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92"/>
  </p:notesMasterIdLst>
  <p:sldIdLst>
    <p:sldId id="256" r:id="rId2"/>
    <p:sldId id="257" r:id="rId3"/>
    <p:sldId id="261" r:id="rId4"/>
    <p:sldId id="262" r:id="rId5"/>
    <p:sldId id="266" r:id="rId6"/>
    <p:sldId id="267" r:id="rId7"/>
    <p:sldId id="268" r:id="rId8"/>
    <p:sldId id="330"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96" r:id="rId25"/>
    <p:sldId id="265" r:id="rId26"/>
    <p:sldId id="260" r:id="rId27"/>
    <p:sldId id="284" r:id="rId28"/>
    <p:sldId id="285" r:id="rId29"/>
    <p:sldId id="286" r:id="rId30"/>
    <p:sldId id="287" r:id="rId31"/>
    <p:sldId id="288" r:id="rId32"/>
    <p:sldId id="289" r:id="rId33"/>
    <p:sldId id="290" r:id="rId34"/>
    <p:sldId id="291" r:id="rId35"/>
    <p:sldId id="294" r:id="rId36"/>
    <p:sldId id="259" r:id="rId37"/>
    <p:sldId id="293" r:id="rId38"/>
    <p:sldId id="295" r:id="rId39"/>
    <p:sldId id="297" r:id="rId40"/>
    <p:sldId id="298" r:id="rId41"/>
    <p:sldId id="299" r:id="rId42"/>
    <p:sldId id="300" r:id="rId43"/>
    <p:sldId id="301" r:id="rId44"/>
    <p:sldId id="331" r:id="rId45"/>
    <p:sldId id="332" r:id="rId46"/>
    <p:sldId id="333" r:id="rId47"/>
    <p:sldId id="302"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258" r:id="rId9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2C638-5C3E-40F6-B9D0-3EA3C6A82336}" type="datetimeFigureOut">
              <a:rPr lang="el-GR" smtClean="0"/>
              <a:t>14/12/2017</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CC791-9425-4B40-B7A1-7017A40E1759}" type="slidenum">
              <a:rPr lang="el-GR" smtClean="0"/>
              <a:t>‹#›</a:t>
            </a:fld>
            <a:endParaRPr lang="el-GR"/>
          </a:p>
        </p:txBody>
      </p:sp>
    </p:spTree>
    <p:extLst>
      <p:ext uri="{BB962C8B-B14F-4D97-AF65-F5344CB8AC3E}">
        <p14:creationId xmlns:p14="http://schemas.microsoft.com/office/powerpoint/2010/main" val="74655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08CC791-9425-4B40-B7A1-7017A40E1759}" type="slidenum">
              <a:rPr lang="el-GR" smtClean="0"/>
              <a:t>36</a:t>
            </a:fld>
            <a:endParaRPr lang="el-GR"/>
          </a:p>
        </p:txBody>
      </p:sp>
    </p:spTree>
    <p:extLst>
      <p:ext uri="{BB962C8B-B14F-4D97-AF65-F5344CB8AC3E}">
        <p14:creationId xmlns:p14="http://schemas.microsoft.com/office/powerpoint/2010/main" val="271478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85322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83FBDEF-4C8D-4D53-A328-E53972CBDD8E}" type="datetimeFigureOut">
              <a:rPr lang="el-GR" smtClean="0"/>
              <a:t>14/12/2017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332997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175731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87352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419644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1300908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59558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249309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286173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13065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223603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83FBDEF-4C8D-4D53-A328-E53972CBDD8E}" type="datetimeFigureOut">
              <a:rPr lang="el-GR" smtClean="0"/>
              <a:t>14/12/2017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145033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83FBDEF-4C8D-4D53-A328-E53972CBDD8E}" type="datetimeFigureOut">
              <a:rPr lang="el-GR" smtClean="0"/>
              <a:t>14/12/2017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292411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289516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130885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E83FBDEF-4C8D-4D53-A328-E53972CBDD8E}" type="datetimeFigureOut">
              <a:rPr lang="el-GR" smtClean="0"/>
              <a:t>14/12/2017</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421839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83FBDEF-4C8D-4D53-A328-E53972CBDD8E}" type="datetimeFigureOut">
              <a:rPr lang="el-GR" smtClean="0"/>
              <a:t>14/12/2017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588A23F-8732-475D-9662-CA7874FEB177}" type="slidenum">
              <a:rPr lang="el-GR" smtClean="0"/>
              <a:t>‹#›</a:t>
            </a:fld>
            <a:endParaRPr lang="el-GR"/>
          </a:p>
        </p:txBody>
      </p:sp>
    </p:spTree>
    <p:extLst>
      <p:ext uri="{BB962C8B-B14F-4D97-AF65-F5344CB8AC3E}">
        <p14:creationId xmlns:p14="http://schemas.microsoft.com/office/powerpoint/2010/main" val="19725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3FBDEF-4C8D-4D53-A328-E53972CBDD8E}" type="datetimeFigureOut">
              <a:rPr lang="el-GR" smtClean="0"/>
              <a:t>14/12/2017</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88A23F-8732-475D-9662-CA7874FEB177}" type="slidenum">
              <a:rPr lang="el-GR" smtClean="0"/>
              <a:t>‹#›</a:t>
            </a:fld>
            <a:endParaRPr lang="el-GR"/>
          </a:p>
        </p:txBody>
      </p:sp>
    </p:spTree>
    <p:extLst>
      <p:ext uri="{BB962C8B-B14F-4D97-AF65-F5344CB8AC3E}">
        <p14:creationId xmlns:p14="http://schemas.microsoft.com/office/powerpoint/2010/main" val="2403944162"/>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oRfOA0Hr1YI&amp;feature=related" TargetMode="External"/><Relationship Id="rId2" Type="http://schemas.openxmlformats.org/officeDocument/2006/relationships/hyperlink" Target="http://www.youtube.com/watch?v=oGYi1D_bz0A"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68991" y="1447801"/>
            <a:ext cx="8734567" cy="2673823"/>
          </a:xfrm>
        </p:spPr>
        <p:txBody>
          <a:bodyPr>
            <a:normAutofit/>
          </a:bodyPr>
          <a:lstStyle/>
          <a:p>
            <a:r>
              <a:rPr lang="el-GR" sz="6000" dirty="0" smtClean="0"/>
              <a:t>Στερεά απόβλητα</a:t>
            </a:r>
            <a:endParaRPr lang="el-GR" sz="6000" dirty="0"/>
          </a:p>
        </p:txBody>
      </p:sp>
      <p:sp>
        <p:nvSpPr>
          <p:cNvPr id="3" name="Υπότιτλος 2"/>
          <p:cNvSpPr>
            <a:spLocks noGrp="1"/>
          </p:cNvSpPr>
          <p:nvPr>
            <p:ph type="subTitle" idx="1"/>
          </p:nvPr>
        </p:nvSpPr>
        <p:spPr>
          <a:xfrm>
            <a:off x="968991" y="4367284"/>
            <a:ext cx="8734567" cy="1228299"/>
          </a:xfrm>
        </p:spPr>
        <p:txBody>
          <a:bodyPr>
            <a:normAutofit lnSpcReduction="10000"/>
          </a:bodyPr>
          <a:lstStyle/>
          <a:p>
            <a:r>
              <a:rPr lang="el-GR" dirty="0" smtClean="0"/>
              <a:t>ΚΑΤΕΡΙΝΑ Παπαοικονομου</a:t>
            </a:r>
          </a:p>
          <a:p>
            <a:r>
              <a:rPr lang="el-GR" cap="none" dirty="0" smtClean="0"/>
              <a:t>Διάλεξη στο μάθημα «Ρύπανση και προστασία περιβάλλοντος» </a:t>
            </a:r>
          </a:p>
          <a:p>
            <a:r>
              <a:rPr lang="el-GR" cap="none" dirty="0" smtClean="0"/>
              <a:t>ΠΜΣ «Χωρική Ανάλυση και Διαχείριση Περιβάλλοντο</a:t>
            </a:r>
            <a:r>
              <a:rPr lang="el-GR" cap="none" dirty="0"/>
              <a:t>ς</a:t>
            </a:r>
          </a:p>
        </p:txBody>
      </p:sp>
      <p:sp>
        <p:nvSpPr>
          <p:cNvPr id="4" name="TextBox 3"/>
          <p:cNvSpPr txBox="1"/>
          <p:nvPr/>
        </p:nvSpPr>
        <p:spPr>
          <a:xfrm>
            <a:off x="968991" y="368490"/>
            <a:ext cx="9266830" cy="1200329"/>
          </a:xfrm>
          <a:prstGeom prst="rect">
            <a:avLst/>
          </a:prstGeom>
          <a:noFill/>
        </p:spPr>
        <p:txBody>
          <a:bodyPr wrap="square" rtlCol="0">
            <a:spAutoFit/>
          </a:bodyPr>
          <a:lstStyle/>
          <a:p>
            <a:r>
              <a:rPr lang="el-GR" dirty="0" smtClean="0"/>
              <a:t>ΠΑΝΕΠΙΣΤΗΜΙΟ ΘΕΣΣΑΛΙΑΣ</a:t>
            </a:r>
          </a:p>
          <a:p>
            <a:r>
              <a:rPr lang="el-GR" dirty="0" smtClean="0"/>
              <a:t>ΠΟΛΥΤΕΧΝΙΚΗ ΣΧΟΛΗ</a:t>
            </a:r>
          </a:p>
          <a:p>
            <a:r>
              <a:rPr lang="el-GR" dirty="0" smtClean="0"/>
              <a:t>ΤΜΗΜΑ ΜΗΧΑΝΙΚΩΝ ΧΩΡΟΤΑΞΙΑΣ, ΠΟΛΕΟΔΟΜΙΑΣ ΚΑΙ ΠΕΡΙΦΕΡΕΙΑΚΗΣ ΑΝΑΠΤΥΞΗΣ</a:t>
            </a:r>
            <a:endParaRPr lang="el-GR" dirty="0"/>
          </a:p>
        </p:txBody>
      </p:sp>
      <p:sp>
        <p:nvSpPr>
          <p:cNvPr id="5" name="TextBox 4"/>
          <p:cNvSpPr txBox="1"/>
          <p:nvPr/>
        </p:nvSpPr>
        <p:spPr>
          <a:xfrm>
            <a:off x="3835021" y="5895833"/>
            <a:ext cx="3930555" cy="369332"/>
          </a:xfrm>
          <a:prstGeom prst="rect">
            <a:avLst/>
          </a:prstGeom>
          <a:noFill/>
        </p:spPr>
        <p:txBody>
          <a:bodyPr wrap="square" rtlCol="0">
            <a:spAutoFit/>
          </a:bodyPr>
          <a:lstStyle/>
          <a:p>
            <a:pPr algn="ctr"/>
            <a:r>
              <a:rPr lang="el-GR" dirty="0" smtClean="0"/>
              <a:t>ΒΟΛΟΣ, 14/12/2017</a:t>
            </a:r>
            <a:endParaRPr lang="el-GR" dirty="0"/>
          </a:p>
        </p:txBody>
      </p:sp>
    </p:spTree>
    <p:extLst>
      <p:ext uri="{BB962C8B-B14F-4D97-AF65-F5344CB8AC3E}">
        <p14:creationId xmlns:p14="http://schemas.microsoft.com/office/powerpoint/2010/main" val="2305655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ΕΙΔΙΚΑ ΒΙΟΜΗΧΑΝΙΚΑ ΣΤΕΡΕΑ ΑΠΟΒΛΗΤΑ</a:t>
            </a:r>
            <a:endParaRPr lang="el-GR" dirty="0"/>
          </a:p>
        </p:txBody>
      </p:sp>
      <p:sp>
        <p:nvSpPr>
          <p:cNvPr id="3" name="Content Placeholder 2"/>
          <p:cNvSpPr>
            <a:spLocks noGrp="1"/>
          </p:cNvSpPr>
          <p:nvPr>
            <p:ph idx="1"/>
          </p:nvPr>
        </p:nvSpPr>
        <p:spPr/>
        <p:txBody>
          <a:bodyPr/>
          <a:lstStyle/>
          <a:p>
            <a:r>
              <a:rPr lang="el-GR" b="1" dirty="0"/>
              <a:t>Αδρανή απόβλητα κατασκευαστικών δραστηριοτήτων </a:t>
            </a:r>
            <a:r>
              <a:rPr lang="el-GR" dirty="0"/>
              <a:t>(δραστηριότητες όπως ανεγέρσεις οικοδομών, κατεδαφίσεις και εκσκαφές, είναι αδρανή και ογκώδη).</a:t>
            </a:r>
          </a:p>
          <a:p>
            <a:r>
              <a:rPr lang="el-GR" b="1" dirty="0"/>
              <a:t>Στερεά απόβλητα οχημάτων  </a:t>
            </a:r>
            <a:r>
              <a:rPr lang="el-GR" dirty="0"/>
              <a:t>(ελαστικά, καταλύτες, οχήματα).</a:t>
            </a:r>
          </a:p>
          <a:p>
            <a:r>
              <a:rPr lang="el-GR" i="1" dirty="0"/>
              <a:t>(ελαστικά δυσεπίλυτο πρόβλημα, μεγάλος όγκος, επικινδυνότητα, αιτίες αύξησης: κακή κατάσταση οδικού δικτύου, κακή οδική συμπεριφορά, αναπόφευκτές φθορές)</a:t>
            </a:r>
          </a:p>
          <a:p>
            <a:r>
              <a:rPr lang="el-GR" i="1" dirty="0"/>
              <a:t>(οι καταλύτες έχουν όριο ζωής περίπου 100.000 χιλιόμετρα. Είναι τοξικοί και επικίνδυνοι. Περιέχουν όμως πολύτιμα μέταλλα (πλατίνα)</a:t>
            </a:r>
          </a:p>
          <a:p>
            <a:pPr marL="0" indent="0">
              <a:buNone/>
            </a:pPr>
            <a:endParaRPr lang="el-GR" dirty="0"/>
          </a:p>
        </p:txBody>
      </p:sp>
    </p:spTree>
    <p:extLst>
      <p:ext uri="{BB962C8B-B14F-4D97-AF65-F5344CB8AC3E}">
        <p14:creationId xmlns:p14="http://schemas.microsoft.com/office/powerpoint/2010/main" val="2985188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ΕΙΔΙΚΑ ΒΙΟΜΗΧΑΝΙΚΑ ΣΤΕΡΕΑ </a:t>
            </a:r>
            <a:r>
              <a:rPr lang="el-GR" dirty="0" smtClean="0"/>
              <a:t>ΑΠΟΒΛΗΤΑ (2)</a:t>
            </a:r>
            <a:endParaRPr lang="el-GR" dirty="0"/>
          </a:p>
        </p:txBody>
      </p:sp>
      <p:sp>
        <p:nvSpPr>
          <p:cNvPr id="3" name="Content Placeholder 2"/>
          <p:cNvSpPr>
            <a:spLocks noGrp="1"/>
          </p:cNvSpPr>
          <p:nvPr>
            <p:ph idx="1"/>
          </p:nvPr>
        </p:nvSpPr>
        <p:spPr/>
        <p:txBody>
          <a:bodyPr>
            <a:normAutofit fontScale="92500" lnSpcReduction="10000"/>
          </a:bodyPr>
          <a:lstStyle/>
          <a:p>
            <a:r>
              <a:rPr lang="el-GR" b="1" dirty="0"/>
              <a:t>Αγροτικά στερεά απόβλητα </a:t>
            </a:r>
            <a:r>
              <a:rPr lang="el-GR" dirty="0"/>
              <a:t>(γεωργικές και κτηνοτροφικές δραστηριότητες). Γεωργικά θεωρούνται τα φυτικά υπολείμματα και παραπροϊόντα των διαφόρων καλλιεργειών και διακρίνονται στα ακόλουθα είδη:</a:t>
            </a:r>
          </a:p>
          <a:p>
            <a:r>
              <a:rPr lang="el-GR" b="1" dirty="0"/>
              <a:t>Ό,τι απομένει από τη συγκομιδή</a:t>
            </a:r>
          </a:p>
          <a:p>
            <a:r>
              <a:rPr lang="el-GR" b="1" dirty="0"/>
              <a:t>Κλαδεύματα οπωροφόρων δέντρων και αμπελώνων</a:t>
            </a:r>
          </a:p>
          <a:p>
            <a:r>
              <a:rPr lang="el-GR" b="1" dirty="0"/>
              <a:t>Υπολείμματα γεωργικών βιομηχανιών όπως κελύφη (αμύγδαλα, φουντούκια κλπ.) και κουκούτσια καρπών</a:t>
            </a:r>
          </a:p>
          <a:p>
            <a:pPr marL="0" indent="0">
              <a:buNone/>
            </a:pPr>
            <a:endParaRPr lang="el-GR" b="1" dirty="0"/>
          </a:p>
          <a:p>
            <a:r>
              <a:rPr lang="el-GR" i="1" dirty="0"/>
              <a:t>Στην  Ελλάδα υπάρχει ένα σημαντικό δυναμικό σε αγροτικά υπολείμματα τα οποία χρησιμοποιούνται ως τροφή των ζώων ελευθέρας βοσκής ή διατίθενται στη γη για τη βελτίωση του εδάφους. Ελεύθερη καύση. Χωματερές.</a:t>
            </a:r>
          </a:p>
          <a:p>
            <a:endParaRPr lang="el-GR" dirty="0"/>
          </a:p>
        </p:txBody>
      </p:sp>
    </p:spTree>
    <p:extLst>
      <p:ext uri="{BB962C8B-B14F-4D97-AF65-F5344CB8AC3E}">
        <p14:creationId xmlns:p14="http://schemas.microsoft.com/office/powerpoint/2010/main" val="302570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ΕΙΔΙΚΑ ΒΙΟΜΗΧΑΝΙΚΑ ΣΤΕΡΕΑ ΑΠΟΒΛΗΤΑ </a:t>
            </a:r>
            <a:r>
              <a:rPr lang="el-GR" dirty="0" smtClean="0"/>
              <a:t>(3)</a:t>
            </a:r>
            <a:endParaRPr lang="el-GR" dirty="0"/>
          </a:p>
        </p:txBody>
      </p:sp>
      <p:sp>
        <p:nvSpPr>
          <p:cNvPr id="3" name="Content Placeholder 2"/>
          <p:cNvSpPr>
            <a:spLocks noGrp="1"/>
          </p:cNvSpPr>
          <p:nvPr>
            <p:ph idx="1"/>
          </p:nvPr>
        </p:nvSpPr>
        <p:spPr/>
        <p:txBody>
          <a:bodyPr/>
          <a:lstStyle/>
          <a:p>
            <a:r>
              <a:rPr lang="el-GR" b="1" dirty="0"/>
              <a:t>Κτηνοτροφικά απόβλητα</a:t>
            </a:r>
          </a:p>
          <a:p>
            <a:r>
              <a:rPr lang="el-GR" i="1" dirty="0"/>
              <a:t>Μάντρες εκτροφής ζώων.</a:t>
            </a:r>
          </a:p>
          <a:p>
            <a:r>
              <a:rPr lang="el-GR" i="1" dirty="0"/>
              <a:t>Σφαγεία.</a:t>
            </a:r>
          </a:p>
          <a:p>
            <a:r>
              <a:rPr lang="el-GR" i="1" dirty="0"/>
              <a:t>Εργοστάσια παραγωγής κρέατος.</a:t>
            </a:r>
          </a:p>
          <a:p>
            <a:r>
              <a:rPr lang="el-GR" i="1" dirty="0"/>
              <a:t>Οι μεγαλύτερες ποσότητες αξιοποιούνται στη γεωργία ως βελτιωτικό εδάφους. Επιπτώσεις (δυσοσμία, ρύπανση της ατμόσφαιρας και νιτρορύπανση των επιφανειακών και υπόγειων υδάτων).</a:t>
            </a:r>
          </a:p>
          <a:p>
            <a:endParaRPr lang="el-GR" dirty="0"/>
          </a:p>
        </p:txBody>
      </p:sp>
    </p:spTree>
    <p:extLst>
      <p:ext uri="{BB962C8B-B14F-4D97-AF65-F5344CB8AC3E}">
        <p14:creationId xmlns:p14="http://schemas.microsoft.com/office/powerpoint/2010/main" val="156892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ΕΙΔΙΚΑ ΒΙΟΜΗΧΑΝΙΚΑ ΣΤΕΡΕΑ ΑΠΟΒΛΗΤΑ </a:t>
            </a:r>
            <a:r>
              <a:rPr lang="el-GR" dirty="0" smtClean="0"/>
              <a:t>(4)</a:t>
            </a:r>
            <a:endParaRPr lang="el-GR" dirty="0"/>
          </a:p>
        </p:txBody>
      </p:sp>
      <p:sp>
        <p:nvSpPr>
          <p:cNvPr id="3" name="Content Placeholder 2"/>
          <p:cNvSpPr>
            <a:spLocks noGrp="1"/>
          </p:cNvSpPr>
          <p:nvPr>
            <p:ph idx="1"/>
          </p:nvPr>
        </p:nvSpPr>
        <p:spPr/>
        <p:txBody>
          <a:bodyPr/>
          <a:lstStyle/>
          <a:p>
            <a:r>
              <a:rPr lang="el-GR" b="1" dirty="0"/>
              <a:t>Ιλύς </a:t>
            </a:r>
            <a:r>
              <a:rPr lang="el-GR" dirty="0"/>
              <a:t>(παραπροϊόν από τις δεξαμενές καθιζήσεως των υγρών αποβλήτων)</a:t>
            </a:r>
          </a:p>
          <a:p>
            <a:r>
              <a:rPr lang="el-GR" i="1" dirty="0"/>
              <a:t>Η λάσπη είναι ένα παχύρευστο υγρό που περιέχει 40 περίπου φορές περισσότερες στερεές ουσίες απ’ ότι τα αστικά λύματα. Μόνο μετά την επεξεργασία συμπυκνώσεως , χωνεύσεως, αφυδατώσεως η λάσπη παίρνει στερεή μορφή με αρκετή ακόμη υγρασία (60%).</a:t>
            </a:r>
          </a:p>
          <a:p>
            <a:r>
              <a:rPr lang="el-GR" i="1" dirty="0"/>
              <a:t>Η ιλύς παράγεται από τις εγκαταστάσεις βιολογικού καθαρισμού τόσο των αστικών όσο και των βιομηχανικών λυμάτων. Ενδείκνυται να αφυδατώνεται πριν τη μεταφορά τους. </a:t>
            </a:r>
          </a:p>
          <a:p>
            <a:r>
              <a:rPr lang="el-GR" i="1" dirty="0"/>
              <a:t>Παράμετρος για την περαιτέρω επεξεργασία της ιλύς είναι η περιεκτικότητά τους σε βαρέα μέταλλα και άλλους ρύπους, η οποία καθορίζεται από τη φύση των λυμάτων.</a:t>
            </a:r>
          </a:p>
          <a:p>
            <a:endParaRPr lang="el-GR" dirty="0"/>
          </a:p>
        </p:txBody>
      </p:sp>
    </p:spTree>
    <p:extLst>
      <p:ext uri="{BB962C8B-B14F-4D97-AF65-F5344CB8AC3E}">
        <p14:creationId xmlns:p14="http://schemas.microsoft.com/office/powerpoint/2010/main" val="94652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ΕΙΔΙΚΑ ΒΙΟΜΗΧΑΝΙΚΑ ΣΤΕΡΕΑ ΑΠΟΒΛΗΤΑ </a:t>
            </a:r>
            <a:r>
              <a:rPr lang="el-GR" dirty="0" smtClean="0"/>
              <a:t>(5)</a:t>
            </a:r>
            <a:endParaRPr lang="el-GR" dirty="0"/>
          </a:p>
        </p:txBody>
      </p:sp>
      <p:sp>
        <p:nvSpPr>
          <p:cNvPr id="3" name="Content Placeholder 2"/>
          <p:cNvSpPr>
            <a:spLocks noGrp="1"/>
          </p:cNvSpPr>
          <p:nvPr>
            <p:ph idx="1"/>
          </p:nvPr>
        </p:nvSpPr>
        <p:spPr/>
        <p:txBody>
          <a:bodyPr>
            <a:normAutofit fontScale="70000" lnSpcReduction="20000"/>
          </a:bodyPr>
          <a:lstStyle/>
          <a:p>
            <a:r>
              <a:rPr lang="el-GR" b="1" dirty="0"/>
              <a:t>Στερεά βιομηχανικά  απόβλητα </a:t>
            </a:r>
            <a:r>
              <a:rPr lang="el-GR" dirty="0"/>
              <a:t>(προκύπτουν από τις βιομηχανικές δραστηριότητες τόσο από την παραγωγική διαδικασία όσο και από τα απορρίμματα που ομοιάζουν με τα οικιακά).</a:t>
            </a:r>
          </a:p>
          <a:p>
            <a:r>
              <a:rPr lang="el-GR" b="1" dirty="0"/>
              <a:t>Οι κύριοι βιομηχανικοί κλάδοι στην Ελλάδα οι οποίοι παράγουν μη επικίνδυνα απόβλητα είναι (σύμφωνα με την ταξινόμηση του </a:t>
            </a:r>
            <a:r>
              <a:rPr lang="en-US" b="1" dirty="0"/>
              <a:t>EWC </a:t>
            </a:r>
            <a:r>
              <a:rPr lang="el-GR" b="1" dirty="0"/>
              <a:t>(Ευρωπαϊκός Κατάλογος Αποβλήτων):</a:t>
            </a:r>
          </a:p>
          <a:p>
            <a:r>
              <a:rPr lang="el-GR" dirty="0"/>
              <a:t>Βιομηχανίες παραγωγής τροφίμων</a:t>
            </a:r>
          </a:p>
          <a:p>
            <a:r>
              <a:rPr lang="el-GR" dirty="0"/>
              <a:t>Βιομηχανία παραγωγής ποτών και χυμών</a:t>
            </a:r>
          </a:p>
          <a:p>
            <a:r>
              <a:rPr lang="el-GR" dirty="0"/>
              <a:t>Ελαιουργεία</a:t>
            </a:r>
          </a:p>
          <a:p>
            <a:r>
              <a:rPr lang="el-GR" dirty="0"/>
              <a:t>Βιομηχανίες παραγωγής πολτού και χαρτιού</a:t>
            </a:r>
          </a:p>
          <a:p>
            <a:r>
              <a:rPr lang="el-GR" dirty="0"/>
              <a:t>Μονάδες εκτύπωσης έντυπου υλικού</a:t>
            </a:r>
          </a:p>
          <a:p>
            <a:r>
              <a:rPr lang="el-GR" dirty="0"/>
              <a:t>Βιομηχανίες πρωτογενούς και δευτερογενούς παραγωγής μετάλλων</a:t>
            </a:r>
          </a:p>
          <a:p>
            <a:r>
              <a:rPr lang="el-GR" dirty="0"/>
              <a:t>Βιομηχανίες πλαστικών</a:t>
            </a:r>
          </a:p>
          <a:p>
            <a:r>
              <a:rPr lang="el-GR" dirty="0"/>
              <a:t>Βιομηχανίες παραγωγής ανόργανων λιπασμάτων</a:t>
            </a:r>
          </a:p>
          <a:p>
            <a:r>
              <a:rPr lang="el-GR" dirty="0"/>
              <a:t>Βιομηχανίες παραγωγής υάλου</a:t>
            </a:r>
          </a:p>
          <a:p>
            <a:r>
              <a:rPr lang="el-GR" dirty="0"/>
              <a:t>Βιομηχανίες παραγωγής προϊόντων ξυλείας</a:t>
            </a:r>
          </a:p>
          <a:p>
            <a:r>
              <a:rPr lang="el-GR" dirty="0"/>
              <a:t>Ατμοηλεκτρικοί σταθμοί</a:t>
            </a:r>
          </a:p>
          <a:p>
            <a:endParaRPr lang="el-GR" dirty="0"/>
          </a:p>
        </p:txBody>
      </p:sp>
    </p:spTree>
    <p:extLst>
      <p:ext uri="{BB962C8B-B14F-4D97-AF65-F5344CB8AC3E}">
        <p14:creationId xmlns:p14="http://schemas.microsoft.com/office/powerpoint/2010/main" val="391716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ΕΙΔΙΚΑ ΒΙΟΜΗΧΑΝΙΚΑ ΣΤΕΡΕΑ ΑΠΟΒΛΗΤΑ </a:t>
            </a:r>
            <a:r>
              <a:rPr lang="el-GR" dirty="0" smtClean="0"/>
              <a:t>(6)</a:t>
            </a:r>
            <a:endParaRPr lang="el-GR" dirty="0"/>
          </a:p>
        </p:txBody>
      </p:sp>
      <p:sp>
        <p:nvSpPr>
          <p:cNvPr id="3" name="Content Placeholder 2"/>
          <p:cNvSpPr>
            <a:spLocks noGrp="1"/>
          </p:cNvSpPr>
          <p:nvPr>
            <p:ph idx="1"/>
          </p:nvPr>
        </p:nvSpPr>
        <p:spPr/>
        <p:txBody>
          <a:bodyPr>
            <a:normAutofit fontScale="77500" lnSpcReduction="20000"/>
          </a:bodyPr>
          <a:lstStyle/>
          <a:p>
            <a:r>
              <a:rPr lang="el-GR" b="1" dirty="0"/>
              <a:t>Βιομηχανίες που παράγουν επικίνδυνα απόβλητα:</a:t>
            </a:r>
          </a:p>
          <a:p>
            <a:r>
              <a:rPr lang="el-GR" i="1" dirty="0"/>
              <a:t>βυρσοδεψία, μονάδες επιφανειακής επεξεργασίας μετάλλων, κλωστοϋφαντουργία, βαφεία-φινιριστήρια, μονάδες παραγωγής γεωργικών φαρμάκων, και συσσωρευτών μολύβδου.</a:t>
            </a:r>
          </a:p>
          <a:p>
            <a:r>
              <a:rPr lang="el-GR" i="1" dirty="0"/>
              <a:t>Στην κατηγορία των επικίνδυνων αποβλήτων εντάσσονται και τα πολυχλωριωμένα διφαινύλια (PCB’s), τα οποία χρησιμοποιούνται ακόμη σε μεγάλο βαθμό ως διηλεκτρικά υγρά σε μετασχηματιστές της ΔΕΗ.</a:t>
            </a:r>
          </a:p>
          <a:p>
            <a:r>
              <a:rPr lang="el-GR" i="1" dirty="0"/>
              <a:t>Επίσης, εκτός από τους βιομηχανικούς κλάδους, επικίνδυνα απόβλητα παράγονται και από τα ναυπηγεία, από τα οποία παράγονται τόνοι πετρελαιοειδών καταλοίπων.</a:t>
            </a:r>
          </a:p>
          <a:p>
            <a:r>
              <a:rPr lang="el-GR" i="1" dirty="0"/>
              <a:t>Βασικά χαρακτηριστικά των επικίνδυνων βιομηχανικών αποβλήτων, είναι:</a:t>
            </a:r>
          </a:p>
          <a:p>
            <a:r>
              <a:rPr lang="el-GR" i="1" dirty="0"/>
              <a:t>1. Αναφλεξιμότητα.</a:t>
            </a:r>
          </a:p>
          <a:p>
            <a:r>
              <a:rPr lang="el-GR" i="1" dirty="0"/>
              <a:t>2. Διαβρωτικότητα.</a:t>
            </a:r>
          </a:p>
          <a:p>
            <a:r>
              <a:rPr lang="el-GR" i="1" dirty="0"/>
              <a:t>3. Δραστικότητα.</a:t>
            </a:r>
          </a:p>
          <a:p>
            <a:r>
              <a:rPr lang="el-GR" i="1" dirty="0"/>
              <a:t>4. Τοξικότητα</a:t>
            </a:r>
            <a:endParaRPr lang="el-GR" dirty="0"/>
          </a:p>
        </p:txBody>
      </p:sp>
      <p:pic>
        <p:nvPicPr>
          <p:cNvPr id="2050" name="Picture 2" descr="http://www.eedsa.gr/library/Downloads/docs/Images/epikindin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45" y="4362049"/>
            <a:ext cx="2086018" cy="208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8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ΠΟΣΟΤΙΚΗ ΑΝΑΛΥΣΗ ΑΠΟΡΡΙΜΜΑΤΩΝ</a:t>
            </a:r>
          </a:p>
        </p:txBody>
      </p:sp>
      <p:sp>
        <p:nvSpPr>
          <p:cNvPr id="3" name="Content Placeholder 2"/>
          <p:cNvSpPr>
            <a:spLocks noGrp="1"/>
          </p:cNvSpPr>
          <p:nvPr>
            <p:ph idx="1"/>
          </p:nvPr>
        </p:nvSpPr>
        <p:spPr/>
        <p:txBody>
          <a:bodyPr/>
          <a:lstStyle/>
          <a:p>
            <a:r>
              <a:rPr lang="el-GR" dirty="0"/>
              <a:t>Στην Ελλάδα παράγονται περίπου 3.900.000 (1997) τόνοι αστικών ΣΑ το χρόνο, δηλαδή στον κάθε πολίτη αντιστοιχεί περίπου μία παραγωγή </a:t>
            </a:r>
            <a:r>
              <a:rPr lang="el-GR" b="1" dirty="0"/>
              <a:t>ενός κιλού απορριμμάτων ανά ημέρα. </a:t>
            </a:r>
            <a:endParaRPr lang="el-GR" dirty="0"/>
          </a:p>
          <a:p>
            <a:r>
              <a:rPr lang="el-GR" dirty="0"/>
              <a:t>Το 85% συλλέγεται και διατίθεται συστηματικά, ενώ για το υπόλοιπο 15%, που αφορά κυρίως σε απομονωμένες ορεινές και νησιωτικές περιοχές, οι επιστήμονες έχουν εντοπίσει σοβαρά προβλήματα ακόμα και στο σύστημα συλλογής, πέρα από το σύστημα διαχείρισής τους.</a:t>
            </a:r>
          </a:p>
          <a:p>
            <a:r>
              <a:rPr lang="el-GR" dirty="0"/>
              <a:t>Το 20% αφορά απορριπτόμενα υλικά συσκευασίας.</a:t>
            </a:r>
          </a:p>
          <a:p>
            <a:r>
              <a:rPr lang="el-GR" dirty="0"/>
              <a:t>Περίπου το 9% των συλλεγόμενων αστικών απορριμμάτων ανακυκλώνεται ενώ το υπόλοιπο διατίθεται σε Χώρους Υγειονομικής Ταφής Απορριμμάτων (ΧΥΤΑ) (50.3%) ή χωματερές (49,7%).</a:t>
            </a:r>
          </a:p>
          <a:p>
            <a:pPr marL="0" indent="0">
              <a:buNone/>
            </a:pPr>
            <a:endParaRPr lang="el-GR" dirty="0"/>
          </a:p>
        </p:txBody>
      </p:sp>
    </p:spTree>
    <p:extLst>
      <p:ext uri="{BB962C8B-B14F-4D97-AF65-F5344CB8AC3E}">
        <p14:creationId xmlns:p14="http://schemas.microsoft.com/office/powerpoint/2010/main" val="168723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ΜΟΝΑΔΙΑΙΑ ΠΑΡΑΓΩΓΗ ΑΠΟΡΡΙΜΜΑΤΩΝ ΚΑΙ ΡΥΘΜΟΣ ΠΑΡΑΓΩΓΗΣ ΑΠΟΡΡΙΜΜΑΤΩΝ</a:t>
            </a:r>
            <a:endParaRPr lang="el-GR" sz="3200" dirty="0"/>
          </a:p>
        </p:txBody>
      </p:sp>
      <p:sp>
        <p:nvSpPr>
          <p:cNvPr id="3" name="Content Placeholder 2"/>
          <p:cNvSpPr>
            <a:spLocks noGrp="1"/>
          </p:cNvSpPr>
          <p:nvPr>
            <p:ph idx="1"/>
          </p:nvPr>
        </p:nvSpPr>
        <p:spPr/>
        <p:txBody>
          <a:bodyPr/>
          <a:lstStyle/>
          <a:p>
            <a:r>
              <a:rPr lang="el-GR" dirty="0"/>
              <a:t>Η ΜΠΑ εκφράζεται από το βάρος των απορριμμάτων που παράγει ένα άτομο σε μια ημέρα </a:t>
            </a:r>
            <a:r>
              <a:rPr lang="en-US" dirty="0"/>
              <a:t>(kg/</a:t>
            </a:r>
            <a:r>
              <a:rPr lang="en-US" dirty="0" err="1"/>
              <a:t>cap.day</a:t>
            </a:r>
            <a:r>
              <a:rPr lang="en-US" dirty="0"/>
              <a:t>).</a:t>
            </a:r>
            <a:endParaRPr lang="el-GR" dirty="0"/>
          </a:p>
          <a:p>
            <a:r>
              <a:rPr lang="el-GR" dirty="0"/>
              <a:t>H τιμή της ΜΠΑ για την Ελλάδα κυμαίνεται από 0,6 kg/cap.day για τις αγροτικές περιοχές ως 1,4 kg/cap.day για τις οικονομικά ακμαίες αστικές περιοχές.</a:t>
            </a:r>
          </a:p>
          <a:p>
            <a:r>
              <a:rPr lang="el-GR" dirty="0"/>
              <a:t>Ο ΡΠΑ εκτιμάται για μια περιοχή πολλαπλασιάζοντας την ΜΠΑ με τον εξυπηρετούμενο</a:t>
            </a:r>
          </a:p>
          <a:p>
            <a:r>
              <a:rPr lang="el-GR" dirty="0"/>
              <a:t>πληθυσμό της:</a:t>
            </a:r>
          </a:p>
          <a:p>
            <a:r>
              <a:rPr lang="el-GR" dirty="0"/>
              <a:t>ΡΠΑ = Πληθυσμός </a:t>
            </a:r>
            <a:r>
              <a:rPr lang="en-US" dirty="0"/>
              <a:t>x </a:t>
            </a:r>
            <a:r>
              <a:rPr lang="el-GR" dirty="0"/>
              <a:t>ΜΠΑ </a:t>
            </a:r>
            <a:r>
              <a:rPr lang="en-US" dirty="0"/>
              <a:t>(kg/day)</a:t>
            </a:r>
          </a:p>
          <a:p>
            <a:r>
              <a:rPr lang="el-GR" dirty="0"/>
              <a:t>Τα τελευταία χρόνια παρατηρείται παγκοσμίως μία αύξηση των ΜΠΑ και ΡΠΑ.</a:t>
            </a:r>
          </a:p>
          <a:p>
            <a:pPr marL="0" indent="0">
              <a:buNone/>
            </a:pPr>
            <a:endParaRPr lang="el-GR" dirty="0"/>
          </a:p>
        </p:txBody>
      </p:sp>
    </p:spTree>
    <p:extLst>
      <p:ext uri="{BB962C8B-B14F-4D97-AF65-F5344CB8AC3E}">
        <p14:creationId xmlns:p14="http://schemas.microsoft.com/office/powerpoint/2010/main" val="335671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ΜΕΤΑΒΟΛΗ ΜΠΑ ΑΝΑΛΟΓΑ ΤΗΝ ΑΝΑΠΤΥΞΗ ΤΩΝ ΧΩΡΩΝ</a:t>
            </a:r>
            <a:br>
              <a:rPr lang="el-GR" dirty="0" smtClean="0"/>
            </a:br>
            <a:endParaRPr lang="el-GR" dirty="0"/>
          </a:p>
        </p:txBody>
      </p:sp>
      <p:sp>
        <p:nvSpPr>
          <p:cNvPr id="3" name="Content Placeholder 2"/>
          <p:cNvSpPr>
            <a:spLocks noGrp="1"/>
          </p:cNvSpPr>
          <p:nvPr>
            <p:ph idx="1"/>
          </p:nvPr>
        </p:nvSpPr>
        <p:spPr/>
        <p:txBody>
          <a:bodyPr/>
          <a:lstStyle/>
          <a:p>
            <a:endParaRPr lang="el-GR" dirty="0"/>
          </a:p>
          <a:p>
            <a:r>
              <a:rPr lang="el-GR" i="1" dirty="0"/>
              <a:t>Xώρες με πολύ χαμηλό εισόδημα (π.χ. Aιθιοπία) 0,4 </a:t>
            </a:r>
            <a:r>
              <a:rPr lang="en-US" i="1" dirty="0"/>
              <a:t>(kg/</a:t>
            </a:r>
            <a:r>
              <a:rPr lang="en-US" i="1" dirty="0" err="1"/>
              <a:t>cap.day</a:t>
            </a:r>
            <a:r>
              <a:rPr lang="en-US" i="1" dirty="0"/>
              <a:t>)</a:t>
            </a:r>
            <a:endParaRPr lang="el-GR" i="1" dirty="0"/>
          </a:p>
          <a:p>
            <a:r>
              <a:rPr lang="el-GR" i="1" dirty="0"/>
              <a:t>Aναπτυσσόμενα κράτη (π.χ. Aίγυπτος, Bραζιλία) 0,7 </a:t>
            </a:r>
            <a:r>
              <a:rPr lang="en-US" i="1" dirty="0"/>
              <a:t>(kg/</a:t>
            </a:r>
            <a:r>
              <a:rPr lang="en-US" i="1" dirty="0" err="1"/>
              <a:t>cap.day</a:t>
            </a:r>
            <a:r>
              <a:rPr lang="en-US" i="1" dirty="0"/>
              <a:t>)</a:t>
            </a:r>
            <a:endParaRPr lang="el-GR" i="1" dirty="0"/>
          </a:p>
          <a:p>
            <a:r>
              <a:rPr lang="en-US" i="1" dirty="0"/>
              <a:t>B</a:t>
            </a:r>
            <a:r>
              <a:rPr lang="el-GR" i="1" dirty="0"/>
              <a:t>ιομηχανικά αναπτυγμένα κράτη 1,1 </a:t>
            </a:r>
            <a:r>
              <a:rPr lang="en-US" i="1" dirty="0"/>
              <a:t>(kg/</a:t>
            </a:r>
            <a:r>
              <a:rPr lang="en-US" i="1" dirty="0" err="1"/>
              <a:t>cap.day</a:t>
            </a:r>
            <a:r>
              <a:rPr lang="en-US" i="1" dirty="0"/>
              <a:t>)</a:t>
            </a:r>
            <a:endParaRPr lang="el-GR" i="1" dirty="0"/>
          </a:p>
          <a:p>
            <a:r>
              <a:rPr lang="el-GR" i="1" dirty="0"/>
              <a:t>Πλούσια κράτη (π.χ. Kαναδάς, Eλβετία) έως 2,5 </a:t>
            </a:r>
            <a:r>
              <a:rPr lang="en-US" i="1" dirty="0"/>
              <a:t>(kg/</a:t>
            </a:r>
            <a:r>
              <a:rPr lang="en-US" i="1" dirty="0" err="1"/>
              <a:t>cap.day</a:t>
            </a:r>
            <a:r>
              <a:rPr lang="en-US" i="1" dirty="0"/>
              <a:t>)</a:t>
            </a:r>
            <a:endParaRPr lang="el-GR" i="1" dirty="0"/>
          </a:p>
          <a:p>
            <a:r>
              <a:rPr lang="en-US" i="1" dirty="0"/>
              <a:t>E</a:t>
            </a:r>
            <a:r>
              <a:rPr lang="el-GR" i="1" dirty="0"/>
              <a:t>λλάδα 0,8-1,0 </a:t>
            </a:r>
            <a:r>
              <a:rPr lang="en-US" i="1" dirty="0"/>
              <a:t>(kg/</a:t>
            </a:r>
            <a:r>
              <a:rPr lang="en-US" i="1" dirty="0" err="1"/>
              <a:t>cap.day</a:t>
            </a:r>
            <a:r>
              <a:rPr lang="en-US" i="1" dirty="0"/>
              <a:t>)</a:t>
            </a:r>
          </a:p>
          <a:p>
            <a:pPr marL="0" indent="0">
              <a:buNone/>
            </a:pPr>
            <a:endParaRPr lang="el-GR" dirty="0"/>
          </a:p>
        </p:txBody>
      </p:sp>
    </p:spTree>
    <p:extLst>
      <p:ext uri="{BB962C8B-B14F-4D97-AF65-F5344CB8AC3E}">
        <p14:creationId xmlns:p14="http://schemas.microsoft.com/office/powerpoint/2010/main" val="1160733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ΠΑΡΑΓΟΝΤΕΣ ΠΟΥ ΕΠΗΡΕΑΖΟΥΝ ΤΟ ΡΠΑ</a:t>
            </a:r>
            <a:br>
              <a:rPr lang="el-GR" i="1" dirty="0" smtClean="0"/>
            </a:br>
            <a:endParaRPr lang="el-GR" dirty="0"/>
          </a:p>
        </p:txBody>
      </p:sp>
      <p:sp>
        <p:nvSpPr>
          <p:cNvPr id="3" name="Content Placeholder 2"/>
          <p:cNvSpPr>
            <a:spLocks noGrp="1"/>
          </p:cNvSpPr>
          <p:nvPr>
            <p:ph idx="1"/>
          </p:nvPr>
        </p:nvSpPr>
        <p:spPr/>
        <p:txBody>
          <a:bodyPr/>
          <a:lstStyle/>
          <a:p>
            <a:r>
              <a:rPr lang="el-GR" dirty="0"/>
              <a:t>Πληθυσμιακή πυκνότητα.</a:t>
            </a:r>
          </a:p>
          <a:p>
            <a:r>
              <a:rPr lang="el-GR" dirty="0"/>
              <a:t>Πληθυσμιακές διακυμάνσεις (ιδιαίτερα για τουριστικές περιοχές).</a:t>
            </a:r>
          </a:p>
          <a:p>
            <a:r>
              <a:rPr lang="el-GR" dirty="0"/>
              <a:t>Εποχές χρόνου.</a:t>
            </a:r>
          </a:p>
          <a:p>
            <a:r>
              <a:rPr lang="el-GR" dirty="0"/>
              <a:t>Συχνότητα συλλογής (αύξηση συχνότητας συλλογής αντιστοιχεί σε αύξηση της ΠΑ).</a:t>
            </a:r>
          </a:p>
          <a:p>
            <a:r>
              <a:rPr lang="el-GR" dirty="0"/>
              <a:t>Οικονομο-κοινωνικό επίπεδο.</a:t>
            </a:r>
          </a:p>
          <a:p>
            <a:r>
              <a:rPr lang="el-GR" dirty="0"/>
              <a:t>Πολιτισμικό επίπεδο.</a:t>
            </a:r>
          </a:p>
          <a:p>
            <a:r>
              <a:rPr lang="el-GR" dirty="0"/>
              <a:t>Μορφωτικό επίπεδο.</a:t>
            </a:r>
          </a:p>
          <a:p>
            <a:pPr marL="0" indent="0">
              <a:buNone/>
            </a:pPr>
            <a:endParaRPr lang="el-GR" dirty="0"/>
          </a:p>
        </p:txBody>
      </p:sp>
    </p:spTree>
    <p:extLst>
      <p:ext uri="{BB962C8B-B14F-4D97-AF65-F5344CB8AC3E}">
        <p14:creationId xmlns:p14="http://schemas.microsoft.com/office/powerpoint/2010/main" val="275893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Δομή του μαθήματος</a:t>
            </a:r>
            <a:endParaRPr lang="el-GR" sz="3600" dirty="0"/>
          </a:p>
        </p:txBody>
      </p:sp>
      <p:sp>
        <p:nvSpPr>
          <p:cNvPr id="3" name="Θέση περιεχομένου 2"/>
          <p:cNvSpPr>
            <a:spLocks noGrp="1"/>
          </p:cNvSpPr>
          <p:nvPr>
            <p:ph idx="1"/>
          </p:nvPr>
        </p:nvSpPr>
        <p:spPr>
          <a:xfrm>
            <a:off x="1103312" y="2052918"/>
            <a:ext cx="9255339" cy="4195481"/>
          </a:xfrm>
        </p:spPr>
        <p:txBody>
          <a:bodyPr>
            <a:normAutofit/>
          </a:bodyPr>
          <a:lstStyle/>
          <a:p>
            <a:r>
              <a:rPr lang="el-GR" sz="1800" dirty="0" smtClean="0"/>
              <a:t>Ορισμός στερεών αποβλήτων</a:t>
            </a:r>
          </a:p>
          <a:p>
            <a:r>
              <a:rPr lang="el-GR" sz="1800" dirty="0" smtClean="0"/>
              <a:t>Κατηγορίες στερεών αποβλήτων</a:t>
            </a:r>
          </a:p>
          <a:p>
            <a:r>
              <a:rPr lang="el-GR" sz="1800" dirty="0" smtClean="0"/>
              <a:t>Οικιακά στερεά απόβλητα – απορρίμματα</a:t>
            </a:r>
          </a:p>
          <a:p>
            <a:r>
              <a:rPr lang="el-GR" sz="1800" dirty="0" smtClean="0"/>
              <a:t>Χαρακτηριστικά των στερεών αποβλήτων</a:t>
            </a:r>
          </a:p>
          <a:p>
            <a:r>
              <a:rPr lang="el-GR" sz="1800" dirty="0" smtClean="0"/>
              <a:t>Σύσταση των οικιακών απορριμμάτων</a:t>
            </a:r>
          </a:p>
          <a:p>
            <a:r>
              <a:rPr lang="el-GR" sz="1800" dirty="0" smtClean="0"/>
              <a:t>Μέθοδοι διαχείρισης</a:t>
            </a:r>
          </a:p>
          <a:p>
            <a:r>
              <a:rPr lang="el-GR" sz="1800" dirty="0" smtClean="0"/>
              <a:t>Κυκλική οικονομία</a:t>
            </a:r>
          </a:p>
          <a:p>
            <a:r>
              <a:rPr lang="el-GR" sz="1800" dirty="0" smtClean="0"/>
              <a:t>Νομοθεσία</a:t>
            </a:r>
          </a:p>
        </p:txBody>
      </p:sp>
    </p:spTree>
    <p:extLst>
      <p:ext uri="{BB962C8B-B14F-4D97-AF65-F5344CB8AC3E}">
        <p14:creationId xmlns:p14="http://schemas.microsoft.com/office/powerpoint/2010/main" val="305952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smtClean="0"/>
              <a:t>ΠΑΡΑΓΟΝΤΕΣ ΠΟΥ ΕΠΗΡΕΑΖΟΥΝ ΤΟ ΡΠΑ</a:t>
            </a:r>
            <a:r>
              <a:rPr lang="el-GR" i="1" dirty="0"/>
              <a:t/>
            </a:r>
            <a:br>
              <a:rPr lang="el-GR" i="1" dirty="0"/>
            </a:br>
            <a:endParaRPr lang="el-GR" dirty="0"/>
          </a:p>
        </p:txBody>
      </p:sp>
      <p:sp>
        <p:nvSpPr>
          <p:cNvPr id="3" name="Content Placeholder 2"/>
          <p:cNvSpPr>
            <a:spLocks noGrp="1"/>
          </p:cNvSpPr>
          <p:nvPr>
            <p:ph idx="1"/>
          </p:nvPr>
        </p:nvSpPr>
        <p:spPr/>
        <p:txBody>
          <a:bodyPr/>
          <a:lstStyle/>
          <a:p>
            <a:r>
              <a:rPr lang="el-GR" dirty="0"/>
              <a:t>Γεωγραφική περιοχή αναφοράς.</a:t>
            </a:r>
          </a:p>
          <a:p>
            <a:r>
              <a:rPr lang="el-GR" dirty="0"/>
              <a:t>Ηλικία καταναλωτών.</a:t>
            </a:r>
          </a:p>
          <a:p>
            <a:r>
              <a:rPr lang="el-GR" dirty="0"/>
              <a:t>Εμπορική δραστηριότητα.</a:t>
            </a:r>
          </a:p>
          <a:p>
            <a:r>
              <a:rPr lang="el-GR" dirty="0"/>
              <a:t>Βιομηχανική δραστηριότητα.</a:t>
            </a:r>
          </a:p>
          <a:p>
            <a:r>
              <a:rPr lang="el-GR" dirty="0"/>
              <a:t>Ύπαρξη προγραμμάτων ανακύκλωσης και κομποστοποίησης.</a:t>
            </a:r>
          </a:p>
          <a:p>
            <a:r>
              <a:rPr lang="el-GR" dirty="0"/>
              <a:t>Ενημέρωση καταναλωτών.</a:t>
            </a:r>
          </a:p>
          <a:p>
            <a:r>
              <a:rPr lang="el-GR" dirty="0"/>
              <a:t>Όγκος και είδη κάδων.</a:t>
            </a:r>
          </a:p>
          <a:p>
            <a:r>
              <a:rPr lang="el-GR" dirty="0"/>
              <a:t>Εφαρμογή και άλλων δυνατοτήτων διάθεσης</a:t>
            </a:r>
          </a:p>
          <a:p>
            <a:pPr marL="0" indent="0">
              <a:buNone/>
            </a:pPr>
            <a:endParaRPr lang="el-GR" dirty="0"/>
          </a:p>
        </p:txBody>
      </p:sp>
    </p:spTree>
    <p:extLst>
      <p:ext uri="{BB962C8B-B14F-4D97-AF65-F5344CB8AC3E}">
        <p14:creationId xmlns:p14="http://schemas.microsoft.com/office/powerpoint/2010/main" val="138381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ΜΕΘΟΔΟΙ ΚΑΘΟΡΙΣΜΟΥ ΤΟΥ ΡΠΑ</a:t>
            </a:r>
            <a:endParaRPr lang="el-GR" dirty="0"/>
          </a:p>
        </p:txBody>
      </p:sp>
      <p:sp>
        <p:nvSpPr>
          <p:cNvPr id="3" name="Content Placeholder 2"/>
          <p:cNvSpPr>
            <a:spLocks noGrp="1"/>
          </p:cNvSpPr>
          <p:nvPr>
            <p:ph idx="1"/>
          </p:nvPr>
        </p:nvSpPr>
        <p:spPr>
          <a:xfrm>
            <a:off x="1103312" y="1671145"/>
            <a:ext cx="8946541" cy="4903075"/>
          </a:xfrm>
        </p:spPr>
        <p:txBody>
          <a:bodyPr/>
          <a:lstStyle/>
          <a:p>
            <a:pPr marL="0" indent="0">
              <a:buNone/>
            </a:pPr>
            <a:r>
              <a:rPr lang="el-GR" dirty="0"/>
              <a:t>Υπάρχουν τρεις μέθοδοι καθορισμού του ΡΠΑ μιας περιοχής:</a:t>
            </a:r>
          </a:p>
          <a:p>
            <a:r>
              <a:rPr lang="el-GR" dirty="0"/>
              <a:t>1. </a:t>
            </a:r>
            <a:r>
              <a:rPr lang="el-GR" b="1" dirty="0"/>
              <a:t>Απ’ευθείας ζύγιση των συλλεγομένων απορριμμάτων </a:t>
            </a:r>
            <a:r>
              <a:rPr lang="el-GR" dirty="0"/>
              <a:t>για ορισμένη χρονική περίοδο (μέσω ζύγισης των απορριμματοφόρων πάνω σε γεφυροπλάστιγγα)</a:t>
            </a:r>
          </a:p>
          <a:p>
            <a:r>
              <a:rPr lang="el-GR" dirty="0"/>
              <a:t>ΡΠΑ = Σ(</a:t>
            </a:r>
            <a:r>
              <a:rPr lang="en-US" dirty="0" err="1"/>
              <a:t>Bzi</a:t>
            </a:r>
            <a:r>
              <a:rPr lang="el-GR" dirty="0"/>
              <a:t> –Β</a:t>
            </a:r>
            <a:r>
              <a:rPr lang="en-US" dirty="0"/>
              <a:t>Ai</a:t>
            </a:r>
            <a:r>
              <a:rPr lang="el-GR" dirty="0"/>
              <a:t>)/Τ</a:t>
            </a:r>
            <a:endParaRPr lang="en-US" dirty="0"/>
          </a:p>
          <a:p>
            <a:r>
              <a:rPr lang="en-US" dirty="0"/>
              <a:t> </a:t>
            </a:r>
            <a:r>
              <a:rPr lang="el-GR" dirty="0"/>
              <a:t>όπου </a:t>
            </a:r>
            <a:r>
              <a:rPr lang="en-US" dirty="0" err="1"/>
              <a:t>Bzi</a:t>
            </a:r>
            <a:r>
              <a:rPr lang="el-GR" dirty="0"/>
              <a:t> βάρος ζύγισης για κάθε απορριμματοφόρο (kg).</a:t>
            </a:r>
          </a:p>
          <a:p>
            <a:r>
              <a:rPr lang="el-GR" dirty="0"/>
              <a:t>ΒΑ</a:t>
            </a:r>
            <a:r>
              <a:rPr lang="en-US" dirty="0"/>
              <a:t>i</a:t>
            </a:r>
            <a:r>
              <a:rPr lang="el-GR" dirty="0"/>
              <a:t> Απόβαρο (= βάρος εν κενώ) του απορριμματοφόρου (kg).</a:t>
            </a:r>
          </a:p>
          <a:p>
            <a:r>
              <a:rPr lang="el-GR" dirty="0"/>
              <a:t>Τ Χρονική περίοδος παρακολούθησης και μέτρησης, η οποία πρέπει να είναι μεγάλη για να αποφεύγεται η επίδραση των εποχιακών διακυμάνσεων (ημέρες).</a:t>
            </a:r>
          </a:p>
          <a:p>
            <a:endParaRPr lang="el-GR" dirty="0"/>
          </a:p>
        </p:txBody>
      </p:sp>
    </p:spTree>
    <p:extLst>
      <p:ext uri="{BB962C8B-B14F-4D97-AF65-F5344CB8AC3E}">
        <p14:creationId xmlns:p14="http://schemas.microsoft.com/office/powerpoint/2010/main" val="56578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ΜΕΘΟΔΟΙ ΚΑΘΟΡΙΣΜΟΥ ΤΟΥ </a:t>
            </a:r>
            <a:r>
              <a:rPr lang="el-GR" dirty="0" smtClean="0"/>
              <a:t>ΡΠΑ (2)</a:t>
            </a:r>
            <a:endParaRPr lang="el-GR" dirty="0"/>
          </a:p>
        </p:txBody>
      </p:sp>
      <p:sp>
        <p:nvSpPr>
          <p:cNvPr id="3" name="Content Placeholder 2"/>
          <p:cNvSpPr>
            <a:spLocks noGrp="1"/>
          </p:cNvSpPr>
          <p:nvPr>
            <p:ph idx="1"/>
          </p:nvPr>
        </p:nvSpPr>
        <p:spPr>
          <a:xfrm>
            <a:off x="1103312" y="1749972"/>
            <a:ext cx="8946541" cy="5108028"/>
          </a:xfrm>
        </p:spPr>
        <p:txBody>
          <a:bodyPr>
            <a:normAutofit fontScale="85000" lnSpcReduction="10000"/>
          </a:bodyPr>
          <a:lstStyle/>
          <a:p>
            <a:r>
              <a:rPr lang="el-GR" dirty="0"/>
              <a:t>2. </a:t>
            </a:r>
            <a:r>
              <a:rPr lang="el-GR" b="1" dirty="0"/>
              <a:t>Ανάλυση φορτίων</a:t>
            </a:r>
            <a:r>
              <a:rPr lang="el-GR" dirty="0"/>
              <a:t>: Καταμέτρηση των φορτίων των απορριμματοφόρων σε μια δεδομένη χρονική περίοδο και ανά τακτά διαστήματα για λόγους αντιπροσωπευτικότητας. Το φορτίο του απορριμματοφόρου (βάρος) προκύπτει από ειδικό βάρος των απορριμμάτων (kg/m3))</a:t>
            </a:r>
          </a:p>
          <a:p>
            <a:r>
              <a:rPr lang="el-GR" dirty="0"/>
              <a:t>Τα φορτία είναι περίπου γνωστά από τη χωρητικότητα των απορριμματοφόρων ή υπολογίζονται βάσει της συνολικής χωρητικότητας των κάδων που εκκενώνονται εντός αυτού: ΡΠΑ =Σ(</a:t>
            </a:r>
            <a:r>
              <a:rPr lang="en-US" dirty="0" err="1"/>
              <a:t>Ci∗Ei</a:t>
            </a:r>
            <a:r>
              <a:rPr lang="en-US" dirty="0"/>
              <a:t>)</a:t>
            </a:r>
            <a:r>
              <a:rPr lang="el-GR" dirty="0"/>
              <a:t>/ </a:t>
            </a:r>
            <a:r>
              <a:rPr lang="en-US" dirty="0"/>
              <a:t>T</a:t>
            </a:r>
            <a:endParaRPr lang="el-GR" dirty="0"/>
          </a:p>
          <a:p>
            <a:r>
              <a:rPr lang="el-GR" dirty="0" smtClean="0"/>
              <a:t>όπου:</a:t>
            </a:r>
          </a:p>
          <a:p>
            <a:r>
              <a:rPr lang="el-GR" dirty="0" err="1" smtClean="0"/>
              <a:t>C</a:t>
            </a:r>
            <a:r>
              <a:rPr lang="el-GR" i="1" dirty="0" err="1" smtClean="0"/>
              <a:t>i</a:t>
            </a:r>
            <a:r>
              <a:rPr lang="el-GR" dirty="0"/>
              <a:t>= </a:t>
            </a:r>
            <a:r>
              <a:rPr lang="el-GR" dirty="0" smtClean="0"/>
              <a:t>Χωρητικότητα απορριμματοφόρου ή κάδου (m3).</a:t>
            </a:r>
          </a:p>
          <a:p>
            <a:r>
              <a:rPr lang="el-GR" dirty="0" err="1" smtClean="0"/>
              <a:t>E</a:t>
            </a:r>
            <a:r>
              <a:rPr lang="el-GR" i="1" dirty="0" err="1" smtClean="0"/>
              <a:t>i</a:t>
            </a:r>
            <a:r>
              <a:rPr lang="el-GR" i="1" dirty="0" smtClean="0"/>
              <a:t>=</a:t>
            </a:r>
            <a:r>
              <a:rPr lang="el-GR" dirty="0" smtClean="0"/>
              <a:t>Ειδικό βάρος απορριμμάτων σε κάθε περίπτωση (</a:t>
            </a:r>
            <a:r>
              <a:rPr lang="el-GR" dirty="0" err="1" smtClean="0"/>
              <a:t>kg</a:t>
            </a:r>
            <a:r>
              <a:rPr lang="el-GR" dirty="0" smtClean="0"/>
              <a:t>/m3).</a:t>
            </a:r>
          </a:p>
          <a:p>
            <a:r>
              <a:rPr lang="el-GR" dirty="0" smtClean="0"/>
              <a:t>Τ</a:t>
            </a:r>
            <a:r>
              <a:rPr lang="el-GR" dirty="0"/>
              <a:t>= Χρονική περίοδος παρακολούθησης και μέτρησης, οποία πρέπει να είναι μεγάλη για να αποφεύγεται η επίδραση των εποχιακών διακυμάνσεων (ημέρες).</a:t>
            </a:r>
          </a:p>
          <a:p>
            <a:r>
              <a:rPr lang="el-GR" b="1" dirty="0"/>
              <a:t>Απαραίτητη προϋπόθεση για τη χρήση της μεθόδου αυτής είναι η γνώση των παρακάτω στοιχείων:</a:t>
            </a:r>
          </a:p>
          <a:p>
            <a:r>
              <a:rPr lang="el-GR" i="1" dirty="0"/>
              <a:t>Χωρητικότητα απορριμματοφόρων (ή κάδων),  πληρότητα απορριμματοφόρων στο τέλος του δρομολογίου συλλογής (η πληρότητα κάδων κατά την εκκένωση τους), τύπος απορριμματοφόρου, ειδικό βάρος απορριμμάτων</a:t>
            </a:r>
          </a:p>
          <a:p>
            <a:endParaRPr lang="el-GR" dirty="0"/>
          </a:p>
        </p:txBody>
      </p:sp>
    </p:spTree>
    <p:extLst>
      <p:ext uri="{BB962C8B-B14F-4D97-AF65-F5344CB8AC3E}">
        <p14:creationId xmlns:p14="http://schemas.microsoft.com/office/powerpoint/2010/main" val="310938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ΜΕΘΟΔΟΙ ΚΑΘΟΡΙΣΜΟΥ ΤΟΥ </a:t>
            </a:r>
            <a:r>
              <a:rPr lang="el-GR" dirty="0" smtClean="0"/>
              <a:t>ΡΠΑ (3)</a:t>
            </a:r>
            <a:endParaRPr lang="el-GR" dirty="0"/>
          </a:p>
        </p:txBody>
      </p:sp>
      <p:sp>
        <p:nvSpPr>
          <p:cNvPr id="3" name="Content Placeholder 2"/>
          <p:cNvSpPr>
            <a:spLocks noGrp="1"/>
          </p:cNvSpPr>
          <p:nvPr>
            <p:ph idx="1"/>
          </p:nvPr>
        </p:nvSpPr>
        <p:spPr>
          <a:xfrm>
            <a:off x="1103312" y="1828800"/>
            <a:ext cx="8946541" cy="5265683"/>
          </a:xfrm>
        </p:spPr>
        <p:txBody>
          <a:bodyPr>
            <a:normAutofit fontScale="85000" lnSpcReduction="20000"/>
          </a:bodyPr>
          <a:lstStyle/>
          <a:p>
            <a:r>
              <a:rPr lang="el-GR" b="1" dirty="0"/>
              <a:t>Ανάλυση ισοζυγίου υλικών</a:t>
            </a:r>
            <a:r>
              <a:rPr lang="el-GR" dirty="0"/>
              <a:t>: Η μέθοδος αυτή στηρίζεται στην αρχή του ισοζυγίου μάζας που επικρατεί σε ένα σύστημα (νοικοκυριό, περιοχή, δήμος, χώρα, κ.λπ.). Τα υλικά που εισέρχονται σε ένα σύστημα παραμένουν ένα χρονικό διάστημα (μικρό ή μεγάλο αναλόγως το υλικό, π.χ. τα απορρίμματα των τροφίμων εξέρχονται αυθημερόν ενώ τα έπιπλα μετά από χρόνια), και στη συνέχεια εξέρχονται απορριπτόμενα. Με τη μέθοδο αυτή ο υπολογισμός της ΠΑ στηρίζεται στον υπολογισμό των υλικών που καταναλώνονται.</a:t>
            </a:r>
          </a:p>
          <a:p>
            <a:r>
              <a:rPr lang="el-GR" b="1" dirty="0"/>
              <a:t>Τα μειονεκτήματα της μεθόδου επικεντρώνονται στα παρακάτω:</a:t>
            </a:r>
          </a:p>
          <a:p>
            <a:r>
              <a:rPr lang="el-GR" dirty="0"/>
              <a:t>Δε λαμβάνονται υπόψη οι παράμετροι που επηρεάζουν την καταναλωτική συμπεριφορά των πολιτών, άρα και την παραγωγή των απορριμμάτων ποιοτικά και ποσοτικά </a:t>
            </a:r>
          </a:p>
          <a:p>
            <a:r>
              <a:rPr lang="el-GR" dirty="0"/>
              <a:t>Πολυπλοκότητα υπολογισμών.</a:t>
            </a:r>
          </a:p>
          <a:p>
            <a:r>
              <a:rPr lang="el-GR" dirty="0"/>
              <a:t>Εξάρτηση της μεθόδου από τα στοιχεία κατανάλωσης/παραγωγής που δεν είναι πάντα διαθέσιμα για όλα τα προϊόντα.</a:t>
            </a:r>
          </a:p>
          <a:p>
            <a:r>
              <a:rPr lang="el-GR" b="1" dirty="0"/>
              <a:t>Κύρια πλεονεκτήματα της μεθόδου είναι:</a:t>
            </a:r>
          </a:p>
          <a:p>
            <a:r>
              <a:rPr lang="el-GR" dirty="0"/>
              <a:t>Δυνατότητα μελέτης ενός προϊόντος ή ομάδας προϊόντων.</a:t>
            </a:r>
          </a:p>
          <a:p>
            <a:r>
              <a:rPr lang="el-GR" dirty="0"/>
              <a:t>Ακριβής υπολογισμός του ΡΠΑ.</a:t>
            </a:r>
          </a:p>
          <a:p>
            <a:r>
              <a:rPr lang="el-GR" dirty="0"/>
              <a:t>Δυνατότητα πρόβλεψης μελλοντικής ΠΑ.</a:t>
            </a:r>
          </a:p>
          <a:p>
            <a:pPr marL="0" indent="0">
              <a:buNone/>
            </a:pPr>
            <a:endParaRPr lang="el-GR" dirty="0"/>
          </a:p>
        </p:txBody>
      </p:sp>
    </p:spTree>
    <p:extLst>
      <p:ext uri="{BB962C8B-B14F-4D97-AF65-F5344CB8AC3E}">
        <p14:creationId xmlns:p14="http://schemas.microsoft.com/office/powerpoint/2010/main" val="377340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ΠΟΣΟΤΗΤΑ ΑΠΟΡΡΙΜΜΑΤΩΝ</a:t>
            </a:r>
            <a:endParaRPr lang="el-G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144" y="2288029"/>
            <a:ext cx="7925487" cy="372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623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ΠΟΙΟΤΙΚΗ ΑΝΑΛΥΣΗ</a:t>
            </a:r>
            <a:endParaRPr lang="el-GR" dirty="0"/>
          </a:p>
        </p:txBody>
      </p:sp>
      <p:sp>
        <p:nvSpPr>
          <p:cNvPr id="3" name="Content Placeholder 2"/>
          <p:cNvSpPr>
            <a:spLocks noGrp="1"/>
          </p:cNvSpPr>
          <p:nvPr>
            <p:ph idx="1"/>
          </p:nvPr>
        </p:nvSpPr>
        <p:spPr>
          <a:xfrm>
            <a:off x="1103312" y="1387366"/>
            <a:ext cx="8946541" cy="5470634"/>
          </a:xfrm>
        </p:spPr>
        <p:txBody>
          <a:bodyPr>
            <a:normAutofit fontScale="92500" lnSpcReduction="20000"/>
          </a:bodyPr>
          <a:lstStyle/>
          <a:p>
            <a:pPr marL="0" indent="0">
              <a:buNone/>
            </a:pPr>
            <a:r>
              <a:rPr lang="el-GR" dirty="0"/>
              <a:t>Τα ποιοτικά χαρακτηριστικά μπορούν να διαχωριστούν σε τέσσερις κατηγορίες:</a:t>
            </a:r>
          </a:p>
          <a:p>
            <a:r>
              <a:rPr lang="el-GR" dirty="0"/>
              <a:t>1. </a:t>
            </a:r>
            <a:r>
              <a:rPr lang="el-GR" b="1" dirty="0"/>
              <a:t>Φυσικά </a:t>
            </a:r>
            <a:r>
              <a:rPr lang="el-GR" dirty="0"/>
              <a:t>– ανάλογα την εκατοστιαία φυσική σύσταση κατά βάρος σε ευδιάκριτα υλικά, όπως χαρτί, γυαλί, μέταλλα, κ.ά., το ειδικό βάρος, το μέγεθος-κατανομή μεγεθών και τη διαπερατότητα των απορριμμάτων.</a:t>
            </a:r>
          </a:p>
          <a:p>
            <a:r>
              <a:rPr lang="el-GR" dirty="0"/>
              <a:t>2. </a:t>
            </a:r>
            <a:r>
              <a:rPr lang="el-GR" b="1" dirty="0"/>
              <a:t>Χημικά </a:t>
            </a:r>
            <a:r>
              <a:rPr lang="el-GR" dirty="0"/>
              <a:t>– ανάλογα τη χημική σύσταση, όπως υγρασία, περιεκτικότητα σε πτητικά συστατικά, περιεκτικότητα σε ανόργανα, ποσοστιαία σύσταση σε χημικά στοιχεία (άνθρακας, οξυγόνο, κ.λπ.), κ.ά. Σε αυτή την κατηγορία ανήκει και η θερμογόνος δύναμη των απορριμμάτων καθώς και η περιεκτικότητα τους σε επικίνδυνα συστατικά.</a:t>
            </a:r>
          </a:p>
          <a:p>
            <a:r>
              <a:rPr lang="el-GR" dirty="0"/>
              <a:t>3. </a:t>
            </a:r>
            <a:r>
              <a:rPr lang="el-GR" b="1" dirty="0"/>
              <a:t>Μικροβιολογικά </a:t>
            </a:r>
            <a:r>
              <a:rPr lang="el-GR" dirty="0"/>
              <a:t>– που ορίζονται από το ποσοστό των μολυσματικών αποβλήτων </a:t>
            </a:r>
            <a:r>
              <a:rPr lang="el-GR" dirty="0" smtClean="0"/>
              <a:t>στην</a:t>
            </a:r>
            <a:r>
              <a:rPr lang="en-US" dirty="0"/>
              <a:t> </a:t>
            </a:r>
            <a:r>
              <a:rPr lang="el-GR" dirty="0" smtClean="0"/>
              <a:t>παραγόμενη </a:t>
            </a:r>
            <a:r>
              <a:rPr lang="el-GR" dirty="0"/>
              <a:t>ποσότητα.</a:t>
            </a:r>
          </a:p>
          <a:p>
            <a:r>
              <a:rPr lang="el-GR" dirty="0"/>
              <a:t>4. </a:t>
            </a:r>
            <a:r>
              <a:rPr lang="el-GR" b="1" dirty="0"/>
              <a:t>Βιολογικά </a:t>
            </a:r>
            <a:r>
              <a:rPr lang="el-GR" dirty="0"/>
              <a:t>- ένα από τα κυριότερα χαρακτηριστικά του οργανικού κλάσματος των στερεών απορριμμάτων είναι η δυνατότητα μετασχηματισμού τους μέσω βιολογικών διεργασιών σε αέρια συστατικά και σχετικά αδρανή οργανικά και αέρια και στερεό συστατικά. Η έκλυση οσμών και η προσέλκυση εντόμων έχει άμεση σχέση με τις διαδικασίες σήψης των οργανικών συστατικών και ιδιαίτερα των υπολειμμάτων τροφών.</a:t>
            </a:r>
          </a:p>
          <a:p>
            <a:endParaRPr lang="el-GR" dirty="0"/>
          </a:p>
        </p:txBody>
      </p:sp>
    </p:spTree>
    <p:extLst>
      <p:ext uri="{BB962C8B-B14F-4D97-AF65-F5344CB8AC3E}">
        <p14:creationId xmlns:p14="http://schemas.microsoft.com/office/powerpoint/2010/main" val="1699258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ΦΥΣΙΚΑ ΧΑΡΑΚΤΗΡΙΣΤΙΚΑ</a:t>
            </a:r>
            <a:endParaRPr lang="el-GR" sz="3600" dirty="0"/>
          </a:p>
        </p:txBody>
      </p:sp>
      <p:sp>
        <p:nvSpPr>
          <p:cNvPr id="3" name="Θέση περιεχομένου 2"/>
          <p:cNvSpPr>
            <a:spLocks noGrp="1"/>
          </p:cNvSpPr>
          <p:nvPr>
            <p:ph idx="1"/>
          </p:nvPr>
        </p:nvSpPr>
        <p:spPr/>
        <p:txBody>
          <a:bodyPr/>
          <a:lstStyle/>
          <a:p>
            <a:r>
              <a:rPr lang="el-GR" dirty="0"/>
              <a:t>Όπως προαναφέρθηκε η φυσική σύσταση αναφέρεται στην ποσοστιαία σύσταση των απορριμμάτων σε ευδιάκριτα υλικά. Ο προσδιορισμός της φυσικής σύστασης των απορριμμάτων αποτελείται (όπως και κάθε διεργασία μέτρησης και ανάλυσης) από τα ακόλουθα τρία βασικά στάδια:</a:t>
            </a:r>
          </a:p>
          <a:p>
            <a:r>
              <a:rPr lang="el-GR" dirty="0"/>
              <a:t>Δειγματοληψία.</a:t>
            </a:r>
          </a:p>
          <a:p>
            <a:r>
              <a:rPr lang="el-GR" dirty="0"/>
              <a:t>Προεπεξεργασία δείγματος.</a:t>
            </a:r>
          </a:p>
          <a:p>
            <a:r>
              <a:rPr lang="el-GR" dirty="0"/>
              <a:t>Ανάλυση.</a:t>
            </a:r>
          </a:p>
          <a:p>
            <a:pPr marL="0" indent="0">
              <a:buNone/>
            </a:pPr>
            <a:endParaRPr lang="el-GR" dirty="0"/>
          </a:p>
        </p:txBody>
      </p:sp>
    </p:spTree>
    <p:extLst>
      <p:ext uri="{BB962C8B-B14F-4D97-AF65-F5344CB8AC3E}">
        <p14:creationId xmlns:p14="http://schemas.microsoft.com/office/powerpoint/2010/main" val="3529978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ΦΥΣΙΚΑ ΧΑΡΑΚΤΗΡΙΣΤΙΚΑ (2)</a:t>
            </a:r>
            <a:endParaRPr lang="el-GR" sz="3600" dirty="0"/>
          </a:p>
        </p:txBody>
      </p:sp>
      <p:sp>
        <p:nvSpPr>
          <p:cNvPr id="3" name="Θέση περιεχομένου 2"/>
          <p:cNvSpPr>
            <a:spLocks noGrp="1"/>
          </p:cNvSpPr>
          <p:nvPr>
            <p:ph idx="1"/>
          </p:nvPr>
        </p:nvSpPr>
        <p:spPr/>
        <p:txBody>
          <a:bodyPr/>
          <a:lstStyle/>
          <a:p>
            <a:pPr marL="0" indent="0">
              <a:buNone/>
            </a:pPr>
            <a:r>
              <a:rPr lang="el-GR" b="1" dirty="0"/>
              <a:t>Ειδικό βάρος</a:t>
            </a:r>
          </a:p>
          <a:p>
            <a:r>
              <a:rPr lang="el-GR" dirty="0"/>
              <a:t>Το ειδικό βάρος ή η πυκνότητα των στερεών απορριμμάτων προσδιορίζεται είτε στη μορφή που αυτά συναντιόνται μέσα στα δοχεία συλλογής τους, είτε σε συμπιεσμένη μορφή. Τυπικές τιμές ειδικού βάρους είναι παρακινδυνευμένο να αναφερθούν, αφού αυτό εξαρτάται τόσο από τη γεωγραφική θέση της εξεταζόμενης περιοχής και την εποχή του έτους, όσο και από το χρόνο παραμονής των απορριμμάτων στα δοχεία συλλογής. Στη μορφή που τα απορρίμματα παραλαμβάνονται από τα απορριμματοφόρα οχήματα, το ειδικό βάρος τους κυμαίνεται μεταξύ </a:t>
            </a:r>
            <a:r>
              <a:rPr lang="en-US" dirty="0"/>
              <a:t>200 - 400 kg/m3.</a:t>
            </a:r>
            <a:endParaRPr lang="el-GR" dirty="0"/>
          </a:p>
          <a:p>
            <a:endParaRPr lang="el-GR" dirty="0"/>
          </a:p>
        </p:txBody>
      </p:sp>
    </p:spTree>
    <p:extLst>
      <p:ext uri="{BB962C8B-B14F-4D97-AF65-F5344CB8AC3E}">
        <p14:creationId xmlns:p14="http://schemas.microsoft.com/office/powerpoint/2010/main" val="879573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ΦΥΣΙΚΑ ΧΑΡΑΚΤΗΡΙΣΤΙΚΑ (3)</a:t>
            </a:r>
            <a:endParaRPr lang="el-GR" sz="360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t>Μέγεθος και κατα</a:t>
            </a:r>
            <a:r>
              <a:rPr lang="en-US" b="1" dirty="0"/>
              <a:t>v</a:t>
            </a:r>
            <a:r>
              <a:rPr lang="el-GR" b="1" dirty="0"/>
              <a:t>ομή μεγεθώ</a:t>
            </a:r>
            <a:r>
              <a:rPr lang="en-US" b="1" dirty="0"/>
              <a:t>v</a:t>
            </a:r>
          </a:p>
          <a:p>
            <a:r>
              <a:rPr lang="el-GR" dirty="0"/>
              <a:t>Το μέγεθος των στερεών απορριμμάτων έχει ιδιαίτερη σημασία όταν πρόκειται να εφαρμοστεί κάποιο πρόγραμμα ανάκτησης υλικών, ειδικά αν η ανάκτηση αυτή πραγματοποιηθεί με μηχανικά μέσα, όπως οι εσχάρες ή οι μαγνητικοί διαχωριστές. Το μέγεθος των απορριμμάτων εκφράζεται σε συνάρτηση μιας, δύο ή τριών διαστάσεων, εφαρμόζοντας μια σειρά από εξισώσεις.</a:t>
            </a:r>
          </a:p>
          <a:p>
            <a:pPr marL="0" indent="0">
              <a:buNone/>
            </a:pPr>
            <a:r>
              <a:rPr lang="el-GR" b="1" dirty="0"/>
              <a:t>Διαπερατότητα. </a:t>
            </a:r>
          </a:p>
          <a:p>
            <a:r>
              <a:rPr lang="el-GR" dirty="0"/>
              <a:t>Η ειδική διαπερατότητα ή υδατοπερατότητα ή υδραυλική αγωγιμότητα των στερεών απορριμμάτων είναι η ιδιότητα που δίνει ένα μέτρο της ευκολίας κίνησης του νερού και των άλλων ρευστών μέσα από τα απορρίμματα. Η ειδική διαπερατότητα εξαρτάται αποκλειστικά από τα χαρακτηριστικά των απορριμμάτων και συγκεκριμένα το πορώδες, την κατανομή των πόρων, την κατανομή μεγεθών και την ειδική επιφάνεια</a:t>
            </a:r>
          </a:p>
        </p:txBody>
      </p:sp>
    </p:spTree>
    <p:extLst>
      <p:ext uri="{BB962C8B-B14F-4D97-AF65-F5344CB8AC3E}">
        <p14:creationId xmlns:p14="http://schemas.microsoft.com/office/powerpoint/2010/main" val="894788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ΦΥΣΙΚΑ ΧΑΡΑΚΤΗΡΙΣΤΙΚΑ (4)</a:t>
            </a:r>
            <a:endParaRPr lang="el-GR" sz="360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t>Διαπερατότητα. </a:t>
            </a:r>
          </a:p>
          <a:p>
            <a:pPr marL="0" indent="0">
              <a:buNone/>
            </a:pPr>
            <a:r>
              <a:rPr lang="el-GR" dirty="0"/>
              <a:t>Η ειδική διαπερατότητα δίνεται από τον ακόλουθο τύπο:</a:t>
            </a:r>
          </a:p>
          <a:p>
            <a:pPr marL="0" indent="0">
              <a:buNone/>
            </a:pPr>
            <a:r>
              <a:rPr lang="el-GR" dirty="0"/>
              <a:t>Κ </a:t>
            </a:r>
            <a:r>
              <a:rPr lang="el-GR" dirty="0" smtClean="0"/>
              <a:t>= k </a:t>
            </a:r>
            <a:r>
              <a:rPr lang="el-GR" dirty="0"/>
              <a:t>(γ/μ)</a:t>
            </a:r>
          </a:p>
          <a:p>
            <a:pPr marL="0" indent="0">
              <a:buNone/>
            </a:pPr>
            <a:r>
              <a:rPr lang="el-GR" dirty="0"/>
              <a:t>όπου</a:t>
            </a:r>
          </a:p>
          <a:p>
            <a:pPr marL="0" indent="0">
              <a:buNone/>
            </a:pPr>
            <a:r>
              <a:rPr lang="el-GR" dirty="0"/>
              <a:t>Κ = Συντελεστής διαπερατότητας.</a:t>
            </a:r>
          </a:p>
          <a:p>
            <a:pPr marL="0" indent="0">
              <a:buNone/>
            </a:pPr>
            <a:r>
              <a:rPr lang="el-GR" dirty="0" smtClean="0"/>
              <a:t>γ </a:t>
            </a:r>
            <a:r>
              <a:rPr lang="el-GR" dirty="0"/>
              <a:t>= Eιδικό βάρος του διερχόμενου ρευστού.</a:t>
            </a:r>
          </a:p>
          <a:p>
            <a:pPr marL="0" indent="0">
              <a:buNone/>
            </a:pPr>
            <a:r>
              <a:rPr lang="el-GR" dirty="0"/>
              <a:t>μ = Δυναμικό ιξώδες του ρευστού.</a:t>
            </a:r>
          </a:p>
          <a:p>
            <a:pPr marL="0" indent="0">
              <a:buNone/>
            </a:pPr>
            <a:r>
              <a:rPr lang="el-GR" dirty="0"/>
              <a:t>k = Πραγματική (intrinsic) διαπερατότητα, (η οποία μέσα σε ένα ΧΥΤΑ λαμβάνει τιμές περίπου</a:t>
            </a:r>
          </a:p>
          <a:p>
            <a:pPr marL="0" indent="0">
              <a:buNone/>
            </a:pPr>
            <a:r>
              <a:rPr lang="el-GR" dirty="0"/>
              <a:t>10</a:t>
            </a:r>
            <a:r>
              <a:rPr lang="el-GR" baseline="30000" dirty="0"/>
              <a:t>-11</a:t>
            </a:r>
            <a:r>
              <a:rPr lang="el-GR" dirty="0"/>
              <a:t>-10</a:t>
            </a:r>
            <a:r>
              <a:rPr lang="el-GR" baseline="30000" dirty="0"/>
              <a:t>-12</a:t>
            </a:r>
            <a:r>
              <a:rPr lang="el-GR" dirty="0"/>
              <a:t> m</a:t>
            </a:r>
            <a:r>
              <a:rPr lang="el-GR" baseline="30000" dirty="0"/>
              <a:t>2</a:t>
            </a:r>
            <a:r>
              <a:rPr lang="el-GR" dirty="0"/>
              <a:t> στην κατακόρυφη διεύθυνση, και 10</a:t>
            </a:r>
            <a:r>
              <a:rPr lang="el-GR" baseline="30000" dirty="0"/>
              <a:t>-10</a:t>
            </a:r>
            <a:r>
              <a:rPr lang="el-GR" dirty="0"/>
              <a:t> m</a:t>
            </a:r>
            <a:r>
              <a:rPr lang="el-GR" baseline="30000" dirty="0"/>
              <a:t>2</a:t>
            </a:r>
            <a:r>
              <a:rPr lang="el-GR" dirty="0"/>
              <a:t> στην οριζόντια διεύθυνση</a:t>
            </a:r>
          </a:p>
        </p:txBody>
      </p:sp>
    </p:spTree>
    <p:extLst>
      <p:ext uri="{BB962C8B-B14F-4D97-AF65-F5344CB8AC3E}">
        <p14:creationId xmlns:p14="http://schemas.microsoft.com/office/powerpoint/2010/main" val="1893437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ΟΡΙΣΜΟΣ ΣΤΕΡΕΩΝ ΑΠΟΒΛΗΤΩΝ</a:t>
            </a:r>
            <a:endParaRPr lang="el-GR" dirty="0"/>
          </a:p>
        </p:txBody>
      </p:sp>
      <p:sp>
        <p:nvSpPr>
          <p:cNvPr id="3" name="Content Placeholder 2"/>
          <p:cNvSpPr>
            <a:spLocks noGrp="1"/>
          </p:cNvSpPr>
          <p:nvPr>
            <p:ph idx="1"/>
          </p:nvPr>
        </p:nvSpPr>
        <p:spPr/>
        <p:txBody>
          <a:bodyPr/>
          <a:lstStyle/>
          <a:p>
            <a:r>
              <a:rPr lang="el-GR" dirty="0"/>
              <a:t>Στερεά απόβλητα νοούνται ουσίες ή αντικείμενα που εμφανίζονται κυρίως σε στερεά φυσική κατάσταση, από τις οποίες ο κάτοχός τους θέλει ή υποχρεούται να απαλλαγεί, και δεν περιλαμβάνεται στον κατάλογο επικινδύνων αποβλήτων της Ευρωπαϊκής Ένωσης.</a:t>
            </a:r>
          </a:p>
          <a:p>
            <a:pPr marL="0" indent="0">
              <a:buNone/>
            </a:pPr>
            <a:endParaRPr lang="el-GR" dirty="0"/>
          </a:p>
          <a:p>
            <a:r>
              <a:rPr lang="el-GR" i="1" dirty="0"/>
              <a:t>Στην κατηγορία των ΣΑ περιλαμβάνονται όλα τα απόβλητα με εξαίρεση:</a:t>
            </a:r>
          </a:p>
          <a:p>
            <a:r>
              <a:rPr lang="el-GR" i="1" dirty="0"/>
              <a:t>Απόβλητα σε υγρή φάση χωρίς αξιόλογο ποσοστό αιωρούμενων σωματιδίων (υγρά απόβλητα).</a:t>
            </a:r>
          </a:p>
          <a:p>
            <a:r>
              <a:rPr lang="el-GR" i="1" dirty="0"/>
              <a:t>Αέριους ρύπους.</a:t>
            </a:r>
          </a:p>
          <a:p>
            <a:pPr marL="0" indent="0">
              <a:buNone/>
            </a:pPr>
            <a:endParaRPr lang="el-GR" dirty="0"/>
          </a:p>
        </p:txBody>
      </p:sp>
    </p:spTree>
    <p:extLst>
      <p:ext uri="{BB962C8B-B14F-4D97-AF65-F5344CB8AC3E}">
        <p14:creationId xmlns:p14="http://schemas.microsoft.com/office/powerpoint/2010/main" val="1705011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ΧΗΜΙΚΑ ΧΑΡΑΚΤΗΡΙΣΤΙΚΑ</a:t>
            </a:r>
            <a:endParaRPr lang="el-GR" dirty="0"/>
          </a:p>
        </p:txBody>
      </p:sp>
      <p:sp>
        <p:nvSpPr>
          <p:cNvPr id="3" name="Content Placeholder 2"/>
          <p:cNvSpPr>
            <a:spLocks noGrp="1"/>
          </p:cNvSpPr>
          <p:nvPr>
            <p:ph idx="1"/>
          </p:nvPr>
        </p:nvSpPr>
        <p:spPr/>
        <p:txBody>
          <a:bodyPr>
            <a:normAutofit fontScale="92500" lnSpcReduction="20000"/>
          </a:bodyPr>
          <a:lstStyle/>
          <a:p>
            <a:pPr marL="0" indent="0">
              <a:buNone/>
            </a:pPr>
            <a:r>
              <a:rPr lang="el-GR" b="1" dirty="0"/>
              <a:t>α. Υγρασία</a:t>
            </a:r>
          </a:p>
          <a:p>
            <a:r>
              <a:rPr lang="el-GR" dirty="0"/>
              <a:t>Η υγρασία των απορριμμάτων υπολογίζεται εργαστηριακά με ξήρανση δείγματος (είτε του συνόλου των απορριμμάτων είτε του κάθε συστατικού ξεχωριστά) σε φούρνο στους 105</a:t>
            </a:r>
            <a:r>
              <a:rPr lang="el-GR" baseline="30000" dirty="0"/>
              <a:t>ο</a:t>
            </a:r>
            <a:r>
              <a:rPr lang="el-GR" dirty="0"/>
              <a:t>C για μία ώρα. Επειδή τα δείγματα δε μπορούν να είναι μεγάλα, προτιμάται ο υπολογισμός της υγρασίας στα διάφορα επιμέρους συστατικά και, βάσει αυτής ο υπολογισμός της συνολικής. </a:t>
            </a:r>
          </a:p>
          <a:p>
            <a:r>
              <a:rPr lang="el-GR" dirty="0"/>
              <a:t>H περιεχόμενη υγρασία των στερεών απορριμμάτων εκφράζεται συνήθως σαν το βάρος υγρασίας που περιέχεται στη μονάδα του βάρους του υγρού ή ξηρού υλικού. Kατά τη μέτρηση της υγρασίας με αναφορά στο υγρό υλικό, η υγρασία αυτή σ'ένα δείγμα εκφράζεται ως ποσοστό του βάρους του υγρού υλικού. Aντίστοιχα, κατά την ξηρή μέθοδο, εκφράζεται σαν ποσοστό του βάρους του ξηρού υλικού. Σε μια σχέση ισότητας το υγρό βάρος της περιεχόμενης υγρασίας εκφράζεται ως εξής:</a:t>
            </a:r>
          </a:p>
          <a:p>
            <a:endParaRPr lang="el-GR" dirty="0"/>
          </a:p>
        </p:txBody>
      </p:sp>
    </p:spTree>
    <p:extLst>
      <p:ext uri="{BB962C8B-B14F-4D97-AF65-F5344CB8AC3E}">
        <p14:creationId xmlns:p14="http://schemas.microsoft.com/office/powerpoint/2010/main" val="3055489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ΧΗΜΙΚΑ ΧΑΡΑΚΤΗΡΙΣΤΙΚΑ (2)</a:t>
            </a:r>
            <a:endParaRPr lang="el-GR" dirty="0"/>
          </a:p>
        </p:txBody>
      </p:sp>
      <p:sp>
        <p:nvSpPr>
          <p:cNvPr id="3" name="Content Placeholder 2"/>
          <p:cNvSpPr>
            <a:spLocks noGrp="1"/>
          </p:cNvSpPr>
          <p:nvPr>
            <p:ph idx="1"/>
          </p:nvPr>
        </p:nvSpPr>
        <p:spPr/>
        <p:txBody>
          <a:bodyPr>
            <a:normAutofit fontScale="92500" lnSpcReduction="20000"/>
          </a:bodyPr>
          <a:lstStyle/>
          <a:p>
            <a:pPr marL="0" indent="0">
              <a:buNone/>
            </a:pPr>
            <a:r>
              <a:rPr lang="el-GR" b="1" dirty="0"/>
              <a:t>α. Υγρασία</a:t>
            </a:r>
          </a:p>
          <a:p>
            <a:endParaRPr lang="el-GR" b="1" dirty="0"/>
          </a:p>
          <a:p>
            <a:pPr marL="0" indent="0">
              <a:buNone/>
            </a:pPr>
            <a:r>
              <a:rPr lang="el-GR" b="1" dirty="0"/>
              <a:t>ΠΥ(%)= 100 (Α-Β)/Α</a:t>
            </a:r>
          </a:p>
          <a:p>
            <a:pPr marL="0" indent="0">
              <a:buNone/>
            </a:pPr>
            <a:r>
              <a:rPr lang="el-GR" dirty="0"/>
              <a:t>όπου:</a:t>
            </a:r>
          </a:p>
          <a:p>
            <a:pPr marL="0" indent="0">
              <a:buNone/>
            </a:pPr>
            <a:r>
              <a:rPr lang="el-GR" dirty="0"/>
              <a:t>ΠΥ = Περιεχόμενη υγρασία</a:t>
            </a:r>
          </a:p>
          <a:p>
            <a:pPr marL="0" indent="0">
              <a:buNone/>
            </a:pPr>
            <a:r>
              <a:rPr lang="el-GR" dirty="0"/>
              <a:t>A = Αρχικό βάρος του δείγματος.</a:t>
            </a:r>
          </a:p>
          <a:p>
            <a:pPr marL="0" indent="0">
              <a:buNone/>
            </a:pPr>
            <a:r>
              <a:rPr lang="el-GR" dirty="0"/>
              <a:t>B = Βάρος του δείγματος κατά την ξήρανση.</a:t>
            </a:r>
          </a:p>
          <a:p>
            <a:pPr marL="0" indent="0">
              <a:buNone/>
            </a:pPr>
            <a:r>
              <a:rPr lang="el-GR" i="1" dirty="0"/>
              <a:t>Για τα περισσότερα αστικά απορρίμματα η περιεχόμενη υγρασία κυμαίνεται μεταξύ 15 και 40%, εξαρτώμενη από τη σύσταση των απορριμμάτων, την εποχή του έτους, τις καιρικές συνθήκες και ιδιαίτερα τη βροχή. Aπό έρευνα που έγινε στο Παρίσι παρατηρήθηκε στα απορρίμματα αύξηση της υγρασίας το καλοκαίρι και ελάττωση το χειμώνα, ενώ και στην Ελλάδα εκτιμούνται ανάλογα φαινόμενα.</a:t>
            </a:r>
            <a:endParaRPr lang="el-GR" b="1" i="1" dirty="0"/>
          </a:p>
        </p:txBody>
      </p:sp>
    </p:spTree>
    <p:extLst>
      <p:ext uri="{BB962C8B-B14F-4D97-AF65-F5344CB8AC3E}">
        <p14:creationId xmlns:p14="http://schemas.microsoft.com/office/powerpoint/2010/main" val="3144707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ΧΗΜΙΚΑ ΧΑΡΑΚΤΗΡΙΣΤΙΚΑ (3)</a:t>
            </a:r>
            <a:endParaRPr lang="el-GR" dirty="0"/>
          </a:p>
        </p:txBody>
      </p:sp>
      <p:sp>
        <p:nvSpPr>
          <p:cNvPr id="3" name="Content Placeholder 2"/>
          <p:cNvSpPr>
            <a:spLocks noGrp="1"/>
          </p:cNvSpPr>
          <p:nvPr>
            <p:ph idx="1"/>
          </p:nvPr>
        </p:nvSpPr>
        <p:spPr/>
        <p:txBody>
          <a:bodyPr>
            <a:normAutofit/>
          </a:bodyPr>
          <a:lstStyle/>
          <a:p>
            <a:pPr marL="0" indent="0">
              <a:buNone/>
            </a:pPr>
            <a:r>
              <a:rPr lang="el-GR" b="1" dirty="0"/>
              <a:t>β. Χωρητικότητα υγρασίας. </a:t>
            </a:r>
          </a:p>
          <a:p>
            <a:r>
              <a:rPr lang="el-GR" dirty="0"/>
              <a:t>Η χωρητικότητα υγρασίας (field capacity) των στερεών απορριμμάτων εκφράζει την ποσότητα νερού που μπορεί να συγκρατήσει ο όγκος των απορριμμάτων που υπόκειται στις δυνάμεις της βαρύτητας. Το μέγεθος αυτό παίζει καθοριστικό ρόλο για τον προσδιορισμό της ποσότητας εκχυλισμάτων που μπορούν να παραχθούν από ένα ΧΥΤΑ. Νερό σε περίσσεια της χωρητικότητας υγρασίας είναι δυνατό να κινηθεί εντός του όγκου των αποτιθεμένων απορριμμάτων. Η χωρητικότητα υγρασίας μεταβάλλεται σε συνάρτηση της πίεσης και του βαθμού αποσύνθεσης των απορριμμάτων. Οι συνήθεις τιμές που λαμβάνει για μη συμπιεσμένα απορρίμματα από οικιστικές και εμπορικές πηγές προέλευσης, κυμαίνονται μεταξύ 50-60%.</a:t>
            </a:r>
            <a:endParaRPr lang="el-GR" b="1" i="1" dirty="0"/>
          </a:p>
        </p:txBody>
      </p:sp>
    </p:spTree>
    <p:extLst>
      <p:ext uri="{BB962C8B-B14F-4D97-AF65-F5344CB8AC3E}">
        <p14:creationId xmlns:p14="http://schemas.microsoft.com/office/powerpoint/2010/main" val="4061716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ΧΗΜΙΚΑ ΧΑΡΑΚΤΗΡΙΣΤΙΚΑ (4)</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b="1" dirty="0"/>
              <a:t>γ. Πτητικά στερεά</a:t>
            </a:r>
          </a:p>
          <a:p>
            <a:r>
              <a:rPr lang="el-GR" dirty="0"/>
              <a:t>Η περιεκτικότητα σε πτητικά στερεά υπολογίζεται εργαστηριακά με καύση δείγματος στους 950οC, στην οποία καίγονται όλα τα οργανικά. Ο υπολογισμός μπορεί να γίνει είτε για το σύνολο των απορριμμάτων είτε για κάθε συστατικό ξεχωριστά. Η περιεκτικότητα σε ανόργανα υπολογίζεται από το υπόλειμμα μετά την καύση.</a:t>
            </a:r>
          </a:p>
          <a:p>
            <a:pPr marL="0" indent="0">
              <a:buNone/>
            </a:pPr>
            <a:r>
              <a:rPr lang="el-GR" b="1" dirty="0"/>
              <a:t>δ. Στοιχειακή ανάλυση</a:t>
            </a:r>
          </a:p>
          <a:p>
            <a:r>
              <a:rPr lang="el-GR" dirty="0"/>
              <a:t>Η στοιχειακή ανάλυση των απορριμμάτων γίνεται επίσης εργαστηριακά με καύση των δειγμάτων σε υψηλή θερμοκρασία ώστε να κατακρατηθούν τα παραγόμενα οξείδια (άνθρακα, υδρογόνου, αζώτου και θείου) σε ειδικές στήλες όπου και θα αναλυθούν και θα καθορισθούν τα χημικά στοιχεία. Ο υπολογισμός μπορεί να γίνει είτε για το σύνολο των απορριμμάτων είτε για κάθε συστατικό ξεχωριστά.</a:t>
            </a:r>
            <a:endParaRPr lang="el-GR" b="1" i="1" dirty="0"/>
          </a:p>
        </p:txBody>
      </p:sp>
    </p:spTree>
    <p:extLst>
      <p:ext uri="{BB962C8B-B14F-4D97-AF65-F5344CB8AC3E}">
        <p14:creationId xmlns:p14="http://schemas.microsoft.com/office/powerpoint/2010/main" val="1514562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ΧΗΜΙΚΑ ΧΑΡΑΚΤΗΡΙΣΤΙΚΑ (5)</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b="1" dirty="0"/>
              <a:t>ε. Θερμογόνος δύναμη</a:t>
            </a:r>
          </a:p>
          <a:p>
            <a:r>
              <a:rPr lang="el-GR" dirty="0"/>
              <a:t>Θερμογόνος δύναμη των οικιακών απορριμμάτων είναι η ποσότητα θερμότητας που απελευθερώνεται κατά την καύση της μονάδας βάρους και εκφράζεται σε χιλιοθερμίδες ανά κιλό απορριμμάτων. Συνήθως έχει τιμές από 1200 έως 2000 kcal/kg. Η θερμογόνος δύναμη του συνόλου των απορριμμάτων ή των συστατικών τους υπολογίζεται εργαστηριακά με τη βοήθεια θερμιδόμετρου. Ο υπολογισμός της γίνεται στην περίπτωση ανάκτησης ενέργειας από τα απορρίμματα.</a:t>
            </a:r>
          </a:p>
          <a:p>
            <a:pPr marL="0" indent="0">
              <a:buNone/>
            </a:pPr>
            <a:r>
              <a:rPr lang="el-GR" b="1" dirty="0"/>
              <a:t>στ. Θερμοκρασία τήξης της τέφρας</a:t>
            </a:r>
          </a:p>
          <a:p>
            <a:r>
              <a:rPr lang="el-GR" dirty="0"/>
              <a:t>Η θερμοκρασία τήξης και συσσωμάτωσης της τέφρας που παράγεται μετά την καύση των απορριμμάτων κυμαίνεται μεταξύ 1100 –1200°C.</a:t>
            </a:r>
          </a:p>
          <a:p>
            <a:pPr marL="0" indent="0">
              <a:buNone/>
            </a:pPr>
            <a:endParaRPr lang="el-GR" b="1" i="1" dirty="0"/>
          </a:p>
        </p:txBody>
      </p:sp>
    </p:spTree>
    <p:extLst>
      <p:ext uri="{BB962C8B-B14F-4D97-AF65-F5344CB8AC3E}">
        <p14:creationId xmlns:p14="http://schemas.microsoft.com/office/powerpoint/2010/main" val="2414534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ΧΗΜΙΚΑ ΧΑΡΑΚΤΗΡΙΣΤΙΚΑ </a:t>
            </a:r>
            <a:r>
              <a:rPr lang="el-GR" dirty="0" smtClean="0"/>
              <a:t>(7)</a:t>
            </a:r>
            <a:endParaRPr lang="el-GR" dirty="0"/>
          </a:p>
        </p:txBody>
      </p:sp>
      <p:sp>
        <p:nvSpPr>
          <p:cNvPr id="3" name="Content Placeholder 2"/>
          <p:cNvSpPr>
            <a:spLocks noGrp="1"/>
          </p:cNvSpPr>
          <p:nvPr>
            <p:ph idx="1"/>
          </p:nvPr>
        </p:nvSpPr>
        <p:spPr/>
        <p:txBody>
          <a:bodyPr/>
          <a:lstStyle/>
          <a:p>
            <a:pPr marL="0" indent="0">
              <a:buNone/>
            </a:pPr>
            <a:r>
              <a:rPr lang="el-GR" b="1" dirty="0"/>
              <a:t>Πυκνότητα</a:t>
            </a:r>
          </a:p>
          <a:p>
            <a:r>
              <a:rPr lang="el-GR" dirty="0"/>
              <a:t>H γνώση της πυκνότητας των απορριμμάτων είναι απαραίτητη για να μπορεί να προσδιορισθεί η συνολική μάζα των απορριμμάτων και ο όγκος του νερού που περιέχουν και που πρέπει να αντιμετωπιστεί κατά τη διαχείριση τους. Συνήθως δεν υπάρχει ομοιομορφία στον τρόπο με τον οποίο μπορεί να περιγράφεται η πυκνότητα των στερεών απορριμμάτων.</a:t>
            </a:r>
          </a:p>
          <a:p>
            <a:r>
              <a:rPr lang="el-GR" dirty="0"/>
              <a:t>Ως μέση τιμή της πυκνότητας των αστικών απορριμμάτων μπορούν να λαμβάνονται μέσα στο απορριμματοφόρο τα 250-350 kg/m3 και στη σακούλα προσυλλογής τα 150-200 </a:t>
            </a:r>
            <a:r>
              <a:rPr lang="en-US" dirty="0"/>
              <a:t>kg/m3.</a:t>
            </a:r>
            <a:endParaRPr lang="el-GR" dirty="0"/>
          </a:p>
          <a:p>
            <a:endParaRPr lang="el-GR" dirty="0"/>
          </a:p>
        </p:txBody>
      </p:sp>
    </p:spTree>
    <p:extLst>
      <p:ext uri="{BB962C8B-B14F-4D97-AF65-F5344CB8AC3E}">
        <p14:creationId xmlns:p14="http://schemas.microsoft.com/office/powerpoint/2010/main" val="2283234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ΣΥΣΤΑΣΗ ΤΩΝ ΣΤΕΡΕΩΝ ΑΠΟΒΛΗΤΩΝ ΠΑΓΚΟΣΜΙΩΣ</a:t>
            </a:r>
            <a:endParaRPr lang="el-GR" sz="3600" dirty="0"/>
          </a:p>
        </p:txBody>
      </p:sp>
      <p:pic>
        <p:nvPicPr>
          <p:cNvPr id="4" name="Θέση περιεχομένου 3"/>
          <p:cNvPicPr>
            <a:picLocks noGrp="1" noChangeAspect="1"/>
          </p:cNvPicPr>
          <p:nvPr>
            <p:ph idx="1"/>
          </p:nvPr>
        </p:nvPicPr>
        <p:blipFill>
          <a:blip r:embed="rId3"/>
          <a:stretch>
            <a:fillRect/>
          </a:stretch>
        </p:blipFill>
        <p:spPr>
          <a:xfrm>
            <a:off x="1999626" y="2052638"/>
            <a:ext cx="6516578" cy="3821639"/>
          </a:xfrm>
          <a:prstGeom prst="rect">
            <a:avLst/>
          </a:prstGeom>
        </p:spPr>
      </p:pic>
      <p:sp>
        <p:nvSpPr>
          <p:cNvPr id="5" name="TextBox 4"/>
          <p:cNvSpPr txBox="1"/>
          <p:nvPr/>
        </p:nvSpPr>
        <p:spPr>
          <a:xfrm>
            <a:off x="1787857" y="6073254"/>
            <a:ext cx="7588155" cy="369332"/>
          </a:xfrm>
          <a:prstGeom prst="rect">
            <a:avLst/>
          </a:prstGeom>
          <a:noFill/>
        </p:spPr>
        <p:txBody>
          <a:bodyPr wrap="square" rtlCol="0">
            <a:spAutoFit/>
          </a:bodyPr>
          <a:lstStyle/>
          <a:p>
            <a:pPr algn="ctr"/>
            <a:r>
              <a:rPr lang="el-GR" dirty="0" smtClean="0"/>
              <a:t>Πηγή: </a:t>
            </a:r>
            <a:r>
              <a:rPr lang="en-US" dirty="0"/>
              <a:t>Lim et al., 2016</a:t>
            </a:r>
            <a:endParaRPr lang="el-GR" dirty="0"/>
          </a:p>
        </p:txBody>
      </p:sp>
    </p:spTree>
    <p:extLst>
      <p:ext uri="{BB962C8B-B14F-4D97-AF65-F5344CB8AC3E}">
        <p14:creationId xmlns:p14="http://schemas.microsoft.com/office/powerpoint/2010/main" val="2106746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ΤΥΠΙΚΗ ΚΑΤΑΝΟΜΗ ΣΥΣΤΑΤΙΚΩΝ ΣΕ ΧΩΡΕΣ ΜΕ ΧΑΜΗΛΟ, ΜΕΣΟ ΚΑΙ ΥΨΗΛΟ ΕΙΣΟΔΗΜΑ </a:t>
            </a:r>
            <a:endParaRPr lang="el-GR"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3034" y="2052637"/>
            <a:ext cx="7315200" cy="443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277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ΜΕΘΟΔΟΙ ΔΙΑΧΕΙΡΙΣΗΣ</a:t>
            </a:r>
            <a:endParaRPr lang="el-GR" dirty="0"/>
          </a:p>
        </p:txBody>
      </p:sp>
      <p:sp>
        <p:nvSpPr>
          <p:cNvPr id="3" name="Content Placeholder 2"/>
          <p:cNvSpPr>
            <a:spLocks noGrp="1"/>
          </p:cNvSpPr>
          <p:nvPr>
            <p:ph idx="1"/>
          </p:nvPr>
        </p:nvSpPr>
        <p:spPr>
          <a:xfrm>
            <a:off x="1103312" y="1355834"/>
            <a:ext cx="8946541" cy="5265683"/>
          </a:xfrm>
        </p:spPr>
        <p:txBody>
          <a:bodyPr>
            <a:normAutofit fontScale="92500" lnSpcReduction="10000"/>
          </a:bodyPr>
          <a:lstStyle/>
          <a:p>
            <a:r>
              <a:rPr lang="el-GR" dirty="0"/>
              <a:t>α) Συλλογή απορριμμάτων</a:t>
            </a:r>
          </a:p>
          <a:p>
            <a:r>
              <a:rPr lang="el-GR" dirty="0"/>
              <a:t>β) Μεταφορά απορριμμάτων – σταθμοί μεταφόρτωσης </a:t>
            </a:r>
            <a:endParaRPr lang="en-US" dirty="0"/>
          </a:p>
          <a:p>
            <a:r>
              <a:rPr lang="el-GR" dirty="0"/>
              <a:t>γ) Υγειονομική ταφή απορριμμάτων</a:t>
            </a:r>
          </a:p>
          <a:p>
            <a:r>
              <a:rPr lang="el-GR" dirty="0"/>
              <a:t>δ) Ανακύκλωση</a:t>
            </a:r>
          </a:p>
          <a:p>
            <a:r>
              <a:rPr lang="el-GR" dirty="0"/>
              <a:t>ε) Θερμικές μέθοδοι επεξεργασίας</a:t>
            </a:r>
          </a:p>
          <a:p>
            <a:r>
              <a:rPr lang="el-GR" dirty="0"/>
              <a:t>      αποτέφρωση – καύση (</a:t>
            </a:r>
            <a:r>
              <a:rPr lang="en-US" dirty="0"/>
              <a:t>incineration – combustion)</a:t>
            </a:r>
          </a:p>
          <a:p>
            <a:r>
              <a:rPr lang="en-US" dirty="0"/>
              <a:t>      </a:t>
            </a:r>
            <a:r>
              <a:rPr lang="el-GR" dirty="0"/>
              <a:t>αεριοποίηση (</a:t>
            </a:r>
            <a:r>
              <a:rPr lang="en-US" dirty="0"/>
              <a:t>gasification)</a:t>
            </a:r>
          </a:p>
          <a:p>
            <a:r>
              <a:rPr lang="en-US" dirty="0"/>
              <a:t>      </a:t>
            </a:r>
            <a:r>
              <a:rPr lang="el-GR" dirty="0"/>
              <a:t>τεχνική του πλάσματος (</a:t>
            </a:r>
            <a:r>
              <a:rPr lang="en-US" dirty="0"/>
              <a:t>plasma technology)</a:t>
            </a:r>
          </a:p>
          <a:p>
            <a:r>
              <a:rPr lang="en-US" dirty="0"/>
              <a:t>      </a:t>
            </a:r>
            <a:r>
              <a:rPr lang="el-GR" dirty="0"/>
              <a:t>πυρόλυση (</a:t>
            </a:r>
            <a:r>
              <a:rPr lang="en-US" dirty="0"/>
              <a:t>pyrolysis)</a:t>
            </a:r>
            <a:endParaRPr lang="el-GR" dirty="0"/>
          </a:p>
          <a:p>
            <a:r>
              <a:rPr lang="el-GR" dirty="0"/>
              <a:t>ζ) Βιολογικές μέθοδοι επεξεργασίας</a:t>
            </a:r>
          </a:p>
          <a:p>
            <a:r>
              <a:rPr lang="el-GR" dirty="0"/>
              <a:t>     αερόβια επεξεργασία (κομποστοποίηση)</a:t>
            </a:r>
          </a:p>
          <a:p>
            <a:r>
              <a:rPr lang="el-GR" dirty="0"/>
              <a:t>     αναερόβια</a:t>
            </a:r>
            <a:r>
              <a:rPr lang="en-US" dirty="0"/>
              <a:t> </a:t>
            </a:r>
            <a:r>
              <a:rPr lang="el-GR" dirty="0"/>
              <a:t>επεξεργασία </a:t>
            </a:r>
            <a:r>
              <a:rPr lang="en-US" dirty="0"/>
              <a:t>(</a:t>
            </a:r>
            <a:r>
              <a:rPr lang="el-GR" dirty="0"/>
              <a:t>ζύμωση)</a:t>
            </a:r>
          </a:p>
          <a:p>
            <a:r>
              <a:rPr lang="el-GR" dirty="0"/>
              <a:t>     βιολογική ξήρανση</a:t>
            </a:r>
          </a:p>
          <a:p>
            <a:pPr marL="0" indent="0">
              <a:buNone/>
            </a:pPr>
            <a:endParaRPr lang="el-GR" dirty="0"/>
          </a:p>
        </p:txBody>
      </p:sp>
    </p:spTree>
    <p:extLst>
      <p:ext uri="{BB962C8B-B14F-4D97-AF65-F5344CB8AC3E}">
        <p14:creationId xmlns:p14="http://schemas.microsoft.com/office/powerpoint/2010/main" val="1843094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ΣΥΛΛΟΓΗ ΑΠΟΡΡΙΜΜΑΤΩΝ</a:t>
            </a:r>
            <a:endParaRPr lang="el-GR" dirty="0"/>
          </a:p>
        </p:txBody>
      </p:sp>
      <p:sp>
        <p:nvSpPr>
          <p:cNvPr id="3" name="Content Placeholder 2"/>
          <p:cNvSpPr>
            <a:spLocks noGrp="1"/>
          </p:cNvSpPr>
          <p:nvPr>
            <p:ph idx="1"/>
          </p:nvPr>
        </p:nvSpPr>
        <p:spPr/>
        <p:txBody>
          <a:bodyPr/>
          <a:lstStyle/>
          <a:p>
            <a:r>
              <a:rPr lang="el-GR" dirty="0" smtClean="0">
                <a:cs typeface="Times New Roman" pitchFamily="18" charset="0"/>
              </a:rPr>
              <a:t>Το κόστος </a:t>
            </a:r>
            <a:r>
              <a:rPr lang="el-GR" dirty="0">
                <a:cs typeface="Times New Roman" pitchFamily="18" charset="0"/>
              </a:rPr>
              <a:t>συλλογής και μεταφοράς ΣΑ (μπορεί να) είναι πολύ μεγαλύτερο από το κόστος της τελικής </a:t>
            </a:r>
            <a:r>
              <a:rPr lang="el-GR" dirty="0" smtClean="0">
                <a:cs typeface="Times New Roman" pitchFamily="18" charset="0"/>
              </a:rPr>
              <a:t>διάθεσης.</a:t>
            </a:r>
            <a:endParaRPr lang="el-GR" dirty="0">
              <a:cs typeface="Times New Roman" pitchFamily="18" charset="0"/>
            </a:endParaRPr>
          </a:p>
          <a:p>
            <a:r>
              <a:rPr lang="el-GR" dirty="0">
                <a:cs typeface="Times New Roman" pitchFamily="18" charset="0"/>
              </a:rPr>
              <a:t>Χ</a:t>
            </a:r>
            <a:r>
              <a:rPr lang="el-GR" dirty="0" smtClean="0">
                <a:cs typeface="Times New Roman" pitchFamily="18" charset="0"/>
              </a:rPr>
              <a:t>ονδρικά </a:t>
            </a:r>
            <a:r>
              <a:rPr lang="el-GR" dirty="0">
                <a:cs typeface="Times New Roman" pitchFamily="18" charset="0"/>
              </a:rPr>
              <a:t>το κόστος συλλογής αγγίζει το 80% του συνολικού κόστους διαχείρισης όταν χρησιμοποιείται Χ</a:t>
            </a:r>
            <a:r>
              <a:rPr lang="en-US" dirty="0">
                <a:cs typeface="Times New Roman" pitchFamily="18" charset="0"/>
              </a:rPr>
              <a:t>Y</a:t>
            </a:r>
            <a:r>
              <a:rPr lang="el-GR" dirty="0" smtClean="0">
                <a:cs typeface="Times New Roman" pitchFamily="18" charset="0"/>
              </a:rPr>
              <a:t>ΤΑ.</a:t>
            </a:r>
            <a:endParaRPr lang="el-GR" dirty="0">
              <a:cs typeface="Times New Roman" pitchFamily="18" charset="0"/>
            </a:endParaRPr>
          </a:p>
          <a:p>
            <a:endParaRPr lang="el-GR" dirty="0"/>
          </a:p>
        </p:txBody>
      </p:sp>
      <p:pic>
        <p:nvPicPr>
          <p:cNvPr id="4" name="9 - Εικόνα" descr="11_29_19---Rubbish-Bins_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2433" y="3852288"/>
            <a:ext cx="20256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0 - Εικόνα" descr="bi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1611" y="3694496"/>
            <a:ext cx="43783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571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ΚΑΤΗΓΟΡΙΕΣ ΣΤΕΡΕΩΝ ΑΠΟΒΛΗΤΩΝ</a:t>
            </a:r>
            <a:endParaRPr lang="el-GR" dirty="0"/>
          </a:p>
        </p:txBody>
      </p:sp>
      <p:sp>
        <p:nvSpPr>
          <p:cNvPr id="3" name="Content Placeholder 2"/>
          <p:cNvSpPr>
            <a:spLocks noGrp="1"/>
          </p:cNvSpPr>
          <p:nvPr>
            <p:ph idx="1"/>
          </p:nvPr>
        </p:nvSpPr>
        <p:spPr/>
        <p:txBody>
          <a:bodyPr/>
          <a:lstStyle/>
          <a:p>
            <a:r>
              <a:rPr lang="el-GR" sz="2400" dirty="0"/>
              <a:t>Τα ΣΑ ομαδοποιούνται γενικά σε δύο μεγάλες κατηγορίες:</a:t>
            </a:r>
          </a:p>
          <a:p>
            <a:pPr marL="0" indent="0">
              <a:buNone/>
            </a:pPr>
            <a:r>
              <a:rPr lang="el-GR" sz="2400" dirty="0" smtClean="0"/>
              <a:t> α</a:t>
            </a:r>
            <a:r>
              <a:rPr lang="el-GR" sz="2400" dirty="0"/>
              <a:t>. Αστικά απόβλητα (απορρίμματα).</a:t>
            </a:r>
          </a:p>
          <a:p>
            <a:pPr marL="0" indent="0">
              <a:buNone/>
            </a:pPr>
            <a:r>
              <a:rPr lang="el-GR" sz="2400" dirty="0" smtClean="0"/>
              <a:t> β</a:t>
            </a:r>
            <a:r>
              <a:rPr lang="el-GR" sz="2400" dirty="0"/>
              <a:t>. Ειδικά απόβλητα:</a:t>
            </a:r>
          </a:p>
          <a:p>
            <a:pPr lvl="1"/>
            <a:r>
              <a:rPr lang="el-GR" sz="2400" dirty="0"/>
              <a:t>β1. Επικίνδυνα απόβλητα.</a:t>
            </a:r>
          </a:p>
          <a:p>
            <a:pPr lvl="1"/>
            <a:r>
              <a:rPr lang="el-GR" sz="2400" dirty="0"/>
              <a:t>β2. Μη επικίνδυνα απόβλητα.</a:t>
            </a:r>
          </a:p>
          <a:p>
            <a:pPr lvl="1"/>
            <a:r>
              <a:rPr lang="el-GR" sz="2400" dirty="0"/>
              <a:t>β3. Ιατρικά απόβλητα.</a:t>
            </a:r>
          </a:p>
          <a:p>
            <a:endParaRPr lang="el-GR" dirty="0"/>
          </a:p>
        </p:txBody>
      </p:sp>
    </p:spTree>
    <p:extLst>
      <p:ext uri="{BB962C8B-B14F-4D97-AF65-F5344CB8AC3E}">
        <p14:creationId xmlns:p14="http://schemas.microsoft.com/office/powerpoint/2010/main" val="3851677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dirty="0" smtClean="0">
                <a:cs typeface="Arial" charset="0"/>
              </a:rPr>
              <a:t>ΣΥΛΛΟΓΗ ΑΠΟΡΡΙΜΜΑΤΩΝ-ΚΑΔΟΙ ΣΥΛΛΟΓΗΣ</a:t>
            </a:r>
            <a:endParaRPr lang="el-GR" dirty="0"/>
          </a:p>
        </p:txBody>
      </p:sp>
      <p:sp>
        <p:nvSpPr>
          <p:cNvPr id="3" name="Content Placeholder 2"/>
          <p:cNvSpPr>
            <a:spLocks noGrp="1"/>
          </p:cNvSpPr>
          <p:nvPr>
            <p:ph idx="1"/>
          </p:nvPr>
        </p:nvSpPr>
        <p:spPr/>
        <p:txBody>
          <a:bodyPr/>
          <a:lstStyle/>
          <a:p>
            <a:r>
              <a:rPr lang="el-GR" dirty="0" smtClean="0"/>
              <a:t>Κοινές </a:t>
            </a:r>
            <a:r>
              <a:rPr lang="el-GR" dirty="0"/>
              <a:t>πλαστικές σακούλες</a:t>
            </a:r>
            <a:r>
              <a:rPr lang="en-US" dirty="0"/>
              <a:t> </a:t>
            </a:r>
            <a:r>
              <a:rPr lang="el-GR" dirty="0"/>
              <a:t>η ειδικές σακούλες για </a:t>
            </a:r>
            <a:r>
              <a:rPr lang="el-GR" dirty="0" smtClean="0"/>
              <a:t>απορρίμματα.</a:t>
            </a:r>
            <a:endParaRPr lang="el-GR" dirty="0"/>
          </a:p>
          <a:p>
            <a:r>
              <a:rPr lang="el-GR" dirty="0" smtClean="0"/>
              <a:t>Κλειστά </a:t>
            </a:r>
            <a:r>
              <a:rPr lang="el-GR" dirty="0"/>
              <a:t>μεταλλικά η πλαστικά </a:t>
            </a:r>
            <a:r>
              <a:rPr lang="el-GR" dirty="0" smtClean="0"/>
              <a:t>δοχεία.</a:t>
            </a:r>
            <a:endParaRPr lang="el-GR" dirty="0"/>
          </a:p>
          <a:p>
            <a:r>
              <a:rPr lang="en-US" dirty="0" smtClean="0"/>
              <a:t>K</a:t>
            </a:r>
            <a:r>
              <a:rPr lang="el-GR" dirty="0"/>
              <a:t>υλιόμενοι κάδοι. Αυτή η μέθοδος έχει ευρεία χρήση στην </a:t>
            </a:r>
            <a:r>
              <a:rPr lang="el-GR" dirty="0" smtClean="0"/>
              <a:t>Ελλάδα.</a:t>
            </a:r>
            <a:endParaRPr lang="el-GR" dirty="0"/>
          </a:p>
          <a:p>
            <a:r>
              <a:rPr lang="el-GR" dirty="0" smtClean="0"/>
              <a:t>Κοντέινερ </a:t>
            </a:r>
            <a:r>
              <a:rPr lang="el-GR" dirty="0"/>
              <a:t>μεγάλων διαστάσεων για εμπορικά κέντρα η ογκώδη υλικά </a:t>
            </a:r>
            <a:r>
              <a:rPr lang="el-GR" dirty="0" smtClean="0"/>
              <a:t>οικοδομών.</a:t>
            </a:r>
            <a:endParaRPr lang="el-GR" dirty="0"/>
          </a:p>
          <a:p>
            <a:endParaRPr lang="el-GR" dirty="0"/>
          </a:p>
        </p:txBody>
      </p:sp>
      <p:pic>
        <p:nvPicPr>
          <p:cNvPr id="4" name="10 - Εικόνα" descr="Trash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001" y="4223243"/>
            <a:ext cx="21145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9 - Εικόνα" descr="Mobile_Garbage_Bin_1100_Liter_Flat_Li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9459" y="3989707"/>
            <a:ext cx="2232248"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8 - Εικόνα" descr="SAB7802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4895" y="4079401"/>
            <a:ext cx="1935162" cy="226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1 - Εικόνα" descr="trash_container_25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2546" y="4106562"/>
            <a:ext cx="202495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727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dirty="0" smtClean="0">
                <a:cs typeface="Arial" charset="0"/>
              </a:rPr>
              <a:t>ΣΤΑΘΜΟΙ ΜΕΤΑΦΟΡΤΩΣΗΣ ΑΣΑ</a:t>
            </a:r>
            <a:endParaRPr lang="el-GR" dirty="0"/>
          </a:p>
        </p:txBody>
      </p:sp>
      <p:sp>
        <p:nvSpPr>
          <p:cNvPr id="3" name="Content Placeholder 2"/>
          <p:cNvSpPr>
            <a:spLocks noGrp="1"/>
          </p:cNvSpPr>
          <p:nvPr>
            <p:ph idx="1"/>
          </p:nvPr>
        </p:nvSpPr>
        <p:spPr>
          <a:xfrm>
            <a:off x="1103312" y="1418897"/>
            <a:ext cx="8946541" cy="5013433"/>
          </a:xfrm>
        </p:spPr>
        <p:txBody>
          <a:bodyPr>
            <a:normAutofit/>
          </a:bodyPr>
          <a:lstStyle/>
          <a:p>
            <a:pPr algn="just">
              <a:buFont typeface="Arial" charset="0"/>
              <a:buChar char="•"/>
            </a:pPr>
            <a:r>
              <a:rPr lang="el-GR" dirty="0"/>
              <a:t>Σταθμοί Μεταφόρτωσης Απορριμμάτων (ΣΜΑ)” καλούνται οι σταθμοί διαφόρων μεγεθών και χαρακτηριστικών, όπου τα απορρίμματα μεταφορτώνονται σε ειδικά οχήματα κατάλληλα για κίνηση σε μεγάλες αποστάσεις</a:t>
            </a:r>
          </a:p>
          <a:p>
            <a:pPr algn="just">
              <a:buFont typeface="Arial" charset="0"/>
              <a:buChar char="•"/>
            </a:pPr>
            <a:r>
              <a:rPr lang="el-GR" dirty="0"/>
              <a:t>Οι ΣΜΑ δεν υπάρχουν σε όλες τις περιοχές. Είναι καλό να υπάρχουν όταν συντρέχουν τα </a:t>
            </a:r>
            <a:r>
              <a:rPr lang="el-GR" dirty="0" smtClean="0"/>
              <a:t>παρακάτω:</a:t>
            </a:r>
            <a:endParaRPr lang="el-GR" dirty="0"/>
          </a:p>
          <a:p>
            <a:pPr algn="just"/>
            <a:r>
              <a:rPr lang="el-GR" dirty="0" smtClean="0"/>
              <a:t>μεγάλες </a:t>
            </a:r>
            <a:r>
              <a:rPr lang="el-GR" dirty="0"/>
              <a:t>ποσότητες σε μεγάλες αποστάσεις</a:t>
            </a:r>
          </a:p>
          <a:p>
            <a:pPr algn="just"/>
            <a:r>
              <a:rPr lang="el-GR" dirty="0" smtClean="0"/>
              <a:t>μικρά </a:t>
            </a:r>
            <a:r>
              <a:rPr lang="el-GR" dirty="0"/>
              <a:t>απορριμματοφόρα στην συλλογή</a:t>
            </a:r>
          </a:p>
          <a:p>
            <a:pPr algn="just"/>
            <a:r>
              <a:rPr lang="el-GR" dirty="0" smtClean="0"/>
              <a:t>χρήση </a:t>
            </a:r>
            <a:r>
              <a:rPr lang="el-GR" dirty="0"/>
              <a:t>από πολλά απορριμματοφόρα ταυτόχρονα, από πολλούς δήμους</a:t>
            </a:r>
          </a:p>
          <a:p>
            <a:pPr algn="just">
              <a:buFont typeface="Arial" charset="0"/>
              <a:buChar char="•"/>
            </a:pPr>
            <a:r>
              <a:rPr lang="el-GR" dirty="0"/>
              <a:t>Η εγκατάσταση σταθμού μεταφόρτωσης είναι αποδοτική όταν χονδρικά η απόσταση του χώρου διάθεσης είναι μεγαλύτερη των 30km και η ημερήσια ποσότητα των απορριμμάτων ξεπερνά τους 20 τόνους. </a:t>
            </a:r>
          </a:p>
          <a:p>
            <a:endParaRPr lang="el-GR" dirty="0"/>
          </a:p>
        </p:txBody>
      </p:sp>
    </p:spTree>
    <p:extLst>
      <p:ext uri="{BB962C8B-B14F-4D97-AF65-F5344CB8AC3E}">
        <p14:creationId xmlns:p14="http://schemas.microsoft.com/office/powerpoint/2010/main" val="2393740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cs typeface="Arial" charset="0"/>
              </a:rPr>
              <a:t>ΣΤΑΘΜΟΙ ΜΕΤΑΦΟΡΤΩΣΗΣ </a:t>
            </a:r>
            <a:r>
              <a:rPr lang="el-GR" sz="4000" dirty="0" smtClean="0">
                <a:cs typeface="Arial" charset="0"/>
              </a:rPr>
              <a:t>ΑΣΑ (2)</a:t>
            </a:r>
            <a:endParaRPr lang="el-GR" dirty="0"/>
          </a:p>
        </p:txBody>
      </p:sp>
      <p:sp>
        <p:nvSpPr>
          <p:cNvPr id="3" name="Content Placeholder 2"/>
          <p:cNvSpPr>
            <a:spLocks noGrp="1"/>
          </p:cNvSpPr>
          <p:nvPr>
            <p:ph idx="1"/>
          </p:nvPr>
        </p:nvSpPr>
        <p:spPr>
          <a:xfrm>
            <a:off x="1103312" y="1466194"/>
            <a:ext cx="8946541" cy="5139558"/>
          </a:xfrm>
        </p:spPr>
        <p:txBody>
          <a:bodyPr>
            <a:normAutofit lnSpcReduction="10000"/>
          </a:bodyPr>
          <a:lstStyle/>
          <a:p>
            <a:pPr marL="0" indent="0">
              <a:buNone/>
            </a:pPr>
            <a:r>
              <a:rPr lang="el-GR" b="1" dirty="0"/>
              <a:t>Χωροθέτηση ΣΜΑ</a:t>
            </a:r>
          </a:p>
          <a:p>
            <a:r>
              <a:rPr lang="el-GR" dirty="0" smtClean="0"/>
              <a:t>Να </a:t>
            </a:r>
            <a:r>
              <a:rPr lang="el-GR" dirty="0"/>
              <a:t>είναι κοντά στους χώρους αποκομιδής, ώστε να ελαχιστοποιούνται οι διαδρομές των </a:t>
            </a:r>
            <a:r>
              <a:rPr lang="el-GR" dirty="0" smtClean="0"/>
              <a:t>απορριμματοφόρων.</a:t>
            </a:r>
            <a:endParaRPr lang="el-GR" dirty="0"/>
          </a:p>
          <a:p>
            <a:r>
              <a:rPr lang="el-GR" dirty="0" smtClean="0"/>
              <a:t>Να </a:t>
            </a:r>
            <a:r>
              <a:rPr lang="el-GR" dirty="0"/>
              <a:t>έχει εύκολη πρόσβαση που να επιτρέπει τη γρήγορη μεταφορά των ΣΑ στο χώρο τελικής </a:t>
            </a:r>
            <a:r>
              <a:rPr lang="el-GR" dirty="0" smtClean="0"/>
              <a:t>διάθεσης.</a:t>
            </a:r>
            <a:endParaRPr lang="el-GR" dirty="0"/>
          </a:p>
          <a:p>
            <a:r>
              <a:rPr lang="el-GR" dirty="0" smtClean="0"/>
              <a:t>Να </a:t>
            </a:r>
            <a:r>
              <a:rPr lang="el-GR" dirty="0"/>
              <a:t>είναι σε απόσταση ασφαλείας από κατοικίες και προστατευόμενες </a:t>
            </a:r>
            <a:r>
              <a:rPr lang="el-GR" dirty="0" smtClean="0"/>
              <a:t>περιοχές.</a:t>
            </a:r>
            <a:endParaRPr lang="el-GR" dirty="0"/>
          </a:p>
          <a:p>
            <a:r>
              <a:rPr lang="el-GR" dirty="0"/>
              <a:t>Τ</a:t>
            </a:r>
            <a:r>
              <a:rPr lang="el-GR" dirty="0" smtClean="0"/>
              <a:t>ο </a:t>
            </a:r>
            <a:r>
              <a:rPr lang="el-GR" dirty="0"/>
              <a:t>οικόπεδο να έχει το απαιτούμενο μέγεθος, ώστε να έχει χώρο η όλη </a:t>
            </a:r>
            <a:r>
              <a:rPr lang="el-GR" dirty="0" smtClean="0"/>
              <a:t>εγκατάσταση.</a:t>
            </a:r>
            <a:endParaRPr lang="el-GR" dirty="0"/>
          </a:p>
          <a:p>
            <a:r>
              <a:rPr lang="el-GR" dirty="0"/>
              <a:t>Ν</a:t>
            </a:r>
            <a:r>
              <a:rPr lang="el-GR" dirty="0" smtClean="0"/>
              <a:t>α </a:t>
            </a:r>
            <a:r>
              <a:rPr lang="el-GR" dirty="0"/>
              <a:t>έχει επαρκή σύνδεση με το οδικό </a:t>
            </a:r>
            <a:r>
              <a:rPr lang="el-GR" dirty="0" smtClean="0"/>
              <a:t>δίκτυο.</a:t>
            </a:r>
            <a:endParaRPr lang="el-GR" dirty="0"/>
          </a:p>
          <a:p>
            <a:r>
              <a:rPr lang="el-GR" dirty="0"/>
              <a:t>Ν</a:t>
            </a:r>
            <a:r>
              <a:rPr lang="el-GR" dirty="0" smtClean="0"/>
              <a:t>α </a:t>
            </a:r>
            <a:r>
              <a:rPr lang="el-GR" dirty="0"/>
              <a:t>ικανοποιεί τις θεμελιώδεις εδαφολογικές προδιαγραφές για μια βαριά κατασκευή.</a:t>
            </a:r>
          </a:p>
          <a:p>
            <a:r>
              <a:rPr lang="el-GR" dirty="0"/>
              <a:t>Ν</a:t>
            </a:r>
            <a:r>
              <a:rPr lang="el-GR" dirty="0" smtClean="0"/>
              <a:t>α </a:t>
            </a:r>
            <a:r>
              <a:rPr lang="el-GR" dirty="0"/>
              <a:t>επιτρέπει την εύκολη σύνδεση με τα δίκτυα ηλεκτροδότησης, ύδρευσης και αποχέτευσης.</a:t>
            </a:r>
          </a:p>
          <a:p>
            <a:endParaRPr lang="el-GR" dirty="0"/>
          </a:p>
        </p:txBody>
      </p:sp>
    </p:spTree>
    <p:extLst>
      <p:ext uri="{BB962C8B-B14F-4D97-AF65-F5344CB8AC3E}">
        <p14:creationId xmlns:p14="http://schemas.microsoft.com/office/powerpoint/2010/main" val="1629101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cs typeface="Arial" charset="0"/>
              </a:rPr>
              <a:t>ΣΤΑΘΜΟΙ ΜΕΤΑΦΟΡΤΩΣΗΣ ΑΣΑ </a:t>
            </a:r>
            <a:r>
              <a:rPr lang="el-GR" sz="4000" dirty="0" smtClean="0">
                <a:cs typeface="Arial" charset="0"/>
              </a:rPr>
              <a:t>(3)</a:t>
            </a:r>
            <a:endParaRPr lang="el-GR" sz="4000" dirty="0"/>
          </a:p>
        </p:txBody>
      </p:sp>
      <p:sp>
        <p:nvSpPr>
          <p:cNvPr id="3" name="Content Placeholder 2"/>
          <p:cNvSpPr>
            <a:spLocks noGrp="1"/>
          </p:cNvSpPr>
          <p:nvPr>
            <p:ph idx="1"/>
          </p:nvPr>
        </p:nvSpPr>
        <p:spPr>
          <a:xfrm>
            <a:off x="1103312" y="1198179"/>
            <a:ext cx="8946541" cy="5486399"/>
          </a:xfrm>
        </p:spPr>
        <p:txBody>
          <a:bodyPr>
            <a:normAutofit fontScale="85000" lnSpcReduction="20000"/>
          </a:bodyPr>
          <a:lstStyle/>
          <a:p>
            <a:pPr marL="0" indent="0">
              <a:buNone/>
            </a:pPr>
            <a:r>
              <a:rPr lang="el-GR" sz="3600" dirty="0"/>
              <a:t>Οι σταθμοί μεταφόρτωσης ταξινομούνται ως εξής:</a:t>
            </a:r>
          </a:p>
          <a:p>
            <a:pPr fontAlgn="ctr"/>
            <a:r>
              <a:rPr lang="el-GR" b="1" dirty="0"/>
              <a:t>Α) Ως προς τη δυναμικότητα υποδοχής και μεταφόρτωσης</a:t>
            </a:r>
          </a:p>
          <a:p>
            <a:pPr fontAlgn="ctr"/>
            <a:r>
              <a:rPr lang="el-GR" dirty="0"/>
              <a:t>από 60-150 τόν/ημ (μικρής δυναμικότητας ΣΜΑ)</a:t>
            </a:r>
          </a:p>
          <a:p>
            <a:pPr fontAlgn="ctr"/>
            <a:r>
              <a:rPr lang="el-GR" dirty="0"/>
              <a:t>από 150-500 τόν/ημ (μέσης δυναμικότητας ΣΜΑ)</a:t>
            </a:r>
          </a:p>
          <a:p>
            <a:pPr fontAlgn="ctr"/>
            <a:r>
              <a:rPr lang="el-GR" dirty="0"/>
              <a:t>από 500-3000 τόν/ημ (υψηλής δυναμικότητας ΣΜΑ)</a:t>
            </a:r>
          </a:p>
          <a:p>
            <a:pPr fontAlgn="ctr"/>
            <a:r>
              <a:rPr lang="el-GR" b="1" dirty="0"/>
              <a:t>Β) Ως προς τη μέθοδο συμπίεσης</a:t>
            </a:r>
          </a:p>
          <a:p>
            <a:pPr fontAlgn="ctr"/>
            <a:r>
              <a:rPr lang="el-GR" dirty="0"/>
              <a:t>χωρίς συμπίεση</a:t>
            </a:r>
          </a:p>
          <a:p>
            <a:pPr fontAlgn="ctr"/>
            <a:r>
              <a:rPr lang="el-GR" dirty="0"/>
              <a:t>με χρήση διατάξεων χαμηλής συμπίεσης (συμπίεση 1:3 περίπου)</a:t>
            </a:r>
          </a:p>
          <a:p>
            <a:pPr fontAlgn="ctr"/>
            <a:r>
              <a:rPr lang="el-GR" dirty="0"/>
              <a:t>με χρήση διατάξεων υψηλής συμπίεσης συμπίεση &gt;1:3)</a:t>
            </a:r>
          </a:p>
          <a:p>
            <a:pPr fontAlgn="ctr"/>
            <a:r>
              <a:rPr lang="el-GR" b="1" dirty="0"/>
              <a:t>Γ) Ως προς τις πάγιες εγκαταστάσεις</a:t>
            </a:r>
          </a:p>
          <a:p>
            <a:pPr fontAlgn="ctr"/>
            <a:r>
              <a:rPr lang="el-GR" dirty="0"/>
              <a:t>σταθερός (οι διεργασίες συσκευασίας διενεργούνται σε πάγιες κτιριακές υποδομές)</a:t>
            </a:r>
          </a:p>
          <a:p>
            <a:pPr fontAlgn="ctr"/>
            <a:r>
              <a:rPr lang="el-GR" dirty="0"/>
              <a:t>κινητός (οι διεργασίες συσκευασίας λαμβάνουν χώρα σε φορτηγό όχημα ή συνδυασμό οχημάτων που φέρει κατάλληλο εξοπλισμό χωρίς μεσολάβηση πάγιων εγκαταστάσεων συμπίεσης)</a:t>
            </a:r>
          </a:p>
          <a:p>
            <a:endParaRPr lang="el-GR" dirty="0"/>
          </a:p>
        </p:txBody>
      </p:sp>
    </p:spTree>
    <p:extLst>
      <p:ext uri="{BB962C8B-B14F-4D97-AF65-F5344CB8AC3E}">
        <p14:creationId xmlns:p14="http://schemas.microsoft.com/office/powerpoint/2010/main" val="141879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3700" y="2197768"/>
            <a:ext cx="8644095" cy="3307306"/>
          </a:xfrm>
          <a:noFill/>
        </p:spPr>
      </p:pic>
    </p:spTree>
    <p:extLst>
      <p:ext uri="{BB962C8B-B14F-4D97-AF65-F5344CB8AC3E}">
        <p14:creationId xmlns:p14="http://schemas.microsoft.com/office/powerpoint/2010/main" val="4216100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2758" y="1853248"/>
            <a:ext cx="7417720" cy="461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81549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419" y="1152983"/>
            <a:ext cx="9110415" cy="533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38213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nSpc>
                <a:spcPct val="80000"/>
              </a:lnSpc>
            </a:pPr>
            <a:r>
              <a:rPr lang="en-US" dirty="0">
                <a:hlinkClick r:id="rId2"/>
              </a:rPr>
              <a:t>http://www.youtube.com/watch?v=oGYi1D_bz0A</a:t>
            </a:r>
            <a:endParaRPr lang="el-GR" dirty="0"/>
          </a:p>
          <a:p>
            <a:pPr>
              <a:lnSpc>
                <a:spcPct val="80000"/>
              </a:lnSpc>
            </a:pPr>
            <a:r>
              <a:rPr lang="en-US" dirty="0">
                <a:hlinkClick r:id="rId3"/>
              </a:rPr>
              <a:t>http://www.youtube.com/watch?v=oRfOA0Hr1YI&amp;feature=related</a:t>
            </a:r>
            <a:endParaRPr lang="el-GR" dirty="0"/>
          </a:p>
          <a:p>
            <a:pPr marL="0" indent="0">
              <a:buNone/>
            </a:pPr>
            <a:endParaRPr lang="el-GR" dirty="0"/>
          </a:p>
        </p:txBody>
      </p:sp>
    </p:spTree>
    <p:extLst>
      <p:ext uri="{BB962C8B-B14F-4D97-AF65-F5344CB8AC3E}">
        <p14:creationId xmlns:p14="http://schemas.microsoft.com/office/powerpoint/2010/main" val="39200467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ΧΩΡΟΙ ΥΓΕΙΟΝΟΜΙΚΗΣ ΤΑΦΗΣ ΑΠΟΡΡΙΜΜΑΤΩΝ</a:t>
            </a:r>
          </a:p>
        </p:txBody>
      </p:sp>
      <p:sp>
        <p:nvSpPr>
          <p:cNvPr id="3" name="Θέση περιεχομένου 2"/>
          <p:cNvSpPr>
            <a:spLocks noGrp="1"/>
          </p:cNvSpPr>
          <p:nvPr>
            <p:ph idx="1"/>
          </p:nvPr>
        </p:nvSpPr>
        <p:spPr/>
        <p:txBody>
          <a:bodyPr/>
          <a:lstStyle/>
          <a:p>
            <a:r>
              <a:rPr lang="el-GR" dirty="0"/>
              <a:t>Η υγειονομική ταφή είναι η διαδικασία κατά την οποία τα απορρίμματα που πρόκειται να διατεθούν διαστρώνονται σε στρώσεις 2 – 3 μέτρων, συμπιέζονται και καλύπτονται με κατάλληλο αδρανές υλικό στο τέλος της καθημερινής λειτουργίας. Όταν ο χώρος διάθεσης φτάσει στην τελική του χωρητικότητα, τοποθετείται μια τελική στρώση αδρανούς υλικού πάχους 0,60 μέτρα </a:t>
            </a:r>
            <a:r>
              <a:rPr lang="el-GR" dirty="0" smtClean="0"/>
              <a:t>περίπου </a:t>
            </a:r>
            <a:r>
              <a:rPr lang="el-GR" dirty="0"/>
              <a:t>και μετά στρώμα χώματος κατάλληλο για </a:t>
            </a:r>
            <a:r>
              <a:rPr lang="el-GR" dirty="0" err="1"/>
              <a:t>δενδροφύτευση</a:t>
            </a:r>
            <a:r>
              <a:rPr lang="el-GR" dirty="0"/>
              <a:t>, ώστε να αποκατασταθεί τελικά το τοπίο.</a:t>
            </a:r>
          </a:p>
          <a:p>
            <a:pPr marL="0" indent="0">
              <a:buNone/>
            </a:pPr>
            <a:endParaRPr lang="el-GR" dirty="0"/>
          </a:p>
        </p:txBody>
      </p:sp>
    </p:spTree>
    <p:extLst>
      <p:ext uri="{BB962C8B-B14F-4D97-AF65-F5344CB8AC3E}">
        <p14:creationId xmlns:p14="http://schemas.microsoft.com/office/powerpoint/2010/main" val="23001065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ΔΙΑΦΟΡΕΣ ΧΥΤΑ ΑΠΟ ΤΗΝ ΑΝΕΞΕΛΕΓΚΤΗ ΔΙΑΘΕΣΗ</a:t>
            </a:r>
          </a:p>
        </p:txBody>
      </p:sp>
      <p:sp>
        <p:nvSpPr>
          <p:cNvPr id="3" name="Θέση περιεχομένου 2"/>
          <p:cNvSpPr>
            <a:spLocks noGrp="1"/>
          </p:cNvSpPr>
          <p:nvPr>
            <p:ph idx="1"/>
          </p:nvPr>
        </p:nvSpPr>
        <p:spPr/>
        <p:txBody>
          <a:bodyPr>
            <a:normAutofit fontScale="92500" lnSpcReduction="20000"/>
          </a:bodyPr>
          <a:lstStyle/>
          <a:p>
            <a:pPr lvl="0"/>
            <a:r>
              <a:rPr lang="el-GR" dirty="0"/>
              <a:t>Η </a:t>
            </a:r>
            <a:r>
              <a:rPr lang="el-GR" dirty="0" err="1"/>
              <a:t>χωροθέτηση</a:t>
            </a:r>
            <a:r>
              <a:rPr lang="el-GR" dirty="0"/>
              <a:t> ΧΥΤΑ γίνεται μετά από μελέτη η οποία λαμβάνει υπόψη της κριτήρια τεχνικά, χωροταξικά, περιβαλλοντικά και κοινωνικής αποδοχής.</a:t>
            </a:r>
          </a:p>
          <a:p>
            <a:pPr lvl="0"/>
            <a:r>
              <a:rPr lang="el-GR" dirty="0"/>
              <a:t>Σε ένα ΧΥΤΑ υπάρχει μέριμνα ώστε τα </a:t>
            </a:r>
            <a:r>
              <a:rPr lang="el-GR" dirty="0" err="1"/>
              <a:t>διασταλάζοντα</a:t>
            </a:r>
            <a:r>
              <a:rPr lang="el-GR" dirty="0"/>
              <a:t> νερά, τα οποία περιέχουν σημαντικό ρυπαντικό φορτίο, να μη ρυπαίνουν τον υπόγειο υδροφόρο ορίζοντα.</a:t>
            </a:r>
          </a:p>
          <a:p>
            <a:pPr lvl="0"/>
            <a:r>
              <a:rPr lang="el-GR" dirty="0"/>
              <a:t>Το βιοαέριο που παράγεται από ένα ΧΥΤΑ συλλέγεται και αξιοποιείται, ενώ σε μια ανεξέλεγκτη χωματερή η παραγωγή βιοαερίου γίνεται αιτία για πρόκληση </a:t>
            </a:r>
            <a:r>
              <a:rPr lang="el-GR" dirty="0" err="1"/>
              <a:t>πυρκαϊών</a:t>
            </a:r>
            <a:r>
              <a:rPr lang="el-GR" dirty="0"/>
              <a:t>.</a:t>
            </a:r>
          </a:p>
          <a:p>
            <a:pPr lvl="0"/>
            <a:r>
              <a:rPr lang="el-GR" dirty="0"/>
              <a:t>Στο ΧΥΤΑ έχουμε καθημερινή επικάλυψη των απορριμμάτων με χώματα.</a:t>
            </a:r>
          </a:p>
          <a:p>
            <a:pPr lvl="0"/>
            <a:r>
              <a:rPr lang="el-GR" dirty="0"/>
              <a:t>Αφού χρησιμοποιηθεί ο ΧΥΤΑ για ένα συγκεκριμένο χρονικό διάστημα, που καλό είναι να μην ξεπερνάει τα τριάντα χρόνια, γίνεται περιβαλλοντική αποκατάσταση του χώρου με φύτευση δέντρων και δημιουργία πάρκου.</a:t>
            </a:r>
          </a:p>
          <a:p>
            <a:endParaRPr lang="el-GR" dirty="0"/>
          </a:p>
        </p:txBody>
      </p:sp>
    </p:spTree>
    <p:extLst>
      <p:ext uri="{BB962C8B-B14F-4D97-AF65-F5344CB8AC3E}">
        <p14:creationId xmlns:p14="http://schemas.microsoft.com/office/powerpoint/2010/main" val="583941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ΕΙΔΗ ΣΤΕΡΕΩΝ ΑΠΟΒΛΗΤΩΝ</a:t>
            </a:r>
            <a:endParaRPr lang="el-GR" dirty="0"/>
          </a:p>
        </p:txBody>
      </p:sp>
      <p:sp>
        <p:nvSpPr>
          <p:cNvPr id="3" name="Content Placeholder 2"/>
          <p:cNvSpPr>
            <a:spLocks noGrp="1"/>
          </p:cNvSpPr>
          <p:nvPr>
            <p:ph idx="1"/>
          </p:nvPr>
        </p:nvSpPr>
        <p:spPr/>
        <p:txBody>
          <a:bodyPr/>
          <a:lstStyle/>
          <a:p>
            <a:r>
              <a:rPr lang="el-GR" dirty="0"/>
              <a:t>Αστικά απορρίμματα (οικιακά, βιοτεχνικά, εμπορικά, οδοκαθαρισμού κλπ.).</a:t>
            </a:r>
          </a:p>
          <a:p>
            <a:r>
              <a:rPr lang="el-GR" dirty="0"/>
              <a:t>Στερεά ή υδαρή (με αξιόλογο ποσοστό αιωρούμενων στερεών) απόβλητα που δεν μπορούν να διατεθούν μαζί με τα οικιακά (ορισμένα βιομηχανικά, τοξικά ή αδρανή και απόβλητα της βιομηχανίας παραγωγής ενέργειας).</a:t>
            </a:r>
          </a:p>
          <a:p>
            <a:r>
              <a:rPr lang="el-GR" dirty="0"/>
              <a:t>Πετρελαιοειδή απόβλητα (προέρχονται από την επεξεργασία του πετρελαίου, διυλιστήρια, χημικά εργοστάσια, ναυπηγεία κλπ.).</a:t>
            </a:r>
          </a:p>
          <a:p>
            <a:pPr marL="0" indent="0">
              <a:buNone/>
            </a:pPr>
            <a:endParaRPr lang="el-GR" dirty="0"/>
          </a:p>
        </p:txBody>
      </p:sp>
    </p:spTree>
    <p:extLst>
      <p:ext uri="{BB962C8B-B14F-4D97-AF65-F5344CB8AC3E}">
        <p14:creationId xmlns:p14="http://schemas.microsoft.com/office/powerpoint/2010/main" val="2690476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ΜΕΘΟΔΟΙ ΥΓΕΙΟΝΟΜΙΚΗΣ ΤΑΦΗΣ</a:t>
            </a:r>
          </a:p>
        </p:txBody>
      </p:sp>
      <p:sp>
        <p:nvSpPr>
          <p:cNvPr id="3" name="Θέση περιεχομένου 2"/>
          <p:cNvSpPr>
            <a:spLocks noGrp="1"/>
          </p:cNvSpPr>
          <p:nvPr>
            <p:ph idx="1"/>
          </p:nvPr>
        </p:nvSpPr>
        <p:spPr/>
        <p:txBody>
          <a:bodyPr/>
          <a:lstStyle/>
          <a:p>
            <a:r>
              <a:rPr lang="el-GR" dirty="0"/>
              <a:t>Βασικό στοιχείο σχεδιασμού αποτελεί η μέθοδος διάστρωσης των απορριμμάτων. Η μέθοδος που θα χρησιμοποιηθεί εξαρτάται από τη μορφολογία του εδάφους και το είδος των απορριμμάτων που θα διατεθούν.</a:t>
            </a:r>
          </a:p>
          <a:p>
            <a:r>
              <a:rPr lang="el-GR" dirty="0"/>
              <a:t>Επιφανειακή μέθοδος</a:t>
            </a:r>
          </a:p>
          <a:p>
            <a:r>
              <a:rPr lang="el-GR" dirty="0"/>
              <a:t>Η μέθοδος των διαδοχικών τάφρων</a:t>
            </a:r>
          </a:p>
          <a:p>
            <a:r>
              <a:rPr lang="el-GR" dirty="0"/>
              <a:t>Η μέθοδος πλήρωσης λάκκων</a:t>
            </a:r>
          </a:p>
          <a:p>
            <a:endParaRPr lang="el-GR" dirty="0"/>
          </a:p>
          <a:p>
            <a:endParaRPr lang="el-GR" dirty="0"/>
          </a:p>
        </p:txBody>
      </p:sp>
    </p:spTree>
    <p:extLst>
      <p:ext uri="{BB962C8B-B14F-4D97-AF65-F5344CB8AC3E}">
        <p14:creationId xmlns:p14="http://schemas.microsoft.com/office/powerpoint/2010/main" val="3860542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ΕΠΙΦΑΝΕΙΑΚΗ ΜΕΘΟΔΟΣ</a:t>
            </a:r>
          </a:p>
        </p:txBody>
      </p:sp>
      <p:sp>
        <p:nvSpPr>
          <p:cNvPr id="3" name="Θέση περιεχομένου 2"/>
          <p:cNvSpPr>
            <a:spLocks noGrp="1"/>
          </p:cNvSpPr>
          <p:nvPr>
            <p:ph idx="1"/>
          </p:nvPr>
        </p:nvSpPr>
        <p:spPr>
          <a:xfrm>
            <a:off x="1103312" y="1572126"/>
            <a:ext cx="8946541" cy="4676273"/>
          </a:xfrm>
        </p:spPr>
        <p:txBody>
          <a:bodyPr>
            <a:normAutofit/>
          </a:bodyPr>
          <a:lstStyle/>
          <a:p>
            <a:r>
              <a:rPr lang="el-GR" dirty="0"/>
              <a:t>Η μέθοδος αυτή χρησιμοποιείται όταν είναι δύσκολη η εκσκαφή του εδάφους για τη διάνοιξη τάφρων.</a:t>
            </a:r>
          </a:p>
          <a:p>
            <a:r>
              <a:rPr lang="el-GR" dirty="0"/>
              <a:t>Δημιουργούνται περιμετρικά επιχώματα.</a:t>
            </a:r>
          </a:p>
          <a:p>
            <a:r>
              <a:rPr lang="el-GR" dirty="0"/>
              <a:t>Τα απορρίμματα διαστρώνονται σε λωρίδες στην επιφάνεια του εδάφους ύψους 50 – 80 </a:t>
            </a:r>
            <a:r>
              <a:rPr lang="en-US" dirty="0"/>
              <a:t>cm</a:t>
            </a:r>
            <a:r>
              <a:rPr lang="el-GR" dirty="0"/>
              <a:t>.</a:t>
            </a:r>
          </a:p>
          <a:p>
            <a:r>
              <a:rPr lang="el-GR" dirty="0"/>
              <a:t>Κάθε στρώση συμπιέζεται μέχρις ότου το τελικό πάχος να φτάσει τα 2,50 – 3 μέτρα.</a:t>
            </a:r>
          </a:p>
          <a:p>
            <a:r>
              <a:rPr lang="el-GR" dirty="0"/>
              <a:t>Τα απορρίμματα καλύπτονται με στρώση κατάλληλου αδρανούς υλικού πάχους 15 – 30 </a:t>
            </a:r>
            <a:r>
              <a:rPr lang="en-US" dirty="0"/>
              <a:t>cm</a:t>
            </a:r>
            <a:r>
              <a:rPr lang="el-GR" dirty="0"/>
              <a:t> το οποίο επίσης πρέπει να συμπιεσθεί.</a:t>
            </a:r>
          </a:p>
          <a:p>
            <a:r>
              <a:rPr lang="el-GR" dirty="0"/>
              <a:t>Πλάτος χώρου 3 – 8 μέτρα.</a:t>
            </a:r>
          </a:p>
          <a:p>
            <a:r>
              <a:rPr lang="el-GR" dirty="0"/>
              <a:t>Τα συμπιεσμένα απορρίμματα μαζί με το υλικό επικάλυψης μιας ημέρας αποτελούν ένα κύτταρο που αποτελεί βασικό δομικό στοιχείο.</a:t>
            </a:r>
          </a:p>
          <a:p>
            <a:endParaRPr lang="el-GR" dirty="0"/>
          </a:p>
        </p:txBody>
      </p:sp>
    </p:spTree>
    <p:extLst>
      <p:ext uri="{BB962C8B-B14F-4D97-AF65-F5344CB8AC3E}">
        <p14:creationId xmlns:p14="http://schemas.microsoft.com/office/powerpoint/2010/main" val="1260500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1407" y="452718"/>
            <a:ext cx="9049427" cy="597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1528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ΜΕΘΟΔΟΣ ΤΩΝ ΔΙΑΔΟΧΙΚΩΝ ΤΑΦΡΩΝ</a:t>
            </a:r>
          </a:p>
        </p:txBody>
      </p:sp>
      <p:sp>
        <p:nvSpPr>
          <p:cNvPr id="3" name="Θέση περιεχομένου 2"/>
          <p:cNvSpPr>
            <a:spLocks noGrp="1"/>
          </p:cNvSpPr>
          <p:nvPr>
            <p:ph idx="1"/>
          </p:nvPr>
        </p:nvSpPr>
        <p:spPr/>
        <p:txBody>
          <a:bodyPr/>
          <a:lstStyle/>
          <a:p>
            <a:r>
              <a:rPr lang="el-GR" dirty="0"/>
              <a:t>Η επιθυμητή επιφάνεια της τάφρου εξαρτάται από:</a:t>
            </a:r>
          </a:p>
          <a:p>
            <a:r>
              <a:rPr lang="el-GR" dirty="0"/>
              <a:t>Την ετήσια ποσότητα βροχοπτώσεων</a:t>
            </a:r>
          </a:p>
          <a:p>
            <a:r>
              <a:rPr lang="el-GR" dirty="0"/>
              <a:t>Το επιθυμητό ύψος πλήρωσης</a:t>
            </a:r>
          </a:p>
          <a:p>
            <a:r>
              <a:rPr lang="el-GR" dirty="0"/>
              <a:t>Την επιθυμητή υγρασία.</a:t>
            </a:r>
          </a:p>
          <a:p>
            <a:r>
              <a:rPr lang="el-GR" dirty="0"/>
              <a:t> Ενδεικτικές διαστάσεις είναι μήκος 100μ, πλάτος 30μ, και βάθος 5μ.</a:t>
            </a:r>
          </a:p>
          <a:p>
            <a:r>
              <a:rPr lang="el-GR" dirty="0"/>
              <a:t>Το υλικό επικάλυψης προέρχεται από την ίδια την τάφρο ή από τη διάνοιξη μιας διπλανής.</a:t>
            </a:r>
          </a:p>
          <a:p>
            <a:pPr marL="0" indent="0">
              <a:buNone/>
            </a:pPr>
            <a:endParaRPr lang="el-GR" dirty="0"/>
          </a:p>
        </p:txBody>
      </p:sp>
    </p:spTree>
    <p:extLst>
      <p:ext uri="{BB962C8B-B14F-4D97-AF65-F5344CB8AC3E}">
        <p14:creationId xmlns:p14="http://schemas.microsoft.com/office/powerpoint/2010/main" val="104916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ΜΕΘΟΔΟΣ ΠΛΗΡΩΣΗ ΛΑΚΚΩΝ</a:t>
            </a:r>
          </a:p>
        </p:txBody>
      </p:sp>
      <p:sp>
        <p:nvSpPr>
          <p:cNvPr id="3" name="Θέση περιεχομένου 2"/>
          <p:cNvSpPr>
            <a:spLocks noGrp="1"/>
          </p:cNvSpPr>
          <p:nvPr>
            <p:ph idx="1"/>
          </p:nvPr>
        </p:nvSpPr>
        <p:spPr/>
        <p:txBody>
          <a:bodyPr/>
          <a:lstStyle/>
          <a:p>
            <a:r>
              <a:rPr lang="el-GR" dirty="0"/>
              <a:t>Χρησιμοποιείται εκεί όπου υπάρχουν φυσικές ή τεχνητές κοιλότητες.</a:t>
            </a:r>
          </a:p>
          <a:p>
            <a:r>
              <a:rPr lang="el-GR" dirty="0"/>
              <a:t>Χαράδρες, λατομεία, ορυχεία κλπ.</a:t>
            </a:r>
          </a:p>
          <a:p>
            <a:r>
              <a:rPr lang="el-GR" dirty="0"/>
              <a:t>Οι τεχνικές που χρησιμοποιούνται για τη διάστρωση εξαρτώνται από τη γεωμετρία του χώρου, τα υδρολογικά και γεωλογικά χαρακτηριστικά και την </a:t>
            </a:r>
            <a:r>
              <a:rPr lang="el-GR" dirty="0" err="1"/>
              <a:t>προσπελασιμότητα</a:t>
            </a:r>
            <a:r>
              <a:rPr lang="el-GR" dirty="0"/>
              <a:t> του χώρου.</a:t>
            </a:r>
          </a:p>
          <a:p>
            <a:endParaRPr lang="el-GR" dirty="0"/>
          </a:p>
          <a:p>
            <a:endParaRPr lang="el-GR" dirty="0"/>
          </a:p>
        </p:txBody>
      </p:sp>
    </p:spTree>
    <p:extLst>
      <p:ext uri="{BB962C8B-B14F-4D97-AF65-F5344CB8AC3E}">
        <p14:creationId xmlns:p14="http://schemas.microsoft.com/office/powerpoint/2010/main" val="24750023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 ΥΠΟΔΟΜΗΣ ΣΕ ΧΥΤΑ</a:t>
            </a:r>
          </a:p>
        </p:txBody>
      </p:sp>
      <p:sp>
        <p:nvSpPr>
          <p:cNvPr id="3" name="Θέση περιεχομένου 2"/>
          <p:cNvSpPr>
            <a:spLocks noGrp="1"/>
          </p:cNvSpPr>
          <p:nvPr>
            <p:ph idx="1"/>
          </p:nvPr>
        </p:nvSpPr>
        <p:spPr>
          <a:xfrm>
            <a:off x="1103312" y="1668380"/>
            <a:ext cx="8946541" cy="4580020"/>
          </a:xfrm>
        </p:spPr>
        <p:txBody>
          <a:bodyPr>
            <a:normAutofit/>
          </a:bodyPr>
          <a:lstStyle/>
          <a:p>
            <a:r>
              <a:rPr lang="el-GR" dirty="0"/>
              <a:t>Στεγανοποίηση του πυθμένα και των πλευρών του χώρου διάθεσης</a:t>
            </a:r>
          </a:p>
          <a:p>
            <a:r>
              <a:rPr lang="el-GR" dirty="0"/>
              <a:t>Συστήματα συλλογής στραγγισμάτων</a:t>
            </a:r>
          </a:p>
          <a:p>
            <a:r>
              <a:rPr lang="el-GR" dirty="0"/>
              <a:t>Έλεγχος επιφανειακών νερών</a:t>
            </a:r>
          </a:p>
          <a:p>
            <a:r>
              <a:rPr lang="el-GR" dirty="0"/>
              <a:t>Συστήματα συλλογής αερίων</a:t>
            </a:r>
          </a:p>
          <a:p>
            <a:r>
              <a:rPr lang="el-GR" dirty="0"/>
              <a:t>Δρόμος πρόσβασης – εσωτερικό δρομολόγιο</a:t>
            </a:r>
          </a:p>
          <a:p>
            <a:r>
              <a:rPr lang="el-GR" dirty="0"/>
              <a:t>Γεφυροπλάστιγγα</a:t>
            </a:r>
          </a:p>
          <a:p>
            <a:r>
              <a:rPr lang="el-GR" dirty="0"/>
              <a:t>Περίφραξη</a:t>
            </a:r>
          </a:p>
          <a:p>
            <a:r>
              <a:rPr lang="el-GR" dirty="0"/>
              <a:t>Περιμετρική </a:t>
            </a:r>
            <a:r>
              <a:rPr lang="el-GR" dirty="0" err="1"/>
              <a:t>δεντροφύτευση</a:t>
            </a:r>
            <a:endParaRPr lang="el-GR" dirty="0"/>
          </a:p>
          <a:p>
            <a:r>
              <a:rPr lang="el-GR" dirty="0"/>
              <a:t>Χώρος απόθεσης απορριμμάτων για δειγματοληψία</a:t>
            </a:r>
          </a:p>
          <a:p>
            <a:r>
              <a:rPr lang="el-GR" dirty="0"/>
              <a:t>Χώρος αναμονής και στάθμευσης απορριμμάτων</a:t>
            </a:r>
          </a:p>
          <a:p>
            <a:endParaRPr lang="el-GR" dirty="0"/>
          </a:p>
        </p:txBody>
      </p:sp>
    </p:spTree>
    <p:extLst>
      <p:ext uri="{BB962C8B-B14F-4D97-AF65-F5344CB8AC3E}">
        <p14:creationId xmlns:p14="http://schemas.microsoft.com/office/powerpoint/2010/main" val="26949327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ΣΤΕΓΑΝΟΠΟΙΗΣΗ ΧΥΤΑ</a:t>
            </a:r>
          </a:p>
        </p:txBody>
      </p:sp>
      <p:sp>
        <p:nvSpPr>
          <p:cNvPr id="3" name="Θέση περιεχομένου 2"/>
          <p:cNvSpPr>
            <a:spLocks noGrp="1"/>
          </p:cNvSpPr>
          <p:nvPr>
            <p:ph idx="1"/>
          </p:nvPr>
        </p:nvSpPr>
        <p:spPr>
          <a:xfrm>
            <a:off x="646111" y="1315452"/>
            <a:ext cx="10679615" cy="5390147"/>
          </a:xfrm>
        </p:spPr>
        <p:txBody>
          <a:bodyPr>
            <a:normAutofit/>
          </a:bodyPr>
          <a:lstStyle/>
          <a:p>
            <a:r>
              <a:rPr lang="el-GR" dirty="0"/>
              <a:t>Μόνωση βάσης</a:t>
            </a:r>
          </a:p>
          <a:p>
            <a:r>
              <a:rPr lang="el-GR" dirty="0"/>
              <a:t>Μόνωση επιφάνειας</a:t>
            </a:r>
          </a:p>
          <a:p>
            <a:r>
              <a:rPr lang="el-GR" dirty="0"/>
              <a:t>Μόνωση των τοιχίων</a:t>
            </a:r>
          </a:p>
          <a:p>
            <a:r>
              <a:rPr lang="el-GR" b="1" dirty="0"/>
              <a:t>Η μόνωση πρέπει να πληροί τις παρακάτω προϋποθέσεις:</a:t>
            </a:r>
          </a:p>
          <a:p>
            <a:r>
              <a:rPr lang="el-GR" dirty="0"/>
              <a:t>Να κρατά στεγανό το χώρο από τις βροχοπτώσεις και τα επιφανειακά νερά.</a:t>
            </a:r>
          </a:p>
          <a:p>
            <a:r>
              <a:rPr lang="el-GR" dirty="0"/>
              <a:t>Να αντέχει σε θερμοκρασίες τουλάχιστον 70 ο</a:t>
            </a:r>
            <a:r>
              <a:rPr lang="en-US" dirty="0"/>
              <a:t>C.</a:t>
            </a:r>
            <a:endParaRPr lang="el-GR" dirty="0"/>
          </a:p>
          <a:p>
            <a:r>
              <a:rPr lang="el-GR" dirty="0"/>
              <a:t>Να αντέχει στις τυχόν καθιζήσεις και διαβρώσεις.</a:t>
            </a:r>
          </a:p>
          <a:p>
            <a:r>
              <a:rPr lang="el-GR" dirty="0"/>
              <a:t>Να αντέχει στους μικροοργανισμούς.</a:t>
            </a:r>
          </a:p>
          <a:p>
            <a:r>
              <a:rPr lang="el-GR" dirty="0"/>
              <a:t>Να τοποθετείται απλά.</a:t>
            </a:r>
          </a:p>
          <a:p>
            <a:r>
              <a:rPr lang="el-GR" dirty="0"/>
              <a:t>Να μπορεί εύκολα να </a:t>
            </a:r>
            <a:r>
              <a:rPr lang="el-GR" dirty="0" smtClean="0"/>
              <a:t>επιδιορθωθεί.</a:t>
            </a:r>
            <a:endParaRPr lang="el-GR" dirty="0"/>
          </a:p>
          <a:p>
            <a:r>
              <a:rPr lang="el-GR" dirty="0"/>
              <a:t>Να μην κοστίζει υπερβολικά.</a:t>
            </a:r>
            <a:endParaRPr lang="en-US" dirty="0"/>
          </a:p>
          <a:p>
            <a:endParaRPr lang="el-GR" dirty="0"/>
          </a:p>
        </p:txBody>
      </p:sp>
    </p:spTree>
    <p:extLst>
      <p:ext uri="{BB962C8B-B14F-4D97-AF65-F5344CB8AC3E}">
        <p14:creationId xmlns:p14="http://schemas.microsoft.com/office/powerpoint/2010/main" val="36795924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ΣΤΕΓΑΝΟΠΟΙΗΣΗ ΧΥΤΑ</a:t>
            </a:r>
          </a:p>
        </p:txBody>
      </p:sp>
      <p:sp>
        <p:nvSpPr>
          <p:cNvPr id="3" name="Θέση περιεχομένου 2"/>
          <p:cNvSpPr>
            <a:spLocks noGrp="1"/>
          </p:cNvSpPr>
          <p:nvPr>
            <p:ph idx="1"/>
          </p:nvPr>
        </p:nvSpPr>
        <p:spPr>
          <a:xfrm>
            <a:off x="1103312" y="1668380"/>
            <a:ext cx="8946541" cy="4580020"/>
          </a:xfrm>
        </p:spPr>
        <p:txBody>
          <a:bodyPr/>
          <a:lstStyle/>
          <a:p>
            <a:r>
              <a:rPr lang="el-GR" dirty="0"/>
              <a:t>Φυσική στεγανοποίηση (με ορυκτά υλικά)</a:t>
            </a:r>
          </a:p>
          <a:p>
            <a:r>
              <a:rPr lang="el-GR" dirty="0"/>
              <a:t>Τεχνητή στεγανοποίηση (με πλαστικά φύλλα)</a:t>
            </a:r>
          </a:p>
          <a:p>
            <a:r>
              <a:rPr lang="el-GR" dirty="0"/>
              <a:t>Ορυκτά υλικά κατάλληλα για μόνωση είναι η άργιλος ή </a:t>
            </a:r>
            <a:r>
              <a:rPr lang="el-GR" dirty="0" err="1"/>
              <a:t>μπετονίτης</a:t>
            </a:r>
            <a:r>
              <a:rPr lang="el-GR" dirty="0"/>
              <a:t>, ή συνδυασμός στρώσεων από άργιλο, </a:t>
            </a:r>
            <a:r>
              <a:rPr lang="el-GR" dirty="0" err="1"/>
              <a:t>μπετονίτη</a:t>
            </a:r>
            <a:r>
              <a:rPr lang="el-GR" dirty="0"/>
              <a:t>, τέφρα, θηραϊκή γη ή </a:t>
            </a:r>
            <a:r>
              <a:rPr lang="el-GR" dirty="0" err="1"/>
              <a:t>υδρύαλο</a:t>
            </a:r>
            <a:r>
              <a:rPr lang="el-GR" dirty="0"/>
              <a:t> ή άσφαλτο.</a:t>
            </a:r>
          </a:p>
          <a:p>
            <a:r>
              <a:rPr lang="el-GR" dirty="0" err="1"/>
              <a:t>Περατότητα</a:t>
            </a:r>
            <a:r>
              <a:rPr lang="el-GR" dirty="0"/>
              <a:t>: 10</a:t>
            </a:r>
            <a:r>
              <a:rPr lang="el-GR" baseline="30000" dirty="0"/>
              <a:t>-8</a:t>
            </a:r>
            <a:r>
              <a:rPr lang="el-GR" dirty="0"/>
              <a:t> – 10</a:t>
            </a:r>
            <a:r>
              <a:rPr lang="el-GR" baseline="30000" dirty="0"/>
              <a:t>-9</a:t>
            </a:r>
            <a:r>
              <a:rPr lang="el-GR" dirty="0"/>
              <a:t> </a:t>
            </a:r>
            <a:r>
              <a:rPr lang="en-US" dirty="0"/>
              <a:t>m/d.</a:t>
            </a:r>
          </a:p>
          <a:p>
            <a:r>
              <a:rPr lang="el-GR" dirty="0"/>
              <a:t>Η τεχνητή στεγανοποίηση συνήθως γίνεται με πολυαιθυλένιο υψηλής πυκνότητας.</a:t>
            </a:r>
          </a:p>
          <a:p>
            <a:endParaRPr lang="el-GR" dirty="0"/>
          </a:p>
        </p:txBody>
      </p:sp>
    </p:spTree>
    <p:extLst>
      <p:ext uri="{BB962C8B-B14F-4D97-AF65-F5344CB8AC3E}">
        <p14:creationId xmlns:p14="http://schemas.microsoft.com/office/powerpoint/2010/main" val="500290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379657"/>
            <a:ext cx="4279070" cy="320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896" y="319463"/>
            <a:ext cx="4447938" cy="332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114" y="3645024"/>
            <a:ext cx="4860486" cy="32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9922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ΣΤΡΑΓΓΙΣΜΑΤΑ</a:t>
            </a:r>
          </a:p>
        </p:txBody>
      </p:sp>
      <p:sp>
        <p:nvSpPr>
          <p:cNvPr id="3" name="Θέση περιεχομένου 2"/>
          <p:cNvSpPr>
            <a:spLocks noGrp="1"/>
          </p:cNvSpPr>
          <p:nvPr>
            <p:ph idx="1"/>
          </p:nvPr>
        </p:nvSpPr>
        <p:spPr>
          <a:xfrm>
            <a:off x="1103312" y="1572126"/>
            <a:ext cx="8946541" cy="4676273"/>
          </a:xfrm>
        </p:spPr>
        <p:txBody>
          <a:bodyPr/>
          <a:lstStyle/>
          <a:p>
            <a:r>
              <a:rPr lang="el-GR" dirty="0"/>
              <a:t>Η παραγωγή των στραγγισμάτων επηρεάζεται από τις κλιματολογικές συνθήκες, τη μορφολογία της περιοχής και τη λειτουργία του ΧΥΤΑ.</a:t>
            </a:r>
          </a:p>
          <a:p>
            <a:r>
              <a:rPr lang="el-GR" dirty="0"/>
              <a:t>Τα στραγγίσματα είναι πολύ επιβαρυμένα σε οργανικές ουσίες. Το οργανικό φορτίο που περιέχουν είναι περίπου 10 φορές μεγαλύτερο από αυτό των ανεπεξέργαστων οικιακών υγρών αποβλήτων.</a:t>
            </a:r>
          </a:p>
          <a:p>
            <a:r>
              <a:rPr lang="el-GR" dirty="0"/>
              <a:t>Τα στραγγίσματα συνηθέστερα μεταφέρονται στην πλησιέστερη μονάδα επεξεργασίας υγρών αποβλήτων.</a:t>
            </a:r>
          </a:p>
          <a:p>
            <a:r>
              <a:rPr lang="el-GR" dirty="0"/>
              <a:t>Τελευταία γίνεται πρώτα μια επεξεργασία για τη μείωση του </a:t>
            </a:r>
            <a:r>
              <a:rPr lang="en-US" dirty="0"/>
              <a:t>BOD </a:t>
            </a:r>
            <a:r>
              <a:rPr lang="el-GR" dirty="0"/>
              <a:t>εισόδου στις τιμές εισόδου των οικιακών υγρών αποβλήτων.</a:t>
            </a:r>
          </a:p>
          <a:p>
            <a:endParaRPr lang="el-GR" dirty="0"/>
          </a:p>
          <a:p>
            <a:endParaRPr lang="el-GR" dirty="0"/>
          </a:p>
        </p:txBody>
      </p:sp>
    </p:spTree>
    <p:extLst>
      <p:ext uri="{BB962C8B-B14F-4D97-AF65-F5344CB8AC3E}">
        <p14:creationId xmlns:p14="http://schemas.microsoft.com/office/powerpoint/2010/main" val="200040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ΕΙΔΗ ΣΤΕΡΕΩΝ ΑΠΟΒΛΗΤΩΝ (2)</a:t>
            </a:r>
            <a:endParaRPr lang="el-GR" dirty="0"/>
          </a:p>
        </p:txBody>
      </p:sp>
      <p:sp>
        <p:nvSpPr>
          <p:cNvPr id="3" name="Content Placeholder 2"/>
          <p:cNvSpPr>
            <a:spLocks noGrp="1"/>
          </p:cNvSpPr>
          <p:nvPr>
            <p:ph idx="1"/>
          </p:nvPr>
        </p:nvSpPr>
        <p:spPr/>
        <p:txBody>
          <a:bodyPr/>
          <a:lstStyle/>
          <a:p>
            <a:r>
              <a:rPr lang="el-GR" dirty="0"/>
              <a:t>Απόβλητα γεωργικών και κτηνοτροφικών εκμεταλλεύσεων.</a:t>
            </a:r>
          </a:p>
          <a:p>
            <a:r>
              <a:rPr lang="el-GR" dirty="0"/>
              <a:t>Απόβλητα ορυχείων και μεταλλείων.</a:t>
            </a:r>
          </a:p>
          <a:p>
            <a:r>
              <a:rPr lang="el-GR" dirty="0"/>
              <a:t>Απόβλητα εκσκαφών (από ξηρά και θάλασσα).</a:t>
            </a:r>
          </a:p>
          <a:p>
            <a:r>
              <a:rPr lang="el-GR" dirty="0"/>
              <a:t>Απόβλητα οικοδομικών εργασιών και κατεδαφίσεων.</a:t>
            </a:r>
          </a:p>
          <a:p>
            <a:r>
              <a:rPr lang="el-GR" dirty="0"/>
              <a:t>Ιλύς από την επεξεργασία αστικών λυμάτων και τη βιομηχανία.</a:t>
            </a:r>
          </a:p>
          <a:p>
            <a:r>
              <a:rPr lang="el-GR" dirty="0"/>
              <a:t>Απόβλητα εμπορικών δραστηριοτήτων.</a:t>
            </a:r>
          </a:p>
          <a:p>
            <a:r>
              <a:rPr lang="el-GR" dirty="0"/>
              <a:t>Ιατρικά απόβλητα.</a:t>
            </a:r>
          </a:p>
          <a:p>
            <a:r>
              <a:rPr lang="el-GR" dirty="0"/>
              <a:t>Ελαστικά.</a:t>
            </a:r>
          </a:p>
          <a:p>
            <a:r>
              <a:rPr lang="el-GR" dirty="0"/>
              <a:t>Σκράπ (π.χ. αποσυρθέντων αυτοκινήτων, παλαιών ηλεκτρονικών υπολογιστών κλπ).</a:t>
            </a:r>
          </a:p>
          <a:p>
            <a:endParaRPr lang="el-GR" dirty="0"/>
          </a:p>
        </p:txBody>
      </p:sp>
    </p:spTree>
    <p:extLst>
      <p:ext uri="{BB962C8B-B14F-4D97-AF65-F5344CB8AC3E}">
        <p14:creationId xmlns:p14="http://schemas.microsoft.com/office/powerpoint/2010/main" val="1105765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ΒΙΟΑΕΡΙΟ</a:t>
            </a:r>
          </a:p>
        </p:txBody>
      </p:sp>
      <p:sp>
        <p:nvSpPr>
          <p:cNvPr id="3" name="Θέση περιεχομένου 2"/>
          <p:cNvSpPr>
            <a:spLocks noGrp="1"/>
          </p:cNvSpPr>
          <p:nvPr>
            <p:ph idx="1"/>
          </p:nvPr>
        </p:nvSpPr>
        <p:spPr/>
        <p:txBody>
          <a:bodyPr/>
          <a:lstStyle/>
          <a:p>
            <a:r>
              <a:rPr lang="el-GR" dirty="0"/>
              <a:t>Το βιοαέριο πρέπει να συλλέγεται με κατάλληλα συστήματα. Όταν το βιοαέριο δεν αξιοποιείται καίγεται και απελευθερώνεται στην ατμόσφαιρα. </a:t>
            </a:r>
            <a:r>
              <a:rPr lang="el-GR" dirty="0" smtClean="0"/>
              <a:t>Μπορεί </a:t>
            </a:r>
            <a:r>
              <a:rPr lang="el-GR" dirty="0"/>
              <a:t>όμως να αξιοποιηθεί είτε για την παραγωγή ζεστού νερού είτε για την παραγωγή ηλεκτρικής ενέργειας.</a:t>
            </a:r>
          </a:p>
          <a:p>
            <a:endParaRPr lang="el-GR" dirty="0"/>
          </a:p>
        </p:txBody>
      </p:sp>
    </p:spTree>
    <p:extLst>
      <p:ext uri="{BB962C8B-B14F-4D97-AF65-F5344CB8AC3E}">
        <p14:creationId xmlns:p14="http://schemas.microsoft.com/office/powerpoint/2010/main" val="671737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ΠΛΕΟΝΕΚΤΗΜΑΤΑ</a:t>
            </a:r>
          </a:p>
        </p:txBody>
      </p:sp>
      <p:sp>
        <p:nvSpPr>
          <p:cNvPr id="3" name="Θέση περιεχομένου 2"/>
          <p:cNvSpPr>
            <a:spLocks noGrp="1"/>
          </p:cNvSpPr>
          <p:nvPr>
            <p:ph idx="1"/>
          </p:nvPr>
        </p:nvSpPr>
        <p:spPr/>
        <p:txBody>
          <a:bodyPr/>
          <a:lstStyle/>
          <a:p>
            <a:r>
              <a:rPr lang="el-GR" dirty="0"/>
              <a:t>Είναι η πιο οικονομική μέθοδος</a:t>
            </a:r>
          </a:p>
          <a:p>
            <a:r>
              <a:rPr lang="el-GR" dirty="0"/>
              <a:t>Απαιτεί μικρό κεφάλαιο επενδύσεων υποδομής</a:t>
            </a:r>
          </a:p>
          <a:p>
            <a:r>
              <a:rPr lang="el-GR" dirty="0"/>
              <a:t>Είναι πλήρης μέθοδος</a:t>
            </a:r>
          </a:p>
          <a:p>
            <a:r>
              <a:rPr lang="el-GR" dirty="0"/>
              <a:t>Είναι ευέλικτη σε περίπτωση αύξησης της ποσότητας των απορριμμάτων</a:t>
            </a:r>
          </a:p>
          <a:p>
            <a:r>
              <a:rPr lang="el-GR" dirty="0"/>
              <a:t>Μπορεί να γίνει αποκατάσταση</a:t>
            </a:r>
          </a:p>
          <a:p>
            <a:r>
              <a:rPr lang="el-GR" dirty="0"/>
              <a:t>Το παραγόμενο μεθάνιο μπορεί να </a:t>
            </a:r>
            <a:r>
              <a:rPr lang="el-GR" dirty="0" smtClean="0"/>
              <a:t>χρησιμοποιηθεί </a:t>
            </a:r>
            <a:r>
              <a:rPr lang="el-GR" dirty="0"/>
              <a:t>ως καύσιμο</a:t>
            </a:r>
          </a:p>
          <a:p>
            <a:endParaRPr lang="el-GR" dirty="0"/>
          </a:p>
        </p:txBody>
      </p:sp>
    </p:spTree>
    <p:extLst>
      <p:ext uri="{BB962C8B-B14F-4D97-AF65-F5344CB8AC3E}">
        <p14:creationId xmlns:p14="http://schemas.microsoft.com/office/powerpoint/2010/main" val="13350528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ΜΕΙΟΝΕΚΤΗΜΑΤΑ</a:t>
            </a:r>
          </a:p>
        </p:txBody>
      </p:sp>
      <p:sp>
        <p:nvSpPr>
          <p:cNvPr id="3" name="Θέση περιεχομένου 2"/>
          <p:cNvSpPr>
            <a:spLocks noGrp="1"/>
          </p:cNvSpPr>
          <p:nvPr>
            <p:ph idx="1"/>
          </p:nvPr>
        </p:nvSpPr>
        <p:spPr/>
        <p:txBody>
          <a:bodyPr/>
          <a:lstStyle/>
          <a:p>
            <a:r>
              <a:rPr lang="el-GR" dirty="0"/>
              <a:t>Δυσκολία εξεύρεσης κατάλληλου χώρου</a:t>
            </a:r>
          </a:p>
          <a:p>
            <a:r>
              <a:rPr lang="el-GR" dirty="0"/>
              <a:t>Απόσταση</a:t>
            </a:r>
          </a:p>
          <a:p>
            <a:r>
              <a:rPr lang="el-GR" dirty="0"/>
              <a:t>Καθημερινή φροντίδα</a:t>
            </a:r>
          </a:p>
          <a:p>
            <a:r>
              <a:rPr lang="el-GR" dirty="0"/>
              <a:t>Κοινωνική αποδοχή</a:t>
            </a:r>
          </a:p>
          <a:p>
            <a:r>
              <a:rPr lang="el-GR" dirty="0"/>
              <a:t>Καθίζηση του εδάφους</a:t>
            </a:r>
          </a:p>
          <a:p>
            <a:r>
              <a:rPr lang="el-GR" dirty="0"/>
              <a:t>Παραγωγή μεθανίου</a:t>
            </a:r>
          </a:p>
          <a:p>
            <a:r>
              <a:rPr lang="el-GR" dirty="0" err="1"/>
              <a:t>Διασταλλάζοντα</a:t>
            </a:r>
            <a:r>
              <a:rPr lang="el-GR" dirty="0"/>
              <a:t> νερά που μπορεί να ρυπάνουν τον υδροφόρο ορίζοντα</a:t>
            </a:r>
          </a:p>
          <a:p>
            <a:endParaRPr lang="el-GR" dirty="0"/>
          </a:p>
        </p:txBody>
      </p:sp>
    </p:spTree>
    <p:extLst>
      <p:ext uri="{BB962C8B-B14F-4D97-AF65-F5344CB8AC3E}">
        <p14:creationId xmlns:p14="http://schemas.microsoft.com/office/powerpoint/2010/main" val="1033143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a:t>
            </a:r>
            <a:r>
              <a:rPr lang="el-GR" sz="4400" dirty="0" smtClean="0"/>
              <a:t>ΝΑΚΥΚΛΩΣΗ/ΑΝΑΚΤΗΣΗ ΥΛΙΚΩΝ ΚΑΙ ΕΝΕΡΓΕΙΑΣ</a:t>
            </a:r>
            <a:endParaRPr lang="el-GR" dirty="0"/>
          </a:p>
        </p:txBody>
      </p:sp>
      <p:sp>
        <p:nvSpPr>
          <p:cNvPr id="3" name="Content Placeholder 2"/>
          <p:cNvSpPr>
            <a:spLocks noGrp="1"/>
          </p:cNvSpPr>
          <p:nvPr>
            <p:ph idx="1"/>
          </p:nvPr>
        </p:nvSpPr>
        <p:spPr/>
        <p:txBody>
          <a:bodyPr/>
          <a:lstStyle/>
          <a:p>
            <a:pPr marL="285750" indent="-285750">
              <a:buFont typeface="Arial" pitchFamily="34" charset="0"/>
              <a:buChar char="•"/>
              <a:defRPr/>
            </a:pPr>
            <a:r>
              <a:rPr lang="el-GR" dirty="0"/>
              <a:t>Η ανακύκλωση υλικών είναι μια μηχανική μέθοδος διαχείρισης η οποία αποσκοπεί στην ανάκτηση υλικών και ενέργειας.</a:t>
            </a:r>
          </a:p>
          <a:p>
            <a:pPr marL="285750" indent="-285750">
              <a:buFont typeface="Arial" pitchFamily="34" charset="0"/>
              <a:buChar char="•"/>
              <a:defRPr/>
            </a:pPr>
            <a:r>
              <a:rPr lang="el-GR" dirty="0"/>
              <a:t>Η ανακύκλωση περιλαμβάνει τα εξής στάδια:</a:t>
            </a:r>
          </a:p>
          <a:p>
            <a:pPr marL="285750" indent="-285750">
              <a:buFont typeface="Wingdings" pitchFamily="2" charset="2"/>
              <a:buChar char="ü"/>
              <a:defRPr/>
            </a:pPr>
            <a:r>
              <a:rPr lang="el-GR" dirty="0"/>
              <a:t>Επιλεκτική συλλογή στην πηγή</a:t>
            </a:r>
          </a:p>
          <a:p>
            <a:pPr marL="285750" indent="-285750">
              <a:buFont typeface="Wingdings" pitchFamily="2" charset="2"/>
              <a:buChar char="ü"/>
              <a:defRPr/>
            </a:pPr>
            <a:r>
              <a:rPr lang="el-GR" dirty="0"/>
              <a:t>Μεταφορά</a:t>
            </a:r>
          </a:p>
          <a:p>
            <a:pPr marL="285750" indent="-285750">
              <a:buFont typeface="Wingdings" pitchFamily="2" charset="2"/>
              <a:buChar char="ü"/>
              <a:defRPr/>
            </a:pPr>
            <a:r>
              <a:rPr lang="el-GR" dirty="0"/>
              <a:t>Χειρωνακτικός διαχωρισμός</a:t>
            </a:r>
          </a:p>
          <a:p>
            <a:pPr marL="285750" indent="-285750">
              <a:buFont typeface="Wingdings" pitchFamily="2" charset="2"/>
              <a:buChar char="ü"/>
              <a:defRPr/>
            </a:pPr>
            <a:r>
              <a:rPr lang="el-GR" dirty="0"/>
              <a:t>Δεματοποίηση</a:t>
            </a:r>
          </a:p>
          <a:p>
            <a:pPr marL="285750" indent="-285750">
              <a:buFont typeface="Wingdings" pitchFamily="2" charset="2"/>
              <a:buChar char="ü"/>
              <a:defRPr/>
            </a:pPr>
            <a:r>
              <a:rPr lang="el-GR" dirty="0"/>
              <a:t>Προσωρινή αποθήκευση</a:t>
            </a:r>
          </a:p>
          <a:p>
            <a:pPr marL="285750" indent="-285750">
              <a:buFont typeface="Wingdings" pitchFamily="2" charset="2"/>
              <a:buChar char="ü"/>
              <a:defRPr/>
            </a:pPr>
            <a:r>
              <a:rPr lang="el-GR" dirty="0"/>
              <a:t>Περαιτέρω επεξεργασία ή διάθεση</a:t>
            </a:r>
          </a:p>
          <a:p>
            <a:pPr marL="0" indent="0">
              <a:buNone/>
            </a:pPr>
            <a:endParaRPr lang="el-GR" dirty="0"/>
          </a:p>
        </p:txBody>
      </p:sp>
    </p:spTree>
    <p:extLst>
      <p:ext uri="{BB962C8B-B14F-4D97-AF65-F5344CB8AC3E}">
        <p14:creationId xmlns:p14="http://schemas.microsoft.com/office/powerpoint/2010/main" val="8912937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ΑΠΟΡΡΙΜΜΑΤΑ ΠΟΥ ΑΝΑΚΥΚΛΩΝΟΝΤΑΙ</a:t>
            </a:r>
            <a:endParaRPr lang="el-GR" dirty="0"/>
          </a:p>
        </p:txBody>
      </p:sp>
      <p:sp>
        <p:nvSpPr>
          <p:cNvPr id="3" name="Content Placeholder 2"/>
          <p:cNvSpPr>
            <a:spLocks noGrp="1"/>
          </p:cNvSpPr>
          <p:nvPr>
            <p:ph idx="1"/>
          </p:nvPr>
        </p:nvSpPr>
        <p:spPr/>
        <p:txBody>
          <a:bodyPr/>
          <a:lstStyle/>
          <a:p>
            <a:pPr marL="285750" indent="-285750">
              <a:buFont typeface="Wingdings" pitchFamily="2" charset="2"/>
              <a:buChar char="ü"/>
            </a:pPr>
            <a:r>
              <a:rPr lang="el-GR" dirty="0"/>
              <a:t>Χαρτιά, χαρτόνια</a:t>
            </a:r>
          </a:p>
          <a:p>
            <a:pPr marL="285750" indent="-285750">
              <a:buFont typeface="Wingdings" pitchFamily="2" charset="2"/>
              <a:buChar char="ü"/>
            </a:pPr>
            <a:r>
              <a:rPr lang="el-GR" dirty="0"/>
              <a:t>Γυαλιά</a:t>
            </a:r>
          </a:p>
          <a:p>
            <a:pPr marL="285750" indent="-285750">
              <a:buFont typeface="Wingdings" pitchFamily="2" charset="2"/>
              <a:buChar char="ü"/>
            </a:pPr>
            <a:r>
              <a:rPr lang="en-US" dirty="0"/>
              <a:t>PVC, PET </a:t>
            </a:r>
            <a:r>
              <a:rPr lang="el-GR" dirty="0"/>
              <a:t>άλλα πλαστικά</a:t>
            </a:r>
          </a:p>
          <a:p>
            <a:pPr marL="285750" indent="-285750">
              <a:buFont typeface="Wingdings" pitchFamily="2" charset="2"/>
              <a:buChar char="ü"/>
            </a:pPr>
            <a:r>
              <a:rPr lang="el-GR" dirty="0"/>
              <a:t>Μέταλλα, όπως σίδηρος, αλουμίνιο κλπ.</a:t>
            </a:r>
          </a:p>
          <a:p>
            <a:pPr marL="285750" indent="-285750">
              <a:buFont typeface="Wingdings" pitchFamily="2" charset="2"/>
              <a:buChar char="ü"/>
            </a:pPr>
            <a:r>
              <a:rPr lang="el-GR" dirty="0"/>
              <a:t>Παλιά υφάσματα, ρούχα, κουρέλια</a:t>
            </a:r>
          </a:p>
          <a:p>
            <a:pPr marL="285750" indent="-285750">
              <a:buFont typeface="Wingdings" pitchFamily="2" charset="2"/>
              <a:buChar char="ü"/>
            </a:pPr>
            <a:r>
              <a:rPr lang="el-GR" dirty="0"/>
              <a:t>Ορυκτέλαια</a:t>
            </a:r>
          </a:p>
          <a:p>
            <a:pPr marL="285750" indent="-285750">
              <a:buFont typeface="Wingdings" pitchFamily="2" charset="2"/>
              <a:buChar char="ü"/>
            </a:pPr>
            <a:r>
              <a:rPr lang="el-GR" dirty="0"/>
              <a:t>Βιομηχανικά απόβλητα</a:t>
            </a:r>
          </a:p>
          <a:p>
            <a:pPr marL="285750" indent="-285750">
              <a:buFont typeface="Wingdings" pitchFamily="2" charset="2"/>
              <a:buChar char="ü"/>
            </a:pPr>
            <a:r>
              <a:rPr lang="el-GR" dirty="0"/>
              <a:t>Μεγάλα απορρίμματα, όπως έπιπλα που γίνονται αντίκες, μεταχειρισμένα αυτοκίνητα κλπ.</a:t>
            </a:r>
          </a:p>
          <a:p>
            <a:pPr marL="0" indent="0">
              <a:buNone/>
            </a:pPr>
            <a:endParaRPr lang="el-GR" dirty="0"/>
          </a:p>
        </p:txBody>
      </p:sp>
    </p:spTree>
    <p:extLst>
      <p:ext uri="{BB962C8B-B14F-4D97-AF65-F5344CB8AC3E}">
        <p14:creationId xmlns:p14="http://schemas.microsoft.com/office/powerpoint/2010/main" val="2577842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75351" cy="367089"/>
          </a:xfrm>
        </p:spPr>
        <p:txBody>
          <a:bodyPr/>
          <a:lstStyle/>
          <a:p>
            <a:endParaRPr lang="el-GR" dirty="0"/>
          </a:p>
        </p:txBody>
      </p:sp>
      <p:sp>
        <p:nvSpPr>
          <p:cNvPr id="3" name="Content Placeholder 2"/>
          <p:cNvSpPr>
            <a:spLocks noGrp="1"/>
          </p:cNvSpPr>
          <p:nvPr>
            <p:ph idx="1"/>
          </p:nvPr>
        </p:nvSpPr>
        <p:spPr>
          <a:xfrm>
            <a:off x="1103312" y="1213945"/>
            <a:ext cx="8946541" cy="5034454"/>
          </a:xfrm>
        </p:spPr>
        <p:txBody>
          <a:bodyPr>
            <a:normAutofit/>
          </a:bodyPr>
          <a:lstStyle/>
          <a:p>
            <a:r>
              <a:rPr lang="el-GR" dirty="0" smtClean="0"/>
              <a:t>ΔΑΠΑΝΕΣ ΤΗΣ ΑΝΑΚΥΚΛΩΣΗΣ</a:t>
            </a:r>
          </a:p>
          <a:p>
            <a:pPr marL="285750" indent="-285750">
              <a:buFont typeface="Wingdings" pitchFamily="2" charset="2"/>
              <a:buChar char="ü"/>
            </a:pPr>
            <a:r>
              <a:rPr lang="el-GR" dirty="0"/>
              <a:t>Εξοπλισμός (κάδοι, ειδικά απορριμματοφόρα κλπ.)</a:t>
            </a:r>
          </a:p>
          <a:p>
            <a:pPr marL="285750" indent="-285750">
              <a:buFont typeface="Wingdings" pitchFamily="2" charset="2"/>
              <a:buChar char="ü"/>
            </a:pPr>
            <a:r>
              <a:rPr lang="el-GR" dirty="0"/>
              <a:t>Εργατικό δυναμικό</a:t>
            </a:r>
          </a:p>
          <a:p>
            <a:pPr marL="285750" indent="-285750">
              <a:buFont typeface="Wingdings" pitchFamily="2" charset="2"/>
              <a:buChar char="ü"/>
            </a:pPr>
            <a:r>
              <a:rPr lang="el-GR" dirty="0"/>
              <a:t>Αποθήκευση</a:t>
            </a:r>
          </a:p>
          <a:p>
            <a:pPr marL="285750" indent="-285750">
              <a:buFont typeface="Wingdings" pitchFamily="2" charset="2"/>
              <a:buChar char="ü"/>
            </a:pPr>
            <a:r>
              <a:rPr lang="el-GR" dirty="0"/>
              <a:t>Πληροφόρηση</a:t>
            </a:r>
          </a:p>
          <a:p>
            <a:pPr marL="285750" indent="-285750">
              <a:buFont typeface="Wingdings" pitchFamily="2" charset="2"/>
              <a:buChar char="ü"/>
            </a:pPr>
            <a:r>
              <a:rPr lang="el-GR" dirty="0"/>
              <a:t>Μεταφορά</a:t>
            </a:r>
          </a:p>
          <a:p>
            <a:r>
              <a:rPr lang="el-GR" dirty="0" smtClean="0"/>
              <a:t>ΚΕΡΔΗ ΤΗΣ ΑΝΑΚΥΚΛΩΣΗΣ</a:t>
            </a:r>
          </a:p>
          <a:p>
            <a:pPr marL="285750" indent="-285750">
              <a:buFont typeface="Wingdings" pitchFamily="2" charset="2"/>
              <a:buChar char="ü"/>
            </a:pPr>
            <a:r>
              <a:rPr lang="el-GR" dirty="0"/>
              <a:t>Πώληση των υλικών</a:t>
            </a:r>
          </a:p>
          <a:p>
            <a:pPr marL="285750" indent="-285750">
              <a:buFont typeface="Wingdings" pitchFamily="2" charset="2"/>
              <a:buChar char="ü"/>
            </a:pPr>
            <a:r>
              <a:rPr lang="el-GR" dirty="0"/>
              <a:t>Οικονομία στην αποκόμιση του βασικού όγκου των απορριμμάτων</a:t>
            </a:r>
          </a:p>
          <a:p>
            <a:pPr marL="285750" indent="-285750">
              <a:buFont typeface="Wingdings" pitchFamily="2" charset="2"/>
              <a:buChar char="ü"/>
            </a:pPr>
            <a:r>
              <a:rPr lang="el-GR" dirty="0"/>
              <a:t>Οικονομία στη διάθεση των απορριμμάτων</a:t>
            </a:r>
          </a:p>
          <a:p>
            <a:pPr marL="0" indent="0">
              <a:buNone/>
            </a:pPr>
            <a:endParaRPr lang="el-GR" dirty="0"/>
          </a:p>
        </p:txBody>
      </p:sp>
    </p:spTree>
    <p:extLst>
      <p:ext uri="{BB962C8B-B14F-4D97-AF65-F5344CB8AC3E}">
        <p14:creationId xmlns:p14="http://schemas.microsoft.com/office/powerpoint/2010/main" val="4775882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dirty="0" smtClean="0"/>
              <a:t>ΟΦΕΛΗ ΑΝΑΚΥΚΛΩΣΗΣ</a:t>
            </a:r>
            <a:endParaRPr lang="el-GR" dirty="0"/>
          </a:p>
        </p:txBody>
      </p:sp>
      <p:sp>
        <p:nvSpPr>
          <p:cNvPr id="3" name="Content Placeholder 2"/>
          <p:cNvSpPr>
            <a:spLocks noGrp="1"/>
          </p:cNvSpPr>
          <p:nvPr>
            <p:ph idx="1"/>
          </p:nvPr>
        </p:nvSpPr>
        <p:spPr/>
        <p:txBody>
          <a:bodyPr/>
          <a:lstStyle/>
          <a:p>
            <a:r>
              <a:rPr lang="el-GR" dirty="0"/>
              <a:t>Εξοικονόμηση ενέργειας λόγω μειωμένης χρήσης πρώτων </a:t>
            </a:r>
            <a:r>
              <a:rPr lang="el-GR" dirty="0" smtClean="0"/>
              <a:t>υλών</a:t>
            </a:r>
          </a:p>
          <a:p>
            <a:endParaRPr lang="el-GR" dirty="0"/>
          </a:p>
          <a:p>
            <a:endParaRPr lang="el-GR" dirty="0" smtClean="0"/>
          </a:p>
          <a:p>
            <a:endParaRPr lang="el-GR" dirty="0"/>
          </a:p>
          <a:p>
            <a:endParaRPr lang="el-GR" dirty="0" smtClean="0"/>
          </a:p>
          <a:p>
            <a:pPr>
              <a:defRPr/>
            </a:pPr>
            <a:r>
              <a:rPr lang="el-GR" dirty="0"/>
              <a:t>Προστασία περιβάλλοντος (μείωση ρύπανσης, μείωση χρήσης πρώτων υλών)  </a:t>
            </a:r>
          </a:p>
          <a:p>
            <a:pPr>
              <a:defRPr/>
            </a:pPr>
            <a:r>
              <a:rPr lang="el-GR" dirty="0"/>
              <a:t>Διαχωρισμός από δυνητικά επικίνδυνα Σ.Α.</a:t>
            </a:r>
          </a:p>
          <a:p>
            <a:pPr>
              <a:defRPr/>
            </a:pPr>
            <a:r>
              <a:rPr lang="el-GR" dirty="0"/>
              <a:t>Ανάπτυξη περιβαλλοντικής συνείδησης</a:t>
            </a:r>
          </a:p>
          <a:p>
            <a:pPr>
              <a:defRPr/>
            </a:pPr>
            <a:r>
              <a:rPr lang="el-GR" dirty="0"/>
              <a:t>Οικονομικά οφέλη (ποικιλοτρόπως…)</a:t>
            </a:r>
          </a:p>
          <a:p>
            <a:endParaRPr lang="el-GR" dirty="0"/>
          </a:p>
          <a:p>
            <a:endParaRPr lang="el-GR" dirty="0"/>
          </a:p>
        </p:txBody>
      </p:sp>
      <p:pic>
        <p:nvPicPr>
          <p:cNvPr id="4" name="Picture 3" descr="glas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2585982"/>
            <a:ext cx="1755775"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luminumC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6716" y="2585982"/>
            <a:ext cx="18446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1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dirty="0" smtClean="0"/>
              <a:t>ΑΝΑΚΥΚΛΩΣΙΜΑ ΥΛΙΚΑ-ΧΑΡΤΙ</a:t>
            </a:r>
            <a:endParaRPr lang="el-GR" dirty="0"/>
          </a:p>
        </p:txBody>
      </p:sp>
      <p:sp>
        <p:nvSpPr>
          <p:cNvPr id="3" name="Content Placeholder 2"/>
          <p:cNvSpPr>
            <a:spLocks noGrp="1"/>
          </p:cNvSpPr>
          <p:nvPr>
            <p:ph idx="1"/>
          </p:nvPr>
        </p:nvSpPr>
        <p:spPr>
          <a:xfrm>
            <a:off x="1103312" y="1213946"/>
            <a:ext cx="8946541" cy="5034454"/>
          </a:xfrm>
        </p:spPr>
        <p:txBody>
          <a:bodyPr>
            <a:normAutofit fontScale="92500" lnSpcReduction="10000"/>
          </a:bodyPr>
          <a:lstStyle/>
          <a:p>
            <a:pPr>
              <a:defRPr/>
            </a:pPr>
            <a:r>
              <a:rPr lang="el-GR" dirty="0" smtClean="0"/>
              <a:t>Κατάλληλο </a:t>
            </a:r>
            <a:r>
              <a:rPr lang="el-GR" dirty="0"/>
              <a:t>για ανακύκλωση (προς παραγωγή χαρτοπολτού και νέων προϊόντων χάρτου), υπό την προϋπόθεση ότι δεν είναι έντονα ρυπασμένο και βρεγμένο (π.χ. χαρτί τουαλέτας</a:t>
            </a:r>
            <a:r>
              <a:rPr lang="el-GR" dirty="0" smtClean="0"/>
              <a:t>).</a:t>
            </a:r>
          </a:p>
          <a:p>
            <a:pPr>
              <a:defRPr/>
            </a:pPr>
            <a:r>
              <a:rPr lang="el-GR" dirty="0" smtClean="0"/>
              <a:t>Τα προϊόντα ανακυκλωμένου χαρτιού ενδέχεται να περιλαμβάνουν</a:t>
            </a:r>
          </a:p>
          <a:p>
            <a:pPr>
              <a:defRPr/>
            </a:pPr>
            <a:r>
              <a:rPr lang="el-GR" dirty="0" smtClean="0"/>
              <a:t>-</a:t>
            </a:r>
            <a:r>
              <a:rPr lang="el-GR" dirty="0"/>
              <a:t>χαρτόνια αυγών</a:t>
            </a:r>
          </a:p>
          <a:p>
            <a:pPr>
              <a:defRPr/>
            </a:pPr>
            <a:r>
              <a:rPr lang="el-GR" dirty="0"/>
              <a:t>-κολλητική ταινία</a:t>
            </a:r>
          </a:p>
          <a:p>
            <a:pPr>
              <a:defRPr/>
            </a:pPr>
            <a:r>
              <a:rPr lang="el-GR" dirty="0"/>
              <a:t>-επιδέσμους</a:t>
            </a:r>
          </a:p>
          <a:p>
            <a:pPr>
              <a:defRPr/>
            </a:pPr>
            <a:r>
              <a:rPr lang="el-GR" dirty="0"/>
              <a:t>-μάσκες (απλές)</a:t>
            </a:r>
          </a:p>
          <a:p>
            <a:pPr>
              <a:defRPr/>
            </a:pPr>
            <a:r>
              <a:rPr lang="el-GR" dirty="0"/>
              <a:t>-νοσοκομειακές ρόμπες</a:t>
            </a:r>
          </a:p>
          <a:p>
            <a:pPr>
              <a:defRPr/>
            </a:pPr>
            <a:r>
              <a:rPr lang="el-GR" dirty="0"/>
              <a:t>-φίλτρα καφέ</a:t>
            </a:r>
          </a:p>
          <a:p>
            <a:pPr>
              <a:defRPr/>
            </a:pPr>
            <a:r>
              <a:rPr lang="el-GR" dirty="0"/>
              <a:t>-μόνωση αυτοκινήτων</a:t>
            </a:r>
          </a:p>
          <a:p>
            <a:pPr>
              <a:defRPr/>
            </a:pPr>
            <a:endParaRPr lang="el-GR" dirty="0"/>
          </a:p>
          <a:p>
            <a:pPr>
              <a:defRPr/>
            </a:pPr>
            <a:r>
              <a:rPr lang="el-GR" dirty="0"/>
              <a:t>* </a:t>
            </a:r>
            <a:r>
              <a:rPr lang="en-US" dirty="0"/>
              <a:t>: </a:t>
            </a:r>
            <a:r>
              <a:rPr lang="el-GR" dirty="0"/>
              <a:t>Στις περισσότερες περιπτώσεις δεν είναι απαραίτητο να αφαιρούνται τα μεταλλικά κλιπ και τα αυτοκόλλητα χαρτιά σημειώσεων</a:t>
            </a:r>
          </a:p>
          <a:p>
            <a:endParaRPr lang="el-GR" dirty="0"/>
          </a:p>
        </p:txBody>
      </p:sp>
    </p:spTree>
    <p:extLst>
      <p:ext uri="{BB962C8B-B14F-4D97-AF65-F5344CB8AC3E}">
        <p14:creationId xmlns:p14="http://schemas.microsoft.com/office/powerpoint/2010/main" val="31753307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dirty="0" smtClean="0"/>
              <a:t>ΑΝΑΚΥΚΛΩΣΙΜΑ ΥΛΙΚΑ-ΓΥΑΛΙ</a:t>
            </a:r>
            <a:endParaRPr lang="el-GR" dirty="0"/>
          </a:p>
        </p:txBody>
      </p:sp>
      <p:sp>
        <p:nvSpPr>
          <p:cNvPr id="3" name="Content Placeholder 2"/>
          <p:cNvSpPr>
            <a:spLocks noGrp="1"/>
          </p:cNvSpPr>
          <p:nvPr>
            <p:ph idx="1"/>
          </p:nvPr>
        </p:nvSpPr>
        <p:spPr>
          <a:xfrm>
            <a:off x="1103312" y="1245476"/>
            <a:ext cx="8946541" cy="5249917"/>
          </a:xfrm>
        </p:spPr>
        <p:txBody>
          <a:bodyPr>
            <a:normAutofit/>
          </a:bodyPr>
          <a:lstStyle/>
          <a:p>
            <a:pPr>
              <a:defRPr/>
            </a:pPr>
            <a:r>
              <a:rPr lang="el-GR" dirty="0"/>
              <a:t>Tο κέρδος</a:t>
            </a:r>
            <a:r>
              <a:rPr lang="en-US" dirty="0"/>
              <a:t> </a:t>
            </a:r>
            <a:r>
              <a:rPr lang="el-GR" dirty="0"/>
              <a:t>στην ανακύκλωση γυαλιού, κατά κύριο λόγο, δεν είναι στην πρώτη ύλη αλλά στην εξοικονόμηση ενέργειας. </a:t>
            </a:r>
          </a:p>
          <a:p>
            <a:pPr>
              <a:defRPr/>
            </a:pPr>
            <a:r>
              <a:rPr lang="el-GR" dirty="0"/>
              <a:t>Το γυαλί υποδιαιρείται σε κατηγορίες λευκό, πράσινο και καφέ. Γυαλί καφέ χρώματος χρησιμοποιείται για μπουκάλια μπύρας και φαρμάκων, τα οποία είναι χημικά ευαίσθητα στο φως, ενώ γυαλί πράσινου χρώματος χρησιμοποιείται για μπουκάλια κρασιών και αναψυκτικών και είναι η πιο ασύμφορη οικονομικά μορφή γυαλιού.</a:t>
            </a:r>
          </a:p>
          <a:p>
            <a:pPr>
              <a:defRPr/>
            </a:pPr>
            <a:r>
              <a:rPr lang="el-GR" dirty="0"/>
              <a:t>Απαιτείται ενημέρωση ώστε να μην πετιούνται στους κάδους ανακύκλωσης κεραμικά, πορσελάνες, </a:t>
            </a:r>
            <a:r>
              <a:rPr lang="el-GR" dirty="0" smtClean="0"/>
              <a:t>μέταλλα, </a:t>
            </a:r>
            <a:r>
              <a:rPr lang="el-GR" dirty="0"/>
              <a:t>ενισχυμένο γυαλί (με συρματόπλεγμα), αλεξίσφαιρο γυαλί, γυαλί από τζάμια με στόκους, λαμπτήρες, γυάλινα σκεύη τύπου pyrex, οθόνες τηλεόρασης</a:t>
            </a:r>
          </a:p>
          <a:p>
            <a:pPr>
              <a:defRPr/>
            </a:pPr>
            <a:r>
              <a:rPr lang="el-GR" dirty="0"/>
              <a:t>Για το γυαλί, η βέλτιστη περιβαλλοντικά και οικονομικά λύση είναι η άμεση επαναχρησιμοποίησή του.</a:t>
            </a:r>
          </a:p>
          <a:p>
            <a:pPr>
              <a:defRPr/>
            </a:pPr>
            <a:r>
              <a:rPr lang="el-GR" dirty="0"/>
              <a:t>Τα τελικά προϊόντα της ανακύκλωσης μπορούν να χρησιμοποιηθούν σε υαλοβάμβακες, fiberglass και σήματα στους δρόμους.</a:t>
            </a:r>
          </a:p>
          <a:p>
            <a:endParaRPr lang="el-GR" dirty="0"/>
          </a:p>
        </p:txBody>
      </p:sp>
    </p:spTree>
    <p:extLst>
      <p:ext uri="{BB962C8B-B14F-4D97-AF65-F5344CB8AC3E}">
        <p14:creationId xmlns:p14="http://schemas.microsoft.com/office/powerpoint/2010/main" val="12738957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dirty="0" smtClean="0"/>
              <a:t>ΑΝΑΚΥΚΛΩΣΙΜΑ ΥΛΙΚΑ-ΣΙΔΗΡΟΥΧΑ ΚΡΑΜΑΤΑ</a:t>
            </a:r>
            <a:endParaRPr lang="el-GR" dirty="0"/>
          </a:p>
        </p:txBody>
      </p:sp>
      <p:sp>
        <p:nvSpPr>
          <p:cNvPr id="3" name="Content Placeholder 2"/>
          <p:cNvSpPr>
            <a:spLocks noGrp="1"/>
          </p:cNvSpPr>
          <p:nvPr>
            <p:ph idx="1"/>
          </p:nvPr>
        </p:nvSpPr>
        <p:spPr/>
        <p:txBody>
          <a:bodyPr/>
          <a:lstStyle/>
          <a:p>
            <a:pPr>
              <a:defRPr/>
            </a:pPr>
            <a:r>
              <a:rPr lang="el-GR" dirty="0"/>
              <a:t>Tο κέρδος</a:t>
            </a:r>
            <a:r>
              <a:rPr lang="en-US" dirty="0"/>
              <a:t> </a:t>
            </a:r>
            <a:r>
              <a:rPr lang="el-GR" dirty="0"/>
              <a:t>στην ανακύκλωση χάλυβα, κατά κύριο λόγο, δεν είναι στην πρώτη ύλη αλλά στην εξοικονόμηση ενέργειας. </a:t>
            </a:r>
          </a:p>
          <a:p>
            <a:pPr>
              <a:defRPr/>
            </a:pPr>
            <a:r>
              <a:rPr lang="el-GR" dirty="0" smtClean="0"/>
              <a:t>Επιπλέον </a:t>
            </a:r>
            <a:r>
              <a:rPr lang="el-GR" dirty="0"/>
              <a:t>ενδέχεται να υπάρχει εσωτερική επικάλυψη κασσιτέρου (tincans) για να αποφεύγεται το σκούριασμα του και για να προστατεύεται το περιεχόμενο του κουτιού. Ο κασσίτερος είναι υλικό μεγάλης αξίας, πολλαπλάσιας αυτής του χάλυβα, και αντιπροσωπεύει το 0,5-1% του συνολικού βάρους του κουτιού. </a:t>
            </a:r>
          </a:p>
          <a:p>
            <a:pPr>
              <a:defRPr/>
            </a:pPr>
            <a:r>
              <a:rPr lang="el-GR" dirty="0"/>
              <a:t>Η ανακύκλωση του χάλυβα είναι πιο οικονομική από την εκ νέου εξόρυξη σιδήρου, καθώς ο χάλυβας διατηρεί όλες του τις αρχικές ιδιότητες κατά την ανακύκλωση και εξοικονομείται το 75% της ενέργειας που απαιτείται για την παραγωγή του</a:t>
            </a:r>
          </a:p>
          <a:p>
            <a:endParaRPr lang="el-GR" dirty="0"/>
          </a:p>
        </p:txBody>
      </p:sp>
    </p:spTree>
    <p:extLst>
      <p:ext uri="{BB962C8B-B14F-4D97-AF65-F5344CB8AC3E}">
        <p14:creationId xmlns:p14="http://schemas.microsoft.com/office/powerpoint/2010/main" val="1219147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ΑΣΤΙΚΑ (ΔΗΜΟΤΙΚΑ) ΑΠΟΒΛΗΤΑ</a:t>
            </a:r>
            <a:endParaRPr lang="el-GR" dirty="0"/>
          </a:p>
        </p:txBody>
      </p:sp>
      <p:sp>
        <p:nvSpPr>
          <p:cNvPr id="3" name="Content Placeholder 2"/>
          <p:cNvSpPr>
            <a:spLocks noGrp="1"/>
          </p:cNvSpPr>
          <p:nvPr>
            <p:ph idx="1"/>
          </p:nvPr>
        </p:nvSpPr>
        <p:spPr/>
        <p:txBody>
          <a:bodyPr>
            <a:normAutofit fontScale="85000" lnSpcReduction="10000"/>
          </a:bodyPr>
          <a:lstStyle/>
          <a:p>
            <a:r>
              <a:rPr lang="el-GR" dirty="0"/>
              <a:t>Οικιακά απορρίμματα και όλα όσα προσομοιάζουν σ’ αυτά (από εμπορικά καταστήματα, βιοτεχνίες, γραφεία κλπ.)</a:t>
            </a:r>
          </a:p>
          <a:p>
            <a:r>
              <a:rPr lang="el-GR" dirty="0"/>
              <a:t>Ανομοιογενές συνονθύλευμα υλικών.</a:t>
            </a:r>
          </a:p>
          <a:p>
            <a:r>
              <a:rPr lang="el-GR" dirty="0"/>
              <a:t>Κλάσματα υλικών στα αστικά απόβλητα:</a:t>
            </a:r>
          </a:p>
          <a:p>
            <a:pPr lvl="1"/>
            <a:r>
              <a:rPr lang="el-GR" dirty="0"/>
              <a:t>Ζυμώσιμα (υπολείμματα κουζίνας και κήπου)</a:t>
            </a:r>
          </a:p>
          <a:p>
            <a:pPr lvl="1"/>
            <a:r>
              <a:rPr lang="el-GR" dirty="0"/>
              <a:t>Χαρτί (χαρτί, χαρτόνια από έντυπο υλικό και συσκευασίες προϊόντων)</a:t>
            </a:r>
          </a:p>
          <a:p>
            <a:pPr lvl="1"/>
            <a:r>
              <a:rPr lang="el-GR" dirty="0"/>
              <a:t>Μέταλλα (σιδηρούχα, μη σιδηρούχα)</a:t>
            </a:r>
          </a:p>
          <a:p>
            <a:pPr lvl="1"/>
            <a:r>
              <a:rPr lang="el-GR" dirty="0"/>
              <a:t>Γυαλί (λευκό, καφέ και πράισνο)</a:t>
            </a:r>
          </a:p>
          <a:p>
            <a:pPr lvl="1"/>
            <a:r>
              <a:rPr lang="el-GR" dirty="0"/>
              <a:t>Πλαστικό (πολυμερή απορρίμματα, αυξάνεται συνεχώς, έντονη ανομοιογένεια)</a:t>
            </a:r>
          </a:p>
          <a:p>
            <a:pPr lvl="1"/>
            <a:r>
              <a:rPr lang="el-GR" dirty="0"/>
              <a:t>Δέρμα – Ξύλο – Λάστιχο – Ύφασμα (λοιπά καύσιμα)</a:t>
            </a:r>
          </a:p>
          <a:p>
            <a:pPr lvl="1"/>
            <a:r>
              <a:rPr lang="el-GR" dirty="0"/>
              <a:t>Αδρανή (ανενεργά υλικά που καταλήγουν στα οικιακά απορρίμματα πχ χώματα, πέτρες κλπ.)</a:t>
            </a:r>
          </a:p>
          <a:p>
            <a:pPr lvl="1"/>
            <a:r>
              <a:rPr lang="el-GR" dirty="0"/>
              <a:t>Λοιπά</a:t>
            </a:r>
          </a:p>
          <a:p>
            <a:endParaRPr lang="el-GR" dirty="0"/>
          </a:p>
        </p:txBody>
      </p:sp>
    </p:spTree>
    <p:extLst>
      <p:ext uri="{BB962C8B-B14F-4D97-AF65-F5344CB8AC3E}">
        <p14:creationId xmlns:p14="http://schemas.microsoft.com/office/powerpoint/2010/main" val="12261397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dirty="0" smtClean="0"/>
              <a:t>ΑΝΑΚΥΚΛΩΣΙΜΑ ΥΛΙΚΑ-ΑΛΟΥΜΙΝΙΟ</a:t>
            </a:r>
            <a:endParaRPr lang="el-GR" dirty="0"/>
          </a:p>
        </p:txBody>
      </p:sp>
      <p:sp>
        <p:nvSpPr>
          <p:cNvPr id="3" name="Content Placeholder 2"/>
          <p:cNvSpPr>
            <a:spLocks noGrp="1"/>
          </p:cNvSpPr>
          <p:nvPr>
            <p:ph idx="1"/>
          </p:nvPr>
        </p:nvSpPr>
        <p:spPr/>
        <p:txBody>
          <a:bodyPr/>
          <a:lstStyle/>
          <a:p>
            <a:pPr>
              <a:defRPr/>
            </a:pPr>
            <a:r>
              <a:rPr lang="el-GR" dirty="0"/>
              <a:t>Το αλουμίνιο είναι από τα πιο εμπορεύσιμα προϊόντα που φτάνουν στην ανακύκλωση. Το σημαντικό κέρδος δεν είναι στην πρώτη ύλη αλλά στην εξοικονόμηση ενέργειας. Ένας τόνος αλουμινίου που παράγεται από βωξίτη απαιτεί κατανάλωση ενέργειας 51,000 KWh. Ένας τόνος από ανακυκλωμένο αλουμίνιο απαιτεί μόνο 2,000 KWh (=95% εξοικονόμηση ενέργειας</a:t>
            </a:r>
            <a:r>
              <a:rPr lang="el-GR" dirty="0" smtClean="0"/>
              <a:t>).</a:t>
            </a:r>
            <a:endParaRPr lang="el-GR" dirty="0"/>
          </a:p>
          <a:p>
            <a:pPr>
              <a:defRPr/>
            </a:pPr>
            <a:r>
              <a:rPr lang="el-GR" dirty="0"/>
              <a:t>Τα κουτιά του αλουμινίου μπορούν να ανακυκλωθούν άπειρες φορές.</a:t>
            </a:r>
          </a:p>
          <a:p>
            <a:endParaRPr lang="el-GR" dirty="0"/>
          </a:p>
          <a:p>
            <a:endParaRPr lang="el-GR" dirty="0"/>
          </a:p>
        </p:txBody>
      </p:sp>
    </p:spTree>
    <p:extLst>
      <p:ext uri="{BB962C8B-B14F-4D97-AF65-F5344CB8AC3E}">
        <p14:creationId xmlns:p14="http://schemas.microsoft.com/office/powerpoint/2010/main" val="26903800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400" dirty="0" smtClean="0"/>
              <a:t>ΑΝΑΚΥΚΛΩΣΙΜΑ ΥΛΙΚΑ-ΠΛΑΣΤΙΚΟ</a:t>
            </a:r>
            <a:endParaRPr lang="el-GR" dirty="0"/>
          </a:p>
        </p:txBody>
      </p:sp>
      <p:sp>
        <p:nvSpPr>
          <p:cNvPr id="3" name="Content Placeholder 2"/>
          <p:cNvSpPr>
            <a:spLocks noGrp="1"/>
          </p:cNvSpPr>
          <p:nvPr>
            <p:ph idx="1"/>
          </p:nvPr>
        </p:nvSpPr>
        <p:spPr>
          <a:xfrm>
            <a:off x="1103312" y="1608084"/>
            <a:ext cx="8946541" cy="4640316"/>
          </a:xfrm>
        </p:spPr>
        <p:txBody>
          <a:bodyPr/>
          <a:lstStyle/>
          <a:p>
            <a:pPr>
              <a:buFont typeface="Arial" pitchFamily="34" charset="0"/>
              <a:buChar char="•"/>
              <a:defRPr/>
            </a:pPr>
            <a:r>
              <a:rPr lang="el-GR" dirty="0"/>
              <a:t>Η ανακύκλωση πλαστικών είναι γενικά δύσκολη και οικονομικά ασύμφορη.</a:t>
            </a:r>
          </a:p>
          <a:p>
            <a:pPr>
              <a:buFont typeface="Wingdings" pitchFamily="2" charset="2"/>
              <a:buChar char="q"/>
              <a:defRPr/>
            </a:pPr>
            <a:r>
              <a:rPr lang="el-GR" dirty="0"/>
              <a:t> Δεν πρέπει να καίγονται!</a:t>
            </a:r>
          </a:p>
          <a:p>
            <a:pPr>
              <a:buFont typeface="Wingdings" pitchFamily="2" charset="2"/>
              <a:buChar char="q"/>
              <a:defRPr/>
            </a:pPr>
            <a:r>
              <a:rPr lang="el-GR" dirty="0"/>
              <a:t>Δεν μπορούν να κομποστοποιηθούν!</a:t>
            </a:r>
          </a:p>
          <a:p>
            <a:pPr>
              <a:defRPr/>
            </a:pPr>
            <a:r>
              <a:rPr lang="el-GR" dirty="0"/>
              <a:t>Επιπλέον</a:t>
            </a:r>
          </a:p>
          <a:p>
            <a:pPr>
              <a:defRPr/>
            </a:pPr>
            <a:r>
              <a:rPr lang="el-GR" dirty="0"/>
              <a:t>-Στη διάρκεια της διαδικασίας ανακύκλωσης ένα ποσοστό θα παραμένει ως </a:t>
            </a:r>
            <a:r>
              <a:rPr lang="el-GR" dirty="0" smtClean="0"/>
              <a:t>απόβλητο.</a:t>
            </a:r>
            <a:endParaRPr lang="el-GR" dirty="0"/>
          </a:p>
          <a:p>
            <a:pPr>
              <a:defRPr/>
            </a:pPr>
            <a:r>
              <a:rPr lang="el-GR" dirty="0"/>
              <a:t>-Δεν μπορεί να πραγματοποιηθεί ανακύκλωση εάν δεν προηγηθεί διαχωρισμός των διαφορετικών ειδών </a:t>
            </a:r>
            <a:r>
              <a:rPr lang="el-GR" dirty="0" smtClean="0"/>
              <a:t>πλαστικού.</a:t>
            </a:r>
            <a:endParaRPr lang="el-GR" dirty="0"/>
          </a:p>
          <a:p>
            <a:endParaRPr lang="el-GR" dirty="0"/>
          </a:p>
          <a:p>
            <a:endParaRPr lang="el-GR" dirty="0"/>
          </a:p>
        </p:txBody>
      </p:sp>
    </p:spTree>
    <p:extLst>
      <p:ext uri="{BB962C8B-B14F-4D97-AF65-F5344CB8AC3E}">
        <p14:creationId xmlns:p14="http://schemas.microsoft.com/office/powerpoint/2010/main" val="36985340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t>ΑΝΑΚΥΚΛΩΣΙΜΑ </a:t>
            </a:r>
            <a:r>
              <a:rPr lang="el-GR" sz="4000" dirty="0" smtClean="0"/>
              <a:t>ΥΛΙΚΑ-ΠΛΑΣΤΙΚΟ (2)</a:t>
            </a:r>
            <a:endParaRPr lang="el-GR" dirty="0"/>
          </a:p>
        </p:txBody>
      </p:sp>
      <p:sp>
        <p:nvSpPr>
          <p:cNvPr id="3" name="Content Placeholder 2"/>
          <p:cNvSpPr>
            <a:spLocks noGrp="1"/>
          </p:cNvSpPr>
          <p:nvPr>
            <p:ph idx="1"/>
          </p:nvPr>
        </p:nvSpPr>
        <p:spPr>
          <a:xfrm>
            <a:off x="1103312" y="1245476"/>
            <a:ext cx="8946541" cy="5002923"/>
          </a:xfrm>
        </p:spPr>
        <p:txBody>
          <a:bodyPr/>
          <a:lstStyle/>
          <a:p>
            <a:r>
              <a:rPr lang="el-GR" dirty="0"/>
              <a:t>Τα πλαστικά διακρίνονται σε δύο κυρίως κατηγορίες:</a:t>
            </a:r>
          </a:p>
          <a:p>
            <a:pPr marL="285750" indent="-285750">
              <a:buFont typeface="Wingdings" pitchFamily="2" charset="2"/>
              <a:buChar char="ü"/>
            </a:pPr>
            <a:r>
              <a:rPr lang="el-GR" b="1" dirty="0"/>
              <a:t>Θερμοπλαστικά (μεγάλη πλαστικότητα)</a:t>
            </a:r>
          </a:p>
          <a:p>
            <a:pPr marL="285750" indent="-285750">
              <a:buFont typeface="Wingdings" pitchFamily="2" charset="2"/>
              <a:buChar char="§"/>
            </a:pPr>
            <a:r>
              <a:rPr lang="el-GR" dirty="0"/>
              <a:t>Πολυπροπυλένιο – </a:t>
            </a:r>
            <a:r>
              <a:rPr lang="en-US" dirty="0"/>
              <a:t>PP</a:t>
            </a:r>
            <a:r>
              <a:rPr lang="el-GR" dirty="0"/>
              <a:t>: συσκευασίες τροφίμων, οικιακές συσκευές</a:t>
            </a:r>
          </a:p>
          <a:p>
            <a:pPr marL="285750" indent="-285750">
              <a:buFont typeface="Wingdings" pitchFamily="2" charset="2"/>
              <a:buChar char="§"/>
            </a:pPr>
            <a:r>
              <a:rPr lang="el-GR" dirty="0"/>
              <a:t>Πολυτερεφθαλικός αιθυλεστέρας (πολυαιθυλένιο) – </a:t>
            </a:r>
            <a:r>
              <a:rPr lang="en-US" dirty="0"/>
              <a:t>PE</a:t>
            </a:r>
            <a:r>
              <a:rPr lang="el-GR" dirty="0"/>
              <a:t>Τ: πλαστικές σακούλες, πλαστικές φιάλες, σωλήνες</a:t>
            </a:r>
          </a:p>
          <a:p>
            <a:pPr marL="285750" indent="-285750">
              <a:buFont typeface="Wingdings" pitchFamily="2" charset="2"/>
              <a:buChar char="§"/>
            </a:pPr>
            <a:r>
              <a:rPr lang="el-GR" dirty="0"/>
              <a:t>Πολυστυρένιο </a:t>
            </a:r>
            <a:r>
              <a:rPr lang="en-US" dirty="0"/>
              <a:t>– PS</a:t>
            </a:r>
            <a:r>
              <a:rPr lang="el-GR" dirty="0"/>
              <a:t>:</a:t>
            </a:r>
          </a:p>
          <a:p>
            <a:pPr marL="285750" indent="-285750">
              <a:buFont typeface="Wingdings" pitchFamily="2" charset="2"/>
              <a:buChar char="§"/>
            </a:pPr>
            <a:r>
              <a:rPr lang="el-GR" dirty="0"/>
              <a:t>Χλωριούχο πολυβινύλιο ή πολυβινυλοχλωρίδιο – </a:t>
            </a:r>
            <a:r>
              <a:rPr lang="en-US" dirty="0"/>
              <a:t>PVC</a:t>
            </a:r>
            <a:r>
              <a:rPr lang="el-GR" dirty="0"/>
              <a:t>: μόνωση ηλεκτρικών καλωδίων, δίσκοι γραμμοφώνων, κουφώματα</a:t>
            </a:r>
          </a:p>
          <a:p>
            <a:pPr marL="285750" indent="-285750">
              <a:buFont typeface="Wingdings" pitchFamily="2" charset="2"/>
              <a:buChar char="§"/>
            </a:pPr>
            <a:r>
              <a:rPr lang="en-US" dirty="0"/>
              <a:t>Nylon </a:t>
            </a:r>
            <a:r>
              <a:rPr lang="el-GR" dirty="0"/>
              <a:t>ή πολυαμίδες: διακόπτες, πρίζες, τάπητες, μελανοταινίες, συνθετικά υφάσματα, πετονιά</a:t>
            </a:r>
          </a:p>
          <a:p>
            <a:endParaRPr lang="el-GR" dirty="0"/>
          </a:p>
        </p:txBody>
      </p:sp>
    </p:spTree>
    <p:extLst>
      <p:ext uri="{BB962C8B-B14F-4D97-AF65-F5344CB8AC3E}">
        <p14:creationId xmlns:p14="http://schemas.microsoft.com/office/powerpoint/2010/main" val="6537513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t>ΑΝΑΚΥΚΛΩΣΙΜΑ ΥΛΙΚΑ-ΠΛΑΣΤΙΚΟ </a:t>
            </a:r>
            <a:r>
              <a:rPr lang="el-GR" sz="4000" dirty="0" smtClean="0"/>
              <a:t>(3)</a:t>
            </a:r>
            <a:endParaRPr lang="el-GR" sz="4000" dirty="0"/>
          </a:p>
        </p:txBody>
      </p:sp>
      <p:sp>
        <p:nvSpPr>
          <p:cNvPr id="3" name="Content Placeholder 2"/>
          <p:cNvSpPr>
            <a:spLocks noGrp="1"/>
          </p:cNvSpPr>
          <p:nvPr>
            <p:ph idx="1"/>
          </p:nvPr>
        </p:nvSpPr>
        <p:spPr/>
        <p:txBody>
          <a:bodyPr/>
          <a:lstStyle/>
          <a:p>
            <a:pPr marL="285750" indent="-285750">
              <a:buFont typeface="Wingdings" pitchFamily="2" charset="2"/>
              <a:buChar char="ü"/>
            </a:pPr>
            <a:r>
              <a:rPr lang="el-GR" b="1" dirty="0"/>
              <a:t>Θερμοσκληρυνόμενα (δεν </a:t>
            </a:r>
            <a:r>
              <a:rPr lang="el-GR" b="1" dirty="0" smtClean="0"/>
              <a:t>μπορούν </a:t>
            </a:r>
            <a:r>
              <a:rPr lang="el-GR" b="1" dirty="0"/>
              <a:t>να μορφοποιηθούν μετά την πήξη)</a:t>
            </a:r>
          </a:p>
          <a:p>
            <a:pPr marL="285750" indent="-285750">
              <a:buFont typeface="Arial" pitchFamily="34" charset="0"/>
              <a:buChar char="•"/>
            </a:pPr>
            <a:r>
              <a:rPr lang="el-GR" dirty="0"/>
              <a:t>Βακελίτης: καλές μηχανικές ιδιότητες, προφυλακτήρες αυτοκινήτων, δάπεδα</a:t>
            </a:r>
          </a:p>
          <a:p>
            <a:pPr marL="285750" indent="-285750">
              <a:buFont typeface="Arial" pitchFamily="34" charset="0"/>
              <a:buChar char="•"/>
            </a:pPr>
            <a:r>
              <a:rPr lang="el-GR" dirty="0"/>
              <a:t>Εποξειδική ρητίνη: ακριβό υλικό, κόλλες, ανθρακονήματα,  σκάφη θαλάσσης</a:t>
            </a:r>
          </a:p>
          <a:p>
            <a:pPr marL="285750" indent="-285750">
              <a:buFont typeface="Arial" pitchFamily="34" charset="0"/>
              <a:buChar char="•"/>
            </a:pPr>
            <a:r>
              <a:rPr lang="el-GR" dirty="0"/>
              <a:t>Πολυεστερικές ρητίνες: Παρόμοια χρήση με τις εποξειδικές ρητίνες, φθηνότερο προϊόν</a:t>
            </a:r>
          </a:p>
          <a:p>
            <a:pPr marL="285750" indent="-285750">
              <a:buFont typeface="Arial" pitchFamily="34" charset="0"/>
              <a:buChar char="•"/>
            </a:pPr>
            <a:r>
              <a:rPr lang="el-GR" dirty="0"/>
              <a:t>Βινυλεστέρας: Σύνθετα πλαστικά ενισυμένα με ίνες</a:t>
            </a:r>
          </a:p>
          <a:p>
            <a:endParaRPr lang="el-GR" dirty="0"/>
          </a:p>
        </p:txBody>
      </p:sp>
    </p:spTree>
    <p:extLst>
      <p:ext uri="{BB962C8B-B14F-4D97-AF65-F5344CB8AC3E}">
        <p14:creationId xmlns:p14="http://schemas.microsoft.com/office/powerpoint/2010/main" val="36982653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smtClean="0"/>
              <a:t>ΑΛΛΑ ΑΝΑΚΥΚΛΩΣΙΜΑ ΑΠΟΒΛΗΤΑ</a:t>
            </a:r>
            <a:endParaRPr lang="el-GR" sz="4000" dirty="0"/>
          </a:p>
        </p:txBody>
      </p:sp>
      <p:sp>
        <p:nvSpPr>
          <p:cNvPr id="3" name="Content Placeholder 2"/>
          <p:cNvSpPr>
            <a:spLocks noGrp="1"/>
          </p:cNvSpPr>
          <p:nvPr>
            <p:ph idx="1"/>
          </p:nvPr>
        </p:nvSpPr>
        <p:spPr/>
        <p:txBody>
          <a:bodyPr/>
          <a:lstStyle/>
          <a:p>
            <a:pPr>
              <a:lnSpc>
                <a:spcPct val="120000"/>
              </a:lnSpc>
              <a:buFontTx/>
              <a:buChar char="•"/>
              <a:defRPr/>
            </a:pPr>
            <a:r>
              <a:rPr lang="el-GR" dirty="0"/>
              <a:t>Ηλεκτρικές στήλες και συσσωρευτές</a:t>
            </a:r>
          </a:p>
          <a:p>
            <a:pPr>
              <a:lnSpc>
                <a:spcPct val="120000"/>
              </a:lnSpc>
              <a:buFontTx/>
              <a:buChar char="•"/>
              <a:defRPr/>
            </a:pPr>
            <a:r>
              <a:rPr lang="el-GR" dirty="0"/>
              <a:t> Ελαστικά</a:t>
            </a:r>
          </a:p>
          <a:p>
            <a:pPr>
              <a:lnSpc>
                <a:spcPct val="120000"/>
              </a:lnSpc>
              <a:buFontTx/>
              <a:buChar char="•"/>
              <a:defRPr/>
            </a:pPr>
            <a:r>
              <a:rPr lang="el-GR" dirty="0"/>
              <a:t> Οχήματα στο τέλος κύκλου ζωής</a:t>
            </a:r>
          </a:p>
          <a:p>
            <a:pPr>
              <a:lnSpc>
                <a:spcPct val="120000"/>
              </a:lnSpc>
              <a:buFontTx/>
              <a:buChar char="•"/>
              <a:defRPr/>
            </a:pPr>
            <a:r>
              <a:rPr lang="el-GR" dirty="0"/>
              <a:t> Ορυκτέλαια, λιπαντικά</a:t>
            </a:r>
          </a:p>
          <a:p>
            <a:pPr>
              <a:lnSpc>
                <a:spcPct val="120000"/>
              </a:lnSpc>
              <a:buFontTx/>
              <a:buChar char="•"/>
              <a:defRPr/>
            </a:pPr>
            <a:r>
              <a:rPr lang="el-GR" dirty="0"/>
              <a:t> Υλικά από κατασκευές και κατεδαφίσεις</a:t>
            </a:r>
          </a:p>
          <a:p>
            <a:endParaRPr lang="el-GR" dirty="0"/>
          </a:p>
        </p:txBody>
      </p:sp>
    </p:spTree>
    <p:extLst>
      <p:ext uri="{BB962C8B-B14F-4D97-AF65-F5344CB8AC3E}">
        <p14:creationId xmlns:p14="http://schemas.microsoft.com/office/powerpoint/2010/main" val="32848053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ΒΙΟΛΟΓΙΚΕΣ ΜΕΘΟΔΟΙ ΕΠΕΞΕΡΓΑΣΙΑΣ-ΚΟΜΠΟΣΤΟΠΟΙΗΣΗ</a:t>
            </a:r>
            <a:endParaRPr lang="el-GR" dirty="0"/>
          </a:p>
        </p:txBody>
      </p:sp>
      <p:sp>
        <p:nvSpPr>
          <p:cNvPr id="3" name="Content Placeholder 2"/>
          <p:cNvSpPr>
            <a:spLocks noGrp="1"/>
          </p:cNvSpPr>
          <p:nvPr>
            <p:ph idx="1"/>
          </p:nvPr>
        </p:nvSpPr>
        <p:spPr>
          <a:xfrm>
            <a:off x="1103312" y="2052918"/>
            <a:ext cx="8946541" cy="4600130"/>
          </a:xfrm>
        </p:spPr>
        <p:txBody>
          <a:bodyPr>
            <a:normAutofit lnSpcReduction="10000"/>
          </a:bodyPr>
          <a:lstStyle/>
          <a:p>
            <a:r>
              <a:rPr lang="el-GR" dirty="0"/>
              <a:t>Η κομποστοποίηση είναι μια βιολογική μέθοδος επεξεργασίας του ζυμώσιμου κλάσματος των απορριμμάτων. Μπορεί να θεωρηθεί ως μία μορφή ανακύκλωσης εφόσον έχει σκοπό τα ζυμώσιμα των απορριμμάτων να μετατραπούν σε εδαφοβελτιωτικό το οποίο μπορεί να χρησιμοποιηθεί στη γεωργία.</a:t>
            </a:r>
          </a:p>
          <a:p>
            <a:r>
              <a:rPr lang="el-GR" dirty="0"/>
              <a:t>Η κομποστοποίηση έχει εφαρμοσθεί ελάχιστα στην Ελλάδα.</a:t>
            </a:r>
          </a:p>
          <a:p>
            <a:r>
              <a:rPr lang="el-GR" dirty="0"/>
              <a:t>Η Μηχανική Διαλογή και Κομποστοποίηση αποτελεί μια σημαντική μέθοδο διαχείρισης των αστικών αποβλήτων, κυρίως σε χώρες της Κεντρικής Ευρώπης. Ειδικά στη Γερμανία και στην Αυστρία ο διαχωρισμός των σύμμεικτων αστικών αποβλήτων με μηχανικά μέσα και η κομποστοποίηση του βιοαποδομήσιμου κλάσματος εφαρμόζονται ήδη συστηματικά για περίπου τρεις δεκαετίες και οι διάφορες τεχνολογίες έχουν ήδη αξιολογηθεί στην πράξη (Στοϊλόπουλος, 2002).</a:t>
            </a:r>
          </a:p>
          <a:p>
            <a:pPr marL="0" indent="0">
              <a:buNone/>
            </a:pPr>
            <a:endParaRPr lang="el-GR" dirty="0"/>
          </a:p>
        </p:txBody>
      </p:sp>
    </p:spTree>
    <p:extLst>
      <p:ext uri="{BB962C8B-B14F-4D97-AF65-F5344CB8AC3E}">
        <p14:creationId xmlns:p14="http://schemas.microsoft.com/office/powerpoint/2010/main" val="6178443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ΚΟΜΠΟΣΤΟΠΟΙΗΣΗ ΣΤΗΝ ΕΛΛΑΔΑ</a:t>
            </a:r>
          </a:p>
        </p:txBody>
      </p:sp>
      <p:sp>
        <p:nvSpPr>
          <p:cNvPr id="3" name="Content Placeholder 2"/>
          <p:cNvSpPr>
            <a:spLocks noGrp="1"/>
          </p:cNvSpPr>
          <p:nvPr>
            <p:ph idx="1"/>
          </p:nvPr>
        </p:nvSpPr>
        <p:spPr/>
        <p:txBody>
          <a:bodyPr>
            <a:normAutofit lnSpcReduction="10000"/>
          </a:bodyPr>
          <a:lstStyle/>
          <a:p>
            <a:r>
              <a:rPr lang="el-GR" dirty="0"/>
              <a:t>Η εγκατάσταση επεξεργασίας αστικών αποβλήτων στην Ελλάδα (Δήμος Καλαμάτας) έχει σχετικά μικρή δυναμικότητα (≅ 90 </a:t>
            </a:r>
            <a:r>
              <a:rPr lang="en-US" dirty="0"/>
              <a:t>tn/day</a:t>
            </a:r>
            <a:r>
              <a:rPr lang="el-GR" dirty="0"/>
              <a:t>) και η μέχρι τώρα λειτουργία της, παρότι δεν έγινε ποτέ συστηματική αξιολόγηση, δεν αποτελεί ενθαρρυντικό παράδειγμα. Κόστος 5 εκ. </a:t>
            </a:r>
            <a:r>
              <a:rPr lang="el-GR" dirty="0" smtClean="0"/>
              <a:t>ευρώ</a:t>
            </a:r>
            <a:endParaRPr lang="en-US" dirty="0"/>
          </a:p>
          <a:p>
            <a:r>
              <a:rPr lang="el-GR" dirty="0" smtClean="0"/>
              <a:t>Η εγκατάσταση στα Αν. Λιόσια σχεδιάστηκε να επεξεργάζεται 1.200 </a:t>
            </a:r>
            <a:r>
              <a:rPr lang="en-US" dirty="0" err="1" smtClean="0"/>
              <a:t>tn</a:t>
            </a:r>
            <a:r>
              <a:rPr lang="en-US" dirty="0" smtClean="0"/>
              <a:t>/day, </a:t>
            </a:r>
            <a:r>
              <a:rPr lang="el-GR" dirty="0" smtClean="0"/>
              <a:t>μαζί με 300 </a:t>
            </a:r>
            <a:r>
              <a:rPr lang="en-US" dirty="0" err="1" smtClean="0"/>
              <a:t>tn</a:t>
            </a:r>
            <a:r>
              <a:rPr lang="en-US" dirty="0" smtClean="0"/>
              <a:t> </a:t>
            </a:r>
            <a:r>
              <a:rPr lang="el-GR" dirty="0" smtClean="0"/>
              <a:t>λυματολάσπης και 130 </a:t>
            </a:r>
            <a:r>
              <a:rPr lang="en-US" dirty="0" err="1" smtClean="0"/>
              <a:t>tn</a:t>
            </a:r>
            <a:r>
              <a:rPr lang="en-US" dirty="0" smtClean="0"/>
              <a:t> </a:t>
            </a:r>
            <a:r>
              <a:rPr lang="el-GR" dirty="0" smtClean="0"/>
              <a:t>κλαδέματα και να παράγει </a:t>
            </a:r>
            <a:r>
              <a:rPr lang="en-US" dirty="0" smtClean="0"/>
              <a:t>RDF </a:t>
            </a:r>
            <a:r>
              <a:rPr lang="el-GR" dirty="0" smtClean="0"/>
              <a:t>κάποια ανακυκλώσιμα, </a:t>
            </a:r>
            <a:r>
              <a:rPr lang="el-GR" dirty="0" err="1" smtClean="0"/>
              <a:t>κομπόστ</a:t>
            </a:r>
            <a:r>
              <a:rPr lang="el-GR" dirty="0" smtClean="0"/>
              <a:t> και υπολείμματα για το ΧΥΤΑ. Κόστος πάνω από 100 εκ. Ευρώ.</a:t>
            </a:r>
            <a:endParaRPr lang="el-GR" dirty="0"/>
          </a:p>
          <a:p>
            <a:r>
              <a:rPr lang="el-GR" dirty="0"/>
              <a:t>Η εγκατάσταση στα Χανιά είναι το καλύτερο παράδειγμα. Δέχεται πάνω από 160 </a:t>
            </a:r>
            <a:r>
              <a:rPr lang="en-US" dirty="0"/>
              <a:t>tn/day</a:t>
            </a:r>
            <a:r>
              <a:rPr lang="el-GR" dirty="0"/>
              <a:t>. Από το 2005 έως το 2010 έχουν ανακτηθεί πάνω από 30.000 τόνοι ανακυκλώσιμα υλικά και πάνω από 35.000 τόνοι ζυμώσιμων και οργανικών υλικών έχουν οδηγηθεί προς κομποστοποίηση (Στοϊλόπουλος, 2002).</a:t>
            </a:r>
          </a:p>
          <a:p>
            <a:endParaRPr lang="el-GR" dirty="0"/>
          </a:p>
        </p:txBody>
      </p:sp>
    </p:spTree>
    <p:extLst>
      <p:ext uri="{BB962C8B-B14F-4D97-AF65-F5344CB8AC3E}">
        <p14:creationId xmlns:p14="http://schemas.microsoft.com/office/powerpoint/2010/main" val="7629334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ΓΙΑΤΙ ΚΟΜΠΟΣΤΟΠΟΙΗΣΗ</a:t>
            </a:r>
            <a:endParaRPr lang="el-GR" dirty="0"/>
          </a:p>
        </p:txBody>
      </p:sp>
      <p:sp>
        <p:nvSpPr>
          <p:cNvPr id="3" name="Content Placeholder 2"/>
          <p:cNvSpPr>
            <a:spLocks noGrp="1"/>
          </p:cNvSpPr>
          <p:nvPr>
            <p:ph idx="1"/>
          </p:nvPr>
        </p:nvSpPr>
        <p:spPr/>
        <p:txBody>
          <a:bodyPr/>
          <a:lstStyle/>
          <a:p>
            <a:r>
              <a:rPr lang="el-GR" dirty="0"/>
              <a:t>Μικρό (το μικρότερο) επενδυτικό και λειτουργικό κόστος</a:t>
            </a:r>
            <a:r>
              <a:rPr lang="el-GR" dirty="0" smtClean="0"/>
              <a:t>.</a:t>
            </a:r>
            <a:endParaRPr lang="el-GR" dirty="0"/>
          </a:p>
          <a:p>
            <a:r>
              <a:rPr lang="el-GR" dirty="0"/>
              <a:t>Μεγάλη κοινωνική αποδοχή</a:t>
            </a:r>
            <a:r>
              <a:rPr lang="el-GR" dirty="0" smtClean="0"/>
              <a:t>.</a:t>
            </a:r>
            <a:endParaRPr lang="el-GR" dirty="0"/>
          </a:p>
          <a:p>
            <a:r>
              <a:rPr lang="el-GR" dirty="0"/>
              <a:t>Έχει μικρό χρόνο κατασκευής</a:t>
            </a:r>
            <a:r>
              <a:rPr lang="el-GR" dirty="0" smtClean="0"/>
              <a:t>.</a:t>
            </a:r>
            <a:endParaRPr lang="el-GR" dirty="0"/>
          </a:p>
          <a:p>
            <a:r>
              <a:rPr lang="el-GR" dirty="0"/>
              <a:t>Δεν παράγει επικίνδυνα – τοξικά αέρια ή καρκινογόνες  ουσίες</a:t>
            </a:r>
            <a:r>
              <a:rPr lang="el-GR" dirty="0" smtClean="0"/>
              <a:t>.</a:t>
            </a:r>
            <a:endParaRPr lang="el-GR" dirty="0"/>
          </a:p>
          <a:p>
            <a:r>
              <a:rPr lang="el-GR" dirty="0"/>
              <a:t>Δεν παράγει τοξικά στερεά </a:t>
            </a:r>
            <a:r>
              <a:rPr lang="el-GR" dirty="0" smtClean="0"/>
              <a:t>κατάλοιπα.</a:t>
            </a:r>
          </a:p>
          <a:p>
            <a:r>
              <a:rPr lang="el-GR" dirty="0"/>
              <a:t>Ευνοείται και ενθαρρύνεται η μείωση και ανακύκλωση όλων των βασικών </a:t>
            </a:r>
            <a:r>
              <a:rPr lang="el-GR" dirty="0" smtClean="0"/>
              <a:t>υλικών </a:t>
            </a:r>
            <a:r>
              <a:rPr lang="el-GR" dirty="0"/>
              <a:t>(Κανακόπουλος, 2011</a:t>
            </a:r>
            <a:r>
              <a:rPr lang="el-GR" dirty="0" smtClean="0"/>
              <a:t>).</a:t>
            </a:r>
          </a:p>
          <a:p>
            <a:endParaRPr lang="el-GR" dirty="0"/>
          </a:p>
          <a:p>
            <a:pPr marL="0" indent="0">
              <a:buNone/>
            </a:pPr>
            <a:endParaRPr lang="el-GR" dirty="0"/>
          </a:p>
        </p:txBody>
      </p:sp>
    </p:spTree>
    <p:extLst>
      <p:ext uri="{BB962C8B-B14F-4D97-AF65-F5344CB8AC3E}">
        <p14:creationId xmlns:p14="http://schemas.microsoft.com/office/powerpoint/2010/main" val="38411734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ΓΙΑΤΙ </a:t>
            </a:r>
            <a:r>
              <a:rPr lang="el-GR" dirty="0" smtClean="0"/>
              <a:t>ΚΟΜΠΟΣΤΟΠΟΙΗΣΗ (2)</a:t>
            </a:r>
            <a:endParaRPr lang="el-GR" dirty="0"/>
          </a:p>
        </p:txBody>
      </p:sp>
      <p:sp>
        <p:nvSpPr>
          <p:cNvPr id="3" name="Content Placeholder 2"/>
          <p:cNvSpPr>
            <a:spLocks noGrp="1"/>
          </p:cNvSpPr>
          <p:nvPr>
            <p:ph idx="1"/>
          </p:nvPr>
        </p:nvSpPr>
        <p:spPr>
          <a:xfrm>
            <a:off x="1103312" y="2052919"/>
            <a:ext cx="8946541" cy="1667744"/>
          </a:xfrm>
        </p:spPr>
        <p:txBody>
          <a:bodyPr>
            <a:normAutofit lnSpcReduction="10000"/>
          </a:bodyPr>
          <a:lstStyle/>
          <a:p>
            <a:r>
              <a:rPr lang="el-GR" dirty="0"/>
              <a:t>ΚΥΑ 29407/3508/2002 (ΦΕΚ 1572 B) «Μέτρα και όροι για την υγειονομική ταφή των αποβλήτων», προς ενσωμάτωση της Οδηγίας </a:t>
            </a:r>
            <a:r>
              <a:rPr lang="el-GR" dirty="0" smtClean="0"/>
              <a:t>1999/31/ΕΚ</a:t>
            </a:r>
          </a:p>
          <a:p>
            <a:pPr marL="0" indent="0">
              <a:buNone/>
            </a:pPr>
            <a:r>
              <a:rPr lang="el-GR" dirty="0"/>
              <a:t/>
            </a:r>
            <a:br>
              <a:rPr lang="el-GR" dirty="0"/>
            </a:br>
            <a:endParaRPr lang="el-GR" dirty="0"/>
          </a:p>
        </p:txBody>
      </p:sp>
      <p:sp>
        <p:nvSpPr>
          <p:cNvPr id="4" name="Right Arrow 3"/>
          <p:cNvSpPr/>
          <p:nvPr/>
        </p:nvSpPr>
        <p:spPr>
          <a:xfrm>
            <a:off x="931564" y="3933056"/>
            <a:ext cx="2414651" cy="1749301"/>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dirty="0" smtClean="0"/>
          </a:p>
          <a:p>
            <a:r>
              <a:rPr lang="el-GR" dirty="0"/>
              <a:t> </a:t>
            </a:r>
            <a:r>
              <a:rPr lang="el-GR" dirty="0" smtClean="0"/>
              <a:t>    ΣΤΟΧΟΣ</a:t>
            </a:r>
            <a:endParaRPr lang="el-GR" dirty="0"/>
          </a:p>
        </p:txBody>
      </p:sp>
      <p:sp>
        <p:nvSpPr>
          <p:cNvPr id="5" name="TextBox 4"/>
          <p:cNvSpPr txBox="1"/>
          <p:nvPr/>
        </p:nvSpPr>
        <p:spPr>
          <a:xfrm>
            <a:off x="3878317" y="3499945"/>
            <a:ext cx="6794938" cy="2585323"/>
          </a:xfrm>
          <a:prstGeom prst="rect">
            <a:avLst/>
          </a:prstGeom>
          <a:noFill/>
        </p:spPr>
        <p:txBody>
          <a:bodyPr wrap="square" rtlCol="0">
            <a:spAutoFit/>
          </a:bodyPr>
          <a:lstStyle/>
          <a:p>
            <a:r>
              <a:rPr lang="el-GR" dirty="0"/>
              <a:t>ΜΕΧΡΙ 16/7/2010 : </a:t>
            </a:r>
          </a:p>
          <a:p>
            <a:r>
              <a:rPr lang="el-GR" dirty="0"/>
              <a:t>Οι ΧΥΤΑ μπορούν να δέχονται έως το 75% των ΒΑΑ που είχαν παραχθεί το 1995 </a:t>
            </a:r>
          </a:p>
          <a:p>
            <a:r>
              <a:rPr lang="el-GR" dirty="0"/>
              <a:t>ΜΕΧΡΙ 16/7/2013 : </a:t>
            </a:r>
          </a:p>
          <a:p>
            <a:r>
              <a:rPr lang="el-GR" dirty="0"/>
              <a:t>Οι ΧΥΤΑ μπορούν να δέχονται έως το 50% των ΒΑΑ που είχαν παραχθεί το 1995 </a:t>
            </a:r>
          </a:p>
          <a:p>
            <a:r>
              <a:rPr lang="el-GR" dirty="0"/>
              <a:t>ΜΕΧΡΙ 16/7/2020 : </a:t>
            </a:r>
          </a:p>
          <a:p>
            <a:r>
              <a:rPr lang="el-GR" dirty="0"/>
              <a:t>Οι ΧΥΤΑ μπορούν να δέχονται έως το 35% των ΒΑΑ που είχαν παραχθεί το 1995 </a:t>
            </a:r>
          </a:p>
        </p:txBody>
      </p:sp>
    </p:spTree>
    <p:extLst>
      <p:ext uri="{BB962C8B-B14F-4D97-AF65-F5344CB8AC3E}">
        <p14:creationId xmlns:p14="http://schemas.microsoft.com/office/powerpoint/2010/main" val="35863195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ΑΝΑΕΡΟΒΙΑ ΧΩΝΕΥΣΗ</a:t>
            </a:r>
          </a:p>
        </p:txBody>
      </p:sp>
      <p:sp>
        <p:nvSpPr>
          <p:cNvPr id="3" name="Content Placeholder 2"/>
          <p:cNvSpPr>
            <a:spLocks noGrp="1"/>
          </p:cNvSpPr>
          <p:nvPr>
            <p:ph idx="1"/>
          </p:nvPr>
        </p:nvSpPr>
        <p:spPr/>
        <p:txBody>
          <a:bodyPr/>
          <a:lstStyle/>
          <a:p>
            <a:r>
              <a:rPr lang="el-GR" dirty="0"/>
              <a:t>Ο όρος «αναερόβια χώνευση» (ΑΧ) αναφέρεται στην ελεγχόμενη βιολογική αποδόμηση των οργανικών αποβλήτων κάτω από συνθήκες έλλειψης οξυγόνου (αναερόβιες συνθήκες) και οδηγεί στην παραγωγή βιοαερίου (ένα μείγμα CH4 και CO2 το οποίο μπορεί να χρησιμοποιηθεί ως καύσιμο για την συμπαραγωγή ηλεκτρικής ενέργειας και θερμότητας) και ενός υδαρούς υπολείμματος (digestate = χωνεμένη ιλύς).</a:t>
            </a:r>
          </a:p>
          <a:p>
            <a:r>
              <a:rPr lang="el-GR" dirty="0"/>
              <a:t>Ο βασικός στόχος της μεθόδου είναι η ανάκτηση ενέργειας (υπό μορφή μεθανίου) (Βαρελά, 2011).</a:t>
            </a:r>
          </a:p>
          <a:p>
            <a:pPr marL="0" indent="0">
              <a:buNone/>
            </a:pPr>
            <a:endParaRPr lang="el-GR" dirty="0"/>
          </a:p>
        </p:txBody>
      </p:sp>
    </p:spTree>
    <p:extLst>
      <p:ext uri="{BB962C8B-B14F-4D97-AF65-F5344CB8AC3E}">
        <p14:creationId xmlns:p14="http://schemas.microsoft.com/office/powerpoint/2010/main" val="3176444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745892840"/>
              </p:ext>
            </p:extLst>
          </p:nvPr>
        </p:nvGraphicFramePr>
        <p:xfrm>
          <a:off x="1457411" y="163763"/>
          <a:ext cx="8593423" cy="7509127"/>
        </p:xfrm>
        <a:graphic>
          <a:graphicData uri="http://schemas.openxmlformats.org/drawingml/2006/table">
            <a:tbl>
              <a:tblPr firstRow="1" firstCol="1" bandRow="1">
                <a:tableStyleId>{5C22544A-7EE6-4342-B048-85BDC9FD1C3A}</a:tableStyleId>
              </a:tblPr>
              <a:tblGrid>
                <a:gridCol w="1203080">
                  <a:extLst>
                    <a:ext uri="{9D8B030D-6E8A-4147-A177-3AD203B41FA5}">
                      <a16:colId xmlns="" xmlns:a16="http://schemas.microsoft.com/office/drawing/2014/main" val="20000"/>
                    </a:ext>
                  </a:extLst>
                </a:gridCol>
                <a:gridCol w="7390343">
                  <a:extLst>
                    <a:ext uri="{9D8B030D-6E8A-4147-A177-3AD203B41FA5}">
                      <a16:colId xmlns="" xmlns:a16="http://schemas.microsoft.com/office/drawing/2014/main" val="20001"/>
                    </a:ext>
                  </a:extLst>
                </a:gridCol>
              </a:tblGrid>
              <a:tr h="167356">
                <a:tc gridSpan="2">
                  <a:txBody>
                    <a:bodyPr/>
                    <a:lstStyle/>
                    <a:p>
                      <a:pPr>
                        <a:lnSpc>
                          <a:spcPct val="107000"/>
                        </a:lnSpc>
                        <a:spcAft>
                          <a:spcPts val="0"/>
                        </a:spcAft>
                      </a:pPr>
                      <a:r>
                        <a:rPr lang="el-GR" sz="600">
                          <a:effectLst/>
                        </a:rPr>
                        <a:t>Με βάση τον Ευρωπαϊκό Κατάλογο Αποβλήτων, τα δημοτικά απόβλητα ταξινομούνται με τον κωδικό 20.</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extLst>
                  <a:ext uri="{0D108BD9-81ED-4DB2-BD59-A6C34878D82A}">
                    <a16:rowId xmlns="" xmlns:a16="http://schemas.microsoft.com/office/drawing/2014/main" val="10000"/>
                  </a:ext>
                </a:extLst>
              </a:tr>
              <a:tr h="167356">
                <a:tc gridSpan="2">
                  <a:txBody>
                    <a:bodyPr/>
                    <a:lstStyle/>
                    <a:p>
                      <a:pPr>
                        <a:lnSpc>
                          <a:spcPct val="107000"/>
                        </a:lnSpc>
                        <a:spcAft>
                          <a:spcPts val="0"/>
                        </a:spcAft>
                      </a:pPr>
                      <a:r>
                        <a:rPr lang="el-GR" sz="600">
                          <a:effectLst/>
                        </a:rPr>
                        <a:t> </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extLst>
                  <a:ext uri="{0D108BD9-81ED-4DB2-BD59-A6C34878D82A}">
                    <a16:rowId xmlns="" xmlns:a16="http://schemas.microsoft.com/office/drawing/2014/main" val="10001"/>
                  </a:ext>
                </a:extLst>
              </a:tr>
              <a:tr h="167356">
                <a:tc>
                  <a:txBody>
                    <a:bodyPr/>
                    <a:lstStyle/>
                    <a:p>
                      <a:pPr>
                        <a:lnSpc>
                          <a:spcPct val="107000"/>
                        </a:lnSpc>
                        <a:spcAft>
                          <a:spcPts val="0"/>
                        </a:spcAft>
                      </a:pPr>
                      <a:r>
                        <a:rPr lang="el-GR" sz="600">
                          <a:effectLst/>
                        </a:rPr>
                        <a:t> 20 01</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χωριστά συλλεγέντα μέρη (εκτός απο το σημείο 15 01)</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167356">
                <a:tc>
                  <a:txBody>
                    <a:bodyPr/>
                    <a:lstStyle/>
                    <a:p>
                      <a:pPr>
                        <a:lnSpc>
                          <a:spcPct val="107000"/>
                        </a:lnSpc>
                        <a:spcAft>
                          <a:spcPts val="0"/>
                        </a:spcAft>
                      </a:pPr>
                      <a:r>
                        <a:rPr lang="el-GR" sz="600">
                          <a:effectLst/>
                        </a:rPr>
                        <a:t> 20 01 01</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χαρτιά και χαρτόνια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167356">
                <a:tc>
                  <a:txBody>
                    <a:bodyPr/>
                    <a:lstStyle/>
                    <a:p>
                      <a:pPr>
                        <a:lnSpc>
                          <a:spcPct val="107000"/>
                        </a:lnSpc>
                        <a:spcAft>
                          <a:spcPts val="0"/>
                        </a:spcAft>
                      </a:pPr>
                      <a:r>
                        <a:rPr lang="el-GR" sz="600">
                          <a:effectLst/>
                        </a:rPr>
                        <a:t> 20 01 02</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γυαλιά</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167356">
                <a:tc>
                  <a:txBody>
                    <a:bodyPr/>
                    <a:lstStyle/>
                    <a:p>
                      <a:pPr>
                        <a:lnSpc>
                          <a:spcPct val="107000"/>
                        </a:lnSpc>
                        <a:spcAft>
                          <a:spcPts val="0"/>
                        </a:spcAft>
                      </a:pPr>
                      <a:r>
                        <a:rPr lang="el-GR" sz="600">
                          <a:effectLst/>
                        </a:rPr>
                        <a:t> 20 01 08</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βιοαποικοδομήσιμα απόβλητα κουζίνας και χωρών διαίτησης</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167356">
                <a:tc>
                  <a:txBody>
                    <a:bodyPr/>
                    <a:lstStyle/>
                    <a:p>
                      <a:pPr>
                        <a:lnSpc>
                          <a:spcPct val="107000"/>
                        </a:lnSpc>
                        <a:spcAft>
                          <a:spcPts val="0"/>
                        </a:spcAft>
                      </a:pPr>
                      <a:r>
                        <a:rPr lang="el-GR" sz="600">
                          <a:effectLst/>
                        </a:rPr>
                        <a:t> 20 01 10</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ρούχα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167356">
                <a:tc>
                  <a:txBody>
                    <a:bodyPr/>
                    <a:lstStyle/>
                    <a:p>
                      <a:pPr>
                        <a:lnSpc>
                          <a:spcPct val="107000"/>
                        </a:lnSpc>
                        <a:spcAft>
                          <a:spcPts val="0"/>
                        </a:spcAft>
                      </a:pPr>
                      <a:r>
                        <a:rPr lang="el-GR" sz="600">
                          <a:effectLst/>
                        </a:rPr>
                        <a:t> 20 01 11</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υφάσματα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r h="167356">
                <a:tc>
                  <a:txBody>
                    <a:bodyPr/>
                    <a:lstStyle/>
                    <a:p>
                      <a:pPr>
                        <a:lnSpc>
                          <a:spcPct val="107000"/>
                        </a:lnSpc>
                        <a:spcAft>
                          <a:spcPts val="0"/>
                        </a:spcAft>
                      </a:pPr>
                      <a:r>
                        <a:rPr lang="el-GR" sz="600">
                          <a:effectLst/>
                        </a:rPr>
                        <a:t> 20 01 17*</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φωτογραφικά χημικά</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8"/>
                  </a:ext>
                </a:extLst>
              </a:tr>
              <a:tr h="167356">
                <a:tc>
                  <a:txBody>
                    <a:bodyPr/>
                    <a:lstStyle/>
                    <a:p>
                      <a:pPr>
                        <a:lnSpc>
                          <a:spcPct val="107000"/>
                        </a:lnSpc>
                        <a:spcAft>
                          <a:spcPts val="0"/>
                        </a:spcAft>
                      </a:pPr>
                      <a:r>
                        <a:rPr lang="el-GR" sz="600">
                          <a:effectLst/>
                        </a:rPr>
                        <a:t> 20 01 19*</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ζιζανιοκτόνα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09"/>
                  </a:ext>
                </a:extLst>
              </a:tr>
              <a:tr h="167356">
                <a:tc>
                  <a:txBody>
                    <a:bodyPr/>
                    <a:lstStyle/>
                    <a:p>
                      <a:pPr>
                        <a:lnSpc>
                          <a:spcPct val="107000"/>
                        </a:lnSpc>
                        <a:spcAft>
                          <a:spcPts val="0"/>
                        </a:spcAft>
                      </a:pPr>
                      <a:r>
                        <a:rPr lang="el-GR" sz="600">
                          <a:effectLst/>
                        </a:rPr>
                        <a:t> 20 01 21</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σωλήνες φθορισμού και άλλα απόβλητα περιέχοντα υδράργυρο</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0"/>
                  </a:ext>
                </a:extLst>
              </a:tr>
              <a:tr h="167356">
                <a:tc>
                  <a:txBody>
                    <a:bodyPr/>
                    <a:lstStyle/>
                    <a:p>
                      <a:pPr>
                        <a:lnSpc>
                          <a:spcPct val="107000"/>
                        </a:lnSpc>
                        <a:spcAft>
                          <a:spcPts val="0"/>
                        </a:spcAft>
                      </a:pPr>
                      <a:r>
                        <a:rPr lang="el-GR" sz="600">
                          <a:effectLst/>
                        </a:rPr>
                        <a:t> 20 01 22</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αεροζόλ</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1"/>
                  </a:ext>
                </a:extLst>
              </a:tr>
              <a:tr h="167356">
                <a:tc>
                  <a:txBody>
                    <a:bodyPr/>
                    <a:lstStyle/>
                    <a:p>
                      <a:pPr>
                        <a:lnSpc>
                          <a:spcPct val="107000"/>
                        </a:lnSpc>
                        <a:spcAft>
                          <a:spcPts val="0"/>
                        </a:spcAft>
                      </a:pPr>
                      <a:r>
                        <a:rPr lang="el-GR" sz="600">
                          <a:effectLst/>
                        </a:rPr>
                        <a:t> 20 01 23</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απορριπτόμενος εξοπλισμός που περιέχει χλωροφθοράνθρακες</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2"/>
                  </a:ext>
                </a:extLst>
              </a:tr>
              <a:tr h="167356">
                <a:tc>
                  <a:txBody>
                    <a:bodyPr/>
                    <a:lstStyle/>
                    <a:p>
                      <a:pPr>
                        <a:lnSpc>
                          <a:spcPct val="107000"/>
                        </a:lnSpc>
                        <a:spcAft>
                          <a:spcPts val="0"/>
                        </a:spcAft>
                      </a:pPr>
                      <a:r>
                        <a:rPr lang="el-GR" sz="600">
                          <a:effectLst/>
                        </a:rPr>
                        <a:t> 20 01 31*</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κυτταροτοξικές και κυτταροστατικές φαρμακευτικές ουσίες</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3"/>
                  </a:ext>
                </a:extLst>
              </a:tr>
              <a:tr h="167356">
                <a:tc>
                  <a:txBody>
                    <a:bodyPr/>
                    <a:lstStyle/>
                    <a:p>
                      <a:pPr>
                        <a:lnSpc>
                          <a:spcPct val="107000"/>
                        </a:lnSpc>
                        <a:spcAft>
                          <a:spcPts val="0"/>
                        </a:spcAft>
                      </a:pPr>
                      <a:r>
                        <a:rPr lang="el-GR" sz="600">
                          <a:effectLst/>
                        </a:rPr>
                        <a:t> 20 01 32</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φάρμακα άλλα απο τα αναφερόμενα στο σημείο 20 01 31 </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4"/>
                  </a:ext>
                </a:extLst>
              </a:tr>
              <a:tr h="334711">
                <a:tc>
                  <a:txBody>
                    <a:bodyPr/>
                    <a:lstStyle/>
                    <a:p>
                      <a:pPr>
                        <a:lnSpc>
                          <a:spcPct val="107000"/>
                        </a:lnSpc>
                        <a:spcAft>
                          <a:spcPts val="0"/>
                        </a:spcAft>
                      </a:pPr>
                      <a:r>
                        <a:rPr lang="el-GR" sz="600">
                          <a:effectLst/>
                        </a:rPr>
                        <a:t> 20 01 33*</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μπαταρίες και συσσωρευτές που περιλαμβάνονται στα σημεία 16 06 01, 16 06 02 ή 16 06 03 και μεικτές μπαταρίες και συσσωρευτές που περιέχουν τις εν λόγω μπαταρίες</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5"/>
                  </a:ext>
                </a:extLst>
              </a:tr>
              <a:tr h="167356">
                <a:tc>
                  <a:txBody>
                    <a:bodyPr/>
                    <a:lstStyle/>
                    <a:p>
                      <a:pPr>
                        <a:lnSpc>
                          <a:spcPct val="107000"/>
                        </a:lnSpc>
                        <a:spcAft>
                          <a:spcPts val="0"/>
                        </a:spcAft>
                      </a:pPr>
                      <a:r>
                        <a:rPr lang="el-GR" sz="600">
                          <a:effectLst/>
                        </a:rPr>
                        <a:t> 20 01 34</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μπαταρίες και συσσωρευτές άλλα απο τα αναφερόμενα στο σημείο 20 01 33</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6"/>
                  </a:ext>
                </a:extLst>
              </a:tr>
              <a:tr h="334711">
                <a:tc>
                  <a:txBody>
                    <a:bodyPr/>
                    <a:lstStyle/>
                    <a:p>
                      <a:pPr>
                        <a:lnSpc>
                          <a:spcPct val="107000"/>
                        </a:lnSpc>
                        <a:spcAft>
                          <a:spcPts val="0"/>
                        </a:spcAft>
                      </a:pPr>
                      <a:r>
                        <a:rPr lang="el-GR" sz="600">
                          <a:effectLst/>
                        </a:rPr>
                        <a:t> 20 01 35*</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απορριπτόμενος ηλεκτρικός και ηλεκτρονικός εξοπλισμός άλλος απο τον αναφερόμενο στα σημεία 20 01 21 και 20 01 23 που περιέχει επικίνδυνα συστατικά στοιχεία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7"/>
                  </a:ext>
                </a:extLst>
              </a:tr>
              <a:tr h="334711">
                <a:tc>
                  <a:txBody>
                    <a:bodyPr/>
                    <a:lstStyle/>
                    <a:p>
                      <a:pPr>
                        <a:lnSpc>
                          <a:spcPct val="107000"/>
                        </a:lnSpc>
                        <a:spcAft>
                          <a:spcPts val="0"/>
                        </a:spcAft>
                      </a:pPr>
                      <a:r>
                        <a:rPr lang="el-GR" sz="600">
                          <a:effectLst/>
                        </a:rPr>
                        <a:t> 20 01 36</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απορριπτόμενος ηλεκτρικός και ηλεκτρονικός εξοπλισμός άλλος απο τον αναφερόμενο στα σημεία 20 01 21, 20 01 23 και 20 01 35</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8"/>
                  </a:ext>
                </a:extLst>
              </a:tr>
              <a:tr h="167356">
                <a:tc>
                  <a:txBody>
                    <a:bodyPr/>
                    <a:lstStyle/>
                    <a:p>
                      <a:pPr>
                        <a:lnSpc>
                          <a:spcPct val="107000"/>
                        </a:lnSpc>
                        <a:spcAft>
                          <a:spcPts val="0"/>
                        </a:spcAft>
                      </a:pPr>
                      <a:r>
                        <a:rPr lang="el-GR" sz="600">
                          <a:effectLst/>
                        </a:rPr>
                        <a:t> 20 01 37*</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ξύλο που περιέχει επικίνδυνες ουσίες</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19"/>
                  </a:ext>
                </a:extLst>
              </a:tr>
              <a:tr h="167356">
                <a:tc>
                  <a:txBody>
                    <a:bodyPr/>
                    <a:lstStyle/>
                    <a:p>
                      <a:pPr>
                        <a:lnSpc>
                          <a:spcPct val="107000"/>
                        </a:lnSpc>
                        <a:spcAft>
                          <a:spcPts val="0"/>
                        </a:spcAft>
                      </a:pPr>
                      <a:r>
                        <a:rPr lang="el-GR" sz="600">
                          <a:effectLst/>
                        </a:rPr>
                        <a:t> 20 01 38</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ξύλο εκτός εκείνων που περιλαμβάνονται στο σημείο 20 01 37</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0"/>
                  </a:ext>
                </a:extLst>
              </a:tr>
              <a:tr h="982246">
                <a:tc>
                  <a:txBody>
                    <a:bodyPr/>
                    <a:lstStyle/>
                    <a:p>
                      <a:pPr>
                        <a:lnSpc>
                          <a:spcPct val="107000"/>
                        </a:lnSpc>
                        <a:spcAft>
                          <a:spcPts val="0"/>
                        </a:spcAft>
                      </a:pPr>
                      <a:r>
                        <a:rPr lang="el-GR" sz="600">
                          <a:effectLst/>
                        </a:rPr>
                        <a:t> 20 01 39</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πλαστικά</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1"/>
                  </a:ext>
                </a:extLst>
              </a:tr>
              <a:tr h="167356">
                <a:tc>
                  <a:txBody>
                    <a:bodyPr/>
                    <a:lstStyle/>
                    <a:p>
                      <a:pPr>
                        <a:lnSpc>
                          <a:spcPct val="107000"/>
                        </a:lnSpc>
                        <a:spcAft>
                          <a:spcPts val="0"/>
                        </a:spcAft>
                      </a:pPr>
                      <a:r>
                        <a:rPr lang="el-GR" sz="600">
                          <a:effectLst/>
                        </a:rPr>
                        <a:t> 20 01 40</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μέταλλα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2"/>
                  </a:ext>
                </a:extLst>
              </a:tr>
              <a:tr h="167356">
                <a:tc>
                  <a:txBody>
                    <a:bodyPr/>
                    <a:lstStyle/>
                    <a:p>
                      <a:pPr>
                        <a:lnSpc>
                          <a:spcPct val="107000"/>
                        </a:lnSpc>
                        <a:spcAft>
                          <a:spcPts val="0"/>
                        </a:spcAft>
                      </a:pPr>
                      <a:r>
                        <a:rPr lang="el-GR" sz="600">
                          <a:effectLst/>
                        </a:rPr>
                        <a:t> 20 01 41</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απόβλητα απο τον καθαρισμό καμινάδων</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3"/>
                  </a:ext>
                </a:extLst>
              </a:tr>
              <a:tr h="167356">
                <a:tc>
                  <a:txBody>
                    <a:bodyPr/>
                    <a:lstStyle/>
                    <a:p>
                      <a:pPr>
                        <a:lnSpc>
                          <a:spcPct val="107000"/>
                        </a:lnSpc>
                        <a:spcAft>
                          <a:spcPts val="0"/>
                        </a:spcAft>
                      </a:pPr>
                      <a:r>
                        <a:rPr lang="el-GR" sz="600">
                          <a:effectLst/>
                        </a:rPr>
                        <a:t> 20 01 99</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άλλα μέρη μη προδιαγραφόμενα άλλως</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4"/>
                  </a:ext>
                </a:extLst>
              </a:tr>
              <a:tr h="167356">
                <a:tc>
                  <a:txBody>
                    <a:bodyPr/>
                    <a:lstStyle/>
                    <a:p>
                      <a:pPr>
                        <a:lnSpc>
                          <a:spcPct val="107000"/>
                        </a:lnSpc>
                        <a:spcAft>
                          <a:spcPts val="0"/>
                        </a:spcAft>
                      </a:pPr>
                      <a:r>
                        <a:rPr lang="el-GR" sz="600">
                          <a:effectLst/>
                        </a:rPr>
                        <a:t> 20 02</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απόβλητα κήπων και πάρκων (περιλαμβάνονται απόβλητα νεκροταφείων)</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5"/>
                  </a:ext>
                </a:extLst>
              </a:tr>
              <a:tr h="167356">
                <a:tc>
                  <a:txBody>
                    <a:bodyPr/>
                    <a:lstStyle/>
                    <a:p>
                      <a:pPr>
                        <a:lnSpc>
                          <a:spcPct val="107000"/>
                        </a:lnSpc>
                        <a:spcAft>
                          <a:spcPts val="0"/>
                        </a:spcAft>
                      </a:pPr>
                      <a:r>
                        <a:rPr lang="el-GR" sz="600">
                          <a:effectLst/>
                        </a:rPr>
                        <a:t> 20 02 01</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βιοαποικοδομήσιμα απόβλητα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6"/>
                  </a:ext>
                </a:extLst>
              </a:tr>
              <a:tr h="167356">
                <a:tc>
                  <a:txBody>
                    <a:bodyPr/>
                    <a:lstStyle/>
                    <a:p>
                      <a:pPr>
                        <a:lnSpc>
                          <a:spcPct val="107000"/>
                        </a:lnSpc>
                        <a:spcAft>
                          <a:spcPts val="0"/>
                        </a:spcAft>
                      </a:pPr>
                      <a:r>
                        <a:rPr lang="el-GR" sz="600">
                          <a:effectLst/>
                        </a:rPr>
                        <a:t> 20 02 02</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χώματα και πέτρες</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7"/>
                  </a:ext>
                </a:extLst>
              </a:tr>
              <a:tr h="167356">
                <a:tc>
                  <a:txBody>
                    <a:bodyPr/>
                    <a:lstStyle/>
                    <a:p>
                      <a:pPr>
                        <a:lnSpc>
                          <a:spcPct val="107000"/>
                        </a:lnSpc>
                        <a:spcAft>
                          <a:spcPts val="0"/>
                        </a:spcAft>
                      </a:pPr>
                      <a:r>
                        <a:rPr lang="el-GR" sz="600">
                          <a:effectLst/>
                        </a:rPr>
                        <a:t> 20 02 03</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άλλα μη βιοαποικοδομήσιμα απόβλητα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8"/>
                  </a:ext>
                </a:extLst>
              </a:tr>
              <a:tr h="167356">
                <a:tc>
                  <a:txBody>
                    <a:bodyPr/>
                    <a:lstStyle/>
                    <a:p>
                      <a:pPr>
                        <a:lnSpc>
                          <a:spcPct val="107000"/>
                        </a:lnSpc>
                        <a:spcAft>
                          <a:spcPts val="0"/>
                        </a:spcAft>
                      </a:pPr>
                      <a:r>
                        <a:rPr lang="el-GR" sz="600">
                          <a:effectLst/>
                        </a:rPr>
                        <a:t> 20 03</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άλλα δημοτικά απόβλητα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29"/>
                  </a:ext>
                </a:extLst>
              </a:tr>
              <a:tr h="167356">
                <a:tc>
                  <a:txBody>
                    <a:bodyPr/>
                    <a:lstStyle/>
                    <a:p>
                      <a:pPr>
                        <a:lnSpc>
                          <a:spcPct val="107000"/>
                        </a:lnSpc>
                        <a:spcAft>
                          <a:spcPts val="0"/>
                        </a:spcAft>
                      </a:pPr>
                      <a:r>
                        <a:rPr lang="el-GR" sz="600">
                          <a:effectLst/>
                        </a:rPr>
                        <a:t> 20 03 01</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ανάμεικτα δημοτικά απόβλητα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30"/>
                  </a:ext>
                </a:extLst>
              </a:tr>
              <a:tr h="167356">
                <a:tc>
                  <a:txBody>
                    <a:bodyPr/>
                    <a:lstStyle/>
                    <a:p>
                      <a:pPr>
                        <a:lnSpc>
                          <a:spcPct val="107000"/>
                        </a:lnSpc>
                        <a:spcAft>
                          <a:spcPts val="0"/>
                        </a:spcAft>
                      </a:pPr>
                      <a:r>
                        <a:rPr lang="el-GR" sz="600">
                          <a:effectLst/>
                        </a:rPr>
                        <a:t> 20 03 02</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απόβλητα απο αγορές</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31"/>
                  </a:ext>
                </a:extLst>
              </a:tr>
              <a:tr h="167356">
                <a:tc>
                  <a:txBody>
                    <a:bodyPr/>
                    <a:lstStyle/>
                    <a:p>
                      <a:pPr>
                        <a:lnSpc>
                          <a:spcPct val="107000"/>
                        </a:lnSpc>
                        <a:spcAft>
                          <a:spcPts val="0"/>
                        </a:spcAft>
                      </a:pPr>
                      <a:r>
                        <a:rPr lang="el-GR" sz="600">
                          <a:effectLst/>
                        </a:rPr>
                        <a:t> 20 03 03</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υπολείμματα απο τον καθαρισμό δρόμων</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32"/>
                  </a:ext>
                </a:extLst>
              </a:tr>
              <a:tr h="167356">
                <a:tc>
                  <a:txBody>
                    <a:bodyPr/>
                    <a:lstStyle/>
                    <a:p>
                      <a:pPr>
                        <a:lnSpc>
                          <a:spcPct val="107000"/>
                        </a:lnSpc>
                        <a:spcAft>
                          <a:spcPts val="0"/>
                        </a:spcAft>
                      </a:pPr>
                      <a:r>
                        <a:rPr lang="el-GR" sz="600">
                          <a:effectLst/>
                        </a:rPr>
                        <a:t> 20 03 04</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λάσπη σηπτικής δεξαμενής</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33"/>
                  </a:ext>
                </a:extLst>
              </a:tr>
              <a:tr h="167356">
                <a:tc>
                  <a:txBody>
                    <a:bodyPr/>
                    <a:lstStyle/>
                    <a:p>
                      <a:pPr>
                        <a:lnSpc>
                          <a:spcPct val="107000"/>
                        </a:lnSpc>
                        <a:spcAft>
                          <a:spcPts val="0"/>
                        </a:spcAft>
                      </a:pPr>
                      <a:r>
                        <a:rPr lang="el-GR" sz="600">
                          <a:effectLst/>
                        </a:rPr>
                        <a:t> 20 03 06</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απόβλητα απο τον καθαρισμό λυμάτων</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34"/>
                  </a:ext>
                </a:extLst>
              </a:tr>
              <a:tr h="167356">
                <a:tc>
                  <a:txBody>
                    <a:bodyPr/>
                    <a:lstStyle/>
                    <a:p>
                      <a:pPr>
                        <a:lnSpc>
                          <a:spcPct val="107000"/>
                        </a:lnSpc>
                        <a:spcAft>
                          <a:spcPts val="0"/>
                        </a:spcAft>
                      </a:pPr>
                      <a:r>
                        <a:rPr lang="el-GR" sz="600">
                          <a:effectLst/>
                        </a:rPr>
                        <a:t> 20 03 07</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a:effectLst/>
                        </a:rPr>
                        <a:t>ογκώδη απόβλητα</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35"/>
                  </a:ext>
                </a:extLst>
              </a:tr>
              <a:tr h="167356">
                <a:tc>
                  <a:txBody>
                    <a:bodyPr/>
                    <a:lstStyle/>
                    <a:p>
                      <a:pPr>
                        <a:lnSpc>
                          <a:spcPct val="107000"/>
                        </a:lnSpc>
                        <a:spcAft>
                          <a:spcPts val="0"/>
                        </a:spcAft>
                      </a:pPr>
                      <a:r>
                        <a:rPr lang="el-GR" sz="600">
                          <a:effectLst/>
                        </a:rPr>
                        <a:t> 20 03 99</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l-GR" sz="600" dirty="0">
                          <a:effectLst/>
                        </a:rPr>
                        <a:t>δημοτικά απόβλητα με προδιαγραφόμενα άλλως</a:t>
                      </a:r>
                      <a:endParaRPr lang="el-G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36"/>
                  </a:ext>
                </a:extLst>
              </a:tr>
            </a:tbl>
          </a:graphicData>
        </a:graphic>
      </p:graphicFrame>
    </p:spTree>
    <p:extLst>
      <p:ext uri="{BB962C8B-B14F-4D97-AF65-F5344CB8AC3E}">
        <p14:creationId xmlns:p14="http://schemas.microsoft.com/office/powerpoint/2010/main" val="2371811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ΑΝΑΕΡΟΒΙΑ </a:t>
            </a:r>
            <a:r>
              <a:rPr lang="el-GR" dirty="0" smtClean="0"/>
              <a:t>ΧΩΝΕΥΣΗ (2)</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6910" y="1481959"/>
            <a:ext cx="7914290" cy="507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420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ΜΕΘΟΔΟΙ ΘΕΡΜΙΚΗΣ ΕΠΕΞΕΡΓΑΣΙΑΣ - ΚΑΥΣΗ</a:t>
            </a:r>
            <a:endParaRPr lang="el-GR" dirty="0"/>
          </a:p>
        </p:txBody>
      </p:sp>
      <p:sp>
        <p:nvSpPr>
          <p:cNvPr id="3" name="Content Placeholder 2"/>
          <p:cNvSpPr>
            <a:spLocks noGrp="1"/>
          </p:cNvSpPr>
          <p:nvPr>
            <p:ph idx="1"/>
          </p:nvPr>
        </p:nvSpPr>
        <p:spPr/>
        <p:txBody>
          <a:bodyPr>
            <a:normAutofit lnSpcReduction="10000"/>
          </a:bodyPr>
          <a:lstStyle/>
          <a:p>
            <a:r>
              <a:rPr lang="el-GR" dirty="0"/>
              <a:t>Καύση είναι η διαδικασία κατά την οποία επιτυγχάνεται οξείδωση των απορριμμάτων σε υψηλή θερμοκρασία παρουσία οξυγόνου. Κατά τη διαδικασία αυτή τα απορρίμματα αποσυντίθενται θερμικά με περίσσεια αέρα. </a:t>
            </a:r>
          </a:p>
          <a:p>
            <a:endParaRPr lang="el-GR" dirty="0"/>
          </a:p>
          <a:p>
            <a:r>
              <a:rPr lang="el-GR" dirty="0"/>
              <a:t>Για την επίτευξη της καύσης απαιτούνται οι παρακάτω προϋποθέσεις:</a:t>
            </a:r>
          </a:p>
          <a:p>
            <a:r>
              <a:rPr lang="el-GR" dirty="0"/>
              <a:t>• επαρκής ποσότητα καύσιμου υλικού και οξειδωτικού μέσου (O2) στην εστία καύσης </a:t>
            </a:r>
            <a:br>
              <a:rPr lang="el-GR" dirty="0"/>
            </a:br>
            <a:r>
              <a:rPr lang="el-GR" dirty="0"/>
              <a:t>• επίτευξη της επιθυμητής θερμοκρασίας ανάφλεξης </a:t>
            </a:r>
            <a:br>
              <a:rPr lang="el-GR" dirty="0"/>
            </a:br>
            <a:r>
              <a:rPr lang="el-GR" dirty="0"/>
              <a:t>• σωστή αναλογία μίγματος (καύσιμης ύλης - οξυγόνου) </a:t>
            </a:r>
            <a:br>
              <a:rPr lang="el-GR" dirty="0"/>
            </a:br>
            <a:r>
              <a:rPr lang="el-GR" dirty="0"/>
              <a:t>• συνεχής απομάκρυνση των αερίων τα οποία παράγονται κατά την καύση </a:t>
            </a:r>
            <a:br>
              <a:rPr lang="el-GR" dirty="0"/>
            </a:br>
            <a:r>
              <a:rPr lang="el-GR" dirty="0"/>
              <a:t>• συνεχής απομάκρυνση των υπολειμμάτων της καύσης </a:t>
            </a:r>
          </a:p>
          <a:p>
            <a:pPr marL="0" indent="0">
              <a:buNone/>
            </a:pPr>
            <a:endParaRPr lang="el-GR" dirty="0"/>
          </a:p>
        </p:txBody>
      </p:sp>
    </p:spTree>
    <p:extLst>
      <p:ext uri="{BB962C8B-B14F-4D97-AF65-F5344CB8AC3E}">
        <p14:creationId xmlns:p14="http://schemas.microsoft.com/office/powerpoint/2010/main" val="30522960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ΣΤΟΧΟΙ ΤΗΣ ΚΑΥΣΗΣ</a:t>
            </a:r>
            <a:endParaRPr lang="el-GR" dirty="0"/>
          </a:p>
        </p:txBody>
      </p:sp>
      <p:sp>
        <p:nvSpPr>
          <p:cNvPr id="3" name="Content Placeholder 2"/>
          <p:cNvSpPr>
            <a:spLocks noGrp="1"/>
          </p:cNvSpPr>
          <p:nvPr>
            <p:ph idx="1"/>
          </p:nvPr>
        </p:nvSpPr>
        <p:spPr/>
        <p:txBody>
          <a:bodyPr/>
          <a:lstStyle/>
          <a:p>
            <a:r>
              <a:rPr lang="el-GR" dirty="0"/>
              <a:t>Η ελαχιστοποίηση της ποσότητας των αποβλήτων που οδηγούνται στους ΧΥΤΑ.</a:t>
            </a:r>
          </a:p>
          <a:p>
            <a:r>
              <a:rPr lang="el-GR" dirty="0"/>
              <a:t>Η αδρανοποίησή τους (μετατροπή σε υλικά λιγότερο επιβλαβή).</a:t>
            </a:r>
          </a:p>
          <a:p>
            <a:r>
              <a:rPr lang="el-GR" dirty="0"/>
              <a:t>Η αξιοποίηση της θερμογόνου δύναμης των απορριμμάτων για την ανάκτηση ενέργειας</a:t>
            </a:r>
          </a:p>
          <a:p>
            <a:r>
              <a:rPr lang="el-GR" dirty="0"/>
              <a:t>Η μείωση της περιβαλλοντικής ρύπανσης.</a:t>
            </a:r>
          </a:p>
          <a:p>
            <a:pPr marL="0" indent="0">
              <a:buNone/>
            </a:pPr>
            <a:endParaRPr lang="el-GR" dirty="0"/>
          </a:p>
        </p:txBody>
      </p:sp>
    </p:spTree>
    <p:extLst>
      <p:ext uri="{BB962C8B-B14F-4D97-AF65-F5344CB8AC3E}">
        <p14:creationId xmlns:p14="http://schemas.microsoft.com/office/powerpoint/2010/main" val="20413861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ΠΛΕΟΝΕΚΤΗΜΑΤΑ ΤΗΣ ΚΑΥΣΗΣ</a:t>
            </a:r>
            <a:endParaRPr lang="el-GR" dirty="0"/>
          </a:p>
        </p:txBody>
      </p:sp>
      <p:sp>
        <p:nvSpPr>
          <p:cNvPr id="3" name="Content Placeholder 2"/>
          <p:cNvSpPr>
            <a:spLocks noGrp="1"/>
          </p:cNvSpPr>
          <p:nvPr>
            <p:ph idx="1"/>
          </p:nvPr>
        </p:nvSpPr>
        <p:spPr/>
        <p:txBody>
          <a:bodyPr/>
          <a:lstStyle/>
          <a:p>
            <a:r>
              <a:rPr lang="el-GR" dirty="0"/>
              <a:t>Μειώνει τον όγκο των αποβλήτων σε μεγάλο βαθμό (έως και 90%).</a:t>
            </a:r>
          </a:p>
          <a:p>
            <a:r>
              <a:rPr lang="el-GR" dirty="0"/>
              <a:t>Μειώνει τη μάζα τους έως και 70%.</a:t>
            </a:r>
          </a:p>
          <a:p>
            <a:r>
              <a:rPr lang="el-GR" dirty="0"/>
              <a:t>Μπορεί να σχεδιασθεί τόσο για μικρές όσο και για μεγάλες ποσότητες αποβλήτων.</a:t>
            </a:r>
          </a:p>
          <a:p>
            <a:r>
              <a:rPr lang="el-GR" dirty="0"/>
              <a:t>Επιτυγχάνετια ανάκτηση και αξιοποίηση της παραγόμενης ενέργειας.</a:t>
            </a:r>
          </a:p>
          <a:p>
            <a:r>
              <a:rPr lang="el-GR" dirty="0"/>
              <a:t>Είναι ανταγωνιστική των συμβατικών καυσίμων (κάρβουνο, αέριο, πετρέλαιο) στην περίπτωση παραγωγής ηλεκτρικής ενέργειας.</a:t>
            </a:r>
          </a:p>
          <a:p>
            <a:pPr marL="0" indent="0">
              <a:buNone/>
            </a:pPr>
            <a:endParaRPr lang="el-GR" dirty="0"/>
          </a:p>
        </p:txBody>
      </p:sp>
    </p:spTree>
    <p:extLst>
      <p:ext uri="{BB962C8B-B14F-4D97-AF65-F5344CB8AC3E}">
        <p14:creationId xmlns:p14="http://schemas.microsoft.com/office/powerpoint/2010/main" val="18155109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ΜΕΙΟΝΕΚΤΗΜΑΤΑ ΤΗΣ ΚΑΥΣΗΣ</a:t>
            </a:r>
            <a:endParaRPr lang="el-GR" dirty="0"/>
          </a:p>
        </p:txBody>
      </p:sp>
      <p:sp>
        <p:nvSpPr>
          <p:cNvPr id="3" name="Content Placeholder 2"/>
          <p:cNvSpPr>
            <a:spLocks noGrp="1"/>
          </p:cNvSpPr>
          <p:nvPr>
            <p:ph idx="1"/>
          </p:nvPr>
        </p:nvSpPr>
        <p:spPr/>
        <p:txBody>
          <a:bodyPr/>
          <a:lstStyle/>
          <a:p>
            <a:r>
              <a:rPr lang="el-GR" dirty="0"/>
              <a:t>Υψηλό κόστος κατασκευής.</a:t>
            </a:r>
          </a:p>
          <a:p>
            <a:r>
              <a:rPr lang="el-GR" dirty="0"/>
              <a:t>Υψηλό κόστος λειτουργίας.</a:t>
            </a:r>
          </a:p>
          <a:p>
            <a:r>
              <a:rPr lang="el-GR" dirty="0"/>
              <a:t>Ανάγκη απασχόλησης εξειδικευμένου προσωπικού.</a:t>
            </a:r>
          </a:p>
          <a:p>
            <a:r>
              <a:rPr lang="el-GR" dirty="0"/>
              <a:t>Μη άμεση αξιοποίηση υλικών από τα απόβλητα.</a:t>
            </a:r>
          </a:p>
          <a:p>
            <a:r>
              <a:rPr lang="el-GR" dirty="0"/>
              <a:t>Χρήση δαπανηρών συστημάτων ελέγχου και παρακολούθησης της προκαλούμενης ατμοσφαιρικής ρύπανσης.</a:t>
            </a:r>
          </a:p>
          <a:p>
            <a:r>
              <a:rPr lang="el-GR" dirty="0"/>
              <a:t>Εκπομπές επικίνδυνων ρύπων μέσω των καυσαερίων.</a:t>
            </a:r>
          </a:p>
          <a:p>
            <a:pPr marL="0" indent="0">
              <a:buNone/>
            </a:pPr>
            <a:endParaRPr lang="el-GR" dirty="0"/>
          </a:p>
        </p:txBody>
      </p:sp>
    </p:spTree>
    <p:extLst>
      <p:ext uri="{BB962C8B-B14F-4D97-AF65-F5344CB8AC3E}">
        <p14:creationId xmlns:p14="http://schemas.microsoft.com/office/powerpoint/2010/main" val="35654966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ΠΥΡΟΛΥΣΗ</a:t>
            </a:r>
            <a:endParaRPr lang="el-GR" dirty="0"/>
          </a:p>
        </p:txBody>
      </p:sp>
      <p:sp>
        <p:nvSpPr>
          <p:cNvPr id="3" name="Content Placeholder 2"/>
          <p:cNvSpPr>
            <a:spLocks noGrp="1"/>
          </p:cNvSpPr>
          <p:nvPr>
            <p:ph idx="1"/>
          </p:nvPr>
        </p:nvSpPr>
        <p:spPr/>
        <p:txBody>
          <a:bodyPr>
            <a:normAutofit fontScale="92500" lnSpcReduction="20000"/>
          </a:bodyPr>
          <a:lstStyle/>
          <a:p>
            <a:r>
              <a:rPr lang="el-GR" dirty="0"/>
              <a:t>Η πυρόλυση είναι µία επεξεργασία που προκαλεί χηµική αποσύνθεση των οργανικών ουσιών µέσω της θέρµανσης τους µε απουσία οξυγόνου. Πρακτικά δεν είναι δυνατό να επιτευχθεί περιβάλλον πλήρους απουσίας οξυγόνου. Στην πραγµατικότητα τα πυρολυτικά συστήµατα λειτουργούν µε ποσότητα οξυγόνου µικρότερη από τη στοιχειοµετρική και εποµένως η οξείδωση είναι αναπόφευκτη. Στην περίπτωση που τα απόβλητα περιέχουν πτητικές ή ηµιπτητικές ουσίες θα προκληθεί και εξαερίωση αυτών. </a:t>
            </a:r>
          </a:p>
          <a:p>
            <a:r>
              <a:rPr lang="el-GR" dirty="0"/>
              <a:t>Η πυρόλυση µετατρέπει τις οργανικές ουσίες σε αέρια συστατικά, µικρή ποσότητα υγρών και σε ένα στερεό υπόλειµµα άνθρακα και στάχτης. Η πυρόλυση των οργανικών ουσιών παράγει καύσιµα αέρια, όπως µονοξείδιο του άνθρακα, υδρογόνο, µεθάνιο και άλλους υδρογονάνθρακες. </a:t>
            </a:r>
          </a:p>
          <a:p>
            <a:r>
              <a:rPr lang="el-GR" dirty="0"/>
              <a:t>Η διαδικασία της πυρόλυσης είναι ενδόθερμη επομένως απαιτείται για τη διατήρησή της εξωτερική πηγή ενέργειας</a:t>
            </a:r>
            <a:r>
              <a:rPr lang="el-GR" dirty="0" smtClean="0"/>
              <a:t>.</a:t>
            </a:r>
            <a:endParaRPr lang="el-GR" dirty="0"/>
          </a:p>
        </p:txBody>
      </p:sp>
    </p:spTree>
    <p:extLst>
      <p:ext uri="{BB962C8B-B14F-4D97-AF65-F5344CB8AC3E}">
        <p14:creationId xmlns:p14="http://schemas.microsoft.com/office/powerpoint/2010/main" val="26934414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ΜΕΙΟΝΕΚΤΗΜΑΤΑ ΟΛΩΝ ΤΩΝ ΘΕΡΜΙΚΩΝ ΕΠΕΞΕΡΓΑΣΙΩΝ</a:t>
            </a:r>
            <a:endParaRPr lang="el-GR" dirty="0"/>
          </a:p>
        </p:txBody>
      </p:sp>
      <p:sp>
        <p:nvSpPr>
          <p:cNvPr id="3" name="Content Placeholder 2"/>
          <p:cNvSpPr>
            <a:spLocks noGrp="1"/>
          </p:cNvSpPr>
          <p:nvPr>
            <p:ph idx="1"/>
          </p:nvPr>
        </p:nvSpPr>
        <p:spPr/>
        <p:txBody>
          <a:bodyPr/>
          <a:lstStyle/>
          <a:p>
            <a:r>
              <a:rPr lang="el-GR" dirty="0"/>
              <a:t>Υπονομεύουν την ανακύκλωση και την κομποστοποίηση.</a:t>
            </a:r>
          </a:p>
          <a:p>
            <a:r>
              <a:rPr lang="el-GR" dirty="0"/>
              <a:t>Η ενέργεια που μπορεί να παραχθεί από τη θερμική επεξεργασία δεν μπορεί να αναπληρώσει την ενέργεια που ξοδεύεται για την παραγωγή νέων προϊόντων.</a:t>
            </a:r>
          </a:p>
          <a:p>
            <a:endParaRPr lang="el-GR" dirty="0"/>
          </a:p>
          <a:p>
            <a:pPr marL="0" indent="0">
              <a:buNone/>
            </a:pPr>
            <a:endParaRPr lang="el-GR" dirty="0"/>
          </a:p>
        </p:txBody>
      </p:sp>
    </p:spTree>
    <p:extLst>
      <p:ext uri="{BB962C8B-B14F-4D97-AF65-F5344CB8AC3E}">
        <p14:creationId xmlns:p14="http://schemas.microsoft.com/office/powerpoint/2010/main" val="20299415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ΝΟΜΟΘΕΣΙΑ</a:t>
            </a:r>
            <a:endParaRPr lang="el-GR" dirty="0"/>
          </a:p>
        </p:txBody>
      </p:sp>
      <p:sp>
        <p:nvSpPr>
          <p:cNvPr id="3" name="Content Placeholder 2"/>
          <p:cNvSpPr>
            <a:spLocks noGrp="1"/>
          </p:cNvSpPr>
          <p:nvPr>
            <p:ph idx="1"/>
          </p:nvPr>
        </p:nvSpPr>
        <p:spPr/>
        <p:txBody>
          <a:bodyPr>
            <a:normAutofit fontScale="92500" lnSpcReduction="10000"/>
          </a:bodyPr>
          <a:lstStyle/>
          <a:p>
            <a:r>
              <a:rPr lang="el-GR" dirty="0"/>
              <a:t>Α) </a:t>
            </a:r>
            <a:r>
              <a:rPr lang="el-GR" sz="3200" b="1" dirty="0"/>
              <a:t>ΚΥΑ 29407/3508/2002 (ΦΕΚ 1572 B)</a:t>
            </a:r>
            <a:r>
              <a:rPr lang="el-GR" sz="3200" dirty="0"/>
              <a:t> </a:t>
            </a:r>
            <a:r>
              <a:rPr lang="el-GR" dirty="0"/>
              <a:t>«Μέτρα και όροι για την υγειονομική ταφή των αποβλήτων», προς ενσωμάτωση της Οδηγίας 1999/31/ΕΚ</a:t>
            </a:r>
          </a:p>
          <a:p>
            <a:r>
              <a:rPr lang="el-GR" dirty="0"/>
              <a:t>Β) </a:t>
            </a:r>
            <a:r>
              <a:rPr lang="el-GR" sz="3200" b="1" dirty="0"/>
              <a:t>Ν.4042/2012 (ΦΕΚ 24/Α/13-2-2012) </a:t>
            </a:r>
            <a:r>
              <a:rPr lang="el-GR" dirty="0"/>
              <a:t>«Ποινική Προστασία του περιβάλλοντος – Εναρμόνιση με την Οδηγία 2008/99/ΕΚ – Πλαίσιο παραγωγής και διαχείρισης αποβλήτων – Εναρμόνιση με την Οδηγία 2008/98/ΕΚ – Ρύθμιση θεμάτων Υπουργείου Περιβάλλοντος Ενέργειας και Κλιματικής Αλλαγής» που ενσωματώνει στο εθνικό δίκαιο την οδηγία-πλαίσιο 2008/98/ΕΕ για τα απόβλητα</a:t>
            </a:r>
            <a:endParaRPr lang="en-US" dirty="0"/>
          </a:p>
          <a:p>
            <a:pPr lvl="0"/>
            <a:r>
              <a:rPr lang="el-GR" dirty="0"/>
              <a:t>Γ) </a:t>
            </a:r>
            <a:r>
              <a:rPr lang="el-GR" sz="3200" b="1" dirty="0"/>
              <a:t>ΚΥΑ με αρ. 50910/2727/2003 </a:t>
            </a:r>
            <a:r>
              <a:rPr lang="el-GR" dirty="0"/>
              <a:t>«Μέτρα και Όροι για τη Διαχείριση Στερεών Αποβλήτων. Εθνικός και Περιφερειακός Σχεδιασμός Διαχείρισης», όπως έχει τροποποιηθεί με το Ν. 4042/2012</a:t>
            </a:r>
          </a:p>
          <a:p>
            <a:pPr marL="0" indent="0">
              <a:buNone/>
            </a:pPr>
            <a:endParaRPr lang="el-GR" dirty="0"/>
          </a:p>
        </p:txBody>
      </p:sp>
    </p:spTree>
    <p:extLst>
      <p:ext uri="{BB962C8B-B14F-4D97-AF65-F5344CB8AC3E}">
        <p14:creationId xmlns:p14="http://schemas.microsoft.com/office/powerpoint/2010/main" val="30354507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ΚΥΚΛΙΚΗ ΟΙΚΟΝΟΜΙΑ</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2913" y="1167057"/>
            <a:ext cx="6841086" cy="553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4759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ΚΥΚΛΙΚΗ ΟΙΚΟΝΟΜΙΑ</a:t>
            </a:r>
          </a:p>
        </p:txBody>
      </p:sp>
      <p:sp>
        <p:nvSpPr>
          <p:cNvPr id="3" name="Content Placeholder 2"/>
          <p:cNvSpPr>
            <a:spLocks noGrp="1"/>
          </p:cNvSpPr>
          <p:nvPr>
            <p:ph idx="1"/>
          </p:nvPr>
        </p:nvSpPr>
        <p:spPr/>
        <p:txBody>
          <a:bodyPr/>
          <a:lstStyle/>
          <a:p>
            <a:r>
              <a:rPr lang="el-GR" dirty="0" smtClean="0"/>
              <a:t>Προωθείται «</a:t>
            </a:r>
            <a:r>
              <a:rPr lang="el-GR" dirty="0"/>
              <a:t>η ταυτόχρονη βελτίωση της οικονομικής ευημερίας και του </a:t>
            </a:r>
            <a:r>
              <a:rPr lang="el-GR" dirty="0" smtClean="0"/>
              <a:t>περιβάλλοντος».</a:t>
            </a:r>
            <a:r>
              <a:rPr lang="el-GR" dirty="0"/>
              <a:t> </a:t>
            </a:r>
            <a:endParaRPr lang="el-GR" dirty="0" smtClean="0"/>
          </a:p>
          <a:p>
            <a:r>
              <a:rPr lang="el-GR" dirty="0"/>
              <a:t>Η επιτυχία αυτής της προσπάθειας, στην οποία καλούνται να συνεισφέρουν όλοι οι παραγωγικοί τομείς, βασίζεται στη δημιουργία ενός νέου μοντέλου που θα περιορίζει την κατανάλωση εντός των οικολογικών ορίων του πλανήτη.</a:t>
            </a:r>
          </a:p>
          <a:p>
            <a:r>
              <a:rPr lang="el-GR" dirty="0" smtClean="0"/>
              <a:t>Μεγιστοποίηση </a:t>
            </a:r>
            <a:r>
              <a:rPr lang="el-GR" dirty="0"/>
              <a:t>της απόδοσης των υπαρχόντων πόρων και </a:t>
            </a:r>
            <a:r>
              <a:rPr lang="el-GR" dirty="0" smtClean="0"/>
              <a:t>μείωση </a:t>
            </a:r>
            <a:r>
              <a:rPr lang="el-GR" dirty="0"/>
              <a:t>των απωλειών κατά τη </a:t>
            </a:r>
            <a:r>
              <a:rPr lang="el-GR" dirty="0" smtClean="0"/>
              <a:t>χρήση.</a:t>
            </a:r>
          </a:p>
          <a:p>
            <a:r>
              <a:rPr lang="el-GR" dirty="0"/>
              <a:t>«προμήθεια, παραγωγή, κατανάλωση και απόρριψη</a:t>
            </a:r>
            <a:r>
              <a:rPr lang="el-GR" dirty="0" smtClean="0"/>
              <a:t>» </a:t>
            </a:r>
          </a:p>
          <a:p>
            <a:r>
              <a:rPr lang="el-GR" dirty="0" smtClean="0"/>
              <a:t>«</a:t>
            </a:r>
            <a:r>
              <a:rPr lang="el-GR" dirty="0"/>
              <a:t>επαναχρησιμοποίηση, επισκευή, ανακαίνιση και ανακύκλωση»</a:t>
            </a:r>
            <a:endParaRPr lang="el-GR" dirty="0" smtClean="0"/>
          </a:p>
          <a:p>
            <a:endParaRPr lang="el-GR" dirty="0"/>
          </a:p>
        </p:txBody>
      </p:sp>
      <p:cxnSp>
        <p:nvCxnSpPr>
          <p:cNvPr id="5" name="Straight Arrow Connector 4"/>
          <p:cNvCxnSpPr/>
          <p:nvPr/>
        </p:nvCxnSpPr>
        <p:spPr>
          <a:xfrm>
            <a:off x="8198069" y="5092262"/>
            <a:ext cx="10247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312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ΕΙΔΙΚΑ ΑΠΟΒΛΗΤΑ</a:t>
            </a:r>
            <a:endParaRPr lang="el-GR" dirty="0"/>
          </a:p>
        </p:txBody>
      </p:sp>
      <p:sp>
        <p:nvSpPr>
          <p:cNvPr id="3" name="Content Placeholder 2"/>
          <p:cNvSpPr>
            <a:spLocks noGrp="1"/>
          </p:cNvSpPr>
          <p:nvPr>
            <p:ph idx="1"/>
          </p:nvPr>
        </p:nvSpPr>
        <p:spPr/>
        <p:txBody>
          <a:bodyPr>
            <a:normAutofit fontScale="92500" lnSpcReduction="20000"/>
          </a:bodyPr>
          <a:lstStyle/>
          <a:p>
            <a:r>
              <a:rPr lang="el-GR" dirty="0"/>
              <a:t>Α. Επικίνδυνα απόβλητα</a:t>
            </a:r>
          </a:p>
          <a:p>
            <a:r>
              <a:rPr lang="el-GR" dirty="0"/>
              <a:t>Ως επικίνδυνο απόβλητο ορίζεται κάθε στερεό απόβλητο ή συνδυασμός, τα οποία λόγω</a:t>
            </a:r>
            <a:r>
              <a:rPr lang="en-US" dirty="0"/>
              <a:t> </a:t>
            </a:r>
            <a:r>
              <a:rPr lang="el-GR" dirty="0"/>
              <a:t>της ποιότητάς τους, της συγκέντρωσης των συστατικών τους ή και των φυσικών, χημικών ή μεταδοτικών χαρακτηριστικών τους, έχουν την ιδιότητα να:</a:t>
            </a:r>
          </a:p>
          <a:p>
            <a:pPr lvl="1"/>
            <a:r>
              <a:rPr lang="el-GR" dirty="0"/>
              <a:t>Προκαλούν ασθένειες που μπορούν να οδηγήσουν έως και το θάνατο</a:t>
            </a:r>
          </a:p>
          <a:p>
            <a:pPr lvl="1"/>
            <a:r>
              <a:rPr lang="el-GR" dirty="0"/>
              <a:t>Μολύνουν ανεπανόρθωτα το περιβάλλον (έδαφος, νερό και ατμόσφαιρα) με αποτέλεσμα την καταστροφή της χλωρίδας και της πανίδας. </a:t>
            </a:r>
          </a:p>
          <a:p>
            <a:r>
              <a:rPr lang="el-GR" dirty="0"/>
              <a:t>Β. Μη επικίνδυνα απόβλητα</a:t>
            </a:r>
          </a:p>
          <a:p>
            <a:r>
              <a:rPr lang="el-GR" dirty="0"/>
              <a:t>Γ. Ιατρικά απόβλητα</a:t>
            </a:r>
          </a:p>
          <a:p>
            <a:r>
              <a:rPr lang="el-GR" dirty="0"/>
              <a:t>Διακρίνονται σε:</a:t>
            </a:r>
          </a:p>
          <a:p>
            <a:pPr lvl="1"/>
            <a:r>
              <a:rPr lang="el-GR" dirty="0"/>
              <a:t>Νοσοκομειακά</a:t>
            </a:r>
          </a:p>
          <a:p>
            <a:pPr lvl="1"/>
            <a:r>
              <a:rPr lang="el-GR" dirty="0"/>
              <a:t>Λοιπά ιατρικά και φαρμακευτικά απόβλητα</a:t>
            </a:r>
          </a:p>
          <a:p>
            <a:endParaRPr lang="el-GR" dirty="0"/>
          </a:p>
        </p:txBody>
      </p:sp>
    </p:spTree>
    <p:extLst>
      <p:ext uri="{BB962C8B-B14F-4D97-AF65-F5344CB8AC3E}">
        <p14:creationId xmlns:p14="http://schemas.microsoft.com/office/powerpoint/2010/main" val="25541177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ΒΙΒΛΙΟΓΡΑΦΙΑ</a:t>
            </a:r>
            <a:endParaRPr lang="el-GR" sz="3600" dirty="0"/>
          </a:p>
        </p:txBody>
      </p:sp>
      <p:sp>
        <p:nvSpPr>
          <p:cNvPr id="3" name="Θέση περιεχομένου 2"/>
          <p:cNvSpPr>
            <a:spLocks noGrp="1"/>
          </p:cNvSpPr>
          <p:nvPr>
            <p:ph idx="1"/>
          </p:nvPr>
        </p:nvSpPr>
        <p:spPr/>
        <p:txBody>
          <a:bodyPr>
            <a:normAutofit/>
          </a:bodyPr>
          <a:lstStyle/>
          <a:p>
            <a:pPr algn="just"/>
            <a:r>
              <a:rPr lang="en-US" sz="1800" dirty="0" smtClean="0"/>
              <a:t>Lim</a:t>
            </a:r>
            <a:r>
              <a:rPr lang="el-GR" sz="1800" dirty="0" smtClean="0"/>
              <a:t> </a:t>
            </a:r>
            <a:r>
              <a:rPr lang="en-US" sz="1800" dirty="0" smtClean="0"/>
              <a:t>L.</a:t>
            </a:r>
            <a:r>
              <a:rPr lang="en-US" sz="1800" dirty="0"/>
              <a:t> S.</a:t>
            </a:r>
            <a:r>
              <a:rPr lang="en-US" sz="1800" dirty="0" smtClean="0"/>
              <a:t>, Lee</a:t>
            </a:r>
            <a:r>
              <a:rPr lang="en-US" sz="1800" dirty="0"/>
              <a:t> L. H.</a:t>
            </a:r>
            <a:r>
              <a:rPr lang="en-US" sz="1800" dirty="0" smtClean="0"/>
              <a:t>, Wu</a:t>
            </a:r>
            <a:r>
              <a:rPr lang="en-US" sz="1800" dirty="0"/>
              <a:t> T. Y</a:t>
            </a:r>
            <a:r>
              <a:rPr lang="en-US" sz="1800" dirty="0" smtClean="0"/>
              <a:t>., 2016. </a:t>
            </a:r>
            <a:r>
              <a:rPr lang="en-US" sz="1800" dirty="0"/>
              <a:t>Sustainability of using </a:t>
            </a:r>
            <a:r>
              <a:rPr lang="en-US" sz="1800" dirty="0" smtClean="0"/>
              <a:t>composting and </a:t>
            </a:r>
            <a:r>
              <a:rPr lang="en-US" sz="1800" dirty="0"/>
              <a:t>vermicomposting </a:t>
            </a:r>
            <a:r>
              <a:rPr lang="en-US" sz="1800" dirty="0" smtClean="0"/>
              <a:t>technologies for </a:t>
            </a:r>
            <a:r>
              <a:rPr lang="en-US" sz="1800" dirty="0"/>
              <a:t>organic solid waste biotransformation: recent </a:t>
            </a:r>
            <a:r>
              <a:rPr lang="en-US" sz="1800" dirty="0" smtClean="0"/>
              <a:t>overview, greenhouse </a:t>
            </a:r>
            <a:r>
              <a:rPr lang="en-US" sz="1800" dirty="0"/>
              <a:t>gases emissions and economic </a:t>
            </a:r>
            <a:r>
              <a:rPr lang="en-US" sz="1800" dirty="0" smtClean="0"/>
              <a:t>analysis. </a:t>
            </a:r>
            <a:r>
              <a:rPr lang="en-US" sz="1800" dirty="0"/>
              <a:t>Journal of Cleaner </a:t>
            </a:r>
            <a:r>
              <a:rPr lang="en-US" sz="1800" dirty="0" smtClean="0"/>
              <a:t>Production 111, 262 – 278.</a:t>
            </a:r>
            <a:endParaRPr lang="el-GR" sz="1800" dirty="0" smtClean="0"/>
          </a:p>
          <a:p>
            <a:pPr algn="just"/>
            <a:r>
              <a:rPr lang="el-GR" sz="1800" dirty="0"/>
              <a:t>Κανακόπουλος  Δ., 2011. Η κομποστοποίηση ως μέθοδος επεξεργασίας των οργανικών αποβλήτων. Ημερίδα ΤΕΕ, Λάρισα.</a:t>
            </a:r>
          </a:p>
          <a:p>
            <a:pPr algn="just"/>
            <a:r>
              <a:rPr lang="el-GR" sz="1800" dirty="0"/>
              <a:t>Στοϊλόπουλος Β., 2002. Εγκαταστάσεις Μηχανικής Διαλογής και Κομποστοποίησης (EMΔK) αποβλήτων σε χώρες της Κεντρικής Ευρώπης. </a:t>
            </a:r>
            <a:r>
              <a:rPr lang="en-US" sz="1800" dirty="0"/>
              <a:t>http://www.eedsa.gr/library/Downloads/docs/Documents/%CE%94%CE%97%CE%9C%CE%9F%CE%A3%CE%99%CE%95%CE%A5%CE%A3%CE%95%CE%99%CE%A3/EM%CE%94K.pdf</a:t>
            </a:r>
            <a:endParaRPr lang="el-GR" sz="1800" dirty="0"/>
          </a:p>
          <a:p>
            <a:pPr algn="just"/>
            <a:endParaRPr lang="el-GR" sz="1800" dirty="0"/>
          </a:p>
        </p:txBody>
      </p:sp>
    </p:spTree>
    <p:extLst>
      <p:ext uri="{BB962C8B-B14F-4D97-AF65-F5344CB8AC3E}">
        <p14:creationId xmlns:p14="http://schemas.microsoft.com/office/powerpoint/2010/main" val="29355067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925</TotalTime>
  <Words>6296</Words>
  <Application>Microsoft Office PowerPoint</Application>
  <PresentationFormat>Προσαρμογή</PresentationFormat>
  <Paragraphs>612</Paragraphs>
  <Slides>90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90</vt:i4>
      </vt:variant>
    </vt:vector>
  </HeadingPairs>
  <TitlesOfParts>
    <vt:vector size="91" baseType="lpstr">
      <vt:lpstr>Ιόν</vt:lpstr>
      <vt:lpstr>Στερεά απόβλητα</vt:lpstr>
      <vt:lpstr>Δομή του μαθήματος</vt:lpstr>
      <vt:lpstr>ΟΡΙΣΜΟΣ ΣΤΕΡΕΩΝ ΑΠΟΒΛΗΤΩΝ</vt:lpstr>
      <vt:lpstr>ΚΑΤΗΓΟΡΙΕΣ ΣΤΕΡΕΩΝ ΑΠΟΒΛΗΤΩΝ</vt:lpstr>
      <vt:lpstr>ΕΙΔΗ ΣΤΕΡΕΩΝ ΑΠΟΒΛΗΤΩΝ</vt:lpstr>
      <vt:lpstr>ΕΙΔΗ ΣΤΕΡΕΩΝ ΑΠΟΒΛΗΤΩΝ (2)</vt:lpstr>
      <vt:lpstr>ΑΣΤΙΚΑ (ΔΗΜΟΤΙΚΑ) ΑΠΟΒΛΗΤΑ</vt:lpstr>
      <vt:lpstr>Παρουσίαση του PowerPoint</vt:lpstr>
      <vt:lpstr>ΕΙΔΙΚΑ ΑΠΟΒΛΗΤΑ</vt:lpstr>
      <vt:lpstr>ΕΙΔΙΚΑ ΒΙΟΜΗΧΑΝΙΚΑ ΣΤΕΡΕΑ ΑΠΟΒΛΗΤΑ</vt:lpstr>
      <vt:lpstr>ΕΙΔΙΚΑ ΒΙΟΜΗΧΑΝΙΚΑ ΣΤΕΡΕΑ ΑΠΟΒΛΗΤΑ (2)</vt:lpstr>
      <vt:lpstr>ΕΙΔΙΚΑ ΒΙΟΜΗΧΑΝΙΚΑ ΣΤΕΡΕΑ ΑΠΟΒΛΗΤΑ (3)</vt:lpstr>
      <vt:lpstr>ΕΙΔΙΚΑ ΒΙΟΜΗΧΑΝΙΚΑ ΣΤΕΡΕΑ ΑΠΟΒΛΗΤΑ (4)</vt:lpstr>
      <vt:lpstr>ΕΙΔΙΚΑ ΒΙΟΜΗΧΑΝΙΚΑ ΣΤΕΡΕΑ ΑΠΟΒΛΗΤΑ (5)</vt:lpstr>
      <vt:lpstr>ΕΙΔΙΚΑ ΒΙΟΜΗΧΑΝΙΚΑ ΣΤΕΡΕΑ ΑΠΟΒΛΗΤΑ (6)</vt:lpstr>
      <vt:lpstr>ΠΟΣΟΤΙΚΗ ΑΝΑΛΥΣΗ ΑΠΟΡΡΙΜΜΑΤΩΝ</vt:lpstr>
      <vt:lpstr>ΜΟΝΑΔΙΑΙΑ ΠΑΡΑΓΩΓΗ ΑΠΟΡΡΙΜΜΑΤΩΝ ΚΑΙ ΡΥΘΜΟΣ ΠΑΡΑΓΩΓΗΣ ΑΠΟΡΡΙΜΜΑΤΩΝ</vt:lpstr>
      <vt:lpstr>ΜΕΤΑΒΟΛΗ ΜΠΑ ΑΝΑΛΟΓΑ ΤΗΝ ΑΝΑΠΤΥΞΗ ΤΩΝ ΧΩΡΩΝ </vt:lpstr>
      <vt:lpstr>ΠΑΡΑΓΟΝΤΕΣ ΠΟΥ ΕΠΗΡΕΑΖΟΥΝ ΤΟ ΡΠΑ </vt:lpstr>
      <vt:lpstr>ΠΑΡΑΓΟΝΤΕΣ ΠΟΥ ΕΠΗΡΕΑΖΟΥΝ ΤΟ ΡΠΑ </vt:lpstr>
      <vt:lpstr>ΜΕΘΟΔΟΙ ΚΑΘΟΡΙΣΜΟΥ ΤΟΥ ΡΠΑ</vt:lpstr>
      <vt:lpstr>ΜΕΘΟΔΟΙ ΚΑΘΟΡΙΣΜΟΥ ΤΟΥ ΡΠΑ (2)</vt:lpstr>
      <vt:lpstr>ΜΕΘΟΔΟΙ ΚΑΘΟΡΙΣΜΟΥ ΤΟΥ ΡΠΑ (3)</vt:lpstr>
      <vt:lpstr>ΠΟΣΟΤΗΤΑ ΑΠΟΡΡΙΜΜΑΤΩΝ</vt:lpstr>
      <vt:lpstr>ΠΟΙΟΤΙΚΗ ΑΝΑΛΥΣΗ</vt:lpstr>
      <vt:lpstr>ΦΥΣΙΚΑ ΧΑΡΑΚΤΗΡΙΣΤΙΚΑ</vt:lpstr>
      <vt:lpstr>ΦΥΣΙΚΑ ΧΑΡΑΚΤΗΡΙΣΤΙΚΑ (2)</vt:lpstr>
      <vt:lpstr>ΦΥΣΙΚΑ ΧΑΡΑΚΤΗΡΙΣΤΙΚΑ (3)</vt:lpstr>
      <vt:lpstr>ΦΥΣΙΚΑ ΧΑΡΑΚΤΗΡΙΣΤΙΚΑ (4)</vt:lpstr>
      <vt:lpstr>ΧΗΜΙΚΑ ΧΑΡΑΚΤΗΡΙΣΤΙΚΑ</vt:lpstr>
      <vt:lpstr>ΧΗΜΙΚΑ ΧΑΡΑΚΤΗΡΙΣΤΙΚΑ (2)</vt:lpstr>
      <vt:lpstr>ΧΗΜΙΚΑ ΧΑΡΑΚΤΗΡΙΣΤΙΚΑ (3)</vt:lpstr>
      <vt:lpstr>ΧΗΜΙΚΑ ΧΑΡΑΚΤΗΡΙΣΤΙΚΑ (4)</vt:lpstr>
      <vt:lpstr>ΧΗΜΙΚΑ ΧΑΡΑΚΤΗΡΙΣΤΙΚΑ (5)</vt:lpstr>
      <vt:lpstr>ΧΗΜΙΚΑ ΧΑΡΑΚΤΗΡΙΣΤΙΚΑ (7)</vt:lpstr>
      <vt:lpstr>ΣΥΣΤΑΣΗ ΤΩΝ ΣΤΕΡΕΩΝ ΑΠΟΒΛΗΤΩΝ ΠΑΓΚΟΣΜΙΩΣ</vt:lpstr>
      <vt:lpstr>ΤΥΠΙΚΗ ΚΑΤΑΝΟΜΗ ΣΥΣΤΑΤΙΚΩΝ ΣΕ ΧΩΡΕΣ ΜΕ ΧΑΜΗΛΟ, ΜΕΣΟ ΚΑΙ ΥΨΗΛΟ ΕΙΣΟΔΗΜΑ </vt:lpstr>
      <vt:lpstr>ΜΕΘΟΔΟΙ ΔΙΑΧΕΙΡΙΣΗΣ</vt:lpstr>
      <vt:lpstr>ΣΥΛΛΟΓΗ ΑΠΟΡΡΙΜΜΑΤΩΝ</vt:lpstr>
      <vt:lpstr>ΣΥΛΛΟΓΗ ΑΠΟΡΡΙΜΜΑΤΩΝ-ΚΑΔΟΙ ΣΥΛΛΟΓΗΣ</vt:lpstr>
      <vt:lpstr>ΣΤΑΘΜΟΙ ΜΕΤΑΦΟΡΤΩΣΗΣ ΑΣΑ</vt:lpstr>
      <vt:lpstr>ΣΤΑΘΜΟΙ ΜΕΤΑΦΟΡΤΩΣΗΣ ΑΣΑ (2)</vt:lpstr>
      <vt:lpstr>ΣΤΑΘΜΟΙ ΜΕΤΑΦΟΡΤΩΣΗΣ ΑΣΑ (3)</vt:lpstr>
      <vt:lpstr>Παρουσίαση του PowerPoint</vt:lpstr>
      <vt:lpstr>Παρουσίαση του PowerPoint</vt:lpstr>
      <vt:lpstr>Παρουσίαση του PowerPoint</vt:lpstr>
      <vt:lpstr>Παρουσίαση του PowerPoint</vt:lpstr>
      <vt:lpstr>ΧΩΡΟΙ ΥΓΕΙΟΝΟΜΙΚΗΣ ΤΑΦΗΣ ΑΠΟΡΡΙΜΜΑΤΩΝ</vt:lpstr>
      <vt:lpstr>ΔΙΑΦΟΡΕΣ ΧΥΤΑ ΑΠΟ ΤΗΝ ΑΝΕΞΕΛΕΓΚΤΗ ΔΙΑΘΕΣΗ</vt:lpstr>
      <vt:lpstr>ΜΕΘΟΔΟΙ ΥΓΕΙΟΝΟΜΙΚΗΣ ΤΑΦΗΣ</vt:lpstr>
      <vt:lpstr>ΕΠΙΦΑΝΕΙΑΚΗ ΜΕΘΟΔΟΣ</vt:lpstr>
      <vt:lpstr>Παρουσίαση του PowerPoint</vt:lpstr>
      <vt:lpstr>Η ΜΕΘΟΔΟΣ ΤΩΝ ΔΙΑΔΟΧΙΚΩΝ ΤΑΦΡΩΝ</vt:lpstr>
      <vt:lpstr>ΜΕΘΟΔΟΣ ΠΛΗΡΩΣΗ ΛΑΚΚΩΝ</vt:lpstr>
      <vt:lpstr>ΕΡΓΑ ΥΠΟΔΟΜΗΣ ΣΕ ΧΥΤΑ</vt:lpstr>
      <vt:lpstr>ΣΤΕΓΑΝΟΠΟΙΗΣΗ ΧΥΤΑ</vt:lpstr>
      <vt:lpstr>ΣΤΕΓΑΝΟΠΟΙΗΣΗ ΧΥΤΑ</vt:lpstr>
      <vt:lpstr>Παρουσίαση του PowerPoint</vt:lpstr>
      <vt:lpstr>ΣΤΡΑΓΓΙΣΜΑΤΑ</vt:lpstr>
      <vt:lpstr>ΒΙΟΑΕΡΙΟ</vt:lpstr>
      <vt:lpstr>ΠΛΕΟΝΕΚΤΗΜΑΤΑ</vt:lpstr>
      <vt:lpstr>ΜΕΙΟΝΕΚΤΗΜΑΤΑ</vt:lpstr>
      <vt:lpstr>AΝΑΚΥΚΛΩΣΗ/ΑΝΑΚΤΗΣΗ ΥΛΙΚΩΝ ΚΑΙ ΕΝΕΡΓΕΙΑΣ</vt:lpstr>
      <vt:lpstr>ΑΠΟΡΡΙΜΜΑΤΑ ΠΟΥ ΑΝΑΚΥΚΛΩΝΟΝΤΑΙ</vt:lpstr>
      <vt:lpstr>Παρουσίαση του PowerPoint</vt:lpstr>
      <vt:lpstr>ΟΦΕΛΗ ΑΝΑΚΥΚΛΩΣΗΣ</vt:lpstr>
      <vt:lpstr>ΑΝΑΚΥΚΛΩΣΙΜΑ ΥΛΙΚΑ-ΧΑΡΤΙ</vt:lpstr>
      <vt:lpstr>ΑΝΑΚΥΚΛΩΣΙΜΑ ΥΛΙΚΑ-ΓΥΑΛΙ</vt:lpstr>
      <vt:lpstr>ΑΝΑΚΥΚΛΩΣΙΜΑ ΥΛΙΚΑ-ΣΙΔΗΡΟΥΧΑ ΚΡΑΜΑΤΑ</vt:lpstr>
      <vt:lpstr>ΑΝΑΚΥΚΛΩΣΙΜΑ ΥΛΙΚΑ-ΑΛΟΥΜΙΝΙΟ</vt:lpstr>
      <vt:lpstr>ΑΝΑΚΥΚΛΩΣΙΜΑ ΥΛΙΚΑ-ΠΛΑΣΤΙΚΟ</vt:lpstr>
      <vt:lpstr>ΑΝΑΚΥΚΛΩΣΙΜΑ ΥΛΙΚΑ-ΠΛΑΣΤΙΚΟ (2)</vt:lpstr>
      <vt:lpstr>ΑΝΑΚΥΚΛΩΣΙΜΑ ΥΛΙΚΑ-ΠΛΑΣΤΙΚΟ (3)</vt:lpstr>
      <vt:lpstr>ΑΛΛΑ ΑΝΑΚΥΚΛΩΣΙΜΑ ΑΠΟΒΛΗΤΑ</vt:lpstr>
      <vt:lpstr>ΒΙΟΛΟΓΙΚΕΣ ΜΕΘΟΔΟΙ ΕΠΕΞΕΡΓΑΣΙΑΣ-ΚΟΜΠΟΣΤΟΠΟΙΗΣΗ</vt:lpstr>
      <vt:lpstr>ΚΟΜΠΟΣΤΟΠΟΙΗΣΗ ΣΤΗΝ ΕΛΛΑΔΑ</vt:lpstr>
      <vt:lpstr>ΓΙΑΤΙ ΚΟΜΠΟΣΤΟΠΟΙΗΣΗ</vt:lpstr>
      <vt:lpstr>ΓΙΑΤΙ ΚΟΜΠΟΣΤΟΠΟΙΗΣΗ (2)</vt:lpstr>
      <vt:lpstr>ΑΝΑΕΡΟΒΙΑ ΧΩΝΕΥΣΗ</vt:lpstr>
      <vt:lpstr>ΑΝΑΕΡΟΒΙΑ ΧΩΝΕΥΣΗ (2)</vt:lpstr>
      <vt:lpstr>ΜΕΘΟΔΟΙ ΘΕΡΜΙΚΗΣ ΕΠΕΞΕΡΓΑΣΙΑΣ - ΚΑΥΣΗ</vt:lpstr>
      <vt:lpstr>ΣΤΟΧΟΙ ΤΗΣ ΚΑΥΣΗΣ</vt:lpstr>
      <vt:lpstr>ΠΛΕΟΝΕΚΤΗΜΑΤΑ ΤΗΣ ΚΑΥΣΗΣ</vt:lpstr>
      <vt:lpstr>ΜΕΙΟΝΕΚΤΗΜΑΤΑ ΤΗΣ ΚΑΥΣΗΣ</vt:lpstr>
      <vt:lpstr>ΠΥΡΟΛΥΣΗ</vt:lpstr>
      <vt:lpstr>ΜΕΙΟΝΕΚΤΗΜΑΤΑ ΟΛΩΝ ΤΩΝ ΘΕΡΜΙΚΩΝ ΕΠΕΞΕΡΓΑΣΙΩΝ</vt:lpstr>
      <vt:lpstr>ΝΟΜΟΘΕΣΙΑ</vt:lpstr>
      <vt:lpstr>ΚΥΚΛΙΚΗ ΟΙΚΟΝΟΜΙΑ</vt:lpstr>
      <vt:lpstr>ΚΥΚΛΙΚΗ ΟΙΚΟΝΟΜΙΑ</vt:lpstr>
      <vt:lpstr>ΒΙΒΛΙΟΓΡΑΦΙΑ</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Κομποστοποιηση αστικων στερεων αποβλητων</dc:title>
  <dc:creator>user</dc:creator>
  <cp:lastModifiedBy>User</cp:lastModifiedBy>
  <cp:revision>68</cp:revision>
  <dcterms:created xsi:type="dcterms:W3CDTF">2016-02-17T12:06:32Z</dcterms:created>
  <dcterms:modified xsi:type="dcterms:W3CDTF">2017-12-14T16:31:48Z</dcterms:modified>
</cp:coreProperties>
</file>