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61" r:id="rId5"/>
    <p:sldId id="288" r:id="rId6"/>
    <p:sldId id="302" r:id="rId7"/>
    <p:sldId id="303" r:id="rId8"/>
    <p:sldId id="296" r:id="rId9"/>
    <p:sldId id="297" r:id="rId10"/>
    <p:sldId id="304" r:id="rId11"/>
    <p:sldId id="305" r:id="rId12"/>
    <p:sldId id="318" r:id="rId13"/>
    <p:sldId id="313" r:id="rId14"/>
    <p:sldId id="307" r:id="rId15"/>
    <p:sldId id="308" r:id="rId16"/>
    <p:sldId id="309" r:id="rId17"/>
    <p:sldId id="311" r:id="rId18"/>
    <p:sldId id="317" r:id="rId19"/>
    <p:sldId id="314" r:id="rId20"/>
    <p:sldId id="310" r:id="rId21"/>
    <p:sldId id="280" r:id="rId22"/>
  </p:sldIdLst>
  <p:sldSz cx="9144000" cy="6858000" type="screen4x3"/>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49" autoAdjust="0"/>
    <p:restoredTop sz="99309" autoAdjust="0"/>
  </p:normalViewPr>
  <p:slideViewPr>
    <p:cSldViewPr>
      <p:cViewPr>
        <p:scale>
          <a:sx n="64" d="100"/>
          <a:sy n="64" d="100"/>
        </p:scale>
        <p:origin x="-160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26/6/2015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7412"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7DB7B7-6811-444E-A2B8-87FB92F62592}" type="slidenum">
              <a:rPr lang="el-GR" altLang="el-GR" smtClean="0"/>
              <a:pPr fontAlgn="base">
                <a:spcBef>
                  <a:spcPct val="0"/>
                </a:spcBef>
                <a:spcAft>
                  <a:spcPct val="0"/>
                </a:spcAft>
                <a:defRPr/>
              </a:pPr>
              <a:t>5</a:t>
            </a:fld>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err="1" smtClean="0"/>
              <a:t>Πετοσφαίριση</a:t>
            </a:r>
            <a:r>
              <a:rPr lang="en-US" dirty="0" smtClean="0"/>
              <a:t> I</a:t>
            </a: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a:t>Ενότητα </a:t>
            </a:r>
            <a:r>
              <a:rPr lang="el-GR" sz="2800" b="1" dirty="0" smtClean="0"/>
              <a:t>1η:</a:t>
            </a:r>
            <a:r>
              <a:rPr lang="en-US" sz="2800" dirty="0" smtClean="0"/>
              <a:t> </a:t>
            </a:r>
            <a:r>
              <a:rPr lang="el-GR" sz="2800" dirty="0" smtClean="0"/>
              <a:t>Σωματομετρικά Χαρακτηριστικά Παικτών Βόλεϊ</a:t>
            </a:r>
          </a:p>
          <a:p>
            <a:r>
              <a:rPr lang="el-GR" sz="2800" dirty="0" err="1" smtClean="0"/>
              <a:t>Πατσιαούρας</a:t>
            </a:r>
            <a:r>
              <a:rPr lang="el-GR" sz="2800" dirty="0" smtClean="0"/>
              <a:t> Αστέριος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ΠΑΣΑ∆ΟΡΟΣ </a:t>
            </a:r>
          </a:p>
        </p:txBody>
      </p:sp>
      <p:sp>
        <p:nvSpPr>
          <p:cNvPr id="3" name="Θέση περιεχομένου 2"/>
          <p:cNvSpPr>
            <a:spLocks noGrp="1"/>
          </p:cNvSpPr>
          <p:nvPr>
            <p:ph idx="1"/>
          </p:nvPr>
        </p:nvSpPr>
        <p:spPr/>
        <p:txBody>
          <a:bodyPr/>
          <a:lstStyle/>
          <a:p>
            <a:r>
              <a:rPr lang="el-GR" dirty="0" smtClean="0"/>
              <a:t>η) να έχει καλή περιφερειακή όραση, </a:t>
            </a:r>
          </a:p>
          <a:p>
            <a:r>
              <a:rPr lang="el-GR" dirty="0" smtClean="0"/>
              <a:t>θ)</a:t>
            </a:r>
            <a:r>
              <a:rPr lang="el-GR" dirty="0"/>
              <a:t> </a:t>
            </a:r>
            <a:r>
              <a:rPr lang="el-GR" dirty="0" smtClean="0"/>
              <a:t>να έχει καλή παρατηρητικότητα, </a:t>
            </a:r>
          </a:p>
          <a:p>
            <a:r>
              <a:rPr lang="el-GR" dirty="0" smtClean="0"/>
              <a:t>ι)</a:t>
            </a:r>
            <a:r>
              <a:rPr lang="el-GR" dirty="0"/>
              <a:t> </a:t>
            </a:r>
            <a:r>
              <a:rPr lang="el-GR" dirty="0" smtClean="0"/>
              <a:t>να διατηρεί την αυτοσυγκέντρωσή του κάτω από δύσκολες καταστάσεις, και</a:t>
            </a:r>
          </a:p>
          <a:p>
            <a:r>
              <a:rPr lang="el-GR" dirty="0" smtClean="0"/>
              <a:t>κ) να έχει ηγετικά χαρακτηριστικά </a:t>
            </a:r>
            <a:r>
              <a:rPr lang="el-GR" dirty="0"/>
              <a:t>ώ</a:t>
            </a:r>
            <a:r>
              <a:rPr lang="el-GR" dirty="0" smtClean="0"/>
              <a:t>στε να μπορεί να διευθύνει αποτελεσματικά την ομάδα του σε όλη τη διάρκεια του αγώνα.</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val="1253088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ΑΚΡΑΙΟΣ ΕΠΙΘΕΤΙΚΟΣ </a:t>
            </a:r>
          </a:p>
        </p:txBody>
      </p:sp>
      <p:sp>
        <p:nvSpPr>
          <p:cNvPr id="3" name="Θέση περιεχομένου 2"/>
          <p:cNvSpPr>
            <a:spLocks noGrp="1"/>
          </p:cNvSpPr>
          <p:nvPr>
            <p:ph idx="1"/>
          </p:nvPr>
        </p:nvSpPr>
        <p:spPr/>
        <p:txBody>
          <a:bodyPr>
            <a:normAutofit fontScale="85000" lnSpcReduction="20000"/>
          </a:bodyPr>
          <a:lstStyle/>
          <a:p>
            <a:r>
              <a:rPr lang="el-GR" dirty="0"/>
              <a:t>Ο</a:t>
            </a:r>
            <a:r>
              <a:rPr lang="el-GR" dirty="0" smtClean="0"/>
              <a:t> ακραίος επιθετικός σε μια ομάδα πρέπει να έχει τα παρακάτω τεχνικά χαρακτηριστικά: </a:t>
            </a:r>
          </a:p>
          <a:p>
            <a:r>
              <a:rPr lang="el-GR" dirty="0"/>
              <a:t>α</a:t>
            </a:r>
            <a:r>
              <a:rPr lang="el-GR" dirty="0" smtClean="0"/>
              <a:t>) πολύ καλή τεχνική στην υποδοχή του σερβίς ώστε η μπάλα να πηγαίνει σωστά στα χέρια του πασαδόρου,</a:t>
            </a:r>
          </a:p>
          <a:p>
            <a:r>
              <a:rPr lang="el-GR" dirty="0"/>
              <a:t>β</a:t>
            </a:r>
            <a:r>
              <a:rPr lang="el-GR" dirty="0" smtClean="0"/>
              <a:t>) καλή επίθεση (γρήγορη επίθεση) 2ου χρόνου στην </a:t>
            </a:r>
            <a:r>
              <a:rPr lang="el-GR" dirty="0"/>
              <a:t>ά</a:t>
            </a:r>
            <a:r>
              <a:rPr lang="el-GR" dirty="0" smtClean="0"/>
              <a:t>κρη και τη μέση του γηπέδου,</a:t>
            </a:r>
          </a:p>
          <a:p>
            <a:r>
              <a:rPr lang="el-GR" dirty="0" smtClean="0"/>
              <a:t> γ) καλή επίθεση 3ου χρόνου στην άκρη του γηπέδου,</a:t>
            </a:r>
          </a:p>
          <a:p>
            <a:r>
              <a:rPr lang="el-GR" dirty="0"/>
              <a:t>δ</a:t>
            </a:r>
            <a:r>
              <a:rPr lang="el-GR" dirty="0" smtClean="0"/>
              <a:t>) καλή επιθετική τεχνική με κτύπημα της μπάλας από ψηλά από όλες τις θέσεις του γηπέδου και κυρίως πίσω από τη γραμμή των 3 μέτρων από τη θέση </a:t>
            </a:r>
            <a:r>
              <a:rPr lang="el-GR" dirty="0" err="1" smtClean="0"/>
              <a:t>Νο</a:t>
            </a:r>
            <a:r>
              <a:rPr lang="el-GR" dirty="0" smtClean="0"/>
              <a:t>. 6,</a:t>
            </a:r>
          </a:p>
          <a:p>
            <a:r>
              <a:rPr lang="el-GR" dirty="0" smtClean="0"/>
              <a:t> ε) να διαθέτει ποικιλία στις επιθέσεις του, </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val="2250553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ΑΚΡΑΙΟΣ ΕΠΙΘΕΤΙΚΟΣ </a:t>
            </a:r>
          </a:p>
        </p:txBody>
      </p:sp>
      <p:sp>
        <p:nvSpPr>
          <p:cNvPr id="3" name="Content Placeholder 2"/>
          <p:cNvSpPr>
            <a:spLocks noGrp="1"/>
          </p:cNvSpPr>
          <p:nvPr>
            <p:ph idx="1"/>
          </p:nvPr>
        </p:nvSpPr>
        <p:spPr/>
        <p:txBody>
          <a:bodyPr>
            <a:normAutofit fontScale="92500" lnSpcReduction="20000"/>
          </a:bodyPr>
          <a:lstStyle/>
          <a:p>
            <a:r>
              <a:rPr lang="el-GR" dirty="0"/>
              <a:t>σ</a:t>
            </a:r>
            <a:r>
              <a:rPr lang="el-GR" dirty="0" smtClean="0"/>
              <a:t>τ) ο ακραίος επιθετικός πρέπει να έχει πολύ καλό άλμα και καλό μπλοκ,</a:t>
            </a:r>
          </a:p>
          <a:p>
            <a:r>
              <a:rPr lang="el-GR" dirty="0"/>
              <a:t>ζ</a:t>
            </a:r>
            <a:r>
              <a:rPr lang="el-GR" dirty="0" smtClean="0"/>
              <a:t>) σωματομετρικά πρέπει είναι αρκετά ψηλός δηλαδή </a:t>
            </a:r>
            <a:r>
              <a:rPr lang="el-GR" dirty="0"/>
              <a:t>1,95-2,03 για τους </a:t>
            </a:r>
            <a:r>
              <a:rPr lang="el-GR" dirty="0" smtClean="0"/>
              <a:t>άνδρες </a:t>
            </a:r>
            <a:r>
              <a:rPr lang="el-GR" dirty="0"/>
              <a:t>και 1,80-1,90 για τις </a:t>
            </a:r>
            <a:r>
              <a:rPr lang="el-GR" dirty="0" smtClean="0"/>
              <a:t>γυναίκες, </a:t>
            </a:r>
          </a:p>
          <a:p>
            <a:r>
              <a:rPr lang="el-GR" dirty="0"/>
              <a:t>η</a:t>
            </a:r>
            <a:r>
              <a:rPr lang="el-GR" dirty="0" smtClean="0"/>
              <a:t>) </a:t>
            </a:r>
            <a:r>
              <a:rPr lang="el-GR" dirty="0"/>
              <a:t>να </a:t>
            </a:r>
            <a:r>
              <a:rPr lang="el-GR" dirty="0" smtClean="0"/>
              <a:t>έχει ισχυρό ψυχισμό </a:t>
            </a:r>
            <a:r>
              <a:rPr lang="el-GR" dirty="0"/>
              <a:t>και </a:t>
            </a:r>
            <a:r>
              <a:rPr lang="el-GR" dirty="0" smtClean="0"/>
              <a:t>βούληση, και </a:t>
            </a:r>
          </a:p>
          <a:p>
            <a:r>
              <a:rPr lang="el-GR" dirty="0"/>
              <a:t>θ</a:t>
            </a:r>
            <a:r>
              <a:rPr lang="el-GR" dirty="0" smtClean="0"/>
              <a:t>) </a:t>
            </a:r>
            <a:r>
              <a:rPr lang="el-GR" dirty="0"/>
              <a:t>να </a:t>
            </a:r>
            <a:r>
              <a:rPr lang="el-GR" dirty="0" smtClean="0"/>
              <a:t>ενεργεί αποφασιστικά, να τελειώνει </a:t>
            </a:r>
            <a:r>
              <a:rPr lang="el-GR" dirty="0"/>
              <a:t>τις </a:t>
            </a:r>
            <a:r>
              <a:rPr lang="el-GR" dirty="0" smtClean="0"/>
              <a:t>φάσεις </a:t>
            </a:r>
            <a:r>
              <a:rPr lang="el-GR" dirty="0"/>
              <a:t>και να </a:t>
            </a:r>
            <a:r>
              <a:rPr lang="el-GR" dirty="0" smtClean="0"/>
              <a:t>παίρνει πρωτοβουλία να αναλαμβάνει να επιτεθεί για να πάρει  τους σημαντικούς πόντους </a:t>
            </a:r>
            <a:r>
              <a:rPr lang="el-GR" dirty="0"/>
              <a:t>στον </a:t>
            </a:r>
            <a:r>
              <a:rPr lang="el-GR" dirty="0" smtClean="0"/>
              <a:t>αγώνα.</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val="1412684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ΑΚΡΑΙΟΣ ΕΠΙΘΕΤΙΚΟΣ </a:t>
            </a:r>
          </a:p>
        </p:txBody>
      </p:sp>
      <p:sp>
        <p:nvSpPr>
          <p:cNvPr id="3" name="Θέση περιεχομένου 2"/>
          <p:cNvSpPr>
            <a:spLocks noGrp="1"/>
          </p:cNvSpPr>
          <p:nvPr>
            <p:ph idx="1"/>
          </p:nvPr>
        </p:nvSpPr>
        <p:spPr/>
        <p:txBody>
          <a:bodyPr>
            <a:normAutofit fontScale="92500" lnSpcReduction="20000"/>
          </a:bodyPr>
          <a:lstStyle/>
          <a:p>
            <a:r>
              <a:rPr lang="el-GR" dirty="0" smtClean="0"/>
              <a:t>Ανάλογα με τη σύνθεση της ομάδας και τη διάταξη της μέσα στο γήπεδο (αρχικές θέσεις) διακρίνουμε μια διαφοροποίηση ανάμεσα σε: </a:t>
            </a:r>
          </a:p>
          <a:p>
            <a:r>
              <a:rPr lang="el-GR" dirty="0" smtClean="0"/>
              <a:t>1. ακραίο επιθετικό που βρίσκεται δίπλα </a:t>
            </a:r>
            <a:r>
              <a:rPr lang="el-GR" dirty="0" smtClean="0"/>
              <a:t>στον </a:t>
            </a:r>
            <a:r>
              <a:rPr lang="el-GR" dirty="0" smtClean="0"/>
              <a:t>πασαδόρο (ο οποίος πραγματοποιεί περισσότερες κινήσεις </a:t>
            </a:r>
            <a:r>
              <a:rPr lang="el-GR" dirty="0"/>
              <a:t>ω</a:t>
            </a:r>
            <a:r>
              <a:rPr lang="el-GR" dirty="0" smtClean="0"/>
              <a:t>ς προς τη φορά και επιτίθεται από περισσότερα σημεία κατά μήκος του φιλέ), και</a:t>
            </a:r>
          </a:p>
          <a:p>
            <a:r>
              <a:rPr lang="el-GR" dirty="0" smtClean="0"/>
              <a:t>2. ακραίο επιθετικό μακριά από το πασαδόρο (που επιτίθεται πίσω από τη γραμμή των </a:t>
            </a:r>
            <a:r>
              <a:rPr lang="el-GR" dirty="0" smtClean="0"/>
              <a:t>3 </a:t>
            </a:r>
            <a:r>
              <a:rPr lang="el-GR" dirty="0" smtClean="0"/>
              <a:t>μέτρων από τη θέση </a:t>
            </a:r>
            <a:r>
              <a:rPr lang="el-GR" dirty="0" err="1" smtClean="0"/>
              <a:t>Νο</a:t>
            </a:r>
            <a:r>
              <a:rPr lang="el-GR" dirty="0" smtClean="0"/>
              <a:t>. 6).</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p14="http://schemas.microsoft.com/office/powerpoint/2010/main" val="1385024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ΚΕΝΤΡΙΚΟΣ ΜΠΛΟΚΕΡ</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smtClean="0"/>
              <a:t>Ο </a:t>
            </a:r>
            <a:r>
              <a:rPr lang="el-GR" sz="3600" dirty="0" smtClean="0"/>
              <a:t>παίκτης που αγωνίζεται και διακρίνεται κυρίως από τη μέση του φιλέ (</a:t>
            </a:r>
            <a:r>
              <a:rPr lang="el-GR" sz="3600" dirty="0"/>
              <a:t>Α</a:t>
            </a:r>
            <a:r>
              <a:rPr lang="el-GR" sz="3600" dirty="0" smtClean="0"/>
              <a:t>΄ ζώνη άμυνας) ή στο πίσω μέρος του γηπέδου στο </a:t>
            </a:r>
            <a:r>
              <a:rPr lang="el-GR" sz="3600" dirty="0" err="1"/>
              <a:t>Ν</a:t>
            </a:r>
            <a:r>
              <a:rPr lang="el-GR" sz="3600" dirty="0" err="1" smtClean="0"/>
              <a:t>ο</a:t>
            </a:r>
            <a:r>
              <a:rPr lang="el-GR" sz="3600" dirty="0" smtClean="0"/>
              <a:t>. 6 (</a:t>
            </a:r>
            <a:r>
              <a:rPr lang="el-GR" sz="3600" dirty="0" err="1" smtClean="0"/>
              <a:t>β΄</a:t>
            </a:r>
            <a:r>
              <a:rPr lang="el-GR" sz="3600" dirty="0" smtClean="0"/>
              <a:t> ζώνη άμυνας) πρέπει να έχει τα παρακάτω σωματικά – φυσικά και τεχνικά χαρακτηριστικά:</a:t>
            </a:r>
          </a:p>
          <a:p>
            <a:r>
              <a:rPr lang="el-GR" sz="3600" dirty="0"/>
              <a:t>α</a:t>
            </a:r>
            <a:r>
              <a:rPr lang="el-GR" sz="3600" dirty="0" smtClean="0"/>
              <a:t>) πολύ ψηλός: 2,00-2,10 για άνδρες 1,85-1,95 για γυναίκες, </a:t>
            </a:r>
          </a:p>
          <a:p>
            <a:r>
              <a:rPr lang="el-GR" sz="3600" dirty="0"/>
              <a:t>β</a:t>
            </a:r>
            <a:r>
              <a:rPr lang="el-GR" sz="3600" dirty="0" smtClean="0"/>
              <a:t>) γρήγορος και ικανός για την εκτέλεση διαδοχικών αλμάτων,</a:t>
            </a:r>
          </a:p>
          <a:p>
            <a:r>
              <a:rPr lang="el-GR" sz="3600" dirty="0"/>
              <a:t>γ</a:t>
            </a:r>
            <a:r>
              <a:rPr lang="el-GR" sz="3600" dirty="0" smtClean="0"/>
              <a:t>) εκρηκτικός στις κινήσεις των κάτω άκρων,</a:t>
            </a:r>
          </a:p>
          <a:p>
            <a:r>
              <a:rPr lang="el-GR" sz="3600" dirty="0"/>
              <a:t>δ</a:t>
            </a:r>
            <a:r>
              <a:rPr lang="el-GR" sz="3600" dirty="0" smtClean="0"/>
              <a:t>) να έχει αντοχή στην αλτικότητα ,</a:t>
            </a:r>
          </a:p>
          <a:p>
            <a:r>
              <a:rPr lang="el-GR" sz="3600" dirty="0"/>
              <a:t>ε</a:t>
            </a:r>
            <a:r>
              <a:rPr lang="el-GR" sz="3600" dirty="0" smtClean="0"/>
              <a:t>) είναι καλός επιθετικός σε επίθεση 1ου χρόνου, </a:t>
            </a:r>
          </a:p>
          <a:p>
            <a:r>
              <a:rPr lang="el-GR" sz="3600" dirty="0"/>
              <a:t>σ</a:t>
            </a:r>
            <a:r>
              <a:rPr lang="el-GR" sz="3600" dirty="0" smtClean="0"/>
              <a:t>τ)</a:t>
            </a:r>
            <a:r>
              <a:rPr lang="el-GR" sz="3600" dirty="0"/>
              <a:t> </a:t>
            </a:r>
            <a:r>
              <a:rPr lang="el-GR" sz="3600" dirty="0" smtClean="0"/>
              <a:t>καλός επιθετικός </a:t>
            </a:r>
            <a:r>
              <a:rPr lang="el-GR" sz="3600" dirty="0"/>
              <a:t>σε </a:t>
            </a:r>
            <a:r>
              <a:rPr lang="el-GR" sz="3600" dirty="0" smtClean="0"/>
              <a:t>επίθεση </a:t>
            </a:r>
            <a:r>
              <a:rPr lang="el-GR" sz="3600" dirty="0"/>
              <a:t>με </a:t>
            </a:r>
            <a:r>
              <a:rPr lang="el-GR" sz="3600" dirty="0" smtClean="0"/>
              <a:t>προσποίηση,</a:t>
            </a:r>
          </a:p>
          <a:p>
            <a:r>
              <a:rPr lang="el-GR" sz="3600" dirty="0"/>
              <a:t>ζ</a:t>
            </a:r>
            <a:r>
              <a:rPr lang="el-GR" sz="3600" dirty="0" smtClean="0"/>
              <a:t>) ικανός σε ατομικό και ομαδικό μπλοκ.</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14</a:t>
            </a:fld>
            <a:endParaRPr lang="el-GR" dirty="0"/>
          </a:p>
        </p:txBody>
      </p:sp>
    </p:spTree>
    <p:extLst>
      <p:ext uri="{BB962C8B-B14F-4D97-AF65-F5344CB8AC3E}">
        <p14:creationId xmlns:p14="http://schemas.microsoft.com/office/powerpoint/2010/main" val="2395138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ΚΕΝΤΡΙΚΟΣ ΜΠΛΟΚΕΡ</a:t>
            </a:r>
          </a:p>
        </p:txBody>
      </p:sp>
      <p:sp>
        <p:nvSpPr>
          <p:cNvPr id="3" name="Θέση περιεχομένου 2"/>
          <p:cNvSpPr>
            <a:spLocks noGrp="1"/>
          </p:cNvSpPr>
          <p:nvPr>
            <p:ph idx="1"/>
          </p:nvPr>
        </p:nvSpPr>
        <p:spPr/>
        <p:txBody>
          <a:bodyPr>
            <a:normAutofit fontScale="92500" lnSpcReduction="20000"/>
          </a:bodyPr>
          <a:lstStyle/>
          <a:p>
            <a:r>
              <a:rPr lang="el-GR" dirty="0" smtClean="0"/>
              <a:t>Επιπρόσθετα γίνεται ένας διαχωρισμός ανάμεσα σε: </a:t>
            </a:r>
          </a:p>
          <a:p>
            <a:r>
              <a:rPr lang="el-GR" dirty="0" smtClean="0"/>
              <a:t>1. κεντρικό δίπλα στο πασαδόρο (ο οποίος διαθέτει καλή υποδοχή-</a:t>
            </a:r>
            <a:r>
              <a:rPr lang="el-GR" dirty="0"/>
              <a:t>ά</a:t>
            </a:r>
            <a:r>
              <a:rPr lang="el-GR" dirty="0" smtClean="0"/>
              <a:t>μυνα και επιτίθεται από περισσότερα σημεία του φιλέ για να ισοσταθμίσει την έλλειψη επιθετικού),</a:t>
            </a:r>
          </a:p>
          <a:p>
            <a:r>
              <a:rPr lang="el-GR" dirty="0" smtClean="0"/>
              <a:t>2. κεντρικό μακριά από τον πασαδόρο (ο οποίος πρέπει να έχει πολύ καλό σερβίς μιας και ο πασαδόρος βρίσκεται μπροστά στο φιλέ και </a:t>
            </a:r>
            <a:r>
              <a:rPr lang="el-GR" dirty="0"/>
              <a:t>δ</a:t>
            </a:r>
            <a:r>
              <a:rPr lang="el-GR" dirty="0" smtClean="0"/>
              <a:t>εν έχει συνήθως καλό μπλοκ, ενώ μπορεί να επιτίθεται και από την αμυντική γραμμή).</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15</a:t>
            </a:fld>
            <a:endParaRPr lang="el-GR" dirty="0"/>
          </a:p>
        </p:txBody>
      </p:sp>
    </p:spTree>
    <p:extLst>
      <p:ext uri="{BB962C8B-B14F-4D97-AF65-F5344CB8AC3E}">
        <p14:creationId xmlns:p14="http://schemas.microsoft.com/office/powerpoint/2010/main" val="3031685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a:t>
            </a:r>
            <a:r>
              <a:rPr lang="el-GR" dirty="0" err="1" smtClean="0"/>
              <a:t>∆</a:t>
            </a:r>
            <a:r>
              <a:rPr lang="el-GR" dirty="0" err="1"/>
              <a:t>ΙΑΓΩΝΙΟΣ</a:t>
            </a:r>
            <a:r>
              <a:rPr lang="el-GR" dirty="0"/>
              <a:t> ΤΟΥ ΠΑΣΑ∆ΟΡΟΥ </a:t>
            </a:r>
          </a:p>
        </p:txBody>
      </p:sp>
      <p:sp>
        <p:nvSpPr>
          <p:cNvPr id="3" name="Θέση περιεχομένου 2"/>
          <p:cNvSpPr>
            <a:spLocks noGrp="1"/>
          </p:cNvSpPr>
          <p:nvPr>
            <p:ph idx="1"/>
          </p:nvPr>
        </p:nvSpPr>
        <p:spPr/>
        <p:txBody>
          <a:bodyPr>
            <a:normAutofit fontScale="47500" lnSpcReduction="20000"/>
          </a:bodyPr>
          <a:lstStyle/>
          <a:p>
            <a:r>
              <a:rPr lang="el-GR" dirty="0" smtClean="0"/>
              <a:t>Ο διαγώνιος του πασαδόρου πρέπει:</a:t>
            </a:r>
          </a:p>
          <a:p>
            <a:r>
              <a:rPr lang="el-GR" dirty="0"/>
              <a:t>α</a:t>
            </a:r>
            <a:r>
              <a:rPr lang="el-GR" dirty="0" smtClean="0"/>
              <a:t>) να είναι αρκετά ψηλός, δηλαδή 1,95-2,03 για τους άνδρες και 1,80-1,90 για τις γυναίκες, </a:t>
            </a:r>
          </a:p>
          <a:p>
            <a:r>
              <a:rPr lang="el-GR" dirty="0"/>
              <a:t>β</a:t>
            </a:r>
            <a:r>
              <a:rPr lang="el-GR" dirty="0" smtClean="0"/>
              <a:t>) να έχει ισχυρό ψυχισμό και βούληση, και να ενεργεί αποφασιστικά, </a:t>
            </a:r>
          </a:p>
          <a:p>
            <a:r>
              <a:rPr lang="el-GR" dirty="0"/>
              <a:t>γ</a:t>
            </a:r>
            <a:r>
              <a:rPr lang="el-GR" dirty="0" smtClean="0"/>
              <a:t>) </a:t>
            </a:r>
            <a:r>
              <a:rPr lang="el-GR" dirty="0"/>
              <a:t>να </a:t>
            </a:r>
            <a:r>
              <a:rPr lang="el-GR" dirty="0" smtClean="0"/>
              <a:t>είναι ικανός επιθετικά, να τελειώνει τις φάσεις και να παίρνει τους σημαντικούς πόντους στον αγώνα.</a:t>
            </a:r>
          </a:p>
          <a:p>
            <a:r>
              <a:rPr lang="el-GR" dirty="0" smtClean="0"/>
              <a:t>Ο διαγώνιος του πασαδόρου έχει συνήθως καλό μπλοκ, διότι παίζει στη θέση </a:t>
            </a:r>
            <a:r>
              <a:rPr lang="el-GR" dirty="0" err="1" smtClean="0"/>
              <a:t>Νο</a:t>
            </a:r>
            <a:r>
              <a:rPr lang="el-GR" dirty="0" smtClean="0"/>
              <a:t>. 2 του γηπέδου απέναντι από την πιο πολυχρησιμοποιημένη επιθετικά θέση του αντιπάλου τη θέση </a:t>
            </a:r>
            <a:r>
              <a:rPr lang="el-GR" dirty="0" err="1" smtClean="0"/>
              <a:t>Νο</a:t>
            </a:r>
            <a:r>
              <a:rPr lang="el-GR" dirty="0" smtClean="0"/>
              <a:t>. 4.</a:t>
            </a:r>
          </a:p>
          <a:p>
            <a:r>
              <a:rPr lang="el-GR" dirty="0" smtClean="0"/>
              <a:t>Ο διαγώνιος του πασαδόρου είναι ικανός στους σύνθετους επιθετικούς συνδυασμούς της ομάδας, γνωρίζει πολλά είδη φοράς και πολλά είδη επιθετικών χτυπημάτων.</a:t>
            </a:r>
          </a:p>
          <a:p>
            <a:r>
              <a:rPr lang="el-GR" dirty="0" smtClean="0"/>
              <a:t>Σε μικρότερες κατηγορίες ο διαγώνιος του πασαδόρου είναι ικανός και στην πάσα με δάχτυλα από πάνω και μπορεί να βοηθήσει τον πασαδόρο όταν αυτό είναι αναγκαίο.</a:t>
            </a:r>
          </a:p>
          <a:p>
            <a:r>
              <a:rPr lang="el-GR" dirty="0" smtClean="0"/>
              <a:t>Διαθέτει καλό σερβίς, ώστε να δυσκολεύονται οι αντίπαλοι στην υποδοχή (μιας και ο πασαδόρος της ομάδας είναι μπροστά στο μπλοκ και ένα καλό σερβίς </a:t>
            </a:r>
            <a:r>
              <a:rPr lang="el-GR" dirty="0"/>
              <a:t>δ</a:t>
            </a:r>
            <a:r>
              <a:rPr lang="el-GR" dirty="0" smtClean="0"/>
              <a:t>εν επιτρέπει την εκμετάλλευση του χαμηλού αναστήματος του πασαδόρου).</a:t>
            </a:r>
          </a:p>
          <a:p>
            <a:r>
              <a:rPr lang="el-GR" dirty="0"/>
              <a:t>Δ</a:t>
            </a:r>
            <a:r>
              <a:rPr lang="el-GR" dirty="0" smtClean="0"/>
              <a:t>εν συμμετέχει σχεδόν ποτέ στη υποδοχή διότι είναι ο κατεξοχήν επιθετικός της ομάδας.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16</a:t>
            </a:fld>
            <a:endParaRPr lang="el-GR" dirty="0"/>
          </a:p>
        </p:txBody>
      </p:sp>
    </p:spTree>
    <p:extLst>
      <p:ext uri="{BB962C8B-B14F-4D97-AF65-F5344CB8AC3E}">
        <p14:creationId xmlns:p14="http://schemas.microsoft.com/office/powerpoint/2010/main" val="1137491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ΛΙΜΠΕΡΟ</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smtClean="0"/>
              <a:t>Ο κατεξοχήν αμυντικός παίκτης σε μια ομάδα λόγω των κανονισμών είναι ο λίμπερο, αφού μπορεί να αντικαταστήσει απεριόριστα στις 3 πίσω θέσεις του γηπέδου οποιονδήποτε παίκτη της ομάδας.</a:t>
            </a:r>
          </a:p>
          <a:p>
            <a:r>
              <a:rPr lang="el-GR" dirty="0" smtClean="0"/>
              <a:t>Ο λίμπερο ως παίκτης είναι σωματικά σχετικά χαμηλού αναστήματος, πολύ ικανός στην υποδοχή και στην άμυνα.</a:t>
            </a:r>
          </a:p>
          <a:p>
            <a:r>
              <a:rPr lang="el-GR" dirty="0" smtClean="0"/>
              <a:t>Είναι ιδιαίτερα κινητικός και γρήγορος παίκτης με μεγάλη ικανότητα αντίδρασης.</a:t>
            </a:r>
          </a:p>
          <a:p>
            <a:r>
              <a:rPr lang="el-GR" dirty="0"/>
              <a:t>Ο</a:t>
            </a:r>
            <a:r>
              <a:rPr lang="el-GR" dirty="0" smtClean="0"/>
              <a:t> λίμπερο στην υποδοχή αναλαμβάνει να διαχειρισθεί περίπου το 60% του χώρου του γηπέδου.</a:t>
            </a:r>
            <a:endParaRPr lang="el-GR" dirty="0"/>
          </a:p>
          <a:p>
            <a:r>
              <a:rPr lang="el-GR" dirty="0" smtClean="0"/>
              <a:t>Στην άμυνα βρίσκεται στη διαγώνιο ακριβώς απέναντι από τον καλύτερο επιθετικό παίκτη του αντιπάλου και πρέπει να έχει την ικανότητα να μεταβιβάζει (με πάσα) την μπάλα με μανσέτα για να μπορέσουν οι επιθετικοί να επιτεθούν </a:t>
            </a:r>
            <a:r>
              <a:rPr lang="el-GR" dirty="0" smtClean="0"/>
              <a:t>όταν </a:t>
            </a:r>
            <a:r>
              <a:rPr lang="el-GR" dirty="0" smtClean="0"/>
              <a:t>δεν </a:t>
            </a:r>
            <a:r>
              <a:rPr lang="el-GR" dirty="0" smtClean="0"/>
              <a:t>μπορεί να κάνει πάσα ο πασαδόρος της </a:t>
            </a:r>
            <a:r>
              <a:rPr lang="el-GR" dirty="0" smtClean="0"/>
              <a:t>ομάδας διότι έχει κάνει άμυνα σε καρφί του αντιπάλου.</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17</a:t>
            </a:fld>
            <a:endParaRPr lang="el-GR" dirty="0"/>
          </a:p>
        </p:txBody>
      </p:sp>
    </p:spTree>
    <p:extLst>
      <p:ext uri="{BB962C8B-B14F-4D97-AF65-F5344CB8AC3E}">
        <p14:creationId xmlns:p14="http://schemas.microsoft.com/office/powerpoint/2010/main" val="1826027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ΣΤΕΛΕΧΩΣΗ ΤΗΣ ΟΜΑΔΑΣ</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Η </a:t>
            </a:r>
            <a:r>
              <a:rPr lang="el-GR" dirty="0" smtClean="0"/>
              <a:t>στελέχωση της ομάδας με ικανούς παίκτες είναι το κύριο μέλημα κάθε </a:t>
            </a:r>
            <a:r>
              <a:rPr lang="el-GR" smtClean="0"/>
              <a:t>προπονητή </a:t>
            </a:r>
            <a:r>
              <a:rPr lang="el-GR" smtClean="0"/>
              <a:t>πετοσφαίρισης.</a:t>
            </a:r>
            <a:endParaRPr lang="el-GR" dirty="0" smtClean="0"/>
          </a:p>
          <a:p>
            <a:r>
              <a:rPr lang="el-GR" dirty="0" smtClean="0"/>
              <a:t>Επιπλέον μέσα από την προπόνηση πρέπει να βοηθήσει τους παίκτες του να αναπτύξουν στο έπακρο τις φυσικές και τεχνικές τους ικανότητες και να τους δώσει όλα εκείνα τα τεχνικά χαρακτηριστικά που είναι αναγκαία για την κάθε θέση ξεχωριστά (επιθετικός, κεντρικός, πασαδόρος κλπ.). </a:t>
            </a:r>
          </a:p>
          <a:p>
            <a:r>
              <a:rPr lang="el-GR" dirty="0" smtClean="0"/>
              <a:t>Τέλος με την κατάλληλη χρησιμοποίηση των παικτών σε διάφορες θέσεις μέσα στο γήπεδο πρέπει να επιδιώκεται η καλύτερη ισορροπία μεταξύ επιθετικής και αμυντικής ζώνης μέσα σε μια ομάδα. </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18</a:t>
            </a:fld>
            <a:endParaRPr lang="el-GR" dirty="0"/>
          </a:p>
        </p:txBody>
      </p:sp>
    </p:spTree>
    <p:extLst>
      <p:ext uri="{BB962C8B-B14F-4D97-AF65-F5344CB8AC3E}">
        <p14:creationId xmlns:p14="http://schemas.microsoft.com/office/powerpoint/2010/main" val="1350484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ΣΧΕΔΙΑΣΜΟΣ ΤΗΣ ΟΜΑΔΑΣ</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smtClean="0"/>
              <a:t>Σαν μελλοντικοί προπονητές θα πρέπει να σχεδιάζεται την ομάδα έτσι ώστε να μπορεί να ανταπεξέλθει σε όλες τις αντίξοες συνθήκες. </a:t>
            </a:r>
          </a:p>
          <a:p>
            <a:r>
              <a:rPr lang="el-GR" dirty="0" smtClean="0"/>
              <a:t>Απλά και μόνο επειδή κάποιοι παίκτες </a:t>
            </a:r>
            <a:r>
              <a:rPr lang="el-GR" dirty="0"/>
              <a:t>δ</a:t>
            </a:r>
            <a:r>
              <a:rPr lang="el-GR" dirty="0" smtClean="0"/>
              <a:t>εν λαμβάνουν μέρος στην υποδοχή της ομάδας (π.χ. ο διαγώνιος του πασαδόρου) αυτό </a:t>
            </a:r>
            <a:r>
              <a:rPr lang="el-GR" dirty="0"/>
              <a:t>δ</a:t>
            </a:r>
            <a:r>
              <a:rPr lang="el-GR" dirty="0" smtClean="0"/>
              <a:t>εν σημαίνει ότι </a:t>
            </a:r>
            <a:r>
              <a:rPr lang="el-GR" dirty="0"/>
              <a:t>δ</a:t>
            </a:r>
            <a:r>
              <a:rPr lang="el-GR" dirty="0" smtClean="0"/>
              <a:t>εν πρέπει να προπονούνται στην υποδοχή. </a:t>
            </a:r>
          </a:p>
          <a:p>
            <a:r>
              <a:rPr lang="el-GR" dirty="0" smtClean="0"/>
              <a:t>Όλοι οι παίκτες κάνουν την ίδια προπόνηση, ενώ σε ορισμένα θέματα-δεξιότητες δίνεται περισσότερη βαρύτητα (π.χ. ο διαγώνιος του πασαδόρου θα πραγματοποιήσει περισσότερες επιθέσεις από την αμυντική ζώνη). </a:t>
            </a:r>
          </a:p>
          <a:p>
            <a:r>
              <a:rPr lang="el-GR" dirty="0" smtClean="0"/>
              <a:t>Η στελέχωση και ο τρόπος παιχνιδιού της ομάδας εξαρτάται από τον αντίπαλο (ατομικά), αλλά και από το επίπεδο της αντίπαλης ομάδας (ομαδικά) που αντιμετωπίζει στον αγώνα.</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19</a:t>
            </a:fld>
            <a:endParaRPr lang="el-GR" dirty="0"/>
          </a:p>
        </p:txBody>
      </p:sp>
    </p:spTree>
    <p:extLst>
      <p:ext uri="{BB962C8B-B14F-4D97-AF65-F5344CB8AC3E}">
        <p14:creationId xmlns:p14="http://schemas.microsoft.com/office/powerpoint/2010/main" val="1247716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7" name="Picture 12" descr="D:\Τεφαα Open e-Class\ΘΕΟΔΩΡΑΚΗΣ ΜΑΘΗΜΑ\BYNC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ΒΙΒΛΙΟΓΡΑΦΙΑ</a:t>
            </a:r>
          </a:p>
        </p:txBody>
      </p:sp>
      <p:sp>
        <p:nvSpPr>
          <p:cNvPr id="3" name="Θέση περιεχομένου 2"/>
          <p:cNvSpPr>
            <a:spLocks noGrp="1"/>
          </p:cNvSpPr>
          <p:nvPr>
            <p:ph idx="1"/>
          </p:nvPr>
        </p:nvSpPr>
        <p:spPr/>
        <p:txBody>
          <a:bodyPr/>
          <a:lstStyle/>
          <a:p>
            <a:r>
              <a:rPr lang="el-GR" dirty="0" smtClean="0"/>
              <a:t>ΜΠΕΡΓΕΛΕΣ</a:t>
            </a:r>
            <a:r>
              <a:rPr lang="el-GR" dirty="0"/>
              <a:t>, Ν., ΑΓΓΕΛΟΝΙ∆ΗΣ, Ι., ΚΑΤΣΙΚΑ∆ΕΛΗ, Α. (1996). ΠΕΤΟΣΦΑΙΡΙΣΗ: ΕΝΙΑΙΟΣ ΠΡΟΠΟΝΗΤΙΚΟΣ ΚΑΙ ΑΓΩΝΙΣΤΙΚΟΣ ΣΧΕ∆ΙΑΣΜΟΣ ΤΩΝ ΑΘΛΗΤΩΝ ΠΕΤΟΣΦΑΙΡΙΣΗΣ ΤΗΣ ΑΝΑΠΤΥΞΙΑΚΗΣ ΦΑΣΗΣ 12-16 ΕΤΩΝ. ΑΘΗΝΑ</a:t>
            </a:r>
            <a:r>
              <a:rPr lang="el-GR" dirty="0" smtClean="0"/>
              <a:t>.</a:t>
            </a:r>
          </a:p>
          <a:p>
            <a:r>
              <a:rPr lang="el-GR" dirty="0" smtClean="0"/>
              <a:t>ΜΠΕΡΓΕΛΕΣ</a:t>
            </a:r>
            <a:r>
              <a:rPr lang="el-GR" dirty="0"/>
              <a:t>, Ν. (1993). ΠΡΟΠΟΝΗΤΙΚΗ ΠΕΤΟΣΦΑΙΡΙΣΗΣ. </a:t>
            </a:r>
            <a:r>
              <a:rPr lang="el-GR" dirty="0" smtClean="0"/>
              <a:t>ΑΘΗΝΑ, ΑΥΤΟΕΚΔΟΣΗ.</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20</a:t>
            </a:fld>
            <a:endParaRPr lang="el-GR" dirty="0"/>
          </a:p>
        </p:txBody>
      </p:sp>
    </p:spTree>
    <p:extLst>
      <p:ext uri="{BB962C8B-B14F-4D97-AF65-F5344CB8AC3E}">
        <p14:creationId xmlns:p14="http://schemas.microsoft.com/office/powerpoint/2010/main" val="2063765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cstate="print"/>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r>
              <a:rPr lang="el-GR" dirty="0" smtClean="0"/>
              <a:t>Να περιγραφούν τα σωματομετρικά χαρακτηριστικά των παικτών μιας ομάδας βόλεϊ.</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l-GR" altLang="el-GR" smtClean="0"/>
              <a:t>Περιεχόμενα ενότητας</a:t>
            </a:r>
          </a:p>
        </p:txBody>
      </p:sp>
      <p:sp>
        <p:nvSpPr>
          <p:cNvPr id="8195" name="Content Placeholder 2"/>
          <p:cNvSpPr>
            <a:spLocks noGrp="1"/>
          </p:cNvSpPr>
          <p:nvPr>
            <p:ph idx="1"/>
          </p:nvPr>
        </p:nvSpPr>
        <p:spPr/>
        <p:txBody>
          <a:bodyPr/>
          <a:lstStyle/>
          <a:p>
            <a:pPr eaLnBrk="1" hangingPunct="1"/>
            <a:r>
              <a:rPr lang="el-GR" altLang="el-GR" dirty="0" smtClean="0"/>
              <a:t>Τα σωματομετρικά χαρακτηριστικά των παικτών στο άθλημα του βόλεϊ ανάλογα με τη θέση και την ειδίκευση την οποία έχουν ακραίοι επιθετικοί, διαγώνιοι, </a:t>
            </a:r>
            <a:r>
              <a:rPr lang="el-GR" altLang="el-GR" dirty="0" err="1" smtClean="0"/>
              <a:t>πασαδόρος</a:t>
            </a:r>
            <a:r>
              <a:rPr lang="el-GR" altLang="el-GR" dirty="0" smtClean="0"/>
              <a:t>, κεντρικοί </a:t>
            </a:r>
            <a:r>
              <a:rPr lang="el-GR" altLang="el-GR" dirty="0" err="1" smtClean="0"/>
              <a:t>μπλοκέρ</a:t>
            </a:r>
            <a:r>
              <a:rPr lang="el-GR" altLang="el-GR" dirty="0" smtClean="0"/>
              <a:t> κλπ.</a:t>
            </a:r>
          </a:p>
        </p:txBody>
      </p:sp>
      <p:sp>
        <p:nvSpPr>
          <p:cNvPr id="8196" name="Slide Number Placeholder 3"/>
          <p:cNvSpPr>
            <a:spLocks noGrp="1"/>
          </p:cNvSpPr>
          <p:nvPr>
            <p:ph type="sldNum" sz="quarter" idx="4294967295"/>
          </p:nvPr>
        </p:nvSpPr>
        <p:spPr bwMode="auto">
          <a:xfrm>
            <a:off x="65532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3D2AD3B-C63A-4EA4-9327-8FE3D1D418D1}" type="slidenum">
              <a:rPr lang="el-GR" altLang="el-GR" smtClean="0"/>
              <a:pPr fontAlgn="base">
                <a:spcBef>
                  <a:spcPct val="0"/>
                </a:spcBef>
                <a:spcAft>
                  <a:spcPct val="0"/>
                </a:spcAft>
                <a:defRPr/>
              </a:pPr>
              <a:t>5</a:t>
            </a:fld>
            <a:endParaRPr lang="el-GR" altLang="el-GR" smtClean="0"/>
          </a:p>
        </p:txBody>
      </p:sp>
    </p:spTree>
    <p:extLst>
      <p:ext uri="{BB962C8B-B14F-4D97-AF65-F5344CB8AC3E}">
        <p14:creationId xmlns:p14="http://schemas.microsoft.com/office/powerpoint/2010/main" val="594959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ΟΜΑΔΑ ΠΕΤΟΣΦΑΙΡΙΣΗΣ</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smtClean="0"/>
              <a:t>Σε μια ομάδα βόλεϊ ο προπονητής θα πρέπει να λαμβάνει υπόψη του τα παρακάτω χαρακτηριστικά ώστε να σχεδιάσει με επιτυχία το προπονητικό </a:t>
            </a:r>
            <a:r>
              <a:rPr lang="el-GR" dirty="0"/>
              <a:t>τ</a:t>
            </a:r>
            <a:r>
              <a:rPr lang="el-GR" dirty="0" smtClean="0"/>
              <a:t>ου πρόγραμμα</a:t>
            </a:r>
          </a:p>
          <a:p>
            <a:r>
              <a:rPr lang="el-GR" dirty="0" smtClean="0"/>
              <a:t>1</a:t>
            </a:r>
            <a:r>
              <a:rPr lang="el-GR" dirty="0"/>
              <a:t>. </a:t>
            </a:r>
            <a:r>
              <a:rPr lang="el-GR" dirty="0" smtClean="0"/>
              <a:t>Το σωματότυπο των παικτών/</a:t>
            </a:r>
            <a:r>
              <a:rPr lang="el-GR" dirty="0" err="1" smtClean="0"/>
              <a:t>τριων</a:t>
            </a:r>
            <a:r>
              <a:rPr lang="el-GR" dirty="0" smtClean="0"/>
              <a:t> που απαρτίζουν την ομάδα.</a:t>
            </a:r>
          </a:p>
          <a:p>
            <a:r>
              <a:rPr lang="el-GR" dirty="0" smtClean="0"/>
              <a:t>2</a:t>
            </a:r>
            <a:r>
              <a:rPr lang="el-GR" dirty="0"/>
              <a:t>. </a:t>
            </a:r>
            <a:r>
              <a:rPr lang="el-GR" dirty="0" smtClean="0"/>
              <a:t>Την ειδίκευση των παικτών/</a:t>
            </a:r>
            <a:r>
              <a:rPr lang="el-GR" dirty="0" err="1" smtClean="0"/>
              <a:t>τριων</a:t>
            </a:r>
            <a:r>
              <a:rPr lang="el-GR" dirty="0" smtClean="0"/>
              <a:t>.</a:t>
            </a:r>
          </a:p>
          <a:p>
            <a:r>
              <a:rPr lang="el-GR" dirty="0" smtClean="0"/>
              <a:t>3. Τα συστήματα επίθεσης – άμυνας.</a:t>
            </a:r>
          </a:p>
          <a:p>
            <a:r>
              <a:rPr lang="el-GR" dirty="0" smtClean="0"/>
              <a:t>4. </a:t>
            </a:r>
            <a:r>
              <a:rPr lang="el-GR" dirty="0"/>
              <a:t>Τ</a:t>
            </a:r>
            <a:r>
              <a:rPr lang="el-GR" dirty="0" smtClean="0"/>
              <a:t>ην ατομική </a:t>
            </a:r>
            <a:r>
              <a:rPr lang="el-GR" dirty="0" err="1" smtClean="0"/>
              <a:t>τεχνικοτακτική</a:t>
            </a:r>
            <a:r>
              <a:rPr lang="el-GR" dirty="0" smtClean="0"/>
              <a:t> παικτών/</a:t>
            </a:r>
            <a:r>
              <a:rPr lang="el-GR" dirty="0" err="1" smtClean="0"/>
              <a:t>τριων</a:t>
            </a:r>
            <a:r>
              <a:rPr lang="el-GR" dirty="0" smtClean="0"/>
              <a:t>.</a:t>
            </a:r>
          </a:p>
          <a:p>
            <a:r>
              <a:rPr lang="el-GR" dirty="0" smtClean="0"/>
              <a:t>5. Τη φυσική τους κατάσταση.</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val="282408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ΣΩΜΑΤΟΤΥΠΟΣ </a:t>
            </a:r>
            <a:r>
              <a:rPr lang="el-GR" dirty="0" smtClean="0"/>
              <a:t>ΤΩΝ ΠΑΙΚΤΩΝ </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smtClean="0"/>
              <a:t>Από τη μελέτη της βιβλιογραφίας διαπιστώνεται η ύπαρξη </a:t>
            </a:r>
            <a:r>
              <a:rPr lang="el-GR" dirty="0"/>
              <a:t>δ</a:t>
            </a:r>
            <a:r>
              <a:rPr lang="el-GR" dirty="0" smtClean="0"/>
              <a:t>υο βασικών χαρακτηριστικών που σχετίζονται με τα σωματομετρικά </a:t>
            </a:r>
            <a:r>
              <a:rPr lang="el-GR" dirty="0" smtClean="0"/>
              <a:t>στοιχεία </a:t>
            </a:r>
            <a:r>
              <a:rPr lang="el-GR" dirty="0" smtClean="0"/>
              <a:t>παικτών υψηλού επιπέδου:</a:t>
            </a:r>
          </a:p>
          <a:p>
            <a:r>
              <a:rPr lang="el-GR" dirty="0" smtClean="0"/>
              <a:t>1. Το σωματικό ύψος, και</a:t>
            </a:r>
          </a:p>
          <a:p>
            <a:r>
              <a:rPr lang="el-GR" dirty="0" smtClean="0"/>
              <a:t>2. το σωματικό βάρος.</a:t>
            </a:r>
            <a:endParaRPr lang="el-GR" dirty="0"/>
          </a:p>
          <a:p>
            <a:r>
              <a:rPr lang="el-GR" dirty="0" smtClean="0"/>
              <a:t>Οδηγός για κάποιον προπονητή σε σχέση με το σωματότυπο των παικτών του σε σχέση με το σωματικό ύψος αποτελούν:</a:t>
            </a:r>
          </a:p>
          <a:p>
            <a:r>
              <a:rPr lang="el-GR" dirty="0" smtClean="0"/>
              <a:t> α) η εξασφάλιση παικτών που έχουν την ικανότητα να επιτύχουν και να  διατηρήσουν επαρκώς άλμα και ύψος για το παιχνίδι πάνω από το φιλέ, </a:t>
            </a:r>
          </a:p>
          <a:p>
            <a:r>
              <a:rPr lang="el-GR" dirty="0"/>
              <a:t>β</a:t>
            </a:r>
            <a:r>
              <a:rPr lang="el-GR" dirty="0" smtClean="0"/>
              <a:t>) η ύπαρξη ευκινησίας, ευλυγισίας για την άμυνα εδάφους, </a:t>
            </a:r>
          </a:p>
          <a:p>
            <a:r>
              <a:rPr lang="el-GR" dirty="0" smtClean="0"/>
              <a:t>γ) η ικανότητα για αντίδραση (ταχύτητα αντίδρασης) στις ξαφνικές εναλλαγές καταστάσεων και η επιτυχημένη μετάβαση από την άμυνα στην επίθεση.</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val="3060794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ΣΩΜΑΤΟΤΥΠΟ ΚΑΙ ΕΙΔΙΚΕΥΣΗ</a:t>
            </a:r>
            <a:endParaRPr lang="el-GR" dirty="0"/>
          </a:p>
        </p:txBody>
      </p:sp>
      <p:sp>
        <p:nvSpPr>
          <p:cNvPr id="3" name="Θέση περιεχομένου 2"/>
          <p:cNvSpPr>
            <a:spLocks noGrp="1"/>
          </p:cNvSpPr>
          <p:nvPr>
            <p:ph idx="1"/>
          </p:nvPr>
        </p:nvSpPr>
        <p:spPr/>
        <p:txBody>
          <a:bodyPr>
            <a:normAutofit fontScale="55000" lnSpcReduction="20000"/>
          </a:bodyPr>
          <a:lstStyle/>
          <a:p>
            <a:r>
              <a:rPr lang="el-GR" dirty="0" smtClean="0"/>
              <a:t>Συνήθως ο παίκτης/</a:t>
            </a:r>
            <a:r>
              <a:rPr lang="el-GR" dirty="0" err="1" smtClean="0"/>
              <a:t>τρια</a:t>
            </a:r>
            <a:r>
              <a:rPr lang="el-GR" dirty="0" smtClean="0"/>
              <a:t> του βόλεϊ πρέπει να είναι ψηλός με </a:t>
            </a:r>
            <a:r>
              <a:rPr lang="el-GR" dirty="0" err="1" smtClean="0"/>
              <a:t>μεσομορφικό</a:t>
            </a:r>
            <a:r>
              <a:rPr lang="el-GR" dirty="0" smtClean="0"/>
              <a:t> ή </a:t>
            </a:r>
            <a:r>
              <a:rPr lang="el-GR" dirty="0" err="1" smtClean="0"/>
              <a:t>ενδομορφικό</a:t>
            </a:r>
            <a:r>
              <a:rPr lang="el-GR" dirty="0" smtClean="0"/>
              <a:t> τύπο σώματος χωρίς αυτό να σημαίνει ότι δεν υπάρχουν </a:t>
            </a:r>
            <a:r>
              <a:rPr lang="el-GR" dirty="0" smtClean="0"/>
              <a:t>επιτυχημένοι </a:t>
            </a:r>
            <a:r>
              <a:rPr lang="el-GR" dirty="0" smtClean="0"/>
              <a:t>παίκτες/</a:t>
            </a:r>
            <a:r>
              <a:rPr lang="el-GR" dirty="0" err="1" smtClean="0"/>
              <a:t>τριες</a:t>
            </a:r>
            <a:r>
              <a:rPr lang="el-GR" dirty="0" smtClean="0"/>
              <a:t> που ξεφεύγουν από τα παραπάνω </a:t>
            </a:r>
            <a:r>
              <a:rPr lang="el-GR" dirty="0" smtClean="0"/>
              <a:t>πρότυπα.</a:t>
            </a:r>
            <a:endParaRPr lang="el-GR" dirty="0" smtClean="0"/>
          </a:p>
          <a:p>
            <a:r>
              <a:rPr lang="el-GR" dirty="0" smtClean="0"/>
              <a:t>Όπως γνωρίζουμε στο </a:t>
            </a:r>
            <a:r>
              <a:rPr lang="el-GR" dirty="0"/>
              <a:t>β</a:t>
            </a:r>
            <a:r>
              <a:rPr lang="el-GR" dirty="0" smtClean="0"/>
              <a:t>όλεϊ έχουμε τις παρακάτω ειδικεύσεις παικτ</a:t>
            </a:r>
            <a:r>
              <a:rPr lang="el-GR" dirty="0"/>
              <a:t>ώ</a:t>
            </a:r>
            <a:r>
              <a:rPr lang="el-GR" dirty="0" smtClean="0"/>
              <a:t>ν:</a:t>
            </a:r>
          </a:p>
          <a:p>
            <a:r>
              <a:rPr lang="el-GR" dirty="0" smtClean="0"/>
              <a:t>α) πασαδόρος,</a:t>
            </a:r>
          </a:p>
          <a:p>
            <a:r>
              <a:rPr lang="el-GR" dirty="0"/>
              <a:t>β</a:t>
            </a:r>
            <a:r>
              <a:rPr lang="el-GR" dirty="0" smtClean="0"/>
              <a:t>) ακραίος επιθετικός,</a:t>
            </a:r>
          </a:p>
          <a:p>
            <a:r>
              <a:rPr lang="el-GR" dirty="0" smtClean="0"/>
              <a:t>γ) κεντρικός μπλοκέρ,</a:t>
            </a:r>
          </a:p>
          <a:p>
            <a:r>
              <a:rPr lang="el-GR" dirty="0"/>
              <a:t>δ</a:t>
            </a:r>
            <a:r>
              <a:rPr lang="el-GR" dirty="0" smtClean="0"/>
              <a:t>) διαγώνιος επιθετικός, και</a:t>
            </a:r>
          </a:p>
          <a:p>
            <a:r>
              <a:rPr lang="el-GR" dirty="0"/>
              <a:t>ε</a:t>
            </a:r>
            <a:r>
              <a:rPr lang="el-GR" dirty="0" smtClean="0"/>
              <a:t>) λίμπερο.</a:t>
            </a:r>
          </a:p>
          <a:p>
            <a:r>
              <a:rPr lang="el-GR" dirty="0" smtClean="0"/>
              <a:t>Σε ομάδες βόλεϊ υψηλής κατηγορίας και εθνικές ομάδες οι επιθετικοί πρέπει να έχουν ύψος για τους άνδρες 1,95-2,05</a:t>
            </a:r>
            <a:r>
              <a:rPr lang="en-US" dirty="0" smtClean="0"/>
              <a:t>cm</a:t>
            </a:r>
            <a:r>
              <a:rPr lang="el-GR" dirty="0" smtClean="0"/>
              <a:t> και για τις </a:t>
            </a:r>
            <a:r>
              <a:rPr lang="el-GR" dirty="0" err="1" smtClean="0"/>
              <a:t>γυναικες</a:t>
            </a:r>
            <a:r>
              <a:rPr lang="el-GR" dirty="0" smtClean="0"/>
              <a:t> 1,80-1,95</a:t>
            </a:r>
            <a:r>
              <a:rPr lang="en-US" dirty="0" smtClean="0"/>
              <a:t>cm.</a:t>
            </a:r>
            <a:r>
              <a:rPr lang="el-GR" dirty="0" smtClean="0"/>
              <a:t> </a:t>
            </a:r>
          </a:p>
          <a:p>
            <a:r>
              <a:rPr lang="el-GR" dirty="0"/>
              <a:t>Ο</a:t>
            </a:r>
            <a:r>
              <a:rPr lang="el-GR" dirty="0" smtClean="0"/>
              <a:t>ι </a:t>
            </a:r>
            <a:r>
              <a:rPr lang="el-GR" dirty="0" err="1" smtClean="0"/>
              <a:t>πασαδόροι</a:t>
            </a:r>
            <a:r>
              <a:rPr lang="el-GR" dirty="0" smtClean="0"/>
              <a:t> πρέπει να έχουν ύψος οι άνδρες 1,80-1,95</a:t>
            </a:r>
            <a:r>
              <a:rPr lang="en-US" dirty="0" smtClean="0"/>
              <a:t>cm</a:t>
            </a:r>
            <a:r>
              <a:rPr lang="el-GR" dirty="0" smtClean="0"/>
              <a:t> και για τις γυναίκες 1,70-1,80</a:t>
            </a:r>
            <a:r>
              <a:rPr lang="en-US" dirty="0" smtClean="0"/>
              <a:t>cm.</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val="468581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ΠΑΣΑ∆ΟΡΟΣ </a:t>
            </a:r>
          </a:p>
        </p:txBody>
      </p:sp>
      <p:sp>
        <p:nvSpPr>
          <p:cNvPr id="3" name="Θέση περιεχομένου 2"/>
          <p:cNvSpPr>
            <a:spLocks noGrp="1"/>
          </p:cNvSpPr>
          <p:nvPr>
            <p:ph idx="1"/>
          </p:nvPr>
        </p:nvSpPr>
        <p:spPr/>
        <p:txBody>
          <a:bodyPr>
            <a:normAutofit fontScale="62500" lnSpcReduction="20000"/>
          </a:bodyPr>
          <a:lstStyle/>
          <a:p>
            <a:r>
              <a:rPr lang="el-GR" dirty="0"/>
              <a:t>Ο</a:t>
            </a:r>
            <a:r>
              <a:rPr lang="el-GR" dirty="0" smtClean="0"/>
              <a:t> πασαδόρος σε μια ομάδα υψηλής κατηγορίας πρέπει να έχει τα παρακάτω τεχνικά και σωματικά χαρακτηριστικά: </a:t>
            </a:r>
          </a:p>
          <a:p>
            <a:r>
              <a:rPr lang="el-GR" dirty="0"/>
              <a:t>β</a:t>
            </a:r>
            <a:r>
              <a:rPr lang="el-GR" dirty="0" smtClean="0"/>
              <a:t>) έχει άριστη τεχνική κατάρτιση στην πάσα με δάκτυλα από πάνω (από στάση, από κίνηση, με άλμα, πλάγια πάσα, πίσω πάσα</a:t>
            </a:r>
            <a:r>
              <a:rPr lang="el-GR" dirty="0" smtClean="0"/>
              <a:t>),</a:t>
            </a:r>
            <a:endParaRPr lang="el-GR" dirty="0" smtClean="0"/>
          </a:p>
          <a:p>
            <a:r>
              <a:rPr lang="el-GR" dirty="0" smtClean="0"/>
              <a:t>β) έχει καλή αντίληψη χώρου και χρόνου, </a:t>
            </a:r>
          </a:p>
          <a:p>
            <a:r>
              <a:rPr lang="el-GR" dirty="0"/>
              <a:t>γ</a:t>
            </a:r>
            <a:r>
              <a:rPr lang="el-GR" dirty="0" smtClean="0"/>
              <a:t>) είναι καλός στην </a:t>
            </a:r>
            <a:r>
              <a:rPr lang="el-GR" dirty="0"/>
              <a:t>ά</a:t>
            </a:r>
            <a:r>
              <a:rPr lang="el-GR" dirty="0" smtClean="0"/>
              <a:t>μυνα εδάφους, </a:t>
            </a:r>
          </a:p>
          <a:p>
            <a:r>
              <a:rPr lang="el-GR" dirty="0"/>
              <a:t>δ</a:t>
            </a:r>
            <a:r>
              <a:rPr lang="el-GR" dirty="0" smtClean="0"/>
              <a:t>) έχει μεγάλη αλτική ικανότητα λόγω του μικρότερου σωματικού ύψους σε σχέση με τους άλλους παίκτες, </a:t>
            </a:r>
          </a:p>
          <a:p>
            <a:r>
              <a:rPr lang="el-GR" dirty="0" smtClean="0"/>
              <a:t>ε) είναι γρήγορος στην ταχύτητα (ιδιαίτερα στην </a:t>
            </a:r>
            <a:r>
              <a:rPr lang="el-GR" dirty="0" err="1" smtClean="0"/>
              <a:t>ακυκλική</a:t>
            </a:r>
            <a:r>
              <a:rPr lang="el-GR" dirty="0" smtClean="0"/>
              <a:t> ταχύτητα),</a:t>
            </a:r>
          </a:p>
          <a:p>
            <a:r>
              <a:rPr lang="el-GR" dirty="0"/>
              <a:t>σ</a:t>
            </a:r>
            <a:r>
              <a:rPr lang="el-GR" dirty="0" smtClean="0"/>
              <a:t>τ) έχει καλή ικανότητα αντίδρασης στα ερεθίσματα, </a:t>
            </a:r>
          </a:p>
          <a:p>
            <a:r>
              <a:rPr lang="el-GR" dirty="0"/>
              <a:t>ζ</a:t>
            </a:r>
            <a:r>
              <a:rPr lang="el-GR" dirty="0" smtClean="0"/>
              <a:t>) έχει όσο το δυνατόν υψηλό ανάστημα για να συμμετέχει ενεργά στο μπλοκ.</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val="37420246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1713</TotalTime>
  <Words>1723</Words>
  <Application>Microsoft Office PowerPoint</Application>
  <PresentationFormat>On-screen Show (4:3)</PresentationFormat>
  <Paragraphs>142</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Θέμα του Office</vt:lpstr>
      <vt:lpstr>Πετοσφαίριση I</vt:lpstr>
      <vt:lpstr>Άδειες Χρήσης</vt:lpstr>
      <vt:lpstr>Χρηματοδότηση</vt:lpstr>
      <vt:lpstr>Σκοποί  ενότητας</vt:lpstr>
      <vt:lpstr>Περιεχόμενα ενότητας</vt:lpstr>
      <vt:lpstr>Η ΟΜΑΔΑ ΠΕΤΟΣΦΑΙΡΙΣΗΣ</vt:lpstr>
      <vt:lpstr>Ο ΣΩΜΑΤΟΤΥΠΟΣ ΤΩΝ ΠΑΙΚΤΩΝ </vt:lpstr>
      <vt:lpstr>ΣΩΜΑΤΟΤΥΠΟ ΚΑΙ ΕΙΔΙΚΕΥΣΗ</vt:lpstr>
      <vt:lpstr>Ο ΠΑΣΑ∆ΟΡΟΣ </vt:lpstr>
      <vt:lpstr>Ο ΠΑΣΑ∆ΟΡΟΣ </vt:lpstr>
      <vt:lpstr>Ο ΑΚΡΑΙΟΣ ΕΠΙΘΕΤΙΚΟΣ </vt:lpstr>
      <vt:lpstr>Ο ΑΚΡΑΙΟΣ ΕΠΙΘΕΤΙΚΟΣ </vt:lpstr>
      <vt:lpstr>Ο ΑΚΡΑΙΟΣ ΕΠΙΘΕΤΙΚΟΣ </vt:lpstr>
      <vt:lpstr>Ο ΚΕΝΤΡΙΚΟΣ ΜΠΛΟΚΕΡ</vt:lpstr>
      <vt:lpstr>Ο ΚΕΝΤΡΙΚΟΣ ΜΠΛΟΚΕΡ</vt:lpstr>
      <vt:lpstr>Ο ∆ΙΑΓΩΝΙΟΣ ΤΟΥ ΠΑΣΑ∆ΟΡΟΥ </vt:lpstr>
      <vt:lpstr>Ο ΛΙΜΠΕΡΟ</vt:lpstr>
      <vt:lpstr>Η ΣΤΕΛΕΧΩΣΗ ΤΗΣ ΟΜΑΔΑΣ</vt:lpstr>
      <vt:lpstr>Ο ΣΧΕΔΙΑΣΜΟΣ ΤΗΣ ΟΜΑΔΑΣ</vt:lpstr>
      <vt:lpstr>ΒΙΒΛΙΟΓΡΑΦΙΑ</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Energy</cp:lastModifiedBy>
  <cp:revision>264</cp:revision>
  <dcterms:created xsi:type="dcterms:W3CDTF">2012-09-06T09:03:05Z</dcterms:created>
  <dcterms:modified xsi:type="dcterms:W3CDTF">2015-06-26T07:51:26Z</dcterms:modified>
</cp:coreProperties>
</file>