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317" r:id="rId3"/>
    <p:sldId id="318" r:id="rId4"/>
    <p:sldId id="319" r:id="rId5"/>
    <p:sldId id="320" r:id="rId6"/>
    <p:sldId id="321" r:id="rId7"/>
    <p:sldId id="322" r:id="rId8"/>
    <p:sldId id="323" r:id="rId9"/>
    <p:sldId id="324" r:id="rId10"/>
    <p:sldId id="326" r:id="rId11"/>
    <p:sldId id="327" r:id="rId12"/>
    <p:sldId id="328" r:id="rId13"/>
    <p:sldId id="329" r:id="rId14"/>
    <p:sldId id="330" r:id="rId15"/>
    <p:sldId id="331" r:id="rId16"/>
    <p:sldId id="332" r:id="rId17"/>
    <p:sldId id="280" r:id="rId18"/>
    <p:sldId id="290" r:id="rId19"/>
    <p:sldId id="291" r:id="rId20"/>
    <p:sldId id="306" r:id="rId21"/>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512F115-2FCC-49EE-8759-A71F26F5819E}">
          <p14:sldIdLst>
            <p14:sldId id="256"/>
            <p14:sldId id="317"/>
            <p14:sldId id="318"/>
            <p14:sldId id="319"/>
            <p14:sldId id="320"/>
            <p14:sldId id="321"/>
            <p14:sldId id="322"/>
            <p14:sldId id="323"/>
            <p14:sldId id="324"/>
            <p14:sldId id="326"/>
            <p14:sldId id="327"/>
            <p14:sldId id="328"/>
            <p14:sldId id="329"/>
            <p14:sldId id="330"/>
            <p14:sldId id="331"/>
            <p14:sldId id="332"/>
            <p14:sldId id="280"/>
          </p14:sldIdLst>
        </p14:section>
        <p14:section name="Copyright" id="{94FB528B-2313-4AEB-98F6-8B9532041BB8}">
          <p14:sldIdLst>
            <p14:sldId id="290"/>
            <p14:sldId id="291"/>
            <p14:sldId id="306"/>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ser" initials="u"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75BC"/>
    <a:srgbClr val="4F81BD"/>
    <a:srgbClr val="50ABB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435" autoAdjust="0"/>
    <p:restoredTop sz="98901" autoAdjust="0"/>
  </p:normalViewPr>
  <p:slideViewPr>
    <p:cSldViewPr>
      <p:cViewPr varScale="1">
        <p:scale>
          <a:sx n="116" d="100"/>
          <a:sy n="116" d="100"/>
        </p:scale>
        <p:origin x="1650" y="13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notesViewPr>
    <p:cSldViewPr>
      <p:cViewPr varScale="1">
        <p:scale>
          <a:sx n="88" d="100"/>
          <a:sy n="88" d="100"/>
        </p:scale>
        <p:origin x="3822"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7A379C-B41D-45E1-80CB-01FC82FDADA9}" type="datetimeFigureOut">
              <a:rPr lang="el-GR" smtClean="0"/>
              <a:t>25/5/2015</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dirty="0"/>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BA60D4E-153C-481E-9C52-31B1E4926C1F}" type="slidenum">
              <a:rPr lang="el-GR" smtClean="0"/>
              <a:t>‹#›</a:t>
            </a:fld>
            <a:endParaRPr lang="el-GR"/>
          </a:p>
        </p:txBody>
      </p:sp>
    </p:spTree>
    <p:extLst>
      <p:ext uri="{BB962C8B-B14F-4D97-AF65-F5344CB8AC3E}">
        <p14:creationId xmlns:p14="http://schemas.microsoft.com/office/powerpoint/2010/main" val="39553540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71450" indent="-171450">
              <a:buFont typeface="Arial" pitchFamily="34" charset="0"/>
              <a:buChar char="•"/>
            </a:pPr>
            <a:endParaRPr lang="el-GR" dirty="0">
              <a:solidFill>
                <a:srgbClr val="FF0000"/>
              </a:solidFill>
            </a:endParaRP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a:t>
            </a:fld>
            <a:endParaRPr lang="el-GR"/>
          </a:p>
        </p:txBody>
      </p:sp>
    </p:spTree>
    <p:extLst>
      <p:ext uri="{BB962C8B-B14F-4D97-AF65-F5344CB8AC3E}">
        <p14:creationId xmlns:p14="http://schemas.microsoft.com/office/powerpoint/2010/main" val="39928127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a:t>
            </a:fld>
            <a:endParaRPr lang="el-GR"/>
          </a:p>
        </p:txBody>
      </p:sp>
    </p:spTree>
    <p:extLst>
      <p:ext uri="{BB962C8B-B14F-4D97-AF65-F5344CB8AC3E}">
        <p14:creationId xmlns:p14="http://schemas.microsoft.com/office/powerpoint/2010/main" val="13093475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3</a:t>
            </a:fld>
            <a:endParaRPr lang="el-GR"/>
          </a:p>
        </p:txBody>
      </p:sp>
    </p:spTree>
    <p:extLst>
      <p:ext uri="{BB962C8B-B14F-4D97-AF65-F5344CB8AC3E}">
        <p14:creationId xmlns:p14="http://schemas.microsoft.com/office/powerpoint/2010/main" val="13118692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4</a:t>
            </a:fld>
            <a:endParaRPr lang="el-GR"/>
          </a:p>
        </p:txBody>
      </p:sp>
    </p:spTree>
    <p:extLst>
      <p:ext uri="{BB962C8B-B14F-4D97-AF65-F5344CB8AC3E}">
        <p14:creationId xmlns:p14="http://schemas.microsoft.com/office/powerpoint/2010/main" val="31027131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17</a:t>
            </a:fld>
            <a:endParaRPr lang="el-GR"/>
          </a:p>
        </p:txBody>
      </p:sp>
    </p:spTree>
    <p:extLst>
      <p:ext uri="{BB962C8B-B14F-4D97-AF65-F5344CB8AC3E}">
        <p14:creationId xmlns:p14="http://schemas.microsoft.com/office/powerpoint/2010/main" val="3017940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71450" indent="-171450">
              <a:buFont typeface="Arial" pitchFamily="34" charset="0"/>
              <a:buChar char="•"/>
            </a:pP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18</a:t>
            </a:fld>
            <a:endParaRPr lang="el-GR"/>
          </a:p>
        </p:txBody>
      </p:sp>
    </p:spTree>
    <p:extLst>
      <p:ext uri="{BB962C8B-B14F-4D97-AF65-F5344CB8AC3E}">
        <p14:creationId xmlns:p14="http://schemas.microsoft.com/office/powerpoint/2010/main" val="24459846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19</a:t>
            </a:fld>
            <a:endParaRPr lang="el-GR"/>
          </a:p>
        </p:txBody>
      </p:sp>
    </p:spTree>
    <p:extLst>
      <p:ext uri="{BB962C8B-B14F-4D97-AF65-F5344CB8AC3E}">
        <p14:creationId xmlns:p14="http://schemas.microsoft.com/office/powerpoint/2010/main" val="33101659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20</a:t>
            </a:fld>
            <a:endParaRPr lang="el-GR"/>
          </a:p>
        </p:txBody>
      </p:sp>
    </p:spTree>
    <p:extLst>
      <p:ext uri="{BB962C8B-B14F-4D97-AF65-F5344CB8AC3E}">
        <p14:creationId xmlns:p14="http://schemas.microsoft.com/office/powerpoint/2010/main" val="28956449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lvl1pPr>
              <a:defRPr>
                <a:solidFill>
                  <a:schemeClr val="accent1"/>
                </a:solidFill>
              </a:defRPr>
            </a:lvl1pPr>
          </a:lstStyle>
          <a:p>
            <a:r>
              <a:rPr lang="el-GR" dirty="0" smtClean="0"/>
              <a:t>Στυλ κύριου τίτλου</a:t>
            </a:r>
            <a:endParaRPr lang="el-GR" dirty="0"/>
          </a:p>
        </p:txBody>
      </p:sp>
      <p:sp>
        <p:nvSpPr>
          <p:cNvPr id="3" name="Υπότιτλος 2"/>
          <p:cNvSpPr>
            <a:spLocks noGrp="1"/>
          </p:cNvSpPr>
          <p:nvPr>
            <p:ph type="subTitle" idx="1"/>
          </p:nvPr>
        </p:nvSpPr>
        <p:spPr>
          <a:xfrm>
            <a:off x="683568" y="3886200"/>
            <a:ext cx="7776864"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dirty="0" smtClean="0"/>
              <a:t>Στυλ κύριου υπότιτλου</a:t>
            </a:r>
            <a:endParaRPr lang="el-GR" dirty="0"/>
          </a:p>
        </p:txBody>
      </p:sp>
    </p:spTree>
    <p:extLst>
      <p:ext uri="{BB962C8B-B14F-4D97-AF65-F5344CB8AC3E}">
        <p14:creationId xmlns:p14="http://schemas.microsoft.com/office/powerpoint/2010/main" val="42452477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5"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6" name="Picture 5"/>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245861566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lvl1pPr>
              <a:defRPr b="0">
                <a:solidFill>
                  <a:srgbClr val="5075BC"/>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423861268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idx="1"/>
          </p:nvPr>
        </p:nvSpPr>
        <p:spPr>
          <a:xfrm>
            <a:off x="464156" y="1556792"/>
            <a:ext cx="8229600" cy="4525963"/>
          </a:xfrm>
        </p:spPr>
        <p:txBody>
          <a:bodyPr/>
          <a:lstStyle>
            <a:lvl1pPr>
              <a:spcBef>
                <a:spcPts val="1200"/>
              </a:spcBef>
              <a:defRPr/>
            </a:lvl1pPr>
            <a:lvl2pPr>
              <a:spcBef>
                <a:spcPts val="1200"/>
              </a:spcBef>
              <a:defRPr/>
            </a:lvl2pPr>
            <a:lvl3pPr>
              <a:spcBef>
                <a:spcPts val="1200"/>
              </a:spcBef>
              <a:defRPr/>
            </a:lvl3pPr>
            <a:lvl4pPr>
              <a:spcBef>
                <a:spcPts val="1200"/>
              </a:spcBef>
              <a:defRPr/>
            </a:lvl4pPr>
            <a:lvl5pPr>
              <a:spcBef>
                <a:spcPts val="1200"/>
              </a:spcBef>
              <a:defRPr/>
            </a:lvl5pPr>
          </a:lstStyle>
          <a:p>
            <a:pPr lvl="0"/>
            <a:r>
              <a:rPr lang="el-GR" dirty="0" smtClean="0"/>
              <a:t>Στυλ υποδείγματος κειμένου</a:t>
            </a:r>
          </a:p>
          <a:p>
            <a:pPr lvl="1"/>
            <a:r>
              <a:rPr lang="el-GR" dirty="0" smtClean="0"/>
              <a:t>Δεύτερου επιπέδου</a:t>
            </a:r>
          </a:p>
          <a:p>
            <a:pPr lvl="2"/>
            <a:r>
              <a:rPr lang="el-GR" dirty="0" smtClean="0"/>
              <a:t>Τρίτου επιπέδου</a:t>
            </a:r>
          </a:p>
          <a:p>
            <a:pPr lvl="3"/>
            <a:r>
              <a:rPr lang="el-GR" dirty="0" smtClean="0"/>
              <a:t>Τέταρτου επιπέδου</a:t>
            </a:r>
          </a:p>
          <a:p>
            <a:pPr lvl="4"/>
            <a:r>
              <a:rPr lang="el-GR" dirty="0" smtClean="0"/>
              <a:t>Πέμπτου επιπέδου</a:t>
            </a:r>
            <a:endParaRPr lang="el-GR" dirty="0"/>
          </a:p>
        </p:txBody>
      </p:sp>
      <p:sp>
        <p:nvSpPr>
          <p:cNvPr id="4"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chemeClr val="tx1"/>
                </a:solidFill>
              </a:rPr>
              <a:pPr algn="ctr"/>
              <a:t>‹#›</a:t>
            </a:fld>
            <a:endParaRPr lang="el-GR" dirty="0">
              <a:solidFill>
                <a:schemeClr val="tx1"/>
              </a:solidFill>
            </a:endParaRPr>
          </a:p>
        </p:txBody>
      </p:sp>
      <p:sp>
        <p:nvSpPr>
          <p:cNvPr id="5" name="2 - Θέση υποσέλιδου"/>
          <p:cNvSpPr txBox="1">
            <a:spLocks/>
          </p:cNvSpPr>
          <p:nvPr userDrawn="1"/>
        </p:nvSpPr>
        <p:spPr bwMode="auto">
          <a:xfrm>
            <a:off x="251520" y="6441600"/>
            <a:ext cx="8280919" cy="268139"/>
          </a:xfrm>
          <a:prstGeom prst="rect">
            <a:avLst/>
          </a:prstGeom>
          <a:solidFill>
            <a:schemeClr val="bg1">
              <a:lumMod val="95000"/>
            </a:schemeClr>
          </a:solidFill>
          <a:ln>
            <a:miter lim="800000"/>
            <a:headEnd/>
            <a:tailEnd/>
          </a:ln>
        </p:spPr>
        <p:txBody>
          <a:bodyPr anchor="ctr"/>
          <a:lstStyle/>
          <a:p>
            <a:r>
              <a:rPr lang="el-GR" sz="1200" kern="1200" dirty="0" smtClean="0">
                <a:solidFill>
                  <a:schemeClr val="tx1"/>
                </a:solidFill>
                <a:latin typeface="+mn-lt"/>
                <a:ea typeface="+mn-ea"/>
                <a:cs typeface="+mn-cs"/>
              </a:rPr>
              <a:t>Ενότητα </a:t>
            </a:r>
            <a:r>
              <a:rPr lang="en-US" sz="1200" kern="1200" dirty="0" smtClean="0">
                <a:solidFill>
                  <a:schemeClr val="tx1"/>
                </a:solidFill>
                <a:latin typeface="+mn-lt"/>
                <a:ea typeface="+mn-ea"/>
                <a:cs typeface="+mn-cs"/>
              </a:rPr>
              <a:t>2</a:t>
            </a:r>
            <a:r>
              <a:rPr lang="el-GR" sz="1200" kern="1200" dirty="0" smtClean="0">
                <a:solidFill>
                  <a:schemeClr val="tx1"/>
                </a:solidFill>
                <a:latin typeface="+mn-lt"/>
                <a:ea typeface="+mn-ea"/>
                <a:cs typeface="+mn-cs"/>
              </a:rPr>
              <a:t>: </a:t>
            </a:r>
            <a:r>
              <a:rPr lang="el-GR" sz="1200" dirty="0" smtClean="0"/>
              <a:t>Εγκεφαλική</a:t>
            </a:r>
            <a:r>
              <a:rPr lang="el-GR" sz="1200" baseline="0" dirty="0" smtClean="0"/>
              <a:t> πλευρίωση και προτίμηση χεριού</a:t>
            </a:r>
            <a:endParaRPr lang="en-US" sz="1200" dirty="0"/>
          </a:p>
        </p:txBody>
      </p:sp>
    </p:spTree>
    <p:extLst>
      <p:ext uri="{BB962C8B-B14F-4D97-AF65-F5344CB8AC3E}">
        <p14:creationId xmlns:p14="http://schemas.microsoft.com/office/powerpoint/2010/main" val="363751880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0" cap="none" baseline="0">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dirty="0" smtClean="0"/>
              <a:t>Στυλ υποδείγματος κειμένου</a:t>
            </a:r>
          </a:p>
        </p:txBody>
      </p:sp>
    </p:spTree>
    <p:extLst>
      <p:ext uri="{BB962C8B-B14F-4D97-AF65-F5344CB8AC3E}">
        <p14:creationId xmlns:p14="http://schemas.microsoft.com/office/powerpoint/2010/main" val="121208612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p:cNvSpPr txBox="1">
            <a:spLocks/>
          </p:cNvSpPr>
          <p:nvPr userDrawn="1"/>
        </p:nvSpPr>
        <p:spPr bwMode="auto">
          <a:xfrm>
            <a:off x="755576" y="6441600"/>
            <a:ext cx="7776863"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8" name="Εικόνα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5366" y="6350645"/>
            <a:ext cx="622322" cy="507355"/>
          </a:xfrm>
          <a:prstGeom prst="rect">
            <a:avLst/>
          </a:prstGeom>
        </p:spPr>
      </p:pic>
    </p:spTree>
    <p:extLst>
      <p:ext uri="{BB962C8B-B14F-4D97-AF65-F5344CB8AC3E}">
        <p14:creationId xmlns:p14="http://schemas.microsoft.com/office/powerpoint/2010/main" val="328325092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457200" y="1574254"/>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214016"/>
            <a:ext cx="4040188"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74254"/>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214016"/>
            <a:ext cx="4041775"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αριθμού διαφάνειας 5"/>
          <p:cNvSpPr txBox="1">
            <a:spLocks/>
          </p:cNvSpPr>
          <p:nvPr userDrawn="1"/>
        </p:nvSpPr>
        <p:spPr>
          <a:xfrm>
            <a:off x="8644854" y="6441971"/>
            <a:ext cx="432869" cy="268139"/>
          </a:xfrm>
          <a:prstGeom prst="rect">
            <a:avLst/>
          </a:prstGeom>
          <a:solidFill>
            <a:schemeClr val="bg1"/>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chemeClr val="tx1"/>
                </a:solidFill>
              </a:rPr>
              <a:pPr algn="ctr"/>
              <a:t>‹#›</a:t>
            </a:fld>
            <a:endParaRPr lang="el-GR" dirty="0">
              <a:solidFill>
                <a:schemeClr val="tx1"/>
              </a:solidFill>
            </a:endParaRPr>
          </a:p>
        </p:txBody>
      </p:sp>
      <p:sp>
        <p:nvSpPr>
          <p:cNvPr id="8" name="2 - Θέση υποσέλιδου"/>
          <p:cNvSpPr txBox="1">
            <a:spLocks/>
          </p:cNvSpPr>
          <p:nvPr userDrawn="1"/>
        </p:nvSpPr>
        <p:spPr bwMode="auto">
          <a:xfrm>
            <a:off x="647688" y="6441600"/>
            <a:ext cx="7884751"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10" name="Εικόνα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5366" y="6350645"/>
            <a:ext cx="622322" cy="507355"/>
          </a:xfrm>
          <a:prstGeom prst="rect">
            <a:avLst/>
          </a:prstGeom>
        </p:spPr>
      </p:pic>
    </p:spTree>
    <p:extLst>
      <p:ext uri="{BB962C8B-B14F-4D97-AF65-F5344CB8AC3E}">
        <p14:creationId xmlns:p14="http://schemas.microsoft.com/office/powerpoint/2010/main" val="107611275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l-GR" dirty="0" smtClean="0"/>
              <a:t>Στυλ κύριου τίτλου</a:t>
            </a:r>
            <a:endParaRPr lang="el-GR" dirty="0"/>
          </a:p>
        </p:txBody>
      </p:sp>
      <p:sp>
        <p:nvSpPr>
          <p:cNvPr id="3"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4" name="2 - Θέση υποσέλιδου"/>
          <p:cNvSpPr txBox="1">
            <a:spLocks/>
          </p:cNvSpPr>
          <p:nvPr userDrawn="1"/>
        </p:nvSpPr>
        <p:spPr bwMode="auto">
          <a:xfrm>
            <a:off x="647688" y="6441600"/>
            <a:ext cx="7884751"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6" name="Εικόνα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5366" y="6350645"/>
            <a:ext cx="622322" cy="507355"/>
          </a:xfrm>
          <a:prstGeom prst="rect">
            <a:avLst/>
          </a:prstGeom>
        </p:spPr>
      </p:pic>
    </p:spTree>
    <p:extLst>
      <p:ext uri="{BB962C8B-B14F-4D97-AF65-F5344CB8AC3E}">
        <p14:creationId xmlns:p14="http://schemas.microsoft.com/office/powerpoint/2010/main" val="131579460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Tree>
    <p:extLst>
      <p:ext uri="{BB962C8B-B14F-4D97-AF65-F5344CB8AC3E}">
        <p14:creationId xmlns:p14="http://schemas.microsoft.com/office/powerpoint/2010/main" val="200962021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Περιεχόμενο με λεζάντα">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3575050" y="1556792"/>
            <a:ext cx="5111750" cy="460851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556792"/>
            <a:ext cx="3008313" cy="4608512"/>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6"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smtClean="0"/>
              <a:t>Στυλ κύριου τίτλου</a:t>
            </a:r>
            <a:endParaRPr lang="el-GR" dirty="0"/>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7" name="2 - Θέση υποσέλιδου"/>
          <p:cNvSpPr txBox="1">
            <a:spLocks/>
          </p:cNvSpPr>
          <p:nvPr userDrawn="1"/>
        </p:nvSpPr>
        <p:spPr bwMode="auto">
          <a:xfrm>
            <a:off x="755576" y="6441600"/>
            <a:ext cx="7776863"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9" name="Εικόνα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5366" y="6350645"/>
            <a:ext cx="622322" cy="507355"/>
          </a:xfrm>
          <a:prstGeom prst="rect">
            <a:avLst/>
          </a:prstGeom>
        </p:spPr>
      </p:pic>
    </p:spTree>
    <p:extLst>
      <p:ext uri="{BB962C8B-B14F-4D97-AF65-F5344CB8AC3E}">
        <p14:creationId xmlns:p14="http://schemas.microsoft.com/office/powerpoint/2010/main" val="342317152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Εικόνα με λεζάντα">
    <p:spTree>
      <p:nvGrpSpPr>
        <p:cNvPr id="1" name=""/>
        <p:cNvGrpSpPr/>
        <p:nvPr/>
      </p:nvGrpSpPr>
      <p:grpSpPr>
        <a:xfrm>
          <a:off x="0" y="0"/>
          <a:ext cx="0" cy="0"/>
          <a:chOff x="0" y="0"/>
          <a:chExt cx="0" cy="0"/>
        </a:xfrm>
      </p:grpSpPr>
      <p:sp>
        <p:nvSpPr>
          <p:cNvPr id="3" name="Θέση εικόνας 2"/>
          <p:cNvSpPr>
            <a:spLocks noGrp="1"/>
          </p:cNvSpPr>
          <p:nvPr>
            <p:ph type="pic" idx="1"/>
          </p:nvPr>
        </p:nvSpPr>
        <p:spPr>
          <a:xfrm>
            <a:off x="1792288" y="1556792"/>
            <a:ext cx="5486400" cy="345638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dirty="0"/>
          </a:p>
        </p:txBody>
      </p:sp>
      <p:sp>
        <p:nvSpPr>
          <p:cNvPr id="4" name="Θέση κειμένου 3"/>
          <p:cNvSpPr>
            <a:spLocks noGrp="1"/>
          </p:cNvSpPr>
          <p:nvPr>
            <p:ph type="body" sz="half" idx="2"/>
          </p:nvPr>
        </p:nvSpPr>
        <p:spPr>
          <a:xfrm>
            <a:off x="1792288" y="5157192"/>
            <a:ext cx="5486400" cy="1015008"/>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9"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smtClean="0"/>
              <a:t>Στυλ κύριου τίτλου</a:t>
            </a:r>
            <a:endParaRPr lang="el-GR" dirty="0"/>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p:cNvSpPr txBox="1">
            <a:spLocks/>
          </p:cNvSpPr>
          <p:nvPr userDrawn="1"/>
        </p:nvSpPr>
        <p:spPr bwMode="auto">
          <a:xfrm>
            <a:off x="647688" y="6441600"/>
            <a:ext cx="7884751"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8" name="Εικόνα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5366" y="6350645"/>
            <a:ext cx="622322" cy="507355"/>
          </a:xfrm>
          <a:prstGeom prst="rect">
            <a:avLst/>
          </a:prstGeom>
        </p:spPr>
      </p:pic>
    </p:spTree>
    <p:extLst>
      <p:ext uri="{BB962C8B-B14F-4D97-AF65-F5344CB8AC3E}">
        <p14:creationId xmlns:p14="http://schemas.microsoft.com/office/powerpoint/2010/main" val="410507760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9838095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60" r:id="rId8"/>
    <p:sldLayoutId id="2147483661" r:id="rId9"/>
    <p:sldLayoutId id="2147483658" r:id="rId10"/>
    <p:sldLayoutId id="2147483659" r:id="rId11"/>
  </p:sldLayoutIdLst>
  <p:timing>
    <p:tnLst>
      <p:par>
        <p:cTn id="1" dur="indefinite" restart="never" nodeType="tmRoot"/>
      </p:par>
    </p:tnLst>
  </p:timing>
  <p:hf hdr="0" ftr="0" dt="0"/>
  <p:txStyles>
    <p:titleStyle>
      <a:lvl1pPr algn="ctr" defTabSz="914400" rtl="0" eaLnBrk="1" latinLnBrk="0" hangingPunct="1">
        <a:spcBef>
          <a:spcPct val="0"/>
        </a:spcBef>
        <a:buNone/>
        <a:defRPr sz="4400" b="0" kern="1200">
          <a:solidFill>
            <a:schemeClr val="accent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5b1%5d%20http:/creativecommons.org/licenses/by-nc-sa/4.0/"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Logo" descr="Λογότυπο ΠΘ"/>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35075" y="476672"/>
            <a:ext cx="4248150" cy="857250"/>
          </a:xfrm>
          <a:prstGeom prst="rect">
            <a:avLst/>
          </a:prstGeom>
        </p:spPr>
      </p:pic>
      <p:sp>
        <p:nvSpPr>
          <p:cNvPr id="2" name="Τίτλος 1"/>
          <p:cNvSpPr>
            <a:spLocks noGrp="1"/>
          </p:cNvSpPr>
          <p:nvPr>
            <p:ph type="ctrTitle"/>
          </p:nvPr>
        </p:nvSpPr>
        <p:spPr>
          <a:xfrm>
            <a:off x="685801" y="1412776"/>
            <a:ext cx="7772400" cy="1080120"/>
          </a:xfrm>
        </p:spPr>
        <p:txBody>
          <a:bodyPr>
            <a:normAutofit/>
          </a:bodyPr>
          <a:lstStyle/>
          <a:p>
            <a:r>
              <a:rPr lang="el-GR" sz="5400" b="1" dirty="0" smtClean="0">
                <a:solidFill>
                  <a:schemeClr val="tx1"/>
                </a:solidFill>
              </a:rPr>
              <a:t>Ψυχοφυσιολογία</a:t>
            </a:r>
            <a:endParaRPr lang="el-GR" sz="5400" dirty="0">
              <a:solidFill>
                <a:schemeClr val="tx1"/>
              </a:solidFill>
            </a:endParaRPr>
          </a:p>
        </p:txBody>
      </p:sp>
      <p:sp>
        <p:nvSpPr>
          <p:cNvPr id="3" name="Υπότιτλος 2"/>
          <p:cNvSpPr>
            <a:spLocks noGrp="1"/>
          </p:cNvSpPr>
          <p:nvPr>
            <p:ph type="subTitle" idx="1"/>
          </p:nvPr>
        </p:nvSpPr>
        <p:spPr>
          <a:xfrm>
            <a:off x="497828" y="2852936"/>
            <a:ext cx="8322644" cy="3528392"/>
          </a:xfrm>
        </p:spPr>
        <p:txBody>
          <a:bodyPr>
            <a:noAutofit/>
          </a:bodyPr>
          <a:lstStyle/>
          <a:p>
            <a:r>
              <a:rPr lang="el-GR" sz="2800" dirty="0" smtClean="0">
                <a:latin typeface="+mj-lt"/>
                <a:ea typeface="+mj-ea"/>
                <a:cs typeface="+mj-cs"/>
              </a:rPr>
              <a:t>Ενότητα </a:t>
            </a:r>
            <a:r>
              <a:rPr lang="en-US" sz="2800" dirty="0" smtClean="0">
                <a:latin typeface="+mj-lt"/>
                <a:ea typeface="+mj-ea"/>
                <a:cs typeface="+mj-cs"/>
              </a:rPr>
              <a:t>2</a:t>
            </a:r>
            <a:r>
              <a:rPr lang="el-GR" sz="2800" dirty="0" smtClean="0">
                <a:latin typeface="+mj-lt"/>
                <a:ea typeface="+mj-ea"/>
                <a:cs typeface="+mj-cs"/>
              </a:rPr>
              <a:t>:</a:t>
            </a:r>
            <a:r>
              <a:rPr lang="en-US" sz="2800" dirty="0" smtClean="0">
                <a:latin typeface="+mj-lt"/>
                <a:ea typeface="+mj-ea"/>
                <a:cs typeface="+mj-cs"/>
              </a:rPr>
              <a:t> </a:t>
            </a:r>
            <a:endParaRPr lang="el-GR" sz="2800" dirty="0" smtClean="0">
              <a:latin typeface="+mj-lt"/>
              <a:ea typeface="+mj-ea"/>
              <a:cs typeface="+mj-cs"/>
            </a:endParaRPr>
          </a:p>
          <a:p>
            <a:r>
              <a:rPr lang="el-GR" sz="2800" b="1" dirty="0"/>
              <a:t>ΕΓΚΕΦΑΛΙΚΗ ΠΛΕΥΡΙΩΣΗ ΚΑΙ ΠΡΟΤΙΜΗΣΗ  ΧΕΡΙΟΥ </a:t>
            </a:r>
            <a:endParaRPr lang="en-US" sz="2800" b="1" dirty="0"/>
          </a:p>
          <a:p>
            <a:endParaRPr lang="el-GR" sz="2800" dirty="0" smtClean="0"/>
          </a:p>
          <a:p>
            <a:endParaRPr lang="en-US" sz="2800" dirty="0" smtClean="0"/>
          </a:p>
          <a:p>
            <a:r>
              <a:rPr lang="el-GR" sz="2800" dirty="0" smtClean="0"/>
              <a:t>Φίλιππος Βλάχος</a:t>
            </a:r>
          </a:p>
          <a:p>
            <a:r>
              <a:rPr lang="el-GR" sz="2800" dirty="0" smtClean="0"/>
              <a:t>Σχολή Ανθρωπιστικών και Κοινωνικών Επιστημών  Παιδαγωγικό Τμήμα Ειδικής Αγωγής</a:t>
            </a:r>
            <a:endParaRPr lang="en-US" sz="2800" dirty="0" smtClean="0"/>
          </a:p>
          <a:p>
            <a:endParaRPr lang="el-GR" sz="2800" dirty="0" smtClean="0"/>
          </a:p>
        </p:txBody>
      </p:sp>
    </p:spTree>
    <p:extLst>
      <p:ext uri="{BB962C8B-B14F-4D97-AF65-F5344CB8AC3E}">
        <p14:creationId xmlns:p14="http://schemas.microsoft.com/office/powerpoint/2010/main" val="34281954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b="1" dirty="0"/>
              <a:t>Οι περισσότερες ανώτερες γνωστικές λειτουργίες είναι </a:t>
            </a:r>
            <a:r>
              <a:rPr lang="el-GR" b="1" dirty="0" err="1" smtClean="0"/>
              <a:t>πλευριωμένες</a:t>
            </a:r>
            <a:r>
              <a:rPr lang="el-GR" b="1" dirty="0" smtClean="0"/>
              <a:t> 1/2</a:t>
            </a:r>
            <a:endParaRPr lang="el-GR" b="1" dirty="0"/>
          </a:p>
        </p:txBody>
      </p:sp>
      <p:sp>
        <p:nvSpPr>
          <p:cNvPr id="3" name="Θέση περιεχομένου 2"/>
          <p:cNvSpPr>
            <a:spLocks noGrp="1"/>
          </p:cNvSpPr>
          <p:nvPr>
            <p:ph idx="1"/>
          </p:nvPr>
        </p:nvSpPr>
        <p:spPr>
          <a:xfrm>
            <a:off x="179512" y="1700808"/>
            <a:ext cx="8784976" cy="4525963"/>
          </a:xfrm>
        </p:spPr>
        <p:txBody>
          <a:bodyPr>
            <a:normAutofit fontScale="77500" lnSpcReduction="20000"/>
          </a:bodyPr>
          <a:lstStyle/>
          <a:p>
            <a:r>
              <a:rPr lang="el-GR" dirty="0" smtClean="0"/>
              <a:t>Αυτό </a:t>
            </a:r>
            <a:r>
              <a:rPr lang="el-GR" dirty="0"/>
              <a:t>σημαίνει ότι αντιπροσωπεύονται διαφοροποιημένα στα δύο ημισφαίρια, με το ένα ημισφαίριο να εμπλέκεται περισσότερο σε κάθε συγκεκριμένο εγχείρημα.  </a:t>
            </a:r>
            <a:endParaRPr lang="el-GR" dirty="0" smtClean="0"/>
          </a:p>
          <a:p>
            <a:r>
              <a:rPr lang="el-GR" dirty="0" smtClean="0"/>
              <a:t>Η </a:t>
            </a:r>
            <a:r>
              <a:rPr lang="el-GR" dirty="0"/>
              <a:t>έκταση στην οποία κυριαρχεί το ένα ημισφαίριο, εξαρτάται από τη σύνθετη αλληλεπίδραση του ερεθίσματος, της δοκιμασίας, της αντίδρασης και διάφορων άλλων μεταβλητών που έχουν σχέση με το υποκείμενο όπως π.χ. το φύλο, η προτίμηση χεριού κ.α..  </a:t>
            </a:r>
          </a:p>
          <a:p>
            <a:r>
              <a:rPr lang="el-GR" sz="3400" dirty="0" smtClean="0"/>
              <a:t>Η </a:t>
            </a:r>
            <a:r>
              <a:rPr lang="el-GR" sz="3400" b="1" dirty="0"/>
              <a:t>πλευρίωση των λειτουργιών είναι σχετική και όχι απόλυτη</a:t>
            </a:r>
            <a:r>
              <a:rPr lang="el-GR" sz="3400" dirty="0"/>
              <a:t>. </a:t>
            </a:r>
            <a:r>
              <a:rPr lang="el-GR" sz="3400" dirty="0" smtClean="0"/>
              <a:t>    </a:t>
            </a:r>
            <a:r>
              <a:rPr lang="el-GR" dirty="0"/>
              <a:t>Για παράδειγμα, αν και το αριστερό ημισφαίριο είναι εξειδικευμένο για την παραγωγή του λόγου, το δεξί ημισφαίριο έχει επίσης γλωσσικές ικανότητες. </a:t>
            </a:r>
          </a:p>
        </p:txBody>
      </p:sp>
    </p:spTree>
    <p:extLst>
      <p:ext uri="{BB962C8B-B14F-4D97-AF65-F5344CB8AC3E}">
        <p14:creationId xmlns:p14="http://schemas.microsoft.com/office/powerpoint/2010/main" val="12763712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Τίτλος 5"/>
          <p:cNvSpPr>
            <a:spLocks noGrp="1"/>
          </p:cNvSpPr>
          <p:nvPr>
            <p:ph type="title"/>
          </p:nvPr>
        </p:nvSpPr>
        <p:spPr/>
        <p:txBody>
          <a:bodyPr>
            <a:normAutofit fontScale="90000"/>
          </a:bodyPr>
          <a:lstStyle/>
          <a:p>
            <a:r>
              <a:rPr lang="el-GR" b="1" dirty="0"/>
              <a:t>Οι περισσότερες ανώτερες γνωστικές λειτουργίες είναι </a:t>
            </a:r>
            <a:r>
              <a:rPr lang="el-GR" b="1" dirty="0" err="1"/>
              <a:t>πλευριωμένες</a:t>
            </a:r>
            <a:r>
              <a:rPr lang="el-GR" b="1" dirty="0"/>
              <a:t> </a:t>
            </a:r>
            <a:r>
              <a:rPr lang="el-GR" b="1" dirty="0" smtClean="0"/>
              <a:t>2/2</a:t>
            </a:r>
            <a:endParaRPr lang="el-GR" dirty="0"/>
          </a:p>
        </p:txBody>
      </p:sp>
      <p:pic>
        <p:nvPicPr>
          <p:cNvPr id="3074" name="Picture 2" descr="Σχήμα 3&#10;Εγκέφαλος και γνωστικές λειτουργίες"/>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a:xfrm>
            <a:off x="4572000" y="1556792"/>
            <a:ext cx="3596075" cy="4525962"/>
          </a:xfrm>
        </p:spPr>
      </p:pic>
      <p:sp>
        <p:nvSpPr>
          <p:cNvPr id="3" name="TextBox 2"/>
          <p:cNvSpPr txBox="1"/>
          <p:nvPr/>
        </p:nvSpPr>
        <p:spPr>
          <a:xfrm>
            <a:off x="1043608" y="2564904"/>
            <a:ext cx="2530624" cy="2304256"/>
          </a:xfrm>
          <a:prstGeom prst="rect">
            <a:avLst/>
          </a:prstGeom>
        </p:spPr>
        <p:txBody>
          <a:bodyPr vert="horz" wrap="square" lIns="91440" tIns="45720" rIns="91440" bIns="45720" rtlCol="0" anchor="ctr">
            <a:normAutofit/>
          </a:bodyPr>
          <a:lstStyle/>
          <a:p>
            <a:r>
              <a:rPr lang="el-GR" sz="2400" b="1" dirty="0"/>
              <a:t>Σχήμα 3.</a:t>
            </a:r>
            <a:r>
              <a:rPr lang="el-GR" sz="2400" dirty="0"/>
              <a:t/>
            </a:r>
            <a:br>
              <a:rPr lang="el-GR" sz="2400" dirty="0"/>
            </a:br>
            <a:r>
              <a:rPr lang="el-GR" sz="2400" dirty="0"/>
              <a:t>Έλεγχος των λειτουργιών από τα ημισφαίρια του </a:t>
            </a:r>
            <a:r>
              <a:rPr lang="el-GR" sz="2400" dirty="0" smtClean="0"/>
              <a:t>εγκεφάλου</a:t>
            </a:r>
          </a:p>
        </p:txBody>
      </p:sp>
    </p:spTree>
    <p:extLst>
      <p:ext uri="{BB962C8B-B14F-4D97-AF65-F5344CB8AC3E}">
        <p14:creationId xmlns:p14="http://schemas.microsoft.com/office/powerpoint/2010/main" val="9123562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b="1" dirty="0"/>
              <a:t>Η </a:t>
            </a:r>
            <a:r>
              <a:rPr lang="el-GR" b="1" dirty="0" err="1"/>
              <a:t>πλευρίωση</a:t>
            </a:r>
            <a:r>
              <a:rPr lang="el-GR" b="1" dirty="0"/>
              <a:t> των λειτουργιών είναι σχετική και όχι απόλυτη. </a:t>
            </a:r>
          </a:p>
        </p:txBody>
      </p:sp>
      <p:sp>
        <p:nvSpPr>
          <p:cNvPr id="3" name="Θέση περιεχομένου 2"/>
          <p:cNvSpPr>
            <a:spLocks noGrp="1"/>
          </p:cNvSpPr>
          <p:nvPr>
            <p:ph idx="1"/>
          </p:nvPr>
        </p:nvSpPr>
        <p:spPr>
          <a:xfrm>
            <a:off x="457200" y="1628800"/>
            <a:ext cx="8229600" cy="4525963"/>
          </a:xfrm>
        </p:spPr>
        <p:txBody>
          <a:bodyPr>
            <a:normAutofit fontScale="85000" lnSpcReduction="20000"/>
          </a:bodyPr>
          <a:lstStyle/>
          <a:p>
            <a:r>
              <a:rPr lang="el-GR" dirty="0" smtClean="0"/>
              <a:t>Για </a:t>
            </a:r>
            <a:r>
              <a:rPr lang="el-GR" dirty="0"/>
              <a:t>παράδειγμα, αν και το αριστερό ημισφαίριο είναι εξειδικευμένο για την παραγωγή του λόγου, το δεξί ημισφαίριο έχει επίσης γλωσσικές ικανότητες.  </a:t>
            </a:r>
          </a:p>
          <a:p>
            <a:r>
              <a:rPr lang="el-GR" b="1" dirty="0" smtClean="0"/>
              <a:t>Η </a:t>
            </a:r>
            <a:r>
              <a:rPr lang="el-GR" b="1" dirty="0" err="1"/>
              <a:t>διημισφαιρική</a:t>
            </a:r>
            <a:r>
              <a:rPr lang="el-GR" b="1" dirty="0"/>
              <a:t> συνεργασία αποτελεί αναπόσπαστο μέρος της γνωστικής </a:t>
            </a:r>
            <a:r>
              <a:rPr lang="el-GR" b="1" dirty="0" smtClean="0"/>
              <a:t>διεργασίας. </a:t>
            </a:r>
            <a:r>
              <a:rPr lang="el-GR" dirty="0" smtClean="0"/>
              <a:t>Για </a:t>
            </a:r>
            <a:r>
              <a:rPr lang="el-GR" dirty="0"/>
              <a:t>παράδειγμα, η ανικανότητα ενός ασθενή να ονομάσει μια εικόνα που παριστάνει ένα σχήμα το οποίο ψηλαφεί με το αριστερό του χέρι, θα μπορούσε να αντικατοπτρίζει ένα έλλειμμα στην αναγνώριση του σχήματος στο δεξί ημισφαίριο ή θα μπορούσε να υποδηλώνει ένα πρόβλημα στη </a:t>
            </a:r>
            <a:r>
              <a:rPr lang="el-GR" dirty="0" err="1"/>
              <a:t>μεσολοβιακή</a:t>
            </a:r>
            <a:r>
              <a:rPr lang="el-GR" dirty="0"/>
              <a:t> μεταφορά στο αριστερό ημισφαίριο για έξοδο και αντίδραση στην εισερχόμενη πληροφορία.</a:t>
            </a:r>
          </a:p>
          <a:p>
            <a:endParaRPr lang="el-GR" dirty="0"/>
          </a:p>
          <a:p>
            <a:endParaRPr lang="el-GR" dirty="0"/>
          </a:p>
        </p:txBody>
      </p:sp>
    </p:spTree>
    <p:extLst>
      <p:ext uri="{BB962C8B-B14F-4D97-AF65-F5344CB8AC3E}">
        <p14:creationId xmlns:p14="http://schemas.microsoft.com/office/powerpoint/2010/main" val="24741719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64156" y="188640"/>
            <a:ext cx="8229600" cy="1143000"/>
          </a:xfrm>
        </p:spPr>
        <p:txBody>
          <a:bodyPr>
            <a:normAutofit fontScale="90000"/>
          </a:bodyPr>
          <a:lstStyle/>
          <a:p>
            <a:r>
              <a:rPr lang="el-GR" b="1" dirty="0"/>
              <a:t>Το φυσιολογικό υπόβαθρο της κυριαρχίας του </a:t>
            </a:r>
            <a:r>
              <a:rPr lang="el-GR" b="1" dirty="0" smtClean="0"/>
              <a:t>χεριού  1/3</a:t>
            </a:r>
            <a:endParaRPr lang="el-GR" b="1" dirty="0"/>
          </a:p>
        </p:txBody>
      </p:sp>
      <p:sp>
        <p:nvSpPr>
          <p:cNvPr id="3" name="Θέση περιεχομένου 2"/>
          <p:cNvSpPr>
            <a:spLocks noGrp="1"/>
          </p:cNvSpPr>
          <p:nvPr>
            <p:ph idx="1"/>
          </p:nvPr>
        </p:nvSpPr>
        <p:spPr>
          <a:xfrm>
            <a:off x="443037" y="1700808"/>
            <a:ext cx="8229600" cy="4320480"/>
          </a:xfrm>
        </p:spPr>
        <p:txBody>
          <a:bodyPr>
            <a:normAutofit fontScale="70000" lnSpcReduction="20000"/>
          </a:bodyPr>
          <a:lstStyle/>
          <a:p>
            <a:r>
              <a:rPr lang="el-GR" dirty="0" smtClean="0"/>
              <a:t>Η </a:t>
            </a:r>
            <a:r>
              <a:rPr lang="el-GR" dirty="0"/>
              <a:t>πρώτη συσχέτιση της προτίμησης χεριού με την εγκεφαλική οργάνωση έγινε από τον </a:t>
            </a:r>
            <a:r>
              <a:rPr lang="el-GR" dirty="0" err="1"/>
              <a:t>Broca</a:t>
            </a:r>
            <a:r>
              <a:rPr lang="el-GR" dirty="0"/>
              <a:t> (</a:t>
            </a:r>
            <a:r>
              <a:rPr lang="el-GR" dirty="0" smtClean="0"/>
              <a:t>1865), </a:t>
            </a:r>
            <a:r>
              <a:rPr lang="el-GR" dirty="0"/>
              <a:t>ο οποίος υπέδειξε ότι τόσο η γλωσσική λειτουργία όσο και η </a:t>
            </a:r>
            <a:r>
              <a:rPr lang="el-GR" dirty="0" err="1"/>
              <a:t>δεξιοχειρία</a:t>
            </a:r>
            <a:r>
              <a:rPr lang="el-GR" dirty="0"/>
              <a:t> αποδίδονται στην έμφυτη ανωτερότητα του αριστερού ημισφαιρίου στους δεξιόχειρες.  Υπέθεσε επίσης, ότι μπορεί να υπάρχουν άτομα στα οποία το φαινόμενο αυτό αντιστρέφεται   (αριστερόχειρες).  </a:t>
            </a:r>
            <a:r>
              <a:rPr lang="el-GR" dirty="0" smtClean="0"/>
              <a:t>  </a:t>
            </a:r>
            <a:endParaRPr lang="el-GR" dirty="0"/>
          </a:p>
          <a:p>
            <a:r>
              <a:rPr lang="el-GR" dirty="0" smtClean="0"/>
              <a:t>Όσον </a:t>
            </a:r>
            <a:r>
              <a:rPr lang="el-GR" dirty="0"/>
              <a:t>αφορά την κυριαρχία του χεριού, σήμερα γνωρίζουμε ότι ο </a:t>
            </a:r>
            <a:r>
              <a:rPr lang="el-GR" b="1" dirty="0"/>
              <a:t>έλεγχος της κινητικής λειτουργίας</a:t>
            </a:r>
            <a:r>
              <a:rPr lang="el-GR" dirty="0"/>
              <a:t>, ο έλεγχος δηλαδή της κίνησης των άνω και κάτω άκρων, αλλά και όλων των άλλων μυϊκών συστημάτων του σώματος, </a:t>
            </a:r>
            <a:r>
              <a:rPr lang="el-GR" b="1" dirty="0"/>
              <a:t>γίνεται από την κινητική περιοχή του εγκεφάλου.  </a:t>
            </a:r>
            <a:endParaRPr lang="el-GR" b="1" dirty="0" smtClean="0"/>
          </a:p>
          <a:p>
            <a:r>
              <a:rPr lang="el-GR" dirty="0" smtClean="0"/>
              <a:t>Η </a:t>
            </a:r>
            <a:r>
              <a:rPr lang="el-GR" dirty="0"/>
              <a:t>περιοχή αυτή βρίσκεται στο βρεγματικό λοβό του εγκεφάλου πίσω ακριβώς από την αύλακα του </a:t>
            </a:r>
            <a:r>
              <a:rPr lang="el-GR" dirty="0" err="1"/>
              <a:t>Rolando</a:t>
            </a:r>
            <a:r>
              <a:rPr lang="el-GR" dirty="0"/>
              <a:t> στην α’ βρεγματική έλικα</a:t>
            </a:r>
            <a:r>
              <a:rPr lang="el-GR" dirty="0" smtClean="0"/>
              <a:t>.</a:t>
            </a:r>
            <a:endParaRPr lang="el-GR" dirty="0"/>
          </a:p>
        </p:txBody>
      </p:sp>
    </p:spTree>
    <p:extLst>
      <p:ext uri="{BB962C8B-B14F-4D97-AF65-F5344CB8AC3E}">
        <p14:creationId xmlns:p14="http://schemas.microsoft.com/office/powerpoint/2010/main" val="4831548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Τίτλος 5"/>
          <p:cNvSpPr>
            <a:spLocks noGrp="1"/>
          </p:cNvSpPr>
          <p:nvPr>
            <p:ph type="title"/>
          </p:nvPr>
        </p:nvSpPr>
        <p:spPr/>
        <p:txBody>
          <a:bodyPr>
            <a:normAutofit fontScale="90000"/>
          </a:bodyPr>
          <a:lstStyle/>
          <a:p>
            <a:r>
              <a:rPr lang="el-GR" b="1" dirty="0"/>
              <a:t>Το φυσιολογικό υπόβαθρο της κυριαρχίας του χεριού  </a:t>
            </a:r>
            <a:r>
              <a:rPr lang="el-GR" b="1" dirty="0" smtClean="0"/>
              <a:t>2/3</a:t>
            </a:r>
            <a:endParaRPr lang="el-GR" dirty="0"/>
          </a:p>
        </p:txBody>
      </p:sp>
      <p:pic>
        <p:nvPicPr>
          <p:cNvPr id="4098" name="Picture 2" descr="Σχήμα 4&#10;Εγκέφαλος και περιοχές"/>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3660591" y="1700808"/>
            <a:ext cx="5016646" cy="4248472"/>
          </a:xfrm>
        </p:spPr>
      </p:pic>
      <p:sp>
        <p:nvSpPr>
          <p:cNvPr id="3" name="TextBox 2"/>
          <p:cNvSpPr txBox="1"/>
          <p:nvPr/>
        </p:nvSpPr>
        <p:spPr>
          <a:xfrm>
            <a:off x="899592" y="2492896"/>
            <a:ext cx="2808312" cy="2664296"/>
          </a:xfrm>
          <a:prstGeom prst="rect">
            <a:avLst/>
          </a:prstGeom>
        </p:spPr>
        <p:txBody>
          <a:bodyPr vert="horz" wrap="square" lIns="91440" tIns="45720" rIns="91440" bIns="45720" rtlCol="0" anchor="ctr">
            <a:normAutofit/>
          </a:bodyPr>
          <a:lstStyle/>
          <a:p>
            <a:r>
              <a:rPr lang="el-GR" sz="2400" b="1" dirty="0"/>
              <a:t>Σχήμα 4.</a:t>
            </a:r>
            <a:r>
              <a:rPr lang="el-GR" sz="2400" dirty="0"/>
              <a:t/>
            </a:r>
            <a:br>
              <a:rPr lang="el-GR" sz="2400" dirty="0"/>
            </a:br>
            <a:r>
              <a:rPr lang="el-GR" sz="2400" dirty="0"/>
              <a:t>Η κύρια κινητική και η κύρια </a:t>
            </a:r>
            <a:r>
              <a:rPr lang="el-GR" sz="2400" dirty="0" err="1"/>
              <a:t>σωματαισθητική</a:t>
            </a:r>
            <a:r>
              <a:rPr lang="el-GR" sz="2400" dirty="0"/>
              <a:t> περιοχή του </a:t>
            </a:r>
            <a:r>
              <a:rPr lang="el-GR" sz="2400" dirty="0" smtClean="0"/>
              <a:t>εγκεφάλου</a:t>
            </a:r>
          </a:p>
        </p:txBody>
      </p:sp>
    </p:spTree>
    <p:extLst>
      <p:ext uri="{BB962C8B-B14F-4D97-AF65-F5344CB8AC3E}">
        <p14:creationId xmlns:p14="http://schemas.microsoft.com/office/powerpoint/2010/main" val="3605154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395536" y="260648"/>
            <a:ext cx="8229600" cy="1224136"/>
          </a:xfrm>
        </p:spPr>
        <p:txBody>
          <a:bodyPr>
            <a:normAutofit fontScale="90000"/>
          </a:bodyPr>
          <a:lstStyle/>
          <a:p>
            <a:r>
              <a:rPr lang="el-GR" b="1" dirty="0"/>
              <a:t>Το φυσιολογικό υπόβαθρο της κυριαρχίας του </a:t>
            </a:r>
            <a:r>
              <a:rPr lang="el-GR" b="1" dirty="0" smtClean="0"/>
              <a:t>χεριού 3/3</a:t>
            </a:r>
            <a:endParaRPr lang="el-GR" b="1" dirty="0"/>
          </a:p>
        </p:txBody>
      </p:sp>
      <p:sp>
        <p:nvSpPr>
          <p:cNvPr id="3" name="Θέση περιεχομένου 2"/>
          <p:cNvSpPr>
            <a:spLocks noGrp="1"/>
          </p:cNvSpPr>
          <p:nvPr>
            <p:ph idx="1"/>
          </p:nvPr>
        </p:nvSpPr>
        <p:spPr>
          <a:xfrm>
            <a:off x="467544" y="1700808"/>
            <a:ext cx="8229600" cy="4525963"/>
          </a:xfrm>
        </p:spPr>
        <p:txBody>
          <a:bodyPr>
            <a:normAutofit fontScale="85000" lnSpcReduction="10000"/>
          </a:bodyPr>
          <a:lstStyle/>
          <a:p>
            <a:r>
              <a:rPr lang="el-GR" dirty="0"/>
              <a:t>Αν και το νευρικό υπόστρωμα για την επικράτηση του ενός ή του άλλου χεριού είναι ήδη παρόν από τη γέννηση (</a:t>
            </a:r>
            <a:r>
              <a:rPr lang="el-GR" dirty="0" err="1"/>
              <a:t>Witelson</a:t>
            </a:r>
            <a:r>
              <a:rPr lang="el-GR" dirty="0"/>
              <a:t>, 1987), η δίχειρη δραστηριότητα είναι χαρακτηριστική στα βρέφη, με μια προοδευτική αύξηση της μονόχειρης δραστηριότητας και τα πρώτα χρόνια της παιδικής ηλικίας.</a:t>
            </a:r>
          </a:p>
          <a:p>
            <a:r>
              <a:rPr lang="el-GR" dirty="0" smtClean="0"/>
              <a:t>Όμοια</a:t>
            </a:r>
            <a:r>
              <a:rPr lang="el-GR" dirty="0"/>
              <a:t>, η πλευρίωση των γνωστικών λειτουργιών γίνεται πιο διαφοροποιημένη με την αύξηση της ηλικίας, καθώς οι γνωστικές διαδικασίες που απαιτούνται γίνονται περισσότερο συμβολικές και σύνθετες.</a:t>
            </a:r>
          </a:p>
          <a:p>
            <a:endParaRPr lang="el-GR" dirty="0"/>
          </a:p>
        </p:txBody>
      </p:sp>
    </p:spTree>
    <p:extLst>
      <p:ext uri="{BB962C8B-B14F-4D97-AF65-F5344CB8AC3E}">
        <p14:creationId xmlns:p14="http://schemas.microsoft.com/office/powerpoint/2010/main" val="2254932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sz="2400" b="1" dirty="0"/>
              <a:t>Η σχέση μεταξύ της προτίμησης χεριού και της αντιπροσώπευσης των λειτουργιών, </a:t>
            </a:r>
            <a:r>
              <a:rPr lang="el-GR" sz="2400" b="1" dirty="0" smtClean="0"/>
              <a:t/>
            </a:r>
            <a:br>
              <a:rPr lang="el-GR" sz="2400" b="1" dirty="0" smtClean="0"/>
            </a:br>
            <a:r>
              <a:rPr lang="el-GR" sz="2400" b="1" dirty="0" smtClean="0"/>
              <a:t>δεν </a:t>
            </a:r>
            <a:r>
              <a:rPr lang="el-GR" sz="2400" b="1" dirty="0"/>
              <a:t>είναι ούτε ξεκάθαρη ούτε απόλυτη. </a:t>
            </a:r>
          </a:p>
        </p:txBody>
      </p:sp>
      <p:sp>
        <p:nvSpPr>
          <p:cNvPr id="3" name="Θέση περιεχομένου 2"/>
          <p:cNvSpPr>
            <a:spLocks noGrp="1"/>
          </p:cNvSpPr>
          <p:nvPr>
            <p:ph idx="1"/>
          </p:nvPr>
        </p:nvSpPr>
        <p:spPr>
          <a:xfrm>
            <a:off x="464156" y="1700808"/>
            <a:ext cx="8356316" cy="4381947"/>
          </a:xfrm>
        </p:spPr>
        <p:txBody>
          <a:bodyPr>
            <a:normAutofit fontScale="62500" lnSpcReduction="20000"/>
          </a:bodyPr>
          <a:lstStyle/>
          <a:p>
            <a:r>
              <a:rPr lang="el-GR" dirty="0" smtClean="0"/>
              <a:t>Αν </a:t>
            </a:r>
            <a:r>
              <a:rPr lang="el-GR" dirty="0"/>
              <a:t>και η </a:t>
            </a:r>
            <a:r>
              <a:rPr lang="el-GR" dirty="0" err="1"/>
              <a:t>δεξιοχειρία</a:t>
            </a:r>
            <a:r>
              <a:rPr lang="el-GR" dirty="0"/>
              <a:t> είναι ο καλύτερος δείκτης πρόβλεψης της αντιπροσώπευσης της γλωσσικής λειτουργίας από το αριστερό ημισφαίριο, η αριστεροχειρία, δεν υποδεικνύει αντίστροφη αντιπροσώπευση της γλώσσας κατά ένα απλό τρόπο</a:t>
            </a:r>
            <a:r>
              <a:rPr lang="el-GR" dirty="0" smtClean="0"/>
              <a:t>.  </a:t>
            </a:r>
          </a:p>
          <a:p>
            <a:r>
              <a:rPr lang="el-GR" dirty="0" smtClean="0"/>
              <a:t>Ένας </a:t>
            </a:r>
            <a:r>
              <a:rPr lang="el-GR" dirty="0"/>
              <a:t>από τους βασικότερους λόγους που κάνει δύσκολη την προσπάθεια να προβλέψουμε την εγκεφαλική οργάνωση των αριστερόχειρων ατόμων, είναι το ότι υπάρχουν διαφορετικοί τύποι αριστερόχειρων.  Υπάρχουν εκείνοι οι οποίοι είναι φυσικά (</a:t>
            </a:r>
            <a:r>
              <a:rPr lang="el-GR" dirty="0" err="1"/>
              <a:t>γενοτυπικά</a:t>
            </a:r>
            <a:r>
              <a:rPr lang="el-GR" dirty="0"/>
              <a:t>) αριστερόχειρες και εκείνοι που είναι συγκαλυμμένοι δεξιόχειρες.</a:t>
            </a:r>
          </a:p>
          <a:p>
            <a:r>
              <a:rPr lang="el-GR" dirty="0" smtClean="0"/>
              <a:t>Τα </a:t>
            </a:r>
            <a:r>
              <a:rPr lang="el-GR" dirty="0"/>
              <a:t>αριστερόχειρα άτομα συνήθως </a:t>
            </a:r>
            <a:r>
              <a:rPr lang="el-GR" dirty="0" err="1"/>
              <a:t>υπεραντιπροσωπεύονται</a:t>
            </a:r>
            <a:r>
              <a:rPr lang="el-GR" dirty="0"/>
              <a:t> σε περιοχές δραστηριοτήτων που εξαρτώνται από ικανότητες οι οποίες πιθανώς εξυπηρετούνται από το δεξί ημισφαίριο, όπως η αρχιτεκτονική, η εφαρμοσμένη μηχανική, η μουσική και οι πλαστικές τέχνες.  Ακόμα, οι αριστερόχειρες και οι </a:t>
            </a:r>
            <a:r>
              <a:rPr lang="el-GR" dirty="0" err="1"/>
              <a:t>αμφίχειρες</a:t>
            </a:r>
            <a:r>
              <a:rPr lang="el-GR" dirty="0"/>
              <a:t> αντιπροσωπεύονται δυσανάλογα μεταξύ πολλών κλινικών πληθυσμών όπως τα άτομα που </a:t>
            </a:r>
            <a:r>
              <a:rPr lang="el-GR" dirty="0" smtClean="0"/>
              <a:t>παρουσιάζουν </a:t>
            </a:r>
            <a:r>
              <a:rPr lang="el-GR" dirty="0"/>
              <a:t>μαθησιακές δυσκολίες</a:t>
            </a:r>
          </a:p>
          <a:p>
            <a:endParaRPr lang="el-GR" dirty="0"/>
          </a:p>
          <a:p>
            <a:endParaRPr lang="el-GR" dirty="0"/>
          </a:p>
        </p:txBody>
      </p:sp>
    </p:spTree>
    <p:extLst>
      <p:ext uri="{BB962C8B-B14F-4D97-AF65-F5344CB8AC3E}">
        <p14:creationId xmlns:p14="http://schemas.microsoft.com/office/powerpoint/2010/main" val="26256330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Τίτλος 6"/>
          <p:cNvSpPr>
            <a:spLocks noGrp="1"/>
          </p:cNvSpPr>
          <p:nvPr>
            <p:ph type="ctrTitle"/>
          </p:nvPr>
        </p:nvSpPr>
        <p:spPr/>
        <p:txBody>
          <a:bodyPr/>
          <a:lstStyle/>
          <a:p>
            <a:r>
              <a:rPr lang="el-GR" b="1" dirty="0" smtClean="0"/>
              <a:t>Τέλος Ενότητας</a:t>
            </a:r>
            <a:endParaRPr lang="el-GR" b="1" dirty="0"/>
          </a:p>
        </p:txBody>
      </p:sp>
    </p:spTree>
    <p:extLst>
      <p:ext uri="{BB962C8B-B14F-4D97-AF65-F5344CB8AC3E}">
        <p14:creationId xmlns:p14="http://schemas.microsoft.com/office/powerpoint/2010/main" val="2128020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b="1" dirty="0" smtClean="0"/>
              <a:t>Χρηματοδότηση</a:t>
            </a:r>
            <a:endParaRPr lang="el-GR" b="1" dirty="0"/>
          </a:p>
        </p:txBody>
      </p:sp>
      <p:sp>
        <p:nvSpPr>
          <p:cNvPr id="3" name="Content Placeholder 2"/>
          <p:cNvSpPr>
            <a:spLocks noGrp="1"/>
          </p:cNvSpPr>
          <p:nvPr>
            <p:ph idx="1"/>
          </p:nvPr>
        </p:nvSpPr>
        <p:spPr>
          <a:xfrm>
            <a:off x="457200" y="1340769"/>
            <a:ext cx="8229600" cy="3168352"/>
          </a:xfrm>
        </p:spPr>
        <p:txBody>
          <a:bodyPr>
            <a:normAutofit/>
          </a:bodyPr>
          <a:lstStyle/>
          <a:p>
            <a:r>
              <a:rPr lang="el-GR" sz="2000" dirty="0" smtClean="0"/>
              <a:t>Το παρόν εκπαιδευτικό υλικό έχει αναπτυχθεί </a:t>
            </a:r>
            <a:r>
              <a:rPr lang="el-GR" sz="2000" dirty="0" err="1" smtClean="0"/>
              <a:t>στ</a:t>
            </a:r>
            <a:r>
              <a:rPr lang="en-US" sz="2000" dirty="0" smtClean="0"/>
              <a:t>o</a:t>
            </a:r>
            <a:r>
              <a:rPr lang="el-GR" sz="2000" dirty="0" smtClean="0"/>
              <a:t> </a:t>
            </a:r>
            <a:r>
              <a:rPr lang="el-GR" sz="2000" dirty="0" err="1" smtClean="0"/>
              <a:t>πλαίσι</a:t>
            </a:r>
            <a:r>
              <a:rPr lang="en-US" sz="2000" dirty="0" smtClean="0"/>
              <a:t>o</a:t>
            </a:r>
            <a:r>
              <a:rPr lang="el-GR" sz="2000" dirty="0" smtClean="0"/>
              <a:t> του εκπαιδευτικού έργου του διδάσκοντα.</a:t>
            </a:r>
            <a:endParaRPr lang="en-US" sz="2000" dirty="0" smtClean="0"/>
          </a:p>
          <a:p>
            <a:r>
              <a:rPr lang="el-GR" sz="2000" dirty="0" smtClean="0"/>
              <a:t>Το έργο «</a:t>
            </a:r>
            <a:r>
              <a:rPr lang="el-GR" sz="2000" b="1" dirty="0" smtClean="0"/>
              <a:t>Ανοικτά Ακαδημαϊκά Μαθήματα στο Πανεπιστήμιο Αθηνών</a:t>
            </a:r>
            <a:r>
              <a:rPr lang="el-GR" sz="2000" dirty="0" smtClean="0"/>
              <a:t>» έχει χρηματοδοτήσει μόνο την αναδιαμόρφωση του εκπαιδευτικού υλικού. </a:t>
            </a:r>
            <a:endParaRPr lang="en-US" sz="2000" dirty="0" smtClean="0"/>
          </a:p>
          <a:p>
            <a:r>
              <a:rPr lang="el-GR" sz="2000" dirty="0" smtClean="0"/>
              <a:t>Το 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p>
        </p:txBody>
      </p:sp>
      <p:pic>
        <p:nvPicPr>
          <p:cNvPr id="7" name="Logo espa" descr="Λογότυπο Επιχειρησιακού Προγράμματος Εκπαίδευση και Δια βίου Μάθηση"/>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19672" y="4653136"/>
            <a:ext cx="5501640" cy="1386840"/>
          </a:xfrm>
          <a:prstGeom prst="rect">
            <a:avLst/>
          </a:prstGeom>
        </p:spPr>
      </p:pic>
    </p:spTree>
    <p:extLst>
      <p:ext uri="{BB962C8B-B14F-4D97-AF65-F5344CB8AC3E}">
        <p14:creationId xmlns:p14="http://schemas.microsoft.com/office/powerpoint/2010/main" val="380645845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510952" y="44623"/>
            <a:ext cx="8229600" cy="792088"/>
          </a:xfrm>
        </p:spPr>
        <p:txBody>
          <a:bodyPr>
            <a:normAutofit/>
          </a:bodyPr>
          <a:lstStyle/>
          <a:p>
            <a:r>
              <a:rPr lang="el-GR" b="1" dirty="0"/>
              <a:t>Σημείωμα </a:t>
            </a:r>
            <a:r>
              <a:rPr lang="el-GR" b="1" dirty="0" smtClean="0"/>
              <a:t>Αδειοδότησης</a:t>
            </a:r>
            <a:endParaRPr lang="el-GR" b="1" dirty="0"/>
          </a:p>
        </p:txBody>
      </p:sp>
      <p:sp>
        <p:nvSpPr>
          <p:cNvPr id="3" name="Content Placeholder"/>
          <p:cNvSpPr>
            <a:spLocks noGrp="1"/>
          </p:cNvSpPr>
          <p:nvPr>
            <p:ph idx="1"/>
          </p:nvPr>
        </p:nvSpPr>
        <p:spPr>
          <a:xfrm>
            <a:off x="120093" y="800708"/>
            <a:ext cx="8928992" cy="1656184"/>
          </a:xfrm>
        </p:spPr>
        <p:txBody>
          <a:bodyPr>
            <a:noAutofit/>
          </a:bodyPr>
          <a:lstStyle/>
          <a:p>
            <a:pPr marL="0" indent="0">
              <a:buNone/>
            </a:pPr>
            <a:r>
              <a:rPr lang="el-GR" sz="2000" dirty="0" smtClean="0"/>
              <a:t>Το </a:t>
            </a:r>
            <a:r>
              <a:rPr lang="el-GR" sz="2000" dirty="0"/>
              <a:t>παρόν υλικό διατίθεται με τους όρους </a:t>
            </a:r>
            <a:r>
              <a:rPr lang="el-GR" sz="2000" b="1" dirty="0"/>
              <a:t>της</a:t>
            </a:r>
            <a:r>
              <a:rPr lang="el-GR" sz="2000" dirty="0"/>
              <a:t> άδειας χρήσης Creative Commons Αναφορά, Μη Εμπορική Χρήση Παρόμοια Διανομή 4.0 [1] ή μεταγενέστερη, Διεθνής Έκδοση.   Εξαιρούνται τα αυτοτελή έργα τρίτων π.χ. φωτογραφίες, διαγράμματα </a:t>
            </a:r>
            <a:r>
              <a:rPr lang="el-GR" sz="2000" dirty="0" err="1"/>
              <a:t>κ.λ.π</a:t>
            </a:r>
            <a:r>
              <a:rPr lang="el-GR" sz="2000" dirty="0"/>
              <a:t>.,  τα οποία εμπεριέχονται σε αυτό και τα οποία αναφέρονται μαζί με τους όρους χρήσης τους στο «Σημείωμα Χρήσης Έργων Τρίτων</a:t>
            </a:r>
            <a:r>
              <a:rPr lang="el-GR" sz="2000" dirty="0" smtClean="0"/>
              <a:t>».                     </a:t>
            </a:r>
          </a:p>
          <a:p>
            <a:pPr marL="0" indent="0">
              <a:buNone/>
            </a:pPr>
            <a:endParaRPr lang="el-GR" sz="2000" dirty="0"/>
          </a:p>
        </p:txBody>
      </p:sp>
      <p:pic>
        <p:nvPicPr>
          <p:cNvPr id="2056" name="Picture copyright" descr="Λογότυπο για Άδειες χρήσης Creative Commons BY-NC-ND">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47670" y="2420888"/>
            <a:ext cx="1648660" cy="576064"/>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p:cNvSpPr txBox="1"/>
          <p:nvPr/>
        </p:nvSpPr>
        <p:spPr>
          <a:xfrm>
            <a:off x="107504" y="2924944"/>
            <a:ext cx="9036496" cy="3456384"/>
          </a:xfrm>
          <a:prstGeom prst="rect">
            <a:avLst/>
          </a:prstGeom>
        </p:spPr>
        <p:txBody>
          <a:bodyPr vert="horz" wrap="square" lIns="91440" tIns="45720" rIns="91440" bIns="45720" rtlCol="0" anchor="ctr">
            <a:normAutofit/>
          </a:bodyPr>
          <a:lstStyle/>
          <a:p>
            <a:r>
              <a:rPr lang="el-GR" dirty="0"/>
              <a:t>[1] http://creativecommons.org/licenses/by-nc-sa/4.0/ </a:t>
            </a:r>
            <a:endParaRPr lang="en-US" dirty="0" smtClean="0"/>
          </a:p>
          <a:p>
            <a:endParaRPr lang="el-GR" dirty="0"/>
          </a:p>
          <a:p>
            <a:r>
              <a:rPr lang="el-GR" dirty="0"/>
              <a:t>Ως </a:t>
            </a:r>
            <a:r>
              <a:rPr lang="el-GR" b="1" dirty="0"/>
              <a:t>Μη Εμπορική</a:t>
            </a:r>
            <a:r>
              <a:rPr lang="el-GR" dirty="0"/>
              <a:t> ορίζεται η χρήση:</a:t>
            </a:r>
          </a:p>
          <a:p>
            <a:pPr marL="342900" lvl="0" indent="-342900">
              <a:buFont typeface="Arial" panose="020B0604020202020204" pitchFamily="34" charset="0"/>
              <a:buChar char="•"/>
            </a:pPr>
            <a:r>
              <a:rPr lang="el-GR" dirty="0"/>
              <a:t>που δεν περιλαμβάνει άμεσο ή έμμεσο οικονομικό όφελος από την χρήση του έργου, για το διανομέα του έργου και αδειοδόχο</a:t>
            </a:r>
          </a:p>
          <a:p>
            <a:pPr marL="342900" lvl="0" indent="-342900">
              <a:buFont typeface="Arial" panose="020B0604020202020204" pitchFamily="34" charset="0"/>
              <a:buChar char="•"/>
            </a:pPr>
            <a:r>
              <a:rPr lang="el-GR" dirty="0"/>
              <a:t>που</a:t>
            </a:r>
            <a:r>
              <a:rPr lang="en-GB" dirty="0"/>
              <a:t> </a:t>
            </a:r>
            <a:r>
              <a:rPr lang="el-GR" dirty="0"/>
              <a:t>δεν περιλαμβάνει οικονομική συναλλαγή ως προϋπόθεση για τη χρήση ή πρόσβαση στο έργο</a:t>
            </a:r>
          </a:p>
          <a:p>
            <a:pPr marL="342900" lvl="0" indent="-342900">
              <a:buFont typeface="Arial" panose="020B0604020202020204" pitchFamily="34" charset="0"/>
              <a:buChar char="•"/>
            </a:pPr>
            <a:r>
              <a:rPr lang="el-GR" dirty="0"/>
              <a:t>που</a:t>
            </a:r>
            <a:r>
              <a:rPr lang="en-GB" dirty="0"/>
              <a:t> </a:t>
            </a:r>
            <a:r>
              <a:rPr lang="el-GR" dirty="0"/>
              <a:t>δεν προσπορίζει στο διανομέα του έργου και</a:t>
            </a:r>
            <a:r>
              <a:rPr lang="en-GB" dirty="0"/>
              <a:t> </a:t>
            </a:r>
            <a:r>
              <a:rPr lang="el-GR" dirty="0"/>
              <a:t>αδειοδόχο</a:t>
            </a:r>
            <a:r>
              <a:rPr lang="en-GB" dirty="0"/>
              <a:t> </a:t>
            </a:r>
            <a:r>
              <a:rPr lang="el-GR" dirty="0"/>
              <a:t>έμμεσο οικονομικό όφελος (π.χ. διαφημίσεις) από την προβολή του έργου σε διαδικτυακό </a:t>
            </a:r>
            <a:r>
              <a:rPr lang="el-GR" dirty="0" smtClean="0"/>
              <a:t>τόπο</a:t>
            </a:r>
            <a:endParaRPr lang="en-US" dirty="0" smtClean="0"/>
          </a:p>
          <a:p>
            <a:pPr marL="342900" lvl="0" indent="-342900">
              <a:buFont typeface="Arial" panose="020B0604020202020204" pitchFamily="34" charset="0"/>
              <a:buChar char="•"/>
            </a:pPr>
            <a:endParaRPr lang="el-GR" dirty="0"/>
          </a:p>
          <a:p>
            <a:r>
              <a:rPr lang="el-GR" dirty="0" smtClean="0"/>
              <a:t>Ο </a:t>
            </a:r>
            <a:r>
              <a:rPr lang="el-GR" dirty="0"/>
              <a:t>δικαιούχος μπορεί να παρέχει στον αδειοδόχο ξεχωριστή άδεια να χρησιμοποιεί το έργο για εμπορική χρήση, εφόσον αυτό του ζητηθεί</a:t>
            </a:r>
            <a:r>
              <a:rPr lang="el-GR" dirty="0" smtClean="0"/>
              <a:t>.</a:t>
            </a:r>
            <a:endParaRPr lang="el-GR" dirty="0"/>
          </a:p>
        </p:txBody>
      </p:sp>
    </p:spTree>
    <p:extLst>
      <p:ext uri="{BB962C8B-B14F-4D97-AF65-F5344CB8AC3E}">
        <p14:creationId xmlns:p14="http://schemas.microsoft.com/office/powerpoint/2010/main" val="26236483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b="1" dirty="0" smtClean="0"/>
              <a:t>Σκοποί  ενότητας</a:t>
            </a:r>
            <a:endParaRPr lang="el-GR" b="1" dirty="0"/>
          </a:p>
        </p:txBody>
      </p:sp>
      <p:sp>
        <p:nvSpPr>
          <p:cNvPr id="3" name="Content Placeholder 2"/>
          <p:cNvSpPr>
            <a:spLocks noGrp="1"/>
          </p:cNvSpPr>
          <p:nvPr>
            <p:ph idx="1"/>
          </p:nvPr>
        </p:nvSpPr>
        <p:spPr>
          <a:xfrm>
            <a:off x="1115616" y="1988840"/>
            <a:ext cx="7344816" cy="2653900"/>
          </a:xfrm>
        </p:spPr>
        <p:txBody>
          <a:bodyPr>
            <a:normAutofit/>
          </a:bodyPr>
          <a:lstStyle/>
          <a:p>
            <a:r>
              <a:rPr lang="el-GR" dirty="0" smtClean="0"/>
              <a:t>Ο προσδιορισμός της έννοιας </a:t>
            </a:r>
            <a:r>
              <a:rPr lang="el-GR" dirty="0" err="1" smtClean="0"/>
              <a:t>πλευρίωση</a:t>
            </a:r>
            <a:endParaRPr lang="el-GR" dirty="0" smtClean="0"/>
          </a:p>
          <a:p>
            <a:r>
              <a:rPr lang="el-GR" dirty="0" smtClean="0"/>
              <a:t>Το </a:t>
            </a:r>
            <a:r>
              <a:rPr lang="el-GR" dirty="0"/>
              <a:t>φυσιολογικό υπόβαθρο της κυριαρχίας του </a:t>
            </a:r>
            <a:r>
              <a:rPr lang="el-GR" dirty="0" smtClean="0"/>
              <a:t>χεριού</a:t>
            </a:r>
            <a:endParaRPr lang="el-GR" dirty="0"/>
          </a:p>
        </p:txBody>
      </p:sp>
    </p:spTree>
    <p:extLst>
      <p:ext uri="{BB962C8B-B14F-4D97-AF65-F5344CB8AC3E}">
        <p14:creationId xmlns:p14="http://schemas.microsoft.com/office/powerpoint/2010/main" val="275206363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99392"/>
            <a:ext cx="9144000" cy="1143000"/>
          </a:xfrm>
        </p:spPr>
        <p:txBody>
          <a:bodyPr>
            <a:noAutofit/>
          </a:bodyPr>
          <a:lstStyle/>
          <a:p>
            <a:r>
              <a:rPr lang="el-GR" b="1" dirty="0"/>
              <a:t>Σημείωμα Χρήσης Έργων </a:t>
            </a:r>
            <a:r>
              <a:rPr lang="el-GR" b="1" dirty="0" smtClean="0"/>
              <a:t>Τρίτων</a:t>
            </a:r>
            <a:endParaRPr lang="el-GR" b="1" dirty="0"/>
          </a:p>
        </p:txBody>
      </p:sp>
      <p:sp>
        <p:nvSpPr>
          <p:cNvPr id="3" name="Content Placeholder 2"/>
          <p:cNvSpPr>
            <a:spLocks noGrp="1"/>
          </p:cNvSpPr>
          <p:nvPr>
            <p:ph idx="1"/>
          </p:nvPr>
        </p:nvSpPr>
        <p:spPr>
          <a:xfrm>
            <a:off x="251520" y="1196753"/>
            <a:ext cx="8784976" cy="4104455"/>
          </a:xfrm>
        </p:spPr>
        <p:txBody>
          <a:bodyPr>
            <a:noAutofit/>
          </a:bodyPr>
          <a:lstStyle/>
          <a:p>
            <a:pPr marL="0" indent="0">
              <a:buNone/>
            </a:pPr>
            <a:r>
              <a:rPr lang="el-GR" sz="2000" dirty="0" smtClean="0"/>
              <a:t>Το </a:t>
            </a:r>
            <a:r>
              <a:rPr lang="el-GR" sz="2000" dirty="0"/>
              <a:t>Έργο αυτό κάνει χρήση των ακόλουθων έργων:</a:t>
            </a:r>
          </a:p>
          <a:p>
            <a:pPr marL="0" indent="0">
              <a:buNone/>
            </a:pPr>
            <a:r>
              <a:rPr lang="el-GR" sz="2000" b="1" dirty="0" smtClean="0"/>
              <a:t>Εικόνες/Σχήματα/Διαγράμματα</a:t>
            </a:r>
            <a:r>
              <a:rPr lang="en-US" sz="2000" b="1" dirty="0" smtClean="0"/>
              <a:t>/</a:t>
            </a:r>
            <a:r>
              <a:rPr lang="el-GR" sz="2000" b="1" dirty="0" smtClean="0"/>
              <a:t>Φωτογραφίες</a:t>
            </a:r>
          </a:p>
          <a:p>
            <a:pPr marL="0" indent="0">
              <a:buNone/>
            </a:pPr>
            <a:endParaRPr lang="el-GR" sz="2000" b="1" dirty="0" smtClean="0"/>
          </a:p>
          <a:p>
            <a:pPr marL="0" indent="0">
              <a:spcBef>
                <a:spcPts val="0"/>
              </a:spcBef>
              <a:buNone/>
            </a:pPr>
            <a:r>
              <a:rPr lang="el-GR" sz="2000" dirty="0" smtClean="0"/>
              <a:t>Σχήματα 1,2,3,4 από το Βιβλίο «Αριστεροχειρία», Φίλιππος Βλάχος, Εκδόσεις Χριστοδουλίδη.</a:t>
            </a:r>
            <a:endParaRPr lang="en-US" sz="2000" dirty="0" smtClean="0"/>
          </a:p>
          <a:p>
            <a:pPr marL="457200" indent="-457200">
              <a:spcBef>
                <a:spcPts val="0"/>
              </a:spcBef>
              <a:buFont typeface="+mj-lt"/>
              <a:buAutoNum type="arabicPeriod"/>
            </a:pPr>
            <a:endParaRPr lang="el-GR" sz="2000" dirty="0" smtClean="0"/>
          </a:p>
          <a:p>
            <a:pPr marL="457200" indent="-457200">
              <a:spcBef>
                <a:spcPts val="0"/>
              </a:spcBef>
              <a:buFont typeface="+mj-lt"/>
              <a:buAutoNum type="arabicPeriod"/>
            </a:pPr>
            <a:endParaRPr lang="el-GR" sz="2000" dirty="0"/>
          </a:p>
          <a:p>
            <a:pPr marL="457200" indent="-457200">
              <a:spcBef>
                <a:spcPts val="0"/>
              </a:spcBef>
              <a:buFont typeface="+mj-lt"/>
              <a:buAutoNum type="arabicPeriod"/>
            </a:pPr>
            <a:endParaRPr lang="el-GR" sz="2000" dirty="0" smtClean="0"/>
          </a:p>
          <a:p>
            <a:pPr marL="457200" indent="-457200">
              <a:spcBef>
                <a:spcPts val="0"/>
              </a:spcBef>
              <a:buFont typeface="+mj-lt"/>
              <a:buAutoNum type="arabicPeriod"/>
            </a:pPr>
            <a:endParaRPr lang="el-GR" sz="2000" dirty="0" smtClean="0"/>
          </a:p>
          <a:p>
            <a:pPr marL="0" indent="0">
              <a:spcBef>
                <a:spcPts val="0"/>
              </a:spcBef>
              <a:buNone/>
            </a:pPr>
            <a:endParaRPr lang="el-GR" sz="2000" dirty="0"/>
          </a:p>
          <a:p>
            <a:pPr marL="0" indent="0">
              <a:spcBef>
                <a:spcPts val="0"/>
              </a:spcBef>
              <a:buNone/>
            </a:pPr>
            <a:endParaRPr lang="el-GR" sz="2000" dirty="0" smtClean="0">
              <a:solidFill>
                <a:srgbClr val="FF0000"/>
              </a:solidFill>
            </a:endParaRPr>
          </a:p>
          <a:p>
            <a:pPr marL="0" indent="0">
              <a:spcBef>
                <a:spcPts val="0"/>
              </a:spcBef>
              <a:buNone/>
            </a:pPr>
            <a:endParaRPr lang="el-GR" sz="2000" dirty="0" smtClean="0">
              <a:solidFill>
                <a:srgbClr val="FF0000"/>
              </a:solidFill>
            </a:endParaRPr>
          </a:p>
          <a:p>
            <a:pPr marL="0" indent="0">
              <a:spcBef>
                <a:spcPts val="0"/>
              </a:spcBef>
              <a:buNone/>
            </a:pPr>
            <a:endParaRPr lang="el-GR" sz="2000" dirty="0">
              <a:solidFill>
                <a:srgbClr val="FF0000"/>
              </a:solidFill>
            </a:endParaRPr>
          </a:p>
          <a:p>
            <a:pPr marL="0" indent="0">
              <a:spcBef>
                <a:spcPts val="0"/>
              </a:spcBef>
              <a:buNone/>
            </a:pPr>
            <a:endParaRPr lang="en-US" sz="2000" dirty="0" smtClean="0"/>
          </a:p>
          <a:p>
            <a:pPr marL="0" indent="0">
              <a:spcBef>
                <a:spcPts val="0"/>
              </a:spcBef>
              <a:buNone/>
            </a:pPr>
            <a:endParaRPr lang="el-GR" sz="2000" dirty="0" smtClean="0"/>
          </a:p>
          <a:p>
            <a:pPr marL="0" indent="0">
              <a:spcBef>
                <a:spcPts val="0"/>
              </a:spcBef>
              <a:buNone/>
            </a:pPr>
            <a:endParaRPr lang="el-GR" sz="2000" dirty="0"/>
          </a:p>
        </p:txBody>
      </p:sp>
    </p:spTree>
    <p:extLst>
      <p:ext uri="{BB962C8B-B14F-4D97-AF65-F5344CB8AC3E}">
        <p14:creationId xmlns:p14="http://schemas.microsoft.com/office/powerpoint/2010/main" val="9735808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b="1" dirty="0" smtClean="0"/>
              <a:t>Περιεχόμενα ενότητας</a:t>
            </a:r>
            <a:endParaRPr lang="el-GR" b="1" dirty="0"/>
          </a:p>
        </p:txBody>
      </p:sp>
      <p:sp>
        <p:nvSpPr>
          <p:cNvPr id="3" name="Content Placeholder 2"/>
          <p:cNvSpPr>
            <a:spLocks noGrp="1"/>
          </p:cNvSpPr>
          <p:nvPr>
            <p:ph idx="1"/>
          </p:nvPr>
        </p:nvSpPr>
        <p:spPr>
          <a:xfrm>
            <a:off x="464156" y="1556793"/>
            <a:ext cx="8229600" cy="2448272"/>
          </a:xfrm>
        </p:spPr>
        <p:txBody>
          <a:bodyPr>
            <a:normAutofit/>
          </a:bodyPr>
          <a:lstStyle/>
          <a:p>
            <a:r>
              <a:rPr lang="el-GR" dirty="0" err="1" smtClean="0"/>
              <a:t>Πλευρίωση</a:t>
            </a:r>
            <a:r>
              <a:rPr lang="en-US" dirty="0" smtClean="0"/>
              <a:t>, </a:t>
            </a:r>
            <a:r>
              <a:rPr lang="el-GR" dirty="0" smtClean="0"/>
              <a:t>ημισφαιρική εξειδίκευση, ασυμμετρία</a:t>
            </a:r>
          </a:p>
          <a:p>
            <a:r>
              <a:rPr lang="el-GR" dirty="0" smtClean="0"/>
              <a:t>Το φυσιολογικό υπόβαθρο της κυριαρχίας του χεριού</a:t>
            </a:r>
          </a:p>
          <a:p>
            <a:pPr marL="0" indent="0" algn="ctr">
              <a:buNone/>
            </a:pPr>
            <a:endParaRPr lang="el-GR" dirty="0"/>
          </a:p>
        </p:txBody>
      </p:sp>
    </p:spTree>
    <p:extLst>
      <p:ext uri="{BB962C8B-B14F-4D97-AF65-F5344CB8AC3E}">
        <p14:creationId xmlns:p14="http://schemas.microsoft.com/office/powerpoint/2010/main" val="12586068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a:xfrm>
            <a:off x="323528" y="116632"/>
            <a:ext cx="8621096" cy="1296144"/>
          </a:xfrm>
        </p:spPr>
        <p:txBody>
          <a:bodyPr>
            <a:noAutofit/>
          </a:bodyPr>
          <a:lstStyle/>
          <a:p>
            <a:r>
              <a:rPr lang="el-GR" sz="4000" b="1" dirty="0"/>
              <a:t>Πλευρίωση, ημισφαιρική εξειδίκευση, </a:t>
            </a:r>
            <a:r>
              <a:rPr lang="el-GR" sz="4000" b="1" dirty="0" smtClean="0"/>
              <a:t>ασυμμετρία 1/4</a:t>
            </a:r>
            <a:endParaRPr lang="el-GR" sz="4000" dirty="0"/>
          </a:p>
        </p:txBody>
      </p:sp>
      <p:sp>
        <p:nvSpPr>
          <p:cNvPr id="5" name="Θέση περιεχομένου 4"/>
          <p:cNvSpPr>
            <a:spLocks noGrp="1"/>
          </p:cNvSpPr>
          <p:nvPr>
            <p:ph idx="1"/>
          </p:nvPr>
        </p:nvSpPr>
        <p:spPr>
          <a:xfrm>
            <a:off x="251520" y="1556792"/>
            <a:ext cx="8712968" cy="3960440"/>
          </a:xfrm>
        </p:spPr>
        <p:txBody>
          <a:bodyPr>
            <a:noAutofit/>
          </a:bodyPr>
          <a:lstStyle/>
          <a:p>
            <a:pPr lvl="0"/>
            <a:r>
              <a:rPr lang="el-GR" sz="2800" dirty="0"/>
              <a:t>Ο όρος </a:t>
            </a:r>
            <a:r>
              <a:rPr lang="el-GR" sz="2800" b="1" dirty="0" err="1"/>
              <a:t>πλευρίωση</a:t>
            </a:r>
            <a:r>
              <a:rPr lang="el-GR" sz="2800" dirty="0"/>
              <a:t> αναφέρεται στην εξειδίκευση μιας λειτουργίας ή δραστηριότητας στην μια πλευρά ενός οργανισμού.  Η πλευρίωση παρατηρείται σε ασυμμετρίες των κινητικών, των αισθητικών και των γνωστικών λειτουργιών.  </a:t>
            </a:r>
          </a:p>
          <a:p>
            <a:pPr lvl="0"/>
            <a:r>
              <a:rPr lang="el-GR" sz="2800" dirty="0" smtClean="0"/>
              <a:t>Ο </a:t>
            </a:r>
            <a:r>
              <a:rPr lang="el-GR" sz="2800" dirty="0"/>
              <a:t>όρος </a:t>
            </a:r>
            <a:r>
              <a:rPr lang="el-GR" sz="2800" b="1" dirty="0"/>
              <a:t>ημισφαιρική εξειδίκευση </a:t>
            </a:r>
            <a:r>
              <a:rPr lang="el-GR" sz="2800" dirty="0"/>
              <a:t>αναφέρεται στο γεγονός ότι κάθε εγκεφαλικό ημισφαίριο είναι εξειδικευμένο για συγκεκριμένους τύπους διεργασιών</a:t>
            </a:r>
            <a:r>
              <a:rPr lang="el-GR" sz="2800" dirty="0" smtClean="0"/>
              <a:t>.</a:t>
            </a:r>
            <a:endParaRPr lang="el-GR" sz="2800" dirty="0"/>
          </a:p>
        </p:txBody>
      </p:sp>
    </p:spTree>
    <p:extLst>
      <p:ext uri="{BB962C8B-B14F-4D97-AF65-F5344CB8AC3E}">
        <p14:creationId xmlns:p14="http://schemas.microsoft.com/office/powerpoint/2010/main" val="30571389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Τίτλος 8"/>
          <p:cNvSpPr>
            <a:spLocks noGrp="1"/>
          </p:cNvSpPr>
          <p:nvPr>
            <p:ph type="title"/>
          </p:nvPr>
        </p:nvSpPr>
        <p:spPr>
          <a:xfrm>
            <a:off x="323528" y="274638"/>
            <a:ext cx="8363272" cy="1143000"/>
          </a:xfrm>
        </p:spPr>
        <p:txBody>
          <a:bodyPr>
            <a:normAutofit fontScale="90000"/>
          </a:bodyPr>
          <a:lstStyle/>
          <a:p>
            <a:r>
              <a:rPr lang="el-GR" b="1" dirty="0"/>
              <a:t>Πλευρίωση, ημισφαιρική εξειδίκευση, ασυμμετρία </a:t>
            </a:r>
            <a:r>
              <a:rPr lang="el-GR" b="1" dirty="0" smtClean="0"/>
              <a:t>2/4</a:t>
            </a:r>
            <a:endParaRPr lang="el-GR" dirty="0"/>
          </a:p>
        </p:txBody>
      </p:sp>
      <p:pic>
        <p:nvPicPr>
          <p:cNvPr id="1026" name="Picture 2" descr="Σχήμα 1&#10;Δεξί και αριστερό ημισφαίριο"/>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a:xfrm>
            <a:off x="5436096" y="1556792"/>
            <a:ext cx="3201381" cy="4525962"/>
          </a:xfrm>
        </p:spPr>
      </p:pic>
      <p:sp>
        <p:nvSpPr>
          <p:cNvPr id="7" name="TextBox 6"/>
          <p:cNvSpPr txBox="1"/>
          <p:nvPr/>
        </p:nvSpPr>
        <p:spPr>
          <a:xfrm>
            <a:off x="395536" y="1700808"/>
            <a:ext cx="4536504" cy="3600400"/>
          </a:xfrm>
          <a:prstGeom prst="rect">
            <a:avLst/>
          </a:prstGeom>
        </p:spPr>
        <p:txBody>
          <a:bodyPr vert="horz" wrap="square" lIns="91440" tIns="45720" rIns="91440" bIns="45720" rtlCol="0" anchor="ctr">
            <a:noAutofit/>
          </a:bodyPr>
          <a:lstStyle/>
          <a:p>
            <a:r>
              <a:rPr lang="el-GR" sz="2400" b="1" dirty="0"/>
              <a:t>Σχήμα 1.	</a:t>
            </a:r>
            <a:r>
              <a:rPr lang="el-GR" sz="2400" dirty="0"/>
              <a:t/>
            </a:r>
            <a:br>
              <a:rPr lang="el-GR" sz="2400" dirty="0"/>
            </a:br>
            <a:r>
              <a:rPr lang="el-GR" sz="2400" dirty="0"/>
              <a:t>Ο  κινητικός  έλεγχος και   οι   αισθητικοί   δρόμοι   μεταξύ  </a:t>
            </a:r>
            <a:br>
              <a:rPr lang="el-GR" sz="2400" dirty="0"/>
            </a:br>
            <a:r>
              <a:rPr lang="el-GR" sz="2400" dirty="0"/>
              <a:t>του εγκεφάλου  και  του υπολοίπου σώματος είναι σχεδόν </a:t>
            </a:r>
            <a:br>
              <a:rPr lang="el-GR" sz="2400" dirty="0"/>
            </a:br>
            <a:r>
              <a:rPr lang="el-GR" sz="2400" dirty="0"/>
              <a:t>απόλυτα χιασμένοι. Κάθε χέρι εξυπηρετείται πρωτίστως    </a:t>
            </a:r>
            <a:br>
              <a:rPr lang="el-GR" sz="2400" dirty="0"/>
            </a:br>
            <a:r>
              <a:rPr lang="el-GR" sz="2400" dirty="0"/>
              <a:t>από το εγκεφαλικό ημισφαίριο της αντίθετης πλευράς.</a:t>
            </a:r>
            <a:endParaRPr lang="el-GR" sz="2400" dirty="0" smtClean="0"/>
          </a:p>
        </p:txBody>
      </p:sp>
    </p:spTree>
    <p:extLst>
      <p:ext uri="{BB962C8B-B14F-4D97-AF65-F5344CB8AC3E}">
        <p14:creationId xmlns:p14="http://schemas.microsoft.com/office/powerpoint/2010/main" val="41829760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79512" y="116632"/>
            <a:ext cx="8693756" cy="1228998"/>
          </a:xfrm>
        </p:spPr>
        <p:txBody>
          <a:bodyPr>
            <a:normAutofit/>
          </a:bodyPr>
          <a:lstStyle/>
          <a:p>
            <a:r>
              <a:rPr lang="el-GR" sz="3600" b="1" dirty="0"/>
              <a:t>Πλευρίωση, ημισφαιρική εξειδίκευση, </a:t>
            </a:r>
            <a:r>
              <a:rPr lang="el-GR" sz="3600" b="1" dirty="0" smtClean="0"/>
              <a:t>ασυμμετρία 3/4</a:t>
            </a:r>
            <a:endParaRPr lang="el-GR" dirty="0"/>
          </a:p>
        </p:txBody>
      </p:sp>
      <p:sp>
        <p:nvSpPr>
          <p:cNvPr id="3" name="Θέση περιεχομένου 2"/>
          <p:cNvSpPr>
            <a:spLocks noGrp="1"/>
          </p:cNvSpPr>
          <p:nvPr>
            <p:ph idx="1"/>
          </p:nvPr>
        </p:nvSpPr>
        <p:spPr>
          <a:xfrm>
            <a:off x="464156" y="1417638"/>
            <a:ext cx="8229600" cy="4886003"/>
          </a:xfrm>
        </p:spPr>
        <p:txBody>
          <a:bodyPr>
            <a:normAutofit fontScale="85000" lnSpcReduction="20000"/>
          </a:bodyPr>
          <a:lstStyle/>
          <a:p>
            <a:pPr lvl="0"/>
            <a:r>
              <a:rPr lang="el-GR" dirty="0"/>
              <a:t>Η </a:t>
            </a:r>
            <a:r>
              <a:rPr lang="el-GR" b="1" dirty="0"/>
              <a:t>εγκεφαλική κυριαρχία</a:t>
            </a:r>
            <a:r>
              <a:rPr lang="el-GR" dirty="0"/>
              <a:t>, ένας παλαιότερος όρος που αρχικά υποδήλωνε κυριαρχία του αριστερού ημισφαιρίου, αναφέρεται τόσο στη διαφοροποιημένη  ικανότητα των δύο ημισφαιρίων να πραγματοποιήσουν τους ιδιαίτερους τύπους διεργασιών τους, όσο και στην ιδέα ότι το ένα ημισφαίριο κυριαρχεί και κατευθύνει τη συμπεριφορά.  </a:t>
            </a:r>
          </a:p>
          <a:p>
            <a:pPr lvl="0"/>
            <a:r>
              <a:rPr lang="el-GR" b="1" dirty="0" err="1" smtClean="0"/>
              <a:t>Ημισφαιρικότητα</a:t>
            </a:r>
            <a:r>
              <a:rPr lang="el-GR" dirty="0" smtClean="0"/>
              <a:t> </a:t>
            </a:r>
            <a:r>
              <a:rPr lang="el-GR" dirty="0"/>
              <a:t>είναι η αντίληψη ότι ένα συγκεκριμένο άτομο στηρίζεται περισσότερο σε μία μέθοδο διεργασιών και επομένως περισσότερο στο ένα ημισφαίριο απ' ότι στο άλλο, για τις περισσότερες δραστηριότητες και ανεξάρτητα από την αναλυτική ή συνθετική φύση τους.  </a:t>
            </a:r>
          </a:p>
          <a:p>
            <a:pPr lvl="0"/>
            <a:endParaRPr lang="el-GR" b="1" dirty="0"/>
          </a:p>
          <a:p>
            <a:endParaRPr lang="el-GR" dirty="0"/>
          </a:p>
        </p:txBody>
      </p:sp>
    </p:spTree>
    <p:extLst>
      <p:ext uri="{BB962C8B-B14F-4D97-AF65-F5344CB8AC3E}">
        <p14:creationId xmlns:p14="http://schemas.microsoft.com/office/powerpoint/2010/main" val="42505596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Τίτλος 6"/>
          <p:cNvSpPr>
            <a:spLocks noGrp="1"/>
          </p:cNvSpPr>
          <p:nvPr>
            <p:ph type="title"/>
          </p:nvPr>
        </p:nvSpPr>
        <p:spPr/>
        <p:txBody>
          <a:bodyPr>
            <a:normAutofit fontScale="90000"/>
          </a:bodyPr>
          <a:lstStyle/>
          <a:p>
            <a:r>
              <a:rPr lang="el-GR" b="1" dirty="0"/>
              <a:t>Πλευρίωση, ημισφαιρική εξειδίκευση, ασυμμετρία </a:t>
            </a:r>
            <a:r>
              <a:rPr lang="el-GR" b="1" dirty="0" smtClean="0"/>
              <a:t>4/4</a:t>
            </a:r>
            <a:endParaRPr lang="el-GR" dirty="0"/>
          </a:p>
        </p:txBody>
      </p:sp>
      <p:pic>
        <p:nvPicPr>
          <p:cNvPr id="2050" name="Picture 2" descr="Σχήμα 2&#10;Εγκέφαλος και περιοχές"/>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3508267" y="1772816"/>
            <a:ext cx="5422001" cy="4248472"/>
          </a:xfrm>
        </p:spPr>
      </p:pic>
      <p:sp>
        <p:nvSpPr>
          <p:cNvPr id="5" name="TextBox 4"/>
          <p:cNvSpPr txBox="1"/>
          <p:nvPr/>
        </p:nvSpPr>
        <p:spPr>
          <a:xfrm>
            <a:off x="423177" y="2492896"/>
            <a:ext cx="2739314" cy="2376264"/>
          </a:xfrm>
          <a:prstGeom prst="rect">
            <a:avLst/>
          </a:prstGeom>
        </p:spPr>
        <p:txBody>
          <a:bodyPr vert="horz" wrap="square" lIns="91440" tIns="45720" rIns="91440" bIns="45720" rtlCol="0" anchor="ctr">
            <a:normAutofit/>
          </a:bodyPr>
          <a:lstStyle/>
          <a:p>
            <a:r>
              <a:rPr lang="el-GR" sz="2400" b="1" dirty="0"/>
              <a:t>Σχήμα 2. </a:t>
            </a:r>
            <a:r>
              <a:rPr lang="el-GR" sz="2400" dirty="0"/>
              <a:t/>
            </a:r>
            <a:br>
              <a:rPr lang="el-GR" sz="2400" dirty="0"/>
            </a:br>
            <a:r>
              <a:rPr lang="el-GR" sz="2400" dirty="0"/>
              <a:t>Η θέση της περιοχής του </a:t>
            </a:r>
            <a:r>
              <a:rPr lang="el-GR" sz="2400" dirty="0" err="1"/>
              <a:t>Broca</a:t>
            </a:r>
            <a:r>
              <a:rPr lang="el-GR" sz="2400" dirty="0"/>
              <a:t> στο αριστερό  εγκεφαλικό  ημισφαίριο</a:t>
            </a:r>
            <a:endParaRPr lang="el-GR" sz="2400" dirty="0" smtClean="0"/>
          </a:p>
        </p:txBody>
      </p:sp>
    </p:spTree>
    <p:extLst>
      <p:ext uri="{BB962C8B-B14F-4D97-AF65-F5344CB8AC3E}">
        <p14:creationId xmlns:p14="http://schemas.microsoft.com/office/powerpoint/2010/main" val="29892131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35496" y="160338"/>
            <a:ext cx="9025301" cy="1396454"/>
          </a:xfrm>
        </p:spPr>
        <p:txBody>
          <a:bodyPr>
            <a:noAutofit/>
          </a:bodyPr>
          <a:lstStyle/>
          <a:p>
            <a:r>
              <a:rPr lang="el-GR" sz="3200" b="1" dirty="0"/>
              <a:t>Η εγκεφαλική ασυμμετρία υπάρχει από την αρχή ή δημιουργείται κατά τη διαδικασία της </a:t>
            </a:r>
            <a:r>
              <a:rPr lang="el-GR" sz="3200" b="1" dirty="0" smtClean="0"/>
              <a:t>ωρίμανσης; 1/2</a:t>
            </a:r>
            <a:endParaRPr lang="el-GR" sz="3200" dirty="0"/>
          </a:p>
        </p:txBody>
      </p:sp>
      <p:sp>
        <p:nvSpPr>
          <p:cNvPr id="3" name="Θέση περιεχομένου 2"/>
          <p:cNvSpPr>
            <a:spLocks noGrp="1"/>
          </p:cNvSpPr>
          <p:nvPr>
            <p:ph idx="1"/>
          </p:nvPr>
        </p:nvSpPr>
        <p:spPr>
          <a:xfrm>
            <a:off x="407686" y="1772816"/>
            <a:ext cx="8280919" cy="4454850"/>
          </a:xfrm>
        </p:spPr>
        <p:txBody>
          <a:bodyPr>
            <a:noAutofit/>
          </a:bodyPr>
          <a:lstStyle/>
          <a:p>
            <a:pPr marL="0" indent="0">
              <a:buNone/>
            </a:pPr>
            <a:r>
              <a:rPr lang="el-GR" sz="2800" dirty="0"/>
              <a:t>Μελέτες σε παιδιά με επίκτητη αφασία, ενισχύουν την άποψη ότι υπάρχει ισοδύναμη δυνατότητα χρησιμοποίησης του ενός ή του άλλου ημισφαιρίου, για τις λειτουργίες του λόγου τουλάχιστον, κατά την περίοδο της εγκεφαλικής ωρίμανσης.  </a:t>
            </a:r>
          </a:p>
          <a:p>
            <a:pPr marL="0" indent="0">
              <a:buNone/>
            </a:pPr>
            <a:r>
              <a:rPr lang="el-GR" sz="2800" dirty="0" smtClean="0"/>
              <a:t>Άλλες </a:t>
            </a:r>
            <a:r>
              <a:rPr lang="el-GR" sz="2800" dirty="0"/>
              <a:t>μελέτες θεωρούν ότι η ημισφαιρική εξειδίκευση υπάρχει σε πολύ μικρότερη ηλικία και ίσως είναι συγγενής</a:t>
            </a:r>
          </a:p>
          <a:p>
            <a:pPr marL="0" indent="0" algn="ctr">
              <a:buNone/>
            </a:pPr>
            <a:endParaRPr lang="el-GR" sz="2800" dirty="0"/>
          </a:p>
        </p:txBody>
      </p:sp>
    </p:spTree>
    <p:extLst>
      <p:ext uri="{BB962C8B-B14F-4D97-AF65-F5344CB8AC3E}">
        <p14:creationId xmlns:p14="http://schemas.microsoft.com/office/powerpoint/2010/main" val="24832641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1"/>
          <p:cNvSpPr>
            <a:spLocks noGrp="1"/>
          </p:cNvSpPr>
          <p:nvPr>
            <p:ph type="title"/>
          </p:nvPr>
        </p:nvSpPr>
        <p:spPr>
          <a:xfrm>
            <a:off x="0" y="188640"/>
            <a:ext cx="8964488" cy="1512168"/>
          </a:xfrm>
        </p:spPr>
        <p:txBody>
          <a:bodyPr>
            <a:noAutofit/>
          </a:bodyPr>
          <a:lstStyle/>
          <a:p>
            <a:r>
              <a:rPr lang="el-GR" sz="3200" b="1" dirty="0"/>
              <a:t>Η εγκεφαλική ασυμμετρία υπάρχει από την αρχή ή δημιουργείται κατά τη διαδικασία της </a:t>
            </a:r>
            <a:r>
              <a:rPr lang="el-GR" sz="3200" b="1" dirty="0" smtClean="0"/>
              <a:t>ωρίμανσης; 2/2</a:t>
            </a:r>
            <a:endParaRPr lang="el-GR" sz="3200" dirty="0"/>
          </a:p>
        </p:txBody>
      </p:sp>
      <p:sp>
        <p:nvSpPr>
          <p:cNvPr id="3" name="Θέση περιεχομένου 2"/>
          <p:cNvSpPr>
            <a:spLocks noGrp="1"/>
          </p:cNvSpPr>
          <p:nvPr>
            <p:ph idx="1"/>
          </p:nvPr>
        </p:nvSpPr>
        <p:spPr>
          <a:xfrm>
            <a:off x="457200" y="2060848"/>
            <a:ext cx="8229600" cy="3888432"/>
          </a:xfrm>
        </p:spPr>
        <p:txBody>
          <a:bodyPr>
            <a:normAutofit fontScale="85000" lnSpcReduction="10000"/>
          </a:bodyPr>
          <a:lstStyle/>
          <a:p>
            <a:r>
              <a:rPr lang="el-GR" dirty="0"/>
              <a:t>Μελέτες σε φυσιολογικά άτομα με τη χρήση αντιληπτικών τεχνικών έχουν επιφέρει σημαντική ανάπτυξη στη γνώση των </a:t>
            </a:r>
            <a:r>
              <a:rPr lang="el-GR" dirty="0" err="1"/>
              <a:t>πλευριωμένων</a:t>
            </a:r>
            <a:r>
              <a:rPr lang="el-GR" dirty="0"/>
              <a:t> διεργασιών στον άθικτο εγκέφαλο.  </a:t>
            </a:r>
          </a:p>
          <a:p>
            <a:r>
              <a:rPr lang="el-GR" dirty="0" smtClean="0"/>
              <a:t>Οι </a:t>
            </a:r>
            <a:r>
              <a:rPr lang="el-GR" dirty="0"/>
              <a:t>δύο τεχνικές που χρησιμοποιούνται συχνότερα είναι η δοκιμασία της </a:t>
            </a:r>
            <a:r>
              <a:rPr lang="el-GR" b="1" dirty="0" err="1"/>
              <a:t>διχωτικής</a:t>
            </a:r>
            <a:r>
              <a:rPr lang="el-GR" b="1" dirty="0"/>
              <a:t> ακοής</a:t>
            </a:r>
            <a:r>
              <a:rPr lang="el-GR" dirty="0"/>
              <a:t>, για τον έλεγχο των </a:t>
            </a:r>
            <a:r>
              <a:rPr lang="el-GR" dirty="0" err="1"/>
              <a:t>πλευριωμένων</a:t>
            </a:r>
            <a:r>
              <a:rPr lang="el-GR" dirty="0"/>
              <a:t> ακουστικών διεργασιών και η </a:t>
            </a:r>
            <a:r>
              <a:rPr lang="el-GR" b="1" dirty="0" err="1"/>
              <a:t>ταχυστοσκοπική</a:t>
            </a:r>
            <a:r>
              <a:rPr lang="el-GR" b="1" dirty="0"/>
              <a:t> παρουσίαση</a:t>
            </a:r>
            <a:r>
              <a:rPr lang="el-GR" dirty="0"/>
              <a:t>, για έλεγχο των οπτικών διεργασιών</a:t>
            </a:r>
            <a:r>
              <a:rPr lang="el-GR" dirty="0" smtClean="0"/>
              <a:t>.</a:t>
            </a:r>
            <a:endParaRPr lang="el-GR" dirty="0"/>
          </a:p>
        </p:txBody>
      </p:sp>
    </p:spTree>
    <p:extLst>
      <p:ext uri="{BB962C8B-B14F-4D97-AF65-F5344CB8AC3E}">
        <p14:creationId xmlns:p14="http://schemas.microsoft.com/office/powerpoint/2010/main" val="616484109"/>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vert="horz" lIns="91440" tIns="45720" rIns="91440" bIns="45720" rtlCol="0" anchor="ctr">
        <a:normAutofit/>
      </a:bodyPr>
      <a:lstStyle>
        <a:defPPr>
          <a:defRPr dirty="0" smtClean="0"/>
        </a:defPPr>
      </a:lstStyle>
    </a:txDef>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1963</TotalTime>
  <Words>1155</Words>
  <Application>Microsoft Office PowerPoint</Application>
  <PresentationFormat>Προβολή στην οθόνη (4:3)</PresentationFormat>
  <Paragraphs>91</Paragraphs>
  <Slides>20</Slides>
  <Notes>8</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20</vt:i4>
      </vt:variant>
    </vt:vector>
  </HeadingPairs>
  <TitlesOfParts>
    <vt:vector size="24" baseType="lpstr">
      <vt:lpstr>ＭＳ Ｐゴシック</vt:lpstr>
      <vt:lpstr>Arial</vt:lpstr>
      <vt:lpstr>Calibri</vt:lpstr>
      <vt:lpstr>Θέμα του Office</vt:lpstr>
      <vt:lpstr>Ψυχοφυσιολογία</vt:lpstr>
      <vt:lpstr>Σκοποί  ενότητας</vt:lpstr>
      <vt:lpstr>Περιεχόμενα ενότητας</vt:lpstr>
      <vt:lpstr>Πλευρίωση, ημισφαιρική εξειδίκευση, ασυμμετρία 1/4</vt:lpstr>
      <vt:lpstr>Πλευρίωση, ημισφαιρική εξειδίκευση, ασυμμετρία 2/4</vt:lpstr>
      <vt:lpstr>Πλευρίωση, ημισφαιρική εξειδίκευση, ασυμμετρία 3/4</vt:lpstr>
      <vt:lpstr>Πλευρίωση, ημισφαιρική εξειδίκευση, ασυμμετρία 4/4</vt:lpstr>
      <vt:lpstr>Η εγκεφαλική ασυμμετρία υπάρχει από την αρχή ή δημιουργείται κατά τη διαδικασία της ωρίμανσης; 1/2</vt:lpstr>
      <vt:lpstr>Η εγκεφαλική ασυμμετρία υπάρχει από την αρχή ή δημιουργείται κατά τη διαδικασία της ωρίμανσης; 2/2</vt:lpstr>
      <vt:lpstr>Οι περισσότερες ανώτερες γνωστικές λειτουργίες είναι πλευριωμένες 1/2</vt:lpstr>
      <vt:lpstr>Οι περισσότερες ανώτερες γνωστικές λειτουργίες είναι πλευριωμένες 2/2</vt:lpstr>
      <vt:lpstr>Η πλευρίωση των λειτουργιών είναι σχετική και όχι απόλυτη. </vt:lpstr>
      <vt:lpstr>Το φυσιολογικό υπόβαθρο της κυριαρχίας του χεριού  1/3</vt:lpstr>
      <vt:lpstr>Το φυσιολογικό υπόβαθρο της κυριαρχίας του χεριού  2/3</vt:lpstr>
      <vt:lpstr>Το φυσιολογικό υπόβαθρο της κυριαρχίας του χεριού 3/3</vt:lpstr>
      <vt:lpstr>Η σχέση μεταξύ της προτίμησης χεριού και της αντιπροσώπευσης των λειτουργιών,  δεν είναι ούτε ξεκάθαρη ούτε απόλυτη. </vt:lpstr>
      <vt:lpstr>Τέλος Ενότητας</vt:lpstr>
      <vt:lpstr>Χρηματοδότηση</vt:lpstr>
      <vt:lpstr>Σημείωμα Αδειοδότησης</vt:lpstr>
      <vt:lpstr>Σημείωμα Χρήσης Έργων Τρίτων</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Stevy</dc:creator>
  <cp:lastModifiedBy>Kiriazis Vaitsis</cp:lastModifiedBy>
  <cp:revision>254</cp:revision>
  <dcterms:created xsi:type="dcterms:W3CDTF">2012-09-06T09:03:05Z</dcterms:created>
  <dcterms:modified xsi:type="dcterms:W3CDTF">2015-05-25T06:41:21Z</dcterms:modified>
</cp:coreProperties>
</file>