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92" r:id="rId4"/>
    <p:sldId id="293" r:id="rId5"/>
    <p:sldId id="284" r:id="rId6"/>
    <p:sldId id="285" r:id="rId7"/>
    <p:sldId id="290" r:id="rId8"/>
    <p:sldId id="286" r:id="rId9"/>
    <p:sldId id="287" r:id="rId10"/>
    <p:sldId id="288" r:id="rId11"/>
    <p:sldId id="289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97" r:id="rId27"/>
    <p:sldId id="296" r:id="rId28"/>
    <p:sldId id="295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0" y="-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AEC3-B6FA-4F55-B587-74CF7EDC8BF5}" type="datetimeFigureOut">
              <a:rPr lang="el-GR" smtClean="0"/>
              <a:pPr/>
              <a:t>23/4/2017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0D567-16EB-44C1-A574-49B5E78BD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altLang="el-GR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837D63-4AA8-472C-BB5F-6972333D488F}" type="slidenum">
              <a:rPr lang="el-GR" altLang="el-GR" smtClean="0"/>
              <a:pPr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6B7D-BCA4-485C-AE8E-8A5024DFE9D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738014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ΜΕΤΑΠΤΥΧΙΑΚΟ ΠΡΟΓΡΑΜΜΑ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b="1" dirty="0" smtClean="0"/>
              <a:t>‘ΑΣΤΙΚΗ ΑΝΑΠΛΑΣΗ &amp; ΑΝΑΠΤΥΞΗ’ – ΑΑΑ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dirty="0" smtClean="0"/>
              <a:t>Πανεπιστήμιο Θεσσαλίας</a:t>
            </a:r>
            <a:br>
              <a:rPr lang="el-GR" sz="2000" dirty="0" smtClean="0"/>
            </a:br>
            <a:r>
              <a:rPr lang="el-GR" sz="2000" dirty="0" smtClean="0"/>
              <a:t>Τμήμα Μηχανικών Χωροταξίας Πολεοδομίας</a:t>
            </a:r>
            <a:br>
              <a:rPr lang="el-GR" sz="2000" dirty="0" smtClean="0"/>
            </a:br>
            <a:r>
              <a:rPr lang="el-GR" sz="2000" dirty="0" smtClean="0"/>
              <a:t> και Περιφερειακής Ανάπτυξης</a:t>
            </a:r>
            <a:endParaRPr lang="en-US" sz="2400" dirty="0">
              <a:latin typeface="+mn-lt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2357430"/>
            <a:ext cx="6400800" cy="2143140"/>
          </a:xfrm>
        </p:spPr>
        <p:txBody>
          <a:bodyPr>
            <a:noAutofit/>
          </a:bodyPr>
          <a:lstStyle/>
          <a:p>
            <a:endParaRPr lang="el-GR" sz="2400" dirty="0" smtClean="0"/>
          </a:p>
          <a:p>
            <a:r>
              <a:rPr lang="el-GR" sz="2400" b="1" i="1" dirty="0" smtClean="0"/>
              <a:t>Διάλεξη:</a:t>
            </a:r>
          </a:p>
          <a:p>
            <a:r>
              <a:rPr lang="el-GR" sz="2400" dirty="0" smtClean="0"/>
              <a:t>Οι έξυπνες πόλεις στην Στρατηγική 'Ευρώπη 2020' </a:t>
            </a:r>
            <a:endParaRPr lang="el-GR" sz="2400" dirty="0" smtClean="0"/>
          </a:p>
          <a:p>
            <a:endParaRPr lang="el-GR" sz="2400" b="1" dirty="0" smtClean="0"/>
          </a:p>
          <a:p>
            <a:r>
              <a:rPr lang="el-GR" sz="2400" b="1" dirty="0" smtClean="0"/>
              <a:t>Δρ. Σωτήρης </a:t>
            </a:r>
            <a:r>
              <a:rPr lang="el-GR" sz="2400" b="1" dirty="0" err="1" smtClean="0"/>
              <a:t>Παυλέας</a:t>
            </a:r>
            <a:endParaRPr lang="el-GR" sz="2400" b="1" dirty="0" smtClean="0"/>
          </a:p>
          <a:p>
            <a:endParaRPr lang="el-GR" sz="2400" dirty="0" smtClean="0"/>
          </a:p>
          <a:p>
            <a:r>
              <a:rPr lang="el-GR" sz="2400" dirty="0" smtClean="0"/>
              <a:t>εαρινό εξάμηνο	Λάρισα</a:t>
            </a: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1142976" cy="1071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5083"/>
            <a:ext cx="8229600" cy="658411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Βασικές Αρχές 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991014"/>
          </a:xfrm>
        </p:spPr>
        <p:txBody>
          <a:bodyPr/>
          <a:lstStyle/>
          <a:p>
            <a:r>
              <a:rPr lang="el-GR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Πολυεπίπεδη</a:t>
            </a:r>
            <a:r>
              <a:rPr lang="el-G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διακυβέρνηση 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Διαμόρφωση πολιτικών μέσα από τις συνεργασίες (εταιρικές σχέσεις) 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Ολοκληρωμένη προσέγγιση 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Προώθηση της βιώσιμης αστικής ανάπτυξης 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Ενσωμάτωση των στόχων του ΟΗΕ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Λειτουργικές πόλεις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Σύνδεση του αγροτικού και αστικού χώρου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Αφορά όλες τις πόλεις ανεξαρτήτου μεγέθους </a:t>
            </a:r>
          </a:p>
          <a:p>
            <a:endParaRPr lang="el-GR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170564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5083"/>
            <a:ext cx="8229600" cy="658411"/>
          </a:xfrm>
        </p:spPr>
        <p:txBody>
          <a:bodyPr/>
          <a:lstStyle/>
          <a:p>
            <a:r>
              <a:rPr lang="el-GR" sz="2800" b="1" dirty="0" smtClean="0"/>
              <a:t>Στόχοι 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5096385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</a:rPr>
              <a:t>Διαμόρφωση σχεδίων δράσης έως Οκτώβριο 2017</a:t>
            </a:r>
          </a:p>
          <a:p>
            <a:pPr lvl="1"/>
            <a:r>
              <a:rPr lang="el-GR" sz="2400" b="1" dirty="0" smtClean="0">
                <a:latin typeface="Calibri" panose="020F0502020204030204" pitchFamily="34" charset="0"/>
              </a:rPr>
              <a:t>Καλύτερη νομοθέτηση </a:t>
            </a:r>
          </a:p>
          <a:p>
            <a:pPr lvl="1"/>
            <a:r>
              <a:rPr lang="el-GR" sz="2400" b="1" dirty="0" smtClean="0">
                <a:latin typeface="Calibri" panose="020F0502020204030204" pitchFamily="34" charset="0"/>
              </a:rPr>
              <a:t>Καλύτερη χρηματοδότηση </a:t>
            </a:r>
          </a:p>
          <a:p>
            <a:pPr lvl="1"/>
            <a:r>
              <a:rPr lang="el-GR" sz="2400" b="1" dirty="0" smtClean="0">
                <a:latin typeface="Calibri" panose="020F0502020204030204" pitchFamily="34" charset="0"/>
              </a:rPr>
              <a:t>Καλύτερη γνώση </a:t>
            </a:r>
          </a:p>
          <a:p>
            <a:pPr lvl="1"/>
            <a:endParaRPr lang="el-GR" sz="2400" b="1" dirty="0">
              <a:latin typeface="Calibri" panose="020F0502020204030204" pitchFamily="34" charset="0"/>
            </a:endParaRPr>
          </a:p>
          <a:p>
            <a:r>
              <a:rPr lang="el-GR" sz="2800" b="1" dirty="0" smtClean="0">
                <a:latin typeface="Calibri" panose="020F0502020204030204" pitchFamily="34" charset="0"/>
              </a:rPr>
              <a:t>Ενσωμάτωση των προτάσεων στο κανονιστικό πλαίσιο και χρηματοδότηση της επόμενης προγραμματικής περιόδου </a:t>
            </a:r>
          </a:p>
          <a:p>
            <a:pPr lvl="1"/>
            <a:endParaRPr lang="el-GR" sz="2400" b="1" dirty="0">
              <a:latin typeface="Calibri" panose="020F0502020204030204" pitchFamily="34" charset="0"/>
            </a:endParaRPr>
          </a:p>
          <a:p>
            <a:pPr lvl="1"/>
            <a:endParaRPr lang="el-G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761442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85720" y="3071810"/>
            <a:ext cx="8353425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endParaRPr lang="el-GR" altLang="el-GR" sz="2400" b="1" dirty="0" smtClean="0">
              <a:latin typeface="+mj-lt"/>
            </a:endParaRPr>
          </a:p>
          <a:p>
            <a:pPr algn="ctr">
              <a:lnSpc>
                <a:spcPct val="95000"/>
              </a:lnSpc>
              <a:defRPr/>
            </a:pPr>
            <a:r>
              <a:rPr lang="el-GR" sz="2400" b="1" dirty="0" smtClean="0">
                <a:latin typeface="+mj-lt"/>
                <a:cs typeface="Tahoma" pitchFamily="34" charset="0"/>
              </a:rPr>
              <a:t>Ευρωπαϊκή </a:t>
            </a:r>
            <a:r>
              <a:rPr lang="el-GR" sz="2400" b="1" dirty="0" smtClean="0">
                <a:latin typeface="+mj-lt"/>
                <a:cs typeface="Tahoma" pitchFamily="34" charset="0"/>
              </a:rPr>
              <a:t>Πρωτοβουλία </a:t>
            </a:r>
          </a:p>
          <a:p>
            <a:pPr algn="ctr">
              <a:lnSpc>
                <a:spcPct val="95000"/>
              </a:lnSpc>
              <a:defRPr/>
            </a:pPr>
            <a:endParaRPr lang="el-GR" sz="2400" b="1" dirty="0" smtClean="0">
              <a:latin typeface="+mj-lt"/>
              <a:cs typeface="Tahoma" pitchFamily="34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el-GR" sz="2400" b="1" dirty="0" smtClean="0">
                <a:latin typeface="+mj-lt"/>
                <a:cs typeface="Tahoma" pitchFamily="34" charset="0"/>
              </a:rPr>
              <a:t>«Αστικές Καινοτόμες Δράσεις»</a:t>
            </a:r>
            <a:endParaRPr lang="en-US" sz="2400" b="1" dirty="0" smtClean="0">
              <a:latin typeface="+mj-lt"/>
              <a:cs typeface="Tahoma" pitchFamily="34" charset="0"/>
            </a:endParaRPr>
          </a:p>
          <a:p>
            <a:pPr algn="ctr">
              <a:lnSpc>
                <a:spcPct val="95000"/>
              </a:lnSpc>
              <a:defRPr/>
            </a:pPr>
            <a:endParaRPr lang="en-US" sz="2400" b="1" dirty="0" smtClean="0">
              <a:latin typeface="+mj-lt"/>
              <a:cs typeface="Tahoma" pitchFamily="34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el-GR" sz="2400" b="1" dirty="0" smtClean="0">
                <a:latin typeface="+mj-lt"/>
                <a:cs typeface="Tahoma" pitchFamily="34" charset="0"/>
              </a:rPr>
              <a:t>(</a:t>
            </a:r>
            <a:r>
              <a:rPr lang="en-US" sz="2400" b="1" dirty="0" smtClean="0">
                <a:latin typeface="+mj-lt"/>
                <a:cs typeface="Tahoma" pitchFamily="34" charset="0"/>
              </a:rPr>
              <a:t>Urban Innovative Actions </a:t>
            </a:r>
            <a:r>
              <a:rPr lang="el-GR" sz="2400" b="1" dirty="0" smtClean="0">
                <a:latin typeface="+mj-lt"/>
                <a:cs typeface="Tahoma" pitchFamily="34" charset="0"/>
              </a:rPr>
              <a:t>- </a:t>
            </a:r>
            <a:r>
              <a:rPr lang="en-US" sz="2400" b="1" dirty="0" smtClean="0">
                <a:latin typeface="+mj-lt"/>
                <a:cs typeface="Tahoma" pitchFamily="34" charset="0"/>
              </a:rPr>
              <a:t>UIA</a:t>
            </a:r>
            <a:r>
              <a:rPr lang="el-GR" sz="2400" b="1" dirty="0" smtClean="0">
                <a:latin typeface="+mj-lt"/>
                <a:cs typeface="Tahoma" pitchFamily="34" charset="0"/>
              </a:rPr>
              <a:t>)</a:t>
            </a:r>
            <a:endParaRPr lang="el-GR" altLang="el-GR" sz="2400" b="1" dirty="0" smtClean="0">
              <a:latin typeface="+mj-lt"/>
              <a:cs typeface="Tahoma" pitchFamily="34" charset="0"/>
            </a:endParaRPr>
          </a:p>
          <a:p>
            <a:pPr algn="ctr">
              <a:lnSpc>
                <a:spcPct val="95000"/>
              </a:lnSpc>
              <a:defRPr/>
            </a:pPr>
            <a:endParaRPr lang="el-GR" altLang="el-GR" sz="2400" b="1" i="1" dirty="0" smtClean="0">
              <a:latin typeface="+mj-lt"/>
              <a:cs typeface="Tahoma" pitchFamily="34" charset="0"/>
            </a:endParaRPr>
          </a:p>
          <a:p>
            <a:pPr algn="ctr">
              <a:lnSpc>
                <a:spcPct val="95000"/>
              </a:lnSpc>
              <a:defRPr/>
            </a:pPr>
            <a:endParaRPr lang="en-US" altLang="el-GR" sz="2400" b="1" dirty="0" smtClean="0">
              <a:latin typeface="+mj-lt"/>
              <a:cs typeface="Tahoma" pitchFamily="34" charset="0"/>
            </a:endParaRPr>
          </a:p>
        </p:txBody>
      </p:sp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2530475" y="1954213"/>
            <a:ext cx="3222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30115" tIns="12696" bIns="12696" anchor="ctr">
            <a:spAutoFit/>
          </a:bodyPr>
          <a:lstStyle/>
          <a:p>
            <a:pPr algn="ctr" eaLnBrk="1" hangingPunct="1"/>
            <a:endParaRPr lang="el-GR" altLang="el-GR" sz="1600" b="1">
              <a:latin typeface="Palatino" pitchFamily="18" charset="0"/>
            </a:endParaRPr>
          </a:p>
          <a:p>
            <a:pPr algn="ctr"/>
            <a:endParaRPr lang="el-GR" altLang="el-GR" sz="1600">
              <a:latin typeface="Calibri" pitchFamily="34" charset="0"/>
            </a:endParaRPr>
          </a:p>
        </p:txBody>
      </p:sp>
      <p:sp>
        <p:nvSpPr>
          <p:cNvPr id="2052" name="Rectangle 28"/>
          <p:cNvSpPr>
            <a:spLocks noChangeArrowheads="1"/>
          </p:cNvSpPr>
          <p:nvPr/>
        </p:nvSpPr>
        <p:spPr bwMode="auto">
          <a:xfrm flipV="1">
            <a:off x="287338" y="6194425"/>
            <a:ext cx="8650287" cy="444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it-IT" altLang="el-GR" sz="1200">
              <a:latin typeface="Calibri" pitchFamily="34" charset="0"/>
            </a:endParaRPr>
          </a:p>
        </p:txBody>
      </p:sp>
      <p:sp>
        <p:nvSpPr>
          <p:cNvPr id="14338" name="AutoShape 2" descr="Αποτέλεσμα εικόνας για Urban Innovative Actions - U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0" name="AutoShape 4" descr="Αποτέλεσμα εικόνας για Urban Innovative Actions - U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" name="10 - Εικόνα" descr="U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28604"/>
            <a:ext cx="4984935" cy="250033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pPr>
              <a:defRPr/>
            </a:pPr>
            <a:r>
              <a:rPr lang="el-GR" sz="2400" b="1" dirty="0" smtClean="0">
                <a:latin typeface="Tahoma" pitchFamily="34" charset="0"/>
                <a:cs typeface="Tahoma" pitchFamily="34" charset="0"/>
              </a:rPr>
              <a:t>Αστικές Καινοτόμες Δράσεις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- UIA</a:t>
            </a:r>
            <a:endParaRPr lang="el-GR" altLang="el-GR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53548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Άρθρο 8 Κανονισμού 1301/2013 ΕΤΠΑ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0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το Ταμείο υποστηρίζει καινοτόμες δράσεις στο τομέα της βιώσιμης αστικής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 ανάπτυξης – με σκοπό την ανάδειξη νέων καινοτόμων λύσεων για την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 αντιμετώπιση ζητημάτων που σχετίζονται με τη βιώσιμη αστική ανάπτυξη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»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Στόχος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sz="10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«οι αστικές αρχές στον Ευρωπαϊκό χώρο να δοκιμάσουν την εφαρμογή νέων,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καινοτόμων και πρωτοποριακών ιδεών για την αντιμετώπιση προκλήσεων που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αφορούν τις πόλεις τους»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Προϋπολογισμός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sz="10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372 εκ. ευρώ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συνολικά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3-5 εκ. ευρώ 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ανά εγκριθείσα πρόταση (</a:t>
            </a: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3ετής διάρκεια υλοποίησης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altLang="el-GR" sz="1800" b="1" dirty="0" smtClean="0">
              <a:latin typeface="Tahoma" pitchFamily="34" charset="0"/>
            </a:endParaRPr>
          </a:p>
        </p:txBody>
      </p:sp>
      <p:sp>
        <p:nvSpPr>
          <p:cNvPr id="3076" name="Slide Number Placeholder 3"/>
          <p:cNvSpPr txBox="1">
            <a:spLocks/>
          </p:cNvSpPr>
          <p:nvPr/>
        </p:nvSpPr>
        <p:spPr bwMode="auto">
          <a:xfrm>
            <a:off x="4198938" y="6548438"/>
            <a:ext cx="141287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33450" eaLnBrk="1" hangingPunct="1"/>
            <a:r>
              <a:rPr lang="en-US" altLang="el-GR" sz="150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3077" name="Rectangle 28"/>
          <p:cNvSpPr>
            <a:spLocks noChangeArrowheads="1"/>
          </p:cNvSpPr>
          <p:nvPr/>
        </p:nvSpPr>
        <p:spPr bwMode="auto">
          <a:xfrm flipV="1">
            <a:off x="287338" y="6194425"/>
            <a:ext cx="8650287" cy="444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it-IT" altLang="el-GR" sz="1200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l-GR" sz="2400" b="1" dirty="0" smtClean="0">
                <a:latin typeface="Tahoma" pitchFamily="34" charset="0"/>
                <a:cs typeface="Tahoma" pitchFamily="34" charset="0"/>
              </a:rPr>
              <a:t>Αστικές Καινοτόμες Δράσεις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- UIA</a:t>
            </a:r>
            <a:endParaRPr lang="el-GR" altLang="el-GR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7" name="Rectangle 22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1484313"/>
            <a:ext cx="8229600" cy="3889375"/>
          </a:xfrm>
          <a:solidFill>
            <a:srgbClr val="FFFFFF"/>
          </a:solidFill>
          <a:ln w="19050" algn="ctr">
            <a:solidFill>
              <a:srgbClr val="C7E0FB"/>
            </a:solidFill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20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Δεκέμβριος 2015 - 1</a:t>
            </a:r>
            <a:r>
              <a:rPr lang="el-GR" sz="2000" b="1" baseline="300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0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πρόσκληση υποβολής προτάσεων </a:t>
            </a:r>
          </a:p>
          <a:p>
            <a:pPr marL="0" indent="0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l-GR" sz="16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600" b="1" u="sng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Υποβολή άνω των 300 προτάσεων σε επίπεδο ΕΕ</a:t>
            </a:r>
          </a:p>
          <a:p>
            <a:pPr marL="0" indent="0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sz="16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sz="16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Ειδικότερα  ανά θεματική: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0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«Απασχόληση και τόνωση της τοπικής οικονομίας»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lang="el-GR" sz="18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124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προτάσεις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0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«Ενεργειακή μετάβαση και εξοικονόμηση ενέργειας»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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8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113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προτάσεις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0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«Αστική φτώχεια» 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lang="el-GR" sz="18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91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προτάσεις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0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«Κοινωνική ένταξη/ενσωμάτωση προσφύγων» 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lang="el-GR" sz="1800" b="1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50</a:t>
            </a:r>
            <a:r>
              <a:rPr lang="el-GR" sz="1800" dirty="0" smtClean="0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προτάσεις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8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6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600" dirty="0" smtClean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l-GR" altLang="el-GR" sz="1600" b="1" dirty="0" smtClean="0">
              <a:solidFill>
                <a:srgbClr val="262673"/>
              </a:solidFill>
              <a:latin typeface="Tahoma" pitchFamily="34" charset="0"/>
            </a:endParaRPr>
          </a:p>
        </p:txBody>
      </p:sp>
      <p:sp>
        <p:nvSpPr>
          <p:cNvPr id="4100" name="Slide Number Placeholder 3"/>
          <p:cNvSpPr txBox="1">
            <a:spLocks/>
          </p:cNvSpPr>
          <p:nvPr/>
        </p:nvSpPr>
        <p:spPr bwMode="auto">
          <a:xfrm>
            <a:off x="4198938" y="6548438"/>
            <a:ext cx="141287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33450" eaLnBrk="1" hangingPunct="1"/>
            <a:r>
              <a:rPr lang="en-US" altLang="el-GR" sz="150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4101" name="Rectangle 28"/>
          <p:cNvSpPr>
            <a:spLocks noChangeArrowheads="1"/>
          </p:cNvSpPr>
          <p:nvPr/>
        </p:nvSpPr>
        <p:spPr bwMode="auto">
          <a:xfrm flipV="1">
            <a:off x="287338" y="6194425"/>
            <a:ext cx="8650287" cy="444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it-IT" altLang="el-GR" sz="1200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0080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2400" b="1" dirty="0" smtClean="0">
                <a:latin typeface="Tahoma" pitchFamily="34" charset="0"/>
                <a:cs typeface="Tahoma" pitchFamily="34" charset="0"/>
              </a:rPr>
              <a:t>Αστικές Καινοτόμες Δράσεις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- UIA</a:t>
            </a:r>
            <a:endParaRPr lang="el-GR" altLang="el-GR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39163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2000" u="sng" dirty="0" smtClean="0">
                <a:latin typeface="Tahoma" pitchFamily="34" charset="0"/>
                <a:cs typeface="Tahoma" pitchFamily="34" charset="0"/>
              </a:rPr>
              <a:t>Εγκρίθηκαν 18 προτάσεις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Gothenburg, Paris,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Viladecans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Antwerpen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Bologna, Munich, Utrecht, Vienna, Bilbao, Madrid, Milan, Rotterdam, Barcelona, Birmingham, Lille, Nantes, Pozzuoli, Turin</a:t>
            </a: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2000" dirty="0" smtClean="0">
                <a:latin typeface="Tahoma" pitchFamily="34" charset="0"/>
                <a:cs typeface="Tahoma" pitchFamily="34" charset="0"/>
              </a:rPr>
              <a:t>Μέσος προϋπολογισμός ανά πρόταση 3,75 εκ. ευρώ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l-GR" sz="2000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Οι Αστικές Αρχές που υπέβαλαν πρόταση αριθμούσαν σε 125.000 κατοίκους κατά μέσο όρο. </a:t>
            </a:r>
          </a:p>
          <a:p>
            <a:pPr marL="0" indent="0">
              <a:buFontTx/>
              <a:buNone/>
            </a:pPr>
            <a:endParaRPr lang="el-GR" sz="2000" dirty="0" smtClean="0"/>
          </a:p>
          <a:p>
            <a:pPr marL="0" indent="0"/>
            <a:endParaRPr lang="el-GR" sz="2000" dirty="0" smtClean="0"/>
          </a:p>
        </p:txBody>
      </p:sp>
      <p:sp>
        <p:nvSpPr>
          <p:cNvPr id="5124" name="Rectangle 28"/>
          <p:cNvSpPr>
            <a:spLocks noChangeArrowheads="1"/>
          </p:cNvSpPr>
          <p:nvPr/>
        </p:nvSpPr>
        <p:spPr bwMode="auto">
          <a:xfrm flipV="1">
            <a:off x="287338" y="6194425"/>
            <a:ext cx="8650287" cy="444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it-IT" altLang="el-GR" sz="1200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8651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2400" b="1" dirty="0" smtClean="0">
                <a:latin typeface="Tahoma" pitchFamily="34" charset="0"/>
                <a:cs typeface="Tahoma" pitchFamily="34" charset="0"/>
              </a:rPr>
              <a:t>Αστικές Καινοτόμες Δράσεις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- UIA</a:t>
            </a:r>
            <a:endParaRPr lang="el-GR" altLang="el-GR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47513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Y</a:t>
            </a:r>
            <a:r>
              <a:rPr lang="el-GR" sz="1800" b="1" dirty="0" err="1" smtClean="0">
                <a:latin typeface="Tahoma" pitchFamily="34" charset="0"/>
                <a:cs typeface="Tahoma" pitchFamily="34" charset="0"/>
              </a:rPr>
              <a:t>ποβολή</a:t>
            </a: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 είκοσι επτά (27) προτάσεων από ελληνικές πόλεις </a:t>
            </a:r>
          </a:p>
          <a:p>
            <a:pPr marL="0" indent="0">
              <a:buFontTx/>
              <a:buNone/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l-GR" sz="1800" i="1" baseline="30000" dirty="0" smtClean="0">
                <a:latin typeface="Tahoma" pitchFamily="34" charset="0"/>
                <a:cs typeface="Tahoma" pitchFamily="34" charset="0"/>
              </a:rPr>
              <a:t>η</a:t>
            </a:r>
            <a:r>
              <a:rPr lang="el-GR" sz="1800" i="1" dirty="0" smtClean="0">
                <a:latin typeface="Tahoma" pitchFamily="34" charset="0"/>
                <a:cs typeface="Tahoma" pitchFamily="34" charset="0"/>
              </a:rPr>
              <a:t> θέση από πλευράς ενδιαφέροντος και αριθμού προτάσεων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) </a:t>
            </a:r>
          </a:p>
          <a:p>
            <a:pPr marL="0" indent="0"/>
            <a:endParaRPr lang="el-GR" sz="1000" dirty="0" smtClean="0"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l-GR" sz="1800" dirty="0" smtClean="0">
                <a:latin typeface="Tahoma" pitchFamily="34" charset="0"/>
                <a:cs typeface="Tahoma" pitchFamily="34" charset="0"/>
              </a:rPr>
              <a:t>Πειραιάς, Πάτρα, Αγρίνιο, Κατερίνη, Φυλή, Παύλος Μελάς, </a:t>
            </a:r>
          </a:p>
          <a:p>
            <a:pPr marL="0" indent="0">
              <a:buFontTx/>
              <a:buNone/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     Κορυδαλλός, Κηφισιά, Πετρούπολη, Πύλος, Δελφοί, Πεντέλη,    </a:t>
            </a:r>
          </a:p>
          <a:p>
            <a:pPr marL="0" indent="0">
              <a:buFontTx/>
              <a:buNone/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     Λέσβος, Λάρισα, Πέραμα, Αθήνα, Θεσσαλονίκη, Τρίκαλα, Γιάννενα, </a:t>
            </a:r>
          </a:p>
          <a:p>
            <a:pPr marL="0" indent="0">
              <a:buFontTx/>
              <a:buNone/>
            </a:pPr>
            <a:r>
              <a:rPr lang="el-GR" sz="1800" dirty="0" smtClean="0">
                <a:latin typeface="Tahoma" pitchFamily="34" charset="0"/>
                <a:cs typeface="Tahoma" pitchFamily="34" charset="0"/>
              </a:rPr>
              <a:t>     Αγιά,  Χαλάνδρι, Κερατσίνι-Δραπετσώνα, Τρίπολη, Αλεξανδρούπολη</a:t>
            </a:r>
          </a:p>
          <a:p>
            <a:pPr marL="0" indent="0">
              <a:buFontTx/>
              <a:buNone/>
            </a:pPr>
            <a:endParaRPr lang="el-GR" sz="1000" b="1" dirty="0" smtClean="0"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Σύνδεσμος για τη Βιώσιμη Ανάπτυξη των Πόλεων, ΚΕΔΕ</a:t>
            </a:r>
          </a:p>
          <a:p>
            <a:pPr marL="0" indent="0"/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«Απασχόληση και τόνωση της τοπικής οικονομίας»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18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 7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 προτάσεις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«Ενεργειακή μετάβαση και εξοικονόμηση ενέργειας»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18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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 9 προτάσεις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«Αστική φτώχεια» </a:t>
            </a:r>
            <a:r>
              <a:rPr lang="el-GR" sz="18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 4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 προτάσεις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l-GR" sz="1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>
                <a:latin typeface="Tahoma" pitchFamily="34" charset="0"/>
                <a:cs typeface="Tahoma" pitchFamily="34" charset="0"/>
              </a:rPr>
              <a:t>«Κοινωνική ένταξη/ενσωμάτωση προσφύγων» </a:t>
            </a:r>
            <a:r>
              <a:rPr lang="el-GR" sz="18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 7</a:t>
            </a:r>
            <a:r>
              <a:rPr lang="el-GR" sz="1800" dirty="0" smtClean="0">
                <a:latin typeface="Tahoma" pitchFamily="34" charset="0"/>
                <a:cs typeface="Tahoma" pitchFamily="34" charset="0"/>
              </a:rPr>
              <a:t> προτάσεις </a:t>
            </a:r>
          </a:p>
          <a:p>
            <a:pPr marL="0" indent="0">
              <a:buFontTx/>
              <a:buNone/>
            </a:pPr>
            <a:endParaRPr lang="el-GR" sz="1800" dirty="0" smtClean="0"/>
          </a:p>
          <a:p>
            <a:pPr marL="0" indent="0"/>
            <a:endParaRPr lang="el-GR" sz="1800" dirty="0" smtClean="0"/>
          </a:p>
        </p:txBody>
      </p:sp>
      <p:sp>
        <p:nvSpPr>
          <p:cNvPr id="6148" name="Rectangle 28"/>
          <p:cNvSpPr>
            <a:spLocks noChangeArrowheads="1"/>
          </p:cNvSpPr>
          <p:nvPr/>
        </p:nvSpPr>
        <p:spPr bwMode="auto">
          <a:xfrm flipV="1">
            <a:off x="287338" y="6194425"/>
            <a:ext cx="8650287" cy="444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it-IT" altLang="el-GR" sz="1200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755650" y="333375"/>
            <a:ext cx="7750175" cy="862013"/>
          </a:xfrm>
        </p:spPr>
        <p:txBody>
          <a:bodyPr lIns="0" tIns="0" rIns="0" bIns="0"/>
          <a:lstStyle/>
          <a:p>
            <a:pPr>
              <a:defRPr/>
            </a:pPr>
            <a:r>
              <a:rPr lang="el-GR" sz="2400" b="1" dirty="0" smtClean="0">
                <a:latin typeface="Tahoma" pitchFamily="34" charset="0"/>
                <a:cs typeface="Tahoma" pitchFamily="34" charset="0"/>
              </a:rPr>
              <a:t>Αστικές Καινοτόμες Δράσεις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- UIA</a:t>
            </a:r>
            <a:endParaRPr lang="el-GR" altLang="el-GR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287338" y="1268413"/>
            <a:ext cx="8532812" cy="4608512"/>
          </a:xfrm>
        </p:spPr>
        <p:txBody>
          <a:bodyPr/>
          <a:lstStyle/>
          <a:p>
            <a:pPr algn="ctr">
              <a:buFontTx/>
              <a:buNone/>
            </a:pPr>
            <a:endParaRPr lang="el-GR" altLang="el-GR" sz="10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el-GR" altLang="el-GR" sz="25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Αδυναμίες προτάσεων ελληνικών πόλεων</a:t>
            </a:r>
          </a:p>
          <a:p>
            <a:pPr algn="ctr">
              <a:buFontTx/>
              <a:buNone/>
            </a:pPr>
            <a:endParaRPr lang="el-GR" altLang="el-GR" sz="10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Tx/>
              <a:buNone/>
            </a:pPr>
            <a:endParaRPr lang="el-GR" altLang="el-GR" sz="1000" b="1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el-GR" sz="2000" dirty="0" smtClean="0">
                <a:latin typeface="Tahoma" pitchFamily="34" charset="0"/>
                <a:cs typeface="Tahoma" pitchFamily="34" charset="0"/>
              </a:rPr>
              <a:t>Μη εκπλήρωση του πληθυσμιακού κριτηρίου των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50.000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 κατοίκων </a:t>
            </a:r>
          </a:p>
          <a:p>
            <a:pPr>
              <a:buFont typeface="Wingdings" pitchFamily="2" charset="2"/>
              <a:buChar char="è"/>
            </a:pPr>
            <a:endParaRPr lang="el-GR" sz="1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el-GR" sz="20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Μη αναγνώριση των συμμετεχουσών αστικών αρχών 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ως τοπικών διοικητικών μονάδων που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να ταξινομούνται ως πόλεις σύμφωνα με το βαθμό αστικοποίησης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, με βάση τα στατιστικά στοιχεία της ΕΛΣΤΑΤ και της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EUROSTAT</a:t>
            </a: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è"/>
            </a:pPr>
            <a:endParaRPr lang="el-GR" sz="1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el-GR" sz="20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Δυσκολία ανάδειξης του </a:t>
            </a:r>
            <a:r>
              <a:rPr lang="el-GR" sz="20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καινοτομικού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χαρακτήρα 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της πρότασης και τη συμβολή του έργου στον αστικό ιστό της πόλης.</a:t>
            </a:r>
          </a:p>
          <a:p>
            <a:pPr>
              <a:buFontTx/>
              <a:buNone/>
            </a:pPr>
            <a:endParaRPr lang="el-GR" altLang="el-GR" sz="2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2" name="Slide Number Placeholder 3"/>
          <p:cNvSpPr txBox="1">
            <a:spLocks/>
          </p:cNvSpPr>
          <p:nvPr/>
        </p:nvSpPr>
        <p:spPr bwMode="auto">
          <a:xfrm>
            <a:off x="4198938" y="6548438"/>
            <a:ext cx="141287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33450" eaLnBrk="1" hangingPunct="1"/>
            <a:r>
              <a:rPr lang="en-US" altLang="el-GR" sz="150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7173" name="Rectangle 28"/>
          <p:cNvSpPr>
            <a:spLocks noChangeArrowheads="1"/>
          </p:cNvSpPr>
          <p:nvPr/>
        </p:nvSpPr>
        <p:spPr bwMode="auto">
          <a:xfrm flipV="1">
            <a:off x="287338" y="6194425"/>
            <a:ext cx="8650287" cy="444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it-IT" altLang="el-GR" sz="1200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el-GR" sz="2400" b="1" dirty="0">
                <a:latin typeface="Tahoma" pitchFamily="34" charset="0"/>
                <a:cs typeface="Tahoma" pitchFamily="34" charset="0"/>
              </a:rPr>
              <a:t>Αστικές Καινοτόμες Δράσεις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- UIA</a:t>
            </a:r>
            <a:endParaRPr lang="el-GR" altLang="el-GR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176713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Clr>
                <a:schemeClr val="tx1"/>
              </a:buClr>
              <a:buFontTx/>
              <a:buNone/>
            </a:pPr>
            <a:endParaRPr lang="el-GR" altLang="el-GR" sz="1600" dirty="0" smtClean="0">
              <a:latin typeface="Tahoma" pitchFamily="34" charset="0"/>
            </a:endParaRPr>
          </a:p>
          <a:p>
            <a:pPr algn="ctr">
              <a:lnSpc>
                <a:spcPct val="70000"/>
              </a:lnSpc>
              <a:buFontTx/>
              <a:buNone/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l-GR" sz="2000" dirty="0" smtClean="0">
                <a:latin typeface="Tahoma" pitchFamily="34" charset="0"/>
                <a:cs typeface="Tahoma" pitchFamily="34" charset="0"/>
              </a:rPr>
              <a:t>16 Δεκεμβρίου 2016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sz="2000" baseline="30000" dirty="0" smtClean="0">
                <a:latin typeface="Tahoma" pitchFamily="34" charset="0"/>
                <a:cs typeface="Tahoma" pitchFamily="34" charset="0"/>
              </a:rPr>
              <a:t>η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 πρόσκληση Υποβολής Προτάσεων 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l-GR" sz="2000" dirty="0" smtClean="0">
                <a:latin typeface="Tahoma" pitchFamily="34" charset="0"/>
                <a:cs typeface="Tahoma" pitchFamily="34" charset="0"/>
              </a:rPr>
              <a:t>Καταληκτική ημερομηνία : 14 Απριλίου 2017 </a:t>
            </a:r>
          </a:p>
          <a:p>
            <a:pPr>
              <a:lnSpc>
                <a:spcPct val="70000"/>
              </a:lnSpc>
              <a:buFontTx/>
              <a:buNone/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</a:pPr>
            <a:r>
              <a:rPr lang="el-GR" sz="2000" i="1" dirty="0" smtClean="0">
                <a:latin typeface="Tahoma" pitchFamily="34" charset="0"/>
                <a:cs typeface="Tahoma" pitchFamily="34" charset="0"/>
              </a:rPr>
              <a:t>«Ενσωμάτωση μεταναστών και προσφύγων» </a:t>
            </a:r>
          </a:p>
          <a:p>
            <a:pPr>
              <a:lnSpc>
                <a:spcPct val="70000"/>
              </a:lnSpc>
            </a:pPr>
            <a:endParaRPr lang="el-GR" sz="2000" i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</a:pPr>
            <a:r>
              <a:rPr lang="el-GR" sz="2000" i="1" dirty="0" smtClean="0">
                <a:latin typeface="Tahoma" pitchFamily="34" charset="0"/>
                <a:cs typeface="Tahoma" pitchFamily="34" charset="0"/>
              </a:rPr>
              <a:t>«Κυκλική οικονομία» </a:t>
            </a:r>
          </a:p>
          <a:p>
            <a:pPr>
              <a:lnSpc>
                <a:spcPct val="70000"/>
              </a:lnSpc>
            </a:pPr>
            <a:endParaRPr lang="el-GR" sz="2000" i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</a:pPr>
            <a:r>
              <a:rPr lang="el-GR" sz="2000" i="1" dirty="0" smtClean="0">
                <a:latin typeface="Tahoma" pitchFamily="34" charset="0"/>
                <a:cs typeface="Tahoma" pitchFamily="34" charset="0"/>
              </a:rPr>
              <a:t>«Βιώσιμη αστική κινητικότητα» </a:t>
            </a:r>
          </a:p>
          <a:p>
            <a:pPr>
              <a:lnSpc>
                <a:spcPct val="70000"/>
              </a:lnSpc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l-GR" sz="2000" dirty="0" smtClean="0">
                <a:latin typeface="Tahoma" pitchFamily="34" charset="0"/>
                <a:cs typeface="Tahoma" pitchFamily="34" charset="0"/>
              </a:rPr>
              <a:t>Προϋπολογισμός ανά πρόταση : </a:t>
            </a:r>
            <a:r>
              <a:rPr lang="el-GR" sz="2000" u="sng" dirty="0" smtClean="0">
                <a:latin typeface="Tahoma" pitchFamily="34" charset="0"/>
                <a:cs typeface="Tahoma" pitchFamily="34" charset="0"/>
              </a:rPr>
              <a:t>3-5 εκ. ευρώ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l-GR" sz="2000" dirty="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>
              <a:lnSpc>
                <a:spcPct val="70000"/>
              </a:lnSpc>
            </a:pPr>
            <a:endParaRPr lang="en-US" altLang="el-GR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6" name="Slide Number Placeholder 3"/>
          <p:cNvSpPr txBox="1">
            <a:spLocks/>
          </p:cNvSpPr>
          <p:nvPr/>
        </p:nvSpPr>
        <p:spPr bwMode="auto">
          <a:xfrm>
            <a:off x="4198938" y="6548438"/>
            <a:ext cx="141287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33450" eaLnBrk="1" hangingPunct="1"/>
            <a:endParaRPr lang="en-US" altLang="el-GR" sz="15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197" name="Rectangle 28"/>
          <p:cNvSpPr>
            <a:spLocks noChangeArrowheads="1"/>
          </p:cNvSpPr>
          <p:nvPr/>
        </p:nvSpPr>
        <p:spPr bwMode="auto">
          <a:xfrm flipV="1">
            <a:off x="287338" y="6194425"/>
            <a:ext cx="8650287" cy="444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it-IT" altLang="el-GR" sz="1200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Verdana" pitchFamily="34" charset="0"/>
              </a:rPr>
              <a:t>URBACT III - </a:t>
            </a:r>
            <a:r>
              <a:rPr lang="el-GR" sz="2800" b="1" dirty="0" smtClean="0">
                <a:latin typeface="Verdana" pitchFamily="34" charset="0"/>
              </a:rPr>
              <a:t>Συνοπτικά</a:t>
            </a:r>
            <a:endParaRPr lang="el-GR" sz="2800" b="1" dirty="0">
              <a:latin typeface="Verdan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320480"/>
          </a:xfrm>
        </p:spPr>
        <p:txBody>
          <a:bodyPr>
            <a:normAutofit/>
          </a:bodyPr>
          <a:lstStyle/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altLang="fr-FR" sz="1900" b="1" i="1" dirty="0" smtClean="0">
                <a:latin typeface="Verdana" pitchFamily="34" charset="0"/>
              </a:rPr>
              <a:t>URBACT</a:t>
            </a:r>
            <a:r>
              <a:rPr lang="fr-FR" altLang="fr-FR" sz="1900" b="1" i="1" dirty="0">
                <a:latin typeface="Verdana" pitchFamily="34" charset="0"/>
              </a:rPr>
              <a:t> </a:t>
            </a:r>
            <a:r>
              <a:rPr lang="fr-FR" altLang="fr-FR" sz="1900" b="1" i="1" dirty="0" smtClean="0">
                <a:latin typeface="Verdana" pitchFamily="34" charset="0"/>
              </a:rPr>
              <a:t>III :</a:t>
            </a: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l-GR" altLang="fr-FR" sz="800" b="1" i="1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altLang="fr-FR" sz="1900" i="1" dirty="0" smtClean="0">
                <a:latin typeface="Verdana" pitchFamily="34" charset="0"/>
              </a:rPr>
              <a:t>Ευρωπαϊκό πρόγραμμα εδαφικής συνεργασίας,</a:t>
            </a:r>
            <a:endParaRPr lang="en-US" altLang="fr-FR" sz="1900" i="1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altLang="fr-FR" sz="1900" i="1" dirty="0" smtClean="0">
                <a:latin typeface="Verdana" pitchFamily="34" charset="0"/>
              </a:rPr>
              <a:t>συγχρηματοδοτούμενο από το ΕΤΠΑ και τα Κράτη Μέλη</a:t>
            </a:r>
            <a:r>
              <a:rPr lang="en-GB" altLang="fr-FR" sz="1900" i="1" dirty="0" smtClean="0">
                <a:latin typeface="Verdana" pitchFamily="34" charset="0"/>
              </a:rPr>
              <a:t>/ </a:t>
            </a:r>
            <a:r>
              <a:rPr lang="el-GR" altLang="fr-FR" sz="1900" i="1" dirty="0" smtClean="0">
                <a:latin typeface="Verdana" pitchFamily="34" charset="0"/>
              </a:rPr>
              <a:t>Κράτη </a:t>
            </a:r>
            <a:endParaRPr lang="en-US" altLang="fr-FR" sz="1900" i="1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altLang="fr-FR" sz="1900" i="1" dirty="0" smtClean="0">
                <a:latin typeface="Verdana" pitchFamily="34" charset="0"/>
              </a:rPr>
              <a:t>Εταίρους</a:t>
            </a:r>
            <a:r>
              <a:rPr lang="en-GB" altLang="fr-FR" sz="1900" i="1" dirty="0" smtClean="0">
                <a:latin typeface="Verdana" pitchFamily="34" charset="0"/>
              </a:rPr>
              <a:t> (</a:t>
            </a:r>
            <a:r>
              <a:rPr lang="el-GR" altLang="fr-FR" sz="1900" i="1" dirty="0" smtClean="0">
                <a:latin typeface="Verdana" pitchFamily="34" charset="0"/>
              </a:rPr>
              <a:t>Ελβετία και</a:t>
            </a:r>
            <a:r>
              <a:rPr lang="en-GB" altLang="fr-FR" sz="1900" i="1" dirty="0" smtClean="0">
                <a:latin typeface="Verdana" pitchFamily="34" charset="0"/>
              </a:rPr>
              <a:t> No</a:t>
            </a:r>
            <a:r>
              <a:rPr lang="el-GR" altLang="fr-FR" sz="1900" i="1" dirty="0" smtClean="0">
                <a:latin typeface="Verdana" pitchFamily="34" charset="0"/>
              </a:rPr>
              <a:t>ρβηγία</a:t>
            </a:r>
            <a:r>
              <a:rPr lang="en-GB" altLang="fr-FR" sz="1900" i="1" dirty="0" smtClean="0">
                <a:latin typeface="Verdana" pitchFamily="34" charset="0"/>
              </a:rPr>
              <a:t>)</a:t>
            </a:r>
            <a:r>
              <a:rPr lang="el-GR" altLang="fr-FR" sz="1900" i="1" dirty="0" smtClean="0">
                <a:latin typeface="Verdana" pitchFamily="34" charset="0"/>
              </a:rPr>
              <a:t> </a:t>
            </a:r>
            <a:endParaRPr lang="en-GB" altLang="fr-FR" sz="1900" i="1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  <a:defRPr/>
            </a:pPr>
            <a:endParaRPr lang="en-GB" altLang="fr-FR" sz="1000" i="1" dirty="0" smtClean="0">
              <a:latin typeface="Verdana" pitchFamily="34" charset="0"/>
            </a:endParaRP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el-GR" altLang="fr-FR" sz="1900" b="1" i="1" dirty="0" smtClean="0">
                <a:latin typeface="Verdana" pitchFamily="34" charset="0"/>
              </a:rPr>
              <a:t>Στόχος : </a:t>
            </a:r>
            <a:endParaRPr lang="en-GB" altLang="fr-FR" sz="1900" b="1" i="1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altLang="fr-FR" sz="1900" i="1" dirty="0" smtClean="0">
                <a:latin typeface="Verdana" pitchFamily="34" charset="0"/>
              </a:rPr>
              <a:t>Προώθηση ολοκληρωμένης &amp; βιώσιμης αστικής ανάπτυξης στην</a:t>
            </a:r>
            <a:endParaRPr lang="en-US" altLang="fr-FR" sz="1900" i="1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altLang="fr-FR" sz="1900" i="1" dirty="0" smtClean="0">
                <a:latin typeface="Verdana" pitchFamily="34" charset="0"/>
              </a:rPr>
              <a:t>Ευρώπη, συμβάλλοντας στην Πολιτική της Συνοχής</a:t>
            </a: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altLang="fr-FR" sz="1900" i="1" dirty="0" smtClean="0">
                <a:latin typeface="Verdana" pitchFamily="34" charset="0"/>
              </a:rPr>
              <a:t> </a:t>
            </a:r>
            <a:endParaRPr lang="en-GB" altLang="fr-FR" sz="1900" i="1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à"/>
              <a:defRPr/>
            </a:pPr>
            <a:r>
              <a:rPr lang="el-GR" altLang="fr-FR" sz="1900" i="1" dirty="0" smtClean="0">
                <a:latin typeface="Verdana" pitchFamily="34" charset="0"/>
                <a:sym typeface="Wingdings" pitchFamily="2" charset="2"/>
              </a:rPr>
              <a:t>διευκολύνοντας την ανταλλαγή εμπειριών μεταξύ πόλεων</a:t>
            </a: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à"/>
              <a:defRPr/>
            </a:pPr>
            <a:r>
              <a:rPr lang="el-GR" altLang="fr-FR" sz="1900" i="1" dirty="0" smtClean="0">
                <a:latin typeface="Verdana" pitchFamily="34" charset="0"/>
                <a:sym typeface="Wingdings" pitchFamily="2" charset="2"/>
              </a:rPr>
              <a:t>διαδίδοντας καλές πρακτικές</a:t>
            </a: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à"/>
              <a:defRPr/>
            </a:pPr>
            <a:r>
              <a:rPr lang="el-GR" altLang="fr-FR" sz="1900" i="1" dirty="0" smtClean="0">
                <a:latin typeface="Verdana" pitchFamily="34" charset="0"/>
                <a:sym typeface="Wingdings" pitchFamily="2" charset="2"/>
              </a:rPr>
              <a:t>στηρίζοντας τους τοπικούς φορείς στην εκπόνηση τοπικών σχεδίων δράσης (ΤΣΔ)</a:t>
            </a:r>
            <a:endParaRPr lang="el-GR" sz="1900" i="1" dirty="0" smtClean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408">
            <a:off x="7159151" y="1182554"/>
            <a:ext cx="1795463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91915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948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67722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Verdana" pitchFamily="34" charset="0"/>
              </a:rPr>
              <a:t/>
            </a:r>
            <a:br>
              <a:rPr lang="en-US" sz="2800" b="1" dirty="0" smtClean="0">
                <a:latin typeface="Verdana" pitchFamily="34" charset="0"/>
              </a:rPr>
            </a:br>
            <a:r>
              <a:rPr lang="en-US" sz="2800" b="1" dirty="0" smtClean="0">
                <a:latin typeface="Verdana" pitchFamily="34" charset="0"/>
              </a:rPr>
              <a:t>URBACT III – </a:t>
            </a:r>
            <a:r>
              <a:rPr lang="el-GR" sz="2800" b="1" dirty="0" smtClean="0">
                <a:latin typeface="Verdana" pitchFamily="34" charset="0"/>
              </a:rPr>
              <a:t>ΔΙΚΤΥΑ</a:t>
            </a:r>
            <a:r>
              <a:rPr lang="el-GR" sz="2800" dirty="0" smtClean="0"/>
              <a:t> </a:t>
            </a:r>
            <a:r>
              <a:rPr lang="en-US" sz="2800" dirty="0" smtClean="0">
                <a:ea typeface="ＭＳ Ｐゴシック"/>
                <a:cs typeface="ＭＳ Ｐゴシック"/>
              </a:rPr>
              <a:t/>
            </a:r>
            <a:br>
              <a:rPr lang="en-US" sz="2800" dirty="0" smtClean="0">
                <a:ea typeface="ＭＳ Ｐゴシック"/>
                <a:cs typeface="ＭＳ Ｐゴシック"/>
              </a:rPr>
            </a:br>
            <a:endParaRPr lang="el-GR" sz="2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133056"/>
          </a:xfrm>
        </p:spPr>
        <p:txBody>
          <a:bodyPr>
            <a:noAutofit/>
          </a:bodyPr>
          <a:lstStyle/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altLang="el-GR" sz="2000" b="1" u="sng" dirty="0" smtClean="0">
                <a:latin typeface="Verdana" pitchFamily="34" charset="0"/>
              </a:rPr>
              <a:t>3 </a:t>
            </a:r>
            <a:r>
              <a:rPr lang="el-GR" altLang="el-GR" sz="2000" b="1" u="sng" dirty="0" smtClean="0">
                <a:latin typeface="Verdana" pitchFamily="34" charset="0"/>
              </a:rPr>
              <a:t>τύποι </a:t>
            </a:r>
            <a:r>
              <a:rPr lang="el-GR" altLang="el-GR" sz="2000" b="1" u="sng" dirty="0" smtClean="0">
                <a:latin typeface="Verdana" pitchFamily="34" charset="0"/>
              </a:rPr>
              <a:t>Δικτύων</a:t>
            </a:r>
            <a:endParaRPr lang="en-US" altLang="el-GR" sz="2800" b="1" u="sng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altLang="el-GR" sz="800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Font typeface="Wingdings" pitchFamily="2" charset="2"/>
              <a:buChar char="§"/>
              <a:defRPr/>
            </a:pPr>
            <a:r>
              <a:rPr lang="el-GR" altLang="el-GR" sz="1800" b="1" dirty="0" smtClean="0">
                <a:latin typeface="Verdana" pitchFamily="34" charset="0"/>
              </a:rPr>
              <a:t>Δίκτυα Σχεδιασμού Δράσεων </a:t>
            </a:r>
            <a:r>
              <a:rPr lang="fr-FR" altLang="el-GR" sz="1800" dirty="0" smtClean="0">
                <a:latin typeface="Verdana" pitchFamily="34" charset="0"/>
              </a:rPr>
              <a:t>(</a:t>
            </a:r>
            <a:r>
              <a:rPr lang="en-US" altLang="el-GR" sz="1800" dirty="0" smtClean="0">
                <a:latin typeface="Verdana" pitchFamily="34" charset="0"/>
              </a:rPr>
              <a:t>Action Planning</a:t>
            </a:r>
            <a:r>
              <a:rPr lang="el-GR" altLang="el-GR" sz="1800" dirty="0" smtClean="0">
                <a:latin typeface="Verdana" pitchFamily="34" charset="0"/>
              </a:rPr>
              <a:t> Ν</a:t>
            </a:r>
            <a:r>
              <a:rPr lang="en-US" altLang="el-GR" sz="1800" dirty="0" err="1" smtClean="0">
                <a:latin typeface="Verdana" pitchFamily="34" charset="0"/>
              </a:rPr>
              <a:t>etworks</a:t>
            </a:r>
            <a:r>
              <a:rPr lang="en-US" altLang="el-GR" sz="1800" dirty="0" smtClean="0">
                <a:latin typeface="Verdana" pitchFamily="34" charset="0"/>
              </a:rPr>
              <a:t>)</a:t>
            </a: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None/>
              <a:defRPr/>
            </a:pPr>
            <a:endParaRPr lang="en-US" altLang="el-GR" sz="1800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Font typeface="Wingdings" pitchFamily="2" charset="2"/>
              <a:buChar char="§"/>
              <a:defRPr/>
            </a:pPr>
            <a:r>
              <a:rPr lang="el-GR" altLang="el-GR" sz="1800" b="1" dirty="0" smtClean="0">
                <a:latin typeface="Verdana" pitchFamily="34" charset="0"/>
              </a:rPr>
              <a:t>Δίκτυα Υλοποίησης Δράσεων </a:t>
            </a:r>
            <a:r>
              <a:rPr lang="fr-FR" altLang="el-GR" sz="1800" dirty="0" smtClean="0">
                <a:latin typeface="Verdana" pitchFamily="34" charset="0"/>
              </a:rPr>
              <a:t>(</a:t>
            </a:r>
            <a:r>
              <a:rPr lang="en-US" altLang="el-GR" sz="1800" dirty="0" smtClean="0">
                <a:latin typeface="Verdana" pitchFamily="34" charset="0"/>
              </a:rPr>
              <a:t>Implementation Networks)</a:t>
            </a: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None/>
              <a:defRPr/>
            </a:pPr>
            <a:endParaRPr lang="en-US" altLang="el-GR" sz="1800" b="1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Font typeface="Wingdings" pitchFamily="2" charset="2"/>
              <a:buChar char="§"/>
              <a:defRPr/>
            </a:pPr>
            <a:r>
              <a:rPr lang="el-GR" altLang="el-GR" sz="1800" b="1" dirty="0" smtClean="0">
                <a:latin typeface="Verdana" pitchFamily="34" charset="0"/>
              </a:rPr>
              <a:t>Δίκτυα Μεταφοράς Καλών Πρακτικών </a:t>
            </a:r>
            <a:r>
              <a:rPr lang="fr-FR" altLang="el-GR" sz="1800" dirty="0" smtClean="0">
                <a:latin typeface="Verdana" pitchFamily="34" charset="0"/>
              </a:rPr>
              <a:t>(Transfer Networks</a:t>
            </a:r>
            <a:r>
              <a:rPr lang="en-US" altLang="el-GR" sz="1800" dirty="0" smtClean="0">
                <a:latin typeface="Verdana" pitchFamily="34" charset="0"/>
              </a:rPr>
              <a:t>)</a:t>
            </a:r>
            <a:endParaRPr lang="el-GR" altLang="el-GR" sz="1800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Font typeface="Wingdings" pitchFamily="2" charset="2"/>
              <a:buChar char="§"/>
              <a:defRPr/>
            </a:pPr>
            <a:endParaRPr lang="el-GR" altLang="el-GR" sz="1400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None/>
              <a:defRPr/>
            </a:pPr>
            <a:endParaRPr lang="el-GR" altLang="fr-FR" sz="1600" b="1" u="sng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None/>
              <a:defRPr/>
            </a:pPr>
            <a:r>
              <a:rPr lang="el-GR" altLang="fr-FR" sz="2000" b="1" u="sng" dirty="0" smtClean="0">
                <a:latin typeface="Verdana" pitchFamily="34" charset="0"/>
              </a:rPr>
              <a:t>Δικαιούχοι</a:t>
            </a:r>
          </a:p>
          <a:p>
            <a:pPr marL="365760" indent="-256032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130000"/>
              <a:buNone/>
              <a:defRPr/>
            </a:pPr>
            <a:endParaRPr lang="el-GR" altLang="fr-FR" sz="2000" b="1" u="sng" dirty="0" smtClean="0">
              <a:latin typeface="Verdana" pitchFamily="34" charset="0"/>
            </a:endParaRPr>
          </a:p>
          <a:p>
            <a:pPr marL="658368" lvl="1" indent="-246888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l-GR" altLang="fr-FR" sz="1600" b="1" dirty="0" smtClean="0">
                <a:latin typeface="Verdana" pitchFamily="34" charset="0"/>
              </a:rPr>
              <a:t>Πόλεις</a:t>
            </a:r>
            <a:r>
              <a:rPr lang="el-GR" altLang="fr-FR" sz="1600" dirty="0" smtClean="0">
                <a:latin typeface="Verdana" pitchFamily="34" charset="0"/>
              </a:rPr>
              <a:t>, δ</a:t>
            </a:r>
            <a:r>
              <a:rPr lang="el-GR" altLang="fr-FR" sz="1600" dirty="0" smtClean="0">
                <a:latin typeface="Verdana" pitchFamily="34" charset="0"/>
                <a:sym typeface="Wingdings" pitchFamily="2" charset="2"/>
              </a:rPr>
              <a:t>ήμοι ανεξαρτήτως μεγέθους, δημοτικές κοινότητες, μητροπολιτικές περιοχές (</a:t>
            </a:r>
            <a:r>
              <a:rPr lang="el-GR" altLang="fr-FR" sz="1600" u="sng" dirty="0" smtClean="0">
                <a:latin typeface="Verdana" pitchFamily="34" charset="0"/>
                <a:sym typeface="Wingdings" pitchFamily="2" charset="2"/>
              </a:rPr>
              <a:t>1η φάση</a:t>
            </a:r>
            <a:r>
              <a:rPr lang="el-GR" altLang="fr-FR" sz="1600" dirty="0" smtClean="0">
                <a:latin typeface="Verdana" pitchFamily="34" charset="0"/>
                <a:sym typeface="Wingdings" pitchFamily="2" charset="2"/>
              </a:rPr>
              <a:t>)</a:t>
            </a:r>
          </a:p>
          <a:p>
            <a:pPr marL="658368" lvl="1" indent="-246888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l-GR" altLang="fr-FR" sz="1600" dirty="0" smtClean="0">
                <a:latin typeface="Verdana" pitchFamily="34" charset="0"/>
              </a:rPr>
              <a:t>Τοπικοί οργανισμοί/φορείς, Περιφερειακές και εθνικές αρχές, Πανεπιστήμια &amp; ερευνητικά κέντρα (</a:t>
            </a:r>
            <a:r>
              <a:rPr lang="el-GR" altLang="fr-FR" sz="1600" u="sng" dirty="0" smtClean="0">
                <a:latin typeface="Verdana" pitchFamily="34" charset="0"/>
              </a:rPr>
              <a:t>2η φάση</a:t>
            </a:r>
            <a:r>
              <a:rPr lang="el-GR" altLang="fr-FR" sz="1600" dirty="0" smtClean="0">
                <a:latin typeface="Verdana" pitchFamily="34" charset="0"/>
              </a:rPr>
              <a:t>) </a:t>
            </a:r>
            <a:endParaRPr lang="en-US" altLang="fr-FR" sz="1600" dirty="0" smtClean="0">
              <a:latin typeface="Verdana" pitchFamily="34" charset="0"/>
            </a:endParaRPr>
          </a:p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altLang="fr-FR" sz="1600" dirty="0" smtClean="0">
              <a:latin typeface="Verdana" pitchFamily="34" charset="0"/>
              <a:sym typeface="Wingdings" pitchFamily="2" charset="2"/>
            </a:endParaRPr>
          </a:p>
          <a:p>
            <a:pPr marL="658368" lvl="1" indent="-246888">
              <a:lnSpc>
                <a:spcPct val="90000"/>
              </a:lnSpc>
              <a:buNone/>
              <a:defRPr/>
            </a:pPr>
            <a:r>
              <a:rPr lang="el-GR" altLang="fr-FR" sz="1600" i="1" u="sng" dirty="0" smtClean="0">
                <a:latin typeface="Verdana" pitchFamily="34" charset="0"/>
              </a:rPr>
              <a:t>δημόσιοι φορείς ή νομικά πρόσωπα δημοσίου δικαίου</a:t>
            </a:r>
            <a:endParaRPr lang="el-GR" altLang="el-GR" sz="1600" i="1" u="sng" dirty="0" smtClean="0">
              <a:latin typeface="Verdana" pitchFamily="34" charset="0"/>
            </a:endParaRPr>
          </a:p>
          <a:p>
            <a:endParaRPr lang="el-GR" sz="1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408">
            <a:off x="7159151" y="1182554"/>
            <a:ext cx="1795463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97598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Verdana" pitchFamily="34" charset="0"/>
              </a:rPr>
              <a:t>ΠΡΟΥΠΟΛΟΓΙΣΜΟΣ…</a:t>
            </a:r>
            <a:r>
              <a:rPr lang="en-US" sz="2800" b="1" dirty="0" smtClean="0"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en-US" sz="2800" b="1" dirty="0" smtClean="0">
                <a:latin typeface="Verdana" pitchFamily="34" charset="0"/>
                <a:ea typeface="ＭＳ Ｐゴシック"/>
                <a:cs typeface="ＭＳ Ｐゴシック"/>
              </a:rPr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061048"/>
          </a:xfrm>
        </p:spPr>
        <p:txBody>
          <a:bodyPr>
            <a:normAutofit fontScale="70000" lnSpcReduction="20000"/>
          </a:bodyPr>
          <a:lstStyle/>
          <a:p>
            <a:pPr marL="365760" indent="-256032">
              <a:lnSpc>
                <a:spcPct val="12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l-GR" altLang="fr-F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ΠΡΟΥΠΟΛΟΓΙΣΜΟΣ </a:t>
            </a:r>
            <a:r>
              <a:rPr lang="en-US" altLang="fr-F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URBACT</a:t>
            </a:r>
            <a:r>
              <a:rPr lang="en-US" altLang="fr-FR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r>
              <a:rPr lang="en-US" altLang="fr-FR" dirty="0" smtClean="0">
                <a:latin typeface="Verdana" pitchFamily="34" charset="0"/>
              </a:rPr>
              <a:t> 96.3 </a:t>
            </a:r>
            <a:r>
              <a:rPr lang="fr-FR" altLang="fr-FR" dirty="0" smtClean="0">
                <a:latin typeface="Verdana" pitchFamily="34" charset="0"/>
              </a:rPr>
              <a:t>ε</a:t>
            </a:r>
            <a:r>
              <a:rPr lang="el-GR" altLang="fr-FR" dirty="0" smtClean="0">
                <a:latin typeface="Verdana" pitchFamily="34" charset="0"/>
              </a:rPr>
              <a:t>κ. </a:t>
            </a:r>
            <a:r>
              <a:rPr lang="en-US" altLang="fr-FR" dirty="0" smtClean="0">
                <a:latin typeface="Verdana" pitchFamily="34" charset="0"/>
                <a:cs typeface="Arial" charset="0"/>
              </a:rPr>
              <a:t>€</a:t>
            </a:r>
          </a:p>
          <a:p>
            <a:pPr marL="365760" indent="-256032">
              <a:lnSpc>
                <a:spcPct val="12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fr-FR" altLang="fr-FR" dirty="0" smtClean="0">
                <a:latin typeface="Verdana" pitchFamily="34" charset="0"/>
                <a:cs typeface="Arial" charset="0"/>
              </a:rPr>
              <a:t>(Ε</a:t>
            </a:r>
            <a:r>
              <a:rPr lang="el-GR" altLang="fr-FR" dirty="0" smtClean="0">
                <a:latin typeface="Verdana" pitchFamily="34" charset="0"/>
                <a:cs typeface="Arial" charset="0"/>
              </a:rPr>
              <a:t>ΤΠΑ</a:t>
            </a:r>
            <a:r>
              <a:rPr lang="fr-FR" altLang="fr-FR" dirty="0" smtClean="0">
                <a:latin typeface="Verdana" pitchFamily="34" charset="0"/>
                <a:cs typeface="Arial" charset="0"/>
              </a:rPr>
              <a:t>:</a:t>
            </a:r>
            <a:r>
              <a:rPr lang="el-GR" altLang="fr-FR" dirty="0" smtClean="0">
                <a:latin typeface="Verdana" pitchFamily="34" charset="0"/>
                <a:cs typeface="Arial" charset="0"/>
              </a:rPr>
              <a:t> 74.3 </a:t>
            </a:r>
            <a:r>
              <a:rPr lang="fr-FR" altLang="fr-FR" dirty="0" smtClean="0">
                <a:latin typeface="Verdana" pitchFamily="34" charset="0"/>
              </a:rPr>
              <a:t>ε</a:t>
            </a:r>
            <a:r>
              <a:rPr lang="el-GR" altLang="fr-FR" dirty="0" smtClean="0">
                <a:latin typeface="Verdana" pitchFamily="34" charset="0"/>
              </a:rPr>
              <a:t>κ. </a:t>
            </a:r>
            <a:r>
              <a:rPr lang="en-US" altLang="fr-FR" dirty="0" smtClean="0">
                <a:latin typeface="Verdana" pitchFamily="34" charset="0"/>
              </a:rPr>
              <a:t>€</a:t>
            </a:r>
            <a:r>
              <a:rPr lang="el-GR" altLang="fr-FR" dirty="0" smtClean="0">
                <a:latin typeface="Verdana" pitchFamily="34" charset="0"/>
              </a:rPr>
              <a:t> + Εθνική Συ</a:t>
            </a:r>
            <a:r>
              <a:rPr lang="fr-FR" altLang="fr-FR" dirty="0" smtClean="0">
                <a:latin typeface="Verdana" pitchFamily="34" charset="0"/>
              </a:rPr>
              <a:t>μ</a:t>
            </a:r>
            <a:r>
              <a:rPr lang="el-GR" altLang="fr-FR" dirty="0" smtClean="0">
                <a:latin typeface="Verdana" pitchFamily="34" charset="0"/>
              </a:rPr>
              <a:t>μετοχή 22 </a:t>
            </a:r>
            <a:r>
              <a:rPr lang="fr-FR" altLang="fr-FR" dirty="0" smtClean="0">
                <a:latin typeface="Verdana" pitchFamily="34" charset="0"/>
              </a:rPr>
              <a:t>ε</a:t>
            </a:r>
            <a:r>
              <a:rPr lang="el-GR" altLang="fr-FR" dirty="0" smtClean="0">
                <a:latin typeface="Verdana" pitchFamily="34" charset="0"/>
              </a:rPr>
              <a:t>κ. </a:t>
            </a:r>
            <a:r>
              <a:rPr lang="en-US" altLang="fr-FR" dirty="0" smtClean="0">
                <a:latin typeface="Verdana" pitchFamily="34" charset="0"/>
              </a:rPr>
              <a:t>€</a:t>
            </a:r>
            <a:r>
              <a:rPr lang="el-GR" altLang="fr-FR" dirty="0" smtClean="0">
                <a:latin typeface="Verdana" pitchFamily="34" charset="0"/>
              </a:rPr>
              <a:t>)</a:t>
            </a:r>
            <a:endParaRPr lang="en-US" altLang="fr-FR" dirty="0" smtClean="0">
              <a:latin typeface="Verdana" pitchFamily="34" charset="0"/>
            </a:endParaRPr>
          </a:p>
          <a:p>
            <a:pPr marL="365760" indent="-256032">
              <a:buClr>
                <a:schemeClr val="accent3"/>
              </a:buClr>
              <a:buNone/>
              <a:defRPr/>
            </a:pPr>
            <a:endParaRPr lang="el-GR" altLang="fr-FR" b="1" dirty="0" smtClean="0">
              <a:latin typeface="Verdana" pitchFamily="34" charset="0"/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l-GR" altLang="fr-FR" b="1" u="sng" dirty="0" smtClean="0">
                <a:latin typeface="Verdana" pitchFamily="34" charset="0"/>
              </a:rPr>
              <a:t>Προϋπολογισμός δικτύου</a:t>
            </a:r>
            <a:r>
              <a:rPr lang="fr-FR" altLang="fr-FR" b="1" dirty="0" smtClean="0">
                <a:latin typeface="Verdana" pitchFamily="34" charset="0"/>
              </a:rPr>
              <a:t>: </a:t>
            </a:r>
            <a:r>
              <a:rPr lang="en-US" altLang="fr-FR" b="1" dirty="0" smtClean="0">
                <a:latin typeface="Verdana" pitchFamily="34" charset="0"/>
              </a:rPr>
              <a:t>600</a:t>
            </a:r>
            <a:r>
              <a:rPr lang="el-GR" altLang="fr-FR" b="1" dirty="0" smtClean="0">
                <a:latin typeface="Verdana" pitchFamily="34" charset="0"/>
              </a:rPr>
              <a:t>,</a:t>
            </a:r>
            <a:r>
              <a:rPr lang="en-US" altLang="fr-FR" b="1" dirty="0" smtClean="0">
                <a:latin typeface="Verdana" pitchFamily="34" charset="0"/>
              </a:rPr>
              <a:t>000 – 750</a:t>
            </a:r>
            <a:r>
              <a:rPr lang="el-GR" altLang="fr-FR" b="1" dirty="0" smtClean="0">
                <a:latin typeface="Verdana" pitchFamily="34" charset="0"/>
              </a:rPr>
              <a:t>,</a:t>
            </a:r>
            <a:r>
              <a:rPr lang="en-US" altLang="fr-FR" b="1" dirty="0" smtClean="0">
                <a:latin typeface="Verdana" pitchFamily="34" charset="0"/>
              </a:rPr>
              <a:t>000</a:t>
            </a:r>
            <a:r>
              <a:rPr lang="el-GR" altLang="fr-FR" b="1" dirty="0" smtClean="0">
                <a:latin typeface="Verdana" pitchFamily="34" charset="0"/>
              </a:rPr>
              <a:t> </a:t>
            </a:r>
            <a:r>
              <a:rPr lang="en-US" altLang="fr-FR" b="1" dirty="0" smtClean="0"/>
              <a:t>€</a:t>
            </a:r>
            <a:endParaRPr lang="fr-FR" altLang="fr-FR" b="1" dirty="0" smtClean="0">
              <a:latin typeface="Verdana" pitchFamily="34" charset="0"/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altLang="fr-FR" b="1" dirty="0" smtClean="0">
              <a:latin typeface="Verdana" pitchFamily="34" charset="0"/>
              <a:sym typeface="Wingdings" pitchFamily="2" charset="2"/>
            </a:endParaRPr>
          </a:p>
          <a:p>
            <a:pPr marL="365760" indent="-256032">
              <a:buClr>
                <a:schemeClr val="accent3"/>
              </a:buClr>
              <a:buFontTx/>
              <a:buChar char="•"/>
              <a:defRPr/>
            </a:pPr>
            <a:r>
              <a:rPr lang="el-GR" altLang="fr-FR" dirty="0" smtClean="0">
                <a:latin typeface="Verdana" pitchFamily="34" charset="0"/>
                <a:sym typeface="Wingdings" pitchFamily="2" charset="2"/>
              </a:rPr>
              <a:t>Λιγότερο αν</a:t>
            </a: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α</a:t>
            </a:r>
            <a:r>
              <a:rPr lang="el-GR" altLang="fr-FR" dirty="0" err="1" smtClean="0">
                <a:latin typeface="Verdana" pitchFamily="34" charset="0"/>
                <a:sym typeface="Wingdings" pitchFamily="2" charset="2"/>
              </a:rPr>
              <a:t>πτυγμέν</a:t>
            </a: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ε</a:t>
            </a:r>
            <a:r>
              <a:rPr lang="el-GR" altLang="fr-FR" dirty="0" smtClean="0">
                <a:latin typeface="Verdana" pitchFamily="34" charset="0"/>
                <a:sym typeface="Wingdings" pitchFamily="2" charset="2"/>
              </a:rPr>
              <a:t>ς </a:t>
            </a:r>
            <a:r>
              <a:rPr lang="el-GR" altLang="fr-FR" dirty="0" err="1" smtClean="0">
                <a:latin typeface="Verdana" pitchFamily="34" charset="0"/>
                <a:sym typeface="Wingdings" pitchFamily="2" charset="2"/>
              </a:rPr>
              <a:t>περ</a:t>
            </a: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ι</a:t>
            </a:r>
            <a:r>
              <a:rPr lang="el-GR" altLang="fr-FR" dirty="0" err="1" smtClean="0">
                <a:latin typeface="Verdana" pitchFamily="34" charset="0"/>
                <a:sym typeface="Wingdings" pitchFamily="2" charset="2"/>
              </a:rPr>
              <a:t>φέρειες</a:t>
            </a:r>
            <a:r>
              <a:rPr lang="el-GR" altLang="fr-FR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:</a:t>
            </a:r>
            <a:r>
              <a:rPr lang="fr-FR" altLang="fr-FR" b="1" dirty="0" smtClean="0">
                <a:latin typeface="Verdana" pitchFamily="34" charset="0"/>
                <a:sym typeface="Wingdings" pitchFamily="2" charset="2"/>
              </a:rPr>
              <a:t> 85% </a:t>
            </a:r>
            <a:endParaRPr lang="el-GR" altLang="fr-FR" b="1" dirty="0" smtClean="0">
              <a:latin typeface="Verdana" pitchFamily="34" charset="0"/>
              <a:sym typeface="Wingdings" pitchFamily="2" charset="2"/>
            </a:endParaRPr>
          </a:p>
          <a:p>
            <a:pPr marL="365760" indent="-256032">
              <a:buClr>
                <a:schemeClr val="accent3"/>
              </a:buClr>
              <a:buFontTx/>
              <a:buChar char="•"/>
              <a:defRPr/>
            </a:pP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Μ</a:t>
            </a:r>
            <a:r>
              <a:rPr lang="el-GR" altLang="fr-FR" dirty="0" err="1" smtClean="0">
                <a:latin typeface="Verdana" pitchFamily="34" charset="0"/>
                <a:sym typeface="Wingdings" pitchFamily="2" charset="2"/>
              </a:rPr>
              <a:t>εταβατικές</a:t>
            </a:r>
            <a:r>
              <a:rPr lang="el-GR" altLang="fr-FR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l-GR" altLang="fr-FR" dirty="0" err="1" smtClean="0">
                <a:latin typeface="Verdana" pitchFamily="34" charset="0"/>
                <a:sym typeface="Wingdings" pitchFamily="2" charset="2"/>
              </a:rPr>
              <a:t>περιφ</a:t>
            </a: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έ</a:t>
            </a:r>
            <a:r>
              <a:rPr lang="el-GR" altLang="fr-FR" dirty="0" err="1" smtClean="0">
                <a:latin typeface="Verdana" pitchFamily="34" charset="0"/>
                <a:sym typeface="Wingdings" pitchFamily="2" charset="2"/>
              </a:rPr>
              <a:t>ρειες</a:t>
            </a: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:</a:t>
            </a:r>
            <a:r>
              <a:rPr lang="fr-FR" altLang="fr-FR" b="1" dirty="0" smtClean="0">
                <a:latin typeface="Verdana" pitchFamily="34" charset="0"/>
                <a:sym typeface="Wingdings" pitchFamily="2" charset="2"/>
              </a:rPr>
              <a:t> 85%</a:t>
            </a:r>
            <a:endParaRPr lang="el-GR" altLang="fr-FR" b="1" dirty="0" smtClean="0">
              <a:latin typeface="Verdana" pitchFamily="34" charset="0"/>
              <a:sym typeface="Wingdings" pitchFamily="2" charset="2"/>
            </a:endParaRPr>
          </a:p>
          <a:p>
            <a:pPr marL="365760" indent="-256032">
              <a:buClr>
                <a:schemeClr val="accent3"/>
              </a:buClr>
              <a:buFontTx/>
              <a:buChar char="•"/>
              <a:defRPr/>
            </a:pPr>
            <a:r>
              <a:rPr lang="el-GR" altLang="fr-FR" dirty="0" smtClean="0">
                <a:latin typeface="Verdana" pitchFamily="34" charset="0"/>
                <a:sym typeface="Wingdings" pitchFamily="2" charset="2"/>
              </a:rPr>
              <a:t>Περισσότερο </a:t>
            </a:r>
            <a:r>
              <a:rPr lang="el-GR" altLang="fr-FR" dirty="0" err="1" smtClean="0">
                <a:latin typeface="Verdana" pitchFamily="34" charset="0"/>
                <a:sym typeface="Wingdings" pitchFamily="2" charset="2"/>
              </a:rPr>
              <a:t>αναπτυγμέν</a:t>
            </a: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ε</a:t>
            </a:r>
            <a:r>
              <a:rPr lang="el-GR" altLang="fr-FR" dirty="0" smtClean="0">
                <a:latin typeface="Verdana" pitchFamily="34" charset="0"/>
                <a:sym typeface="Wingdings" pitchFamily="2" charset="2"/>
              </a:rPr>
              <a:t>ς περιφέρειες</a:t>
            </a:r>
            <a:r>
              <a:rPr lang="fr-FR" altLang="fr-FR" dirty="0" smtClean="0">
                <a:latin typeface="Verdana" pitchFamily="34" charset="0"/>
                <a:sym typeface="Wingdings" pitchFamily="2" charset="2"/>
              </a:rPr>
              <a:t>:</a:t>
            </a:r>
            <a:r>
              <a:rPr lang="fr-FR" altLang="fr-FR" b="1" dirty="0" smtClean="0">
                <a:latin typeface="Verdana" pitchFamily="34" charset="0"/>
                <a:sym typeface="Wingdings" pitchFamily="2" charset="2"/>
              </a:rPr>
              <a:t> 70%</a:t>
            </a:r>
          </a:p>
          <a:p>
            <a:pPr marL="365760" indent="-256032">
              <a:buClr>
                <a:schemeClr val="accent3"/>
              </a:buClr>
              <a:buFontTx/>
              <a:buChar char="•"/>
              <a:defRPr/>
            </a:pPr>
            <a:r>
              <a:rPr lang="el-GR" altLang="fr-FR" dirty="0" smtClean="0">
                <a:latin typeface="Verdana" pitchFamily="34" charset="0"/>
                <a:sym typeface="Wingdings" pitchFamily="2" charset="2"/>
              </a:rPr>
              <a:t>Νορβηγία – Ελβετία</a:t>
            </a:r>
            <a:r>
              <a:rPr lang="el-GR" altLang="fr-FR" b="1" dirty="0" smtClean="0">
                <a:sym typeface="Wingdings" pitchFamily="2" charset="2"/>
              </a:rPr>
              <a:t> </a:t>
            </a:r>
            <a:r>
              <a:rPr lang="fr-FR" altLang="fr-FR" b="1" dirty="0" smtClean="0">
                <a:sym typeface="Wingdings" pitchFamily="2" charset="2"/>
              </a:rPr>
              <a:t>:</a:t>
            </a:r>
            <a:r>
              <a:rPr lang="el-GR" altLang="fr-FR" b="1" dirty="0" smtClean="0">
                <a:sym typeface="Wingdings" pitchFamily="2" charset="2"/>
              </a:rPr>
              <a:t> 50%</a:t>
            </a:r>
          </a:p>
          <a:p>
            <a:pPr marL="365760" indent="-256032">
              <a:buClr>
                <a:schemeClr val="accent3"/>
              </a:buClr>
              <a:buFontTx/>
              <a:buChar char="•"/>
              <a:defRPr/>
            </a:pPr>
            <a:endParaRPr lang="el-GR" altLang="fr-FR" b="1" dirty="0" smtClean="0">
              <a:latin typeface="Verdana" pitchFamily="34" charset="0"/>
              <a:sym typeface="Wingdings" pitchFamily="2" charset="2"/>
            </a:endParaRPr>
          </a:p>
          <a:p>
            <a:pPr marL="365760" indent="-256032">
              <a:spcBef>
                <a:spcPts val="500"/>
              </a:spcBef>
              <a:buClr>
                <a:srgbClr val="FF3300"/>
              </a:buClr>
              <a:buSzPct val="150000"/>
              <a:buNone/>
              <a:defRPr/>
            </a:pPr>
            <a:r>
              <a:rPr lang="el-GR" altLang="fr-FR" sz="2900" b="1" dirty="0" smtClean="0">
                <a:latin typeface="Verdana" pitchFamily="34" charset="0"/>
              </a:rPr>
              <a:t>(</a:t>
            </a:r>
            <a:r>
              <a:rPr lang="en-US" altLang="fr-FR" sz="2900" b="1" dirty="0" smtClean="0">
                <a:latin typeface="Verdana" pitchFamily="34" charset="0"/>
              </a:rPr>
              <a:t>Lead Expert </a:t>
            </a:r>
            <a:r>
              <a:rPr lang="el-GR" altLang="fr-FR" sz="2900" b="1" dirty="0" smtClean="0">
                <a:latin typeface="Verdana" pitchFamily="34" charset="0"/>
              </a:rPr>
              <a:t>&amp;</a:t>
            </a:r>
            <a:r>
              <a:rPr lang="en-US" altLang="fr-FR" sz="2900" b="1" dirty="0" smtClean="0">
                <a:latin typeface="Verdana" pitchFamily="34" charset="0"/>
              </a:rPr>
              <a:t> Thematic Experts</a:t>
            </a:r>
            <a:r>
              <a:rPr lang="el-GR" altLang="fr-FR" sz="2900" b="1" dirty="0" smtClean="0">
                <a:latin typeface="Verdana" pitchFamily="34" charset="0"/>
              </a:rPr>
              <a:t>: 127,000 </a:t>
            </a:r>
            <a:r>
              <a:rPr lang="en-US" altLang="fr-FR" sz="2900" b="1" dirty="0" smtClean="0">
                <a:latin typeface="Verdana" pitchFamily="34" charset="0"/>
              </a:rPr>
              <a:t>€</a:t>
            </a:r>
            <a:r>
              <a:rPr lang="fr-FR" altLang="fr-FR" sz="2900" b="1" dirty="0" smtClean="0">
                <a:latin typeface="Verdana" pitchFamily="34" charset="0"/>
              </a:rPr>
              <a:t>/</a:t>
            </a:r>
            <a:r>
              <a:rPr lang="el-GR" altLang="fr-FR" sz="2900" b="1" dirty="0" smtClean="0">
                <a:latin typeface="Verdana" pitchFamily="34" charset="0"/>
              </a:rPr>
              <a:t> δίκτυο)</a:t>
            </a:r>
            <a:endParaRPr lang="fr-FR" altLang="fr-FR" sz="2900" b="1" dirty="0" smtClean="0">
              <a:latin typeface="Verdana" pitchFamily="34" charset="0"/>
            </a:endParaRPr>
          </a:p>
          <a:p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408">
            <a:off x="7159151" y="1182554"/>
            <a:ext cx="1795463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36792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Verdana" pitchFamily="34" charset="0"/>
              </a:rPr>
              <a:t>ΣΥΜΜΕΤΟΧΗ ΕΛΛΗΝΙΚΩΝ ΠΟΛΕΩΝ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Δίκτυα Σχεδιασμού Δράσεων</a:t>
            </a:r>
          </a:p>
          <a:p>
            <a:pPr marL="0" indent="0">
              <a:buNone/>
            </a:pPr>
            <a:endParaRPr lang="el-GR" sz="900" dirty="0" smtClean="0">
              <a:solidFill>
                <a:schemeClr val="tx2"/>
              </a:solidFill>
            </a:endParaRPr>
          </a:p>
          <a:p>
            <a:r>
              <a:rPr lang="el-GR" sz="2800" b="1" dirty="0" smtClean="0">
                <a:solidFill>
                  <a:schemeClr val="tx2"/>
                </a:solidFill>
              </a:rPr>
              <a:t>7</a:t>
            </a:r>
            <a:r>
              <a:rPr lang="el-GR" sz="2800" dirty="0" smtClean="0">
                <a:solidFill>
                  <a:schemeClr val="tx2"/>
                </a:solidFill>
              </a:rPr>
              <a:t> συμμετοχές ελληνικών πόλεων σε σύνολο </a:t>
            </a:r>
            <a:r>
              <a:rPr lang="el-GR" sz="2800" b="1" dirty="0" smtClean="0">
                <a:solidFill>
                  <a:schemeClr val="tx2"/>
                </a:solidFill>
              </a:rPr>
              <a:t>20</a:t>
            </a:r>
            <a:r>
              <a:rPr lang="el-GR" sz="2800" dirty="0" smtClean="0">
                <a:solidFill>
                  <a:schemeClr val="tx2"/>
                </a:solidFill>
              </a:rPr>
              <a:t> εγκριθέντων Δικτύων</a:t>
            </a:r>
          </a:p>
          <a:p>
            <a:endParaRPr lang="el-GR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Δίκτυα Υλοποίησης Δράσεων 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4</a:t>
            </a:r>
            <a:r>
              <a:rPr lang="el-GR" sz="2800" dirty="0" smtClean="0">
                <a:solidFill>
                  <a:schemeClr val="tx2"/>
                </a:solidFill>
              </a:rPr>
              <a:t> συμμετοχές ελληνικών πόλεων σε σύνολο </a:t>
            </a:r>
            <a:r>
              <a:rPr lang="el-GR" sz="2800" b="1" dirty="0" smtClean="0">
                <a:solidFill>
                  <a:schemeClr val="tx2"/>
                </a:solidFill>
              </a:rPr>
              <a:t>7 </a:t>
            </a:r>
            <a:r>
              <a:rPr lang="el-GR" sz="2800" dirty="0" smtClean="0">
                <a:solidFill>
                  <a:schemeClr val="tx2"/>
                </a:solidFill>
              </a:rPr>
              <a:t>εγκριθέντων Δικτύων</a:t>
            </a:r>
            <a:endParaRPr lang="el-GR" sz="2800" dirty="0">
              <a:solidFill>
                <a:schemeClr val="tx2"/>
              </a:solidFill>
            </a:endParaRPr>
          </a:p>
          <a:p>
            <a:endParaRPr lang="el-G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408">
            <a:off x="7159151" y="1182554"/>
            <a:ext cx="1795463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58503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en-US" altLang="el-GR" sz="3100" b="1" dirty="0" smtClean="0">
                <a:latin typeface="Verdana" pitchFamily="34" charset="0"/>
              </a:rPr>
              <a:t/>
            </a:r>
            <a:br>
              <a:rPr lang="en-US" altLang="el-GR" sz="3100" b="1" dirty="0" smtClean="0">
                <a:latin typeface="Verdana" pitchFamily="34" charset="0"/>
              </a:rPr>
            </a:br>
            <a:r>
              <a:rPr lang="el-GR" altLang="el-GR" sz="3100" b="1" dirty="0" smtClean="0">
                <a:latin typeface="Verdana" pitchFamily="34" charset="0"/>
              </a:rPr>
              <a:t>20 δίκτυα σχεδιασμού δράσεων</a:t>
            </a:r>
            <a:r>
              <a:rPr lang="it-IT" altLang="el-GR" b="1" dirty="0" smtClean="0">
                <a:latin typeface="Verdana" pitchFamily="34" charset="0"/>
              </a:rPr>
              <a:t/>
            </a:r>
            <a:br>
              <a:rPr lang="it-IT" altLang="el-GR" b="1" dirty="0" smtClean="0">
                <a:latin typeface="Verdana" pitchFamily="34" charset="0"/>
              </a:rPr>
            </a:b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93" y="1071546"/>
            <a:ext cx="85770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4743923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 smtClean="0">
                <a:latin typeface="Verdana" pitchFamily="34" charset="0"/>
              </a:rPr>
              <a:t>20 δίκτυα σχεδιασμού δράσεων</a:t>
            </a:r>
            <a:r>
              <a:rPr lang="it-IT" altLang="el-GR" sz="2800" b="1" dirty="0" smtClean="0">
                <a:latin typeface="Verdana" pitchFamily="34" charset="0"/>
              </a:rPr>
              <a:t/>
            </a:r>
            <a:br>
              <a:rPr lang="it-IT" altLang="el-GR" sz="2800" b="1" dirty="0" smtClean="0">
                <a:latin typeface="Verdana" pitchFamily="34" charset="0"/>
              </a:rPr>
            </a:br>
            <a:endParaRPr lang="el-G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142984"/>
            <a:ext cx="855160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52773940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altLang="el-GR" sz="3100" b="1" dirty="0" smtClean="0">
                <a:latin typeface="Verdana" pitchFamily="34" charset="0"/>
              </a:rPr>
              <a:t/>
            </a:r>
            <a:br>
              <a:rPr lang="en-US" altLang="el-GR" sz="3100" b="1" dirty="0" smtClean="0">
                <a:latin typeface="Verdana" pitchFamily="34" charset="0"/>
              </a:rPr>
            </a:br>
            <a:r>
              <a:rPr lang="el-GR" altLang="el-GR" sz="3100" b="1" dirty="0" smtClean="0">
                <a:latin typeface="Verdana" pitchFamily="34" charset="0"/>
              </a:rPr>
              <a:t>7 δίκτυα υλοποίησης δράσεων</a:t>
            </a:r>
            <a:r>
              <a:rPr lang="it-IT" altLang="el-GR" b="1" dirty="0" smtClean="0">
                <a:latin typeface="Verdana" pitchFamily="34" charset="0"/>
              </a:rPr>
              <a:t/>
            </a:r>
            <a:br>
              <a:rPr lang="it-IT" altLang="el-GR" b="1" dirty="0" smtClean="0">
                <a:latin typeface="Verdana" pitchFamily="34" charset="0"/>
              </a:rPr>
            </a:b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214422"/>
            <a:ext cx="852887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5852967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857784" cy="324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5265031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42844" y="71435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</a:rPr>
              <a:t>Οι έξυπνες πόλεις στην ευρωπαϊκή επικράτεια</a:t>
            </a:r>
            <a:endParaRPr lang="el-G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772255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87994" cy="325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572032" cy="30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071678"/>
            <a:ext cx="4500594" cy="312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6772255"/>
      </p:ext>
    </p:extLst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1976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6772255"/>
      </p:ext>
    </p:extLst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2603431"/>
            <a:ext cx="5688632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l-GR" sz="2800" b="1" i="1" dirty="0" smtClean="0">
              <a:solidFill>
                <a:prstClr val="white"/>
              </a:solidFill>
            </a:endParaRPr>
          </a:p>
          <a:p>
            <a:pPr algn="ctr"/>
            <a:r>
              <a:rPr lang="el-GR" sz="2800" b="1" i="1" dirty="0" smtClean="0">
                <a:solidFill>
                  <a:prstClr val="white"/>
                </a:solidFill>
              </a:rPr>
              <a:t>Σας ευχαριστώ για την προσοχή σας!</a:t>
            </a:r>
          </a:p>
          <a:p>
            <a:pPr algn="ctr"/>
            <a:endParaRPr lang="el-GR" sz="28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728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102" y="714356"/>
            <a:ext cx="7651140" cy="55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67722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15370" cy="540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67722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4233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ΣΥΜΦΩΝΟ ΤΟΥ ΑΜΣΤΕΡΝΤΑΜ 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1812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000" b="1" dirty="0" smtClean="0"/>
              <a:t>ΠΡΩΤΟΒΟΥΛΙΑ ΤΗΣ ΟΛΛΑΝΔΙΚΗΣ ΠΡΟΕΔΡΙΑΣ ΓΙΑ ΤΗ ΔΙΑΜΟΡΦΩΣΗ ΑΣΤΙΚΗΣ ΑΤΖΕΝΤΑΣ </a:t>
            </a:r>
          </a:p>
          <a:p>
            <a:pPr>
              <a:spcBef>
                <a:spcPts val="2400"/>
              </a:spcBef>
            </a:pPr>
            <a:r>
              <a:rPr lang="el-GR" sz="2000" b="1" dirty="0" smtClean="0"/>
              <a:t>30 ΜΑΙΟΥ 2016  ΥΠΟΓΡΑΦΗ ΣΥΜΦΩΝΟΥ ΤΟΥ ΑΜΣΤΕΡΝΤΑΜ </a:t>
            </a:r>
          </a:p>
          <a:p>
            <a:pPr>
              <a:spcBef>
                <a:spcPts val="2400"/>
              </a:spcBef>
            </a:pPr>
            <a:r>
              <a:rPr lang="el-GR" sz="2000" b="1" dirty="0"/>
              <a:t>αστικό θεματολόγιο για την </a:t>
            </a:r>
            <a:r>
              <a:rPr lang="el-GR" sz="2000" b="1" dirty="0" smtClean="0"/>
              <a:t>ΕΕ </a:t>
            </a:r>
          </a:p>
          <a:p>
            <a:pPr>
              <a:spcBef>
                <a:spcPts val="2400"/>
              </a:spcBef>
            </a:pPr>
            <a:r>
              <a:rPr lang="el-GR" sz="2000" b="1" dirty="0" smtClean="0"/>
              <a:t>Βασικές αρχές για την αστική ανάπτυξη </a:t>
            </a:r>
          </a:p>
          <a:p>
            <a:pPr>
              <a:spcBef>
                <a:spcPts val="2400"/>
              </a:spcBef>
            </a:pPr>
            <a:r>
              <a:rPr lang="el-GR" sz="2000" b="1" dirty="0" smtClean="0"/>
              <a:t>Διαμόρφωση Εταιρικών Σχέσεων με Συμμετοχή Κρατών Μελών, Δήμων, Κοινωνικών Εταίρων, της Ευρωπαϊκής Επιτροπής, της Ευρωπαϊκής Τράπεζας Επενδύσεων κα ανάλογα με το θέμα </a:t>
            </a:r>
          </a:p>
        </p:txBody>
      </p:sp>
    </p:spTree>
    <p:extLst>
      <p:ext uri="{BB962C8B-B14F-4D97-AF65-F5344CB8AC3E}">
        <p14:creationId xmlns:p14="http://schemas.microsoft.com/office/powerpoint/2010/main" xmlns="" val="696772255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Γιατί αστική </a:t>
            </a:r>
            <a:r>
              <a:rPr lang="el-GR" sz="3200" b="1" dirty="0" smtClean="0"/>
              <a:t>ατζέντα;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/>
              <a:t>Αποτύπωση της εξέλιξης του αστικού χώρου – πολιτικές</a:t>
            </a:r>
            <a:r>
              <a:rPr lang="el-GR" sz="2400" b="1" dirty="0" smtClean="0"/>
              <a:t> </a:t>
            </a:r>
            <a:r>
              <a:rPr lang="el-GR" sz="2400" b="1" dirty="0" smtClean="0"/>
              <a:t>– καλές πρακτικές</a:t>
            </a:r>
            <a:endParaRPr lang="el-GR" sz="2400" b="1" dirty="0" smtClean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70% του πληθυσμού </a:t>
            </a:r>
            <a:r>
              <a:rPr lang="en-US" sz="2400" b="1" dirty="0" smtClean="0"/>
              <a:t>, </a:t>
            </a:r>
            <a:r>
              <a:rPr lang="el-GR" sz="2400" b="1" dirty="0" smtClean="0"/>
              <a:t>μέχρι το 2050 θα είναι 80%</a:t>
            </a:r>
            <a:endParaRPr lang="el-GR" sz="2400" b="1" dirty="0" smtClean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70% των νέων θέσεων εργασίας 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/>
              <a:t>70% του ΑΕΠ 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70% των πόρων της Πολιτικής της Συνοχής υλοποιείται μέσω των </a:t>
            </a:r>
            <a:r>
              <a:rPr lang="el-GR" sz="2400" b="1" dirty="0" smtClean="0"/>
              <a:t>Δήμων (αστικών αρχών)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/>
              <a:t>ΑΣΤΙΚΟ ΠΑΡΑΔΟΞΟ (</a:t>
            </a:r>
            <a:r>
              <a:rPr lang="en-US" sz="2400" b="1" dirty="0" smtClean="0"/>
              <a:t>Urban paradox)</a:t>
            </a:r>
            <a:r>
              <a:rPr lang="el-GR" sz="2400" b="1" dirty="0" smtClean="0"/>
              <a:t> </a:t>
            </a:r>
            <a:r>
              <a:rPr lang="el-GR" sz="2400" b="1" dirty="0" smtClean="0"/>
              <a:t>– πόλεις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</a:t>
            </a:r>
            <a:r>
              <a:rPr lang="el-GR" sz="2400" b="1" dirty="0" smtClean="0"/>
              <a:t>ύπαιθρος</a:t>
            </a:r>
            <a:endParaRPr lang="el-GR" sz="2400" b="1" dirty="0"/>
          </a:p>
          <a:p>
            <a:pPr>
              <a:spcBef>
                <a:spcPts val="1200"/>
              </a:spcBef>
            </a:pP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29286658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78581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Γιατί αστική </a:t>
            </a:r>
            <a:r>
              <a:rPr lang="el-GR" sz="3200" b="1" dirty="0" smtClean="0"/>
              <a:t>ατζέντα;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1435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l-GR" sz="2000" dirty="0" smtClean="0"/>
              <a:t>Η αστική ατζέντα για την ΕΕ αναγνωρίζει την πολυκεντρική δομή της Ευρώπης και την ποικιλομορφία (κοινωνική, οικονομική, εδαφική, πολιτιστική και ιστορική) των αστικών </a:t>
            </a:r>
            <a:r>
              <a:rPr lang="el-GR" sz="2000" dirty="0" smtClean="0"/>
              <a:t>περιοχών.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l-GR" sz="2000" dirty="0" smtClean="0"/>
              <a:t>Η αστική ατζέντα </a:t>
            </a:r>
            <a:r>
              <a:rPr lang="el-GR" sz="2000" dirty="0" smtClean="0"/>
              <a:t>για </a:t>
            </a:r>
            <a:r>
              <a:rPr lang="el-GR" sz="2000" dirty="0" smtClean="0"/>
              <a:t>την ΕΕ αναγνωρίζει τη σημασία των Αστικών Περιοχών κάθε μεγέθους και πλαισίου </a:t>
            </a:r>
            <a:endParaRPr lang="el-GR" sz="20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l-GR" sz="2000" dirty="0" smtClean="0"/>
              <a:t>Ο </a:t>
            </a:r>
            <a:r>
              <a:rPr lang="el-GR" sz="2000" dirty="0" smtClean="0"/>
              <a:t>αυξανόμενος αριθμός αστικών προκλήσεων είναι τοπικής φύσης, αλλά απαιτεί μια ευρύτερη εδαφική λύση (συμπεριλαμβανομένων των αστικών και αγροτικών δεσμών</a:t>
            </a:r>
            <a:r>
              <a:rPr lang="el-GR" sz="2000" dirty="0" smtClean="0"/>
              <a:t>)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000" dirty="0" smtClean="0"/>
              <a:t>O</a:t>
            </a:r>
            <a:r>
              <a:rPr lang="el-GR" sz="2000" dirty="0" smtClean="0"/>
              <a:t>ι </a:t>
            </a:r>
            <a:r>
              <a:rPr lang="el-GR" sz="2000" dirty="0" smtClean="0"/>
              <a:t>αστικές αρχές πρέπει να συνεργαστούν εντός των λειτουργικών περιοχών τους και με </a:t>
            </a:r>
            <a:r>
              <a:rPr lang="el-GR" sz="2000" dirty="0" smtClean="0"/>
              <a:t>την περιβάλλουσα ενδοχώρα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29286658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5083"/>
            <a:ext cx="8229600" cy="850373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ΘΕΜΑΤΟΛΟΓΙΟ (ΕΤΑΙΡΙΚΕΣ ΣΧΕΣΕΙΣ)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33494"/>
            <a:ext cx="8229600" cy="519236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l-GR" altLang="el-GR" sz="2800" b="1" kern="1200" dirty="0" smtClean="0">
              <a:latin typeface="Calibri" panose="020F0502020204030204" pitchFamily="34" charset="0"/>
              <a:cs typeface="Tahoma" pitchFamily="34" charset="0"/>
            </a:endParaRPr>
          </a:p>
          <a:p>
            <a:pPr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l-GR" altLang="el-GR" sz="2400" b="1" kern="1200" dirty="0" smtClean="0">
                <a:latin typeface="+mj-lt"/>
                <a:cs typeface="Tahoma" pitchFamily="34" charset="0"/>
              </a:rPr>
              <a:t>Ένταξη Μεταναστών και Προσφύγων </a:t>
            </a:r>
          </a:p>
          <a:p>
            <a:pPr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l-GR" altLang="el-GR" sz="2400" b="1" kern="1200" dirty="0" smtClean="0">
                <a:latin typeface="+mj-lt"/>
                <a:cs typeface="Tahoma" pitchFamily="34" charset="0"/>
              </a:rPr>
              <a:t>Ποιότητα του Αέρα </a:t>
            </a:r>
          </a:p>
          <a:p>
            <a:pPr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l-GR" altLang="el-GR" sz="2400" b="1" kern="1200" dirty="0" smtClean="0">
                <a:latin typeface="+mj-lt"/>
                <a:cs typeface="Tahoma" pitchFamily="34" charset="0"/>
              </a:rPr>
              <a:t>Αστική Φτώχεια </a:t>
            </a:r>
          </a:p>
          <a:p>
            <a:pPr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l-GR" altLang="el-GR" sz="2400" b="1" kern="1200" dirty="0" smtClean="0">
                <a:latin typeface="+mj-lt"/>
                <a:cs typeface="Tahoma" pitchFamily="34" charset="0"/>
              </a:rPr>
              <a:t>Στέγαση 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l-GR" sz="2400" b="1" dirty="0" smtClean="0">
                <a:latin typeface="+mj-lt"/>
              </a:rPr>
              <a:t>Κυκλική Οικονομία 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l-GR" sz="2400" b="1" dirty="0" smtClean="0">
                <a:latin typeface="+mj-lt"/>
              </a:rPr>
              <a:t>Απασχόληση και Δεξιότητες στην τοπική οικονομία </a:t>
            </a:r>
          </a:p>
          <a:p>
            <a:pPr marL="0" indent="0">
              <a:spcBef>
                <a:spcPts val="1800"/>
              </a:spcBef>
              <a:buNone/>
            </a:pPr>
            <a:endParaRPr lang="el-GR" altLang="el-GR" sz="2400" u="sng" kern="12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1800"/>
              </a:spcBef>
            </a:pPr>
            <a:endParaRPr lang="el-GR" altLang="el-GR" sz="2000" u="sng" kern="1200" dirty="0">
              <a:latin typeface="Tahoma" pitchFamily="34" charset="0"/>
              <a:cs typeface="Tahoma" pitchFamily="34" charset="0"/>
            </a:endParaRPr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xmlns="" val="3665424127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5083"/>
            <a:ext cx="8229600" cy="754392"/>
          </a:xfrm>
        </p:spPr>
        <p:txBody>
          <a:bodyPr>
            <a:normAutofit fontScale="90000"/>
          </a:bodyPr>
          <a:lstStyle/>
          <a:p>
            <a:pPr lvl="0"/>
            <a:r>
              <a:rPr lang="el-GR" sz="2400" b="1" dirty="0"/>
              <a:t>ΘΕΜΑΤΟΛΟΓΙΟ (ΕΤΑΙΡΙΚΕΣ ΣΧΕΣΕΙΣ</a:t>
            </a:r>
            <a:r>
              <a:rPr lang="el-GR" sz="2400" b="1" dirty="0" smtClean="0"/>
              <a:t>) </a:t>
            </a:r>
            <a:r>
              <a:rPr lang="el-GR" sz="2400" b="1" dirty="0"/>
              <a:t/>
            </a:r>
            <a:br>
              <a:rPr lang="el-GR" sz="2400" b="1" dirty="0"/>
            </a:b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0034" y="1357298"/>
            <a:ext cx="8219256" cy="479905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 startAt="7"/>
            </a:pPr>
            <a:r>
              <a:rPr lang="el-GR" sz="2400" b="1" dirty="0" smtClean="0"/>
              <a:t>Κλιματική </a:t>
            </a:r>
            <a:r>
              <a:rPr lang="el-GR" sz="2400" b="1" dirty="0"/>
              <a:t>Προσαρμοστικότητα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7"/>
            </a:pPr>
            <a:r>
              <a:rPr lang="el-GR" sz="2400" b="1" dirty="0"/>
              <a:t>Ενεργειακή Μετάβαση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7"/>
            </a:pPr>
            <a:r>
              <a:rPr lang="el-GR" sz="2400" b="1" dirty="0"/>
              <a:t>Βιώσιμη Χρήση της Γης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7"/>
            </a:pPr>
            <a:r>
              <a:rPr lang="el-GR" sz="2400" b="1" dirty="0"/>
              <a:t>Αστική Κινητικότητα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7"/>
            </a:pPr>
            <a:r>
              <a:rPr lang="el-GR" sz="2400" b="1" dirty="0"/>
              <a:t>Ψηφιακή Μετάβαση </a:t>
            </a:r>
            <a:endParaRPr lang="el-GR" sz="2400" b="1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7"/>
            </a:pPr>
            <a:r>
              <a:rPr lang="el-GR" sz="2400" b="1" dirty="0" smtClean="0"/>
              <a:t>Καινοτόμα και Υπεύθυνα Συστήματα Δημοσίων Προμηθειών </a:t>
            </a:r>
            <a:endParaRPr lang="en-US" sz="24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08354739"/>
      </p:ext>
    </p:extLst>
  </p:cSld>
  <p:clrMapOvr>
    <a:masterClrMapping/>
  </p:clrMapOvr>
  <p:transition spd="med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4DfaS5zkSE4DSFf6BtI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1067</Words>
  <Application>Microsoft Office PowerPoint</Application>
  <PresentationFormat>Προβολή στην οθόνη (4:3)</PresentationFormat>
  <Paragraphs>215</Paragraphs>
  <Slides>29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ΜΕΤΑΠΤΥΧΙΑΚΟ ΠΡΟΓΡΑΜΜΑ  ‘ΑΣΤΙΚΗ ΑΝΑΠΛΑΣΗ &amp; ΑΝΑΠΤΥΞΗ’ – ΑΑΑ  Πανεπιστήμιο Θεσσαλίας Τμήμα Μηχανικών Χωροταξίας Πολεοδομίας  και Περιφερειακής Ανάπτυξης</vt:lpstr>
      <vt:lpstr>Διαφάνεια 2</vt:lpstr>
      <vt:lpstr>Διαφάνεια 3</vt:lpstr>
      <vt:lpstr>Διαφάνεια 4</vt:lpstr>
      <vt:lpstr>ΣΥΜΦΩΝΟ ΤΟΥ ΑΜΣΤΕΡΝΤΑΜ </vt:lpstr>
      <vt:lpstr>Γιατί αστική ατζέντα;</vt:lpstr>
      <vt:lpstr>Γιατί αστική ατζέντα;</vt:lpstr>
      <vt:lpstr>ΘΕΜΑΤΟΛΟΓΙΟ (ΕΤΑΙΡΙΚΕΣ ΣΧΕΣΕΙΣ) </vt:lpstr>
      <vt:lpstr>ΘΕΜΑΤΟΛΟΓΙΟ (ΕΤΑΙΡΙΚΕΣ ΣΧΕΣΕΙΣ)  </vt:lpstr>
      <vt:lpstr>Βασικές Αρχές </vt:lpstr>
      <vt:lpstr>Στόχοι </vt:lpstr>
      <vt:lpstr>Διαφάνεια 12</vt:lpstr>
      <vt:lpstr>Αστικές Καινοτόμες Δράσεις - UIA</vt:lpstr>
      <vt:lpstr>Αστικές Καινοτόμες Δράσεις - UIA</vt:lpstr>
      <vt:lpstr>Αστικές Καινοτόμες Δράσεις - UIA</vt:lpstr>
      <vt:lpstr>Αστικές Καινοτόμες Δράσεις - UIA</vt:lpstr>
      <vt:lpstr>Αστικές Καινοτόμες Δράσεις - UIA</vt:lpstr>
      <vt:lpstr>Αστικές Καινοτόμες Δράσεις - UIA</vt:lpstr>
      <vt:lpstr>URBACT III - Συνοπτικά</vt:lpstr>
      <vt:lpstr> URBACT III – ΔΙΚΤΥΑ  </vt:lpstr>
      <vt:lpstr>ΠΡΟΥΠΟΛΟΓΙΣΜΟΣ… </vt:lpstr>
      <vt:lpstr>ΣΥΜΜΕΤΟΧΗ ΕΛΛΗΝΙΚΩΝ ΠΟΛΕΩΝ</vt:lpstr>
      <vt:lpstr> 20 δίκτυα σχεδιασμού δράσεων </vt:lpstr>
      <vt:lpstr>20 δίκτυα σχεδιασμού δράσεων </vt:lpstr>
      <vt:lpstr> 7 δίκτυα υλοποίησης δράσεων 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Βασικά Σημεία για την παρακολούθηση, αξιολόγηση και επικαιροποίηση ενός Επιχειρησιακού Προγράμματος ενός Δήμου</dc:title>
  <dc:creator>Sotiris Pavleas</dc:creator>
  <cp:lastModifiedBy>Sotiris Pavleas</cp:lastModifiedBy>
  <cp:revision>283</cp:revision>
  <dcterms:created xsi:type="dcterms:W3CDTF">2013-09-26T09:38:51Z</dcterms:created>
  <dcterms:modified xsi:type="dcterms:W3CDTF">2017-04-23T15:13:34Z</dcterms:modified>
</cp:coreProperties>
</file>