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58" r:id="rId5"/>
    <p:sldId id="259" r:id="rId6"/>
    <p:sldId id="260" r:id="rId7"/>
    <p:sldId id="261" r:id="rId8"/>
    <p:sldId id="262" r:id="rId9"/>
    <p:sldId id="264" r:id="rId10"/>
    <p:sldId id="263"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1" d="100"/>
          <a:sy n="81" d="100"/>
        </p:scale>
        <p:origin x="-176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FE7D661-1836-44F7-8FAF-35E8F866ECD3}" type="datetime1">
              <a:rPr lang="en-US" smtClean="0"/>
              <a:pPr/>
              <a:t>12/19/16</a:t>
            </a:fld>
            <a:endParaRPr lang="en-US"/>
          </a:p>
        </p:txBody>
      </p:sp>
      <p:sp>
        <p:nvSpPr>
          <p:cNvPr id="8" name="Slide Number Placeholder 7"/>
          <p:cNvSpPr>
            <a:spLocks noGrp="1"/>
          </p:cNvSpPr>
          <p:nvPr>
            <p:ph type="sldNum" sz="quarter" idx="11"/>
          </p:nvPr>
        </p:nvSpPr>
        <p:spPr/>
        <p:txBody>
          <a:bodyPr/>
          <a:lstStyle/>
          <a:p>
            <a:fld id="{CE8079A4-7AA8-4A4F-87E2-7781EC5097DD}" type="slidenum">
              <a:rPr lang="en-US" smtClean="0"/>
              <a:pPr/>
              <a:t>‹#›</a:t>
            </a:fld>
            <a:endParaRPr lang="en-US"/>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F71CE-B899-4B2B-848D-9F12F0C901B6}" type="datetimeFigureOut">
              <a:rPr lang="en-US" smtClean="0"/>
              <a:t>12/19/16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7606D-E5C4-4C2F-8241-EC2663EF1C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2CF1CA-F464-4B29-B867-EAF8A9B936E3}" type="datetime1">
              <a:rPr lang="en-US" smtClean="0"/>
              <a:pPr/>
              <a:t>12/19/16</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E6B357-51B9-47D2-A71D-0D06CB03185D}" type="datetime1">
              <a:rPr lang="en-US" smtClean="0"/>
              <a:pPr/>
              <a:t>12/19/16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8CB827-F132-4DF6-9FB9-4035A4C798EF}" type="datetime1">
              <a:rPr lang="en-US" smtClean="0"/>
              <a:pPr/>
              <a:t>12/19/16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A92A601-7D32-4ED7-AD1A-974B6DDBDCDC}" type="datetime1">
              <a:rPr lang="en-US" smtClean="0"/>
              <a:pPr/>
              <a:t>12/19/16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3A17B41-4A0C-4639-A132-E5C8F99A4BE8}" type="datetime1">
              <a:rPr lang="en-US" smtClean="0"/>
              <a:pPr/>
              <a:t>12/19/16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8079A4-7AA8-4A4F-87E2-7781EC5097DD}" type="slidenum">
              <a:rPr lang="en-US" smtClean="0"/>
              <a:pPr/>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9967FD-6084-4075-993E-77EC8038773F}" type="datetime1">
              <a:rPr lang="en-US" smtClean="0"/>
              <a:pPr/>
              <a:t>12/19/16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88B47-74BA-4873-ADAE-EB0120124E83}" type="datetime1">
              <a:rPr lang="en-US" smtClean="0"/>
              <a:pPr/>
              <a:t>12/19/16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CF52C1-9A39-494C-9977-BBEFAB872C1F}" type="datetime1">
              <a:rPr lang="en-US" smtClean="0"/>
              <a:pPr/>
              <a:t>12/19/16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1EACE2-EA00-4376-9A66-47ABB8B02CF5}" type="datetime1">
              <a:rPr lang="en-US" smtClean="0"/>
              <a:pPr/>
              <a:t>12/19/16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DA47DADC-55EA-4839-91C8-5BCC0EC06F5C}" type="datetime1">
              <a:rPr lang="en-US" smtClean="0"/>
              <a:pPr/>
              <a:t>12/19/16</a:t>
            </a:fld>
            <a:endParaRPr lang="en-US" dirty="0"/>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CE8079A4-7AA8-4A4F-87E2-7781EC5097DD}" type="slidenum">
              <a:rPr lang="en-US" smtClean="0"/>
              <a:pPr/>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2" r:id="rId10"/>
    <p:sldLayoutId id="2147483671" r:id="rId11"/>
  </p:sldLayoutIdLst>
  <p:hf sldNum="0" hdr="0" ftr="0" dt="0"/>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Τα παιδιά ως μειονότητα</a:t>
            </a:r>
            <a:endParaRPr lang="en-US" dirty="0"/>
          </a:p>
        </p:txBody>
      </p:sp>
      <p:sp>
        <p:nvSpPr>
          <p:cNvPr id="3" name="Subtitle 2"/>
          <p:cNvSpPr>
            <a:spLocks noGrp="1"/>
          </p:cNvSpPr>
          <p:nvPr>
            <p:ph type="subTitle" idx="1"/>
          </p:nvPr>
        </p:nvSpPr>
        <p:spPr/>
        <p:txBody>
          <a:bodyPr/>
          <a:lstStyle/>
          <a:p>
            <a:r>
              <a:rPr lang="el-GR" dirty="0" smtClean="0"/>
              <a:t>Κοινωνιολογία της Παιδικής Ηλικίας</a:t>
            </a:r>
            <a:endParaRPr lang="en-US" dirty="0"/>
          </a:p>
        </p:txBody>
      </p:sp>
    </p:spTree>
    <p:extLst>
      <p:ext uri="{BB962C8B-B14F-4D97-AF65-F5344CB8AC3E}">
        <p14:creationId xmlns:p14="http://schemas.microsoft.com/office/powerpoint/2010/main" val="131009349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Φιλικές κ μη φιλικές προς τα παιδιά κοινωνίες</a:t>
            </a:r>
            <a:endParaRPr lang="en-US" dirty="0"/>
          </a:p>
        </p:txBody>
      </p:sp>
      <p:sp>
        <p:nvSpPr>
          <p:cNvPr id="3" name="Content Placeholder 2"/>
          <p:cNvSpPr>
            <a:spLocks noGrp="1"/>
          </p:cNvSpPr>
          <p:nvPr>
            <p:ph idx="1"/>
          </p:nvPr>
        </p:nvSpPr>
        <p:spPr>
          <a:xfrm>
            <a:off x="914400" y="2968625"/>
            <a:ext cx="7315200" cy="3340735"/>
          </a:xfrm>
        </p:spPr>
        <p:txBody>
          <a:bodyPr>
            <a:noAutofit/>
          </a:bodyPr>
          <a:lstStyle/>
          <a:p>
            <a:r>
              <a:rPr lang="el-GR" sz="2400" dirty="0" smtClean="0"/>
              <a:t>Οι δυτικές κοινωνίες θεωρούνται φιλικές για τα παιδιά κ γι’αυτό είναι δύσκολο να ισχυριστούμε ότι τα παιδιά είναι μια μειονότητα, με όρους εκμετάλλευσης κ διακρίσεων</a:t>
            </a:r>
          </a:p>
          <a:p>
            <a:r>
              <a:rPr lang="el-GR" sz="2400" dirty="0" smtClean="0"/>
              <a:t>Σε κοινωνίες του Νότου τα περιστατικά εκμετάλλευσης, διακρίσεων κ καταπίεσης είναι συχνά. Σεξουαλική κακοποίηση, στρατολόγηση παιδιών, παιδική εργασία, παιδιά που ζουν στο δρόμο</a:t>
            </a:r>
          </a:p>
        </p:txBody>
      </p:sp>
    </p:spTree>
    <p:extLst>
      <p:ext uri="{BB962C8B-B14F-4D97-AF65-F5344CB8AC3E}">
        <p14:creationId xmlns:p14="http://schemas.microsoft.com/office/powerpoint/2010/main" val="305642570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Ενσυνείδητη δράση κ δομικοί περιορισμοί</a:t>
            </a:r>
            <a:endParaRPr lang="en-US" dirty="0"/>
          </a:p>
        </p:txBody>
      </p:sp>
      <p:sp>
        <p:nvSpPr>
          <p:cNvPr id="3" name="Content Placeholder 2"/>
          <p:cNvSpPr>
            <a:spLocks noGrp="1"/>
          </p:cNvSpPr>
          <p:nvPr>
            <p:ph idx="1"/>
          </p:nvPr>
        </p:nvSpPr>
        <p:spPr>
          <a:xfrm>
            <a:off x="914400" y="3111500"/>
            <a:ext cx="7315200" cy="3197860"/>
          </a:xfrm>
        </p:spPr>
        <p:txBody>
          <a:bodyPr>
            <a:noAutofit/>
          </a:bodyPr>
          <a:lstStyle/>
          <a:p>
            <a:r>
              <a:rPr lang="el-GR" sz="2800" dirty="0"/>
              <a:t>Είναι δύσκολες οι κοινωνικές συνθήκες για τα παιδιά </a:t>
            </a:r>
            <a:r>
              <a:rPr lang="el-GR" sz="2800" dirty="0" smtClean="0"/>
              <a:t>σε αρκετές </a:t>
            </a:r>
            <a:r>
              <a:rPr lang="el-GR" sz="2800" dirty="0"/>
              <a:t>χώρες, ωστόσο δεν πρέπει να ξεχνάμε ότι έχουν δυνατότητα ενσυνείδητης δράσης, παρά τους περιορισμούς της φτώχειας, των οικογενειακών συνθηκών, κλπ.</a:t>
            </a:r>
            <a:endParaRPr lang="en-US" sz="2800" dirty="0"/>
          </a:p>
          <a:p>
            <a:pPr marL="45720" indent="0">
              <a:buNone/>
            </a:pPr>
            <a:endParaRPr lang="en-US" sz="2800" dirty="0"/>
          </a:p>
        </p:txBody>
      </p:sp>
    </p:spTree>
    <p:extLst>
      <p:ext uri="{BB962C8B-B14F-4D97-AF65-F5344CB8AC3E}">
        <p14:creationId xmlns:p14="http://schemas.microsoft.com/office/powerpoint/2010/main" val="34894932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μειονοτική ομάδα</a:t>
            </a:r>
            <a:endParaRPr lang="en-US" dirty="0"/>
          </a:p>
        </p:txBody>
      </p:sp>
      <p:sp>
        <p:nvSpPr>
          <p:cNvPr id="3" name="Content Placeholder 2"/>
          <p:cNvSpPr>
            <a:spLocks noGrp="1"/>
          </p:cNvSpPr>
          <p:nvPr>
            <p:ph idx="1"/>
          </p:nvPr>
        </p:nvSpPr>
        <p:spPr/>
        <p:txBody>
          <a:bodyPr>
            <a:normAutofit/>
          </a:bodyPr>
          <a:lstStyle/>
          <a:p>
            <a:r>
              <a:rPr lang="el-GR" sz="2400" dirty="0" smtClean="0"/>
              <a:t>Μια κοινωνική ομάδα που δεν έχει πολιτική εξουσία κ δεν ελέγχει ούτε έχει πρόσβαση στους πόρους της κοινωνίας</a:t>
            </a:r>
          </a:p>
          <a:p>
            <a:pPr marL="45720" indent="0">
              <a:buNone/>
            </a:pPr>
            <a:endParaRPr lang="el-GR" sz="2400" dirty="0" smtClean="0"/>
          </a:p>
          <a:p>
            <a:r>
              <a:rPr lang="el-GR" sz="2400" dirty="0" smtClean="0"/>
              <a:t>Αποτελεί αντικείμενο εκμετάλλευσης κ διάκρισης</a:t>
            </a:r>
          </a:p>
          <a:p>
            <a:pPr marL="45720" indent="0">
              <a:buNone/>
            </a:pPr>
            <a:endParaRPr lang="el-GR" sz="2400" dirty="0" smtClean="0"/>
          </a:p>
          <a:p>
            <a:r>
              <a:rPr lang="el-GR" sz="2400" dirty="0" smtClean="0"/>
              <a:t>Γίνεται αντιληπτή ως διαφορετική κ ξεχωριστή από τον υπόλοιπο πληθυσμό</a:t>
            </a:r>
            <a:endParaRPr lang="en-US" sz="2400" dirty="0"/>
          </a:p>
        </p:txBody>
      </p:sp>
    </p:spTree>
    <p:extLst>
      <p:ext uri="{BB962C8B-B14F-4D97-AF65-F5344CB8AC3E}">
        <p14:creationId xmlns:p14="http://schemas.microsoft.com/office/powerpoint/2010/main" val="218101986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μειονοτική ομάδα</a:t>
            </a:r>
            <a:endParaRPr lang="en-US" dirty="0"/>
          </a:p>
        </p:txBody>
      </p:sp>
      <p:sp>
        <p:nvSpPr>
          <p:cNvPr id="3" name="Content Placeholder 2"/>
          <p:cNvSpPr>
            <a:spLocks noGrp="1"/>
          </p:cNvSpPr>
          <p:nvPr>
            <p:ph idx="1"/>
          </p:nvPr>
        </p:nvSpPr>
        <p:spPr>
          <a:xfrm>
            <a:off x="914400" y="3020463"/>
            <a:ext cx="7315200" cy="3288897"/>
          </a:xfrm>
        </p:spPr>
        <p:txBody>
          <a:bodyPr>
            <a:normAutofit fontScale="85000" lnSpcReduction="10000"/>
          </a:bodyPr>
          <a:lstStyle/>
          <a:p>
            <a:pPr algn="just"/>
            <a:r>
              <a:rPr lang="el-GR" dirty="0" smtClean="0"/>
              <a:t>Τα </a:t>
            </a:r>
            <a:r>
              <a:rPr lang="el-GR" dirty="0"/>
              <a:t>μέλη της μειονότητας φέρουν ιδιαίτερα φυσιογνωμικά και πολιτισμικά χαρακτηριστικά που τα διακρίνουν από τα μέλη της κυρίαρχης ομάδας. </a:t>
            </a:r>
            <a:endParaRPr lang="en-US" dirty="0"/>
          </a:p>
          <a:p>
            <a:pPr marL="45720" indent="0" algn="just">
              <a:buNone/>
            </a:pPr>
            <a:r>
              <a:rPr lang="el-GR" dirty="0"/>
              <a:t> </a:t>
            </a:r>
            <a:endParaRPr lang="en-US" dirty="0"/>
          </a:p>
          <a:p>
            <a:pPr algn="just"/>
            <a:r>
              <a:rPr lang="el-GR" dirty="0" smtClean="0"/>
              <a:t>Η </a:t>
            </a:r>
            <a:r>
              <a:rPr lang="el-GR" dirty="0"/>
              <a:t>μειονοτική ομάδα έχει μια κοινή αίσθηση μοναδικότητας. Τα μέλη της </a:t>
            </a:r>
            <a:r>
              <a:rPr lang="el-GR"/>
              <a:t>συνδέονται </a:t>
            </a:r>
            <a:r>
              <a:rPr lang="el-GR" smtClean="0"/>
              <a:t>με </a:t>
            </a:r>
            <a:r>
              <a:rPr lang="el-GR" dirty="0"/>
              <a:t>κοινωνικούς και ψυχολογικούς δεσμούς, και σφυρηλατούν μια κοινή ταυτότητα και αυτοσυνείδηση μέσα από τα προβλήματα και τις δοκιμασίες που αντιμετωπίζουν από κοινού. </a:t>
            </a:r>
            <a:endParaRPr lang="en-US" dirty="0"/>
          </a:p>
          <a:p>
            <a:pPr marL="45720" indent="0" algn="just">
              <a:buNone/>
            </a:pPr>
            <a:endParaRPr lang="en-US" dirty="0"/>
          </a:p>
          <a:p>
            <a:pPr algn="just"/>
            <a:r>
              <a:rPr lang="el-GR" dirty="0" smtClean="0"/>
              <a:t>Η </a:t>
            </a:r>
            <a:r>
              <a:rPr lang="el-GR" dirty="0"/>
              <a:t>συμμετοχή </a:t>
            </a:r>
            <a:r>
              <a:rPr lang="el-GR" dirty="0" smtClean="0"/>
              <a:t>στην </a:t>
            </a:r>
            <a:r>
              <a:rPr lang="el-GR" dirty="0"/>
              <a:t>ομάδα είναι κληρονομική και όχι εθελοντική.  Πρόκειται για μια δοτή κοινωνική θέση.</a:t>
            </a:r>
            <a:endParaRPr lang="en-US" dirty="0"/>
          </a:p>
          <a:p>
            <a:pPr marL="45720" indent="0" algn="just">
              <a:buNone/>
            </a:pPr>
            <a:endParaRPr lang="en-US" dirty="0"/>
          </a:p>
          <a:p>
            <a:pPr algn="just"/>
            <a:r>
              <a:rPr lang="el-GR" dirty="0" smtClean="0"/>
              <a:t>Στο </a:t>
            </a:r>
            <a:r>
              <a:rPr lang="el-GR" dirty="0"/>
              <a:t>εσωτερικό της ομάδας κυριαρχεί η </a:t>
            </a:r>
            <a:r>
              <a:rPr lang="el-GR" dirty="0" smtClean="0"/>
              <a:t>ενδογαμία</a:t>
            </a:r>
            <a:endParaRPr lang="en-US" dirty="0"/>
          </a:p>
        </p:txBody>
      </p:sp>
    </p:spTree>
    <p:extLst>
      <p:ext uri="{BB962C8B-B14F-4D97-AF65-F5344CB8AC3E}">
        <p14:creationId xmlns:p14="http://schemas.microsoft.com/office/powerpoint/2010/main" val="194631476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Μειον</a:t>
            </a:r>
            <a:r>
              <a:rPr lang="el-GR" dirty="0" smtClean="0"/>
              <a:t>ότητες και περιθώριο</a:t>
            </a:r>
            <a:endParaRPr lang="en-US" dirty="0"/>
          </a:p>
        </p:txBody>
      </p:sp>
      <p:sp>
        <p:nvSpPr>
          <p:cNvPr id="3" name="Content Placeholder 2"/>
          <p:cNvSpPr>
            <a:spLocks noGrp="1"/>
          </p:cNvSpPr>
          <p:nvPr>
            <p:ph idx="1"/>
          </p:nvPr>
        </p:nvSpPr>
        <p:spPr/>
        <p:txBody>
          <a:bodyPr>
            <a:normAutofit/>
          </a:bodyPr>
          <a:lstStyle/>
          <a:p>
            <a:r>
              <a:rPr lang="el-GR" sz="2400" dirty="0" smtClean="0"/>
              <a:t>Συνήθως μία ομάδα θεωρείται μειονοτική στη βάση της μετανάστευσης, της εθνοτικής-πολιτισμικής κ θρησκευτικής διαφοράς</a:t>
            </a:r>
          </a:p>
          <a:p>
            <a:r>
              <a:rPr lang="el-GR" sz="2400" dirty="0" smtClean="0"/>
              <a:t>Εθνοτικές κ φυλετικές μειονότητες ζουν στο περιθώριο των κοινωνιών όπου κυριαρχούν οι λευκοί ευρωπαίοι.</a:t>
            </a:r>
          </a:p>
          <a:p>
            <a:r>
              <a:rPr lang="el-GR" sz="2400" dirty="0" smtClean="0"/>
              <a:t>Ωστόσο το μειονοτικό στάτους αποδίδεται κ σε άλλες ομάδες, οι οποίες συχνά καταπιέζονται κ ζουν στο περιθώριο της συμβατικής κοινωνίας</a:t>
            </a:r>
            <a:endParaRPr lang="en-US" sz="2400" dirty="0"/>
          </a:p>
        </p:txBody>
      </p:sp>
    </p:spTree>
    <p:extLst>
      <p:ext uri="{BB962C8B-B14F-4D97-AF65-F5344CB8AC3E}">
        <p14:creationId xmlns:p14="http://schemas.microsoft.com/office/powerpoint/2010/main" val="76417900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Τα παιδιά στη μειονεκτικότερη θέση</a:t>
            </a:r>
            <a:endParaRPr lang="en-US" dirty="0"/>
          </a:p>
        </p:txBody>
      </p:sp>
      <p:sp>
        <p:nvSpPr>
          <p:cNvPr id="3" name="Content Placeholder 2"/>
          <p:cNvSpPr>
            <a:spLocks noGrp="1"/>
          </p:cNvSpPr>
          <p:nvPr>
            <p:ph idx="1"/>
          </p:nvPr>
        </p:nvSpPr>
        <p:spPr>
          <a:xfrm>
            <a:off x="914400" y="2921000"/>
            <a:ext cx="7315200" cy="3388360"/>
          </a:xfrm>
        </p:spPr>
        <p:txBody>
          <a:bodyPr>
            <a:normAutofit/>
          </a:bodyPr>
          <a:lstStyle/>
          <a:p>
            <a:r>
              <a:rPr lang="el-GR" sz="3200" dirty="0" smtClean="0"/>
              <a:t>Αναλογίες των γυναικείων σπουδών με τις σπουδές για την παιδική ηλικία</a:t>
            </a:r>
          </a:p>
          <a:p>
            <a:r>
              <a:rPr lang="el-GR" sz="3200" dirty="0" smtClean="0"/>
              <a:t>Ομάδες χωρίς φωνή </a:t>
            </a:r>
          </a:p>
          <a:p>
            <a:r>
              <a:rPr lang="en-US" sz="3200" dirty="0"/>
              <a:t>T</a:t>
            </a:r>
            <a:r>
              <a:rPr lang="el-GR" sz="3200" dirty="0" smtClean="0"/>
              <a:t>α παιδιά βρίσκονται σε χειρότερη θέση από περισσότερες μειονότητες</a:t>
            </a:r>
          </a:p>
          <a:p>
            <a:pPr marL="45720" indent="0">
              <a:buNone/>
            </a:pPr>
            <a:endParaRPr lang="el-GR" sz="2800" dirty="0" smtClean="0"/>
          </a:p>
        </p:txBody>
      </p:sp>
    </p:spTree>
    <p:extLst>
      <p:ext uri="{BB962C8B-B14F-4D97-AF65-F5344CB8AC3E}">
        <p14:creationId xmlns:p14="http://schemas.microsoft.com/office/powerpoint/2010/main" val="181849046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Ένα χρήσιμο αναλυτικό πλαίσιο</a:t>
            </a:r>
            <a:endParaRPr lang="en-US" dirty="0"/>
          </a:p>
        </p:txBody>
      </p:sp>
      <p:sp>
        <p:nvSpPr>
          <p:cNvPr id="3" name="Content Placeholder 2"/>
          <p:cNvSpPr>
            <a:spLocks noGrp="1"/>
          </p:cNvSpPr>
          <p:nvPr>
            <p:ph idx="1"/>
          </p:nvPr>
        </p:nvSpPr>
        <p:spPr>
          <a:xfrm>
            <a:off x="914400" y="2952750"/>
            <a:ext cx="7315200" cy="3356610"/>
          </a:xfrm>
        </p:spPr>
        <p:txBody>
          <a:bodyPr>
            <a:normAutofit fontScale="92500" lnSpcReduction="10000"/>
          </a:bodyPr>
          <a:lstStyle/>
          <a:p>
            <a:pPr algn="just"/>
            <a:r>
              <a:rPr lang="el-GR" sz="2800" dirty="0" smtClean="0"/>
              <a:t>Η ιδέα της παιδικής ηλικίας ως μειονοτικής ομάδας είναι σημαντική γιατί οριοθέτησε ένα θεωρητικό πεδίο για την κοινωνική μελέτη της παιδικής ηλικίας</a:t>
            </a:r>
          </a:p>
          <a:p>
            <a:pPr marL="45720" indent="0" algn="just">
              <a:buNone/>
            </a:pPr>
            <a:endParaRPr lang="el-GR" sz="2800" dirty="0" smtClean="0"/>
          </a:p>
          <a:p>
            <a:pPr algn="just"/>
            <a:r>
              <a:rPr lang="el-GR" sz="2800" dirty="0" smtClean="0"/>
              <a:t>Μετατόπισε τη μελέτη από τις παραδοσιακές προσεγγίσεις της αναπτυξιακής ψυχολογίας κ των θεωριών κοινωνικοποίησης </a:t>
            </a:r>
            <a:endParaRPr lang="el-GR" sz="2800" dirty="0"/>
          </a:p>
        </p:txBody>
      </p:sp>
    </p:spTree>
    <p:extLst>
      <p:ext uri="{BB962C8B-B14F-4D97-AF65-F5344CB8AC3E}">
        <p14:creationId xmlns:p14="http://schemas.microsoft.com/office/powerpoint/2010/main" val="154348292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Έμφαση στη δομή κ ιδεολογία</a:t>
            </a:r>
            <a:endParaRPr lang="en-US" dirty="0"/>
          </a:p>
        </p:txBody>
      </p:sp>
      <p:sp>
        <p:nvSpPr>
          <p:cNvPr id="3" name="Content Placeholder 2"/>
          <p:cNvSpPr>
            <a:spLocks noGrp="1"/>
          </p:cNvSpPr>
          <p:nvPr>
            <p:ph idx="1"/>
          </p:nvPr>
        </p:nvSpPr>
        <p:spPr>
          <a:xfrm>
            <a:off x="914400" y="2984500"/>
            <a:ext cx="7315200" cy="3324860"/>
          </a:xfrm>
        </p:spPr>
        <p:txBody>
          <a:bodyPr/>
          <a:lstStyle/>
          <a:p>
            <a:r>
              <a:rPr lang="el-GR" dirty="0" smtClean="0"/>
              <a:t>Η προσέγγιση των παιδιών ως μειονοτικής ομάδας ανέδειξε το ρόλο της δομής και της ιδεολογίας στην υποδεέστερη θέση των παιδιών στην κοινωνία, και την καταπίεση τους από αυτούς που κατέχουν εξουσία, δηλαδή τους ενηλίκους</a:t>
            </a:r>
          </a:p>
          <a:p>
            <a:pPr marL="45720" indent="0">
              <a:buNone/>
            </a:pPr>
            <a:endParaRPr lang="el-GR" dirty="0" smtClean="0"/>
          </a:p>
          <a:p>
            <a:r>
              <a:rPr lang="el-GR" dirty="0" smtClean="0"/>
              <a:t>Τα παιδιά εμφανίζονται ως ενεργητικοί κοινωνικοί δρώντες, φορείς ενσυνείδητης δράσης σε ποικίλες περιστάσεις, ωστόσο ως ομάδα είναι αποκλεισμένα από πολλές περιοχές της δημόσιας ζωής</a:t>
            </a:r>
            <a:endParaRPr lang="en-US" dirty="0"/>
          </a:p>
        </p:txBody>
      </p:sp>
    </p:spTree>
    <p:extLst>
      <p:ext uri="{BB962C8B-B14F-4D97-AF65-F5344CB8AC3E}">
        <p14:creationId xmlns:p14="http://schemas.microsoft.com/office/powerpoint/2010/main" val="404772871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Πλεονεκτήματα αυτής της προσέγγισης</a:t>
            </a:r>
            <a:endParaRPr lang="en-US" dirty="0"/>
          </a:p>
        </p:txBody>
      </p:sp>
      <p:sp>
        <p:nvSpPr>
          <p:cNvPr id="3" name="Content Placeholder 2"/>
          <p:cNvSpPr>
            <a:spLocks noGrp="1"/>
          </p:cNvSpPr>
          <p:nvPr>
            <p:ph idx="1"/>
          </p:nvPr>
        </p:nvSpPr>
        <p:spPr>
          <a:xfrm>
            <a:off x="914400" y="2968625"/>
            <a:ext cx="7315200" cy="3340735"/>
          </a:xfrm>
        </p:spPr>
        <p:txBody>
          <a:bodyPr>
            <a:noAutofit/>
          </a:bodyPr>
          <a:lstStyle/>
          <a:p>
            <a:r>
              <a:rPr lang="el-GR" sz="2800" dirty="0" smtClean="0"/>
              <a:t>Η προσέγγιση των παιδιών ως μειονοτικής ομάδας βοηθάει να λάβουμε υπόψη την οπτική των παιδιών, τα προβλήματα που αντιμετωπίζουν. Φέρνει στην επιφάνεια την αδύναμη κ περιθωριακή θέση των παιδιών, η οποία αφήνει τα παιδιά εκτεθειμένα σε διακρίσεις. </a:t>
            </a:r>
          </a:p>
        </p:txBody>
      </p:sp>
    </p:spTree>
    <p:extLst>
      <p:ext uri="{BB962C8B-B14F-4D97-AF65-F5344CB8AC3E}">
        <p14:creationId xmlns:p14="http://schemas.microsoft.com/office/powerpoint/2010/main" val="42269313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Πλεονεκτήματα</a:t>
            </a:r>
            <a:endParaRPr lang="en-US" dirty="0"/>
          </a:p>
        </p:txBody>
      </p:sp>
      <p:sp>
        <p:nvSpPr>
          <p:cNvPr id="3" name="Content Placeholder 2"/>
          <p:cNvSpPr>
            <a:spLocks noGrp="1"/>
          </p:cNvSpPr>
          <p:nvPr>
            <p:ph idx="1"/>
          </p:nvPr>
        </p:nvSpPr>
        <p:spPr/>
        <p:txBody>
          <a:bodyPr>
            <a:noAutofit/>
          </a:bodyPr>
          <a:lstStyle/>
          <a:p>
            <a:r>
              <a:rPr lang="el-GR" sz="2800" dirty="0"/>
              <a:t>Επαναπροσδιορισμός της κοινωνικής πολιτικής για τα παιδιά</a:t>
            </a:r>
          </a:p>
          <a:p>
            <a:r>
              <a:rPr lang="el-GR" sz="2800" dirty="0"/>
              <a:t>Επίσης, συμβολή στην αντίληψη των παιδιών ως φορέων δικαιωμάτων</a:t>
            </a:r>
          </a:p>
          <a:p>
            <a:r>
              <a:rPr lang="el-GR" sz="2800" dirty="0"/>
              <a:t>Αν κ δεν έχουν πλήρως την ιδιότητα του πολίτη, τώρα μπορούν να διεκδικήσουν συμμετοχή σε περιοχές όπου μέχρι πρόσφατα ήταν αποκλεισμένα.</a:t>
            </a:r>
            <a:endParaRPr lang="en-US" sz="2800" dirty="0"/>
          </a:p>
          <a:p>
            <a:endParaRPr lang="en-US" sz="2800" dirty="0"/>
          </a:p>
        </p:txBody>
      </p:sp>
    </p:spTree>
    <p:extLst>
      <p:ext uri="{BB962C8B-B14F-4D97-AF65-F5344CB8AC3E}">
        <p14:creationId xmlns:p14="http://schemas.microsoft.com/office/powerpoint/2010/main" val="82896602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Perspective.thmx</Template>
  <TotalTime>257</TotalTime>
  <Words>446</Words>
  <Application>Microsoft Macintosh PowerPoint</Application>
  <PresentationFormat>On-screen Show (4:3)</PresentationFormat>
  <Paragraphs>43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Perspective</vt:lpstr>
      <vt:lpstr>Τα παιδιά ως μειονότητα</vt:lpstr>
      <vt:lpstr>Η μειονοτική ομάδα</vt:lpstr>
      <vt:lpstr>Η μειονοτική ομάδα</vt:lpstr>
      <vt:lpstr>Μειονότητες και περιθώριο</vt:lpstr>
      <vt:lpstr>Τα παιδιά στη μειονεκτικότερη θέση</vt:lpstr>
      <vt:lpstr>Ένα χρήσιμο αναλυτικό πλαίσιο</vt:lpstr>
      <vt:lpstr>Έμφαση στη δομή κ ιδεολογία</vt:lpstr>
      <vt:lpstr>Πλεονεκτήματα αυτής της προσέγγισης</vt:lpstr>
      <vt:lpstr>Πλεονεκτήματα</vt:lpstr>
      <vt:lpstr>Φιλικές κ μη φιλικές προς τα παιδιά κοινωνίες</vt:lpstr>
      <vt:lpstr>Ενσυνείδητη δράση κ δομικοί περιορισμοί</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Τα παιδιά ως μειονότητα</dc:title>
  <dc:creator>Yannis</dc:creator>
  <cp:lastModifiedBy>Yannis</cp:lastModifiedBy>
  <cp:revision>17</cp:revision>
  <dcterms:created xsi:type="dcterms:W3CDTF">2014-11-27T17:05:46Z</dcterms:created>
  <dcterms:modified xsi:type="dcterms:W3CDTF">2016-12-19T09:39:32Z</dcterms:modified>
</cp:coreProperties>
</file>