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67" r:id="rId2"/>
    <p:sldId id="269" r:id="rId3"/>
    <p:sldId id="268" r:id="rId4"/>
    <p:sldId id="257" r:id="rId5"/>
    <p:sldId id="258" r:id="rId6"/>
    <p:sldId id="260" r:id="rId7"/>
    <p:sldId id="259" r:id="rId8"/>
    <p:sldId id="261" r:id="rId9"/>
    <p:sldId id="262" r:id="rId10"/>
    <p:sldId id="263" r:id="rId11"/>
    <p:sldId id="264" r:id="rId12"/>
    <p:sldId id="265" r:id="rId13"/>
    <p:sldId id="271" r:id="rId14"/>
    <p:sldId id="270" r:id="rId15"/>
  </p:sldIdLst>
  <p:sldSz cx="9144000" cy="6858000" type="screen4x3"/>
  <p:notesSz cx="6858000" cy="9144000"/>
  <p:defaultText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Μεσαίο στυλ 2 - Έμφαση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autoAdjust="0"/>
    <p:restoredTop sz="94576" autoAdjust="0"/>
  </p:normalViewPr>
  <p:slideViewPr>
    <p:cSldViewPr>
      <p:cViewPr varScale="1">
        <p:scale>
          <a:sx n="110" d="100"/>
          <a:sy n="110" d="100"/>
        </p:scale>
        <p:origin x="-1644" y="-8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Διαφάνεια τίτλου">
    <p:spTree>
      <p:nvGrpSpPr>
        <p:cNvPr id="1" name=""/>
        <p:cNvGrpSpPr/>
        <p:nvPr/>
      </p:nvGrpSpPr>
      <p:grpSpPr>
        <a:xfrm>
          <a:off x="0" y="0"/>
          <a:ext cx="0" cy="0"/>
          <a:chOff x="0" y="0"/>
          <a:chExt cx="0" cy="0"/>
        </a:xfrm>
      </p:grpSpPr>
      <p:sp>
        <p:nvSpPr>
          <p:cNvPr id="2" name="1 - Τίτλος"/>
          <p:cNvSpPr>
            <a:spLocks noGrp="1"/>
          </p:cNvSpPr>
          <p:nvPr>
            <p:ph type="ctrTitle"/>
          </p:nvPr>
        </p:nvSpPr>
        <p:spPr>
          <a:xfrm>
            <a:off x="685800" y="2130425"/>
            <a:ext cx="7772400" cy="1470025"/>
          </a:xfrm>
        </p:spPr>
        <p:txBody>
          <a:bodyPr/>
          <a:lstStyle/>
          <a:p>
            <a:r>
              <a:rPr lang="el-GR" smtClean="0"/>
              <a:t>Kλικ για επεξεργασία του τίτλου</a:t>
            </a:r>
            <a:endParaRPr lang="el-GR"/>
          </a:p>
        </p:txBody>
      </p:sp>
      <p:sp>
        <p:nvSpPr>
          <p:cNvPr id="3" name="2 - Υπότιτλος"/>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l-GR" smtClean="0"/>
              <a:t>Κάντε κλικ για να επεξεργαστείτε τον υπότιτλο του υποδείγματος</a:t>
            </a:r>
            <a:endParaRPr lang="el-GR"/>
          </a:p>
        </p:txBody>
      </p:sp>
      <p:sp>
        <p:nvSpPr>
          <p:cNvPr id="4" name="3 - Θέση ημερομηνίας"/>
          <p:cNvSpPr>
            <a:spLocks noGrp="1"/>
          </p:cNvSpPr>
          <p:nvPr>
            <p:ph type="dt" sz="half" idx="10"/>
          </p:nvPr>
        </p:nvSpPr>
        <p:spPr/>
        <p:txBody>
          <a:bodyPr/>
          <a:lstStyle/>
          <a:p>
            <a:fld id="{2342CEA3-3058-4D43-AE35-B3DA76CB4003}" type="datetimeFigureOut">
              <a:rPr lang="el-GR" smtClean="0"/>
              <a:pPr/>
              <a:t>20/1/2018</a:t>
            </a:fld>
            <a:endParaRPr lang="el-GR" dirty="0"/>
          </a:p>
        </p:txBody>
      </p:sp>
      <p:sp>
        <p:nvSpPr>
          <p:cNvPr id="5" name="4 - Θέση υποσέλιδου"/>
          <p:cNvSpPr>
            <a:spLocks noGrp="1"/>
          </p:cNvSpPr>
          <p:nvPr>
            <p:ph type="ftr" sz="quarter" idx="11"/>
          </p:nvPr>
        </p:nvSpPr>
        <p:spPr/>
        <p:txBody>
          <a:bodyPr/>
          <a:lstStyle/>
          <a:p>
            <a:endParaRPr lang="el-GR" dirty="0"/>
          </a:p>
        </p:txBody>
      </p:sp>
      <p:sp>
        <p:nvSpPr>
          <p:cNvPr id="6" name="5 - Θέση αριθμού διαφάνειας"/>
          <p:cNvSpPr>
            <a:spLocks noGrp="1"/>
          </p:cNvSpPr>
          <p:nvPr>
            <p:ph type="sldNum" sz="quarter" idx="12"/>
          </p:nvPr>
        </p:nvSpPr>
        <p:spPr/>
        <p:txBody>
          <a:bodyPr/>
          <a:lstStyle/>
          <a:p>
            <a:fld id="{D3F1D1C4-C2D9-4231-9FB2-B2D9D97AA41D}" type="slidenum">
              <a:rPr lang="el-GR" smtClean="0"/>
              <a:pPr/>
              <a:t>‹#›</a:t>
            </a:fld>
            <a:endParaRPr lang="el-GR"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Τίτλος και Κατακόρυφο κείμενο">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l-GR" smtClean="0"/>
              <a:t>Kλικ για επεξεργασία του τίτλου</a:t>
            </a:r>
            <a:endParaRPr lang="el-GR"/>
          </a:p>
        </p:txBody>
      </p:sp>
      <p:sp>
        <p:nvSpPr>
          <p:cNvPr id="3" name="2 - Θέση κατακόρυφου κειμένου"/>
          <p:cNvSpPr>
            <a:spLocks noGrp="1"/>
          </p:cNvSpPr>
          <p:nvPr>
            <p:ph type="body" orient="vert" idx="1"/>
          </p:nvPr>
        </p:nvSpPr>
        <p:spPr/>
        <p:txBody>
          <a:bodyPr vert="eaVert"/>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3 - Θέση ημερομηνίας"/>
          <p:cNvSpPr>
            <a:spLocks noGrp="1"/>
          </p:cNvSpPr>
          <p:nvPr>
            <p:ph type="dt" sz="half" idx="10"/>
          </p:nvPr>
        </p:nvSpPr>
        <p:spPr/>
        <p:txBody>
          <a:bodyPr/>
          <a:lstStyle/>
          <a:p>
            <a:fld id="{2342CEA3-3058-4D43-AE35-B3DA76CB4003}" type="datetimeFigureOut">
              <a:rPr lang="el-GR" smtClean="0"/>
              <a:pPr/>
              <a:t>20/1/2018</a:t>
            </a:fld>
            <a:endParaRPr lang="el-GR" dirty="0"/>
          </a:p>
        </p:txBody>
      </p:sp>
      <p:sp>
        <p:nvSpPr>
          <p:cNvPr id="5" name="4 - Θέση υποσέλιδου"/>
          <p:cNvSpPr>
            <a:spLocks noGrp="1"/>
          </p:cNvSpPr>
          <p:nvPr>
            <p:ph type="ftr" sz="quarter" idx="11"/>
          </p:nvPr>
        </p:nvSpPr>
        <p:spPr/>
        <p:txBody>
          <a:bodyPr/>
          <a:lstStyle/>
          <a:p>
            <a:endParaRPr lang="el-GR" dirty="0"/>
          </a:p>
        </p:txBody>
      </p:sp>
      <p:sp>
        <p:nvSpPr>
          <p:cNvPr id="6" name="5 - Θέση αριθμού διαφάνειας"/>
          <p:cNvSpPr>
            <a:spLocks noGrp="1"/>
          </p:cNvSpPr>
          <p:nvPr>
            <p:ph type="sldNum" sz="quarter" idx="12"/>
          </p:nvPr>
        </p:nvSpPr>
        <p:spPr/>
        <p:txBody>
          <a:bodyPr/>
          <a:lstStyle/>
          <a:p>
            <a:fld id="{D3F1D1C4-C2D9-4231-9FB2-B2D9D97AA41D}" type="slidenum">
              <a:rPr lang="el-GR" smtClean="0"/>
              <a:pPr/>
              <a:t>‹#›</a:t>
            </a:fld>
            <a:endParaRPr lang="el-GR"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Κατακόρυφος τίτλος και Κείμενο">
    <p:spTree>
      <p:nvGrpSpPr>
        <p:cNvPr id="1" name=""/>
        <p:cNvGrpSpPr/>
        <p:nvPr/>
      </p:nvGrpSpPr>
      <p:grpSpPr>
        <a:xfrm>
          <a:off x="0" y="0"/>
          <a:ext cx="0" cy="0"/>
          <a:chOff x="0" y="0"/>
          <a:chExt cx="0" cy="0"/>
        </a:xfrm>
      </p:grpSpPr>
      <p:sp>
        <p:nvSpPr>
          <p:cNvPr id="2" name="1 - Κατακόρυφος τίτλος"/>
          <p:cNvSpPr>
            <a:spLocks noGrp="1"/>
          </p:cNvSpPr>
          <p:nvPr>
            <p:ph type="title" orient="vert"/>
          </p:nvPr>
        </p:nvSpPr>
        <p:spPr>
          <a:xfrm>
            <a:off x="6629400" y="274638"/>
            <a:ext cx="2057400" cy="5851525"/>
          </a:xfrm>
        </p:spPr>
        <p:txBody>
          <a:bodyPr vert="eaVert"/>
          <a:lstStyle/>
          <a:p>
            <a:r>
              <a:rPr lang="el-GR" smtClean="0"/>
              <a:t>Kλικ για επεξεργασία του τίτλου</a:t>
            </a:r>
            <a:endParaRPr lang="el-GR"/>
          </a:p>
        </p:txBody>
      </p:sp>
      <p:sp>
        <p:nvSpPr>
          <p:cNvPr id="3" name="2 - Θέση κατακόρυφου κειμένου"/>
          <p:cNvSpPr>
            <a:spLocks noGrp="1"/>
          </p:cNvSpPr>
          <p:nvPr>
            <p:ph type="body" orient="vert" idx="1"/>
          </p:nvPr>
        </p:nvSpPr>
        <p:spPr>
          <a:xfrm>
            <a:off x="457200" y="274638"/>
            <a:ext cx="6019800" cy="5851525"/>
          </a:xfrm>
        </p:spPr>
        <p:txBody>
          <a:bodyPr vert="eaVert"/>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3 - Θέση ημερομηνίας"/>
          <p:cNvSpPr>
            <a:spLocks noGrp="1"/>
          </p:cNvSpPr>
          <p:nvPr>
            <p:ph type="dt" sz="half" idx="10"/>
          </p:nvPr>
        </p:nvSpPr>
        <p:spPr/>
        <p:txBody>
          <a:bodyPr/>
          <a:lstStyle/>
          <a:p>
            <a:fld id="{2342CEA3-3058-4D43-AE35-B3DA76CB4003}" type="datetimeFigureOut">
              <a:rPr lang="el-GR" smtClean="0"/>
              <a:pPr/>
              <a:t>20/1/2018</a:t>
            </a:fld>
            <a:endParaRPr lang="el-GR" dirty="0"/>
          </a:p>
        </p:txBody>
      </p:sp>
      <p:sp>
        <p:nvSpPr>
          <p:cNvPr id="5" name="4 - Θέση υποσέλιδου"/>
          <p:cNvSpPr>
            <a:spLocks noGrp="1"/>
          </p:cNvSpPr>
          <p:nvPr>
            <p:ph type="ftr" sz="quarter" idx="11"/>
          </p:nvPr>
        </p:nvSpPr>
        <p:spPr/>
        <p:txBody>
          <a:bodyPr/>
          <a:lstStyle/>
          <a:p>
            <a:endParaRPr lang="el-GR" dirty="0"/>
          </a:p>
        </p:txBody>
      </p:sp>
      <p:sp>
        <p:nvSpPr>
          <p:cNvPr id="6" name="5 - Θέση αριθμού διαφάνειας"/>
          <p:cNvSpPr>
            <a:spLocks noGrp="1"/>
          </p:cNvSpPr>
          <p:nvPr>
            <p:ph type="sldNum" sz="quarter" idx="12"/>
          </p:nvPr>
        </p:nvSpPr>
        <p:spPr/>
        <p:txBody>
          <a:bodyPr/>
          <a:lstStyle/>
          <a:p>
            <a:fld id="{D3F1D1C4-C2D9-4231-9FB2-B2D9D97AA41D}" type="slidenum">
              <a:rPr lang="el-GR" smtClean="0"/>
              <a:pPr/>
              <a:t>‹#›</a:t>
            </a:fld>
            <a:endParaRPr lang="el-GR"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Τίτλος και Αντικείμενο">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l-GR" smtClean="0"/>
              <a:t>Kλικ για επεξεργασία του τίτλου</a:t>
            </a:r>
            <a:endParaRPr lang="el-GR"/>
          </a:p>
        </p:txBody>
      </p:sp>
      <p:sp>
        <p:nvSpPr>
          <p:cNvPr id="3" name="2 - Θέση περιεχομένου"/>
          <p:cNvSpPr>
            <a:spLocks noGrp="1"/>
          </p:cNvSpPr>
          <p:nvPr>
            <p:ph idx="1"/>
          </p:nvPr>
        </p:nvSpPr>
        <p:spPr/>
        <p:txBody>
          <a:body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3 - Θέση ημερομηνίας"/>
          <p:cNvSpPr>
            <a:spLocks noGrp="1"/>
          </p:cNvSpPr>
          <p:nvPr>
            <p:ph type="dt" sz="half" idx="10"/>
          </p:nvPr>
        </p:nvSpPr>
        <p:spPr/>
        <p:txBody>
          <a:bodyPr/>
          <a:lstStyle/>
          <a:p>
            <a:fld id="{2342CEA3-3058-4D43-AE35-B3DA76CB4003}" type="datetimeFigureOut">
              <a:rPr lang="el-GR" smtClean="0"/>
              <a:pPr/>
              <a:t>20/1/2018</a:t>
            </a:fld>
            <a:endParaRPr lang="el-GR" dirty="0"/>
          </a:p>
        </p:txBody>
      </p:sp>
      <p:sp>
        <p:nvSpPr>
          <p:cNvPr id="5" name="4 - Θέση υποσέλιδου"/>
          <p:cNvSpPr>
            <a:spLocks noGrp="1"/>
          </p:cNvSpPr>
          <p:nvPr>
            <p:ph type="ftr" sz="quarter" idx="11"/>
          </p:nvPr>
        </p:nvSpPr>
        <p:spPr/>
        <p:txBody>
          <a:bodyPr/>
          <a:lstStyle/>
          <a:p>
            <a:endParaRPr lang="el-GR" dirty="0"/>
          </a:p>
        </p:txBody>
      </p:sp>
      <p:sp>
        <p:nvSpPr>
          <p:cNvPr id="6" name="5 - Θέση αριθμού διαφάνειας"/>
          <p:cNvSpPr>
            <a:spLocks noGrp="1"/>
          </p:cNvSpPr>
          <p:nvPr>
            <p:ph type="sldNum" sz="quarter" idx="12"/>
          </p:nvPr>
        </p:nvSpPr>
        <p:spPr/>
        <p:txBody>
          <a:bodyPr/>
          <a:lstStyle/>
          <a:p>
            <a:fld id="{D3F1D1C4-C2D9-4231-9FB2-B2D9D97AA41D}" type="slidenum">
              <a:rPr lang="el-GR" smtClean="0"/>
              <a:pPr/>
              <a:t>‹#›</a:t>
            </a:fld>
            <a:endParaRPr lang="el-GR"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Κεφαλίδα ενότητας">
    <p:spTree>
      <p:nvGrpSpPr>
        <p:cNvPr id="1" name=""/>
        <p:cNvGrpSpPr/>
        <p:nvPr/>
      </p:nvGrpSpPr>
      <p:grpSpPr>
        <a:xfrm>
          <a:off x="0" y="0"/>
          <a:ext cx="0" cy="0"/>
          <a:chOff x="0" y="0"/>
          <a:chExt cx="0" cy="0"/>
        </a:xfrm>
      </p:grpSpPr>
      <p:sp>
        <p:nvSpPr>
          <p:cNvPr id="2" name="1 - Τίτλος"/>
          <p:cNvSpPr>
            <a:spLocks noGrp="1"/>
          </p:cNvSpPr>
          <p:nvPr>
            <p:ph type="title"/>
          </p:nvPr>
        </p:nvSpPr>
        <p:spPr>
          <a:xfrm>
            <a:off x="722313" y="4406900"/>
            <a:ext cx="7772400" cy="1362075"/>
          </a:xfrm>
        </p:spPr>
        <p:txBody>
          <a:bodyPr anchor="t"/>
          <a:lstStyle>
            <a:lvl1pPr algn="l">
              <a:defRPr sz="4000" b="1" cap="all"/>
            </a:lvl1pPr>
          </a:lstStyle>
          <a:p>
            <a:r>
              <a:rPr lang="el-GR" smtClean="0"/>
              <a:t>Kλικ για επεξεργασία του τίτλου</a:t>
            </a:r>
            <a:endParaRPr lang="el-GR"/>
          </a:p>
        </p:txBody>
      </p:sp>
      <p:sp>
        <p:nvSpPr>
          <p:cNvPr id="3" name="2 - Θέση κειμένου"/>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l-GR" smtClean="0"/>
              <a:t>Kλικ για επεξεργασία των στυλ του υποδείγματος</a:t>
            </a:r>
          </a:p>
        </p:txBody>
      </p:sp>
      <p:sp>
        <p:nvSpPr>
          <p:cNvPr id="4" name="3 - Θέση ημερομηνίας"/>
          <p:cNvSpPr>
            <a:spLocks noGrp="1"/>
          </p:cNvSpPr>
          <p:nvPr>
            <p:ph type="dt" sz="half" idx="10"/>
          </p:nvPr>
        </p:nvSpPr>
        <p:spPr/>
        <p:txBody>
          <a:bodyPr/>
          <a:lstStyle/>
          <a:p>
            <a:fld id="{2342CEA3-3058-4D43-AE35-B3DA76CB4003}" type="datetimeFigureOut">
              <a:rPr lang="el-GR" smtClean="0"/>
              <a:pPr/>
              <a:t>20/1/2018</a:t>
            </a:fld>
            <a:endParaRPr lang="el-GR" dirty="0"/>
          </a:p>
        </p:txBody>
      </p:sp>
      <p:sp>
        <p:nvSpPr>
          <p:cNvPr id="5" name="4 - Θέση υποσέλιδου"/>
          <p:cNvSpPr>
            <a:spLocks noGrp="1"/>
          </p:cNvSpPr>
          <p:nvPr>
            <p:ph type="ftr" sz="quarter" idx="11"/>
          </p:nvPr>
        </p:nvSpPr>
        <p:spPr/>
        <p:txBody>
          <a:bodyPr/>
          <a:lstStyle/>
          <a:p>
            <a:endParaRPr lang="el-GR" dirty="0"/>
          </a:p>
        </p:txBody>
      </p:sp>
      <p:sp>
        <p:nvSpPr>
          <p:cNvPr id="6" name="5 - Θέση αριθμού διαφάνειας"/>
          <p:cNvSpPr>
            <a:spLocks noGrp="1"/>
          </p:cNvSpPr>
          <p:nvPr>
            <p:ph type="sldNum" sz="quarter" idx="12"/>
          </p:nvPr>
        </p:nvSpPr>
        <p:spPr/>
        <p:txBody>
          <a:bodyPr/>
          <a:lstStyle/>
          <a:p>
            <a:fld id="{D3F1D1C4-C2D9-4231-9FB2-B2D9D97AA41D}" type="slidenum">
              <a:rPr lang="el-GR" smtClean="0"/>
              <a:pPr/>
              <a:t>‹#›</a:t>
            </a:fld>
            <a:endParaRPr lang="el-GR"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Δύο περιεχόμενα">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l-GR" smtClean="0"/>
              <a:t>Kλικ για επεξεργασία του τίτλου</a:t>
            </a:r>
            <a:endParaRPr lang="el-GR"/>
          </a:p>
        </p:txBody>
      </p:sp>
      <p:sp>
        <p:nvSpPr>
          <p:cNvPr id="3" name="2 - Θέση περιεχομένου"/>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3 - Θέση περιεχομένου"/>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5" name="4 - Θέση ημερομηνίας"/>
          <p:cNvSpPr>
            <a:spLocks noGrp="1"/>
          </p:cNvSpPr>
          <p:nvPr>
            <p:ph type="dt" sz="half" idx="10"/>
          </p:nvPr>
        </p:nvSpPr>
        <p:spPr/>
        <p:txBody>
          <a:bodyPr/>
          <a:lstStyle/>
          <a:p>
            <a:fld id="{2342CEA3-3058-4D43-AE35-B3DA76CB4003}" type="datetimeFigureOut">
              <a:rPr lang="el-GR" smtClean="0"/>
              <a:pPr/>
              <a:t>20/1/2018</a:t>
            </a:fld>
            <a:endParaRPr lang="el-GR" dirty="0"/>
          </a:p>
        </p:txBody>
      </p:sp>
      <p:sp>
        <p:nvSpPr>
          <p:cNvPr id="6" name="5 - Θέση υποσέλιδου"/>
          <p:cNvSpPr>
            <a:spLocks noGrp="1"/>
          </p:cNvSpPr>
          <p:nvPr>
            <p:ph type="ftr" sz="quarter" idx="11"/>
          </p:nvPr>
        </p:nvSpPr>
        <p:spPr/>
        <p:txBody>
          <a:bodyPr/>
          <a:lstStyle/>
          <a:p>
            <a:endParaRPr lang="el-GR" dirty="0"/>
          </a:p>
        </p:txBody>
      </p:sp>
      <p:sp>
        <p:nvSpPr>
          <p:cNvPr id="7" name="6 - Θέση αριθμού διαφάνειας"/>
          <p:cNvSpPr>
            <a:spLocks noGrp="1"/>
          </p:cNvSpPr>
          <p:nvPr>
            <p:ph type="sldNum" sz="quarter" idx="12"/>
          </p:nvPr>
        </p:nvSpPr>
        <p:spPr/>
        <p:txBody>
          <a:bodyPr/>
          <a:lstStyle/>
          <a:p>
            <a:fld id="{D3F1D1C4-C2D9-4231-9FB2-B2D9D97AA41D}" type="slidenum">
              <a:rPr lang="el-GR" smtClean="0"/>
              <a:pPr/>
              <a:t>‹#›</a:t>
            </a:fld>
            <a:endParaRPr lang="el-GR"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Σύγκριση">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lvl1pPr>
              <a:defRPr/>
            </a:lvl1pPr>
          </a:lstStyle>
          <a:p>
            <a:r>
              <a:rPr lang="el-GR" smtClean="0"/>
              <a:t>Kλικ για επεξεργασία του τίτλου</a:t>
            </a:r>
            <a:endParaRPr lang="el-GR"/>
          </a:p>
        </p:txBody>
      </p:sp>
      <p:sp>
        <p:nvSpPr>
          <p:cNvPr id="3" name="2 - Θέση κειμένου"/>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smtClean="0"/>
              <a:t>Kλικ για επεξεργασία των στυλ του υποδείγματος</a:t>
            </a:r>
          </a:p>
        </p:txBody>
      </p:sp>
      <p:sp>
        <p:nvSpPr>
          <p:cNvPr id="4" name="3 - Θέση περιεχομένου"/>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5" name="4 - Θέση κειμένου"/>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smtClean="0"/>
              <a:t>Kλικ για επεξεργασία των στυλ του υποδείγματος</a:t>
            </a:r>
          </a:p>
        </p:txBody>
      </p:sp>
      <p:sp>
        <p:nvSpPr>
          <p:cNvPr id="6" name="5 - Θέση περιεχομένου"/>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7" name="6 - Θέση ημερομηνίας"/>
          <p:cNvSpPr>
            <a:spLocks noGrp="1"/>
          </p:cNvSpPr>
          <p:nvPr>
            <p:ph type="dt" sz="half" idx="10"/>
          </p:nvPr>
        </p:nvSpPr>
        <p:spPr/>
        <p:txBody>
          <a:bodyPr/>
          <a:lstStyle/>
          <a:p>
            <a:fld id="{2342CEA3-3058-4D43-AE35-B3DA76CB4003}" type="datetimeFigureOut">
              <a:rPr lang="el-GR" smtClean="0"/>
              <a:pPr/>
              <a:t>20/1/2018</a:t>
            </a:fld>
            <a:endParaRPr lang="el-GR" dirty="0"/>
          </a:p>
        </p:txBody>
      </p:sp>
      <p:sp>
        <p:nvSpPr>
          <p:cNvPr id="8" name="7 - Θέση υποσέλιδου"/>
          <p:cNvSpPr>
            <a:spLocks noGrp="1"/>
          </p:cNvSpPr>
          <p:nvPr>
            <p:ph type="ftr" sz="quarter" idx="11"/>
          </p:nvPr>
        </p:nvSpPr>
        <p:spPr/>
        <p:txBody>
          <a:bodyPr/>
          <a:lstStyle/>
          <a:p>
            <a:endParaRPr lang="el-GR" dirty="0"/>
          </a:p>
        </p:txBody>
      </p:sp>
      <p:sp>
        <p:nvSpPr>
          <p:cNvPr id="9" name="8 - Θέση αριθμού διαφάνειας"/>
          <p:cNvSpPr>
            <a:spLocks noGrp="1"/>
          </p:cNvSpPr>
          <p:nvPr>
            <p:ph type="sldNum" sz="quarter" idx="12"/>
          </p:nvPr>
        </p:nvSpPr>
        <p:spPr/>
        <p:txBody>
          <a:bodyPr/>
          <a:lstStyle/>
          <a:p>
            <a:fld id="{D3F1D1C4-C2D9-4231-9FB2-B2D9D97AA41D}" type="slidenum">
              <a:rPr lang="el-GR" smtClean="0"/>
              <a:pPr/>
              <a:t>‹#›</a:t>
            </a:fld>
            <a:endParaRPr lang="el-GR"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Μόνο τίτλος">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l-GR" smtClean="0"/>
              <a:t>Kλικ για επεξεργασία του τίτλου</a:t>
            </a:r>
            <a:endParaRPr lang="el-GR"/>
          </a:p>
        </p:txBody>
      </p:sp>
      <p:sp>
        <p:nvSpPr>
          <p:cNvPr id="3" name="2 - Θέση ημερομηνίας"/>
          <p:cNvSpPr>
            <a:spLocks noGrp="1"/>
          </p:cNvSpPr>
          <p:nvPr>
            <p:ph type="dt" sz="half" idx="10"/>
          </p:nvPr>
        </p:nvSpPr>
        <p:spPr/>
        <p:txBody>
          <a:bodyPr/>
          <a:lstStyle/>
          <a:p>
            <a:fld id="{2342CEA3-3058-4D43-AE35-B3DA76CB4003}" type="datetimeFigureOut">
              <a:rPr lang="el-GR" smtClean="0"/>
              <a:pPr/>
              <a:t>20/1/2018</a:t>
            </a:fld>
            <a:endParaRPr lang="el-GR" dirty="0"/>
          </a:p>
        </p:txBody>
      </p:sp>
      <p:sp>
        <p:nvSpPr>
          <p:cNvPr id="4" name="3 - Θέση υποσέλιδου"/>
          <p:cNvSpPr>
            <a:spLocks noGrp="1"/>
          </p:cNvSpPr>
          <p:nvPr>
            <p:ph type="ftr" sz="quarter" idx="11"/>
          </p:nvPr>
        </p:nvSpPr>
        <p:spPr/>
        <p:txBody>
          <a:bodyPr/>
          <a:lstStyle/>
          <a:p>
            <a:endParaRPr lang="el-GR" dirty="0"/>
          </a:p>
        </p:txBody>
      </p:sp>
      <p:sp>
        <p:nvSpPr>
          <p:cNvPr id="5" name="4 - Θέση αριθμού διαφάνειας"/>
          <p:cNvSpPr>
            <a:spLocks noGrp="1"/>
          </p:cNvSpPr>
          <p:nvPr>
            <p:ph type="sldNum" sz="quarter" idx="12"/>
          </p:nvPr>
        </p:nvSpPr>
        <p:spPr/>
        <p:txBody>
          <a:bodyPr/>
          <a:lstStyle/>
          <a:p>
            <a:fld id="{D3F1D1C4-C2D9-4231-9FB2-B2D9D97AA41D}" type="slidenum">
              <a:rPr lang="el-GR" smtClean="0"/>
              <a:pPr/>
              <a:t>‹#›</a:t>
            </a:fld>
            <a:endParaRPr lang="el-GR"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Κενή">
    <p:spTree>
      <p:nvGrpSpPr>
        <p:cNvPr id="1" name=""/>
        <p:cNvGrpSpPr/>
        <p:nvPr/>
      </p:nvGrpSpPr>
      <p:grpSpPr>
        <a:xfrm>
          <a:off x="0" y="0"/>
          <a:ext cx="0" cy="0"/>
          <a:chOff x="0" y="0"/>
          <a:chExt cx="0" cy="0"/>
        </a:xfrm>
      </p:grpSpPr>
      <p:sp>
        <p:nvSpPr>
          <p:cNvPr id="2" name="1 - Θέση ημερομηνίας"/>
          <p:cNvSpPr>
            <a:spLocks noGrp="1"/>
          </p:cNvSpPr>
          <p:nvPr>
            <p:ph type="dt" sz="half" idx="10"/>
          </p:nvPr>
        </p:nvSpPr>
        <p:spPr/>
        <p:txBody>
          <a:bodyPr/>
          <a:lstStyle/>
          <a:p>
            <a:fld id="{2342CEA3-3058-4D43-AE35-B3DA76CB4003}" type="datetimeFigureOut">
              <a:rPr lang="el-GR" smtClean="0"/>
              <a:pPr/>
              <a:t>20/1/2018</a:t>
            </a:fld>
            <a:endParaRPr lang="el-GR" dirty="0"/>
          </a:p>
        </p:txBody>
      </p:sp>
      <p:sp>
        <p:nvSpPr>
          <p:cNvPr id="3" name="2 - Θέση υποσέλιδου"/>
          <p:cNvSpPr>
            <a:spLocks noGrp="1"/>
          </p:cNvSpPr>
          <p:nvPr>
            <p:ph type="ftr" sz="quarter" idx="11"/>
          </p:nvPr>
        </p:nvSpPr>
        <p:spPr/>
        <p:txBody>
          <a:bodyPr/>
          <a:lstStyle/>
          <a:p>
            <a:endParaRPr lang="el-GR" dirty="0"/>
          </a:p>
        </p:txBody>
      </p:sp>
      <p:sp>
        <p:nvSpPr>
          <p:cNvPr id="4" name="3 - Θέση αριθμού διαφάνειας"/>
          <p:cNvSpPr>
            <a:spLocks noGrp="1"/>
          </p:cNvSpPr>
          <p:nvPr>
            <p:ph type="sldNum" sz="quarter" idx="12"/>
          </p:nvPr>
        </p:nvSpPr>
        <p:spPr/>
        <p:txBody>
          <a:bodyPr/>
          <a:lstStyle/>
          <a:p>
            <a:fld id="{D3F1D1C4-C2D9-4231-9FB2-B2D9D97AA41D}" type="slidenum">
              <a:rPr lang="el-GR" smtClean="0"/>
              <a:pPr/>
              <a:t>‹#›</a:t>
            </a:fld>
            <a:endParaRPr lang="el-GR"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Περιεχόμενο με λεζάντα">
    <p:spTree>
      <p:nvGrpSpPr>
        <p:cNvPr id="1" name=""/>
        <p:cNvGrpSpPr/>
        <p:nvPr/>
      </p:nvGrpSpPr>
      <p:grpSpPr>
        <a:xfrm>
          <a:off x="0" y="0"/>
          <a:ext cx="0" cy="0"/>
          <a:chOff x="0" y="0"/>
          <a:chExt cx="0" cy="0"/>
        </a:xfrm>
      </p:grpSpPr>
      <p:sp>
        <p:nvSpPr>
          <p:cNvPr id="2" name="1 - Τίτλος"/>
          <p:cNvSpPr>
            <a:spLocks noGrp="1"/>
          </p:cNvSpPr>
          <p:nvPr>
            <p:ph type="title"/>
          </p:nvPr>
        </p:nvSpPr>
        <p:spPr>
          <a:xfrm>
            <a:off x="457200" y="273050"/>
            <a:ext cx="3008313" cy="1162050"/>
          </a:xfrm>
        </p:spPr>
        <p:txBody>
          <a:bodyPr anchor="b"/>
          <a:lstStyle>
            <a:lvl1pPr algn="l">
              <a:defRPr sz="2000" b="1"/>
            </a:lvl1pPr>
          </a:lstStyle>
          <a:p>
            <a:r>
              <a:rPr lang="el-GR" smtClean="0"/>
              <a:t>Kλικ για επεξεργασία του τίτλου</a:t>
            </a:r>
            <a:endParaRPr lang="el-GR"/>
          </a:p>
        </p:txBody>
      </p:sp>
      <p:sp>
        <p:nvSpPr>
          <p:cNvPr id="3" name="2 - Θέση περιεχομένου"/>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3 - Θέση κειμένου"/>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l-GR" smtClean="0"/>
              <a:t>Kλικ για επεξεργασία των στυλ του υποδείγματος</a:t>
            </a:r>
          </a:p>
        </p:txBody>
      </p:sp>
      <p:sp>
        <p:nvSpPr>
          <p:cNvPr id="5" name="4 - Θέση ημερομηνίας"/>
          <p:cNvSpPr>
            <a:spLocks noGrp="1"/>
          </p:cNvSpPr>
          <p:nvPr>
            <p:ph type="dt" sz="half" idx="10"/>
          </p:nvPr>
        </p:nvSpPr>
        <p:spPr/>
        <p:txBody>
          <a:bodyPr/>
          <a:lstStyle/>
          <a:p>
            <a:fld id="{2342CEA3-3058-4D43-AE35-B3DA76CB4003}" type="datetimeFigureOut">
              <a:rPr lang="el-GR" smtClean="0"/>
              <a:pPr/>
              <a:t>20/1/2018</a:t>
            </a:fld>
            <a:endParaRPr lang="el-GR" dirty="0"/>
          </a:p>
        </p:txBody>
      </p:sp>
      <p:sp>
        <p:nvSpPr>
          <p:cNvPr id="6" name="5 - Θέση υποσέλιδου"/>
          <p:cNvSpPr>
            <a:spLocks noGrp="1"/>
          </p:cNvSpPr>
          <p:nvPr>
            <p:ph type="ftr" sz="quarter" idx="11"/>
          </p:nvPr>
        </p:nvSpPr>
        <p:spPr/>
        <p:txBody>
          <a:bodyPr/>
          <a:lstStyle/>
          <a:p>
            <a:endParaRPr lang="el-GR" dirty="0"/>
          </a:p>
        </p:txBody>
      </p:sp>
      <p:sp>
        <p:nvSpPr>
          <p:cNvPr id="7" name="6 - Θέση αριθμού διαφάνειας"/>
          <p:cNvSpPr>
            <a:spLocks noGrp="1"/>
          </p:cNvSpPr>
          <p:nvPr>
            <p:ph type="sldNum" sz="quarter" idx="12"/>
          </p:nvPr>
        </p:nvSpPr>
        <p:spPr/>
        <p:txBody>
          <a:bodyPr/>
          <a:lstStyle/>
          <a:p>
            <a:fld id="{D3F1D1C4-C2D9-4231-9FB2-B2D9D97AA41D}" type="slidenum">
              <a:rPr lang="el-GR" smtClean="0"/>
              <a:pPr/>
              <a:t>‹#›</a:t>
            </a:fld>
            <a:endParaRPr lang="el-GR"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Εικόνα με λεζάντα">
    <p:spTree>
      <p:nvGrpSpPr>
        <p:cNvPr id="1" name=""/>
        <p:cNvGrpSpPr/>
        <p:nvPr/>
      </p:nvGrpSpPr>
      <p:grpSpPr>
        <a:xfrm>
          <a:off x="0" y="0"/>
          <a:ext cx="0" cy="0"/>
          <a:chOff x="0" y="0"/>
          <a:chExt cx="0" cy="0"/>
        </a:xfrm>
      </p:grpSpPr>
      <p:sp>
        <p:nvSpPr>
          <p:cNvPr id="2" name="1 - Τίτλος"/>
          <p:cNvSpPr>
            <a:spLocks noGrp="1"/>
          </p:cNvSpPr>
          <p:nvPr>
            <p:ph type="title"/>
          </p:nvPr>
        </p:nvSpPr>
        <p:spPr>
          <a:xfrm>
            <a:off x="1792288" y="4800600"/>
            <a:ext cx="5486400" cy="566738"/>
          </a:xfrm>
        </p:spPr>
        <p:txBody>
          <a:bodyPr anchor="b"/>
          <a:lstStyle>
            <a:lvl1pPr algn="l">
              <a:defRPr sz="2000" b="1"/>
            </a:lvl1pPr>
          </a:lstStyle>
          <a:p>
            <a:r>
              <a:rPr lang="el-GR" smtClean="0"/>
              <a:t>Kλικ για επεξεργασία του τίτλου</a:t>
            </a:r>
            <a:endParaRPr lang="el-GR"/>
          </a:p>
        </p:txBody>
      </p:sp>
      <p:sp>
        <p:nvSpPr>
          <p:cNvPr id="3" name="2 - Θέση εικόνας"/>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l-GR"/>
          </a:p>
        </p:txBody>
      </p:sp>
      <p:sp>
        <p:nvSpPr>
          <p:cNvPr id="4" name="3 - Θέση κειμένου"/>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l-GR" smtClean="0"/>
              <a:t>Kλικ για επεξεργασία των στυλ του υποδείγματος</a:t>
            </a:r>
          </a:p>
        </p:txBody>
      </p:sp>
      <p:sp>
        <p:nvSpPr>
          <p:cNvPr id="5" name="4 - Θέση ημερομηνίας"/>
          <p:cNvSpPr>
            <a:spLocks noGrp="1"/>
          </p:cNvSpPr>
          <p:nvPr>
            <p:ph type="dt" sz="half" idx="10"/>
          </p:nvPr>
        </p:nvSpPr>
        <p:spPr/>
        <p:txBody>
          <a:bodyPr/>
          <a:lstStyle/>
          <a:p>
            <a:fld id="{2342CEA3-3058-4D43-AE35-B3DA76CB4003}" type="datetimeFigureOut">
              <a:rPr lang="el-GR" smtClean="0"/>
              <a:pPr/>
              <a:t>20/1/2018</a:t>
            </a:fld>
            <a:endParaRPr lang="el-GR" dirty="0"/>
          </a:p>
        </p:txBody>
      </p:sp>
      <p:sp>
        <p:nvSpPr>
          <p:cNvPr id="6" name="5 - Θέση υποσέλιδου"/>
          <p:cNvSpPr>
            <a:spLocks noGrp="1"/>
          </p:cNvSpPr>
          <p:nvPr>
            <p:ph type="ftr" sz="quarter" idx="11"/>
          </p:nvPr>
        </p:nvSpPr>
        <p:spPr/>
        <p:txBody>
          <a:bodyPr/>
          <a:lstStyle/>
          <a:p>
            <a:endParaRPr lang="el-GR" dirty="0"/>
          </a:p>
        </p:txBody>
      </p:sp>
      <p:sp>
        <p:nvSpPr>
          <p:cNvPr id="7" name="6 - Θέση αριθμού διαφάνειας"/>
          <p:cNvSpPr>
            <a:spLocks noGrp="1"/>
          </p:cNvSpPr>
          <p:nvPr>
            <p:ph type="sldNum" sz="quarter" idx="12"/>
          </p:nvPr>
        </p:nvSpPr>
        <p:spPr/>
        <p:txBody>
          <a:bodyPr/>
          <a:lstStyle/>
          <a:p>
            <a:fld id="{D3F1D1C4-C2D9-4231-9FB2-B2D9D97AA41D}" type="slidenum">
              <a:rPr lang="el-GR" smtClean="0"/>
              <a:pPr/>
              <a:t>‹#›</a:t>
            </a:fld>
            <a:endParaRPr lang="el-GR"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 Θέση τίτλου"/>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l-GR" smtClean="0"/>
              <a:t>Kλικ για επεξεργασία του τίτλου</a:t>
            </a:r>
            <a:endParaRPr lang="el-GR"/>
          </a:p>
        </p:txBody>
      </p:sp>
      <p:sp>
        <p:nvSpPr>
          <p:cNvPr id="3" name="2 - Θέση κειμένου"/>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3 - Θέση ημερομηνίας"/>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342CEA3-3058-4D43-AE35-B3DA76CB4003}" type="datetimeFigureOut">
              <a:rPr lang="el-GR" smtClean="0"/>
              <a:pPr/>
              <a:t>20/1/2018</a:t>
            </a:fld>
            <a:endParaRPr lang="el-GR" dirty="0"/>
          </a:p>
        </p:txBody>
      </p:sp>
      <p:sp>
        <p:nvSpPr>
          <p:cNvPr id="5" name="4 - Θέση υποσέλιδου"/>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l-GR" dirty="0"/>
          </a:p>
        </p:txBody>
      </p:sp>
      <p:sp>
        <p:nvSpPr>
          <p:cNvPr id="6" name="5 - Θέση αριθμού διαφάνειας"/>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3F1D1C4-C2D9-4231-9FB2-B2D9D97AA41D}" type="slidenum">
              <a:rPr lang="el-GR" smtClean="0"/>
              <a:pPr/>
              <a:t>‹#›</a:t>
            </a:fld>
            <a:endParaRPr lang="el-GR"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9.xml"/></Relationships>
</file>

<file path=ppt/slides/_rels/slide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9.xml"/></Relationships>
</file>

<file path=ppt/slides/_rels/slide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9.xml"/></Relationships>
</file>

<file path=ppt/slides/_rels/slide1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9.xml"/></Relationships>
</file>

<file path=ppt/slides/_rels/slide1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1.jpeg"/><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xml"/><Relationship Id="rId4" Type="http://schemas.openxmlformats.org/officeDocument/2006/relationships/image" Target="../media/image3.jpeg"/></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hyperlink" Target="https://en.wikipedia.org/wiki/International_Maritime_Organization" TargetMode="External"/><Relationship Id="rId2" Type="http://schemas.openxmlformats.org/officeDocument/2006/relationships/image" Target="../media/image1.jpeg"/><Relationship Id="rId1" Type="http://schemas.openxmlformats.org/officeDocument/2006/relationships/slideLayout" Target="../slideLayouts/slideLayout9.xml"/><Relationship Id="rId4" Type="http://schemas.openxmlformats.org/officeDocument/2006/relationships/hyperlink" Target="https://en.wikipedia.org/wiki/Nautical_chart" TargetMode="External"/></Relationships>
</file>

<file path=ppt/slides/_rels/slide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1.jpeg"/><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γραφικά1"/>
          <p:cNvPicPr>
            <a:picLocks/>
          </p:cNvPicPr>
          <p:nvPr/>
        </p:nvPicPr>
        <p:blipFill>
          <a:blip r:embed="rId2" cstate="print"/>
          <a:stretch>
            <a:fillRect/>
          </a:stretch>
        </p:blipFill>
        <p:spPr bwMode="auto">
          <a:xfrm>
            <a:off x="5058" y="0"/>
            <a:ext cx="9133884" cy="6858000"/>
          </a:xfrm>
          <a:prstGeom prst="rect">
            <a:avLst/>
          </a:prstGeom>
          <a:noFill/>
          <a:ln w="9525">
            <a:noFill/>
            <a:miter lim="800000"/>
            <a:headEnd/>
            <a:tailEnd/>
          </a:ln>
        </p:spPr>
      </p:pic>
      <p:sp>
        <p:nvSpPr>
          <p:cNvPr id="2" name="1 - Τίτλος"/>
          <p:cNvSpPr>
            <a:spLocks noGrp="1"/>
          </p:cNvSpPr>
          <p:nvPr>
            <p:ph type="ctrTitle"/>
          </p:nvPr>
        </p:nvSpPr>
        <p:spPr>
          <a:xfrm>
            <a:off x="685800" y="1556793"/>
            <a:ext cx="7772400" cy="2043658"/>
          </a:xfrm>
        </p:spPr>
        <p:txBody>
          <a:bodyPr>
            <a:noAutofit/>
          </a:bodyPr>
          <a:lstStyle/>
          <a:p>
            <a:r>
              <a:rPr lang="en-US" sz="8800" dirty="0" smtClean="0">
                <a:solidFill>
                  <a:srgbClr val="FF0000"/>
                </a:solidFill>
                <a:latin typeface="Arial" pitchFamily="34" charset="0"/>
                <a:cs typeface="Arial" pitchFamily="34" charset="0"/>
              </a:rPr>
              <a:t>ECDIS</a:t>
            </a:r>
            <a:r>
              <a:rPr lang="en-US" sz="6000" dirty="0" smtClean="0">
                <a:solidFill>
                  <a:srgbClr val="FF0000"/>
                </a:solidFill>
                <a:latin typeface="Arial" pitchFamily="34" charset="0"/>
                <a:cs typeface="Arial" pitchFamily="34" charset="0"/>
              </a:rPr>
              <a:t/>
            </a:r>
            <a:br>
              <a:rPr lang="en-US" sz="6000" dirty="0" smtClean="0">
                <a:solidFill>
                  <a:srgbClr val="FF0000"/>
                </a:solidFill>
                <a:latin typeface="Arial" pitchFamily="34" charset="0"/>
                <a:cs typeface="Arial" pitchFamily="34" charset="0"/>
              </a:rPr>
            </a:br>
            <a:r>
              <a:rPr lang="en-US" sz="3600" dirty="0" smtClean="0">
                <a:solidFill>
                  <a:srgbClr val="FF0000"/>
                </a:solidFill>
                <a:latin typeface="Arial" pitchFamily="34" charset="0"/>
                <a:cs typeface="Arial" pitchFamily="34" charset="0"/>
              </a:rPr>
              <a:t>LAZOU EVGENIA</a:t>
            </a:r>
            <a:br>
              <a:rPr lang="en-US" sz="3600" dirty="0" smtClean="0">
                <a:solidFill>
                  <a:srgbClr val="FF0000"/>
                </a:solidFill>
                <a:latin typeface="Arial" pitchFamily="34" charset="0"/>
                <a:cs typeface="Arial" pitchFamily="34" charset="0"/>
              </a:rPr>
            </a:br>
            <a:r>
              <a:rPr lang="en-US" sz="3600" dirty="0" smtClean="0">
                <a:solidFill>
                  <a:srgbClr val="FF0000"/>
                </a:solidFill>
                <a:latin typeface="Arial" pitchFamily="34" charset="0"/>
                <a:cs typeface="Arial" pitchFamily="34" charset="0"/>
              </a:rPr>
              <a:t>ALEXANDROS PLAGIANNAKOS</a:t>
            </a:r>
            <a:endParaRPr lang="el-GR" sz="3600" dirty="0">
              <a:solidFill>
                <a:srgbClr val="FF0000"/>
              </a:solidFill>
              <a:latin typeface="Arial" pitchFamily="34" charset="0"/>
              <a:cs typeface="Arial" pitchFamily="34" charset="0"/>
            </a:endParaRPr>
          </a:p>
        </p:txBody>
      </p:sp>
      <p:pic>
        <p:nvPicPr>
          <p:cNvPr id="6" name="image1.jpeg"/>
          <p:cNvPicPr/>
          <p:nvPr/>
        </p:nvPicPr>
        <p:blipFill>
          <a:blip r:embed="rId3" cstate="print"/>
          <a:stretch>
            <a:fillRect/>
          </a:stretch>
        </p:blipFill>
        <p:spPr>
          <a:xfrm>
            <a:off x="3786182" y="214290"/>
            <a:ext cx="1285884" cy="1214446"/>
          </a:xfrm>
          <a:prstGeom prst="rect">
            <a:avLst/>
          </a:prstGeom>
        </p:spPr>
      </p:pic>
    </p:spTree>
  </p:cSld>
  <p:clrMapOvr>
    <a:masterClrMapping/>
  </p:clrMapOvr>
  <p:transition>
    <p:wipe dir="d"/>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4 - Θέση εικόνας" descr="Εικόνα1.jpg"/>
          <p:cNvPicPr>
            <a:picLocks noGrp="1" noChangeAspect="1"/>
          </p:cNvPicPr>
          <p:nvPr>
            <p:ph type="pic" idx="1"/>
          </p:nvPr>
        </p:nvPicPr>
        <p:blipFill>
          <a:blip r:embed="rId2" cstate="print"/>
          <a:srcRect t="55" b="55"/>
          <a:stretch>
            <a:fillRect/>
          </a:stretch>
        </p:blipFill>
        <p:spPr>
          <a:xfrm>
            <a:off x="0" y="0"/>
            <a:ext cx="9144000" cy="6858000"/>
          </a:xfrm>
        </p:spPr>
      </p:pic>
      <p:graphicFrame>
        <p:nvGraphicFramePr>
          <p:cNvPr id="6" name="5 - Πίνακας"/>
          <p:cNvGraphicFramePr>
            <a:graphicFrameLocks noGrp="1"/>
          </p:cNvGraphicFramePr>
          <p:nvPr/>
        </p:nvGraphicFramePr>
        <p:xfrm>
          <a:off x="1691679" y="548680"/>
          <a:ext cx="6120680" cy="4816856"/>
        </p:xfrm>
        <a:graphic>
          <a:graphicData uri="http://schemas.openxmlformats.org/drawingml/2006/table">
            <a:tbl>
              <a:tblPr firstRow="1" bandRow="1">
                <a:tableStyleId>{5C22544A-7EE6-4342-B048-85BDC9FD1C3A}</a:tableStyleId>
              </a:tblPr>
              <a:tblGrid>
                <a:gridCol w="6120680"/>
              </a:tblGrid>
              <a:tr h="360040">
                <a:tc>
                  <a:txBody>
                    <a:bodyPr/>
                    <a:lstStyle/>
                    <a:p>
                      <a:r>
                        <a:rPr lang="el-GR" sz="1800" dirty="0" smtClean="0">
                          <a:solidFill>
                            <a:srgbClr val="FF0000"/>
                          </a:solidFill>
                          <a:latin typeface="Arial" pitchFamily="34" charset="0"/>
                          <a:cs typeface="Arial" pitchFamily="34" charset="0"/>
                        </a:rPr>
                        <a:t>The Potential Benefits of ECDIS</a:t>
                      </a:r>
                      <a:endParaRPr lang="el-GR" dirty="0"/>
                    </a:p>
                  </a:txBody>
                  <a:tcPr/>
                </a:tc>
              </a:tr>
              <a:tr h="3096874">
                <a:tc>
                  <a:txBody>
                    <a:bodyPr/>
                    <a:lstStyle/>
                    <a:p>
                      <a:pPr algn="l">
                        <a:lnSpc>
                          <a:spcPct val="115000"/>
                        </a:lnSpc>
                        <a:spcAft>
                          <a:spcPts val="1000"/>
                        </a:spcAft>
                      </a:pPr>
                      <a:r>
                        <a:rPr lang="en-US" sz="1400" dirty="0">
                          <a:latin typeface="Arial" pitchFamily="34" charset="0"/>
                          <a:ea typeface="Calibri"/>
                          <a:cs typeface="Arial" pitchFamily="34" charset="0"/>
                        </a:rPr>
                        <a:t>• Reduced workload for the navigator (charts and nautical publications updating, voyage</a:t>
                      </a:r>
                      <a:endParaRPr lang="el-GR" sz="1400" dirty="0">
                        <a:latin typeface="Arial" pitchFamily="34" charset="0"/>
                        <a:ea typeface="Calibri"/>
                        <a:cs typeface="Arial" pitchFamily="34" charset="0"/>
                      </a:endParaRPr>
                    </a:p>
                    <a:p>
                      <a:pPr algn="l">
                        <a:lnSpc>
                          <a:spcPct val="115000"/>
                        </a:lnSpc>
                        <a:spcAft>
                          <a:spcPts val="1000"/>
                        </a:spcAft>
                      </a:pPr>
                      <a:r>
                        <a:rPr lang="en-US" sz="1400" dirty="0">
                          <a:latin typeface="Arial" pitchFamily="34" charset="0"/>
                          <a:ea typeface="Calibri"/>
                          <a:cs typeface="Arial" pitchFamily="34" charset="0"/>
                        </a:rPr>
                        <a:t>planning, all information in “one hand”)</a:t>
                      </a:r>
                      <a:endParaRPr lang="el-GR" sz="1400" dirty="0">
                        <a:latin typeface="Arial" pitchFamily="34" charset="0"/>
                        <a:ea typeface="Calibri"/>
                        <a:cs typeface="Arial" pitchFamily="34" charset="0"/>
                      </a:endParaRPr>
                    </a:p>
                    <a:p>
                      <a:pPr algn="l">
                        <a:lnSpc>
                          <a:spcPct val="115000"/>
                        </a:lnSpc>
                        <a:spcAft>
                          <a:spcPts val="1000"/>
                        </a:spcAft>
                      </a:pPr>
                      <a:r>
                        <a:rPr lang="en-US" sz="1400" dirty="0">
                          <a:latin typeface="Arial" pitchFamily="34" charset="0"/>
                          <a:ea typeface="Calibri"/>
                          <a:cs typeface="Arial" pitchFamily="34" charset="0"/>
                        </a:rPr>
                        <a:t>• Navigation in real time increasing situational awareness in combination with proper lookout</a:t>
                      </a:r>
                      <a:endParaRPr lang="el-GR" sz="1400" dirty="0">
                        <a:latin typeface="Arial" pitchFamily="34" charset="0"/>
                        <a:ea typeface="Calibri"/>
                        <a:cs typeface="Arial" pitchFamily="34" charset="0"/>
                      </a:endParaRPr>
                    </a:p>
                    <a:p>
                      <a:pPr algn="l">
                        <a:lnSpc>
                          <a:spcPct val="115000"/>
                        </a:lnSpc>
                        <a:spcAft>
                          <a:spcPts val="1000"/>
                        </a:spcAft>
                      </a:pPr>
                      <a:r>
                        <a:rPr lang="en-US" sz="1400" dirty="0">
                          <a:latin typeface="Arial" pitchFamily="34" charset="0"/>
                          <a:ea typeface="Calibri"/>
                          <a:cs typeface="Arial" pitchFamily="34" charset="0"/>
                        </a:rPr>
                        <a:t>• Automatic route monitoring (warnings and indications of hazards to the operator, in time</a:t>
                      </a:r>
                      <a:endParaRPr lang="el-GR" sz="1400" dirty="0">
                        <a:latin typeface="Arial" pitchFamily="34" charset="0"/>
                        <a:ea typeface="Calibri"/>
                        <a:cs typeface="Arial" pitchFamily="34" charset="0"/>
                      </a:endParaRPr>
                    </a:p>
                    <a:p>
                      <a:pPr algn="l">
                        <a:lnSpc>
                          <a:spcPct val="115000"/>
                        </a:lnSpc>
                        <a:spcAft>
                          <a:spcPts val="1000"/>
                        </a:spcAft>
                      </a:pPr>
                      <a:r>
                        <a:rPr lang="en-US" sz="1400" dirty="0">
                          <a:latin typeface="Arial" pitchFamily="34" charset="0"/>
                          <a:ea typeface="Calibri"/>
                          <a:cs typeface="Arial" pitchFamily="34" charset="0"/>
                        </a:rPr>
                        <a:t>arrivals)</a:t>
                      </a:r>
                      <a:endParaRPr lang="el-GR" sz="1400" dirty="0">
                        <a:latin typeface="Arial" pitchFamily="34" charset="0"/>
                        <a:ea typeface="Calibri"/>
                        <a:cs typeface="Arial" pitchFamily="34" charset="0"/>
                      </a:endParaRPr>
                    </a:p>
                    <a:p>
                      <a:pPr algn="l">
                        <a:lnSpc>
                          <a:spcPct val="115000"/>
                        </a:lnSpc>
                        <a:spcAft>
                          <a:spcPts val="1000"/>
                        </a:spcAft>
                      </a:pPr>
                      <a:r>
                        <a:rPr lang="en-US" sz="1400" dirty="0">
                          <a:latin typeface="Arial" pitchFamily="34" charset="0"/>
                          <a:ea typeface="Calibri"/>
                          <a:cs typeface="Arial" pitchFamily="34" charset="0"/>
                        </a:rPr>
                        <a:t>• Automatic track control (reduces bunker costs), if ECDIS is connected to the autopilot</a:t>
                      </a:r>
                      <a:endParaRPr lang="el-GR" sz="1400" dirty="0">
                        <a:latin typeface="Arial" pitchFamily="34" charset="0"/>
                        <a:ea typeface="Calibri"/>
                        <a:cs typeface="Arial" pitchFamily="34" charset="0"/>
                      </a:endParaRPr>
                    </a:p>
                    <a:p>
                      <a:pPr algn="l">
                        <a:lnSpc>
                          <a:spcPct val="115000"/>
                        </a:lnSpc>
                        <a:spcAft>
                          <a:spcPts val="1000"/>
                        </a:spcAft>
                      </a:pPr>
                      <a:r>
                        <a:rPr lang="en-US" sz="1400" dirty="0">
                          <a:latin typeface="Arial" pitchFamily="34" charset="0"/>
                          <a:ea typeface="Calibri"/>
                          <a:cs typeface="Arial" pitchFamily="34" charset="0"/>
                        </a:rPr>
                        <a:t>• Prediction of special </a:t>
                      </a:r>
                      <a:r>
                        <a:rPr lang="en-US" sz="1400" dirty="0" smtClean="0">
                          <a:latin typeface="Arial" pitchFamily="34" charset="0"/>
                          <a:ea typeface="Calibri"/>
                          <a:cs typeface="Arial" pitchFamily="34" charset="0"/>
                        </a:rPr>
                        <a:t>maneuvers </a:t>
                      </a:r>
                      <a:r>
                        <a:rPr lang="en-US" sz="1400" dirty="0">
                          <a:latin typeface="Arial" pitchFamily="34" charset="0"/>
                          <a:ea typeface="Calibri"/>
                          <a:cs typeface="Arial" pitchFamily="34" charset="0"/>
                        </a:rPr>
                        <a:t>(predicted path, trial </a:t>
                      </a:r>
                      <a:r>
                        <a:rPr lang="en-US" sz="1400" dirty="0" smtClean="0">
                          <a:latin typeface="Arial" pitchFamily="34" charset="0"/>
                          <a:ea typeface="Calibri"/>
                          <a:cs typeface="Arial" pitchFamily="34" charset="0"/>
                        </a:rPr>
                        <a:t>maneuvers, </a:t>
                      </a:r>
                      <a:r>
                        <a:rPr lang="en-US" sz="1400" dirty="0">
                          <a:latin typeface="Arial" pitchFamily="34" charset="0"/>
                          <a:ea typeface="Calibri"/>
                          <a:cs typeface="Arial" pitchFamily="34" charset="0"/>
                        </a:rPr>
                        <a:t>docking mode)</a:t>
                      </a:r>
                      <a:endParaRPr lang="el-GR" sz="1400" dirty="0">
                        <a:latin typeface="Arial" pitchFamily="34" charset="0"/>
                        <a:ea typeface="Calibri"/>
                        <a:cs typeface="Arial" pitchFamily="34" charset="0"/>
                      </a:endParaRPr>
                    </a:p>
                    <a:p>
                      <a:pPr algn="l">
                        <a:lnSpc>
                          <a:spcPct val="115000"/>
                        </a:lnSpc>
                        <a:spcAft>
                          <a:spcPts val="1000"/>
                        </a:spcAft>
                      </a:pPr>
                      <a:r>
                        <a:rPr lang="en-US" sz="1400" dirty="0">
                          <a:latin typeface="Arial" pitchFamily="34" charset="0"/>
                          <a:ea typeface="Calibri"/>
                          <a:cs typeface="Arial" pitchFamily="34" charset="0"/>
                        </a:rPr>
                        <a:t>• Availability of a chart during the night without night vision loss</a:t>
                      </a:r>
                      <a:endParaRPr lang="el-GR" sz="1400" dirty="0">
                        <a:latin typeface="Arial" pitchFamily="34" charset="0"/>
                        <a:ea typeface="Calibri"/>
                        <a:cs typeface="Arial" pitchFamily="34" charset="0"/>
                      </a:endParaRPr>
                    </a:p>
                    <a:p>
                      <a:pPr algn="l">
                        <a:lnSpc>
                          <a:spcPct val="115000"/>
                        </a:lnSpc>
                        <a:spcAft>
                          <a:spcPts val="1000"/>
                        </a:spcAft>
                      </a:pPr>
                      <a:r>
                        <a:rPr lang="en-US" sz="1400" dirty="0">
                          <a:latin typeface="Arial" pitchFamily="34" charset="0"/>
                          <a:ea typeface="Calibri"/>
                          <a:cs typeface="Arial" pitchFamily="34" charset="0"/>
                        </a:rPr>
                        <a:t>• Access to additional information resources</a:t>
                      </a:r>
                      <a:endParaRPr lang="el-GR" sz="1400" dirty="0">
                        <a:latin typeface="Arial" pitchFamily="34" charset="0"/>
                        <a:ea typeface="Calibri"/>
                        <a:cs typeface="Arial" pitchFamily="34" charset="0"/>
                      </a:endParaRPr>
                    </a:p>
                  </a:txBody>
                  <a:tcPr marL="34925" marR="34925" marT="0" marB="0"/>
                </a:tc>
              </a:tr>
            </a:tbl>
          </a:graphicData>
        </a:graphic>
      </p:graphicFrame>
    </p:spTree>
  </p:cSld>
  <p:clrMapOvr>
    <a:masterClrMapping/>
  </p:clrMapOvr>
  <p:transition>
    <p:wipe dir="d"/>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4 - Θέση εικόνας" descr="Εικόνα1.jpg"/>
          <p:cNvPicPr>
            <a:picLocks noGrp="1" noChangeAspect="1"/>
          </p:cNvPicPr>
          <p:nvPr>
            <p:ph type="pic" idx="1"/>
          </p:nvPr>
        </p:nvPicPr>
        <p:blipFill>
          <a:blip r:embed="rId2" cstate="print"/>
          <a:srcRect t="55" b="55"/>
          <a:stretch>
            <a:fillRect/>
          </a:stretch>
        </p:blipFill>
        <p:spPr>
          <a:xfrm>
            <a:off x="0" y="0"/>
            <a:ext cx="9144000" cy="6858000"/>
          </a:xfrm>
        </p:spPr>
      </p:pic>
      <p:graphicFrame>
        <p:nvGraphicFramePr>
          <p:cNvPr id="7" name="6 - Πίνακας"/>
          <p:cNvGraphicFramePr>
            <a:graphicFrameLocks noGrp="1"/>
          </p:cNvGraphicFramePr>
          <p:nvPr/>
        </p:nvGraphicFramePr>
        <p:xfrm>
          <a:off x="1524000" y="620688"/>
          <a:ext cx="6096000" cy="4484448"/>
        </p:xfrm>
        <a:graphic>
          <a:graphicData uri="http://schemas.openxmlformats.org/drawingml/2006/table">
            <a:tbl>
              <a:tblPr firstRow="1" bandRow="1">
                <a:tableStyleId>{5C22544A-7EE6-4342-B048-85BDC9FD1C3A}</a:tableStyleId>
              </a:tblPr>
              <a:tblGrid>
                <a:gridCol w="6096000"/>
              </a:tblGrid>
              <a:tr h="510872">
                <a:tc>
                  <a:txBody>
                    <a:bodyPr/>
                    <a:lstStyle/>
                    <a:p>
                      <a:r>
                        <a:rPr lang="el-GR" sz="2000" b="1" kern="1200" dirty="0" smtClean="0">
                          <a:solidFill>
                            <a:srgbClr val="FF0000"/>
                          </a:solidFill>
                          <a:latin typeface="Arial" pitchFamily="34" charset="0"/>
                          <a:ea typeface="+mn-ea"/>
                          <a:cs typeface="Arial" pitchFamily="34" charset="0"/>
                        </a:rPr>
                        <a:t>Potential Disadvantages of ECDIS</a:t>
                      </a:r>
                      <a:endParaRPr lang="el-GR" sz="2000" dirty="0">
                        <a:solidFill>
                          <a:srgbClr val="FF0000"/>
                        </a:solidFill>
                        <a:latin typeface="Arial" pitchFamily="34" charset="0"/>
                        <a:cs typeface="Arial" pitchFamily="34" charset="0"/>
                      </a:endParaRPr>
                    </a:p>
                  </a:txBody>
                  <a:tcPr/>
                </a:tc>
              </a:tr>
              <a:tr h="3881616">
                <a:tc>
                  <a:txBody>
                    <a:bodyPr/>
                    <a:lstStyle/>
                    <a:p>
                      <a:pPr algn="l">
                        <a:lnSpc>
                          <a:spcPct val="115000"/>
                        </a:lnSpc>
                        <a:spcAft>
                          <a:spcPts val="1000"/>
                        </a:spcAft>
                      </a:pPr>
                      <a:r>
                        <a:rPr lang="en-US" sz="1600" dirty="0">
                          <a:latin typeface="Arial" pitchFamily="34" charset="0"/>
                          <a:ea typeface="Calibri"/>
                          <a:cs typeface="Arial" pitchFamily="34" charset="0"/>
                        </a:rPr>
                        <a:t>• Too much information on the screen may cause clutter and can be distracting</a:t>
                      </a:r>
                      <a:endParaRPr lang="el-GR" sz="1600" dirty="0">
                        <a:latin typeface="Arial" pitchFamily="34" charset="0"/>
                        <a:ea typeface="Calibri"/>
                        <a:cs typeface="Arial" pitchFamily="34" charset="0"/>
                      </a:endParaRPr>
                    </a:p>
                    <a:p>
                      <a:pPr algn="l">
                        <a:lnSpc>
                          <a:spcPct val="115000"/>
                        </a:lnSpc>
                        <a:spcAft>
                          <a:spcPts val="1000"/>
                        </a:spcAft>
                      </a:pPr>
                      <a:r>
                        <a:rPr lang="en-US" sz="1600" dirty="0">
                          <a:latin typeface="Arial" pitchFamily="34" charset="0"/>
                          <a:ea typeface="Calibri"/>
                          <a:cs typeface="Arial" pitchFamily="34" charset="0"/>
                        </a:rPr>
                        <a:t>• Submenus can be very complex</a:t>
                      </a:r>
                      <a:endParaRPr lang="el-GR" sz="1600" dirty="0">
                        <a:latin typeface="Arial" pitchFamily="34" charset="0"/>
                        <a:ea typeface="Calibri"/>
                        <a:cs typeface="Arial" pitchFamily="34" charset="0"/>
                      </a:endParaRPr>
                    </a:p>
                    <a:p>
                      <a:pPr algn="l">
                        <a:lnSpc>
                          <a:spcPct val="115000"/>
                        </a:lnSpc>
                        <a:spcAft>
                          <a:spcPts val="1000"/>
                        </a:spcAft>
                      </a:pPr>
                      <a:r>
                        <a:rPr lang="en-US" sz="1600" dirty="0">
                          <a:latin typeface="Arial" pitchFamily="34" charset="0"/>
                          <a:ea typeface="Calibri"/>
                          <a:cs typeface="Arial" pitchFamily="34" charset="0"/>
                        </a:rPr>
                        <a:t>• The size of chart displayed on the screen monitor is very much reduced compared with the</a:t>
                      </a:r>
                      <a:endParaRPr lang="el-GR" sz="1600" dirty="0">
                        <a:latin typeface="Arial" pitchFamily="34" charset="0"/>
                        <a:ea typeface="Calibri"/>
                        <a:cs typeface="Arial" pitchFamily="34" charset="0"/>
                      </a:endParaRPr>
                    </a:p>
                    <a:p>
                      <a:pPr algn="l">
                        <a:lnSpc>
                          <a:spcPct val="115000"/>
                        </a:lnSpc>
                        <a:spcAft>
                          <a:spcPts val="1000"/>
                        </a:spcAft>
                      </a:pPr>
                      <a:r>
                        <a:rPr lang="en-US" sz="1600" dirty="0">
                          <a:latin typeface="Arial" pitchFamily="34" charset="0"/>
                          <a:ea typeface="Calibri"/>
                          <a:cs typeface="Arial" pitchFamily="34" charset="0"/>
                        </a:rPr>
                        <a:t>paper chart</a:t>
                      </a:r>
                      <a:endParaRPr lang="el-GR" sz="1600" dirty="0">
                        <a:latin typeface="Arial" pitchFamily="34" charset="0"/>
                        <a:ea typeface="Calibri"/>
                        <a:cs typeface="Arial" pitchFamily="34" charset="0"/>
                      </a:endParaRPr>
                    </a:p>
                    <a:p>
                      <a:pPr algn="l">
                        <a:lnSpc>
                          <a:spcPct val="115000"/>
                        </a:lnSpc>
                        <a:spcAft>
                          <a:spcPts val="1000"/>
                        </a:spcAft>
                      </a:pPr>
                      <a:r>
                        <a:rPr lang="en-US" sz="1600" dirty="0">
                          <a:latin typeface="Arial" pitchFamily="34" charset="0"/>
                          <a:ea typeface="Calibri"/>
                          <a:cs typeface="Arial" pitchFamily="34" charset="0"/>
                        </a:rPr>
                        <a:t>• Some symbols may be misinterpreted due to unfamiliarity</a:t>
                      </a:r>
                      <a:endParaRPr lang="el-GR" sz="1600" dirty="0">
                        <a:latin typeface="Arial" pitchFamily="34" charset="0"/>
                        <a:ea typeface="Calibri"/>
                        <a:cs typeface="Arial" pitchFamily="34" charset="0"/>
                      </a:endParaRPr>
                    </a:p>
                    <a:p>
                      <a:pPr algn="l">
                        <a:lnSpc>
                          <a:spcPct val="115000"/>
                        </a:lnSpc>
                        <a:spcAft>
                          <a:spcPts val="1000"/>
                        </a:spcAft>
                      </a:pPr>
                      <a:r>
                        <a:rPr lang="en-US" sz="1600" dirty="0">
                          <a:latin typeface="Arial" pitchFamily="34" charset="0"/>
                          <a:ea typeface="Calibri"/>
                          <a:cs typeface="Arial" pitchFamily="34" charset="0"/>
                        </a:rPr>
                        <a:t>• Automatic plotting of position can lead to complacency concerning the vessel’s position and</a:t>
                      </a:r>
                      <a:endParaRPr lang="el-GR" sz="1600" dirty="0">
                        <a:latin typeface="Arial" pitchFamily="34" charset="0"/>
                        <a:ea typeface="Calibri"/>
                        <a:cs typeface="Arial" pitchFamily="34" charset="0"/>
                      </a:endParaRPr>
                    </a:p>
                    <a:p>
                      <a:pPr algn="l">
                        <a:lnSpc>
                          <a:spcPct val="115000"/>
                        </a:lnSpc>
                        <a:spcAft>
                          <a:spcPts val="1000"/>
                        </a:spcAft>
                      </a:pPr>
                      <a:r>
                        <a:rPr lang="en-US" sz="1600" dirty="0">
                          <a:latin typeface="Arial" pitchFamily="34" charset="0"/>
                          <a:ea typeface="Calibri"/>
                          <a:cs typeface="Arial" pitchFamily="34" charset="0"/>
                        </a:rPr>
                        <a:t>proximity to dangers.</a:t>
                      </a:r>
                      <a:endParaRPr lang="el-GR" sz="1600" dirty="0">
                        <a:latin typeface="Arial" pitchFamily="34" charset="0"/>
                        <a:ea typeface="Calibri"/>
                        <a:cs typeface="Arial" pitchFamily="34" charset="0"/>
                      </a:endParaRPr>
                    </a:p>
                    <a:p>
                      <a:pPr algn="l">
                        <a:lnSpc>
                          <a:spcPct val="115000"/>
                        </a:lnSpc>
                        <a:spcAft>
                          <a:spcPts val="1000"/>
                        </a:spcAft>
                      </a:pPr>
                      <a:r>
                        <a:rPr lang="en-US" sz="1600" dirty="0">
                          <a:latin typeface="Arial" pitchFamily="34" charset="0"/>
                          <a:ea typeface="Calibri"/>
                          <a:cs typeface="Arial" pitchFamily="34" charset="0"/>
                        </a:rPr>
                        <a:t>• Confusion with ECS, unauthorized use for primary navigation</a:t>
                      </a:r>
                      <a:endParaRPr lang="el-GR" sz="1600" dirty="0">
                        <a:latin typeface="Arial" pitchFamily="34" charset="0"/>
                        <a:ea typeface="Calibri"/>
                        <a:cs typeface="Arial" pitchFamily="34" charset="0"/>
                      </a:endParaRPr>
                    </a:p>
                  </a:txBody>
                  <a:tcPr marL="34925" marR="34925" marT="0" marB="0"/>
                </a:tc>
              </a:tr>
            </a:tbl>
          </a:graphicData>
        </a:graphic>
      </p:graphicFrame>
    </p:spTree>
  </p:cSld>
  <p:clrMapOvr>
    <a:masterClrMapping/>
  </p:clrMapOvr>
  <p:transition>
    <p:wipe dir="d"/>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4 - Θέση εικόνας" descr="Εικόνα1.jpg"/>
          <p:cNvPicPr>
            <a:picLocks noGrp="1" noChangeAspect="1"/>
          </p:cNvPicPr>
          <p:nvPr>
            <p:ph type="pic" idx="1"/>
          </p:nvPr>
        </p:nvPicPr>
        <p:blipFill>
          <a:blip r:embed="rId2" cstate="print"/>
          <a:srcRect t="55" b="55"/>
          <a:stretch>
            <a:fillRect/>
          </a:stretch>
        </p:blipFill>
        <p:spPr>
          <a:xfrm>
            <a:off x="0" y="0"/>
            <a:ext cx="9144000" cy="6857999"/>
          </a:xfrm>
          <a:prstGeom prst="rect">
            <a:avLst/>
          </a:prstGeom>
          <a:ln>
            <a:noFill/>
          </a:ln>
          <a:effectLst>
            <a:outerShdw blurRad="292100" dist="139700" dir="2700000" algn="tl" rotWithShape="0">
              <a:srgbClr val="333333">
                <a:alpha val="65000"/>
              </a:srgbClr>
            </a:outerShdw>
          </a:effectLst>
        </p:spPr>
      </p:pic>
      <p:sp>
        <p:nvSpPr>
          <p:cNvPr id="2" name="1 - Τίτλος"/>
          <p:cNvSpPr>
            <a:spLocks noGrp="1"/>
          </p:cNvSpPr>
          <p:nvPr>
            <p:ph type="title"/>
          </p:nvPr>
        </p:nvSpPr>
        <p:spPr>
          <a:xfrm>
            <a:off x="2339752" y="620688"/>
            <a:ext cx="5760640" cy="864096"/>
          </a:xfrm>
        </p:spPr>
        <p:txBody>
          <a:bodyPr>
            <a:noAutofit/>
          </a:bodyPr>
          <a:lstStyle/>
          <a:p>
            <a:r>
              <a:rPr lang="el-GR" sz="3600" dirty="0">
                <a:solidFill>
                  <a:srgbClr val="FF0000"/>
                </a:solidFill>
                <a:latin typeface="Arial" pitchFamily="34" charset="0"/>
                <a:cs typeface="Arial" pitchFamily="34" charset="0"/>
              </a:rPr>
              <a:t>The ECDIS Mindset</a:t>
            </a:r>
          </a:p>
        </p:txBody>
      </p:sp>
      <p:sp>
        <p:nvSpPr>
          <p:cNvPr id="4" name="3 - Θέση κειμένου"/>
          <p:cNvSpPr>
            <a:spLocks noGrp="1"/>
          </p:cNvSpPr>
          <p:nvPr>
            <p:ph type="body" sz="half" idx="2"/>
          </p:nvPr>
        </p:nvSpPr>
        <p:spPr>
          <a:xfrm>
            <a:off x="1792288" y="1700808"/>
            <a:ext cx="5486400" cy="3096344"/>
          </a:xfrm>
        </p:spPr>
        <p:txBody>
          <a:bodyPr>
            <a:normAutofit lnSpcReduction="10000"/>
          </a:bodyPr>
          <a:lstStyle/>
          <a:p>
            <a:pPr algn="just"/>
            <a:r>
              <a:rPr lang="en-US" sz="2000" dirty="0">
                <a:solidFill>
                  <a:srgbClr val="FF0000"/>
                </a:solidFill>
                <a:latin typeface="Arial" pitchFamily="34" charset="0"/>
                <a:cs typeface="Arial" pitchFamily="34" charset="0"/>
              </a:rPr>
              <a:t>ECDIS is going to become the essential tool for the watch keeping officer. One could say it is even the most complex system on the bridge and although all type-approved versions </a:t>
            </a:r>
            <a:r>
              <a:rPr lang="en-US" sz="2000" dirty="0" smtClean="0">
                <a:solidFill>
                  <a:srgbClr val="FF0000"/>
                </a:solidFill>
                <a:latin typeface="Arial" pitchFamily="34" charset="0"/>
                <a:cs typeface="Arial" pitchFamily="34" charset="0"/>
              </a:rPr>
              <a:t>fulfill </a:t>
            </a:r>
            <a:r>
              <a:rPr lang="en-US" sz="2000" dirty="0">
                <a:solidFill>
                  <a:srgbClr val="FF0000"/>
                </a:solidFill>
                <a:latin typeface="Arial" pitchFamily="34" charset="0"/>
                <a:cs typeface="Arial" pitchFamily="34" charset="0"/>
              </a:rPr>
              <a:t>the performance specifications, there are large differences between the different manufacturers’ equipment. What the officer has to develop is an ECDIS mindset. This means the attitude towards the ECDIS equipment.</a:t>
            </a:r>
            <a:endParaRPr lang="el-GR" sz="2000" dirty="0">
              <a:solidFill>
                <a:srgbClr val="FF0000"/>
              </a:solidFill>
              <a:latin typeface="Arial" pitchFamily="34" charset="0"/>
              <a:cs typeface="Arial" pitchFamily="34" charset="0"/>
            </a:endParaRPr>
          </a:p>
          <a:p>
            <a:pPr algn="just"/>
            <a:endParaRPr lang="el-GR" sz="2000" dirty="0">
              <a:solidFill>
                <a:srgbClr val="FF0000"/>
              </a:solidFill>
              <a:latin typeface="Arial" pitchFamily="34" charset="0"/>
              <a:cs typeface="Arial" pitchFamily="34" charset="0"/>
            </a:endParaRPr>
          </a:p>
        </p:txBody>
      </p:sp>
    </p:spTree>
  </p:cSld>
  <p:clrMapOvr>
    <a:masterClrMapping/>
  </p:clrMapOvr>
  <p:transition>
    <p:wipe dir="d"/>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4 - Θέση εικόνας" descr="Εικόνα1.jpg"/>
          <p:cNvPicPr>
            <a:picLocks noGrp="1" noChangeAspect="1"/>
          </p:cNvPicPr>
          <p:nvPr>
            <p:ph type="pic" idx="1"/>
          </p:nvPr>
        </p:nvPicPr>
        <p:blipFill>
          <a:blip r:embed="rId2" cstate="print"/>
          <a:srcRect t="55" b="55"/>
          <a:stretch>
            <a:fillRect/>
          </a:stretch>
        </p:blipFill>
        <p:spPr>
          <a:xfrm>
            <a:off x="0" y="0"/>
            <a:ext cx="9144000" cy="6858000"/>
          </a:xfrm>
          <a:ln>
            <a:noFill/>
          </a:ln>
        </p:spPr>
      </p:pic>
      <p:sp>
        <p:nvSpPr>
          <p:cNvPr id="2" name="1 - Τίτλος"/>
          <p:cNvSpPr>
            <a:spLocks noGrp="1"/>
          </p:cNvSpPr>
          <p:nvPr>
            <p:ph type="title"/>
          </p:nvPr>
        </p:nvSpPr>
        <p:spPr>
          <a:xfrm>
            <a:off x="1187624" y="1844824"/>
            <a:ext cx="7416824" cy="1512168"/>
          </a:xfrm>
        </p:spPr>
        <p:txBody>
          <a:bodyPr>
            <a:normAutofit fontScale="90000"/>
          </a:bodyPr>
          <a:lstStyle/>
          <a:p>
            <a:r>
              <a:rPr lang="en-US" sz="6600" dirty="0" smtClean="0">
                <a:solidFill>
                  <a:srgbClr val="FF0000"/>
                </a:solidFill>
                <a:latin typeface="Arial" pitchFamily="34" charset="0"/>
                <a:cs typeface="Arial" pitchFamily="34" charset="0"/>
              </a:rPr>
              <a:t>QUESTIONS</a:t>
            </a:r>
            <a:r>
              <a:rPr lang="en-US" sz="6700" dirty="0" smtClean="0">
                <a:solidFill>
                  <a:srgbClr val="FF0000"/>
                </a:solidFill>
                <a:latin typeface="Arial" pitchFamily="34" charset="0"/>
                <a:cs typeface="Arial" pitchFamily="34" charset="0"/>
              </a:rPr>
              <a:t>?????</a:t>
            </a:r>
            <a:endParaRPr lang="el-GR" sz="6700" dirty="0">
              <a:solidFill>
                <a:srgbClr val="FF0000"/>
              </a:solidFill>
              <a:latin typeface="Arial" pitchFamily="34" charset="0"/>
              <a:cs typeface="Arial" pitchFamily="34" charset="0"/>
            </a:endParaRPr>
          </a:p>
        </p:txBody>
      </p:sp>
    </p:spTree>
  </p:cSld>
  <p:clrMapOvr>
    <a:masterClrMapping/>
  </p:clrMapOvr>
  <p:transition>
    <p:wipe dir="d"/>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4 - Θέση εικόνας" descr="Εικόνα1.jpg"/>
          <p:cNvPicPr>
            <a:picLocks noGrp="1" noChangeAspect="1"/>
          </p:cNvPicPr>
          <p:nvPr>
            <p:ph type="pic" idx="1"/>
          </p:nvPr>
        </p:nvPicPr>
        <p:blipFill>
          <a:blip r:embed="rId2" cstate="print"/>
          <a:srcRect t="55" b="55"/>
          <a:stretch>
            <a:fillRect/>
          </a:stretch>
        </p:blipFill>
        <p:spPr>
          <a:xfrm>
            <a:off x="0" y="0"/>
            <a:ext cx="9144000" cy="6858000"/>
          </a:xfrm>
          <a:ln>
            <a:noFill/>
          </a:ln>
        </p:spPr>
      </p:pic>
      <p:sp>
        <p:nvSpPr>
          <p:cNvPr id="2" name="1 - Τίτλος"/>
          <p:cNvSpPr>
            <a:spLocks noGrp="1"/>
          </p:cNvSpPr>
          <p:nvPr>
            <p:ph type="title"/>
          </p:nvPr>
        </p:nvSpPr>
        <p:spPr>
          <a:xfrm>
            <a:off x="1187624" y="1844824"/>
            <a:ext cx="7416824" cy="1512168"/>
          </a:xfrm>
        </p:spPr>
        <p:txBody>
          <a:bodyPr>
            <a:normAutofit fontScale="90000"/>
          </a:bodyPr>
          <a:lstStyle/>
          <a:p>
            <a:r>
              <a:rPr lang="en-US" sz="6600" dirty="0" smtClean="0">
                <a:solidFill>
                  <a:srgbClr val="FF0000"/>
                </a:solidFill>
                <a:latin typeface="Arial" pitchFamily="34" charset="0"/>
                <a:cs typeface="Arial" pitchFamily="34" charset="0"/>
              </a:rPr>
              <a:t>QUESTIONS</a:t>
            </a:r>
            <a:r>
              <a:rPr lang="en-US" sz="6700" dirty="0" smtClean="0">
                <a:solidFill>
                  <a:srgbClr val="FF0000"/>
                </a:solidFill>
                <a:latin typeface="Arial" pitchFamily="34" charset="0"/>
                <a:cs typeface="Arial" pitchFamily="34" charset="0"/>
              </a:rPr>
              <a:t>?????</a:t>
            </a:r>
            <a:endParaRPr lang="el-GR" sz="6700" dirty="0">
              <a:solidFill>
                <a:srgbClr val="FF0000"/>
              </a:solidFill>
              <a:latin typeface="Arial" pitchFamily="34" charset="0"/>
              <a:cs typeface="Arial" pitchFamily="34" charset="0"/>
            </a:endParaRPr>
          </a:p>
        </p:txBody>
      </p:sp>
      <p:pic>
        <p:nvPicPr>
          <p:cNvPr id="2050" name="Picture 2" descr="E:\oikonomiki krisi.jpg"/>
          <p:cNvPicPr>
            <a:picLocks noChangeAspect="1" noChangeArrowheads="1"/>
          </p:cNvPicPr>
          <p:nvPr/>
        </p:nvPicPr>
        <p:blipFill>
          <a:blip r:embed="rId3"/>
          <a:srcRect/>
          <a:stretch>
            <a:fillRect/>
          </a:stretch>
        </p:blipFill>
        <p:spPr bwMode="auto">
          <a:xfrm>
            <a:off x="0" y="0"/>
            <a:ext cx="9139781" cy="6858000"/>
          </a:xfrm>
          <a:prstGeom prst="rect">
            <a:avLst/>
          </a:prstGeom>
          <a:noFill/>
        </p:spPr>
      </p:pic>
    </p:spTree>
  </p:cSld>
  <p:clrMapOvr>
    <a:masterClrMapping/>
  </p:clrMapOvr>
  <p:transition>
    <p:wipe dir="d"/>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γραφικά1"/>
          <p:cNvPicPr>
            <a:picLocks/>
          </p:cNvPicPr>
          <p:nvPr/>
        </p:nvPicPr>
        <p:blipFill>
          <a:blip r:embed="rId2" cstate="print"/>
          <a:stretch>
            <a:fillRect/>
          </a:stretch>
        </p:blipFill>
        <p:spPr bwMode="auto">
          <a:xfrm>
            <a:off x="5058" y="0"/>
            <a:ext cx="9133884" cy="6858000"/>
          </a:xfrm>
          <a:prstGeom prst="rect">
            <a:avLst/>
          </a:prstGeom>
          <a:noFill/>
          <a:ln w="9525">
            <a:noFill/>
            <a:miter lim="800000"/>
            <a:headEnd/>
            <a:tailEnd/>
          </a:ln>
        </p:spPr>
      </p:pic>
      <p:sp>
        <p:nvSpPr>
          <p:cNvPr id="2" name="1 - Τίτλος"/>
          <p:cNvSpPr>
            <a:spLocks noGrp="1"/>
          </p:cNvSpPr>
          <p:nvPr>
            <p:ph type="ctrTitle"/>
          </p:nvPr>
        </p:nvSpPr>
        <p:spPr>
          <a:xfrm>
            <a:off x="685800" y="1556793"/>
            <a:ext cx="7772400" cy="2043658"/>
          </a:xfrm>
        </p:spPr>
        <p:txBody>
          <a:bodyPr>
            <a:noAutofit/>
          </a:bodyPr>
          <a:lstStyle/>
          <a:p>
            <a:r>
              <a:rPr lang="en-US" sz="8800" dirty="0" smtClean="0">
                <a:solidFill>
                  <a:srgbClr val="FF0000"/>
                </a:solidFill>
                <a:latin typeface="Arial" pitchFamily="34" charset="0"/>
                <a:cs typeface="Arial" pitchFamily="34" charset="0"/>
              </a:rPr>
              <a:t>ECDIS</a:t>
            </a:r>
            <a:r>
              <a:rPr lang="en-US" sz="6000" dirty="0" smtClean="0">
                <a:solidFill>
                  <a:srgbClr val="FF0000"/>
                </a:solidFill>
                <a:latin typeface="Arial" pitchFamily="34" charset="0"/>
                <a:cs typeface="Arial" pitchFamily="34" charset="0"/>
              </a:rPr>
              <a:t/>
            </a:r>
            <a:br>
              <a:rPr lang="en-US" sz="6000" dirty="0" smtClean="0">
                <a:solidFill>
                  <a:srgbClr val="FF0000"/>
                </a:solidFill>
                <a:latin typeface="Arial" pitchFamily="34" charset="0"/>
                <a:cs typeface="Arial" pitchFamily="34" charset="0"/>
              </a:rPr>
            </a:br>
            <a:r>
              <a:rPr lang="en-US" sz="3600" dirty="0" smtClean="0">
                <a:solidFill>
                  <a:srgbClr val="FF0000"/>
                </a:solidFill>
                <a:latin typeface="Arial" pitchFamily="34" charset="0"/>
                <a:cs typeface="Arial" pitchFamily="34" charset="0"/>
              </a:rPr>
              <a:t>LAZOU EVGENIA</a:t>
            </a:r>
            <a:br>
              <a:rPr lang="en-US" sz="3600" dirty="0" smtClean="0">
                <a:solidFill>
                  <a:srgbClr val="FF0000"/>
                </a:solidFill>
                <a:latin typeface="Arial" pitchFamily="34" charset="0"/>
                <a:cs typeface="Arial" pitchFamily="34" charset="0"/>
              </a:rPr>
            </a:br>
            <a:r>
              <a:rPr lang="en-US" sz="3600" dirty="0" smtClean="0">
                <a:solidFill>
                  <a:srgbClr val="FF0000"/>
                </a:solidFill>
                <a:latin typeface="Arial" pitchFamily="34" charset="0"/>
                <a:cs typeface="Arial" pitchFamily="34" charset="0"/>
              </a:rPr>
              <a:t>ALEXANDROS PLAGIANNAKOS</a:t>
            </a:r>
            <a:endParaRPr lang="el-GR" sz="3600" dirty="0">
              <a:solidFill>
                <a:srgbClr val="FF0000"/>
              </a:solidFill>
              <a:latin typeface="Arial" pitchFamily="34" charset="0"/>
              <a:cs typeface="Arial" pitchFamily="34" charset="0"/>
            </a:endParaRPr>
          </a:p>
        </p:txBody>
      </p:sp>
      <p:pic>
        <p:nvPicPr>
          <p:cNvPr id="6" name="image1.jpeg"/>
          <p:cNvPicPr/>
          <p:nvPr/>
        </p:nvPicPr>
        <p:blipFill>
          <a:blip r:embed="rId3" cstate="print"/>
          <a:stretch>
            <a:fillRect/>
          </a:stretch>
        </p:blipFill>
        <p:spPr>
          <a:xfrm>
            <a:off x="3786182" y="214290"/>
            <a:ext cx="1285884" cy="1214446"/>
          </a:xfrm>
          <a:prstGeom prst="rect">
            <a:avLst/>
          </a:prstGeom>
        </p:spPr>
      </p:pic>
      <p:pic>
        <p:nvPicPr>
          <p:cNvPr id="1026" name="Picture 2" descr="E:\crude_oil_tanker-ship.jpg"/>
          <p:cNvPicPr>
            <a:picLocks noChangeAspect="1" noChangeArrowheads="1"/>
          </p:cNvPicPr>
          <p:nvPr/>
        </p:nvPicPr>
        <p:blipFill>
          <a:blip r:embed="rId4"/>
          <a:srcRect/>
          <a:stretch>
            <a:fillRect/>
          </a:stretch>
        </p:blipFill>
        <p:spPr bwMode="auto">
          <a:xfrm>
            <a:off x="0" y="0"/>
            <a:ext cx="9144000" cy="6858000"/>
          </a:xfrm>
          <a:prstGeom prst="rect">
            <a:avLst/>
          </a:prstGeom>
          <a:noFill/>
        </p:spPr>
      </p:pic>
    </p:spTree>
  </p:cSld>
  <p:clrMapOvr>
    <a:masterClrMapping/>
  </p:clrMapOvr>
  <p:transition>
    <p:wipe dir="d"/>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γραφικά1"/>
          <p:cNvPicPr>
            <a:picLocks/>
          </p:cNvPicPr>
          <p:nvPr/>
        </p:nvPicPr>
        <p:blipFill>
          <a:blip r:embed="rId2" cstate="print"/>
          <a:stretch>
            <a:fillRect/>
          </a:stretch>
        </p:blipFill>
        <p:spPr bwMode="auto">
          <a:xfrm>
            <a:off x="5058" y="0"/>
            <a:ext cx="9133884" cy="6858000"/>
          </a:xfrm>
          <a:prstGeom prst="rect">
            <a:avLst/>
          </a:prstGeom>
          <a:noFill/>
          <a:ln w="9525">
            <a:noFill/>
            <a:miter lim="800000"/>
            <a:headEnd/>
            <a:tailEnd/>
          </a:ln>
        </p:spPr>
      </p:pic>
      <p:sp>
        <p:nvSpPr>
          <p:cNvPr id="2" name="1 - Τίτλος"/>
          <p:cNvSpPr>
            <a:spLocks noGrp="1"/>
          </p:cNvSpPr>
          <p:nvPr>
            <p:ph type="ctrTitle"/>
          </p:nvPr>
        </p:nvSpPr>
        <p:spPr>
          <a:xfrm>
            <a:off x="685800" y="1556793"/>
            <a:ext cx="7772400" cy="2043658"/>
          </a:xfrm>
        </p:spPr>
        <p:txBody>
          <a:bodyPr>
            <a:noAutofit/>
          </a:bodyPr>
          <a:lstStyle/>
          <a:p>
            <a:r>
              <a:rPr lang="en-US" sz="6000" dirty="0" smtClean="0">
                <a:solidFill>
                  <a:srgbClr val="FF0000"/>
                </a:solidFill>
                <a:latin typeface="Arial" pitchFamily="34" charset="0"/>
                <a:cs typeface="Arial" pitchFamily="34" charset="0"/>
              </a:rPr>
              <a:t>PRESENTATION OF </a:t>
            </a:r>
            <a:r>
              <a:rPr lang="de-DE" sz="6000" b="1" dirty="0" smtClean="0">
                <a:solidFill>
                  <a:srgbClr val="FF0000"/>
                </a:solidFill>
                <a:latin typeface="Arial" pitchFamily="34" charset="0"/>
                <a:cs typeface="Arial" pitchFamily="34" charset="0"/>
              </a:rPr>
              <a:t>Electronic Chart Display and Information System</a:t>
            </a:r>
            <a:r>
              <a:rPr lang="de-DE" sz="6000" dirty="0" smtClean="0">
                <a:solidFill>
                  <a:srgbClr val="FF0000"/>
                </a:solidFill>
                <a:latin typeface="Arial" pitchFamily="34" charset="0"/>
                <a:cs typeface="Arial" pitchFamily="34" charset="0"/>
              </a:rPr>
              <a:t> (</a:t>
            </a:r>
            <a:r>
              <a:rPr lang="de-DE" sz="6000" b="1" dirty="0" smtClean="0">
                <a:solidFill>
                  <a:srgbClr val="FF0000"/>
                </a:solidFill>
                <a:latin typeface="Arial" pitchFamily="34" charset="0"/>
                <a:cs typeface="Arial" pitchFamily="34" charset="0"/>
              </a:rPr>
              <a:t>ECDIS</a:t>
            </a:r>
            <a:r>
              <a:rPr lang="de-DE" sz="6000" dirty="0" smtClean="0">
                <a:solidFill>
                  <a:srgbClr val="FF0000"/>
                </a:solidFill>
                <a:latin typeface="Arial" pitchFamily="34" charset="0"/>
                <a:cs typeface="Arial" pitchFamily="34" charset="0"/>
              </a:rPr>
              <a:t>)</a:t>
            </a:r>
            <a:endParaRPr lang="el-GR" sz="6000" dirty="0">
              <a:solidFill>
                <a:srgbClr val="FF0000"/>
              </a:solidFill>
              <a:latin typeface="Arial" pitchFamily="34" charset="0"/>
              <a:cs typeface="Arial" pitchFamily="34" charset="0"/>
            </a:endParaRPr>
          </a:p>
        </p:txBody>
      </p:sp>
    </p:spTree>
  </p:cSld>
  <p:clrMapOvr>
    <a:masterClrMapping/>
  </p:clrMapOvr>
  <p:transition>
    <p:wipe dir="d"/>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γραφικά1"/>
          <p:cNvPicPr>
            <a:picLocks noGrp="1"/>
          </p:cNvPicPr>
          <p:nvPr>
            <p:ph type="pic" idx="1"/>
          </p:nvPr>
        </p:nvPicPr>
        <p:blipFill>
          <a:blip r:embed="rId2" cstate="print"/>
          <a:stretch>
            <a:fillRect/>
          </a:stretch>
        </p:blipFill>
        <p:spPr bwMode="auto">
          <a:xfrm>
            <a:off x="5058" y="0"/>
            <a:ext cx="9133883" cy="6857999"/>
          </a:xfrm>
          <a:prstGeom prst="rect">
            <a:avLst/>
          </a:prstGeom>
          <a:noFill/>
          <a:ln w="9525">
            <a:noFill/>
            <a:miter lim="800000"/>
            <a:headEnd/>
            <a:tailEnd/>
          </a:ln>
        </p:spPr>
      </p:pic>
      <p:sp>
        <p:nvSpPr>
          <p:cNvPr id="4" name="3 - Θέση κειμένου"/>
          <p:cNvSpPr>
            <a:spLocks noGrp="1"/>
          </p:cNvSpPr>
          <p:nvPr>
            <p:ph type="body" sz="half" idx="2"/>
          </p:nvPr>
        </p:nvSpPr>
        <p:spPr>
          <a:xfrm>
            <a:off x="827584" y="764704"/>
            <a:ext cx="7272808" cy="3240360"/>
          </a:xfrm>
        </p:spPr>
        <p:txBody>
          <a:bodyPr>
            <a:normAutofit/>
          </a:bodyPr>
          <a:lstStyle/>
          <a:p>
            <a:pPr algn="just"/>
            <a:r>
              <a:rPr lang="de-DE" sz="2400" dirty="0" smtClean="0">
                <a:solidFill>
                  <a:srgbClr val="FF0000"/>
                </a:solidFill>
                <a:latin typeface="Arial" pitchFamily="34" charset="0"/>
                <a:cs typeface="Arial" pitchFamily="34" charset="0"/>
              </a:rPr>
              <a:t>Definition: An </a:t>
            </a:r>
            <a:r>
              <a:rPr lang="de-DE" sz="2400" b="1" dirty="0" smtClean="0">
                <a:solidFill>
                  <a:srgbClr val="FF0000"/>
                </a:solidFill>
                <a:latin typeface="Arial" pitchFamily="34" charset="0"/>
                <a:cs typeface="Arial" pitchFamily="34" charset="0"/>
              </a:rPr>
              <a:t>Electronic Chart Display and Information System</a:t>
            </a:r>
            <a:r>
              <a:rPr lang="de-DE" sz="2400" dirty="0" smtClean="0">
                <a:solidFill>
                  <a:srgbClr val="FF0000"/>
                </a:solidFill>
                <a:latin typeface="Arial" pitchFamily="34" charset="0"/>
                <a:cs typeface="Arial" pitchFamily="34" charset="0"/>
              </a:rPr>
              <a:t> (</a:t>
            </a:r>
            <a:r>
              <a:rPr lang="de-DE" sz="2400" b="1" dirty="0" smtClean="0">
                <a:solidFill>
                  <a:srgbClr val="FF0000"/>
                </a:solidFill>
                <a:latin typeface="Arial" pitchFamily="34" charset="0"/>
                <a:cs typeface="Arial" pitchFamily="34" charset="0"/>
              </a:rPr>
              <a:t>ECDIS</a:t>
            </a:r>
            <a:r>
              <a:rPr lang="de-DE" sz="2400" dirty="0" smtClean="0">
                <a:solidFill>
                  <a:srgbClr val="FF0000"/>
                </a:solidFill>
                <a:latin typeface="Arial" pitchFamily="34" charset="0"/>
                <a:cs typeface="Arial" pitchFamily="34" charset="0"/>
              </a:rPr>
              <a:t>) is a geographic  Information  System used for nautical navigation that complies with </a:t>
            </a:r>
            <a:r>
              <a:rPr lang="de-DE" sz="2400" dirty="0" smtClean="0">
                <a:solidFill>
                  <a:srgbClr val="FF0000"/>
                </a:solidFill>
                <a:latin typeface="Arial" pitchFamily="34" charset="0"/>
                <a:cs typeface="Arial" pitchFamily="34" charset="0"/>
                <a:hlinkClick r:id="rId3"/>
              </a:rPr>
              <a:t>International Maritime Organization</a:t>
            </a:r>
            <a:r>
              <a:rPr lang="de-DE" sz="2400" dirty="0" smtClean="0">
                <a:solidFill>
                  <a:srgbClr val="FF0000"/>
                </a:solidFill>
                <a:latin typeface="Arial" pitchFamily="34" charset="0"/>
                <a:cs typeface="Arial" pitchFamily="34" charset="0"/>
              </a:rPr>
              <a:t> (IMO) regulations as an alternative to Paper </a:t>
            </a:r>
            <a:r>
              <a:rPr lang="de-DE" sz="2400" dirty="0" smtClean="0">
                <a:solidFill>
                  <a:srgbClr val="FF0000"/>
                </a:solidFill>
                <a:latin typeface="Arial" pitchFamily="34" charset="0"/>
                <a:cs typeface="Arial" pitchFamily="34" charset="0"/>
                <a:hlinkClick r:id="rId4"/>
              </a:rPr>
              <a:t>nautical charts</a:t>
            </a:r>
            <a:r>
              <a:rPr lang="de-DE" sz="2400" dirty="0" smtClean="0">
                <a:solidFill>
                  <a:srgbClr val="FF0000"/>
                </a:solidFill>
                <a:latin typeface="Arial" pitchFamily="34" charset="0"/>
                <a:cs typeface="Arial" pitchFamily="34" charset="0"/>
              </a:rPr>
              <a:t>. IMO refers to similar systems not meeting the regulations as Electronic Chart Systems (ECDIS).</a:t>
            </a:r>
            <a:endParaRPr lang="el-GR" sz="2400" dirty="0" smtClean="0">
              <a:solidFill>
                <a:srgbClr val="FF0000"/>
              </a:solidFill>
              <a:latin typeface="Arial" pitchFamily="34" charset="0"/>
              <a:cs typeface="Arial" pitchFamily="34" charset="0"/>
            </a:endParaRPr>
          </a:p>
          <a:p>
            <a:endParaRPr lang="el-GR" dirty="0">
              <a:solidFill>
                <a:srgbClr val="FF0000"/>
              </a:solidFill>
            </a:endParaRPr>
          </a:p>
        </p:txBody>
      </p:sp>
    </p:spTree>
  </p:cSld>
  <p:clrMapOvr>
    <a:masterClrMapping/>
  </p:clrMapOvr>
  <p:transition>
    <p:wipe dir="d"/>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γραφικά1"/>
          <p:cNvPicPr>
            <a:picLocks noGrp="1"/>
          </p:cNvPicPr>
          <p:nvPr>
            <p:ph type="pic" idx="1"/>
          </p:nvPr>
        </p:nvPicPr>
        <p:blipFill>
          <a:blip r:embed="rId2" cstate="print"/>
          <a:stretch>
            <a:fillRect/>
          </a:stretch>
        </p:blipFill>
        <p:spPr bwMode="auto">
          <a:xfrm>
            <a:off x="5058" y="0"/>
            <a:ext cx="9133883" cy="6857999"/>
          </a:xfrm>
          <a:prstGeom prst="rect">
            <a:avLst/>
          </a:prstGeom>
          <a:noFill/>
          <a:ln w="9525">
            <a:noFill/>
            <a:miter lim="800000"/>
            <a:headEnd/>
            <a:tailEnd/>
          </a:ln>
        </p:spPr>
      </p:pic>
      <p:sp>
        <p:nvSpPr>
          <p:cNvPr id="2" name="1 - Τίτλος"/>
          <p:cNvSpPr>
            <a:spLocks noGrp="1"/>
          </p:cNvSpPr>
          <p:nvPr>
            <p:ph type="title"/>
          </p:nvPr>
        </p:nvSpPr>
        <p:spPr>
          <a:xfrm>
            <a:off x="1792288" y="476672"/>
            <a:ext cx="5486400" cy="3744416"/>
          </a:xfrm>
        </p:spPr>
        <p:txBody>
          <a:bodyPr>
            <a:normAutofit/>
          </a:bodyPr>
          <a:lstStyle/>
          <a:p>
            <a:r>
              <a:rPr lang="en-US" sz="2800" u="sng" dirty="0" smtClean="0">
                <a:solidFill>
                  <a:srgbClr val="FF0000"/>
                </a:solidFill>
                <a:latin typeface="Arial" pitchFamily="34" charset="0"/>
                <a:cs typeface="Arial" pitchFamily="34" charset="0"/>
              </a:rPr>
              <a:t>Introduction</a:t>
            </a:r>
            <a:r>
              <a:rPr lang="en-US" dirty="0" smtClean="0">
                <a:solidFill>
                  <a:srgbClr val="FF0000"/>
                </a:solidFill>
              </a:rPr>
              <a:t>: </a:t>
            </a:r>
            <a:r>
              <a:rPr lang="en-US" dirty="0" smtClean="0">
                <a:solidFill>
                  <a:srgbClr val="FF0000"/>
                </a:solidFill>
                <a:latin typeface="Arial" pitchFamily="34" charset="0"/>
                <a:cs typeface="Arial" pitchFamily="34" charset="0"/>
              </a:rPr>
              <a:t>This chapter will begin by explaining what an ECDIS is, including its history and development and what it does.</a:t>
            </a:r>
            <a:r>
              <a:rPr lang="en-US" dirty="0">
                <a:solidFill>
                  <a:srgbClr val="FF0000"/>
                </a:solidFill>
                <a:latin typeface="Arial" pitchFamily="34" charset="0"/>
                <a:cs typeface="Arial" pitchFamily="34" charset="0"/>
              </a:rPr>
              <a:t> The introduction will then also explain the benefits and potential disadvantages of the ECDIS and will cover the concept and importance of developing an ECDIS mindset.</a:t>
            </a:r>
            <a:r>
              <a:rPr lang="el-GR" dirty="0">
                <a:solidFill>
                  <a:srgbClr val="FF0000"/>
                </a:solidFill>
              </a:rPr>
              <a:t/>
            </a:r>
            <a:br>
              <a:rPr lang="el-GR" dirty="0">
                <a:solidFill>
                  <a:srgbClr val="FF0000"/>
                </a:solidFill>
              </a:rPr>
            </a:br>
            <a:endParaRPr lang="el-GR" dirty="0">
              <a:solidFill>
                <a:srgbClr val="FF0000"/>
              </a:solidFill>
              <a:latin typeface="Arial" pitchFamily="34" charset="0"/>
              <a:cs typeface="Arial" pitchFamily="34" charset="0"/>
            </a:endParaRPr>
          </a:p>
        </p:txBody>
      </p:sp>
    </p:spTree>
  </p:cSld>
  <p:clrMapOvr>
    <a:masterClrMapping/>
  </p:clrMapOvr>
  <p:transition>
    <p:wipe dir="d"/>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4 - Θέση εικόνας" descr="Εικόνα1.jpg"/>
          <p:cNvPicPr>
            <a:picLocks noGrp="1" noChangeAspect="1"/>
          </p:cNvPicPr>
          <p:nvPr>
            <p:ph type="pic" idx="1"/>
          </p:nvPr>
        </p:nvPicPr>
        <p:blipFill>
          <a:blip r:embed="rId2" cstate="print"/>
          <a:srcRect t="55" b="55"/>
          <a:stretch>
            <a:fillRect/>
          </a:stretch>
        </p:blipFill>
        <p:spPr>
          <a:xfrm>
            <a:off x="0" y="0"/>
            <a:ext cx="9144000" cy="6858000"/>
          </a:xfrm>
          <a:prstGeom prst="rect">
            <a:avLst/>
          </a:prstGeom>
          <a:ln>
            <a:noFill/>
          </a:ln>
          <a:effectLst>
            <a:outerShdw blurRad="292100" dist="139700" dir="2700000" algn="tl" rotWithShape="0">
              <a:srgbClr val="333333">
                <a:alpha val="65000"/>
              </a:srgbClr>
            </a:outerShdw>
          </a:effectLst>
        </p:spPr>
      </p:pic>
      <p:sp>
        <p:nvSpPr>
          <p:cNvPr id="2" name="1 - Τίτλος"/>
          <p:cNvSpPr>
            <a:spLocks noGrp="1"/>
          </p:cNvSpPr>
          <p:nvPr>
            <p:ph type="title"/>
          </p:nvPr>
        </p:nvSpPr>
        <p:spPr>
          <a:xfrm>
            <a:off x="2771800" y="332656"/>
            <a:ext cx="4506888" cy="576064"/>
          </a:xfrm>
        </p:spPr>
        <p:txBody>
          <a:bodyPr>
            <a:noAutofit/>
          </a:bodyPr>
          <a:lstStyle/>
          <a:p>
            <a:pPr algn="just"/>
            <a:r>
              <a:rPr lang="el-GR" sz="4000" dirty="0">
                <a:solidFill>
                  <a:srgbClr val="FF0000"/>
                </a:solidFill>
                <a:latin typeface="Arial" pitchFamily="34" charset="0"/>
                <a:cs typeface="Arial" pitchFamily="34" charset="0"/>
              </a:rPr>
              <a:t>What is an ECS?</a:t>
            </a:r>
          </a:p>
        </p:txBody>
      </p:sp>
      <p:sp>
        <p:nvSpPr>
          <p:cNvPr id="4" name="3 - Θέση κειμένου"/>
          <p:cNvSpPr>
            <a:spLocks noGrp="1"/>
          </p:cNvSpPr>
          <p:nvPr>
            <p:ph type="body" sz="half" idx="2"/>
          </p:nvPr>
        </p:nvSpPr>
        <p:spPr>
          <a:xfrm>
            <a:off x="1792288" y="1196752"/>
            <a:ext cx="5486400" cy="1728192"/>
          </a:xfrm>
        </p:spPr>
        <p:txBody>
          <a:bodyPr>
            <a:noAutofit/>
          </a:bodyPr>
          <a:lstStyle/>
          <a:p>
            <a:pPr algn="just"/>
            <a:r>
              <a:rPr lang="en-US" sz="2000" dirty="0" smtClean="0">
                <a:solidFill>
                  <a:srgbClr val="FF0000"/>
                </a:solidFill>
                <a:latin typeface="Arial" pitchFamily="34" charset="0"/>
                <a:cs typeface="Arial" pitchFamily="34" charset="0"/>
              </a:rPr>
              <a:t>Electronical Chart System (ECS) </a:t>
            </a:r>
            <a:r>
              <a:rPr lang="en-US" sz="2000" dirty="0">
                <a:solidFill>
                  <a:srgbClr val="FF0000"/>
                </a:solidFill>
                <a:latin typeface="Arial" pitchFamily="34" charset="0"/>
                <a:cs typeface="Arial" pitchFamily="34" charset="0"/>
              </a:rPr>
              <a:t>is a term for all electronic equipment that is able to display a ship’s position on a chart image. The term covers a wide range of capabilities and even a smart phone can be an ECS.</a:t>
            </a:r>
            <a:endParaRPr lang="el-GR" sz="2000" dirty="0">
              <a:solidFill>
                <a:srgbClr val="FF0000"/>
              </a:solidFill>
              <a:latin typeface="Arial" pitchFamily="34" charset="0"/>
              <a:cs typeface="Arial" pitchFamily="34" charset="0"/>
            </a:endParaRPr>
          </a:p>
        </p:txBody>
      </p:sp>
    </p:spTree>
  </p:cSld>
  <p:clrMapOvr>
    <a:masterClrMapping/>
  </p:clrMapOvr>
  <p:transition>
    <p:wipe dir="d"/>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γραφικά1"/>
          <p:cNvPicPr>
            <a:picLocks/>
          </p:cNvPicPr>
          <p:nvPr/>
        </p:nvPicPr>
        <p:blipFill>
          <a:blip r:embed="rId2" cstate="print"/>
          <a:stretch>
            <a:fillRect/>
          </a:stretch>
        </p:blipFill>
        <p:spPr bwMode="auto">
          <a:xfrm>
            <a:off x="5058" y="0"/>
            <a:ext cx="9133884" cy="6858000"/>
          </a:xfrm>
          <a:prstGeom prst="rect">
            <a:avLst/>
          </a:prstGeom>
          <a:noFill/>
          <a:ln w="9525">
            <a:noFill/>
            <a:miter lim="800000"/>
            <a:headEnd/>
            <a:tailEnd/>
          </a:ln>
        </p:spPr>
      </p:pic>
      <p:graphicFrame>
        <p:nvGraphicFramePr>
          <p:cNvPr id="8" name="7 - Πίνακας"/>
          <p:cNvGraphicFramePr>
            <a:graphicFrameLocks noGrp="1"/>
          </p:cNvGraphicFramePr>
          <p:nvPr/>
        </p:nvGraphicFramePr>
        <p:xfrm>
          <a:off x="467544" y="1397000"/>
          <a:ext cx="7704855" cy="4781449"/>
        </p:xfrm>
        <a:graphic>
          <a:graphicData uri="http://schemas.openxmlformats.org/drawingml/2006/table">
            <a:tbl>
              <a:tblPr firstRow="1" bandRow="1">
                <a:tableStyleId>{5C22544A-7EE6-4342-B048-85BDC9FD1C3A}</a:tableStyleId>
              </a:tblPr>
              <a:tblGrid>
                <a:gridCol w="1512168"/>
                <a:gridCol w="1224136"/>
                <a:gridCol w="4968551"/>
              </a:tblGrid>
              <a:tr h="447824">
                <a:tc>
                  <a:txBody>
                    <a:bodyPr/>
                    <a:lstStyle/>
                    <a:p>
                      <a:pPr algn="just">
                        <a:lnSpc>
                          <a:spcPct val="115000"/>
                        </a:lnSpc>
                        <a:spcAft>
                          <a:spcPts val="1000"/>
                        </a:spcAft>
                      </a:pPr>
                      <a:r>
                        <a:rPr lang="el-GR" sz="1100" dirty="0">
                          <a:latin typeface="Arial"/>
                          <a:ea typeface="Calibri"/>
                          <a:cs typeface="Times New Roman"/>
                        </a:rPr>
                        <a:t>YEAR</a:t>
                      </a:r>
                      <a:endParaRPr lang="el-GR" sz="1100" dirty="0">
                        <a:latin typeface="Calibri"/>
                        <a:ea typeface="Calibri"/>
                        <a:cs typeface="Times New Roman"/>
                      </a:endParaRPr>
                    </a:p>
                  </a:txBody>
                  <a:tcPr marL="34925" marR="34925" marT="0" marB="0"/>
                </a:tc>
                <a:tc>
                  <a:txBody>
                    <a:bodyPr/>
                    <a:lstStyle/>
                    <a:p>
                      <a:pPr algn="just">
                        <a:lnSpc>
                          <a:spcPct val="115000"/>
                        </a:lnSpc>
                        <a:spcAft>
                          <a:spcPts val="1000"/>
                        </a:spcAft>
                      </a:pPr>
                      <a:r>
                        <a:rPr lang="el-GR" sz="1100" dirty="0">
                          <a:latin typeface="Arial"/>
                          <a:ea typeface="Calibri"/>
                          <a:cs typeface="Times New Roman"/>
                        </a:rPr>
                        <a:t>RESOLUTION</a:t>
                      </a:r>
                      <a:endParaRPr lang="el-GR" sz="1100" dirty="0">
                        <a:latin typeface="Calibri"/>
                        <a:ea typeface="Calibri"/>
                        <a:cs typeface="Times New Roman"/>
                      </a:endParaRPr>
                    </a:p>
                  </a:txBody>
                  <a:tcPr marL="34925" marR="34925" marT="0" marB="0"/>
                </a:tc>
                <a:tc>
                  <a:txBody>
                    <a:bodyPr/>
                    <a:lstStyle/>
                    <a:p>
                      <a:pPr algn="just">
                        <a:lnSpc>
                          <a:spcPct val="115000"/>
                        </a:lnSpc>
                        <a:spcAft>
                          <a:spcPts val="1000"/>
                        </a:spcAft>
                      </a:pPr>
                      <a:r>
                        <a:rPr lang="el-GR" sz="1100" dirty="0">
                          <a:latin typeface="Arial"/>
                          <a:ea typeface="Calibri"/>
                          <a:cs typeface="Times New Roman"/>
                        </a:rPr>
                        <a:t>CONTENT</a:t>
                      </a:r>
                      <a:endParaRPr lang="el-GR" sz="1100" dirty="0">
                        <a:latin typeface="Calibri"/>
                        <a:ea typeface="Calibri"/>
                        <a:cs typeface="Times New Roman"/>
                      </a:endParaRPr>
                    </a:p>
                  </a:txBody>
                  <a:tcPr marL="34925" marR="34925" marT="0" marB="0"/>
                </a:tc>
              </a:tr>
              <a:tr h="866725">
                <a:tc>
                  <a:txBody>
                    <a:bodyPr/>
                    <a:lstStyle/>
                    <a:p>
                      <a:pPr algn="just">
                        <a:lnSpc>
                          <a:spcPct val="115000"/>
                        </a:lnSpc>
                        <a:spcAft>
                          <a:spcPts val="1000"/>
                        </a:spcAft>
                      </a:pPr>
                      <a:r>
                        <a:rPr lang="el-GR" sz="1100" dirty="0">
                          <a:latin typeface="Arial"/>
                          <a:ea typeface="Calibri"/>
                          <a:cs typeface="Times New Roman"/>
                        </a:rPr>
                        <a:t>November 1995</a:t>
                      </a:r>
                      <a:endParaRPr lang="el-GR" sz="1100" dirty="0">
                        <a:latin typeface="Calibri"/>
                        <a:ea typeface="Calibri"/>
                        <a:cs typeface="Times New Roman"/>
                      </a:endParaRPr>
                    </a:p>
                  </a:txBody>
                  <a:tcPr marL="34925" marR="34925" marT="0" marB="0"/>
                </a:tc>
                <a:tc>
                  <a:txBody>
                    <a:bodyPr/>
                    <a:lstStyle/>
                    <a:p>
                      <a:pPr algn="just">
                        <a:lnSpc>
                          <a:spcPct val="115000"/>
                        </a:lnSpc>
                        <a:spcAft>
                          <a:spcPts val="1000"/>
                        </a:spcAft>
                      </a:pPr>
                      <a:r>
                        <a:rPr lang="el-GR" sz="1100" dirty="0">
                          <a:latin typeface="Arial"/>
                          <a:ea typeface="Calibri"/>
                          <a:cs typeface="Times New Roman"/>
                        </a:rPr>
                        <a:t>IMO Resolution A.817(19)</a:t>
                      </a:r>
                      <a:endParaRPr lang="el-GR" sz="1100" dirty="0">
                        <a:latin typeface="Calibri"/>
                        <a:ea typeface="Calibri"/>
                        <a:cs typeface="Times New Roman"/>
                      </a:endParaRPr>
                    </a:p>
                  </a:txBody>
                  <a:tcPr marL="34925" marR="34925" marT="0" marB="0"/>
                </a:tc>
                <a:tc>
                  <a:txBody>
                    <a:bodyPr/>
                    <a:lstStyle/>
                    <a:p>
                      <a:pPr algn="just">
                        <a:lnSpc>
                          <a:spcPct val="115000"/>
                        </a:lnSpc>
                        <a:spcAft>
                          <a:spcPts val="1000"/>
                        </a:spcAft>
                      </a:pPr>
                      <a:r>
                        <a:rPr lang="en-US" sz="1100" dirty="0">
                          <a:latin typeface="Arial"/>
                          <a:ea typeface="Calibri"/>
                          <a:cs typeface="Times New Roman"/>
                        </a:rPr>
                        <a:t>ECDIS “can be accepted as complying with the up-to-date chart required by regulation V/20 of the 1974 SOLAS Convention.</a:t>
                      </a:r>
                      <a:endParaRPr lang="el-GR" sz="1100" dirty="0">
                        <a:latin typeface="Calibri"/>
                        <a:ea typeface="Calibri"/>
                        <a:cs typeface="Times New Roman"/>
                      </a:endParaRPr>
                    </a:p>
                  </a:txBody>
                  <a:tcPr marL="34925" marR="34925" marT="0" marB="0"/>
                </a:tc>
              </a:tr>
              <a:tr h="866725">
                <a:tc>
                  <a:txBody>
                    <a:bodyPr/>
                    <a:lstStyle/>
                    <a:p>
                      <a:pPr algn="just">
                        <a:lnSpc>
                          <a:spcPct val="115000"/>
                        </a:lnSpc>
                        <a:spcAft>
                          <a:spcPts val="1000"/>
                        </a:spcAft>
                      </a:pPr>
                      <a:r>
                        <a:rPr lang="el-GR" sz="1100" dirty="0">
                          <a:latin typeface="Arial"/>
                          <a:ea typeface="Calibri"/>
                          <a:cs typeface="Times New Roman"/>
                        </a:rPr>
                        <a:t>July 2005</a:t>
                      </a:r>
                      <a:endParaRPr lang="el-GR" sz="1100" dirty="0">
                        <a:latin typeface="Calibri"/>
                        <a:ea typeface="Calibri"/>
                        <a:cs typeface="Times New Roman"/>
                      </a:endParaRPr>
                    </a:p>
                  </a:txBody>
                  <a:tcPr marL="34925" marR="34925" marT="0" marB="0"/>
                </a:tc>
                <a:tc>
                  <a:txBody>
                    <a:bodyPr/>
                    <a:lstStyle/>
                    <a:p>
                      <a:pPr algn="just">
                        <a:lnSpc>
                          <a:spcPct val="115000"/>
                        </a:lnSpc>
                        <a:spcAft>
                          <a:spcPts val="1000"/>
                        </a:spcAft>
                      </a:pPr>
                      <a:r>
                        <a:rPr lang="el-GR" sz="1100">
                          <a:latin typeface="Arial"/>
                          <a:ea typeface="Calibri"/>
                          <a:cs typeface="Times New Roman"/>
                        </a:rPr>
                        <a:t>Amendments to SOLAS V</a:t>
                      </a:r>
                      <a:endParaRPr lang="el-GR" sz="1100">
                        <a:latin typeface="Calibri"/>
                        <a:ea typeface="Calibri"/>
                        <a:cs typeface="Times New Roman"/>
                      </a:endParaRPr>
                    </a:p>
                  </a:txBody>
                  <a:tcPr marL="34925" marR="34925" marT="0" marB="0"/>
                </a:tc>
                <a:tc>
                  <a:txBody>
                    <a:bodyPr/>
                    <a:lstStyle/>
                    <a:p>
                      <a:pPr algn="just">
                        <a:lnSpc>
                          <a:spcPct val="115000"/>
                        </a:lnSpc>
                        <a:spcAft>
                          <a:spcPts val="1000"/>
                        </a:spcAft>
                      </a:pPr>
                      <a:r>
                        <a:rPr lang="en-US" sz="1100" dirty="0">
                          <a:latin typeface="Arial"/>
                          <a:ea typeface="Calibri"/>
                          <a:cs typeface="Times New Roman"/>
                        </a:rPr>
                        <a:t>Specific reference to ECDIS statement, that it “may be used to </a:t>
                      </a:r>
                      <a:r>
                        <a:rPr lang="en-US" sz="1100" dirty="0" smtClean="0">
                          <a:latin typeface="Arial"/>
                          <a:ea typeface="Calibri"/>
                          <a:cs typeface="Times New Roman"/>
                        </a:rPr>
                        <a:t>fulfill </a:t>
                      </a:r>
                      <a:r>
                        <a:rPr lang="en-US" sz="1100" dirty="0">
                          <a:latin typeface="Arial"/>
                          <a:ea typeface="Calibri"/>
                          <a:cs typeface="Times New Roman"/>
                        </a:rPr>
                        <a:t>the chart carriage requirements of regulation 19”</a:t>
                      </a:r>
                      <a:endParaRPr lang="el-GR" sz="1100" dirty="0">
                        <a:latin typeface="Calibri"/>
                        <a:ea typeface="Calibri"/>
                        <a:cs typeface="Times New Roman"/>
                      </a:endParaRPr>
                    </a:p>
                  </a:txBody>
                  <a:tcPr marL="34925" marR="34925" marT="0" marB="0"/>
                </a:tc>
              </a:tr>
              <a:tr h="866725">
                <a:tc>
                  <a:txBody>
                    <a:bodyPr/>
                    <a:lstStyle/>
                    <a:p>
                      <a:pPr algn="just">
                        <a:lnSpc>
                          <a:spcPct val="115000"/>
                        </a:lnSpc>
                        <a:spcAft>
                          <a:spcPts val="1000"/>
                        </a:spcAft>
                      </a:pPr>
                      <a:r>
                        <a:rPr lang="el-GR" sz="1100" dirty="0">
                          <a:latin typeface="Arial"/>
                          <a:ea typeface="Calibri"/>
                          <a:cs typeface="Times New Roman"/>
                        </a:rPr>
                        <a:t>December 2006</a:t>
                      </a:r>
                      <a:endParaRPr lang="el-GR" sz="1100" dirty="0">
                        <a:latin typeface="Calibri"/>
                        <a:ea typeface="Calibri"/>
                        <a:cs typeface="Times New Roman"/>
                      </a:endParaRPr>
                    </a:p>
                  </a:txBody>
                  <a:tcPr marL="34925" marR="34925" marT="0" marB="0"/>
                </a:tc>
                <a:tc>
                  <a:txBody>
                    <a:bodyPr/>
                    <a:lstStyle/>
                    <a:p>
                      <a:pPr algn="just">
                        <a:lnSpc>
                          <a:spcPct val="115000"/>
                        </a:lnSpc>
                        <a:spcAft>
                          <a:spcPts val="1000"/>
                        </a:spcAft>
                      </a:pPr>
                      <a:r>
                        <a:rPr lang="el-GR" sz="1100" dirty="0" smtClean="0">
                          <a:latin typeface="Arial"/>
                          <a:ea typeface="Calibri"/>
                          <a:cs typeface="Times New Roman"/>
                        </a:rPr>
                        <a:t>IM</a:t>
                      </a:r>
                      <a:r>
                        <a:rPr lang="en-US" sz="1100" dirty="0" smtClean="0">
                          <a:latin typeface="Arial"/>
                          <a:ea typeface="Calibri"/>
                          <a:cs typeface="Times New Roman"/>
                        </a:rPr>
                        <a:t>O </a:t>
                      </a:r>
                      <a:r>
                        <a:rPr lang="el-GR" sz="1100" dirty="0" smtClean="0">
                          <a:latin typeface="Arial"/>
                          <a:ea typeface="Calibri"/>
                          <a:cs typeface="Times New Roman"/>
                        </a:rPr>
                        <a:t>Resolution </a:t>
                      </a:r>
                      <a:r>
                        <a:rPr lang="el-GR" sz="1100" dirty="0">
                          <a:latin typeface="Arial"/>
                          <a:ea typeface="Calibri"/>
                          <a:cs typeface="Times New Roman"/>
                        </a:rPr>
                        <a:t>MSC.232(82)</a:t>
                      </a:r>
                      <a:endParaRPr lang="el-GR" sz="1100" dirty="0">
                        <a:latin typeface="Calibri"/>
                        <a:ea typeface="Calibri"/>
                        <a:cs typeface="Times New Roman"/>
                      </a:endParaRPr>
                    </a:p>
                  </a:txBody>
                  <a:tcPr marL="34925" marR="34925" marT="0" marB="0"/>
                </a:tc>
                <a:tc>
                  <a:txBody>
                    <a:bodyPr/>
                    <a:lstStyle/>
                    <a:p>
                      <a:pPr algn="just">
                        <a:lnSpc>
                          <a:spcPct val="115000"/>
                        </a:lnSpc>
                        <a:spcAft>
                          <a:spcPts val="1000"/>
                        </a:spcAft>
                      </a:pPr>
                      <a:r>
                        <a:rPr lang="en-US" sz="1100" dirty="0">
                          <a:latin typeface="Arial"/>
                          <a:ea typeface="Calibri"/>
                          <a:cs typeface="Times New Roman"/>
                        </a:rPr>
                        <a:t>Adoption of the revised performance standards for ECDIS</a:t>
                      </a:r>
                      <a:endParaRPr lang="el-GR" sz="1100" dirty="0">
                        <a:latin typeface="Calibri"/>
                        <a:ea typeface="Calibri"/>
                        <a:cs typeface="Times New Roman"/>
                      </a:endParaRPr>
                    </a:p>
                  </a:txBody>
                  <a:tcPr marL="34925" marR="34925" marT="0" marB="0"/>
                </a:tc>
              </a:tr>
              <a:tr h="866725">
                <a:tc>
                  <a:txBody>
                    <a:bodyPr/>
                    <a:lstStyle/>
                    <a:p>
                      <a:pPr algn="just">
                        <a:lnSpc>
                          <a:spcPct val="115000"/>
                        </a:lnSpc>
                        <a:spcAft>
                          <a:spcPts val="1000"/>
                        </a:spcAft>
                        <a:tabLst>
                          <a:tab pos="1047750" algn="l"/>
                        </a:tabLst>
                      </a:pPr>
                      <a:r>
                        <a:rPr lang="el-GR" sz="1100" dirty="0">
                          <a:latin typeface="Arial"/>
                          <a:ea typeface="Calibri"/>
                          <a:cs typeface="Times New Roman"/>
                        </a:rPr>
                        <a:t>June 2009	</a:t>
                      </a:r>
                      <a:endParaRPr lang="el-GR" sz="1100" dirty="0">
                        <a:latin typeface="Calibri"/>
                        <a:ea typeface="Calibri"/>
                        <a:cs typeface="Times New Roman"/>
                      </a:endParaRPr>
                    </a:p>
                  </a:txBody>
                  <a:tcPr marL="34925" marR="34925" marT="0" marB="0"/>
                </a:tc>
                <a:tc>
                  <a:txBody>
                    <a:bodyPr/>
                    <a:lstStyle/>
                    <a:p>
                      <a:pPr algn="just">
                        <a:lnSpc>
                          <a:spcPct val="115000"/>
                        </a:lnSpc>
                        <a:spcAft>
                          <a:spcPts val="1000"/>
                        </a:spcAft>
                      </a:pPr>
                      <a:r>
                        <a:rPr lang="en-US" sz="1100">
                          <a:latin typeface="Arial"/>
                          <a:ea typeface="Calibri"/>
                          <a:cs typeface="Times New Roman"/>
                        </a:rPr>
                        <a:t>Amendment to SOLAS chapter v/19</a:t>
                      </a:r>
                      <a:endParaRPr lang="el-GR" sz="1100">
                        <a:latin typeface="Calibri"/>
                        <a:ea typeface="Calibri"/>
                        <a:cs typeface="Times New Roman"/>
                      </a:endParaRPr>
                    </a:p>
                  </a:txBody>
                  <a:tcPr marL="34925" marR="34925" marT="0" marB="0"/>
                </a:tc>
                <a:tc>
                  <a:txBody>
                    <a:bodyPr/>
                    <a:lstStyle/>
                    <a:p>
                      <a:pPr algn="just">
                        <a:lnSpc>
                          <a:spcPct val="115000"/>
                        </a:lnSpc>
                        <a:spcAft>
                          <a:spcPts val="1000"/>
                        </a:spcAft>
                      </a:pPr>
                      <a:r>
                        <a:rPr lang="el-GR" sz="1100" dirty="0">
                          <a:latin typeface="Arial"/>
                          <a:ea typeface="Calibri"/>
                          <a:cs typeface="Times New Roman"/>
                        </a:rPr>
                        <a:t>Mandatory ECDIS carriage </a:t>
                      </a:r>
                      <a:r>
                        <a:rPr lang="en-US" sz="1100" dirty="0" smtClean="0">
                          <a:latin typeface="Arial"/>
                          <a:ea typeface="Calibri"/>
                          <a:cs typeface="Times New Roman"/>
                        </a:rPr>
                        <a:t> </a:t>
                      </a:r>
                      <a:r>
                        <a:rPr lang="el-GR" sz="1100" dirty="0" smtClean="0">
                          <a:latin typeface="Arial"/>
                          <a:ea typeface="Calibri"/>
                          <a:cs typeface="Times New Roman"/>
                        </a:rPr>
                        <a:t>requirements</a:t>
                      </a:r>
                      <a:endParaRPr lang="el-GR" sz="1100" dirty="0">
                        <a:latin typeface="Calibri"/>
                        <a:ea typeface="Calibri"/>
                        <a:cs typeface="Times New Roman"/>
                      </a:endParaRPr>
                    </a:p>
                  </a:txBody>
                  <a:tcPr marL="34925" marR="34925" marT="0" marB="0"/>
                </a:tc>
              </a:tr>
              <a:tr h="866725">
                <a:tc>
                  <a:txBody>
                    <a:bodyPr/>
                    <a:lstStyle/>
                    <a:p>
                      <a:pPr algn="just">
                        <a:lnSpc>
                          <a:spcPct val="115000"/>
                        </a:lnSpc>
                        <a:spcAft>
                          <a:spcPts val="1000"/>
                        </a:spcAft>
                      </a:pPr>
                      <a:r>
                        <a:rPr lang="el-GR" sz="1100" dirty="0">
                          <a:latin typeface="Arial"/>
                          <a:ea typeface="Calibri"/>
                          <a:cs typeface="Times New Roman"/>
                        </a:rPr>
                        <a:t>June 2010</a:t>
                      </a:r>
                      <a:endParaRPr lang="el-GR" sz="1100" dirty="0">
                        <a:latin typeface="Calibri"/>
                        <a:ea typeface="Calibri"/>
                        <a:cs typeface="Times New Roman"/>
                      </a:endParaRPr>
                    </a:p>
                  </a:txBody>
                  <a:tcPr marL="34925" marR="34925" marT="0" marB="0"/>
                </a:tc>
                <a:tc>
                  <a:txBody>
                    <a:bodyPr/>
                    <a:lstStyle/>
                    <a:p>
                      <a:pPr algn="just">
                        <a:lnSpc>
                          <a:spcPct val="115000"/>
                        </a:lnSpc>
                        <a:spcAft>
                          <a:spcPts val="1000"/>
                        </a:spcAft>
                      </a:pPr>
                      <a:r>
                        <a:rPr lang="el-GR" sz="1100">
                          <a:latin typeface="Arial"/>
                          <a:ea typeface="Calibri"/>
                          <a:cs typeface="Times New Roman"/>
                        </a:rPr>
                        <a:t>Manila Amendments to STCW</a:t>
                      </a:r>
                      <a:endParaRPr lang="el-GR" sz="1100">
                        <a:latin typeface="Calibri"/>
                        <a:ea typeface="Calibri"/>
                        <a:cs typeface="Times New Roman"/>
                      </a:endParaRPr>
                    </a:p>
                  </a:txBody>
                  <a:tcPr marL="34925" marR="34925" marT="0" marB="0"/>
                </a:tc>
                <a:tc>
                  <a:txBody>
                    <a:bodyPr/>
                    <a:lstStyle/>
                    <a:p>
                      <a:pPr algn="just">
                        <a:lnSpc>
                          <a:spcPct val="115000"/>
                        </a:lnSpc>
                        <a:spcAft>
                          <a:spcPts val="1000"/>
                        </a:spcAft>
                      </a:pPr>
                      <a:r>
                        <a:rPr lang="en-US" sz="1100" dirty="0">
                          <a:latin typeface="Arial"/>
                          <a:ea typeface="Calibri"/>
                          <a:cs typeface="Times New Roman"/>
                        </a:rPr>
                        <a:t>ECDIS competence mandatory for navigational Officers and Masters as from 01/2012</a:t>
                      </a:r>
                      <a:endParaRPr lang="el-GR" sz="1100" dirty="0">
                        <a:latin typeface="Calibri"/>
                        <a:ea typeface="Calibri"/>
                        <a:cs typeface="Times New Roman"/>
                      </a:endParaRPr>
                    </a:p>
                  </a:txBody>
                  <a:tcPr marL="34925" marR="34925" marT="0" marB="0"/>
                </a:tc>
              </a:tr>
            </a:tbl>
          </a:graphicData>
        </a:graphic>
      </p:graphicFrame>
      <p:sp>
        <p:nvSpPr>
          <p:cNvPr id="2" name="1 - Τίτλος"/>
          <p:cNvSpPr>
            <a:spLocks noGrp="1"/>
          </p:cNvSpPr>
          <p:nvPr>
            <p:ph type="title"/>
          </p:nvPr>
        </p:nvSpPr>
        <p:spPr>
          <a:xfrm>
            <a:off x="683568" y="260648"/>
            <a:ext cx="7920880" cy="1080120"/>
          </a:xfrm>
        </p:spPr>
        <p:txBody>
          <a:bodyPr>
            <a:noAutofit/>
          </a:bodyPr>
          <a:lstStyle/>
          <a:p>
            <a:r>
              <a:rPr lang="en-US" sz="4000" dirty="0" smtClean="0">
                <a:solidFill>
                  <a:srgbClr val="FF0000"/>
                </a:solidFill>
                <a:latin typeface="Arial" pitchFamily="34" charset="0"/>
                <a:cs typeface="Arial" pitchFamily="34" charset="0"/>
              </a:rPr>
              <a:t>History and Development</a:t>
            </a:r>
            <a:r>
              <a:rPr lang="el-GR" sz="2400" dirty="0" smtClean="0"/>
              <a:t/>
            </a:r>
            <a:br>
              <a:rPr lang="el-GR" sz="2400" dirty="0" smtClean="0"/>
            </a:br>
            <a:endParaRPr lang="el-GR" sz="2400" dirty="0">
              <a:solidFill>
                <a:srgbClr val="FF0000"/>
              </a:solidFill>
              <a:latin typeface="Arial" pitchFamily="34" charset="0"/>
              <a:cs typeface="Arial" pitchFamily="34" charset="0"/>
            </a:endParaRPr>
          </a:p>
        </p:txBody>
      </p:sp>
    </p:spTree>
  </p:cSld>
  <p:clrMapOvr>
    <a:masterClrMapping/>
  </p:clrMapOvr>
  <p:transition>
    <p:wipe dir="d"/>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4 - Θέση εικόνας" descr="Εικόνα1.jpg"/>
          <p:cNvPicPr>
            <a:picLocks noGrp="1" noChangeAspect="1"/>
          </p:cNvPicPr>
          <p:nvPr>
            <p:ph type="pic" idx="1"/>
          </p:nvPr>
        </p:nvPicPr>
        <p:blipFill>
          <a:blip r:embed="rId2" cstate="print"/>
          <a:stretch>
            <a:fillRect/>
          </a:stretch>
        </p:blipFill>
        <p:spPr>
          <a:xfrm>
            <a:off x="-180528" y="0"/>
            <a:ext cx="9649072" cy="7173416"/>
          </a:xfrm>
          <a:prstGeom prst="rect">
            <a:avLst/>
          </a:prstGeom>
          <a:ln>
            <a:noFill/>
          </a:ln>
          <a:effectLst>
            <a:outerShdw blurRad="292100" dist="139700" dir="2700000" algn="tl" rotWithShape="0">
              <a:srgbClr val="333333">
                <a:alpha val="65000"/>
              </a:srgbClr>
            </a:outerShdw>
          </a:effectLst>
        </p:spPr>
      </p:pic>
      <p:sp>
        <p:nvSpPr>
          <p:cNvPr id="2" name="1 - Τίτλος"/>
          <p:cNvSpPr>
            <a:spLocks noGrp="1"/>
          </p:cNvSpPr>
          <p:nvPr>
            <p:ph type="title"/>
          </p:nvPr>
        </p:nvSpPr>
        <p:spPr>
          <a:xfrm>
            <a:off x="395536" y="404664"/>
            <a:ext cx="8136904" cy="1008112"/>
          </a:xfrm>
        </p:spPr>
        <p:txBody>
          <a:bodyPr>
            <a:noAutofit/>
          </a:bodyPr>
          <a:lstStyle/>
          <a:p>
            <a:r>
              <a:rPr lang="el-GR" sz="3600" dirty="0">
                <a:solidFill>
                  <a:srgbClr val="FF0000"/>
                </a:solidFill>
                <a:latin typeface="Arial" pitchFamily="34" charset="0"/>
                <a:cs typeface="Arial" pitchFamily="34" charset="0"/>
              </a:rPr>
              <a:t>ECDIS – a Complex Navigation Tool</a:t>
            </a:r>
          </a:p>
        </p:txBody>
      </p:sp>
      <p:sp>
        <p:nvSpPr>
          <p:cNvPr id="4" name="3 - Θέση κειμένου"/>
          <p:cNvSpPr>
            <a:spLocks noGrp="1"/>
          </p:cNvSpPr>
          <p:nvPr>
            <p:ph type="body" sz="half" idx="2"/>
          </p:nvPr>
        </p:nvSpPr>
        <p:spPr>
          <a:xfrm>
            <a:off x="539552" y="2060848"/>
            <a:ext cx="7848872" cy="4111352"/>
          </a:xfrm>
        </p:spPr>
        <p:txBody>
          <a:bodyPr>
            <a:noAutofit/>
          </a:bodyPr>
          <a:lstStyle/>
          <a:p>
            <a:pPr algn="just"/>
            <a:r>
              <a:rPr lang="en-US" sz="2800" dirty="0">
                <a:solidFill>
                  <a:srgbClr val="FF0000"/>
                </a:solidFill>
                <a:latin typeface="Arial" pitchFamily="34" charset="0"/>
                <a:cs typeface="Arial" pitchFamily="34" charset="0"/>
              </a:rPr>
              <a:t>ECDIS is a highly complex and sophisticated system, which besides the navigational functions includes components of a computer-based information system delivering a real-time display of the navigator’s own vessel located with reference to the surrounding sea area.</a:t>
            </a:r>
            <a:endParaRPr lang="el-GR" sz="2800" dirty="0">
              <a:solidFill>
                <a:srgbClr val="FF0000"/>
              </a:solidFill>
              <a:latin typeface="Arial" pitchFamily="34" charset="0"/>
              <a:cs typeface="Arial" pitchFamily="34" charset="0"/>
            </a:endParaRPr>
          </a:p>
          <a:p>
            <a:pPr algn="just"/>
            <a:endParaRPr lang="el-GR" sz="2800" dirty="0">
              <a:solidFill>
                <a:srgbClr val="FF0000"/>
              </a:solidFill>
              <a:latin typeface="Arial" pitchFamily="34" charset="0"/>
              <a:cs typeface="Arial" pitchFamily="34" charset="0"/>
            </a:endParaRPr>
          </a:p>
        </p:txBody>
      </p:sp>
    </p:spTree>
  </p:cSld>
  <p:clrMapOvr>
    <a:masterClrMapping/>
  </p:clrMapOvr>
  <p:transition>
    <p:wipe dir="d"/>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4 - Θέση εικόνας" descr="Εικόνα1.jpg"/>
          <p:cNvPicPr>
            <a:picLocks noGrp="1" noChangeAspect="1"/>
          </p:cNvPicPr>
          <p:nvPr>
            <p:ph type="pic" idx="1"/>
          </p:nvPr>
        </p:nvPicPr>
        <p:blipFill>
          <a:blip r:embed="rId2" cstate="print"/>
          <a:srcRect t="55" b="55"/>
          <a:stretch>
            <a:fillRect/>
          </a:stretch>
        </p:blipFill>
        <p:spPr>
          <a:xfrm>
            <a:off x="0" y="0"/>
            <a:ext cx="9144000" cy="6858000"/>
          </a:xfrm>
        </p:spPr>
      </p:pic>
      <p:sp>
        <p:nvSpPr>
          <p:cNvPr id="2" name="1 - Τίτλος"/>
          <p:cNvSpPr>
            <a:spLocks noGrp="1"/>
          </p:cNvSpPr>
          <p:nvPr>
            <p:ph type="title"/>
          </p:nvPr>
        </p:nvSpPr>
        <p:spPr>
          <a:xfrm>
            <a:off x="2771800" y="332656"/>
            <a:ext cx="4506888" cy="1368152"/>
          </a:xfrm>
        </p:spPr>
        <p:txBody>
          <a:bodyPr>
            <a:noAutofit/>
          </a:bodyPr>
          <a:lstStyle/>
          <a:p>
            <a:r>
              <a:rPr lang="en-US" sz="4000" dirty="0">
                <a:solidFill>
                  <a:srgbClr val="FF0000"/>
                </a:solidFill>
                <a:latin typeface="Arial" pitchFamily="34" charset="0"/>
                <a:cs typeface="Arial" pitchFamily="34" charset="0"/>
              </a:rPr>
              <a:t>ECDIS Display</a:t>
            </a:r>
            <a:r>
              <a:rPr lang="el-GR" sz="4000" dirty="0">
                <a:solidFill>
                  <a:srgbClr val="FF0000"/>
                </a:solidFill>
                <a:latin typeface="Arial" pitchFamily="34" charset="0"/>
                <a:cs typeface="Arial" pitchFamily="34" charset="0"/>
              </a:rPr>
              <a:t/>
            </a:r>
            <a:br>
              <a:rPr lang="el-GR" sz="4000" dirty="0">
                <a:solidFill>
                  <a:srgbClr val="FF0000"/>
                </a:solidFill>
                <a:latin typeface="Arial" pitchFamily="34" charset="0"/>
                <a:cs typeface="Arial" pitchFamily="34" charset="0"/>
              </a:rPr>
            </a:br>
            <a:endParaRPr lang="el-GR" sz="4000" dirty="0">
              <a:solidFill>
                <a:srgbClr val="FF0000"/>
              </a:solidFill>
              <a:latin typeface="Arial" pitchFamily="34" charset="0"/>
              <a:cs typeface="Arial" pitchFamily="34" charset="0"/>
            </a:endParaRPr>
          </a:p>
        </p:txBody>
      </p:sp>
      <p:pic>
        <p:nvPicPr>
          <p:cNvPr id="6" name="5 - Εικόνα"/>
          <p:cNvPicPr/>
          <p:nvPr/>
        </p:nvPicPr>
        <p:blipFill>
          <a:blip r:embed="rId3" cstate="print"/>
          <a:srcRect/>
          <a:stretch>
            <a:fillRect/>
          </a:stretch>
        </p:blipFill>
        <p:spPr bwMode="auto">
          <a:xfrm>
            <a:off x="755576" y="1124744"/>
            <a:ext cx="7560840" cy="5542756"/>
          </a:xfrm>
          <a:prstGeom prst="rect">
            <a:avLst/>
          </a:prstGeom>
          <a:noFill/>
          <a:ln w="9525">
            <a:noFill/>
            <a:miter lim="800000"/>
            <a:headEnd/>
            <a:tailEnd/>
          </a:ln>
        </p:spPr>
      </p:pic>
    </p:spTree>
  </p:cSld>
  <p:clrMapOvr>
    <a:masterClrMapping/>
  </p:clrMapOvr>
  <p:transition>
    <p:wipe dir="d"/>
  </p:transition>
  <p:timing>
    <p:tnLst>
      <p:par>
        <p:cTn id="1" dur="indefinite" restart="never" nodeType="tmRoot"/>
      </p:par>
    </p:tnLst>
  </p:timing>
</p:sld>
</file>

<file path=ppt/theme/theme1.xml><?xml version="1.0" encoding="utf-8"?>
<a:theme xmlns:a="http://schemas.openxmlformats.org/drawingml/2006/main" name="Θέμα του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109</TotalTime>
  <Words>526</Words>
  <Application>Microsoft Office PowerPoint</Application>
  <PresentationFormat>Προβολή στην οθόνη (4:3)</PresentationFormat>
  <Paragraphs>52</Paragraphs>
  <Slides>14</Slides>
  <Notes>0</Notes>
  <HiddenSlides>0</HiddenSlides>
  <MMClips>0</MMClips>
  <ScaleCrop>false</ScaleCrop>
  <HeadingPairs>
    <vt:vector size="4" baseType="variant">
      <vt:variant>
        <vt:lpstr>Θέμα</vt:lpstr>
      </vt:variant>
      <vt:variant>
        <vt:i4>1</vt:i4>
      </vt:variant>
      <vt:variant>
        <vt:lpstr>Τίτλοι διαφανειών</vt:lpstr>
      </vt:variant>
      <vt:variant>
        <vt:i4>14</vt:i4>
      </vt:variant>
    </vt:vector>
  </HeadingPairs>
  <TitlesOfParts>
    <vt:vector size="15" baseType="lpstr">
      <vt:lpstr>Θέμα του Office</vt:lpstr>
      <vt:lpstr>ECDIS LAZOU EVGENIA ALEXANDROS PLAGIANNAKOS</vt:lpstr>
      <vt:lpstr>ECDIS LAZOU EVGENIA ALEXANDROS PLAGIANNAKOS</vt:lpstr>
      <vt:lpstr>PRESENTATION OF Electronic Chart Display and Information System (ECDIS)</vt:lpstr>
      <vt:lpstr>Διαφάνεια 4</vt:lpstr>
      <vt:lpstr>Introduction: This chapter will begin by explaining what an ECDIS is, including its history and development and what it does. The introduction will then also explain the benefits and potential disadvantages of the ECDIS and will cover the concept and importance of developing an ECDIS mindset. </vt:lpstr>
      <vt:lpstr>What is an ECS?</vt:lpstr>
      <vt:lpstr>History and Development </vt:lpstr>
      <vt:lpstr>ECDIS – a Complex Navigation Tool</vt:lpstr>
      <vt:lpstr>ECDIS Display </vt:lpstr>
      <vt:lpstr>Διαφάνεια 10</vt:lpstr>
      <vt:lpstr>Διαφάνεια 11</vt:lpstr>
      <vt:lpstr>The ECDIS Mindset</vt:lpstr>
      <vt:lpstr>QUESTIONS?????</vt:lpstr>
      <vt:lpstr>QUESTIONS?????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Διαφάνεια 1</dc:title>
  <dc:creator>VAMOS</dc:creator>
  <cp:lastModifiedBy>user</cp:lastModifiedBy>
  <cp:revision>31</cp:revision>
  <dcterms:created xsi:type="dcterms:W3CDTF">2018-01-08T16:26:14Z</dcterms:created>
  <dcterms:modified xsi:type="dcterms:W3CDTF">2018-01-20T14:05:32Z</dcterms:modified>
</cp:coreProperties>
</file>