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0" r:id="rId3"/>
    <p:sldId id="261" r:id="rId4"/>
    <p:sldId id="262" r:id="rId5"/>
    <p:sldId id="274" r:id="rId6"/>
    <p:sldId id="263" r:id="rId7"/>
    <p:sldId id="275" r:id="rId8"/>
    <p:sldId id="276" r:id="rId9"/>
    <p:sldId id="264" r:id="rId10"/>
    <p:sldId id="265" r:id="rId11"/>
    <p:sldId id="266" r:id="rId12"/>
    <p:sldId id="267" r:id="rId13"/>
    <p:sldId id="268" r:id="rId14"/>
    <p:sldId id="269" r:id="rId15"/>
    <p:sldId id="270" r:id="rId16"/>
    <p:sldId id="271" r:id="rId17"/>
    <p:sldId id="272" r:id="rId18"/>
    <p:sldId id="273" r:id="rId19"/>
    <p:sldId id="277" r:id="rId20"/>
    <p:sldId id="278" r:id="rId21"/>
    <p:sldId id="279" r:id="rId22"/>
    <p:sldId id="282" r:id="rId23"/>
    <p:sldId id="283" r:id="rId24"/>
    <p:sldId id="284" r:id="rId25"/>
    <p:sldId id="285" r:id="rId26"/>
    <p:sldId id="286" r:id="rId27"/>
    <p:sldId id="287" r:id="rId28"/>
    <p:sldId id="280" r:id="rId29"/>
    <p:sldId id="281" r:id="rId30"/>
    <p:sldId id="288" r:id="rId31"/>
    <p:sldId id="289" r:id="rId32"/>
    <p:sldId id="290" r:id="rId33"/>
    <p:sldId id="291" r:id="rId34"/>
    <p:sldId id="292" r:id="rId35"/>
    <p:sldId id="293" r:id="rId36"/>
    <p:sldId id="294" r:id="rId37"/>
    <p:sldId id="295" r:id="rId38"/>
    <p:sldId id="296" r:id="rId39"/>
    <p:sldId id="297" r:id="rId40"/>
    <p:sldId id="298" r:id="rId41"/>
    <p:sldId id="299" r:id="rId42"/>
    <p:sldId id="300" r:id="rId43"/>
    <p:sldId id="301" r:id="rId44"/>
    <p:sldId id="302" r:id="rId45"/>
    <p:sldId id="303" r:id="rId46"/>
    <p:sldId id="304" r:id="rId47"/>
    <p:sldId id="305" r:id="rId48"/>
    <p:sldId id="306" r:id="rId49"/>
    <p:sldId id="307" r:id="rId50"/>
    <p:sldId id="308" r:id="rId5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116" y="-3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AF0EC08-A56E-498E-AC6B-D0BFD33DFF3A}" type="doc">
      <dgm:prSet loTypeId="urn:microsoft.com/office/officeart/2005/8/layout/hProcess3" loCatId="process" qsTypeId="urn:microsoft.com/office/officeart/2005/8/quickstyle/simple1" qsCatId="simple" csTypeId="urn:microsoft.com/office/officeart/2005/8/colors/accent1_2" csCatId="accent1" phldr="1"/>
      <dgm:spPr/>
    </dgm:pt>
    <dgm:pt modelId="{B3EAED5D-3E44-4C51-85C1-F4B2B24B4BF6}">
      <dgm:prSet phldrT="[Text]" custT="1"/>
      <dgm:spPr/>
      <dgm:t>
        <a:bodyPr/>
        <a:lstStyle/>
        <a:p>
          <a:r>
            <a:rPr lang="el-GR" sz="2400" dirty="0" smtClean="0"/>
            <a:t>ΣΚΟΠΟΣ</a:t>
          </a:r>
          <a:endParaRPr lang="el-GR" sz="2400" dirty="0"/>
        </a:p>
      </dgm:t>
    </dgm:pt>
    <dgm:pt modelId="{08660E60-69EA-4916-AFF7-0FC50CE64763}" type="parTrans" cxnId="{2C232051-CF91-4A61-83A6-8CE83FB0629F}">
      <dgm:prSet/>
      <dgm:spPr/>
      <dgm:t>
        <a:bodyPr/>
        <a:lstStyle/>
        <a:p>
          <a:endParaRPr lang="el-GR"/>
        </a:p>
      </dgm:t>
    </dgm:pt>
    <dgm:pt modelId="{BEFBBFFF-0C62-4AA7-9745-6693B875736C}" type="sibTrans" cxnId="{2C232051-CF91-4A61-83A6-8CE83FB0629F}">
      <dgm:prSet/>
      <dgm:spPr/>
      <dgm:t>
        <a:bodyPr/>
        <a:lstStyle/>
        <a:p>
          <a:endParaRPr lang="el-GR"/>
        </a:p>
      </dgm:t>
    </dgm:pt>
    <dgm:pt modelId="{3B6F1CEC-7990-4A7D-A07A-1ACD04CD022C}" type="pres">
      <dgm:prSet presAssocID="{CAF0EC08-A56E-498E-AC6B-D0BFD33DFF3A}" presName="Name0" presStyleCnt="0">
        <dgm:presLayoutVars>
          <dgm:dir/>
          <dgm:animLvl val="lvl"/>
          <dgm:resizeHandles val="exact"/>
        </dgm:presLayoutVars>
      </dgm:prSet>
      <dgm:spPr/>
    </dgm:pt>
    <dgm:pt modelId="{809007E9-BB12-4DB3-B32B-6872E694445E}" type="pres">
      <dgm:prSet presAssocID="{CAF0EC08-A56E-498E-AC6B-D0BFD33DFF3A}" presName="dummy" presStyleCnt="0"/>
      <dgm:spPr/>
    </dgm:pt>
    <dgm:pt modelId="{3A2BD415-EA45-46CE-A363-59AE7BF53940}" type="pres">
      <dgm:prSet presAssocID="{CAF0EC08-A56E-498E-AC6B-D0BFD33DFF3A}" presName="linH" presStyleCnt="0"/>
      <dgm:spPr/>
    </dgm:pt>
    <dgm:pt modelId="{DCB46BC9-B271-430F-8B97-71ADB75968AA}" type="pres">
      <dgm:prSet presAssocID="{CAF0EC08-A56E-498E-AC6B-D0BFD33DFF3A}" presName="padding1" presStyleCnt="0"/>
      <dgm:spPr/>
    </dgm:pt>
    <dgm:pt modelId="{65B38442-CD18-4EA0-AA85-799BD47D2B0C}" type="pres">
      <dgm:prSet presAssocID="{B3EAED5D-3E44-4C51-85C1-F4B2B24B4BF6}" presName="linV" presStyleCnt="0"/>
      <dgm:spPr/>
    </dgm:pt>
    <dgm:pt modelId="{23530D88-3FE2-40BE-A2A3-29751D810D0C}" type="pres">
      <dgm:prSet presAssocID="{B3EAED5D-3E44-4C51-85C1-F4B2B24B4BF6}" presName="spVertical1" presStyleCnt="0"/>
      <dgm:spPr/>
    </dgm:pt>
    <dgm:pt modelId="{D298753A-CAC4-4746-A9E1-05A9939152A5}" type="pres">
      <dgm:prSet presAssocID="{B3EAED5D-3E44-4C51-85C1-F4B2B24B4BF6}" presName="parTx" presStyleLbl="revTx" presStyleIdx="0" presStyleCnt="1" custScaleX="509708" custScaleY="405376">
        <dgm:presLayoutVars>
          <dgm:chMax val="0"/>
          <dgm:chPref val="0"/>
          <dgm:bulletEnabled val="1"/>
        </dgm:presLayoutVars>
      </dgm:prSet>
      <dgm:spPr/>
      <dgm:t>
        <a:bodyPr/>
        <a:lstStyle/>
        <a:p>
          <a:endParaRPr lang="el-GR"/>
        </a:p>
      </dgm:t>
    </dgm:pt>
    <dgm:pt modelId="{E6BC26CB-19CE-40E8-875B-EE9CE2349A59}" type="pres">
      <dgm:prSet presAssocID="{B3EAED5D-3E44-4C51-85C1-F4B2B24B4BF6}" presName="spVertical2" presStyleCnt="0"/>
      <dgm:spPr/>
    </dgm:pt>
    <dgm:pt modelId="{C813A0F8-23CA-4A07-86D8-2D10BD06D77B}" type="pres">
      <dgm:prSet presAssocID="{B3EAED5D-3E44-4C51-85C1-F4B2B24B4BF6}" presName="spVertical3" presStyleCnt="0"/>
      <dgm:spPr/>
    </dgm:pt>
    <dgm:pt modelId="{C4DBA7E4-2356-4496-A531-CD971CEAFD47}" type="pres">
      <dgm:prSet presAssocID="{CAF0EC08-A56E-498E-AC6B-D0BFD33DFF3A}" presName="padding2" presStyleCnt="0"/>
      <dgm:spPr/>
    </dgm:pt>
    <dgm:pt modelId="{4B331C1D-8645-4DE0-B436-381540C0ED5E}" type="pres">
      <dgm:prSet presAssocID="{CAF0EC08-A56E-498E-AC6B-D0BFD33DFF3A}" presName="negArrow" presStyleCnt="0"/>
      <dgm:spPr/>
    </dgm:pt>
    <dgm:pt modelId="{52230D20-7790-4C5D-984D-5D7B223B51D1}" type="pres">
      <dgm:prSet presAssocID="{CAF0EC08-A56E-498E-AC6B-D0BFD33DFF3A}" presName="backgroundArrow" presStyleLbl="node1" presStyleIdx="0" presStyleCnt="1" custScaleX="21814" custScaleY="271547" custLinFactNeighborX="13687" custLinFactNeighborY="51097"/>
      <dgm:spPr/>
      <dgm:t>
        <a:bodyPr/>
        <a:lstStyle/>
        <a:p>
          <a:endParaRPr lang="el-GR"/>
        </a:p>
      </dgm:t>
    </dgm:pt>
  </dgm:ptLst>
  <dgm:cxnLst>
    <dgm:cxn modelId="{E0A405B4-9A71-4CDE-B198-65EA6CF326F4}" type="presOf" srcId="{CAF0EC08-A56E-498E-AC6B-D0BFD33DFF3A}" destId="{3B6F1CEC-7990-4A7D-A07A-1ACD04CD022C}" srcOrd="0" destOrd="0" presId="urn:microsoft.com/office/officeart/2005/8/layout/hProcess3"/>
    <dgm:cxn modelId="{2C232051-CF91-4A61-83A6-8CE83FB0629F}" srcId="{CAF0EC08-A56E-498E-AC6B-D0BFD33DFF3A}" destId="{B3EAED5D-3E44-4C51-85C1-F4B2B24B4BF6}" srcOrd="0" destOrd="0" parTransId="{08660E60-69EA-4916-AFF7-0FC50CE64763}" sibTransId="{BEFBBFFF-0C62-4AA7-9745-6693B875736C}"/>
    <dgm:cxn modelId="{AC4F9039-4BC9-41C2-8089-2CF22FA6EC2F}" type="presOf" srcId="{B3EAED5D-3E44-4C51-85C1-F4B2B24B4BF6}" destId="{D298753A-CAC4-4746-A9E1-05A9939152A5}" srcOrd="0" destOrd="0" presId="urn:microsoft.com/office/officeart/2005/8/layout/hProcess3"/>
    <dgm:cxn modelId="{8BA50818-9B4C-4FA4-AEBB-BDABDCDC2C26}" type="presParOf" srcId="{3B6F1CEC-7990-4A7D-A07A-1ACD04CD022C}" destId="{809007E9-BB12-4DB3-B32B-6872E694445E}" srcOrd="0" destOrd="0" presId="urn:microsoft.com/office/officeart/2005/8/layout/hProcess3"/>
    <dgm:cxn modelId="{C64494E3-83AA-4988-8407-8B292FE85D92}" type="presParOf" srcId="{3B6F1CEC-7990-4A7D-A07A-1ACD04CD022C}" destId="{3A2BD415-EA45-46CE-A363-59AE7BF53940}" srcOrd="1" destOrd="0" presId="urn:microsoft.com/office/officeart/2005/8/layout/hProcess3"/>
    <dgm:cxn modelId="{0D704808-A1C5-43C9-9435-5ED80FFA5BD5}" type="presParOf" srcId="{3A2BD415-EA45-46CE-A363-59AE7BF53940}" destId="{DCB46BC9-B271-430F-8B97-71ADB75968AA}" srcOrd="0" destOrd="0" presId="urn:microsoft.com/office/officeart/2005/8/layout/hProcess3"/>
    <dgm:cxn modelId="{02028709-2868-49AD-B67C-5A6BC03B6C4C}" type="presParOf" srcId="{3A2BD415-EA45-46CE-A363-59AE7BF53940}" destId="{65B38442-CD18-4EA0-AA85-799BD47D2B0C}" srcOrd="1" destOrd="0" presId="urn:microsoft.com/office/officeart/2005/8/layout/hProcess3"/>
    <dgm:cxn modelId="{86E00338-B006-4AFA-9371-CA9E2FC0ADD8}" type="presParOf" srcId="{65B38442-CD18-4EA0-AA85-799BD47D2B0C}" destId="{23530D88-3FE2-40BE-A2A3-29751D810D0C}" srcOrd="0" destOrd="0" presId="urn:microsoft.com/office/officeart/2005/8/layout/hProcess3"/>
    <dgm:cxn modelId="{278B6BB0-3D4A-46CB-AF7C-B6DA4B32ED82}" type="presParOf" srcId="{65B38442-CD18-4EA0-AA85-799BD47D2B0C}" destId="{D298753A-CAC4-4746-A9E1-05A9939152A5}" srcOrd="1" destOrd="0" presId="urn:microsoft.com/office/officeart/2005/8/layout/hProcess3"/>
    <dgm:cxn modelId="{CE7BFCE4-62A4-4612-83BE-CA96CF8D56D0}" type="presParOf" srcId="{65B38442-CD18-4EA0-AA85-799BD47D2B0C}" destId="{E6BC26CB-19CE-40E8-875B-EE9CE2349A59}" srcOrd="2" destOrd="0" presId="urn:microsoft.com/office/officeart/2005/8/layout/hProcess3"/>
    <dgm:cxn modelId="{5FAFE727-BCEA-4AFC-A767-0CCDF51634F7}" type="presParOf" srcId="{65B38442-CD18-4EA0-AA85-799BD47D2B0C}" destId="{C813A0F8-23CA-4A07-86D8-2D10BD06D77B}" srcOrd="3" destOrd="0" presId="urn:microsoft.com/office/officeart/2005/8/layout/hProcess3"/>
    <dgm:cxn modelId="{6B8C181E-8489-4B68-8579-487463404207}" type="presParOf" srcId="{3A2BD415-EA45-46CE-A363-59AE7BF53940}" destId="{C4DBA7E4-2356-4496-A531-CD971CEAFD47}" srcOrd="2" destOrd="0" presId="urn:microsoft.com/office/officeart/2005/8/layout/hProcess3"/>
    <dgm:cxn modelId="{920AC11C-91B1-4F46-996C-C7FDAAF2A9B7}" type="presParOf" srcId="{3A2BD415-EA45-46CE-A363-59AE7BF53940}" destId="{4B331C1D-8645-4DE0-B436-381540C0ED5E}" srcOrd="3" destOrd="0" presId="urn:microsoft.com/office/officeart/2005/8/layout/hProcess3"/>
    <dgm:cxn modelId="{906E9C4C-A882-4A5A-A43F-88302FDC0629}" type="presParOf" srcId="{3A2BD415-EA45-46CE-A363-59AE7BF53940}" destId="{52230D20-7790-4C5D-984D-5D7B223B51D1}" srcOrd="4" destOrd="0" presId="urn:microsoft.com/office/officeart/2005/8/layout/h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230D20-7790-4C5D-984D-5D7B223B51D1}">
      <dsp:nvSpPr>
        <dsp:cNvPr id="0" name=""/>
        <dsp:cNvSpPr/>
      </dsp:nvSpPr>
      <dsp:spPr>
        <a:xfrm>
          <a:off x="4723" y="0"/>
          <a:ext cx="2414651" cy="1749301"/>
        </a:xfrm>
        <a:prstGeom prst="rightArrow">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298753A-CAC4-4746-A9E1-05A9939152A5}">
      <dsp:nvSpPr>
        <dsp:cNvPr id="0" name=""/>
        <dsp:cNvSpPr/>
      </dsp:nvSpPr>
      <dsp:spPr>
        <a:xfrm>
          <a:off x="198387" y="189486"/>
          <a:ext cx="1977160" cy="13700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43840" rIns="0" bIns="243840" numCol="1" spcCol="1270" anchor="ctr" anchorCtr="0">
          <a:noAutofit/>
        </a:bodyPr>
        <a:lstStyle/>
        <a:p>
          <a:pPr lvl="0" algn="ctr" defTabSz="1066800">
            <a:lnSpc>
              <a:spcPct val="90000"/>
            </a:lnSpc>
            <a:spcBef>
              <a:spcPct val="0"/>
            </a:spcBef>
            <a:spcAft>
              <a:spcPct val="35000"/>
            </a:spcAft>
          </a:pPr>
          <a:r>
            <a:rPr lang="el-GR" sz="2400" kern="1200" dirty="0" smtClean="0"/>
            <a:t>ΣΚΟΠΟΣ</a:t>
          </a:r>
          <a:endParaRPr lang="el-GR" sz="2400" kern="1200" dirty="0"/>
        </a:p>
      </dsp:txBody>
      <dsp:txXfrm>
        <a:off x="198387" y="189486"/>
        <a:ext cx="1977160" cy="1370058"/>
      </dsp:txXfrm>
    </dsp:sp>
  </dsp:spTree>
</dsp:drawing>
</file>

<file path=ppt/diagrams/layout1.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52426" y="2895600"/>
            <a:ext cx="4572000" cy="1368798"/>
          </a:xfrm>
        </p:spPr>
        <p:txBody>
          <a:bodyPr>
            <a:normAutofit/>
          </a:bodyPr>
          <a:lstStyle>
            <a:lvl1pPr marL="0" indent="0" algn="l">
              <a:buNone/>
              <a:defRPr sz="2000" b="0" i="1" cap="none" spc="120"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
        <p:nvSpPr>
          <p:cNvPr id="15" name="Rectangle 14"/>
          <p:cNvSpPr/>
          <p:nvPr/>
        </p:nvSpPr>
        <p:spPr>
          <a:xfrm>
            <a:off x="0" y="4743451"/>
            <a:ext cx="9144000" cy="211455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p:cNvCxnSpPr/>
          <p:nvPr/>
        </p:nvCxnSpPr>
        <p:spPr>
          <a:xfrm>
            <a:off x="0" y="4714875"/>
            <a:ext cx="9144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Date Placeholder 21"/>
          <p:cNvSpPr>
            <a:spLocks noGrp="1"/>
          </p:cNvSpPr>
          <p:nvPr>
            <p:ph type="dt" sz="half" idx="10"/>
          </p:nvPr>
        </p:nvSpPr>
        <p:spPr/>
        <p:txBody>
          <a:bodyPr/>
          <a:lstStyle/>
          <a:p>
            <a:fld id="{F2853615-BFDE-46DE-814C-47EC6EF6D371}" type="datetimeFigureOut">
              <a:rPr lang="el-GR" smtClean="0"/>
              <a:t>20/12/2017</a:t>
            </a:fld>
            <a:endParaRPr lang="el-GR"/>
          </a:p>
        </p:txBody>
      </p:sp>
      <p:sp>
        <p:nvSpPr>
          <p:cNvPr id="23" name="Slide Number Placeholder 22"/>
          <p:cNvSpPr>
            <a:spLocks noGrp="1"/>
          </p:cNvSpPr>
          <p:nvPr>
            <p:ph type="sldNum" sz="quarter" idx="11"/>
          </p:nvPr>
        </p:nvSpPr>
        <p:spPr/>
        <p:txBody>
          <a:bodyPr/>
          <a:lstStyle/>
          <a:p>
            <a:fld id="{3DF53439-851E-44AD-84B1-B6BFC3D0C743}" type="slidenum">
              <a:rPr lang="el-GR" smtClean="0"/>
              <a:t>‹#›</a:t>
            </a:fld>
            <a:endParaRPr lang="el-GR"/>
          </a:p>
        </p:txBody>
      </p:sp>
      <p:sp>
        <p:nvSpPr>
          <p:cNvPr id="24" name="Footer Placeholder 23"/>
          <p:cNvSpPr>
            <a:spLocks noGrp="1"/>
          </p:cNvSpPr>
          <p:nvPr>
            <p:ph type="ftr" sz="quarter" idx="12"/>
          </p:nvPr>
        </p:nvSpPr>
        <p:spPr/>
        <p:txBody>
          <a:bodyPr/>
          <a:lstStyle/>
          <a:p>
            <a:endParaRPr lang="el-GR"/>
          </a:p>
        </p:txBody>
      </p:sp>
      <p:sp>
        <p:nvSpPr>
          <p:cNvPr id="12" name="Title 11"/>
          <p:cNvSpPr>
            <a:spLocks noGrp="1"/>
          </p:cNvSpPr>
          <p:nvPr>
            <p:ph type="title"/>
          </p:nvPr>
        </p:nvSpPr>
        <p:spPr>
          <a:xfrm>
            <a:off x="352426" y="457200"/>
            <a:ext cx="7680960" cy="2438399"/>
          </a:xfrm>
        </p:spPr>
        <p:txBody>
          <a:bodyPr>
            <a:normAutofit/>
          </a:bodyPr>
          <a:lstStyle>
            <a:lvl1pPr>
              <a:spcBef>
                <a:spcPts val="0"/>
              </a:spcBef>
              <a:defRPr kumimoji="0" lang="en-US" sz="6000" b="1" i="0" u="none" strike="noStrike" kern="1200" cap="none" spc="0" normalizeH="0" baseline="0" noProof="0" smtClean="0">
                <a:ln>
                  <a:noFill/>
                </a:ln>
                <a:gradFill>
                  <a:gsLst>
                    <a:gs pos="0">
                      <a:schemeClr val="tx1">
                        <a:alpha val="92000"/>
                      </a:schemeClr>
                    </a:gs>
                    <a:gs pos="45000">
                      <a:schemeClr val="tx1">
                        <a:alpha val="51000"/>
                      </a:schemeClr>
                    </a:gs>
                    <a:gs pos="100000">
                      <a:schemeClr val="tx1"/>
                    </a:gs>
                  </a:gsLst>
                  <a:lin ang="3600000" scaled="0"/>
                </a:gradFill>
                <a:effectLst/>
                <a:uLnTx/>
                <a:uFillTx/>
                <a:latin typeface="+mj-lt"/>
                <a:ea typeface="+mj-ea"/>
                <a:cs typeface="Tunga" pitchFamily="2"/>
              </a:defRPr>
            </a:lvl1pPr>
          </a:lstStyle>
          <a:p>
            <a:r>
              <a:rPr lang="el-GR" smtClean="0"/>
              <a:t>Στυλ κύριου τίτλου</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l-GR" smtClean="0"/>
              <a:t>Στυλ κύριου τίτλου</a:t>
            </a:r>
            <a:endParaRPr lang="en-US"/>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F2853615-BFDE-46DE-814C-47EC6EF6D371}" type="datetimeFigureOut">
              <a:rPr lang="el-GR" smtClean="0"/>
              <a:t>20/12/2017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6629400" y="274638"/>
            <a:ext cx="2057400" cy="5851525"/>
          </a:xfrm>
        </p:spPr>
        <p:txBody>
          <a:bodyPr vert="eaVert"/>
          <a:lstStyle/>
          <a:p>
            <a:r>
              <a:rPr lang="el-GR" smtClean="0"/>
              <a:t>Στυλ κύριου τίτλου</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F2853615-BFDE-46DE-814C-47EC6EF6D371}" type="datetimeFigureOut">
              <a:rPr lang="el-GR" smtClean="0"/>
              <a:t>20/12/2017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Content Placeholder 30"/>
          <p:cNvSpPr>
            <a:spLocks noGrp="1"/>
          </p:cNvSpPr>
          <p:nvPr>
            <p:ph sz="quarter" idx="13"/>
          </p:nvPr>
        </p:nvSpPr>
        <p:spPr>
          <a:xfrm>
            <a:off x="352426" y="1463040"/>
            <a:ext cx="7680960" cy="472440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12" name="Date Placeholder 11"/>
          <p:cNvSpPr>
            <a:spLocks noGrp="1"/>
          </p:cNvSpPr>
          <p:nvPr>
            <p:ph type="dt" sz="half" idx="14"/>
          </p:nvPr>
        </p:nvSpPr>
        <p:spPr/>
        <p:txBody>
          <a:bodyPr/>
          <a:lstStyle/>
          <a:p>
            <a:fld id="{F2853615-BFDE-46DE-814C-47EC6EF6D371}" type="datetimeFigureOut">
              <a:rPr lang="el-GR" smtClean="0"/>
              <a:t>20/12/2017</a:t>
            </a:fld>
            <a:endParaRPr lang="el-GR"/>
          </a:p>
        </p:txBody>
      </p:sp>
      <p:sp>
        <p:nvSpPr>
          <p:cNvPr id="19" name="Slide Number Placeholder 18"/>
          <p:cNvSpPr>
            <a:spLocks noGrp="1"/>
          </p:cNvSpPr>
          <p:nvPr>
            <p:ph type="sldNum" sz="quarter" idx="15"/>
          </p:nvPr>
        </p:nvSpPr>
        <p:spPr/>
        <p:txBody>
          <a:bodyPr/>
          <a:lstStyle/>
          <a:p>
            <a:fld id="{3DF53439-851E-44AD-84B1-B6BFC3D0C743}" type="slidenum">
              <a:rPr lang="el-GR" smtClean="0"/>
              <a:t>‹#›</a:t>
            </a:fld>
            <a:endParaRPr lang="el-GR"/>
          </a:p>
        </p:txBody>
      </p:sp>
      <p:sp>
        <p:nvSpPr>
          <p:cNvPr id="21" name="Footer Placeholder 20"/>
          <p:cNvSpPr>
            <a:spLocks noGrp="1"/>
          </p:cNvSpPr>
          <p:nvPr>
            <p:ph type="ftr" sz="quarter" idx="16"/>
          </p:nvPr>
        </p:nvSpPr>
        <p:spPr/>
        <p:txBody>
          <a:bodyPr/>
          <a:lstStyle/>
          <a:p>
            <a:endParaRPr lang="el-GR"/>
          </a:p>
        </p:txBody>
      </p:sp>
      <p:sp>
        <p:nvSpPr>
          <p:cNvPr id="8" name="Title 7"/>
          <p:cNvSpPr>
            <a:spLocks noGrp="1"/>
          </p:cNvSpPr>
          <p:nvPr>
            <p:ph type="title"/>
          </p:nvPr>
        </p:nvSpPr>
        <p:spPr/>
        <p:txBody>
          <a:bodyPr/>
          <a:lstStyle/>
          <a:p>
            <a:r>
              <a:rPr lang="el-GR" smtClean="0"/>
              <a:t>Στυλ κύριου τίτλου</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ubtitle 2"/>
          <p:cNvSpPr>
            <a:spLocks noGrp="1"/>
          </p:cNvSpPr>
          <p:nvPr>
            <p:ph type="subTitle" idx="1"/>
          </p:nvPr>
        </p:nvSpPr>
        <p:spPr>
          <a:xfrm>
            <a:off x="352426" y="4003302"/>
            <a:ext cx="4572000" cy="1178298"/>
          </a:xfrm>
        </p:spPr>
        <p:txBody>
          <a:bodyPr>
            <a:normAutofit/>
          </a:bodyPr>
          <a:lstStyle>
            <a:lvl1pPr marL="0" indent="0" algn="l">
              <a:buNone/>
              <a:defRPr sz="2000" b="0" i="1" cap="none" spc="120"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
        <p:nvSpPr>
          <p:cNvPr id="16" name="Date Placeholder 15"/>
          <p:cNvSpPr>
            <a:spLocks noGrp="1"/>
          </p:cNvSpPr>
          <p:nvPr>
            <p:ph type="dt" sz="half" idx="10"/>
          </p:nvPr>
        </p:nvSpPr>
        <p:spPr/>
        <p:txBody>
          <a:bodyPr/>
          <a:lstStyle/>
          <a:p>
            <a:fld id="{F2853615-BFDE-46DE-814C-47EC6EF6D371}" type="datetimeFigureOut">
              <a:rPr lang="el-GR" smtClean="0"/>
              <a:t>20/12/2017</a:t>
            </a:fld>
            <a:endParaRPr lang="el-GR"/>
          </a:p>
        </p:txBody>
      </p:sp>
      <p:sp>
        <p:nvSpPr>
          <p:cNvPr id="20" name="Slide Number Placeholder 19"/>
          <p:cNvSpPr>
            <a:spLocks noGrp="1"/>
          </p:cNvSpPr>
          <p:nvPr>
            <p:ph type="sldNum" sz="quarter" idx="11"/>
          </p:nvPr>
        </p:nvSpPr>
        <p:spPr/>
        <p:txBody>
          <a:bodyPr/>
          <a:lstStyle/>
          <a:p>
            <a:fld id="{3DF53439-851E-44AD-84B1-B6BFC3D0C743}" type="slidenum">
              <a:rPr lang="el-GR" smtClean="0"/>
              <a:t>‹#›</a:t>
            </a:fld>
            <a:endParaRPr lang="el-GR"/>
          </a:p>
        </p:txBody>
      </p:sp>
      <p:sp>
        <p:nvSpPr>
          <p:cNvPr id="21" name="Footer Placeholder 20"/>
          <p:cNvSpPr>
            <a:spLocks noGrp="1"/>
          </p:cNvSpPr>
          <p:nvPr>
            <p:ph type="ftr" sz="quarter" idx="12"/>
          </p:nvPr>
        </p:nvSpPr>
        <p:spPr/>
        <p:txBody>
          <a:bodyPr/>
          <a:lstStyle/>
          <a:p>
            <a:endParaRPr lang="el-GR"/>
          </a:p>
        </p:txBody>
      </p:sp>
      <p:sp>
        <p:nvSpPr>
          <p:cNvPr id="13" name="Rectangle 12"/>
          <p:cNvSpPr/>
          <p:nvPr/>
        </p:nvSpPr>
        <p:spPr>
          <a:xfrm>
            <a:off x="0" y="0"/>
            <a:ext cx="9144000" cy="182880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Connector 17"/>
          <p:cNvCxnSpPr/>
          <p:nvPr/>
        </p:nvCxnSpPr>
        <p:spPr>
          <a:xfrm>
            <a:off x="-4439" y="1828800"/>
            <a:ext cx="9144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Title 13"/>
          <p:cNvSpPr>
            <a:spLocks noGrp="1"/>
          </p:cNvSpPr>
          <p:nvPr>
            <p:ph type="title"/>
          </p:nvPr>
        </p:nvSpPr>
        <p:spPr>
          <a:xfrm>
            <a:off x="354366" y="1990078"/>
            <a:ext cx="8439912" cy="1984248"/>
          </a:xfrm>
        </p:spPr>
        <p:txBody>
          <a:bodyPr>
            <a:noAutofit/>
          </a:bodyPr>
          <a:lstStyle>
            <a:lvl1pPr>
              <a:defRPr kumimoji="0" lang="en-US" sz="6000" b="1" i="0" u="none" strike="noStrike" kern="1200" cap="none" spc="0" normalizeH="0" baseline="0" noProof="0" dirty="0" smtClean="0">
                <a:ln>
                  <a:noFill/>
                </a:ln>
                <a:gradFill>
                  <a:gsLst>
                    <a:gs pos="0">
                      <a:schemeClr val="tx1">
                        <a:alpha val="92000"/>
                      </a:schemeClr>
                    </a:gs>
                    <a:gs pos="45000">
                      <a:schemeClr val="tx1">
                        <a:alpha val="51000"/>
                      </a:schemeClr>
                    </a:gs>
                    <a:gs pos="100000">
                      <a:schemeClr val="tx1"/>
                    </a:gs>
                  </a:gsLst>
                  <a:lin ang="3600000" scaled="0"/>
                </a:gradFill>
                <a:effectLst/>
                <a:uLnTx/>
                <a:uFillTx/>
                <a:latin typeface="+mj-lt"/>
                <a:ea typeface="+mj-ea"/>
                <a:cs typeface="Tunga" pitchFamily="2"/>
              </a:defRPr>
            </a:lvl1pPr>
          </a:lstStyle>
          <a:p>
            <a:pPr marL="0" marR="0" lvl="0" indent="0" algn="l" defTabSz="914400" rtl="0" eaLnBrk="1" fontAlgn="auto" latinLnBrk="0" hangingPunct="1">
              <a:lnSpc>
                <a:spcPct val="100000"/>
              </a:lnSpc>
              <a:spcBef>
                <a:spcPts val="400"/>
              </a:spcBef>
              <a:spcAft>
                <a:spcPts val="0"/>
              </a:spcAft>
              <a:buClrTx/>
              <a:buSzTx/>
              <a:buFontTx/>
              <a:buNone/>
              <a:tabLst/>
              <a:defRPr/>
            </a:pPr>
            <a:r>
              <a:rPr lang="el-GR" smtClean="0"/>
              <a:t>Στυλ κύριου τίτλου</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Content Placeholder 11"/>
          <p:cNvSpPr>
            <a:spLocks noGrp="1"/>
          </p:cNvSpPr>
          <p:nvPr>
            <p:ph sz="quarter" idx="14"/>
          </p:nvPr>
        </p:nvSpPr>
        <p:spPr>
          <a:xfrm>
            <a:off x="4901184" y="1463040"/>
            <a:ext cx="3886200" cy="4288536"/>
          </a:xfrm>
        </p:spPr>
        <p:txBody>
          <a:bodyPr>
            <a:normAutofit/>
          </a:bodyPr>
          <a:lstStyle>
            <a:lvl1pPr>
              <a:defRPr sz="1600"/>
            </a:lvl1pPr>
            <a:lvl2pPr>
              <a:defRPr sz="1600"/>
            </a:lvl2pPr>
            <a:lvl3pPr>
              <a:defRPr sz="1600"/>
            </a:lvl3pPr>
            <a:lvl4pPr>
              <a:defRPr sz="1600"/>
            </a:lvl4pPr>
            <a:lvl5pPr>
              <a:defRPr sz="1600"/>
            </a:lvl5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18" name="Content Placeholder 30"/>
          <p:cNvSpPr>
            <a:spLocks noGrp="1"/>
          </p:cNvSpPr>
          <p:nvPr>
            <p:ph sz="quarter" idx="13"/>
          </p:nvPr>
        </p:nvSpPr>
        <p:spPr>
          <a:xfrm>
            <a:off x="352426" y="1463040"/>
            <a:ext cx="3886200" cy="4288536"/>
          </a:xfrm>
        </p:spPr>
        <p:txBody>
          <a:bodyPr>
            <a:normAutofit/>
          </a:bodyPr>
          <a:lstStyle>
            <a:lvl1pPr>
              <a:defRPr sz="1600"/>
            </a:lvl1pPr>
            <a:lvl2pPr>
              <a:defRPr sz="1600"/>
            </a:lvl2pPr>
            <a:lvl3pPr>
              <a:defRPr sz="1600"/>
            </a:lvl3pPr>
            <a:lvl4pPr>
              <a:defRPr sz="1600"/>
            </a:lvl4pPr>
            <a:lvl5pPr>
              <a:defRPr sz="1600"/>
            </a:lvl5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27" name="Title 26"/>
          <p:cNvSpPr>
            <a:spLocks noGrp="1"/>
          </p:cNvSpPr>
          <p:nvPr>
            <p:ph type="title"/>
          </p:nvPr>
        </p:nvSpPr>
        <p:spPr/>
        <p:txBody>
          <a:bodyPr/>
          <a:lstStyle/>
          <a:p>
            <a:r>
              <a:rPr lang="el-GR" smtClean="0"/>
              <a:t>Στυλ κύριου τίτλου</a:t>
            </a:r>
            <a:endParaRPr lang="en-US" dirty="0"/>
          </a:p>
        </p:txBody>
      </p:sp>
      <p:sp>
        <p:nvSpPr>
          <p:cNvPr id="20" name="Date Placeholder 19"/>
          <p:cNvSpPr>
            <a:spLocks noGrp="1"/>
          </p:cNvSpPr>
          <p:nvPr>
            <p:ph type="dt" sz="half" idx="15"/>
          </p:nvPr>
        </p:nvSpPr>
        <p:spPr/>
        <p:txBody>
          <a:bodyPr/>
          <a:lstStyle/>
          <a:p>
            <a:fld id="{F2853615-BFDE-46DE-814C-47EC6EF6D371}" type="datetimeFigureOut">
              <a:rPr lang="el-GR" smtClean="0"/>
              <a:t>20/12/2017</a:t>
            </a:fld>
            <a:endParaRPr lang="el-GR"/>
          </a:p>
        </p:txBody>
      </p:sp>
      <p:sp>
        <p:nvSpPr>
          <p:cNvPr id="25" name="Slide Number Placeholder 24"/>
          <p:cNvSpPr>
            <a:spLocks noGrp="1"/>
          </p:cNvSpPr>
          <p:nvPr>
            <p:ph type="sldNum" sz="quarter" idx="16"/>
          </p:nvPr>
        </p:nvSpPr>
        <p:spPr/>
        <p:txBody>
          <a:bodyPr/>
          <a:lstStyle/>
          <a:p>
            <a:fld id="{3DF53439-851E-44AD-84B1-B6BFC3D0C743}" type="slidenum">
              <a:rPr lang="el-GR" smtClean="0"/>
              <a:t>‹#›</a:t>
            </a:fld>
            <a:endParaRPr lang="el-GR"/>
          </a:p>
        </p:txBody>
      </p:sp>
      <p:sp>
        <p:nvSpPr>
          <p:cNvPr id="26" name="Footer Placeholder 25"/>
          <p:cNvSpPr>
            <a:spLocks noGrp="1"/>
          </p:cNvSpPr>
          <p:nvPr>
            <p:ph type="ftr" sz="quarter" idx="17"/>
          </p:nvPr>
        </p:nvSpPr>
        <p:spPr/>
        <p:txBody>
          <a:bodyPr/>
          <a:lstStyle/>
          <a:p>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3" name="Rectangle 12"/>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 Placeholder 3"/>
          <p:cNvSpPr>
            <a:spLocks noGrp="1"/>
          </p:cNvSpPr>
          <p:nvPr>
            <p:ph type="body" sz="half" idx="2"/>
          </p:nvPr>
        </p:nvSpPr>
        <p:spPr>
          <a:xfrm>
            <a:off x="352426" y="1463040"/>
            <a:ext cx="3886200" cy="509587"/>
          </a:xfrm>
        </p:spPr>
        <p:txBody>
          <a:bodyPr>
            <a:normAutofit/>
          </a:bodyPr>
          <a:lstStyle>
            <a:lvl1pPr marL="0" indent="0">
              <a:buNone/>
              <a:defRPr sz="2000" b="0" i="1" spc="0" baseline="0">
                <a:solidFill>
                  <a:schemeClr val="tx1"/>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19" name="Text Placeholder 3"/>
          <p:cNvSpPr>
            <a:spLocks noGrp="1"/>
          </p:cNvSpPr>
          <p:nvPr>
            <p:ph type="body" sz="half" idx="15"/>
          </p:nvPr>
        </p:nvSpPr>
        <p:spPr>
          <a:xfrm>
            <a:off x="4900613" y="1463040"/>
            <a:ext cx="3886200" cy="509587"/>
          </a:xfrm>
        </p:spPr>
        <p:txBody>
          <a:bodyPr>
            <a:normAutofit/>
          </a:bodyPr>
          <a:lstStyle>
            <a:lvl1pPr marL="0" indent="0">
              <a:buNone/>
              <a:defRPr sz="2000" b="0" i="1" spc="0" baseline="0">
                <a:solidFill>
                  <a:schemeClr val="tx1"/>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22" name="Content Placeholder 11"/>
          <p:cNvSpPr>
            <a:spLocks noGrp="1"/>
          </p:cNvSpPr>
          <p:nvPr>
            <p:ph sz="quarter" idx="14"/>
          </p:nvPr>
        </p:nvSpPr>
        <p:spPr>
          <a:xfrm>
            <a:off x="4900613" y="2011680"/>
            <a:ext cx="3886200" cy="3736848"/>
          </a:xfrm>
        </p:spPr>
        <p:txBody>
          <a:bodyPr>
            <a:normAutofit/>
          </a:bodyPr>
          <a:lstStyle>
            <a:lvl1pPr>
              <a:defRPr sz="1600"/>
            </a:lvl1pPr>
            <a:lvl2pPr>
              <a:defRPr sz="1600"/>
            </a:lvl2pPr>
            <a:lvl3pPr>
              <a:defRPr sz="1600"/>
            </a:lvl3pPr>
            <a:lvl4pPr>
              <a:defRPr sz="1600"/>
            </a:lvl4pPr>
            <a:lvl5pPr>
              <a:defRPr sz="1600"/>
            </a:lvl5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28" name="Content Placeholder 30"/>
          <p:cNvSpPr>
            <a:spLocks noGrp="1"/>
          </p:cNvSpPr>
          <p:nvPr>
            <p:ph sz="quarter" idx="13"/>
          </p:nvPr>
        </p:nvSpPr>
        <p:spPr>
          <a:xfrm>
            <a:off x="352426" y="2011680"/>
            <a:ext cx="3886200" cy="3736848"/>
          </a:xfrm>
        </p:spPr>
        <p:txBody>
          <a:bodyPr>
            <a:normAutofit/>
          </a:bodyPr>
          <a:lstStyle>
            <a:lvl1pPr>
              <a:defRPr sz="1600"/>
            </a:lvl1pPr>
            <a:lvl2pPr>
              <a:defRPr sz="1600"/>
            </a:lvl2pPr>
            <a:lvl3pPr>
              <a:defRPr sz="1600"/>
            </a:lvl3pPr>
            <a:lvl4pPr>
              <a:defRPr sz="1600"/>
            </a:lvl4pPr>
            <a:lvl5pPr>
              <a:defRPr sz="1600"/>
            </a:lvl5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30" name="Title 29"/>
          <p:cNvSpPr>
            <a:spLocks noGrp="1"/>
          </p:cNvSpPr>
          <p:nvPr>
            <p:ph type="title"/>
          </p:nvPr>
        </p:nvSpPr>
        <p:spPr/>
        <p:txBody>
          <a:bodyPr/>
          <a:lstStyle/>
          <a:p>
            <a:r>
              <a:rPr lang="el-GR" smtClean="0"/>
              <a:t>Στυλ κύριου τίτλου</a:t>
            </a:r>
            <a:endParaRPr lang="en-US"/>
          </a:p>
        </p:txBody>
      </p:sp>
      <p:sp>
        <p:nvSpPr>
          <p:cNvPr id="20" name="Date Placeholder 19"/>
          <p:cNvSpPr>
            <a:spLocks noGrp="1"/>
          </p:cNvSpPr>
          <p:nvPr>
            <p:ph type="dt" sz="half" idx="16"/>
          </p:nvPr>
        </p:nvSpPr>
        <p:spPr/>
        <p:txBody>
          <a:bodyPr/>
          <a:lstStyle/>
          <a:p>
            <a:fld id="{F2853615-BFDE-46DE-814C-47EC6EF6D371}" type="datetimeFigureOut">
              <a:rPr lang="el-GR" smtClean="0"/>
              <a:t>20/12/2017</a:t>
            </a:fld>
            <a:endParaRPr lang="el-GR"/>
          </a:p>
        </p:txBody>
      </p:sp>
      <p:sp>
        <p:nvSpPr>
          <p:cNvPr id="24" name="Slide Number Placeholder 23"/>
          <p:cNvSpPr>
            <a:spLocks noGrp="1"/>
          </p:cNvSpPr>
          <p:nvPr>
            <p:ph type="sldNum" sz="quarter" idx="17"/>
          </p:nvPr>
        </p:nvSpPr>
        <p:spPr/>
        <p:txBody>
          <a:bodyPr/>
          <a:lstStyle/>
          <a:p>
            <a:fld id="{3DF53439-851E-44AD-84B1-B6BFC3D0C743}" type="slidenum">
              <a:rPr lang="el-GR" smtClean="0"/>
              <a:t>‹#›</a:t>
            </a:fld>
            <a:endParaRPr lang="el-GR"/>
          </a:p>
        </p:txBody>
      </p:sp>
      <p:sp>
        <p:nvSpPr>
          <p:cNvPr id="29" name="Footer Placeholder 28"/>
          <p:cNvSpPr>
            <a:spLocks noGrp="1"/>
          </p:cNvSpPr>
          <p:nvPr>
            <p:ph type="ftr" sz="quarter" idx="18"/>
          </p:nvPr>
        </p:nvSpPr>
        <p:spPr/>
        <p:txBody>
          <a:bodyPr/>
          <a:lstStyle/>
          <a:p>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10"/>
          <p:cNvSpPr>
            <a:spLocks noGrp="1"/>
          </p:cNvSpPr>
          <p:nvPr>
            <p:ph type="dt" sz="half" idx="10"/>
          </p:nvPr>
        </p:nvSpPr>
        <p:spPr/>
        <p:txBody>
          <a:bodyPr/>
          <a:lstStyle/>
          <a:p>
            <a:fld id="{F2853615-BFDE-46DE-814C-47EC6EF6D371}" type="datetimeFigureOut">
              <a:rPr lang="el-GR" smtClean="0"/>
              <a:t>20/12/2017</a:t>
            </a:fld>
            <a:endParaRPr lang="el-GR"/>
          </a:p>
        </p:txBody>
      </p:sp>
      <p:sp>
        <p:nvSpPr>
          <p:cNvPr id="14" name="Slide Number Placeholder 13"/>
          <p:cNvSpPr>
            <a:spLocks noGrp="1"/>
          </p:cNvSpPr>
          <p:nvPr>
            <p:ph type="sldNum" sz="quarter" idx="11"/>
          </p:nvPr>
        </p:nvSpPr>
        <p:spPr/>
        <p:txBody>
          <a:bodyPr/>
          <a:lstStyle/>
          <a:p>
            <a:fld id="{3DF53439-851E-44AD-84B1-B6BFC3D0C743}" type="slidenum">
              <a:rPr lang="el-GR" smtClean="0"/>
              <a:t>‹#›</a:t>
            </a:fld>
            <a:endParaRPr lang="el-GR"/>
          </a:p>
        </p:txBody>
      </p:sp>
      <p:sp>
        <p:nvSpPr>
          <p:cNvPr id="18" name="Footer Placeholder 17"/>
          <p:cNvSpPr>
            <a:spLocks noGrp="1"/>
          </p:cNvSpPr>
          <p:nvPr>
            <p:ph type="ftr" sz="quarter" idx="12"/>
          </p:nvPr>
        </p:nvSpPr>
        <p:spPr/>
        <p:txBody>
          <a:bodyPr/>
          <a:lstStyle/>
          <a:p>
            <a:endParaRPr lang="el-GR"/>
          </a:p>
        </p:txBody>
      </p:sp>
      <p:sp>
        <p:nvSpPr>
          <p:cNvPr id="15" name="Title 14"/>
          <p:cNvSpPr>
            <a:spLocks noGrp="1"/>
          </p:cNvSpPr>
          <p:nvPr>
            <p:ph type="title"/>
          </p:nvPr>
        </p:nvSpPr>
        <p:spPr/>
        <p:txBody>
          <a:bodyPr/>
          <a:lstStyle/>
          <a:p>
            <a:r>
              <a:rPr lang="el-GR" smtClean="0"/>
              <a:t>Στυλ κύριου τίτλου</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ate Placeholder 6"/>
          <p:cNvSpPr>
            <a:spLocks noGrp="1"/>
          </p:cNvSpPr>
          <p:nvPr>
            <p:ph type="dt" sz="half" idx="10"/>
          </p:nvPr>
        </p:nvSpPr>
        <p:spPr/>
        <p:txBody>
          <a:bodyPr/>
          <a:lstStyle/>
          <a:p>
            <a:fld id="{F2853615-BFDE-46DE-814C-47EC6EF6D371}" type="datetimeFigureOut">
              <a:rPr lang="el-GR" smtClean="0"/>
              <a:t>20/12/2017</a:t>
            </a:fld>
            <a:endParaRPr lang="el-GR"/>
          </a:p>
        </p:txBody>
      </p:sp>
      <p:sp>
        <p:nvSpPr>
          <p:cNvPr id="12" name="Slide Number Placeholder 11"/>
          <p:cNvSpPr>
            <a:spLocks noGrp="1"/>
          </p:cNvSpPr>
          <p:nvPr>
            <p:ph type="sldNum" sz="quarter" idx="11"/>
          </p:nvPr>
        </p:nvSpPr>
        <p:spPr/>
        <p:txBody>
          <a:bodyPr/>
          <a:lstStyle/>
          <a:p>
            <a:fld id="{3DF53439-851E-44AD-84B1-B6BFC3D0C743}" type="slidenum">
              <a:rPr lang="el-GR" smtClean="0"/>
              <a:t>‹#›</a:t>
            </a:fld>
            <a:endParaRPr lang="el-GR"/>
          </a:p>
        </p:txBody>
      </p:sp>
      <p:sp>
        <p:nvSpPr>
          <p:cNvPr id="13" name="Footer Placeholder 12"/>
          <p:cNvSpPr>
            <a:spLocks noGrp="1"/>
          </p:cNvSpPr>
          <p:nvPr>
            <p:ph type="ftr" sz="quarter" idx="12"/>
          </p:nvPr>
        </p:nvSpPr>
        <p:spPr/>
        <p:txBody>
          <a:bodyPr/>
          <a:lstStyle/>
          <a:p>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5734050"/>
            <a:ext cx="9144000" cy="112395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 name="Straight Connector 21"/>
          <p:cNvCxnSpPr/>
          <p:nvPr/>
        </p:nvCxnSpPr>
        <p:spPr>
          <a:xfrm>
            <a:off x="0" y="5695950"/>
            <a:ext cx="9144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Title 23"/>
          <p:cNvSpPr>
            <a:spLocks noGrp="1"/>
          </p:cNvSpPr>
          <p:nvPr>
            <p:ph type="title"/>
          </p:nvPr>
        </p:nvSpPr>
        <p:spPr/>
        <p:txBody>
          <a:bodyPr/>
          <a:lstStyle/>
          <a:p>
            <a:r>
              <a:rPr lang="el-GR" smtClean="0"/>
              <a:t>Στυλ κύριου τίτλου</a:t>
            </a:r>
            <a:endParaRPr lang="en-US"/>
          </a:p>
        </p:txBody>
      </p:sp>
      <p:sp>
        <p:nvSpPr>
          <p:cNvPr id="11" name="Text Placeholder 3"/>
          <p:cNvSpPr>
            <a:spLocks noGrp="1"/>
          </p:cNvSpPr>
          <p:nvPr>
            <p:ph type="body" sz="half" idx="2"/>
          </p:nvPr>
        </p:nvSpPr>
        <p:spPr>
          <a:xfrm>
            <a:off x="352426" y="1463040"/>
            <a:ext cx="3381375" cy="3967162"/>
          </a:xfrm>
        </p:spPr>
        <p:txBody>
          <a:bodyPr>
            <a:normAutofit/>
          </a:bodyPr>
          <a:lstStyle>
            <a:lvl1pPr marL="0" indent="0">
              <a:lnSpc>
                <a:spcPct val="150000"/>
              </a:lnSpc>
              <a:buNone/>
              <a:defRPr sz="1600" b="0" i="1" spc="0" baseline="0">
                <a:solidFill>
                  <a:schemeClr val="tx2"/>
                </a:solidFill>
                <a:latin typeface="+mn-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16" name="Content Placeholder 11"/>
          <p:cNvSpPr>
            <a:spLocks noGrp="1"/>
          </p:cNvSpPr>
          <p:nvPr>
            <p:ph sz="quarter" idx="14"/>
          </p:nvPr>
        </p:nvSpPr>
        <p:spPr>
          <a:xfrm>
            <a:off x="4105275" y="1463040"/>
            <a:ext cx="4681538" cy="3968496"/>
          </a:xfrm>
        </p:spPr>
        <p:txBody>
          <a:bodyPr>
            <a:normAutofit/>
          </a:bodyPr>
          <a:lstStyle>
            <a:lvl1pPr>
              <a:defRPr sz="1600"/>
            </a:lvl1pPr>
            <a:lvl2pPr>
              <a:defRPr sz="1600"/>
            </a:lvl2pPr>
            <a:lvl3pPr>
              <a:defRPr sz="1600"/>
            </a:lvl3pPr>
            <a:lvl4pPr>
              <a:defRPr sz="1600"/>
            </a:lvl4pPr>
            <a:lvl5pPr>
              <a:defRPr sz="1600"/>
            </a:lvl5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13" name="Date Placeholder 12"/>
          <p:cNvSpPr>
            <a:spLocks noGrp="1"/>
          </p:cNvSpPr>
          <p:nvPr>
            <p:ph type="dt" sz="half" idx="15"/>
          </p:nvPr>
        </p:nvSpPr>
        <p:spPr/>
        <p:txBody>
          <a:bodyPr/>
          <a:lstStyle/>
          <a:p>
            <a:fld id="{F2853615-BFDE-46DE-814C-47EC6EF6D371}" type="datetimeFigureOut">
              <a:rPr lang="el-GR" smtClean="0"/>
              <a:t>20/12/2017</a:t>
            </a:fld>
            <a:endParaRPr lang="el-GR"/>
          </a:p>
        </p:txBody>
      </p:sp>
      <p:sp>
        <p:nvSpPr>
          <p:cNvPr id="18" name="Slide Number Placeholder 17"/>
          <p:cNvSpPr>
            <a:spLocks noGrp="1"/>
          </p:cNvSpPr>
          <p:nvPr>
            <p:ph type="sldNum" sz="quarter" idx="16"/>
          </p:nvPr>
        </p:nvSpPr>
        <p:spPr/>
        <p:txBody>
          <a:bodyPr/>
          <a:lstStyle/>
          <a:p>
            <a:fld id="{3DF53439-851E-44AD-84B1-B6BFC3D0C743}" type="slidenum">
              <a:rPr lang="el-GR" smtClean="0"/>
              <a:t>‹#›</a:t>
            </a:fld>
            <a:endParaRPr lang="el-GR"/>
          </a:p>
        </p:txBody>
      </p:sp>
      <p:sp>
        <p:nvSpPr>
          <p:cNvPr id="20" name="Footer Placeholder 19"/>
          <p:cNvSpPr>
            <a:spLocks noGrp="1"/>
          </p:cNvSpPr>
          <p:nvPr>
            <p:ph type="ftr" sz="quarter" idx="17"/>
          </p:nvPr>
        </p:nvSpPr>
        <p:spPr/>
        <p:txBody>
          <a:bodyPr/>
          <a:lstStyle/>
          <a:p>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5229224" y="0"/>
            <a:ext cx="3914775" cy="5657850"/>
          </a:xfrm>
        </p:spPr>
        <p:txBody>
          <a:bodyPr anchor="ctr" anchorCtr="0"/>
          <a:lstStyle>
            <a:lvl1pPr marL="0" indent="0" algn="ctr">
              <a:buNone/>
              <a:defRPr sz="32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μια εικόνα</a:t>
            </a:r>
            <a:endParaRPr lang="en-US" dirty="0"/>
          </a:p>
        </p:txBody>
      </p:sp>
      <p:sp>
        <p:nvSpPr>
          <p:cNvPr id="25" name="Text Placeholder 24"/>
          <p:cNvSpPr>
            <a:spLocks noGrp="1"/>
          </p:cNvSpPr>
          <p:nvPr>
            <p:ph type="body" sz="quarter" idx="13"/>
          </p:nvPr>
        </p:nvSpPr>
        <p:spPr>
          <a:xfrm>
            <a:off x="352426" y="1600199"/>
            <a:ext cx="4572000" cy="3593237"/>
          </a:xfrm>
        </p:spPr>
        <p:txBody>
          <a:bodyPr>
            <a:normAutofit/>
          </a:bodyPr>
          <a:lstStyle>
            <a:lvl1pPr marL="0" indent="0">
              <a:lnSpc>
                <a:spcPct val="150000"/>
              </a:lnSpc>
              <a:spcBef>
                <a:spcPts val="0"/>
              </a:spcBef>
              <a:buNone/>
              <a:defRPr sz="1600" i="1">
                <a:solidFill>
                  <a:schemeClr val="tx1"/>
                </a:solidFill>
              </a:defRPr>
            </a:lvl1pPr>
            <a:lvl2pPr marL="171450" indent="1588">
              <a:buNone/>
              <a:defRPr>
                <a:solidFill>
                  <a:schemeClr val="bg2"/>
                </a:solidFill>
              </a:defRPr>
            </a:lvl2pPr>
            <a:lvl3pPr marL="344488" indent="6350">
              <a:buNone/>
              <a:defRPr>
                <a:solidFill>
                  <a:schemeClr val="bg2"/>
                </a:solidFill>
              </a:defRPr>
            </a:lvl3pPr>
            <a:lvl4pPr marL="515938" indent="3175">
              <a:buNone/>
              <a:defRPr>
                <a:solidFill>
                  <a:schemeClr val="bg2"/>
                </a:solidFill>
              </a:defRPr>
            </a:lvl4pPr>
            <a:lvl5pPr marL="688975" indent="-1588">
              <a:buNone/>
              <a:defRPr>
                <a:solidFill>
                  <a:schemeClr val="bg2"/>
                </a:solidFill>
              </a:defRPr>
            </a:lvl5pPr>
          </a:lstStyle>
          <a:p>
            <a:pPr lvl="0"/>
            <a:r>
              <a:rPr lang="el-GR" smtClean="0"/>
              <a:t>Στυλ υποδείγματος κειμένου</a:t>
            </a:r>
          </a:p>
        </p:txBody>
      </p:sp>
      <p:sp>
        <p:nvSpPr>
          <p:cNvPr id="11" name="Rectangle 10"/>
          <p:cNvSpPr/>
          <p:nvPr/>
        </p:nvSpPr>
        <p:spPr>
          <a:xfrm>
            <a:off x="0" y="5734050"/>
            <a:ext cx="9144000" cy="112395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p:cNvCxnSpPr/>
          <p:nvPr/>
        </p:nvCxnSpPr>
        <p:spPr>
          <a:xfrm>
            <a:off x="0" y="5695950"/>
            <a:ext cx="9144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Title Placeholder 1"/>
          <p:cNvSpPr>
            <a:spLocks noGrp="1"/>
          </p:cNvSpPr>
          <p:nvPr>
            <p:ph type="title"/>
          </p:nvPr>
        </p:nvSpPr>
        <p:spPr>
          <a:xfrm>
            <a:off x="352425" y="275208"/>
            <a:ext cx="4572000" cy="1324992"/>
          </a:xfrm>
          <a:prstGeom prst="rect">
            <a:avLst/>
          </a:prstGeom>
        </p:spPr>
        <p:txBody>
          <a:bodyPr vert="horz" lIns="91440" tIns="45720" rIns="91440" bIns="45720" rtlCol="0" anchor="b" anchorCtr="0">
            <a:normAutofit/>
          </a:bodyPr>
          <a:lstStyle/>
          <a:p>
            <a:r>
              <a:rPr lang="el-GR" smtClean="0"/>
              <a:t>Στυλ κύριου τίτλου</a:t>
            </a:r>
            <a:endParaRPr lang="en-US" dirty="0"/>
          </a:p>
        </p:txBody>
      </p:sp>
      <p:sp>
        <p:nvSpPr>
          <p:cNvPr id="13" name="Date Placeholder 12"/>
          <p:cNvSpPr>
            <a:spLocks noGrp="1"/>
          </p:cNvSpPr>
          <p:nvPr>
            <p:ph type="dt" sz="half" idx="14"/>
          </p:nvPr>
        </p:nvSpPr>
        <p:spPr/>
        <p:txBody>
          <a:bodyPr/>
          <a:lstStyle/>
          <a:p>
            <a:fld id="{F2853615-BFDE-46DE-814C-47EC6EF6D371}" type="datetimeFigureOut">
              <a:rPr lang="el-GR" smtClean="0"/>
              <a:t>20/12/2017</a:t>
            </a:fld>
            <a:endParaRPr lang="el-GR"/>
          </a:p>
        </p:txBody>
      </p:sp>
      <p:sp>
        <p:nvSpPr>
          <p:cNvPr id="20" name="Slide Number Placeholder 19"/>
          <p:cNvSpPr>
            <a:spLocks noGrp="1"/>
          </p:cNvSpPr>
          <p:nvPr>
            <p:ph type="sldNum" sz="quarter" idx="15"/>
          </p:nvPr>
        </p:nvSpPr>
        <p:spPr/>
        <p:txBody>
          <a:bodyPr/>
          <a:lstStyle/>
          <a:p>
            <a:fld id="{3DF53439-851E-44AD-84B1-B6BFC3D0C743}" type="slidenum">
              <a:rPr lang="el-GR" smtClean="0"/>
              <a:t>‹#›</a:t>
            </a:fld>
            <a:endParaRPr lang="el-GR"/>
          </a:p>
        </p:txBody>
      </p:sp>
      <p:sp>
        <p:nvSpPr>
          <p:cNvPr id="21" name="Footer Placeholder 20"/>
          <p:cNvSpPr>
            <a:spLocks noGrp="1"/>
          </p:cNvSpPr>
          <p:nvPr>
            <p:ph type="ftr" sz="quarter" idx="16"/>
          </p:nvPr>
        </p:nvSpPr>
        <p:spPr/>
        <p:txBody>
          <a:bodyPr/>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52426" y="228600"/>
            <a:ext cx="7680960" cy="1066800"/>
          </a:xfrm>
          <a:prstGeom prst="rect">
            <a:avLst/>
          </a:prstGeom>
        </p:spPr>
        <p:txBody>
          <a:bodyPr vert="horz" lIns="91440" tIns="45720" rIns="91440" bIns="45720" rtlCol="0" anchor="b" anchorCtr="0">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352426" y="1463040"/>
            <a:ext cx="7680960" cy="4343400"/>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352426" y="6543676"/>
            <a:ext cx="1466850" cy="247650"/>
          </a:xfrm>
          <a:prstGeom prst="rect">
            <a:avLst/>
          </a:prstGeom>
        </p:spPr>
        <p:txBody>
          <a:bodyPr vert="horz" lIns="91440" tIns="45720" rIns="91440" bIns="45720" rtlCol="0" anchor="ctr">
            <a:normAutofit/>
          </a:bodyPr>
          <a:lstStyle>
            <a:lvl1pPr algn="l">
              <a:defRPr sz="1000" b="1">
                <a:solidFill>
                  <a:schemeClr val="tx1">
                    <a:alpha val="65000"/>
                  </a:schemeClr>
                </a:solidFill>
              </a:defRPr>
            </a:lvl1pPr>
          </a:lstStyle>
          <a:p>
            <a:fld id="{F2853615-BFDE-46DE-814C-47EC6EF6D371}" type="datetimeFigureOut">
              <a:rPr lang="el-GR" smtClean="0"/>
              <a:t>20/12/2017</a:t>
            </a:fld>
            <a:endParaRPr lang="el-GR"/>
          </a:p>
        </p:txBody>
      </p:sp>
      <p:sp>
        <p:nvSpPr>
          <p:cNvPr id="5" name="Footer Placeholder 4"/>
          <p:cNvSpPr>
            <a:spLocks noGrp="1"/>
          </p:cNvSpPr>
          <p:nvPr>
            <p:ph type="ftr" sz="quarter" idx="3"/>
          </p:nvPr>
        </p:nvSpPr>
        <p:spPr>
          <a:xfrm>
            <a:off x="1809749" y="6543676"/>
            <a:ext cx="4086225" cy="247650"/>
          </a:xfrm>
          <a:prstGeom prst="rect">
            <a:avLst/>
          </a:prstGeom>
        </p:spPr>
        <p:txBody>
          <a:bodyPr vert="horz" lIns="91440" tIns="45720" rIns="91440" bIns="45720" rtlCol="0" anchor="ctr">
            <a:normAutofit/>
          </a:bodyPr>
          <a:lstStyle>
            <a:lvl1pPr algn="l">
              <a:defRPr sz="1000" b="1" i="1">
                <a:solidFill>
                  <a:schemeClr val="tx1">
                    <a:alpha val="65000"/>
                  </a:schemeClr>
                </a:solidFill>
              </a:defRPr>
            </a:lvl1pPr>
          </a:lstStyle>
          <a:p>
            <a:endParaRPr lang="el-GR"/>
          </a:p>
        </p:txBody>
      </p:sp>
      <p:sp>
        <p:nvSpPr>
          <p:cNvPr id="6" name="Slide Number Placeholder 5"/>
          <p:cNvSpPr>
            <a:spLocks noGrp="1"/>
          </p:cNvSpPr>
          <p:nvPr>
            <p:ph type="sldNum" sz="quarter" idx="4"/>
          </p:nvPr>
        </p:nvSpPr>
        <p:spPr>
          <a:xfrm>
            <a:off x="7886700" y="6543676"/>
            <a:ext cx="876300" cy="247650"/>
          </a:xfrm>
          <a:prstGeom prst="rect">
            <a:avLst/>
          </a:prstGeom>
        </p:spPr>
        <p:txBody>
          <a:bodyPr vert="horz" lIns="91440" tIns="45720" rIns="91440" bIns="45720" rtlCol="0" anchor="ctr">
            <a:normAutofit/>
          </a:bodyPr>
          <a:lstStyle>
            <a:lvl1pPr algn="r">
              <a:defRPr sz="1000" b="1">
                <a:solidFill>
                  <a:schemeClr val="tx1">
                    <a:alpha val="65000"/>
                  </a:schemeClr>
                </a:solidFill>
              </a:defRPr>
            </a:lvl1pPr>
          </a:lstStyle>
          <a:p>
            <a:fld id="{3DF53439-851E-44AD-84B1-B6BFC3D0C743}" type="slidenum">
              <a:rPr lang="el-GR" smtClean="0"/>
              <a:t>‹#›</a:t>
            </a:fld>
            <a:endParaRPr lang="el-GR"/>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ts val="400"/>
        </a:spcBef>
        <a:buNone/>
        <a:defRPr sz="4000" b="0" kern="1200" cap="none" spc="0" baseline="0">
          <a:solidFill>
            <a:schemeClr val="tx1"/>
          </a:solidFill>
          <a:latin typeface="+mj-lt"/>
          <a:ea typeface="+mj-ea"/>
          <a:cs typeface="Tunga" pitchFamily="2"/>
        </a:defRPr>
      </a:lvl1pPr>
    </p:titleStyle>
    <p:bodyStyle>
      <a:lvl1pPr marL="0" indent="0" algn="l" defTabSz="914400" rtl="0" eaLnBrk="1" latinLnBrk="0" hangingPunct="1">
        <a:spcBef>
          <a:spcPts val="1200"/>
        </a:spcBef>
        <a:spcAft>
          <a:spcPts val="0"/>
        </a:spcAft>
        <a:buClr>
          <a:schemeClr val="accent5"/>
        </a:buClr>
        <a:buFont typeface="Arial" pitchFamily="34" charset="0"/>
        <a:buNone/>
        <a:defRPr sz="1800" b="0" i="0" kern="1200" cap="none" spc="30" baseline="0">
          <a:solidFill>
            <a:schemeClr val="tx1"/>
          </a:solidFill>
          <a:latin typeface="+mn-lt"/>
          <a:ea typeface="+mn-ea"/>
          <a:cs typeface="Tahoma" pitchFamily="34" charset="0"/>
        </a:defRPr>
      </a:lvl1pPr>
      <a:lvl2pPr marL="171450" indent="-171450"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2pPr>
      <a:lvl3pPr marL="344488" indent="-165100"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3pPr>
      <a:lvl4pPr marL="517525" indent="-169863"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4pPr>
      <a:lvl5pPr marL="688975" indent="-173038"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5pPr>
      <a:lvl6pPr marL="868680"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6pPr>
      <a:lvl7pPr marL="1069848"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7pPr>
      <a:lvl8pPr marL="1243584"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8pPr>
      <a:lvl9pPr marL="1408176"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pPr algn="ctr"/>
            <a:r>
              <a:rPr lang="el-GR" sz="2400" dirty="0"/>
              <a:t/>
            </a:r>
            <a:br>
              <a:rPr lang="el-GR" sz="2400" dirty="0"/>
            </a:br>
            <a:r>
              <a:rPr lang="el-GR" sz="1800" dirty="0"/>
              <a:t>ΠΑΝΕΠΙΣΤΗΜΙΟ ΘΕΣΣΑΛΙΑΣ</a:t>
            </a:r>
            <a:br>
              <a:rPr lang="el-GR" sz="1800" dirty="0"/>
            </a:br>
            <a:r>
              <a:rPr lang="el-GR" sz="1800" dirty="0"/>
              <a:t> ΠΟΛΥΤΕΧΝΙΚΗ ΣΧΟΛΗ</a:t>
            </a:r>
            <a:br>
              <a:rPr lang="el-GR" sz="1800" dirty="0"/>
            </a:br>
            <a:r>
              <a:rPr lang="el-GR" sz="1800" dirty="0"/>
              <a:t>ΤΜΗΜΑ </a:t>
            </a:r>
            <a:r>
              <a:rPr lang="el-GR" sz="1800" dirty="0" smtClean="0"/>
              <a:t>ΜΗΧΑΝΙΚΩΝ ΧΩΡΟΤΑΞΙΑΣ, ΠΟΛΕΟΔΟΜΙΑΣ ΚΑΙ ΠΕΡΙΦΕΡΕΙΑΚΗΣ ΑΝΑΠΤΥΞΗΣ</a:t>
            </a:r>
            <a:endParaRPr lang="el-GR" sz="1800" dirty="0"/>
          </a:p>
        </p:txBody>
      </p:sp>
      <p:sp>
        <p:nvSpPr>
          <p:cNvPr id="5" name="Θέση περιεχομένου 4"/>
          <p:cNvSpPr>
            <a:spLocks noGrp="1"/>
          </p:cNvSpPr>
          <p:nvPr>
            <p:ph sz="quarter" idx="13"/>
          </p:nvPr>
        </p:nvSpPr>
        <p:spPr/>
        <p:txBody>
          <a:bodyPr>
            <a:normAutofit fontScale="92500" lnSpcReduction="20000"/>
          </a:bodyPr>
          <a:lstStyle/>
          <a:p>
            <a:pPr algn="ctr"/>
            <a:endParaRPr lang="el-GR" sz="4000" dirty="0" smtClean="0"/>
          </a:p>
          <a:p>
            <a:pPr algn="ctr"/>
            <a:r>
              <a:rPr lang="el-GR" sz="4000" dirty="0" smtClean="0"/>
              <a:t>ΔΙΑΧΕΙΡΙΣΗ </a:t>
            </a:r>
            <a:r>
              <a:rPr lang="el-GR" sz="4000" dirty="0"/>
              <a:t>ΣΤΕΡΕΩΝ </a:t>
            </a:r>
            <a:r>
              <a:rPr lang="el-GR" sz="4000" dirty="0" smtClean="0"/>
              <a:t>ΑΠΟΒΛΗΤΩΝ</a:t>
            </a:r>
          </a:p>
          <a:p>
            <a:pPr algn="ctr"/>
            <a:endParaRPr lang="el-GR" sz="2200" dirty="0" smtClean="0"/>
          </a:p>
          <a:p>
            <a:pPr algn="ctr"/>
            <a:endParaRPr lang="el-GR" sz="2200" dirty="0"/>
          </a:p>
          <a:p>
            <a:pPr algn="ctr"/>
            <a:r>
              <a:rPr lang="el-GR" sz="2200" dirty="0" smtClean="0"/>
              <a:t>Κατερίνα </a:t>
            </a:r>
            <a:r>
              <a:rPr lang="el-GR" sz="2200" dirty="0"/>
              <a:t>Παπαοικονόμου</a:t>
            </a:r>
          </a:p>
          <a:p>
            <a:pPr algn="ctr"/>
            <a:endParaRPr lang="el-GR" sz="2200" dirty="0"/>
          </a:p>
          <a:p>
            <a:pPr algn="ctr"/>
            <a:r>
              <a:rPr lang="el-GR" sz="2200" dirty="0"/>
              <a:t>Διάλεξη στο πλαίσιο του μαθήματος </a:t>
            </a:r>
            <a:r>
              <a:rPr lang="el-GR" sz="2200" dirty="0" smtClean="0"/>
              <a:t>«Ρύπανση και Προστασία Περιβάλλοντος»</a:t>
            </a:r>
            <a:endParaRPr lang="el-GR" sz="2200" dirty="0"/>
          </a:p>
          <a:p>
            <a:pPr algn="ctr"/>
            <a:endParaRPr lang="el-GR" sz="2200" dirty="0"/>
          </a:p>
          <a:p>
            <a:pPr algn="ctr"/>
            <a:r>
              <a:rPr lang="en-US" sz="2200" dirty="0" smtClean="0"/>
              <a:t>21</a:t>
            </a:r>
            <a:r>
              <a:rPr lang="el-GR" sz="2200" dirty="0" smtClean="0"/>
              <a:t> </a:t>
            </a:r>
            <a:r>
              <a:rPr lang="el-GR" sz="2200" dirty="0" smtClean="0"/>
              <a:t>Δεκεμβρίου </a:t>
            </a:r>
            <a:r>
              <a:rPr lang="el-GR" sz="2200" dirty="0" smtClean="0"/>
              <a:t>201</a:t>
            </a:r>
            <a:r>
              <a:rPr lang="en-US" sz="2200" dirty="0" smtClean="0"/>
              <a:t>7</a:t>
            </a:r>
            <a:endParaRPr lang="el-GR" sz="2200" dirty="0"/>
          </a:p>
          <a:p>
            <a:pPr algn="ctr"/>
            <a:r>
              <a:rPr lang="el-GR" sz="2200" dirty="0"/>
              <a:t>ΒΟΛΟΣ</a:t>
            </a:r>
          </a:p>
        </p:txBody>
      </p:sp>
    </p:spTree>
    <p:extLst>
      <p:ext uri="{BB962C8B-B14F-4D97-AF65-F5344CB8AC3E}">
        <p14:creationId xmlns:p14="http://schemas.microsoft.com/office/powerpoint/2010/main" val="10933668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normAutofit/>
          </a:bodyPr>
          <a:lstStyle/>
          <a:p>
            <a:r>
              <a:rPr lang="el-GR" sz="2400" dirty="0"/>
              <a:t>Στη διαχείριση των στερεών αποβλήτων λαμβάνονται μέτρα ώστε:</a:t>
            </a:r>
          </a:p>
          <a:p>
            <a:pPr>
              <a:buFont typeface="Wingdings" pitchFamily="2" charset="2"/>
              <a:buChar char="ü"/>
            </a:pPr>
            <a:r>
              <a:rPr lang="el-GR" sz="2400" dirty="0"/>
              <a:t>Να μη δημιουργούνται κίνδυνοι για το νερό, τον αέρα, το έδαφος, τη χλωρίδα, την πανίδα και τη βιώσιμη ανάπτυξη</a:t>
            </a:r>
          </a:p>
          <a:p>
            <a:pPr>
              <a:buFont typeface="Wingdings" pitchFamily="2" charset="2"/>
              <a:buChar char="ü"/>
            </a:pPr>
            <a:r>
              <a:rPr lang="el-GR" sz="2400" dirty="0"/>
              <a:t>Να μη δημιουργούνται ενοχλήσεις από το θόρυβο ή τις οσμές</a:t>
            </a:r>
          </a:p>
          <a:p>
            <a:pPr>
              <a:buFont typeface="Wingdings" pitchFamily="2" charset="2"/>
              <a:buChar char="ü"/>
            </a:pPr>
            <a:r>
              <a:rPr lang="el-GR" sz="2400" dirty="0"/>
              <a:t>Να μην προκαλείται αλλοίωση του τοπίου και των περιοχών που παρουσιάζουν ιδιαίτερο οικολογικό, πολιτιστικό, αισθητικό ενδιαφέρον</a:t>
            </a:r>
          </a:p>
          <a:p>
            <a:endParaRPr lang="el-GR" sz="2400" dirty="0"/>
          </a:p>
        </p:txBody>
      </p:sp>
      <p:sp>
        <p:nvSpPr>
          <p:cNvPr id="3" name="Title 2"/>
          <p:cNvSpPr>
            <a:spLocks noGrp="1"/>
          </p:cNvSpPr>
          <p:nvPr>
            <p:ph type="title"/>
          </p:nvPr>
        </p:nvSpPr>
        <p:spPr/>
        <p:txBody>
          <a:bodyPr>
            <a:normAutofit/>
          </a:bodyPr>
          <a:lstStyle/>
          <a:p>
            <a:r>
              <a:rPr lang="el-GR" sz="3600" b="1" dirty="0"/>
              <a:t>ΚΥΑ με αρ. 50910/2727/2003</a:t>
            </a:r>
            <a:endParaRPr lang="el-GR" sz="3600" dirty="0"/>
          </a:p>
        </p:txBody>
      </p:sp>
    </p:spTree>
    <p:extLst>
      <p:ext uri="{BB962C8B-B14F-4D97-AF65-F5344CB8AC3E}">
        <p14:creationId xmlns:p14="http://schemas.microsoft.com/office/powerpoint/2010/main" val="2587504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normAutofit/>
          </a:bodyPr>
          <a:lstStyle/>
          <a:p>
            <a:r>
              <a:rPr lang="el-GR" sz="2800" dirty="0"/>
              <a:t>Η διαχείριση των στερεών αποβλήτων διέπεται από τις ακόλουθες αρχές:</a:t>
            </a:r>
          </a:p>
          <a:p>
            <a:pPr>
              <a:buFont typeface="Wingdings" pitchFamily="2" charset="2"/>
              <a:buChar char="ü"/>
            </a:pPr>
            <a:r>
              <a:rPr lang="el-GR" sz="2800" dirty="0"/>
              <a:t>Την </a:t>
            </a:r>
            <a:r>
              <a:rPr lang="el-GR" sz="2800" dirty="0" smtClean="0"/>
              <a:t>αρχή </a:t>
            </a:r>
            <a:r>
              <a:rPr lang="el-GR" sz="2800" dirty="0"/>
              <a:t>της πρόληψης</a:t>
            </a:r>
          </a:p>
          <a:p>
            <a:pPr>
              <a:buFont typeface="Wingdings" pitchFamily="2" charset="2"/>
              <a:buChar char="ü"/>
            </a:pPr>
            <a:r>
              <a:rPr lang="el-GR" sz="2800" dirty="0" smtClean="0"/>
              <a:t>Την αρχή </a:t>
            </a:r>
            <a:r>
              <a:rPr lang="el-GR" sz="2800" dirty="0"/>
              <a:t>«ο ρυπαίνων πληρώνει»</a:t>
            </a:r>
            <a:endParaRPr lang="en-US" sz="2800" dirty="0"/>
          </a:p>
          <a:p>
            <a:pPr>
              <a:buFont typeface="Wingdings" pitchFamily="2" charset="2"/>
              <a:buChar char="ü"/>
            </a:pPr>
            <a:r>
              <a:rPr lang="el-GR" sz="2800" dirty="0"/>
              <a:t>Την αρχή της εγγύτητας</a:t>
            </a:r>
          </a:p>
        </p:txBody>
      </p:sp>
      <p:sp>
        <p:nvSpPr>
          <p:cNvPr id="3" name="Title 2"/>
          <p:cNvSpPr>
            <a:spLocks noGrp="1"/>
          </p:cNvSpPr>
          <p:nvPr>
            <p:ph type="title"/>
          </p:nvPr>
        </p:nvSpPr>
        <p:spPr/>
        <p:txBody>
          <a:bodyPr>
            <a:normAutofit/>
          </a:bodyPr>
          <a:lstStyle/>
          <a:p>
            <a:r>
              <a:rPr lang="el-GR" sz="3600" b="1" dirty="0"/>
              <a:t>ΚΥΑ με αρ. 50910/2727/2003</a:t>
            </a:r>
            <a:endParaRPr lang="el-GR" sz="3600" dirty="0"/>
          </a:p>
        </p:txBody>
      </p:sp>
    </p:spTree>
    <p:extLst>
      <p:ext uri="{BB962C8B-B14F-4D97-AF65-F5344CB8AC3E}">
        <p14:creationId xmlns:p14="http://schemas.microsoft.com/office/powerpoint/2010/main" val="918380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normAutofit/>
          </a:bodyPr>
          <a:lstStyle/>
          <a:p>
            <a:r>
              <a:rPr lang="el-GR" sz="2800" dirty="0"/>
              <a:t>Η διαχείριση των στερεών αποβλήτων </a:t>
            </a:r>
            <a:r>
              <a:rPr lang="el-GR" sz="2800" dirty="0" smtClean="0"/>
              <a:t>στοχεύει στην:</a:t>
            </a:r>
            <a:endParaRPr lang="el-GR" sz="2800" dirty="0"/>
          </a:p>
          <a:p>
            <a:pPr>
              <a:buFont typeface="Wingdings" pitchFamily="2" charset="2"/>
              <a:buChar char="ü"/>
            </a:pPr>
            <a:r>
              <a:rPr lang="el-GR" sz="2800" dirty="0"/>
              <a:t>Πρόληψη ή μείωση της παραγωγής αποβλήτων</a:t>
            </a:r>
          </a:p>
          <a:p>
            <a:pPr>
              <a:buFont typeface="Wingdings" pitchFamily="2" charset="2"/>
              <a:buChar char="ü"/>
            </a:pPr>
            <a:r>
              <a:rPr lang="el-GR" sz="2800" dirty="0"/>
              <a:t>Αξιοποίηση των υλικών (ανακύκλωση, ανάκτηση)</a:t>
            </a:r>
          </a:p>
          <a:p>
            <a:pPr>
              <a:buFont typeface="Wingdings" pitchFamily="2" charset="2"/>
              <a:buChar char="ü"/>
            </a:pPr>
            <a:r>
              <a:rPr lang="el-GR" sz="2800" dirty="0"/>
              <a:t>Τελική διάθεση κατά τρόπο περιβαλλοντικά αποδεκτό.</a:t>
            </a:r>
          </a:p>
          <a:p>
            <a:endParaRPr lang="el-GR" sz="2800" dirty="0"/>
          </a:p>
        </p:txBody>
      </p:sp>
      <p:sp>
        <p:nvSpPr>
          <p:cNvPr id="3" name="Title 2"/>
          <p:cNvSpPr>
            <a:spLocks noGrp="1"/>
          </p:cNvSpPr>
          <p:nvPr>
            <p:ph type="title"/>
          </p:nvPr>
        </p:nvSpPr>
        <p:spPr/>
        <p:txBody>
          <a:bodyPr>
            <a:normAutofit/>
          </a:bodyPr>
          <a:lstStyle/>
          <a:p>
            <a:r>
              <a:rPr lang="el-GR" sz="3600" b="1" dirty="0"/>
              <a:t>ΚΥΑ με αρ. 50910/2727/2003</a:t>
            </a:r>
            <a:endParaRPr lang="el-GR" sz="3600" dirty="0"/>
          </a:p>
        </p:txBody>
      </p:sp>
    </p:spTree>
    <p:extLst>
      <p:ext uri="{BB962C8B-B14F-4D97-AF65-F5344CB8AC3E}">
        <p14:creationId xmlns:p14="http://schemas.microsoft.com/office/powerpoint/2010/main" val="32702116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352426" y="1463040"/>
            <a:ext cx="7680960" cy="5062304"/>
          </a:xfrm>
        </p:spPr>
        <p:txBody>
          <a:bodyPr>
            <a:normAutofit fontScale="77500" lnSpcReduction="20000"/>
          </a:bodyPr>
          <a:lstStyle/>
          <a:p>
            <a:r>
              <a:rPr lang="el-GR" sz="2800" dirty="0"/>
              <a:t>Εξειδίκευση των παραπάνω στόχων:</a:t>
            </a:r>
          </a:p>
          <a:p>
            <a:pPr>
              <a:buFont typeface="Wingdings" pitchFamily="2" charset="2"/>
              <a:buChar char="ü"/>
            </a:pPr>
            <a:r>
              <a:rPr lang="el-GR" sz="2800" dirty="0"/>
              <a:t>Εξάλειψη του φαινομένου της ανεξέλεγκτης διάθεσης (παύση της λειτουργίας ΧΑΔΑ)</a:t>
            </a:r>
          </a:p>
          <a:p>
            <a:pPr>
              <a:buFont typeface="Wingdings" pitchFamily="2" charset="2"/>
              <a:buChar char="ü"/>
            </a:pPr>
            <a:r>
              <a:rPr lang="el-GR" sz="2800" dirty="0"/>
              <a:t>Μεταφορά αποβλήτων (δίκτυο σταθμών μεταφόρτωσης)</a:t>
            </a:r>
          </a:p>
          <a:p>
            <a:pPr>
              <a:buFont typeface="Wingdings" pitchFamily="2" charset="2"/>
              <a:buChar char="ü"/>
            </a:pPr>
            <a:r>
              <a:rPr lang="el-GR" sz="2800" dirty="0"/>
              <a:t>Αξιοποίηση των αποβλήτων συσκευασίας και άλλων προϊόντων (συστήματα εναλλακτικής διαχείρισης)</a:t>
            </a:r>
          </a:p>
          <a:p>
            <a:pPr>
              <a:buFont typeface="Wingdings" pitchFamily="2" charset="2"/>
              <a:buChar char="ü"/>
            </a:pPr>
            <a:r>
              <a:rPr lang="el-GR" sz="2800" dirty="0"/>
              <a:t>Διαλογή στην πηγή</a:t>
            </a:r>
          </a:p>
          <a:p>
            <a:pPr>
              <a:buFont typeface="Wingdings" pitchFamily="2" charset="2"/>
              <a:buChar char="ü"/>
            </a:pPr>
            <a:r>
              <a:rPr lang="el-GR" sz="2800" dirty="0"/>
              <a:t>Σταδιακή διαχρονική μείωση της ποσότητας των βιοποδομήσιμων αποβλήτων που οδηγούνται προς υγειονομική </a:t>
            </a:r>
            <a:r>
              <a:rPr lang="el-GR" sz="2800" dirty="0" smtClean="0"/>
              <a:t>ταφή</a:t>
            </a:r>
          </a:p>
          <a:p>
            <a:pPr>
              <a:buFont typeface="Wingdings" pitchFamily="2" charset="2"/>
              <a:buChar char="ü"/>
            </a:pPr>
            <a:r>
              <a:rPr lang="el-GR" sz="2800" dirty="0"/>
              <a:t>Κάλυψη του συνόλου της χώρας με σύγχρονες και ολοκληρωμένες εγκαταστάσεις</a:t>
            </a:r>
          </a:p>
          <a:p>
            <a:pPr>
              <a:buFont typeface="Wingdings" pitchFamily="2" charset="2"/>
              <a:buChar char="ü"/>
            </a:pPr>
            <a:r>
              <a:rPr lang="el-GR" sz="2800" dirty="0"/>
              <a:t>Πληροφόρηση και ευαισθητοποίηση του κοινού.</a:t>
            </a:r>
          </a:p>
          <a:p>
            <a:endParaRPr lang="el-GR" sz="2800" dirty="0"/>
          </a:p>
          <a:p>
            <a:endParaRPr lang="el-GR" sz="2800" dirty="0"/>
          </a:p>
        </p:txBody>
      </p:sp>
      <p:sp>
        <p:nvSpPr>
          <p:cNvPr id="3" name="Title 2"/>
          <p:cNvSpPr>
            <a:spLocks noGrp="1"/>
          </p:cNvSpPr>
          <p:nvPr>
            <p:ph type="title"/>
          </p:nvPr>
        </p:nvSpPr>
        <p:spPr/>
        <p:txBody>
          <a:bodyPr>
            <a:normAutofit/>
          </a:bodyPr>
          <a:lstStyle/>
          <a:p>
            <a:r>
              <a:rPr lang="el-GR" sz="3600" b="1" dirty="0"/>
              <a:t>ΚΥΑ με αρ. 50910/2727/2003</a:t>
            </a:r>
            <a:endParaRPr lang="el-GR" sz="3600" dirty="0"/>
          </a:p>
        </p:txBody>
      </p:sp>
    </p:spTree>
    <p:extLst>
      <p:ext uri="{BB962C8B-B14F-4D97-AF65-F5344CB8AC3E}">
        <p14:creationId xmlns:p14="http://schemas.microsoft.com/office/powerpoint/2010/main" val="7414307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pPr marL="285750" indent="-285750">
              <a:buFont typeface="Arial" pitchFamily="34" charset="0"/>
              <a:buChar char="•"/>
            </a:pPr>
            <a:r>
              <a:rPr lang="el-GR" dirty="0" smtClean="0"/>
              <a:t>Υπόχρεοι φορείς για τη συλλογή και τη μεταφορά των στερεών αποβλήτων (αρ. 7, ΚΥΑ 50910/2727/2003) είναι οι οικείοι Δήμοι. </a:t>
            </a:r>
            <a:endParaRPr lang="el-GR" dirty="0"/>
          </a:p>
          <a:p>
            <a:pPr marL="285750" indent="-285750">
              <a:buFont typeface="Arial" pitchFamily="34" charset="0"/>
              <a:buChar char="•"/>
            </a:pPr>
            <a:r>
              <a:rPr lang="el-GR" dirty="0" smtClean="0"/>
              <a:t>Οι Δήμοι είναι αρμόδιοι για τη διαχείριση των στερεών αποβλήτων σε επίπεδο προσωρινής αποθήκευσης, μεταφόρτωσης, επεξεργασίας, ανακύκλωσης.</a:t>
            </a:r>
            <a:endParaRPr lang="el-GR" dirty="0"/>
          </a:p>
          <a:p>
            <a:pPr marL="285750" indent="-285750">
              <a:buFont typeface="Arial" pitchFamily="34" charset="0"/>
              <a:buChar char="•"/>
            </a:pPr>
            <a:r>
              <a:rPr lang="el-GR" dirty="0" smtClean="0"/>
              <a:t>Η διαχείριση πραγματοποιείται σύμφωνα με τον αντίστοιχο σχεδιασμό που καταρτίζεται από την Περιφέρεια.</a:t>
            </a:r>
            <a:endParaRPr lang="el-GR" dirty="0"/>
          </a:p>
          <a:p>
            <a:pPr marL="285750" indent="-285750">
              <a:buFont typeface="Arial" pitchFamily="34" charset="0"/>
              <a:buChar char="•"/>
            </a:pPr>
            <a:r>
              <a:rPr lang="el-GR" dirty="0" smtClean="0"/>
              <a:t>Σύνδεσμοι και ανώνυμες εταιρίες των Δήμων, οι ΦΟΔΣΑ (ΝΠΔΔ) (Φορεάς Διαχείρισης Στερεών Αποβλήτων), με απόφαση του Γενικού Γραμματέα Αποκεντρωμένης Διοίκησης.</a:t>
            </a:r>
          </a:p>
          <a:p>
            <a:pPr marL="285750" indent="-285750">
              <a:buFont typeface="Arial" pitchFamily="34" charset="0"/>
              <a:buChar char="•"/>
            </a:pPr>
            <a:r>
              <a:rPr lang="el-GR" dirty="0" smtClean="0"/>
              <a:t>Χρονική διάρκεια λειτουργίας 30 έτη.</a:t>
            </a:r>
          </a:p>
          <a:p>
            <a:pPr marL="285750" indent="-285750">
              <a:buFont typeface="Arial" pitchFamily="34" charset="0"/>
              <a:buChar char="•"/>
            </a:pPr>
            <a:endParaRPr lang="el-GR" dirty="0" smtClean="0"/>
          </a:p>
          <a:p>
            <a:pPr marL="285750" indent="-285750">
              <a:buFont typeface="Arial" pitchFamily="34" charset="0"/>
              <a:buChar char="•"/>
            </a:pPr>
            <a:endParaRPr lang="el-GR" dirty="0"/>
          </a:p>
        </p:txBody>
      </p:sp>
      <p:sp>
        <p:nvSpPr>
          <p:cNvPr id="3" name="Title 2"/>
          <p:cNvSpPr>
            <a:spLocks noGrp="1"/>
          </p:cNvSpPr>
          <p:nvPr>
            <p:ph type="title"/>
          </p:nvPr>
        </p:nvSpPr>
        <p:spPr/>
        <p:txBody>
          <a:bodyPr>
            <a:normAutofit fontScale="90000"/>
          </a:bodyPr>
          <a:lstStyle/>
          <a:p>
            <a:r>
              <a:rPr lang="el-GR" dirty="0" smtClean="0"/>
              <a:t>ΡΟΛΟΙ ΚΑΙ ΑΡΜΟΔΙΟΤΗΤΕΣ ΕΜΠΛΕΚΟΜΕΝΩΝ ΦΟΡΕΩΝ</a:t>
            </a:r>
            <a:endParaRPr lang="el-GR" dirty="0"/>
          </a:p>
        </p:txBody>
      </p:sp>
    </p:spTree>
    <p:extLst>
      <p:ext uri="{BB962C8B-B14F-4D97-AF65-F5344CB8AC3E}">
        <p14:creationId xmlns:p14="http://schemas.microsoft.com/office/powerpoint/2010/main" val="15773470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el-GR" dirty="0"/>
              <a:t>Σκοπός του περιφερειακού συνδέσμου ΦΟΔΣΑ είναι </a:t>
            </a:r>
            <a:endParaRPr lang="el-GR" dirty="0" smtClean="0"/>
          </a:p>
          <a:p>
            <a:pPr marL="285750" indent="-285750">
              <a:buFont typeface="Arial" pitchFamily="34" charset="0"/>
              <a:buChar char="•"/>
            </a:pPr>
            <a:r>
              <a:rPr lang="el-GR" dirty="0" smtClean="0"/>
              <a:t>η </a:t>
            </a:r>
            <a:r>
              <a:rPr lang="el-GR" dirty="0"/>
              <a:t>ολοκληρωμένη διαχείριση </a:t>
            </a:r>
            <a:r>
              <a:rPr lang="el-GR" dirty="0" smtClean="0"/>
              <a:t>των στερεών </a:t>
            </a:r>
            <a:r>
              <a:rPr lang="el-GR" dirty="0"/>
              <a:t>αποβλήτων, σύμφωνα με το ΠΕΣΔΑ και ειδικότερα </a:t>
            </a:r>
            <a:endParaRPr lang="el-GR" dirty="0" smtClean="0"/>
          </a:p>
          <a:p>
            <a:pPr marL="285750" indent="-285750">
              <a:buFont typeface="Arial" pitchFamily="34" charset="0"/>
              <a:buChar char="•"/>
            </a:pPr>
            <a:r>
              <a:rPr lang="el-GR" dirty="0" smtClean="0"/>
              <a:t>η </a:t>
            </a:r>
            <a:r>
              <a:rPr lang="el-GR" dirty="0"/>
              <a:t>εξειδίκευση και η υλοποίηση </a:t>
            </a:r>
            <a:r>
              <a:rPr lang="el-GR" dirty="0" smtClean="0"/>
              <a:t>των στόχων </a:t>
            </a:r>
            <a:r>
              <a:rPr lang="el-GR" dirty="0"/>
              <a:t>και δράσεων αυτού </a:t>
            </a:r>
            <a:endParaRPr lang="el-GR" dirty="0" smtClean="0"/>
          </a:p>
          <a:p>
            <a:pPr marL="285750" indent="-285750">
              <a:buFont typeface="Arial" pitchFamily="34" charset="0"/>
              <a:buChar char="•"/>
            </a:pPr>
            <a:r>
              <a:rPr lang="el-GR" dirty="0" smtClean="0"/>
              <a:t>για </a:t>
            </a:r>
            <a:r>
              <a:rPr lang="el-GR" dirty="0"/>
              <a:t>την προσωρινή αποθήκευση, </a:t>
            </a:r>
            <a:endParaRPr lang="el-GR" dirty="0" smtClean="0"/>
          </a:p>
          <a:p>
            <a:pPr marL="285750" indent="-285750">
              <a:buFont typeface="Arial" pitchFamily="34" charset="0"/>
              <a:buChar char="•"/>
            </a:pPr>
            <a:r>
              <a:rPr lang="el-GR" dirty="0" smtClean="0"/>
              <a:t>μεταφόρτωση</a:t>
            </a:r>
            <a:r>
              <a:rPr lang="el-GR" dirty="0"/>
              <a:t>, </a:t>
            </a:r>
            <a:endParaRPr lang="el-GR" dirty="0" smtClean="0"/>
          </a:p>
          <a:p>
            <a:pPr marL="285750" indent="-285750">
              <a:buFont typeface="Arial" pitchFamily="34" charset="0"/>
              <a:buChar char="•"/>
            </a:pPr>
            <a:r>
              <a:rPr lang="el-GR" dirty="0" smtClean="0"/>
              <a:t>θαλάσσια μεταφορά ΑΣΑ</a:t>
            </a:r>
            <a:r>
              <a:rPr lang="el-GR" dirty="0"/>
              <a:t>, </a:t>
            </a:r>
            <a:endParaRPr lang="el-GR" dirty="0" smtClean="0"/>
          </a:p>
          <a:p>
            <a:pPr marL="285750" indent="-285750">
              <a:buFont typeface="Arial" pitchFamily="34" charset="0"/>
              <a:buChar char="•"/>
            </a:pPr>
            <a:r>
              <a:rPr lang="el-GR" dirty="0" smtClean="0"/>
              <a:t>η </a:t>
            </a:r>
            <a:r>
              <a:rPr lang="el-GR" dirty="0"/>
              <a:t>επεξεργασία, </a:t>
            </a:r>
            <a:endParaRPr lang="el-GR" dirty="0" smtClean="0"/>
          </a:p>
          <a:p>
            <a:pPr marL="285750" indent="-285750">
              <a:buFont typeface="Arial" pitchFamily="34" charset="0"/>
              <a:buChar char="•"/>
            </a:pPr>
            <a:r>
              <a:rPr lang="el-GR" dirty="0" smtClean="0"/>
              <a:t>ανάκτηση </a:t>
            </a:r>
            <a:r>
              <a:rPr lang="el-GR" dirty="0"/>
              <a:t>και </a:t>
            </a:r>
            <a:endParaRPr lang="el-GR" dirty="0" smtClean="0"/>
          </a:p>
          <a:p>
            <a:pPr marL="285750" indent="-285750">
              <a:buFont typeface="Arial" pitchFamily="34" charset="0"/>
              <a:buChar char="•"/>
            </a:pPr>
            <a:r>
              <a:rPr lang="el-GR" dirty="0" smtClean="0"/>
              <a:t>διάθεση </a:t>
            </a:r>
            <a:r>
              <a:rPr lang="el-GR" dirty="0"/>
              <a:t>των στερεών αποβλήτων της χωρικής </a:t>
            </a:r>
            <a:r>
              <a:rPr lang="el-GR" dirty="0" smtClean="0"/>
              <a:t>τους αρμοδιότητας</a:t>
            </a:r>
            <a:endParaRPr lang="el-GR" dirty="0"/>
          </a:p>
        </p:txBody>
      </p:sp>
      <p:sp>
        <p:nvSpPr>
          <p:cNvPr id="3" name="Title 2"/>
          <p:cNvSpPr>
            <a:spLocks noGrp="1"/>
          </p:cNvSpPr>
          <p:nvPr>
            <p:ph type="title"/>
          </p:nvPr>
        </p:nvSpPr>
        <p:spPr/>
        <p:txBody>
          <a:bodyPr>
            <a:normAutofit fontScale="90000"/>
          </a:bodyPr>
          <a:lstStyle/>
          <a:p>
            <a:r>
              <a:rPr lang="el-GR" dirty="0" smtClean="0"/>
              <a:t>ΡΟΛΟΙ ΚΑΙ ΑΡΜΟΔΙΟΤΗΤΕΣ ΕΜΠΛΕΚΟΜΕΝΩΝ ΦΟΡΕΩΝ</a:t>
            </a:r>
            <a:endParaRPr lang="el-GR" dirty="0"/>
          </a:p>
        </p:txBody>
      </p:sp>
    </p:spTree>
    <p:extLst>
      <p:ext uri="{BB962C8B-B14F-4D97-AF65-F5344CB8AC3E}">
        <p14:creationId xmlns:p14="http://schemas.microsoft.com/office/powerpoint/2010/main" val="30825762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el-GR" dirty="0"/>
              <a:t>Οι φορείς διαχείρισης αποβλήτων πρέπει να τηρούν χρονολογικά αρχεία με </a:t>
            </a:r>
            <a:endParaRPr lang="el-GR" dirty="0" smtClean="0"/>
          </a:p>
          <a:p>
            <a:pPr marL="285750" indent="-285750">
              <a:buFont typeface="Arial" pitchFamily="34" charset="0"/>
              <a:buChar char="•"/>
            </a:pPr>
            <a:r>
              <a:rPr lang="el-GR" dirty="0" smtClean="0"/>
              <a:t>τις ποσότητες, </a:t>
            </a:r>
          </a:p>
          <a:p>
            <a:pPr marL="285750" indent="-285750">
              <a:buFont typeface="Arial" pitchFamily="34" charset="0"/>
              <a:buChar char="•"/>
            </a:pPr>
            <a:r>
              <a:rPr lang="el-GR" dirty="0" smtClean="0"/>
              <a:t>τη </a:t>
            </a:r>
            <a:r>
              <a:rPr lang="el-GR" dirty="0"/>
              <a:t>φύση, </a:t>
            </a:r>
            <a:endParaRPr lang="el-GR" dirty="0" smtClean="0"/>
          </a:p>
          <a:p>
            <a:pPr marL="285750" indent="-285750">
              <a:buFont typeface="Arial" pitchFamily="34" charset="0"/>
              <a:buChar char="•"/>
            </a:pPr>
            <a:r>
              <a:rPr lang="el-GR" dirty="0" smtClean="0"/>
              <a:t>την </a:t>
            </a:r>
            <a:r>
              <a:rPr lang="el-GR" dirty="0"/>
              <a:t>προέλευση και άλλα στοιχεία, όπως αναφέρονται στο αρ. 20 του Ν. 4042/2012 για</a:t>
            </a:r>
          </a:p>
          <a:p>
            <a:r>
              <a:rPr lang="el-GR" dirty="0"/>
              <a:t>τουλάχιστον δύο έτη και να διαθέτουν τις εν λόγω πληροφορίες, κατόπιν αιτήματος, στις </a:t>
            </a:r>
            <a:r>
              <a:rPr lang="el-GR" dirty="0" smtClean="0"/>
              <a:t>αρμόδιες αρχές</a:t>
            </a:r>
            <a:r>
              <a:rPr lang="el-GR" dirty="0"/>
              <a:t>.</a:t>
            </a:r>
          </a:p>
        </p:txBody>
      </p:sp>
      <p:sp>
        <p:nvSpPr>
          <p:cNvPr id="3" name="Title 2"/>
          <p:cNvSpPr>
            <a:spLocks noGrp="1"/>
          </p:cNvSpPr>
          <p:nvPr>
            <p:ph type="title"/>
          </p:nvPr>
        </p:nvSpPr>
        <p:spPr/>
        <p:txBody>
          <a:bodyPr>
            <a:normAutofit fontScale="90000"/>
          </a:bodyPr>
          <a:lstStyle/>
          <a:p>
            <a:r>
              <a:rPr lang="el-GR" dirty="0" smtClean="0"/>
              <a:t>ΡΟΛΟΙ ΚΑΙ ΑΡΜΟΔΙΟΤΗΤΕΣ ΕΜΠΛΕΚΟΜΕΝΩΝ ΦΟΡΕΩΝ</a:t>
            </a:r>
            <a:endParaRPr lang="el-GR" dirty="0"/>
          </a:p>
        </p:txBody>
      </p:sp>
    </p:spTree>
    <p:extLst>
      <p:ext uri="{BB962C8B-B14F-4D97-AF65-F5344CB8AC3E}">
        <p14:creationId xmlns:p14="http://schemas.microsoft.com/office/powerpoint/2010/main" val="9464058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normAutofit fontScale="92500" lnSpcReduction="20000"/>
          </a:bodyPr>
          <a:lstStyle/>
          <a:p>
            <a:r>
              <a:rPr lang="el-GR" dirty="0"/>
              <a:t>Η κατάταξη των έργων και δραστηριοτήτων ακολουθεί τις διατάξεις του Ν. </a:t>
            </a:r>
            <a:r>
              <a:rPr lang="el-GR" dirty="0" smtClean="0"/>
              <a:t>4014/2011.</a:t>
            </a:r>
          </a:p>
          <a:p>
            <a:r>
              <a:rPr lang="el-GR" dirty="0" smtClean="0"/>
              <a:t>Δύο </a:t>
            </a:r>
            <a:r>
              <a:rPr lang="el-GR" dirty="0"/>
              <a:t>βασικές </a:t>
            </a:r>
            <a:r>
              <a:rPr lang="el-GR" dirty="0" smtClean="0"/>
              <a:t>κατηγορίες, η </a:t>
            </a:r>
            <a:r>
              <a:rPr lang="el-GR" dirty="0"/>
              <a:t>πρώτη (Α) και η δεύτερη (Β</a:t>
            </a:r>
            <a:r>
              <a:rPr lang="el-GR" dirty="0" smtClean="0"/>
              <a:t>).</a:t>
            </a:r>
          </a:p>
          <a:p>
            <a:r>
              <a:rPr lang="el-GR" dirty="0"/>
              <a:t>Η πρώτη (Α) κατηγορία περιλαμβάνει τα έργα και τις </a:t>
            </a:r>
            <a:r>
              <a:rPr lang="el-GR" dirty="0" smtClean="0"/>
              <a:t>δραστηριότητες τα </a:t>
            </a:r>
            <a:r>
              <a:rPr lang="el-GR" dirty="0"/>
              <a:t>οποία ενδέχεται να προκαλέσουν σημαντικές επιπτώσεις στο περιβάλλον και για τα </a:t>
            </a:r>
            <a:r>
              <a:rPr lang="el-GR" dirty="0" smtClean="0"/>
              <a:t>οποία απαιτείται </a:t>
            </a:r>
            <a:r>
              <a:rPr lang="el-GR" dirty="0"/>
              <a:t>η διεξαγωγή Μελέτης Περιβαλλοντικών Επιπτώσεων (ΜΠΕ) και χωρίζεται </a:t>
            </a:r>
            <a:r>
              <a:rPr lang="el-GR" dirty="0" smtClean="0"/>
              <a:t>στις υποκατηγορίες</a:t>
            </a:r>
            <a:r>
              <a:rPr lang="el-GR" dirty="0"/>
              <a:t>:</a:t>
            </a:r>
          </a:p>
          <a:p>
            <a:r>
              <a:rPr lang="el-GR" dirty="0" smtClean="0"/>
              <a:t> </a:t>
            </a:r>
            <a:r>
              <a:rPr lang="el-GR" dirty="0"/>
              <a:t>(Α1) για έργα και δραστηριότητες που ενδέχεται να προκαλέσουν πολύ σημαντικές </a:t>
            </a:r>
            <a:r>
              <a:rPr lang="el-GR" dirty="0" smtClean="0"/>
              <a:t>επιπτώσεις στο </a:t>
            </a:r>
            <a:r>
              <a:rPr lang="el-GR" dirty="0"/>
              <a:t>περιβάλλον. Η έκδοση Απόφασης Έγκρισης Περιβαλλοντικών Όρων (ΑΕΠΟ) γίνεται </a:t>
            </a:r>
            <a:r>
              <a:rPr lang="el-GR" dirty="0" smtClean="0"/>
              <a:t>με απόφαση </a:t>
            </a:r>
            <a:r>
              <a:rPr lang="el-GR" dirty="0"/>
              <a:t>του </a:t>
            </a:r>
            <a:r>
              <a:rPr lang="el-GR" dirty="0" smtClean="0"/>
              <a:t>Υπουργού.</a:t>
            </a:r>
            <a:endParaRPr lang="el-GR" dirty="0"/>
          </a:p>
          <a:p>
            <a:r>
              <a:rPr lang="el-GR" dirty="0" smtClean="0"/>
              <a:t> </a:t>
            </a:r>
            <a:r>
              <a:rPr lang="el-GR" dirty="0"/>
              <a:t>(Α2) για αυτά που ενδέχεται να προκαλέσουν σημαντικές επιπτώσεις. Η έκδοση ΑΕΠΟ </a:t>
            </a:r>
            <a:r>
              <a:rPr lang="el-GR" dirty="0" smtClean="0"/>
              <a:t>γίνεται με </a:t>
            </a:r>
            <a:r>
              <a:rPr lang="el-GR" dirty="0"/>
              <a:t>απόφαση του Γενικού Γραμματέα της οικείας Αποκεντρωμένης Διοίκησης</a:t>
            </a:r>
            <a:r>
              <a:rPr lang="el-GR" dirty="0" smtClean="0"/>
              <a:t>.</a:t>
            </a:r>
          </a:p>
          <a:p>
            <a:r>
              <a:rPr lang="el-GR" dirty="0" smtClean="0"/>
              <a:t>Η </a:t>
            </a:r>
            <a:r>
              <a:rPr lang="el-GR" dirty="0"/>
              <a:t>δεύτερη (Β) κατηγορία περιλαμβάνει έργα και δραστηριότητες τα </a:t>
            </a:r>
            <a:r>
              <a:rPr lang="el-GR" dirty="0" smtClean="0"/>
              <a:t>οποία χαρακτηρίζονται </a:t>
            </a:r>
            <a:r>
              <a:rPr lang="el-GR" dirty="0"/>
              <a:t>από τοπικές και μη σημαντικές μόνο επιπτώσεις στο περιβάλλον. Δεν </a:t>
            </a:r>
            <a:r>
              <a:rPr lang="el-GR" dirty="0" smtClean="0"/>
              <a:t>υπόκεινται σε </a:t>
            </a:r>
            <a:r>
              <a:rPr lang="el-GR" dirty="0"/>
              <a:t>ΜΠΕ, αλλά σε Πρότυπες Περιβαλλοντικές Δεσμεύσεις (ΠΠΔ).</a:t>
            </a:r>
          </a:p>
        </p:txBody>
      </p:sp>
      <p:sp>
        <p:nvSpPr>
          <p:cNvPr id="3" name="Title 2"/>
          <p:cNvSpPr>
            <a:spLocks noGrp="1"/>
          </p:cNvSpPr>
          <p:nvPr>
            <p:ph type="title"/>
          </p:nvPr>
        </p:nvSpPr>
        <p:spPr/>
        <p:txBody>
          <a:bodyPr>
            <a:normAutofit fontScale="90000"/>
          </a:bodyPr>
          <a:lstStyle/>
          <a:p>
            <a:r>
              <a:rPr lang="el-GR" dirty="0" smtClean="0"/>
              <a:t>ΚΑΤΑΤΑΞΗ ΕΡΓΩΝ ΚΑΙ ΔΡΑΣΤΗΡΙΟΤΗΤΩΝ</a:t>
            </a:r>
            <a:endParaRPr lang="el-GR" dirty="0"/>
          </a:p>
        </p:txBody>
      </p:sp>
    </p:spTree>
    <p:extLst>
      <p:ext uri="{BB962C8B-B14F-4D97-AF65-F5344CB8AC3E}">
        <p14:creationId xmlns:p14="http://schemas.microsoft.com/office/powerpoint/2010/main" val="14477746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normAutofit/>
          </a:bodyPr>
          <a:lstStyle/>
          <a:p>
            <a:r>
              <a:rPr lang="el-GR" dirty="0"/>
              <a:t>Με βάση το άρθ. 36 του Ν. 4042/2012, κάθε εγκατάσταση ή επιχείρηση ή φορέας </a:t>
            </a:r>
            <a:r>
              <a:rPr lang="el-GR" dirty="0" smtClean="0"/>
              <a:t>διαχείρισης αποβλήτων </a:t>
            </a:r>
            <a:r>
              <a:rPr lang="el-GR" dirty="0"/>
              <a:t>που προτίθεται να εκτελέσει εργασίες επεξεργασίας αποβλήτων υποχρεούται να λάβει:</a:t>
            </a:r>
          </a:p>
          <a:p>
            <a:r>
              <a:rPr lang="el-GR" dirty="0"/>
              <a:t>1. Περιβαλλοντική αδειοδότηση (ΑΕΠΟ ή ΠΠΔ)</a:t>
            </a:r>
          </a:p>
          <a:p>
            <a:r>
              <a:rPr lang="el-GR" dirty="0"/>
              <a:t>2. Άδεια </a:t>
            </a:r>
            <a:r>
              <a:rPr lang="el-GR" dirty="0" smtClean="0"/>
              <a:t>λειτουργίας</a:t>
            </a:r>
          </a:p>
          <a:p>
            <a:r>
              <a:rPr lang="el-GR" dirty="0"/>
              <a:t>Η Περιβαλλοντική αδειοδότηση δίνεται σύμφωνα με την κατηγοριοποίηση έργων του </a:t>
            </a:r>
            <a:r>
              <a:rPr lang="el-GR" dirty="0" smtClean="0"/>
              <a:t>ΥΑ1958/2012</a:t>
            </a:r>
            <a:r>
              <a:rPr lang="el-GR" dirty="0"/>
              <a:t>, από τις κατά περίπτωση αρμόδιες για την περιβαλλοντική αδειοδότηση υπηρεσίες </a:t>
            </a:r>
            <a:r>
              <a:rPr lang="el-GR" dirty="0" smtClean="0"/>
              <a:t>του Υπουργείου, </a:t>
            </a:r>
            <a:r>
              <a:rPr lang="el-GR" dirty="0"/>
              <a:t>των Αποκεντρωμένων Διοικήσεων και των Περιφερειών</a:t>
            </a:r>
            <a:r>
              <a:rPr lang="el-GR" dirty="0" smtClean="0"/>
              <a:t>.</a:t>
            </a:r>
          </a:p>
          <a:p>
            <a:r>
              <a:rPr lang="el-GR" dirty="0"/>
              <a:t>Η άδεια λειτουργίας λαμβάνεται από τις κατά περίπτωση αρμόδιες υπηρεσίες, </a:t>
            </a:r>
            <a:r>
              <a:rPr lang="el-GR" dirty="0" smtClean="0"/>
              <a:t>όπου περιλαμβάνονται</a:t>
            </a:r>
            <a:r>
              <a:rPr lang="el-GR" dirty="0"/>
              <a:t>, μεταξύ άλλων, οι κωδικοί αποβλήτων σύμφωνα με τον ΕΚΑ που υπόκεινται </a:t>
            </a:r>
            <a:r>
              <a:rPr lang="el-GR" dirty="0" smtClean="0"/>
              <a:t>στις διαδικασίες </a:t>
            </a:r>
            <a:r>
              <a:rPr lang="el-GR" dirty="0"/>
              <a:t>επεξεργασίας των αποβλήτων.</a:t>
            </a:r>
          </a:p>
        </p:txBody>
      </p:sp>
      <p:sp>
        <p:nvSpPr>
          <p:cNvPr id="3" name="Title 2"/>
          <p:cNvSpPr>
            <a:spLocks noGrp="1"/>
          </p:cNvSpPr>
          <p:nvPr>
            <p:ph type="title"/>
          </p:nvPr>
        </p:nvSpPr>
        <p:spPr/>
        <p:txBody>
          <a:bodyPr/>
          <a:lstStyle/>
          <a:p>
            <a:r>
              <a:rPr lang="el-GR" b="1" dirty="0" smtClean="0"/>
              <a:t>ΑΔΕΙΕΣ ΚΑΙ ΕΓΚΡΙΣΕΙΣ</a:t>
            </a:r>
            <a:endParaRPr lang="el-GR" dirty="0"/>
          </a:p>
        </p:txBody>
      </p:sp>
    </p:spTree>
    <p:extLst>
      <p:ext uri="{BB962C8B-B14F-4D97-AF65-F5344CB8AC3E}">
        <p14:creationId xmlns:p14="http://schemas.microsoft.com/office/powerpoint/2010/main" val="2355553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normAutofit/>
          </a:bodyPr>
          <a:lstStyle/>
          <a:p>
            <a:endParaRPr lang="el-GR" dirty="0" smtClean="0"/>
          </a:p>
          <a:p>
            <a:r>
              <a:rPr lang="el-GR" dirty="0"/>
              <a:t>α</a:t>
            </a:r>
            <a:r>
              <a:rPr lang="el-GR" dirty="0" smtClean="0"/>
              <a:t>) Για τις εργασίες </a:t>
            </a:r>
            <a:r>
              <a:rPr lang="el-GR" dirty="0"/>
              <a:t>προσωρινής αποθήκευσης, μεταφόρτωσης, ανάκτησης και </a:t>
            </a:r>
            <a:r>
              <a:rPr lang="el-GR" dirty="0" smtClean="0"/>
              <a:t>διάθεσης αποβλήτων απαιτούνται:</a:t>
            </a:r>
            <a:endParaRPr lang="el-GR" dirty="0"/>
          </a:p>
          <a:p>
            <a:r>
              <a:rPr lang="el-GR" dirty="0"/>
              <a:t>1. Περιβαλλοντική αδειοδότηση (ΑΕΠΟ ή ΠΠΔ)</a:t>
            </a:r>
          </a:p>
          <a:p>
            <a:r>
              <a:rPr lang="el-GR" dirty="0"/>
              <a:t>2. Άδεια </a:t>
            </a:r>
            <a:r>
              <a:rPr lang="el-GR" dirty="0" smtClean="0"/>
              <a:t>λειτουργίας</a:t>
            </a:r>
          </a:p>
          <a:p>
            <a:endParaRPr lang="el-GR" dirty="0" smtClean="0"/>
          </a:p>
          <a:p>
            <a:r>
              <a:rPr lang="el-GR" dirty="0"/>
              <a:t>β</a:t>
            </a:r>
            <a:r>
              <a:rPr lang="el-GR" dirty="0" smtClean="0"/>
              <a:t>) Για τη συλλογή και μεταφορά μη επικίνδυνων αποβλήτων ενιαία </a:t>
            </a:r>
            <a:r>
              <a:rPr lang="el-GR" dirty="0"/>
              <a:t>άδεια συλλογής </a:t>
            </a:r>
            <a:r>
              <a:rPr lang="el-GR" dirty="0" smtClean="0"/>
              <a:t>και μεταφοράς από την Αποκεντρωμένη Διοίκηση.</a:t>
            </a:r>
            <a:endParaRPr lang="el-GR" dirty="0"/>
          </a:p>
        </p:txBody>
      </p:sp>
      <p:sp>
        <p:nvSpPr>
          <p:cNvPr id="3" name="Title 2"/>
          <p:cNvSpPr>
            <a:spLocks noGrp="1"/>
          </p:cNvSpPr>
          <p:nvPr>
            <p:ph type="title"/>
          </p:nvPr>
        </p:nvSpPr>
        <p:spPr/>
        <p:txBody>
          <a:bodyPr/>
          <a:lstStyle/>
          <a:p>
            <a:r>
              <a:rPr lang="el-GR" b="1" dirty="0" smtClean="0"/>
              <a:t>ΑΔΕΙΕΣ ΚΑΙ ΕΓΚΡΙΣΕΙΣ</a:t>
            </a:r>
            <a:endParaRPr lang="el-GR" dirty="0"/>
          </a:p>
        </p:txBody>
      </p:sp>
    </p:spTree>
    <p:extLst>
      <p:ext uri="{BB962C8B-B14F-4D97-AF65-F5344CB8AC3E}">
        <p14:creationId xmlns:p14="http://schemas.microsoft.com/office/powerpoint/2010/main" val="27139280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sz="quarter" idx="13"/>
          </p:nvPr>
        </p:nvSpPr>
        <p:spPr/>
        <p:txBody>
          <a:bodyPr/>
          <a:lstStyle/>
          <a:p>
            <a:endParaRPr lang="el-GR" dirty="0"/>
          </a:p>
          <a:p>
            <a:r>
              <a:rPr lang="el-GR" dirty="0"/>
              <a:t>Α) Οδηγία για τους ΧΥΤΑ (Landfill Directive) </a:t>
            </a:r>
            <a:r>
              <a:rPr lang="el-GR" dirty="0" smtClean="0"/>
              <a:t>99/31/ΕΚ</a:t>
            </a:r>
          </a:p>
          <a:p>
            <a:r>
              <a:rPr lang="el-GR" dirty="0" smtClean="0"/>
              <a:t>Σταδιακή </a:t>
            </a:r>
            <a:r>
              <a:rPr lang="el-GR" dirty="0"/>
              <a:t>εκτροπή των βιοαποδομήσιμων αποβλήτων από τους ΧΥΤΑ </a:t>
            </a:r>
          </a:p>
          <a:p>
            <a:r>
              <a:rPr lang="en-US" dirty="0"/>
              <a:t>(2,7 </a:t>
            </a:r>
            <a:r>
              <a:rPr lang="en-US" dirty="0" err="1"/>
              <a:t>mio</a:t>
            </a:r>
            <a:r>
              <a:rPr lang="en-US" dirty="0"/>
              <a:t> to/ </a:t>
            </a:r>
            <a:r>
              <a:rPr lang="el-GR" dirty="0"/>
              <a:t>έτος</a:t>
            </a:r>
            <a:r>
              <a:rPr lang="el-GR" dirty="0" smtClean="0"/>
              <a:t>)</a:t>
            </a:r>
          </a:p>
          <a:p>
            <a:endParaRPr lang="el-GR" dirty="0"/>
          </a:p>
          <a:p>
            <a:r>
              <a:rPr lang="el-GR" dirty="0" smtClean="0"/>
              <a:t>Β) </a:t>
            </a:r>
            <a:r>
              <a:rPr lang="el-GR" dirty="0"/>
              <a:t>Ο</a:t>
            </a:r>
            <a:r>
              <a:rPr lang="el-GR" dirty="0" smtClean="0"/>
              <a:t>δηγία-πλαίσιο </a:t>
            </a:r>
            <a:r>
              <a:rPr lang="el-GR" dirty="0"/>
              <a:t>2008/98/ΕΕ για τα απόβλητα</a:t>
            </a:r>
            <a:endParaRPr lang="en-US" dirty="0"/>
          </a:p>
          <a:p>
            <a:endParaRPr lang="el-GR" dirty="0"/>
          </a:p>
        </p:txBody>
      </p:sp>
      <p:sp>
        <p:nvSpPr>
          <p:cNvPr id="2" name="Τίτλος 1"/>
          <p:cNvSpPr>
            <a:spLocks noGrp="1"/>
          </p:cNvSpPr>
          <p:nvPr>
            <p:ph type="title"/>
          </p:nvPr>
        </p:nvSpPr>
        <p:spPr/>
        <p:txBody>
          <a:bodyPr>
            <a:normAutofit/>
          </a:bodyPr>
          <a:lstStyle/>
          <a:p>
            <a:r>
              <a:rPr lang="el-GR" sz="3200" dirty="0" smtClean="0"/>
              <a:t>ΔΥΟ ΣΗΜΑΝΤΙΚΕΣ ΟΔΗΓΙΕΣ</a:t>
            </a:r>
            <a:endParaRPr lang="el-GR" sz="3200" dirty="0"/>
          </a:p>
        </p:txBody>
      </p:sp>
    </p:spTree>
    <p:extLst>
      <p:ext uri="{BB962C8B-B14F-4D97-AF65-F5344CB8AC3E}">
        <p14:creationId xmlns:p14="http://schemas.microsoft.com/office/powerpoint/2010/main" val="383211959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sz="quarter" idx="13"/>
          </p:nvPr>
        </p:nvSpPr>
        <p:spPr/>
        <p:txBody>
          <a:bodyPr>
            <a:normAutofit fontScale="92500" lnSpcReduction="20000"/>
          </a:bodyPr>
          <a:lstStyle/>
          <a:p>
            <a:pPr marL="285750" indent="-285750">
              <a:buFont typeface="Arial" panose="020B0604020202020204" pitchFamily="34" charset="0"/>
              <a:buChar char="•"/>
            </a:pPr>
            <a:r>
              <a:rPr lang="el-GR" dirty="0"/>
              <a:t>Σύμφωνα με το </a:t>
            </a:r>
            <a:r>
              <a:rPr lang="el-GR" dirty="0" err="1"/>
              <a:t>αρ</a:t>
            </a:r>
            <a:r>
              <a:rPr lang="el-GR" dirty="0"/>
              <a:t>. 10, παρ.2 της ΚΥΑ 50910/2727/2003, απαγορεύεται η </a:t>
            </a:r>
            <a:r>
              <a:rPr lang="el-GR" dirty="0" smtClean="0"/>
              <a:t>ανεξέλεγκτη απόρριψη </a:t>
            </a:r>
            <a:r>
              <a:rPr lang="el-GR" dirty="0"/>
              <a:t>και η ανεξέλεγκτη διάθεση των στερεών αποβλήτων</a:t>
            </a:r>
            <a:r>
              <a:rPr lang="el-GR" dirty="0" smtClean="0"/>
              <a:t>.</a:t>
            </a:r>
          </a:p>
          <a:p>
            <a:pPr marL="285750" indent="-285750">
              <a:buFont typeface="Arial" panose="020B0604020202020204" pitchFamily="34" charset="0"/>
              <a:buChar char="•"/>
            </a:pPr>
            <a:r>
              <a:rPr lang="el-GR" dirty="0"/>
              <a:t>Οι ΦΟΔΣΑ, στα γεωγραφικά όρια των οποίων έχουν λειτουργήσει κατά τα τελευταία 20 </a:t>
            </a:r>
            <a:r>
              <a:rPr lang="el-GR" dirty="0" smtClean="0"/>
              <a:t>έτη, χωρίς </a:t>
            </a:r>
            <a:r>
              <a:rPr lang="el-GR" dirty="0"/>
              <a:t>άδεια και κατά ανεξέλεγκτο τρόπο, χώροι διάθεσης ή αξιοποίησης αποβλήτων και οι </a:t>
            </a:r>
            <a:r>
              <a:rPr lang="el-GR" dirty="0" smtClean="0"/>
              <a:t>οποίοι έχουν </a:t>
            </a:r>
            <a:r>
              <a:rPr lang="el-GR" dirty="0"/>
              <a:t>εγκαταλειφθεί, πρέπει να λάβουν άδεια αποκατάστασής τους</a:t>
            </a:r>
            <a:r>
              <a:rPr lang="el-GR" dirty="0" smtClean="0"/>
              <a:t>.</a:t>
            </a:r>
          </a:p>
          <a:p>
            <a:pPr marL="285750" indent="-285750">
              <a:buFont typeface="Arial" panose="020B0604020202020204" pitchFamily="34" charset="0"/>
              <a:buChar char="•"/>
            </a:pPr>
            <a:r>
              <a:rPr lang="el-GR" dirty="0"/>
              <a:t>Η αξιολόγηση της επικινδυνότητας των ΧΑΔΑ</a:t>
            </a:r>
            <a:r>
              <a:rPr lang="el-GR" dirty="0" smtClean="0"/>
              <a:t>,</a:t>
            </a:r>
            <a:r>
              <a:rPr lang="el-GR" dirty="0"/>
              <a:t> σύμφωνα με την Εγκύκλιο του ΥΠΕΧΩΔΕ με </a:t>
            </a:r>
            <a:r>
              <a:rPr lang="el-GR" dirty="0" smtClean="0"/>
              <a:t>αριθ.πρωτ.οικ.109974/3106/22.10.2004</a:t>
            </a:r>
            <a:r>
              <a:rPr lang="el-GR" dirty="0"/>
              <a:t>, γίνεται με βάση της «πηγή ρύπανσης», το «</a:t>
            </a:r>
            <a:r>
              <a:rPr lang="el-GR" dirty="0" smtClean="0"/>
              <a:t>μονοπάτι» διασποράς </a:t>
            </a:r>
            <a:r>
              <a:rPr lang="el-GR" dirty="0"/>
              <a:t>του ρυπαντικού φορτίου και τον «αποδέκτη» και στηρίζεται στα εξής στοιχεία:</a:t>
            </a:r>
          </a:p>
          <a:p>
            <a:r>
              <a:rPr lang="el-GR" dirty="0"/>
              <a:t> </a:t>
            </a:r>
            <a:r>
              <a:rPr lang="el-GR" dirty="0" smtClean="0"/>
              <a:t>       α) Τον </a:t>
            </a:r>
            <a:r>
              <a:rPr lang="el-GR" dirty="0"/>
              <a:t>όγκο και το είδος των αποβλήτων</a:t>
            </a:r>
          </a:p>
          <a:p>
            <a:r>
              <a:rPr lang="el-GR" dirty="0" smtClean="0"/>
              <a:t>        β) </a:t>
            </a:r>
            <a:r>
              <a:rPr lang="el-GR" dirty="0"/>
              <a:t>Την απόσταση του ΧΑΔΑ από τον υδροφόρο ορίζοντα και την </a:t>
            </a:r>
            <a:r>
              <a:rPr lang="el-GR" dirty="0" err="1"/>
              <a:t>υδατοπερατότητα</a:t>
            </a:r>
            <a:r>
              <a:rPr lang="el-GR" dirty="0"/>
              <a:t> </a:t>
            </a:r>
            <a:r>
              <a:rPr lang="el-GR" dirty="0" smtClean="0"/>
              <a:t>   του εδάφους</a:t>
            </a:r>
            <a:endParaRPr lang="el-GR" dirty="0"/>
          </a:p>
          <a:p>
            <a:r>
              <a:rPr lang="el-GR" dirty="0"/>
              <a:t> </a:t>
            </a:r>
            <a:r>
              <a:rPr lang="el-GR" dirty="0" smtClean="0"/>
              <a:t>        γ) Την </a:t>
            </a:r>
            <a:r>
              <a:rPr lang="el-GR" dirty="0"/>
              <a:t>απόσταση του ΧΑΔΑ από πηγές ύδρευσης, προστατευόμενες περιοχές, παιδικές </a:t>
            </a:r>
            <a:r>
              <a:rPr lang="el-GR" dirty="0" smtClean="0"/>
              <a:t>χαρές, καλλιέργειες</a:t>
            </a:r>
            <a:r>
              <a:rPr lang="el-GR" dirty="0"/>
              <a:t>, οικίες και σχολεία, βιομηχανίες, οδικούς δρόμους, λατομεία και </a:t>
            </a:r>
            <a:r>
              <a:rPr lang="el-GR" dirty="0" smtClean="0"/>
              <a:t>ορυχεία, εκβολές </a:t>
            </a:r>
            <a:r>
              <a:rPr lang="el-GR" dirty="0"/>
              <a:t>ποταμών και άλλα υδατικά συστήματα</a:t>
            </a:r>
          </a:p>
        </p:txBody>
      </p:sp>
      <p:sp>
        <p:nvSpPr>
          <p:cNvPr id="3" name="Τίτλος 2"/>
          <p:cNvSpPr>
            <a:spLocks noGrp="1"/>
          </p:cNvSpPr>
          <p:nvPr>
            <p:ph type="title"/>
          </p:nvPr>
        </p:nvSpPr>
        <p:spPr/>
        <p:txBody>
          <a:bodyPr/>
          <a:lstStyle/>
          <a:p>
            <a:r>
              <a:rPr lang="el-GR" dirty="0" smtClean="0"/>
              <a:t>ΧΑΔΑ</a:t>
            </a:r>
            <a:endParaRPr lang="el-GR" dirty="0"/>
          </a:p>
        </p:txBody>
      </p:sp>
    </p:spTree>
    <p:extLst>
      <p:ext uri="{BB962C8B-B14F-4D97-AF65-F5344CB8AC3E}">
        <p14:creationId xmlns:p14="http://schemas.microsoft.com/office/powerpoint/2010/main" val="32068587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sz="quarter" idx="13"/>
          </p:nvPr>
        </p:nvSpPr>
        <p:spPr/>
        <p:txBody>
          <a:bodyPr/>
          <a:lstStyle/>
          <a:p>
            <a:pPr marL="285750" indent="-285750">
              <a:buFont typeface="Arial" panose="020B0604020202020204" pitchFamily="34" charset="0"/>
              <a:buChar char="•"/>
            </a:pPr>
            <a:r>
              <a:rPr lang="el-GR" dirty="0"/>
              <a:t>Αρμόδια υπηρεσία για την έκδοση άδειας λειτουργίας ΧΥΤΑ είναι η </a:t>
            </a:r>
            <a:r>
              <a:rPr lang="el-GR" dirty="0" smtClean="0"/>
              <a:t>Διεύθυνση Περιβάλλοντος </a:t>
            </a:r>
            <a:r>
              <a:rPr lang="el-GR" dirty="0"/>
              <a:t>και Χωρικού Σχεδιασμού της οικείας Περιφέρειας, σύμφωνα με το </a:t>
            </a:r>
            <a:r>
              <a:rPr lang="el-GR" dirty="0" err="1"/>
              <a:t>αρ</a:t>
            </a:r>
            <a:r>
              <a:rPr lang="el-GR" dirty="0"/>
              <a:t>. 57, παρ. 1 </a:t>
            </a:r>
            <a:r>
              <a:rPr lang="el-GR" dirty="0" smtClean="0"/>
              <a:t>β) του </a:t>
            </a:r>
            <a:r>
              <a:rPr lang="el-GR" dirty="0"/>
              <a:t>Ν. 4042/2012. Την ευθύνη της παρακολούθησης των ΧΥΤΑ κατά τη διάρκεια της </a:t>
            </a:r>
            <a:r>
              <a:rPr lang="el-GR" dirty="0" smtClean="0"/>
              <a:t>λειτουργίας τους </a:t>
            </a:r>
            <a:r>
              <a:rPr lang="el-GR" dirty="0"/>
              <a:t>(</a:t>
            </a:r>
            <a:r>
              <a:rPr lang="el-GR" dirty="0" err="1"/>
              <a:t>αρ</a:t>
            </a:r>
            <a:r>
              <a:rPr lang="el-GR" dirty="0"/>
              <a:t>. 14, ΚΥΑ 29407/3508/2002) καθώς και κατά τη διάρκεια της μετέπειτα φροντίδας </a:t>
            </a:r>
            <a:r>
              <a:rPr lang="el-GR" dirty="0" smtClean="0"/>
              <a:t>αυτών έχει </a:t>
            </a:r>
            <a:r>
              <a:rPr lang="el-GR" dirty="0"/>
              <a:t>ο οικείος ΦΟΔΣΑ (</a:t>
            </a:r>
            <a:r>
              <a:rPr lang="el-GR" dirty="0" err="1"/>
              <a:t>αρ</a:t>
            </a:r>
            <a:r>
              <a:rPr lang="el-GR" dirty="0"/>
              <a:t>. 15, ΚΥΑ 29407/3508/2002).</a:t>
            </a:r>
          </a:p>
        </p:txBody>
      </p:sp>
      <p:sp>
        <p:nvSpPr>
          <p:cNvPr id="3" name="Τίτλος 2"/>
          <p:cNvSpPr>
            <a:spLocks noGrp="1"/>
          </p:cNvSpPr>
          <p:nvPr>
            <p:ph type="title"/>
          </p:nvPr>
        </p:nvSpPr>
        <p:spPr/>
        <p:txBody>
          <a:bodyPr/>
          <a:lstStyle/>
          <a:p>
            <a:r>
              <a:rPr lang="el-GR" dirty="0" smtClean="0"/>
              <a:t>ΧΥΤΑ</a:t>
            </a:r>
            <a:endParaRPr lang="el-GR" dirty="0"/>
          </a:p>
        </p:txBody>
      </p:sp>
    </p:spTree>
    <p:extLst>
      <p:ext uri="{BB962C8B-B14F-4D97-AF65-F5344CB8AC3E}">
        <p14:creationId xmlns:p14="http://schemas.microsoft.com/office/powerpoint/2010/main" val="8302861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sz="quarter" idx="13"/>
          </p:nvPr>
        </p:nvSpPr>
        <p:spPr/>
        <p:txBody>
          <a:bodyPr>
            <a:normAutofit fontScale="92500"/>
          </a:bodyPr>
          <a:lstStyle/>
          <a:p>
            <a:r>
              <a:rPr lang="el-GR" dirty="0"/>
              <a:t>Για την επίτευξη των στόχων εκτροπής των ΒΑΑ μπορούν να </a:t>
            </a:r>
            <a:r>
              <a:rPr lang="el-GR" dirty="0" smtClean="0"/>
              <a:t>αναπτυχθούν</a:t>
            </a:r>
            <a:endParaRPr lang="en-US" dirty="0" smtClean="0"/>
          </a:p>
          <a:p>
            <a:r>
              <a:rPr lang="el-GR" dirty="0" smtClean="0"/>
              <a:t> </a:t>
            </a:r>
            <a:r>
              <a:rPr lang="el-GR" dirty="0"/>
              <a:t>(α) προγράμματα ελαχιστοποίησης (κυρίως κομποστοποίηση στο σπίτι, παραμονή του κομμένου γρασιδιού στο έδαφος και μείωση της κατανάλωσης χαρτιού), </a:t>
            </a:r>
            <a:endParaRPr lang="en-US" dirty="0" smtClean="0"/>
          </a:p>
          <a:p>
            <a:r>
              <a:rPr lang="el-GR" dirty="0" smtClean="0"/>
              <a:t>(</a:t>
            </a:r>
            <a:r>
              <a:rPr lang="el-GR" dirty="0"/>
              <a:t>β) χωριστής διαλογής και βιολογικής επεξεργασίας (δηλ. κομποστοποίησης ή αναερόβιας χώνευσης) του καθαρού, οργανικού κλάσματος, </a:t>
            </a:r>
            <a:endParaRPr lang="en-US" dirty="0" smtClean="0"/>
          </a:p>
          <a:p>
            <a:r>
              <a:rPr lang="el-GR" dirty="0" smtClean="0"/>
              <a:t>(</a:t>
            </a:r>
            <a:r>
              <a:rPr lang="el-GR" dirty="0"/>
              <a:t>γ) μηχανικής- βιολογικής επεξεργασίας (ΜΒΕ) του χαμηλότερης καθαρότητας, οργανικού κλάσματος που λαμβάνεται μετά τη μηχανική διαλογή και </a:t>
            </a:r>
            <a:endParaRPr lang="en-US" dirty="0" smtClean="0"/>
          </a:p>
          <a:p>
            <a:r>
              <a:rPr lang="el-GR" dirty="0" smtClean="0"/>
              <a:t>(δ) θερμικής επεξεργασίας (καύση, αεριοποίηση, πυρόλυση) των σύμμεικτων αποβλήτων</a:t>
            </a:r>
          </a:p>
          <a:p>
            <a:r>
              <a:rPr lang="el-GR" b="1" i="1" u="sng" dirty="0" smtClean="0"/>
              <a:t>Η εμπειρία των Ευρωπαϊκών χωρών που έχουν ανεπτυγμένα προγράμματα εκτροπής δείχνει ότι αυτή μπορεί να επιτευχθεί καλύτερα με ένα μείγμα των τεσσάρων μεθόδων, ανάλογα με τα ιδιαίτερα γεωγραφικά, δημογραφικά, χωροταξικά και </a:t>
            </a:r>
            <a:r>
              <a:rPr lang="el-GR" b="1" i="1" u="sng" dirty="0" err="1" smtClean="0"/>
              <a:t>κοινωνικο</a:t>
            </a:r>
            <a:r>
              <a:rPr lang="el-GR" b="1" i="1" u="sng" dirty="0" smtClean="0"/>
              <a:t>-οικονομικά χαρακτηριστικά κάθε περιοχής. </a:t>
            </a:r>
            <a:endParaRPr lang="el-GR" b="1" i="1" u="sng" dirty="0"/>
          </a:p>
        </p:txBody>
      </p:sp>
      <p:sp>
        <p:nvSpPr>
          <p:cNvPr id="3" name="Τίτλος 2"/>
          <p:cNvSpPr>
            <a:spLocks noGrp="1"/>
          </p:cNvSpPr>
          <p:nvPr>
            <p:ph type="title"/>
          </p:nvPr>
        </p:nvSpPr>
        <p:spPr/>
        <p:txBody>
          <a:bodyPr>
            <a:normAutofit fontScale="90000"/>
          </a:bodyPr>
          <a:lstStyle/>
          <a:p>
            <a:r>
              <a:rPr lang="el-GR" b="1" dirty="0"/>
              <a:t>Δυνατότητες εκτροπής / επεξεργασίας των ΒΑΑ</a:t>
            </a:r>
            <a:endParaRPr lang="el-GR" dirty="0"/>
          </a:p>
        </p:txBody>
      </p:sp>
    </p:spTree>
    <p:extLst>
      <p:ext uri="{BB962C8B-B14F-4D97-AF65-F5344CB8AC3E}">
        <p14:creationId xmlns:p14="http://schemas.microsoft.com/office/powerpoint/2010/main" val="14107087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sz="quarter" idx="13"/>
          </p:nvPr>
        </p:nvSpPr>
        <p:spPr/>
        <p:txBody>
          <a:bodyPr>
            <a:normAutofit lnSpcReduction="10000"/>
          </a:bodyPr>
          <a:lstStyle/>
          <a:p>
            <a:pPr marL="285750" indent="-285750">
              <a:buFont typeface="Arial" panose="020B0604020202020204" pitchFamily="34" charset="0"/>
              <a:buChar char="•"/>
            </a:pPr>
            <a:r>
              <a:rPr lang="el-GR" dirty="0"/>
              <a:t>Η κατάσταση της διαχείρισης των ΑΣΑ διαφοροποιείται σημαντικά ανάμεσα στα κράτη-μέλη, όσον αφορά στις παραγόμενες κατ’ άτομο ποσότητες, τη σύνθεση των αποβλήτων και τις μεθόδους συλλογής, επεξεργασίας και διάθεσης, με αποτέλεσμα να αντιμετωπίζουν διαφορετικό βαθμό δυσκολίας στην επίτευξη των στόχων εκτροπής των ΒΑΑ</a:t>
            </a:r>
            <a:r>
              <a:rPr lang="el-GR" dirty="0" smtClean="0"/>
              <a:t>.</a:t>
            </a:r>
            <a:endParaRPr lang="en-US" dirty="0" smtClean="0"/>
          </a:p>
          <a:p>
            <a:pPr marL="285750" indent="-285750">
              <a:buFont typeface="Arial" panose="020B0604020202020204" pitchFamily="34" charset="0"/>
              <a:buChar char="•"/>
            </a:pPr>
            <a:r>
              <a:rPr lang="el-GR" dirty="0"/>
              <a:t>Η ετήσια παραγωγή των ΑΣΑ κυμαίνεται από 220 </a:t>
            </a:r>
            <a:r>
              <a:rPr lang="en-GB" dirty="0"/>
              <a:t>kg</a:t>
            </a:r>
            <a:r>
              <a:rPr lang="el-GR" dirty="0"/>
              <a:t>/</a:t>
            </a:r>
            <a:r>
              <a:rPr lang="en-GB" dirty="0"/>
              <a:t>ca</a:t>
            </a:r>
            <a:r>
              <a:rPr lang="el-GR" dirty="0"/>
              <a:t> για την Πολωνία έως 960 </a:t>
            </a:r>
            <a:r>
              <a:rPr lang="en-GB" dirty="0"/>
              <a:t>kg</a:t>
            </a:r>
            <a:r>
              <a:rPr lang="el-GR" dirty="0"/>
              <a:t>/</a:t>
            </a:r>
            <a:r>
              <a:rPr lang="en-GB" dirty="0"/>
              <a:t>ca</a:t>
            </a:r>
            <a:r>
              <a:rPr lang="el-GR" dirty="0"/>
              <a:t> για την Ισλανδία με μέσο όρο για την ΕΕ-15 τα 560 </a:t>
            </a:r>
            <a:r>
              <a:rPr lang="en-GB" dirty="0"/>
              <a:t>kg</a:t>
            </a:r>
            <a:r>
              <a:rPr lang="el-GR" dirty="0"/>
              <a:t>/</a:t>
            </a:r>
            <a:r>
              <a:rPr lang="en-GB" dirty="0"/>
              <a:t>ca</a:t>
            </a:r>
            <a:r>
              <a:rPr lang="el-GR" dirty="0"/>
              <a:t> το 2001, όταν η αντίστοιχη τιμή για την Ελλάδα ήταν 430 </a:t>
            </a:r>
            <a:r>
              <a:rPr lang="en-GB" dirty="0"/>
              <a:t>kg</a:t>
            </a:r>
            <a:r>
              <a:rPr lang="el-GR" dirty="0"/>
              <a:t>/</a:t>
            </a:r>
            <a:r>
              <a:rPr lang="en-GB" dirty="0" smtClean="0"/>
              <a:t>ca.</a:t>
            </a:r>
          </a:p>
          <a:p>
            <a:pPr marL="285750" indent="-285750">
              <a:buFont typeface="Arial" panose="020B0604020202020204" pitchFamily="34" charset="0"/>
              <a:buChar char="•"/>
            </a:pPr>
            <a:r>
              <a:rPr lang="en-GB" dirty="0" smtClean="0"/>
              <a:t> </a:t>
            </a:r>
            <a:r>
              <a:rPr lang="el-GR" dirty="0"/>
              <a:t>Η σύνθεση των ΑΣΑ επίσης παρουσιάζει πολύ σημαντικές διαφοροποιήσεις, με γενική – αν και όχι απόλυτη – τάση αναφορικά με τα ΒΑΑ, τη μείωση του ποσοστού των ζυμώσιμων και την αύξηση του ποσοστού του χαρτιού (έντυπου και συσκευασίας) όσο αυξάνει το ΑΕΠ</a:t>
            </a:r>
            <a:r>
              <a:rPr lang="el-GR" dirty="0" smtClean="0"/>
              <a:t>.</a:t>
            </a:r>
            <a:endParaRPr lang="en-US" dirty="0" smtClean="0"/>
          </a:p>
          <a:p>
            <a:pPr marL="285750" indent="-285750">
              <a:buFont typeface="Arial" panose="020B0604020202020204" pitchFamily="34" charset="0"/>
              <a:buChar char="•"/>
            </a:pPr>
            <a:r>
              <a:rPr lang="el-GR" dirty="0"/>
              <a:t>Το ποσοστό των ζυμώσιμων εξαρτάται πάντως και από άλλους γεωγραφικούς παράγοντες, με τις Μεσογειακές χώρες να εμφανίζουν αυξημένα ποσοστά. </a:t>
            </a:r>
          </a:p>
          <a:p>
            <a:pPr marL="285750" indent="-285750">
              <a:buFont typeface="Arial" panose="020B0604020202020204" pitchFamily="34" charset="0"/>
              <a:buChar char="•"/>
            </a:pPr>
            <a:endParaRPr lang="el-GR" dirty="0"/>
          </a:p>
        </p:txBody>
      </p:sp>
      <p:sp>
        <p:nvSpPr>
          <p:cNvPr id="3" name="Τίτλος 2"/>
          <p:cNvSpPr>
            <a:spLocks noGrp="1"/>
          </p:cNvSpPr>
          <p:nvPr>
            <p:ph type="title"/>
          </p:nvPr>
        </p:nvSpPr>
        <p:spPr/>
        <p:txBody>
          <a:bodyPr>
            <a:normAutofit fontScale="90000"/>
          </a:bodyPr>
          <a:lstStyle/>
          <a:p>
            <a:r>
              <a:rPr lang="el-GR" b="1" dirty="0"/>
              <a:t>Η κατάσταση στην Ευρωπαϊκή Ένωση</a:t>
            </a:r>
            <a:endParaRPr lang="el-GR" dirty="0"/>
          </a:p>
        </p:txBody>
      </p:sp>
    </p:spTree>
    <p:extLst>
      <p:ext uri="{BB962C8B-B14F-4D97-AF65-F5344CB8AC3E}">
        <p14:creationId xmlns:p14="http://schemas.microsoft.com/office/powerpoint/2010/main" val="3792084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sz="quarter" idx="13"/>
          </p:nvPr>
        </p:nvSpPr>
        <p:spPr/>
        <p:txBody>
          <a:bodyPr>
            <a:normAutofit lnSpcReduction="10000"/>
          </a:bodyPr>
          <a:lstStyle/>
          <a:p>
            <a:pPr marL="285750" indent="-285750">
              <a:buFont typeface="Arial" panose="020B0604020202020204" pitchFamily="34" charset="0"/>
              <a:buChar char="•"/>
            </a:pPr>
            <a:r>
              <a:rPr lang="el-GR" dirty="0"/>
              <a:t>Πιο σημαντική ωστόσο είναι η διαφοροποίηση ως προς τις μεθόδους διαχείρισης των </a:t>
            </a:r>
            <a:r>
              <a:rPr lang="el-GR" dirty="0" smtClean="0"/>
              <a:t>ΑΣΑ, </a:t>
            </a:r>
            <a:r>
              <a:rPr lang="el-GR" dirty="0"/>
              <a:t>οι οποίες επηρεάζουν και το ποσοστό των ΒΑΑ που διατίθεται σε </a:t>
            </a:r>
            <a:r>
              <a:rPr lang="el-GR" dirty="0" smtClean="0"/>
              <a:t>ΧΥΤΑ. </a:t>
            </a:r>
            <a:endParaRPr lang="en-US" dirty="0" smtClean="0"/>
          </a:p>
          <a:p>
            <a:pPr marL="285750" indent="-285750">
              <a:buFont typeface="Arial" panose="020B0604020202020204" pitchFamily="34" charset="0"/>
              <a:buChar char="•"/>
            </a:pPr>
            <a:r>
              <a:rPr lang="el-GR" dirty="0" smtClean="0"/>
              <a:t>Ορισμένες </a:t>
            </a:r>
            <a:r>
              <a:rPr lang="el-GR" dirty="0"/>
              <a:t>χώρες όπως η Δανία, η Αυστρία, η Ολλανδία και η Φλαμανδική περιοχή του Βελγίου υπερκαλύπτουν ήδη τις απαιτήσεις εκτροπής για το 2016, αφού σήμερα λιγότερο από 25% των ΒΑΑ διατίθενται σε ΧΥΤΑ. </a:t>
            </a:r>
            <a:endParaRPr lang="en-US" dirty="0" smtClean="0"/>
          </a:p>
          <a:p>
            <a:pPr marL="285750" indent="-285750">
              <a:buFont typeface="Arial" panose="020B0604020202020204" pitchFamily="34" charset="0"/>
              <a:buChar char="•"/>
            </a:pPr>
            <a:r>
              <a:rPr lang="el-GR" dirty="0" smtClean="0"/>
              <a:t>Από </a:t>
            </a:r>
            <a:r>
              <a:rPr lang="el-GR" dirty="0"/>
              <a:t>τις χώρες αυτές, άλλες χρησιμοποιούν καύση για σημαντικό ποσοστό των αποβλήτων τους (Δανία και Ολλανδία) ενώ άλλες χρησιμοποιούν περισσότερο κομποστοποίηση και ανακύκλωση (Αυστρία και </a:t>
            </a:r>
            <a:r>
              <a:rPr lang="el-GR" dirty="0" err="1"/>
              <a:t>Φλαμανδία</a:t>
            </a:r>
            <a:r>
              <a:rPr lang="el-GR" dirty="0"/>
              <a:t>). </a:t>
            </a:r>
            <a:endParaRPr lang="en-US" dirty="0" smtClean="0"/>
          </a:p>
          <a:p>
            <a:pPr marL="285750" indent="-285750">
              <a:buFont typeface="Arial" panose="020B0604020202020204" pitchFamily="34" charset="0"/>
              <a:buChar char="•"/>
            </a:pPr>
            <a:r>
              <a:rPr lang="el-GR" dirty="0"/>
              <a:t>Αντίθετα, χώρες όπως η Ελλάδα, η Πορτογαλία, η Μ. Βρετανία και η Ιταλία, εξακολουθούν να βασίζονται σε μεγάλο ποσοστό στην υγειονομική ταφή και είναι πιθανό να αντιμετωπίσουν δυσκολίες στην έγκαιρη επίτευξη των στόχων εκτροπής, παρά τη χρονική παράταση τεσσάρων χρόνων που έχουν λάβει οι τρεις πρώτες από αυτές. </a:t>
            </a:r>
          </a:p>
        </p:txBody>
      </p:sp>
      <p:sp>
        <p:nvSpPr>
          <p:cNvPr id="3" name="Τίτλος 2"/>
          <p:cNvSpPr>
            <a:spLocks noGrp="1"/>
          </p:cNvSpPr>
          <p:nvPr>
            <p:ph type="title"/>
          </p:nvPr>
        </p:nvSpPr>
        <p:spPr/>
        <p:txBody>
          <a:bodyPr>
            <a:normAutofit fontScale="90000"/>
          </a:bodyPr>
          <a:lstStyle/>
          <a:p>
            <a:r>
              <a:rPr lang="el-GR" b="1" dirty="0"/>
              <a:t>Η κατάσταση στην Ευρωπαϊκή Ένωση</a:t>
            </a:r>
            <a:endParaRPr lang="el-GR" dirty="0"/>
          </a:p>
        </p:txBody>
      </p:sp>
    </p:spTree>
    <p:extLst>
      <p:ext uri="{BB962C8B-B14F-4D97-AF65-F5344CB8AC3E}">
        <p14:creationId xmlns:p14="http://schemas.microsoft.com/office/powerpoint/2010/main" val="16521440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sz="quarter" idx="13"/>
          </p:nvPr>
        </p:nvSpPr>
        <p:spPr>
          <a:xfrm>
            <a:off x="1331640" y="3212976"/>
            <a:ext cx="10935276" cy="7666790"/>
          </a:xfrm>
        </p:spPr>
        <p:txBody>
          <a:bodyPr/>
          <a:lstStyle/>
          <a:p>
            <a:endParaRPr lang="el-GR" dirty="0"/>
          </a:p>
        </p:txBody>
      </p:sp>
      <p:sp>
        <p:nvSpPr>
          <p:cNvPr id="3" name="Τίτλος 2"/>
          <p:cNvSpPr>
            <a:spLocks noGrp="1"/>
          </p:cNvSpPr>
          <p:nvPr>
            <p:ph type="title"/>
          </p:nvPr>
        </p:nvSpPr>
        <p:spPr/>
        <p:txBody>
          <a:bodyPr>
            <a:normAutofit fontScale="90000"/>
          </a:bodyPr>
          <a:lstStyle/>
          <a:p>
            <a:r>
              <a:rPr lang="el-GR" b="1" dirty="0"/>
              <a:t>Η κατάσταση στην Ευρωπαϊκή Ένωση</a:t>
            </a:r>
            <a:endParaRPr lang="el-GR" dirty="0"/>
          </a:p>
        </p:txBody>
      </p:sp>
      <p:grpSp>
        <p:nvGrpSpPr>
          <p:cNvPr id="6" name="Group 5"/>
          <p:cNvGrpSpPr>
            <a:grpSpLocks/>
          </p:cNvGrpSpPr>
          <p:nvPr/>
        </p:nvGrpSpPr>
        <p:grpSpPr bwMode="auto">
          <a:xfrm>
            <a:off x="1137964" y="1911861"/>
            <a:ext cx="6746404" cy="4325451"/>
            <a:chOff x="1140" y="6900"/>
            <a:chExt cx="7462" cy="4197"/>
          </a:xfrm>
        </p:grpSpPr>
        <p:pic>
          <p:nvPicPr>
            <p:cNvPr id="1030" name="Picture 6"/>
            <p:cNvPicPr>
              <a:picLocks noChangeAspect="1" noChangeArrowheads="1"/>
            </p:cNvPicPr>
            <p:nvPr/>
          </p:nvPicPr>
          <p:blipFill>
            <a:blip r:embed="rId2">
              <a:extLst>
                <a:ext uri="{28A0092B-C50C-407E-A947-70E740481C1C}">
                  <a14:useLocalDpi xmlns:a14="http://schemas.microsoft.com/office/drawing/2010/main" val="0"/>
                </a:ext>
              </a:extLst>
            </a:blip>
            <a:srcRect l="5788"/>
            <a:stretch>
              <a:fillRect/>
            </a:stretch>
          </p:blipFill>
          <p:spPr bwMode="auto">
            <a:xfrm>
              <a:off x="1140" y="6900"/>
              <a:ext cx="7462" cy="41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Line 7"/>
            <p:cNvSpPr>
              <a:spLocks noChangeShapeType="1"/>
            </p:cNvSpPr>
            <p:nvPr/>
          </p:nvSpPr>
          <p:spPr bwMode="auto">
            <a:xfrm>
              <a:off x="1140" y="6900"/>
              <a:ext cx="0" cy="414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l-GR"/>
            </a:p>
          </p:txBody>
        </p:sp>
      </p:grpSp>
    </p:spTree>
    <p:extLst>
      <p:ext uri="{BB962C8B-B14F-4D97-AF65-F5344CB8AC3E}">
        <p14:creationId xmlns:p14="http://schemas.microsoft.com/office/powerpoint/2010/main" val="36167878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sz="quarter" idx="13"/>
          </p:nvPr>
        </p:nvSpPr>
        <p:spPr/>
        <p:txBody>
          <a:bodyPr/>
          <a:lstStyle/>
          <a:p>
            <a:pPr marL="285750" indent="-285750">
              <a:buFont typeface="Arial" panose="020B0604020202020204" pitchFamily="34" charset="0"/>
              <a:buChar char="•"/>
            </a:pPr>
            <a:r>
              <a:rPr lang="el-GR" dirty="0"/>
              <a:t>Σύμφωνα με το ΥΠΕΧΩΔΕ η παραγόμενη ποσότητα των ΑΣΑ το 2001 ανήλθε σε 4.559.000 τόνους (Λάλας κ.ά., 2007) παρουσιάζοντας μια αυξητική τάση της τάξης του 50% κατά τη δεκαετία 1991-2001. </a:t>
            </a:r>
            <a:endParaRPr lang="en-US" dirty="0" smtClean="0"/>
          </a:p>
          <a:p>
            <a:pPr marL="285750" indent="-285750">
              <a:buFont typeface="Arial" panose="020B0604020202020204" pitchFamily="34" charset="0"/>
              <a:buChar char="•"/>
            </a:pPr>
            <a:r>
              <a:rPr lang="en-US" dirty="0" smtClean="0"/>
              <a:t>3 </a:t>
            </a:r>
            <a:r>
              <a:rPr lang="el-GR" dirty="0" smtClean="0"/>
              <a:t>μονάδες ΜΔΚ Καλαμάτα, Αν. Λιόσια, Χανιά, που θα είχαν τη δυνατότητα εκτροπής του 12% του ΒΑΑ ετησίως που παράγονται σήμερα.</a:t>
            </a:r>
          </a:p>
          <a:p>
            <a:pPr marL="285750" indent="-285750">
              <a:buFont typeface="Arial" panose="020B0604020202020204" pitchFamily="34" charset="0"/>
              <a:buChar char="•"/>
            </a:pPr>
            <a:endParaRPr lang="el-GR" dirty="0" smtClean="0"/>
          </a:p>
          <a:p>
            <a:pPr marL="285750" indent="-285750">
              <a:buFont typeface="Arial" panose="020B0604020202020204" pitchFamily="34" charset="0"/>
              <a:buChar char="•"/>
            </a:pPr>
            <a:endParaRPr lang="el-GR" dirty="0"/>
          </a:p>
        </p:txBody>
      </p:sp>
      <p:sp>
        <p:nvSpPr>
          <p:cNvPr id="3" name="Τίτλος 2"/>
          <p:cNvSpPr>
            <a:spLocks noGrp="1"/>
          </p:cNvSpPr>
          <p:nvPr>
            <p:ph type="title"/>
          </p:nvPr>
        </p:nvSpPr>
        <p:spPr/>
        <p:txBody>
          <a:bodyPr>
            <a:normAutofit fontScale="90000"/>
          </a:bodyPr>
          <a:lstStyle/>
          <a:p>
            <a:r>
              <a:rPr lang="el-GR" b="1" dirty="0"/>
              <a:t>Η κατάσταση στην Ελλάδα σήμερα</a:t>
            </a:r>
            <a:endParaRPr lang="el-GR" dirty="0"/>
          </a:p>
        </p:txBody>
      </p:sp>
    </p:spTree>
    <p:extLst>
      <p:ext uri="{BB962C8B-B14F-4D97-AF65-F5344CB8AC3E}">
        <p14:creationId xmlns:p14="http://schemas.microsoft.com/office/powerpoint/2010/main" val="1924562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sz="quarter" idx="13"/>
          </p:nvPr>
        </p:nvSpPr>
        <p:spPr/>
        <p:txBody>
          <a:bodyPr/>
          <a:lstStyle/>
          <a:p>
            <a:r>
              <a:rPr lang="el-GR" dirty="0"/>
              <a:t>α) η εκτίμηση των ποσοτήτων ΒΑΑ που θα πρέπει να εκτραπούν σύμφωνα με </a:t>
            </a:r>
            <a:r>
              <a:rPr lang="el-GR" dirty="0" smtClean="0"/>
              <a:t>το χρονοδιάγραμμα </a:t>
            </a:r>
            <a:r>
              <a:rPr lang="el-GR" dirty="0"/>
              <a:t>της </a:t>
            </a:r>
            <a:r>
              <a:rPr lang="el-GR" dirty="0" smtClean="0"/>
              <a:t>Οδηγίας 99/31/ΕΚ, </a:t>
            </a:r>
            <a:r>
              <a:rPr lang="el-GR" dirty="0"/>
              <a:t>με βάση διαφορετικά σενάρια εξέλιξης της ποσότητας και της σύνθεσης των παραγόμενων ΑΣΑ</a:t>
            </a:r>
            <a:r>
              <a:rPr lang="el-GR" dirty="0" smtClean="0"/>
              <a:t>,</a:t>
            </a:r>
          </a:p>
          <a:p>
            <a:r>
              <a:rPr lang="el-GR" dirty="0" smtClean="0"/>
              <a:t> </a:t>
            </a:r>
            <a:r>
              <a:rPr lang="el-GR" dirty="0"/>
              <a:t>β) ο υπολογισμός της  απαιτούμενης δυναμικότητας επεξεργασίας για την επίτευξη των στόχων εκτροπής και ανά Περιφέρεια, λαμβάνοντας υπ’ όψη και την εκτροπή του χαρτιού και </a:t>
            </a:r>
            <a:endParaRPr lang="el-GR" dirty="0" smtClean="0"/>
          </a:p>
          <a:p>
            <a:r>
              <a:rPr lang="el-GR" dirty="0" smtClean="0"/>
              <a:t>γ</a:t>
            </a:r>
            <a:r>
              <a:rPr lang="el-GR" dirty="0"/>
              <a:t>) η διαμόρφωση κριτηρίων των διαφορετικών τεχνολογιών και συστημάτων επεξεργασίας των ΒΑΑ</a:t>
            </a:r>
            <a:r>
              <a:rPr lang="el-GR" dirty="0" smtClean="0"/>
              <a:t>.</a:t>
            </a:r>
          </a:p>
          <a:p>
            <a:r>
              <a:rPr lang="el-GR" i="1" u="sng" dirty="0"/>
              <a:t>Τ</a:t>
            </a:r>
            <a:r>
              <a:rPr lang="el-GR" i="1" u="sng" dirty="0" smtClean="0"/>
              <a:t>ο </a:t>
            </a:r>
            <a:r>
              <a:rPr lang="el-GR" i="1" u="sng" dirty="0"/>
              <a:t>1995 ανήλθε σε 2.462.240 τόνους. Συνεπώς τα έτη 2010, 2013 και 2020 επιτρέπεται να οδηγούνται σε ταφή 1.846.680, 1.231.120, και 861.784 τόνοι ΒΑΑ αντίστοιχα. </a:t>
            </a:r>
          </a:p>
          <a:p>
            <a:pPr algn="ctr"/>
            <a:r>
              <a:rPr lang="el-GR" sz="2000" b="1" i="1" u="sng" dirty="0" smtClean="0"/>
              <a:t>Τι θα γίνει;</a:t>
            </a:r>
            <a:endParaRPr lang="el-GR" sz="2000" b="1" i="1" u="sng" dirty="0"/>
          </a:p>
        </p:txBody>
      </p:sp>
      <p:sp>
        <p:nvSpPr>
          <p:cNvPr id="3" name="Τίτλος 2"/>
          <p:cNvSpPr>
            <a:spLocks noGrp="1"/>
          </p:cNvSpPr>
          <p:nvPr>
            <p:ph type="title"/>
          </p:nvPr>
        </p:nvSpPr>
        <p:spPr/>
        <p:txBody>
          <a:bodyPr>
            <a:normAutofit/>
          </a:bodyPr>
          <a:lstStyle/>
          <a:p>
            <a:r>
              <a:rPr lang="el-GR" sz="3200" dirty="0"/>
              <a:t>Σχεδιασμός για τη Διαχείριση του </a:t>
            </a:r>
            <a:r>
              <a:rPr lang="el-GR" sz="3200" dirty="0" err="1"/>
              <a:t>Βιοαποδομήσιμου</a:t>
            </a:r>
            <a:r>
              <a:rPr lang="el-GR" sz="3200" dirty="0"/>
              <a:t> Κλάσματος των ΒΑΑ </a:t>
            </a:r>
          </a:p>
        </p:txBody>
      </p:sp>
    </p:spTree>
    <p:extLst>
      <p:ext uri="{BB962C8B-B14F-4D97-AF65-F5344CB8AC3E}">
        <p14:creationId xmlns:p14="http://schemas.microsoft.com/office/powerpoint/2010/main" val="31666041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sz="quarter" idx="13"/>
          </p:nvPr>
        </p:nvSpPr>
        <p:spPr/>
        <p:txBody>
          <a:bodyPr/>
          <a:lstStyle/>
          <a:p>
            <a:pPr marL="285750" indent="-285750">
              <a:buFont typeface="Arial" panose="020B0604020202020204" pitchFamily="34" charset="0"/>
              <a:buChar char="•"/>
            </a:pPr>
            <a:r>
              <a:rPr lang="el-GR" sz="2400" dirty="0" smtClean="0"/>
              <a:t>Ενώ </a:t>
            </a:r>
            <a:r>
              <a:rPr lang="el-GR" sz="2400" dirty="0"/>
              <a:t>συζητούσαμε, ως πρόσφατα, στην Ελλάδα για το πώς θα κλείσουμε τις χωματερές και θα τις αντικαταστήσουμε με χώρους υγειονομικής ταφής απορριμμάτων (ΧΥΤΑ), αποδεικνύεται ότι ήδη η φιλοσοφία της ΕΕ έχει προχωρήσει προς την κατεύθυνση της ιεράρχησης της διαχείρισης των στερεών αποβλήτων, με την ταφή των απορριμμάτων να βρίσκεται τελευταία στην λίστα. Οι άλλες προηγμένες χώρες της Ε.Ε. ήδη προπορεύονται, τουλάχιστον μια δεκαετία. </a:t>
            </a:r>
          </a:p>
          <a:p>
            <a:pPr marL="285750" indent="-285750">
              <a:buFont typeface="Arial" panose="020B0604020202020204" pitchFamily="34" charset="0"/>
              <a:buChar char="•"/>
            </a:pPr>
            <a:endParaRPr lang="el-GR" dirty="0"/>
          </a:p>
        </p:txBody>
      </p:sp>
      <p:sp>
        <p:nvSpPr>
          <p:cNvPr id="3" name="Τίτλος 2"/>
          <p:cNvSpPr>
            <a:spLocks noGrp="1"/>
          </p:cNvSpPr>
          <p:nvPr>
            <p:ph type="title"/>
          </p:nvPr>
        </p:nvSpPr>
        <p:spPr/>
        <p:txBody>
          <a:bodyPr>
            <a:normAutofit fontScale="90000"/>
          </a:bodyPr>
          <a:lstStyle/>
          <a:p>
            <a:r>
              <a:rPr lang="el-GR" dirty="0" smtClean="0"/>
              <a:t>ΠΡΟΒΛΗΜΑΤΙΚΕΣ ΓΙΑ ΤΗΝ ΕΛΛΑΔΑ</a:t>
            </a:r>
            <a:endParaRPr lang="el-GR" dirty="0"/>
          </a:p>
        </p:txBody>
      </p:sp>
    </p:spTree>
    <p:extLst>
      <p:ext uri="{BB962C8B-B14F-4D97-AF65-F5344CB8AC3E}">
        <p14:creationId xmlns:p14="http://schemas.microsoft.com/office/powerpoint/2010/main" val="341767978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sz="quarter" idx="13"/>
          </p:nvPr>
        </p:nvSpPr>
        <p:spPr/>
        <p:txBody>
          <a:bodyPr>
            <a:normAutofit/>
          </a:bodyPr>
          <a:lstStyle/>
          <a:p>
            <a:pPr marL="285750" indent="-285750">
              <a:buFont typeface="Arial" panose="020B0604020202020204" pitchFamily="34" charset="0"/>
              <a:buChar char="•"/>
            </a:pPr>
            <a:r>
              <a:rPr lang="el-GR" sz="2400" dirty="0" smtClean="0"/>
              <a:t>Πρόληψη – ρητορική, ανακύκλωση – ανεπαρκής.</a:t>
            </a:r>
          </a:p>
          <a:p>
            <a:pPr marL="342900" indent="-342900">
              <a:buFont typeface="Arial" panose="020B0604020202020204" pitchFamily="34" charset="0"/>
              <a:buChar char="•"/>
            </a:pPr>
            <a:r>
              <a:rPr lang="el-GR" sz="2400" dirty="0" smtClean="0"/>
              <a:t>Η </a:t>
            </a:r>
            <a:r>
              <a:rPr lang="el-GR" sz="2400" dirty="0"/>
              <a:t>υλοποίηση των Περιφερειακών Σχεδιασμών Διαχείρισης Στερεών Αποβλήτων (ΠΕΣΔΑ) έχει ουσιαστικά βαλτώσει, καθώς σχεδόν κανένα, άξιο λόγου έργο ,από όσα προβλέπονται, δεν έχει ολοκληρωθεί ή έστω προχωρήσει στις περισσότερες περιοχές της χώρας. </a:t>
            </a:r>
            <a:endParaRPr lang="el-GR" sz="2400" dirty="0" smtClean="0"/>
          </a:p>
          <a:p>
            <a:pPr marL="342900" indent="-342900">
              <a:buFont typeface="Arial" panose="020B0604020202020204" pitchFamily="34" charset="0"/>
              <a:buChar char="•"/>
            </a:pPr>
            <a:r>
              <a:rPr lang="el-GR" sz="2400" dirty="0" smtClean="0"/>
              <a:t>Το </a:t>
            </a:r>
            <a:r>
              <a:rPr lang="el-GR" sz="2400" dirty="0"/>
              <a:t>2013 θα έπρεπε ήδη, σύμφωνα με την οδηγία πλαίσιο για τους ΧΥΤΑ, να εκτρέπονται 50% των </a:t>
            </a:r>
            <a:r>
              <a:rPr lang="el-GR" sz="2400" dirty="0" err="1"/>
              <a:t>βιοαποδομήσιμων</a:t>
            </a:r>
            <a:r>
              <a:rPr lang="el-GR" sz="2400" dirty="0"/>
              <a:t> </a:t>
            </a:r>
            <a:r>
              <a:rPr lang="el-GR" sz="2400" dirty="0" smtClean="0"/>
              <a:t>αποβλήτων. </a:t>
            </a:r>
            <a:endParaRPr lang="el-GR" sz="2400" dirty="0"/>
          </a:p>
          <a:p>
            <a:pPr marL="342900" indent="-342900">
              <a:buFont typeface="Arial" panose="020B0604020202020204" pitchFamily="34" charset="0"/>
              <a:buChar char="•"/>
            </a:pPr>
            <a:endParaRPr lang="el-GR" sz="2400" dirty="0"/>
          </a:p>
          <a:p>
            <a:pPr marL="285750" indent="-285750">
              <a:buFont typeface="Arial" panose="020B0604020202020204" pitchFamily="34" charset="0"/>
              <a:buChar char="•"/>
            </a:pPr>
            <a:endParaRPr lang="el-GR" sz="2400" dirty="0"/>
          </a:p>
          <a:p>
            <a:pPr marL="285750" indent="-285750">
              <a:buFont typeface="Arial" panose="020B0604020202020204" pitchFamily="34" charset="0"/>
              <a:buChar char="•"/>
            </a:pPr>
            <a:endParaRPr lang="el-GR" dirty="0"/>
          </a:p>
        </p:txBody>
      </p:sp>
      <p:sp>
        <p:nvSpPr>
          <p:cNvPr id="3" name="Τίτλος 2"/>
          <p:cNvSpPr>
            <a:spLocks noGrp="1"/>
          </p:cNvSpPr>
          <p:nvPr>
            <p:ph type="title"/>
          </p:nvPr>
        </p:nvSpPr>
        <p:spPr/>
        <p:txBody>
          <a:bodyPr>
            <a:normAutofit fontScale="90000"/>
          </a:bodyPr>
          <a:lstStyle/>
          <a:p>
            <a:r>
              <a:rPr lang="el-GR" dirty="0" smtClean="0"/>
              <a:t>ΠΡΟΒΛΗΜΑΤΙΚΕΣ ΓΙΑ ΤΗΝ ΕΛΛΑΔΑ</a:t>
            </a:r>
            <a:endParaRPr lang="el-GR" dirty="0"/>
          </a:p>
        </p:txBody>
      </p:sp>
    </p:spTree>
    <p:extLst>
      <p:ext uri="{BB962C8B-B14F-4D97-AF65-F5344CB8AC3E}">
        <p14:creationId xmlns:p14="http://schemas.microsoft.com/office/powerpoint/2010/main" val="12674543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395536" y="1484784"/>
            <a:ext cx="7680960" cy="4724400"/>
          </a:xfrm>
        </p:spPr>
        <p:txBody>
          <a:bodyPr>
            <a:normAutofit/>
          </a:bodyPr>
          <a:lstStyle/>
          <a:p>
            <a:endParaRPr lang="el-GR" dirty="0" smtClean="0"/>
          </a:p>
          <a:p>
            <a:r>
              <a:rPr lang="el-GR" dirty="0" smtClean="0"/>
              <a:t>Α) </a:t>
            </a:r>
            <a:r>
              <a:rPr lang="el-GR" sz="2800" b="1" dirty="0"/>
              <a:t>ΚΥΑ 29407/3508/2002 (ΦΕΚ 1572 B)</a:t>
            </a:r>
            <a:r>
              <a:rPr lang="el-GR" sz="2800" dirty="0"/>
              <a:t> </a:t>
            </a:r>
            <a:r>
              <a:rPr lang="el-GR" dirty="0"/>
              <a:t>«Μέτρα και όροι για την υγειονομική ταφή των αποβλήτων», προς ενσωμάτωση της Οδηγίας 1999/31/ΕΚ</a:t>
            </a:r>
            <a:endParaRPr lang="el-GR" dirty="0" smtClean="0"/>
          </a:p>
          <a:p>
            <a:r>
              <a:rPr lang="el-GR" dirty="0"/>
              <a:t>Β</a:t>
            </a:r>
            <a:r>
              <a:rPr lang="el-GR" dirty="0" smtClean="0"/>
              <a:t>) </a:t>
            </a:r>
            <a:r>
              <a:rPr lang="el-GR" sz="2800" b="1" dirty="0"/>
              <a:t>Ν.4042/2012 (ΦΕΚ 24/Α/13-2-2012) </a:t>
            </a:r>
            <a:r>
              <a:rPr lang="el-GR" dirty="0"/>
              <a:t>«Ποινική Προστασία του περιβάλλοντος – Εναρμόνιση με την Οδηγία 2008/99/ΕΚ – Πλαίσιο παραγωγής και διαχείρισης αποβλήτων – Εναρμόνιση με την Οδηγία 2008/98/ΕΚ – Ρύθμιση θεμάτων Υπουργείου Περιβάλλοντος Ενέργειας και Κλιματικής Αλλαγής» που ενσωματώνει στο εθνικό δίκαιο την οδηγία-πλαίσιο 2008/98/ΕΕ για τα απόβλητα</a:t>
            </a:r>
            <a:endParaRPr lang="en-US" dirty="0"/>
          </a:p>
          <a:p>
            <a:pPr lvl="0"/>
            <a:r>
              <a:rPr lang="el-GR" dirty="0"/>
              <a:t>Γ</a:t>
            </a:r>
            <a:r>
              <a:rPr lang="el-GR" dirty="0" smtClean="0"/>
              <a:t>) </a:t>
            </a:r>
            <a:r>
              <a:rPr lang="el-GR" sz="2800" b="1" dirty="0"/>
              <a:t>ΚΥΑ με αρ. 50910/2727/2003 </a:t>
            </a:r>
            <a:r>
              <a:rPr lang="el-GR" dirty="0"/>
              <a:t>«Μέτρα και Όροι για τη Διαχείριση Στερεών Αποβλήτων. Εθνικός και Περιφερειακός Σχεδιασμός Διαχείρισης», όπως έχει τροποποιηθεί με το Ν. 4042/2012</a:t>
            </a:r>
          </a:p>
          <a:p>
            <a:pPr lvl="0"/>
            <a:endParaRPr lang="el-GR" dirty="0"/>
          </a:p>
          <a:p>
            <a:endParaRPr lang="el-GR" dirty="0"/>
          </a:p>
        </p:txBody>
      </p:sp>
      <p:sp>
        <p:nvSpPr>
          <p:cNvPr id="3" name="Title 2"/>
          <p:cNvSpPr>
            <a:spLocks noGrp="1"/>
          </p:cNvSpPr>
          <p:nvPr>
            <p:ph type="title"/>
          </p:nvPr>
        </p:nvSpPr>
        <p:spPr/>
        <p:txBody>
          <a:bodyPr>
            <a:normAutofit fontScale="90000"/>
          </a:bodyPr>
          <a:lstStyle/>
          <a:p>
            <a:r>
              <a:rPr lang="el-GR" dirty="0" smtClean="0"/>
              <a:t>ΕΝΑΡΜΟΝΙΣΗ ΣΤΟ ΕΘΝΙΚΟ ΔΙΚΑΙΟ</a:t>
            </a:r>
            <a:endParaRPr lang="el-GR" dirty="0"/>
          </a:p>
        </p:txBody>
      </p:sp>
    </p:spTree>
    <p:extLst>
      <p:ext uri="{BB962C8B-B14F-4D97-AF65-F5344CB8AC3E}">
        <p14:creationId xmlns:p14="http://schemas.microsoft.com/office/powerpoint/2010/main" val="205452173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sz="quarter" idx="13"/>
          </p:nvPr>
        </p:nvSpPr>
        <p:spPr/>
        <p:txBody>
          <a:bodyPr/>
          <a:lstStyle/>
          <a:p>
            <a:pPr marL="285750" indent="-285750">
              <a:buFont typeface="Arial" panose="020B0604020202020204" pitchFamily="34" charset="0"/>
              <a:buChar char="•"/>
            </a:pPr>
            <a:r>
              <a:rPr lang="el-GR" dirty="0"/>
              <a:t>Αναφορικά με την «αποτέφρωση των στερεών αποβλήτων», αυτή καλύπτεται από την Οδηγία 2000/76/ΕΚ. Στόχος της Οδηγίας, είναι η πρόληψη ή ο περιορισμός των επιπτώσεων στο περιβάλλον από την αποτέφρωση και τη συνδυασμένη αποτέφρωση αποβλήτων, καθώς και των κινδύνων που απορρέουν για την ανθρώπινη υγεία. </a:t>
            </a:r>
          </a:p>
          <a:p>
            <a:pPr marL="285750" indent="-285750">
              <a:buFont typeface="Arial" panose="020B0604020202020204" pitchFamily="34" charset="0"/>
              <a:buChar char="•"/>
            </a:pPr>
            <a:r>
              <a:rPr lang="el-GR" dirty="0"/>
              <a:t>Παράλληλα, έχουν θεσπιστεί ειδικοί όροι και προδιαγραφές για την εγκατάσταση, τη λειτουργία και τον έλεγχο εγκαταστάσεων θερμικής επεξεργασίας ΑΣΑ και άλλων ειδών αποβλήτων (Οδηγία 2000/76/ΕΚ «Για την Αποτέφρωση των Αποβλήτων», ΚΥΑ 22912/1117/2005 «Μέτρα και Όροι για την Πρόληψη και τον Περιορισμό της Ρύπανσης του Περιβάλλοντος από την Αποτέφρωση των Αποβλήτων»), προκειμένου να εξασφαλιστεί η προστασία του περιβάλλοντος από τους αέριους κυρίως ρύπους, που δύναται να παραχθούν κατά την λειτουργία τους. </a:t>
            </a:r>
          </a:p>
          <a:p>
            <a:endParaRPr lang="el-GR" dirty="0"/>
          </a:p>
        </p:txBody>
      </p:sp>
      <p:sp>
        <p:nvSpPr>
          <p:cNvPr id="3" name="Τίτλος 2"/>
          <p:cNvSpPr>
            <a:spLocks noGrp="1"/>
          </p:cNvSpPr>
          <p:nvPr>
            <p:ph type="title"/>
          </p:nvPr>
        </p:nvSpPr>
        <p:spPr/>
        <p:txBody>
          <a:bodyPr/>
          <a:lstStyle/>
          <a:p>
            <a:r>
              <a:rPr lang="el-GR" dirty="0" smtClean="0"/>
              <a:t>ΝΟΜΟΘΕΣΙΑ</a:t>
            </a:r>
            <a:r>
              <a:rPr lang="en-US" dirty="0" smtClean="0"/>
              <a:t> </a:t>
            </a:r>
            <a:r>
              <a:rPr lang="el-GR" dirty="0" smtClean="0"/>
              <a:t>ΓΙΑ ΤΗΝ ΚΑΥΣΗ</a:t>
            </a:r>
            <a:endParaRPr lang="el-GR" dirty="0"/>
          </a:p>
        </p:txBody>
      </p:sp>
    </p:spTree>
    <p:extLst>
      <p:ext uri="{BB962C8B-B14F-4D97-AF65-F5344CB8AC3E}">
        <p14:creationId xmlns:p14="http://schemas.microsoft.com/office/powerpoint/2010/main" val="49105920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sz="quarter" idx="13"/>
          </p:nvPr>
        </p:nvSpPr>
        <p:spPr/>
        <p:txBody>
          <a:bodyPr/>
          <a:lstStyle/>
          <a:p>
            <a:pPr marL="285750" indent="-285750">
              <a:buFont typeface="Arial" panose="020B0604020202020204" pitchFamily="34" charset="0"/>
              <a:buChar char="•"/>
            </a:pPr>
            <a:r>
              <a:rPr lang="el-GR" dirty="0"/>
              <a:t>Η εφαρμογή των διατάξεων του Ν. 1650/1986 (Νόμος πλαίσιο για την προστασία του περιβάλλοντος).</a:t>
            </a:r>
          </a:p>
          <a:p>
            <a:pPr marL="285750" indent="-285750">
              <a:buFont typeface="Arial" panose="020B0604020202020204" pitchFamily="34" charset="0"/>
              <a:buChar char="•"/>
            </a:pPr>
            <a:r>
              <a:rPr lang="el-GR" dirty="0"/>
              <a:t>Εναρμόνιση της Οδηγίας 2000/76/ΕΚ «για την αποτέφρωση των αποβλήτων».</a:t>
            </a:r>
          </a:p>
          <a:p>
            <a:pPr marL="114300"/>
            <a:r>
              <a:rPr lang="el-GR" dirty="0"/>
              <a:t>ώστε να επιτυγχάνεται:</a:t>
            </a:r>
          </a:p>
          <a:p>
            <a:r>
              <a:rPr lang="el-GR" i="1" u="sng" dirty="0"/>
              <a:t>Η πρόληψη ή περιορισμός των αρνητικών επιπτώσεων στο περιβάλλον και ειδικότερα, της ρύπανσης από εκπομπές στον ατμοσφαιρικό αέρα, στο έδαφος, στα επιφανειακά και υπόγεια νερά, καθώς και των επιπτώσεων στην υγεία του ανθρώπου</a:t>
            </a:r>
            <a:r>
              <a:rPr lang="el-GR" dirty="0"/>
              <a:t>.</a:t>
            </a:r>
          </a:p>
          <a:p>
            <a:endParaRPr lang="el-GR" dirty="0"/>
          </a:p>
        </p:txBody>
      </p:sp>
      <p:sp>
        <p:nvSpPr>
          <p:cNvPr id="3" name="Τίτλος 2"/>
          <p:cNvSpPr>
            <a:spLocks noGrp="1"/>
          </p:cNvSpPr>
          <p:nvPr>
            <p:ph type="title"/>
          </p:nvPr>
        </p:nvSpPr>
        <p:spPr/>
        <p:txBody>
          <a:bodyPr>
            <a:noAutofit/>
          </a:bodyPr>
          <a:lstStyle/>
          <a:p>
            <a:r>
              <a:rPr lang="el-GR" sz="2400" dirty="0"/>
              <a:t>ΣΚΟΠΟΣ ΤΗΣ ΚΥΑ 22912/1117/2005 «Μέτρα και Όροι για την Πρόληψη και τον Περιορισμό της Ρύπανσης του Περιβάλλοντος από την Αποτέφρωση των Αποβλήτων»</a:t>
            </a:r>
          </a:p>
        </p:txBody>
      </p:sp>
    </p:spTree>
    <p:extLst>
      <p:ext uri="{BB962C8B-B14F-4D97-AF65-F5344CB8AC3E}">
        <p14:creationId xmlns:p14="http://schemas.microsoft.com/office/powerpoint/2010/main" val="11127411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sz="quarter" idx="13"/>
          </p:nvPr>
        </p:nvSpPr>
        <p:spPr/>
        <p:txBody>
          <a:bodyPr/>
          <a:lstStyle/>
          <a:p>
            <a:pPr marL="285750" indent="-285750">
              <a:buFont typeface="Arial" panose="020B0604020202020204" pitchFamily="34" charset="0"/>
              <a:buChar char="•"/>
            </a:pPr>
            <a:r>
              <a:rPr lang="el-GR" dirty="0"/>
              <a:t>Επιβολή αυστηρότερων συνθηκών λειτουργίας και τεχνικών απαιτήσεων.</a:t>
            </a:r>
          </a:p>
          <a:p>
            <a:pPr marL="285750" indent="-285750">
              <a:buFont typeface="Arial" panose="020B0604020202020204" pitchFamily="34" charset="0"/>
              <a:buChar char="•"/>
            </a:pPr>
            <a:r>
              <a:rPr lang="el-GR" dirty="0"/>
              <a:t>Θέσπιση οριακών τιμών εκπομπών για τις μονάδες αποτέφρωσης και </a:t>
            </a:r>
            <a:r>
              <a:rPr lang="el-GR" dirty="0" err="1"/>
              <a:t>συναποτέφρωσης</a:t>
            </a:r>
            <a:r>
              <a:rPr lang="el-GR" dirty="0"/>
              <a:t> αποβλήτων.</a:t>
            </a:r>
          </a:p>
          <a:p>
            <a:pPr marL="285750" indent="-285750">
              <a:buFont typeface="Arial" panose="020B0604020202020204" pitchFamily="34" charset="0"/>
              <a:buChar char="•"/>
            </a:pPr>
            <a:r>
              <a:rPr lang="el-GR" dirty="0"/>
              <a:t>Τήρηση των απαιτήσεων της κείμενης νομοθεσίας για τη διαχείριση των μη επικίνδυνων και επικίνδυνων αποβλήτων.</a:t>
            </a:r>
          </a:p>
          <a:p>
            <a:endParaRPr lang="el-GR" dirty="0"/>
          </a:p>
        </p:txBody>
      </p:sp>
      <p:sp>
        <p:nvSpPr>
          <p:cNvPr id="3" name="Τίτλος 2"/>
          <p:cNvSpPr>
            <a:spLocks noGrp="1"/>
          </p:cNvSpPr>
          <p:nvPr>
            <p:ph type="title"/>
          </p:nvPr>
        </p:nvSpPr>
        <p:spPr/>
        <p:txBody>
          <a:bodyPr/>
          <a:lstStyle/>
          <a:p>
            <a:r>
              <a:rPr lang="el-GR" dirty="0" smtClean="0"/>
              <a:t>ΤΡΟΠΟΙ ΕΠΙΤΕΥΞΗΣ ΤΟΥ ΣΚΟΠΟΥ</a:t>
            </a:r>
            <a:endParaRPr lang="el-GR" dirty="0"/>
          </a:p>
        </p:txBody>
      </p:sp>
    </p:spTree>
    <p:extLst>
      <p:ext uri="{BB962C8B-B14F-4D97-AF65-F5344CB8AC3E}">
        <p14:creationId xmlns:p14="http://schemas.microsoft.com/office/powerpoint/2010/main" val="305774323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sz="quarter" idx="13"/>
          </p:nvPr>
        </p:nvSpPr>
        <p:spPr/>
        <p:txBody>
          <a:bodyPr>
            <a:normAutofit fontScale="77500" lnSpcReduction="20000"/>
          </a:bodyPr>
          <a:lstStyle/>
          <a:p>
            <a:pPr marL="114300"/>
            <a:r>
              <a:rPr lang="el-GR" dirty="0"/>
              <a:t>Από το πεδίο εφαρμογής της νομοθεσίας εξαιρούνται οι ακόλουθες μονάδες επεξεργασίας αποβλήτων:</a:t>
            </a:r>
          </a:p>
          <a:p>
            <a:pPr marL="285750" indent="-285750">
              <a:buFont typeface="Arial" panose="020B0604020202020204" pitchFamily="34" charset="0"/>
              <a:buChar char="•"/>
            </a:pPr>
            <a:r>
              <a:rPr lang="el-GR" dirty="0"/>
              <a:t>Φυτικών αποβλήτων της γεωργίας και της δασοκομίας,</a:t>
            </a:r>
          </a:p>
          <a:p>
            <a:pPr marL="285750" indent="-285750">
              <a:buFont typeface="Arial" panose="020B0604020202020204" pitchFamily="34" charset="0"/>
              <a:buChar char="•"/>
            </a:pPr>
            <a:r>
              <a:rPr lang="el-GR" dirty="0"/>
              <a:t>Φυτικών αποβλήτων της βιομηχανίας τροφίμων, εφόσον ανακτάται η εκλυόμενη θερμότητα,</a:t>
            </a:r>
          </a:p>
          <a:p>
            <a:pPr marL="285750" indent="-285750">
              <a:buFont typeface="Arial" panose="020B0604020202020204" pitchFamily="34" charset="0"/>
              <a:buChar char="•"/>
            </a:pPr>
            <a:r>
              <a:rPr lang="el-GR" dirty="0"/>
              <a:t>Ινωδών φυτικών αποβλήτων από την παραγωγή παρθένου χαρτοπολτού και από την παραγωγή </a:t>
            </a:r>
            <a:r>
              <a:rPr lang="el-GR" dirty="0" err="1"/>
              <a:t>χάρτου</a:t>
            </a:r>
            <a:r>
              <a:rPr lang="el-GR" dirty="0"/>
              <a:t> από χαρτοπολτό, εφόσον για τα απόβλητα αυτά εφαρμόζεται διαδικασία </a:t>
            </a:r>
            <a:r>
              <a:rPr lang="el-GR" dirty="0" err="1"/>
              <a:t>συναποτέφρωσης</a:t>
            </a:r>
            <a:r>
              <a:rPr lang="el-GR" dirty="0"/>
              <a:t> στον τόπο παραγωγής και η εκλυόμενη θερμότητα ανακτάται,</a:t>
            </a:r>
          </a:p>
          <a:p>
            <a:pPr marL="285750" indent="-285750">
              <a:buFont typeface="Arial" panose="020B0604020202020204" pitchFamily="34" charset="0"/>
              <a:buChar char="•"/>
            </a:pPr>
            <a:r>
              <a:rPr lang="el-GR" dirty="0"/>
              <a:t>Αποβλήτων ξύλου εκτός από απόβλητα ξύλου που ενδέχεται να περιέχουν </a:t>
            </a:r>
            <a:r>
              <a:rPr lang="el-GR" dirty="0" err="1"/>
              <a:t>αλογονούχες</a:t>
            </a:r>
            <a:r>
              <a:rPr lang="el-GR" dirty="0"/>
              <a:t> οργανικές ενώσεις ή </a:t>
            </a:r>
            <a:r>
              <a:rPr lang="el-GR" dirty="0" err="1"/>
              <a:t>βαρέα</a:t>
            </a:r>
            <a:r>
              <a:rPr lang="el-GR" dirty="0"/>
              <a:t> μέταλλα ως αποτέλεσμα της κατεργασίας του με συντηρητικά ξύλου ή ως αποτέλεσμα επίστρωσης και τα οποία περιλαμβάνουν ιδίως απόβλητα ξύλου προερχόμενα από οικοδομικές δραστηριότητες και κατεδαφίσεις,</a:t>
            </a:r>
          </a:p>
          <a:p>
            <a:pPr marL="285750" indent="-285750">
              <a:buFont typeface="Arial" panose="020B0604020202020204" pitchFamily="34" charset="0"/>
              <a:buChar char="•"/>
            </a:pPr>
            <a:r>
              <a:rPr lang="el-GR" dirty="0"/>
              <a:t>Αποβλήτων φελλού,</a:t>
            </a:r>
          </a:p>
          <a:p>
            <a:pPr marL="285750" indent="-285750">
              <a:buFont typeface="Arial" panose="020B0604020202020204" pitchFamily="34" charset="0"/>
              <a:buChar char="•"/>
            </a:pPr>
            <a:r>
              <a:rPr lang="el-GR" dirty="0"/>
              <a:t>Ραδιενεργών αποβλήτων,</a:t>
            </a:r>
          </a:p>
          <a:p>
            <a:pPr marL="285750" indent="-285750">
              <a:buFont typeface="Arial" panose="020B0604020202020204" pitchFamily="34" charset="0"/>
              <a:buChar char="•"/>
            </a:pPr>
            <a:r>
              <a:rPr lang="el-GR" dirty="0"/>
              <a:t>Σφαγίων ζώων σύμφωνα με τις κείμενες εθνικές και κοινοτικές διατάξεις,</a:t>
            </a:r>
          </a:p>
          <a:p>
            <a:pPr marL="285750" indent="-285750">
              <a:buFont typeface="Arial" panose="020B0604020202020204" pitchFamily="34" charset="0"/>
              <a:buChar char="•"/>
            </a:pPr>
            <a:r>
              <a:rPr lang="el-GR" dirty="0"/>
              <a:t>Αποβλήτων της έρευνας και διαχείρισης κοιτασμάτων πετρελαίου και φυσικού αερίου σε εγκαταστάσεις ανοικτής θάλασσας, τα οποία αποτεφρώνονται επί τόπου.</a:t>
            </a:r>
          </a:p>
          <a:p>
            <a:endParaRPr lang="el-GR" dirty="0"/>
          </a:p>
          <a:p>
            <a:endParaRPr lang="el-GR" dirty="0"/>
          </a:p>
        </p:txBody>
      </p:sp>
      <p:sp>
        <p:nvSpPr>
          <p:cNvPr id="3" name="Τίτλος 2"/>
          <p:cNvSpPr>
            <a:spLocks noGrp="1"/>
          </p:cNvSpPr>
          <p:nvPr>
            <p:ph type="title"/>
          </p:nvPr>
        </p:nvSpPr>
        <p:spPr/>
        <p:txBody>
          <a:bodyPr/>
          <a:lstStyle/>
          <a:p>
            <a:r>
              <a:rPr lang="el-GR" dirty="0" smtClean="0"/>
              <a:t>ΕΞΑΙΡΕΣΕΙΣ</a:t>
            </a:r>
            <a:endParaRPr lang="el-GR" dirty="0"/>
          </a:p>
        </p:txBody>
      </p:sp>
    </p:spTree>
    <p:extLst>
      <p:ext uri="{BB962C8B-B14F-4D97-AF65-F5344CB8AC3E}">
        <p14:creationId xmlns:p14="http://schemas.microsoft.com/office/powerpoint/2010/main" val="136388962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sz="quarter" idx="13"/>
          </p:nvPr>
        </p:nvSpPr>
        <p:spPr/>
        <p:txBody>
          <a:bodyPr>
            <a:normAutofit fontScale="85000" lnSpcReduction="20000"/>
          </a:bodyPr>
          <a:lstStyle/>
          <a:p>
            <a:pPr marL="285750" indent="-285750">
              <a:buFont typeface="Arial" panose="020B0604020202020204" pitchFamily="34" charset="0"/>
              <a:buChar char="•"/>
            </a:pPr>
            <a:r>
              <a:rPr lang="el-GR" dirty="0"/>
              <a:t>Απαραίτητες προϋποθέσεις</a:t>
            </a:r>
          </a:p>
          <a:p>
            <a:pPr marL="285750" indent="-285750">
              <a:buFont typeface="Arial" panose="020B0604020202020204" pitchFamily="34" charset="0"/>
              <a:buChar char="•"/>
            </a:pPr>
            <a:r>
              <a:rPr lang="el-GR" dirty="0"/>
              <a:t>Συνθήκες λειτουργίας της εγκατάστασης.</a:t>
            </a:r>
          </a:p>
          <a:p>
            <a:pPr marL="285750" indent="-285750">
              <a:buFont typeface="Arial" panose="020B0604020202020204" pitchFamily="34" charset="0"/>
              <a:buChar char="•"/>
            </a:pPr>
            <a:r>
              <a:rPr lang="el-GR" dirty="0"/>
              <a:t>Καθορισμός οριακών εκπομπών ατμοσφαιρικών ρύπων (παράρτημα </a:t>
            </a:r>
            <a:r>
              <a:rPr lang="en-US" dirty="0"/>
              <a:t>V)</a:t>
            </a:r>
            <a:r>
              <a:rPr lang="el-GR" dirty="0"/>
              <a:t>.</a:t>
            </a:r>
          </a:p>
          <a:p>
            <a:pPr marL="285750" indent="-285750">
              <a:buFont typeface="Arial" panose="020B0604020202020204" pitchFamily="34" charset="0"/>
              <a:buChar char="•"/>
            </a:pPr>
            <a:r>
              <a:rPr lang="el-GR" dirty="0"/>
              <a:t>Απορρίψεις υγρών αποβλήτων που προέρχονται από τον καθαρισμό των καυσαερίων (οριακές τιμές εκπομπών παράρτημα </a:t>
            </a:r>
            <a:r>
              <a:rPr lang="en-US" dirty="0"/>
              <a:t>IV) (</a:t>
            </a:r>
            <a:r>
              <a:rPr lang="el-GR" dirty="0"/>
              <a:t>περιορίζεται η απόρριψη σε υδάτινο αποδέκτη).</a:t>
            </a:r>
          </a:p>
          <a:p>
            <a:pPr marL="285750" indent="-285750">
              <a:buFont typeface="Arial" panose="020B0604020202020204" pitchFamily="34" charset="0"/>
              <a:buChar char="•"/>
            </a:pPr>
            <a:r>
              <a:rPr lang="el-GR" dirty="0"/>
              <a:t>Διάφορα στερεά υπολείμματα.</a:t>
            </a:r>
          </a:p>
          <a:p>
            <a:pPr marL="285750" indent="-285750">
              <a:buFont typeface="Arial" panose="020B0604020202020204" pitchFamily="34" charset="0"/>
              <a:buChar char="•"/>
            </a:pPr>
            <a:r>
              <a:rPr lang="el-GR" dirty="0"/>
              <a:t>Έλεγχος και παρακολούθηση εκπομπών (παράρτημα </a:t>
            </a:r>
            <a:r>
              <a:rPr lang="en-US" dirty="0"/>
              <a:t>III).</a:t>
            </a:r>
            <a:endParaRPr lang="el-GR" dirty="0"/>
          </a:p>
          <a:p>
            <a:pPr marL="285750" indent="-285750">
              <a:buFont typeface="Arial" panose="020B0604020202020204" pitchFamily="34" charset="0"/>
              <a:buChar char="•"/>
            </a:pPr>
            <a:r>
              <a:rPr lang="el-GR" dirty="0"/>
              <a:t>Απαιτήσεις για τις μετρήσεις (άρθρο 11).</a:t>
            </a:r>
          </a:p>
          <a:p>
            <a:pPr marL="285750" indent="-285750">
              <a:buFont typeface="Arial" panose="020B0604020202020204" pitchFamily="34" charset="0"/>
              <a:buChar char="•"/>
            </a:pPr>
            <a:r>
              <a:rPr lang="el-GR" dirty="0"/>
              <a:t>Δημοσιότητα (ονομαστική δυναμικότητα πάνω από 2 τόνους ετήσια έκθεση με απολογισμό και εκπομπές στον αέρα και τα νερά).</a:t>
            </a:r>
          </a:p>
          <a:p>
            <a:pPr marL="285750" indent="-285750">
              <a:buFont typeface="Arial" panose="020B0604020202020204" pitchFamily="34" charset="0"/>
              <a:buChar char="•"/>
            </a:pPr>
            <a:r>
              <a:rPr lang="el-GR" dirty="0"/>
              <a:t>Η Απόφαση έγκρισης περιβαλλοντικών όρων πρέπει να καθορίζει τη μέγιστη επιτρεπτή χρονική διάρκεια για μη κανονικές συνθήκες λειτουργίας (σε περίπτωση υπέρβασης οριακών τιμών δεν συνεχίζεται η αποτέφρωση. Εκπομπή κονιορτού δεν πρέπει να υπερβαίνει τα 150 </a:t>
            </a:r>
            <a:r>
              <a:rPr lang="en-US" dirty="0"/>
              <a:t>mg/m</a:t>
            </a:r>
            <a:r>
              <a:rPr lang="en-US" baseline="30000" dirty="0"/>
              <a:t>3</a:t>
            </a:r>
            <a:r>
              <a:rPr lang="en-US" dirty="0"/>
              <a:t>). </a:t>
            </a:r>
          </a:p>
          <a:p>
            <a:pPr marL="285750" indent="-285750">
              <a:buFont typeface="Arial" panose="020B0604020202020204" pitchFamily="34" charset="0"/>
              <a:buChar char="•"/>
            </a:pPr>
            <a:r>
              <a:rPr lang="el-GR" dirty="0"/>
              <a:t>Κυρώσεις (άρθρο 28, 29, 30 του Ν. 1650/1986).</a:t>
            </a:r>
          </a:p>
          <a:p>
            <a:endParaRPr lang="el-GR" dirty="0"/>
          </a:p>
        </p:txBody>
      </p:sp>
      <p:sp>
        <p:nvSpPr>
          <p:cNvPr id="3" name="Τίτλος 2"/>
          <p:cNvSpPr>
            <a:spLocks noGrp="1"/>
          </p:cNvSpPr>
          <p:nvPr>
            <p:ph type="title"/>
          </p:nvPr>
        </p:nvSpPr>
        <p:spPr/>
        <p:txBody>
          <a:bodyPr/>
          <a:lstStyle/>
          <a:p>
            <a:r>
              <a:rPr lang="el-GR" dirty="0" smtClean="0"/>
              <a:t>ΘΕΜΑΤΑ ΠΟΥ ΚΑΘΟΡΙΖΕΙ Η ΚΥΑ</a:t>
            </a:r>
            <a:endParaRPr lang="el-GR" dirty="0"/>
          </a:p>
        </p:txBody>
      </p:sp>
    </p:spTree>
    <p:extLst>
      <p:ext uri="{BB962C8B-B14F-4D97-AF65-F5344CB8AC3E}">
        <p14:creationId xmlns:p14="http://schemas.microsoft.com/office/powerpoint/2010/main" val="399549864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sz="quarter" idx="13"/>
          </p:nvPr>
        </p:nvSpPr>
        <p:spPr/>
        <p:txBody>
          <a:bodyPr/>
          <a:lstStyle/>
          <a:p>
            <a:pPr marL="114300"/>
            <a:r>
              <a:rPr lang="el-GR" dirty="0"/>
              <a:t>Για την κατασκευή και λειτουργία εγκατάστασης αποτέφρωσης ή </a:t>
            </a:r>
            <a:r>
              <a:rPr lang="el-GR" dirty="0" err="1"/>
              <a:t>συναποτέφρωσης</a:t>
            </a:r>
            <a:r>
              <a:rPr lang="el-GR" dirty="0"/>
              <a:t> απαιτούνται:</a:t>
            </a:r>
          </a:p>
          <a:p>
            <a:pPr marL="285750" indent="-285750">
              <a:buFont typeface="Arial" panose="020B0604020202020204" pitchFamily="34" charset="0"/>
              <a:buChar char="•"/>
            </a:pPr>
            <a:r>
              <a:rPr lang="el-GR" dirty="0"/>
              <a:t>Απόφαση έγκρισης περιβαλλοντικών όρων Α’ κατηγορίας (υποκατηγορία 1) (ΥΑ 11014/703/2003 και  ΚΥΑ 15393/2002).</a:t>
            </a:r>
          </a:p>
          <a:p>
            <a:pPr marL="285750" indent="-285750">
              <a:buFont typeface="Arial" panose="020B0604020202020204" pitchFamily="34" charset="0"/>
              <a:buChar char="•"/>
            </a:pPr>
            <a:r>
              <a:rPr lang="el-GR" dirty="0"/>
              <a:t>Άδεια διάθεσης όπως προβλέπεται στις διατάξεις της κείμενης νομοθεσίας σχετικά με τη διαχείριση των μη επικίνδυνων και των επικίνδυνων αποβλήτων κατά περίπτωση.</a:t>
            </a:r>
          </a:p>
          <a:p>
            <a:pPr marL="285750" indent="-285750">
              <a:buFont typeface="Arial" panose="020B0604020202020204" pitchFamily="34" charset="0"/>
              <a:buChar char="•"/>
            </a:pPr>
            <a:r>
              <a:rPr lang="el-GR" dirty="0"/>
              <a:t>Άδεια εγκατάστασης και λειτουργίας σύμφωνα με τις κείμενες διατάξεις από τις αρμόδιες υπηρεσίες της οικείας Νομαρχιακής Αυτοδιοίκησης.</a:t>
            </a:r>
          </a:p>
          <a:p>
            <a:endParaRPr lang="el-GR" dirty="0"/>
          </a:p>
        </p:txBody>
      </p:sp>
      <p:sp>
        <p:nvSpPr>
          <p:cNvPr id="3" name="Τίτλος 2"/>
          <p:cNvSpPr>
            <a:spLocks noGrp="1"/>
          </p:cNvSpPr>
          <p:nvPr>
            <p:ph type="title"/>
          </p:nvPr>
        </p:nvSpPr>
        <p:spPr/>
        <p:txBody>
          <a:bodyPr/>
          <a:lstStyle/>
          <a:p>
            <a:r>
              <a:rPr lang="el-GR" dirty="0" smtClean="0"/>
              <a:t>ΠΡΟΫΠΟΘΕΣΕΙΣ</a:t>
            </a:r>
            <a:endParaRPr lang="el-GR" dirty="0"/>
          </a:p>
        </p:txBody>
      </p:sp>
    </p:spTree>
    <p:extLst>
      <p:ext uri="{BB962C8B-B14F-4D97-AF65-F5344CB8AC3E}">
        <p14:creationId xmlns:p14="http://schemas.microsoft.com/office/powerpoint/2010/main" val="9059239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sz="quarter" idx="13"/>
          </p:nvPr>
        </p:nvSpPr>
        <p:spPr/>
        <p:txBody>
          <a:bodyPr/>
          <a:lstStyle/>
          <a:p>
            <a:pPr marL="114300"/>
            <a:r>
              <a:rPr lang="el-GR" dirty="0"/>
              <a:t>Η Μ.Π.Ε. θα πρέπει να προβλέπει μέτρα:</a:t>
            </a:r>
          </a:p>
          <a:p>
            <a:pPr marL="285750" indent="-285750">
              <a:buFont typeface="Arial" panose="020B0604020202020204" pitchFamily="34" charset="0"/>
              <a:buChar char="•"/>
            </a:pPr>
            <a:r>
              <a:rPr lang="el-GR" dirty="0"/>
              <a:t>Για τη μέγιστη εφικτή ανάκτηση της θερμότητας που παράγεται,</a:t>
            </a:r>
          </a:p>
          <a:p>
            <a:pPr marL="285750" indent="-285750">
              <a:buFont typeface="Arial" panose="020B0604020202020204" pitchFamily="34" charset="0"/>
              <a:buChar char="•"/>
            </a:pPr>
            <a:r>
              <a:rPr lang="el-GR" dirty="0"/>
              <a:t>Τη διαχείριση των </a:t>
            </a:r>
            <a:r>
              <a:rPr lang="el-GR" dirty="0" err="1"/>
              <a:t>καπναερίων</a:t>
            </a:r>
            <a:r>
              <a:rPr lang="el-GR" dirty="0"/>
              <a:t>,</a:t>
            </a:r>
          </a:p>
          <a:p>
            <a:pPr marL="285750" indent="-285750">
              <a:buFont typeface="Arial" panose="020B0604020202020204" pitchFamily="34" charset="0"/>
              <a:buChar char="•"/>
            </a:pPr>
            <a:r>
              <a:rPr lang="el-GR" dirty="0"/>
              <a:t>Την ελαχιστοποίηση της ποσότητας και του βλαβερού χαρακτήρα των υπολειμμάτων και την ανακύκλωσή τους,</a:t>
            </a:r>
          </a:p>
          <a:p>
            <a:pPr marL="285750" indent="-285750">
              <a:buFont typeface="Arial" panose="020B0604020202020204" pitchFamily="34" charset="0"/>
              <a:buChar char="•"/>
            </a:pPr>
            <a:r>
              <a:rPr lang="el-GR" dirty="0"/>
              <a:t>Την τελική διάθεση των υπολειμμάτων των οποίων η πρόληψη, η μείωση ή η ανακύκλωση δεν είναι εφικτή, σύμφωνα με την εθνική και κοινοτική νομοθεσία.</a:t>
            </a:r>
          </a:p>
          <a:p>
            <a:endParaRPr lang="el-GR" dirty="0"/>
          </a:p>
        </p:txBody>
      </p:sp>
      <p:sp>
        <p:nvSpPr>
          <p:cNvPr id="3" name="Τίτλος 2"/>
          <p:cNvSpPr>
            <a:spLocks noGrp="1"/>
          </p:cNvSpPr>
          <p:nvPr>
            <p:ph type="title"/>
          </p:nvPr>
        </p:nvSpPr>
        <p:spPr/>
        <p:txBody>
          <a:bodyPr>
            <a:normAutofit fontScale="90000"/>
          </a:bodyPr>
          <a:lstStyle/>
          <a:p>
            <a:r>
              <a:rPr lang="el-GR" dirty="0" smtClean="0"/>
              <a:t>ΓΙΑ ΤΗΝ ΕΓΚΡΙΣΗ ΤΩΝ ΠΕΡΙΒΑΛΛΟΝΤΙΚΩΝ ΟΡΩΝ</a:t>
            </a:r>
            <a:endParaRPr lang="el-GR" dirty="0"/>
          </a:p>
        </p:txBody>
      </p:sp>
    </p:spTree>
    <p:extLst>
      <p:ext uri="{BB962C8B-B14F-4D97-AF65-F5344CB8AC3E}">
        <p14:creationId xmlns:p14="http://schemas.microsoft.com/office/powerpoint/2010/main" val="326531928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sz="quarter" idx="13"/>
          </p:nvPr>
        </p:nvSpPr>
        <p:spPr/>
        <p:txBody>
          <a:bodyPr/>
          <a:lstStyle/>
          <a:p>
            <a:pPr marL="285750" indent="-285750">
              <a:buFont typeface="Arial" panose="020B0604020202020204" pitchFamily="34" charset="0"/>
              <a:buChar char="•"/>
            </a:pPr>
            <a:r>
              <a:rPr lang="el-GR" dirty="0"/>
              <a:t>Άρθρο 12, ΚΥΑ 11014/2003 (οριακές τιμές εκπομπής ρύπων ατμόσφαιρα, την υγειονομική ταφή και οριακές τιμές απορρίψεων επικίνδυνων ουσιών στα νερά).</a:t>
            </a:r>
          </a:p>
          <a:p>
            <a:pPr marL="285750" indent="-285750">
              <a:buFont typeface="Arial" panose="020B0604020202020204" pitchFamily="34" charset="0"/>
              <a:buChar char="•"/>
            </a:pPr>
            <a:r>
              <a:rPr lang="el-GR" dirty="0"/>
              <a:t>Περιλαμβάνει τις κατηγορίες αποβλήτων (ΕΚΑ).</a:t>
            </a:r>
          </a:p>
          <a:p>
            <a:pPr marL="285750" indent="-285750">
              <a:buFont typeface="Arial" panose="020B0604020202020204" pitchFamily="34" charset="0"/>
              <a:buChar char="•"/>
            </a:pPr>
            <a:r>
              <a:rPr lang="el-GR" dirty="0"/>
              <a:t>Την ονομαστική δυναμικότητα αποτέφρωσης.</a:t>
            </a:r>
          </a:p>
          <a:p>
            <a:pPr marL="285750" indent="-285750">
              <a:buFont typeface="Arial" panose="020B0604020202020204" pitchFamily="34" charset="0"/>
              <a:buChar char="•"/>
            </a:pPr>
            <a:r>
              <a:rPr lang="el-GR" dirty="0"/>
              <a:t>Δειγματοληψία, μετρήσεις.</a:t>
            </a:r>
          </a:p>
          <a:p>
            <a:pPr marL="285750" indent="-285750">
              <a:buFont typeface="Arial" panose="020B0604020202020204" pitchFamily="34" charset="0"/>
              <a:buChar char="•"/>
            </a:pPr>
            <a:r>
              <a:rPr lang="el-GR" dirty="0"/>
              <a:t>Προσδιορισμό όρων για τη διασφάλιση των απαιτήσεων στο άρθρο 11.</a:t>
            </a:r>
          </a:p>
          <a:p>
            <a:pPr marL="285750" indent="-285750">
              <a:buFont typeface="Arial" panose="020B0604020202020204" pitchFamily="34" charset="0"/>
              <a:buChar char="•"/>
            </a:pPr>
            <a:r>
              <a:rPr lang="el-GR" dirty="0"/>
              <a:t>Καθορισμός όρων για μη κανονικές συνθήκες λειτουργίας.</a:t>
            </a:r>
          </a:p>
          <a:p>
            <a:endParaRPr lang="el-GR" dirty="0"/>
          </a:p>
        </p:txBody>
      </p:sp>
      <p:sp>
        <p:nvSpPr>
          <p:cNvPr id="3" name="Τίτλος 2"/>
          <p:cNvSpPr>
            <a:spLocks noGrp="1"/>
          </p:cNvSpPr>
          <p:nvPr>
            <p:ph type="title"/>
          </p:nvPr>
        </p:nvSpPr>
        <p:spPr/>
        <p:txBody>
          <a:bodyPr>
            <a:normAutofit fontScale="90000"/>
          </a:bodyPr>
          <a:lstStyle/>
          <a:p>
            <a:r>
              <a:rPr lang="el-GR" dirty="0" smtClean="0"/>
              <a:t>ΓΙΑ ΤΗΝ ΕΚΔΟΣΗ ΑΠΟΦΑΣΗΣ ΕΓΚΡΙΣΗΣ ΠΕΡΙΒΑΛΛΟΝΤΙΚΩΝ ΟΡΩΝ</a:t>
            </a:r>
            <a:endParaRPr lang="el-GR" dirty="0"/>
          </a:p>
        </p:txBody>
      </p:sp>
    </p:spTree>
    <p:extLst>
      <p:ext uri="{BB962C8B-B14F-4D97-AF65-F5344CB8AC3E}">
        <p14:creationId xmlns:p14="http://schemas.microsoft.com/office/powerpoint/2010/main" val="197276776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sz="quarter" idx="13"/>
          </p:nvPr>
        </p:nvSpPr>
        <p:spPr/>
        <p:txBody>
          <a:bodyPr/>
          <a:lstStyle/>
          <a:p>
            <a:pPr marL="285750" indent="-285750">
              <a:buFont typeface="Arial" panose="020B0604020202020204" pitchFamily="34" charset="0"/>
              <a:buChar char="•"/>
            </a:pPr>
            <a:r>
              <a:rPr lang="el-GR" dirty="0"/>
              <a:t>Ρητή απαρίθμηση της ποσότητας των διαφόρων κατηγοριών επικίνδυνων αποβλήτων που μπορούν να </a:t>
            </a:r>
            <a:r>
              <a:rPr lang="el-GR" dirty="0" err="1"/>
              <a:t>συναποτεφρωθούν</a:t>
            </a:r>
            <a:r>
              <a:rPr lang="el-GR" dirty="0"/>
              <a:t>.</a:t>
            </a:r>
          </a:p>
          <a:p>
            <a:pPr marL="285750" indent="-285750">
              <a:buFont typeface="Arial" panose="020B0604020202020204" pitchFamily="34" charset="0"/>
              <a:buChar char="•"/>
            </a:pPr>
            <a:r>
              <a:rPr lang="el-GR" dirty="0"/>
              <a:t>Καθορισμός ελάχιστων και μέγιστων ροών επικίνδυνων αποβλήτων, κατώτερης και ανώτερης θερμογόνου αξίας, μέγιστη περιεκτικότητα σε ρύπους.</a:t>
            </a:r>
          </a:p>
          <a:p>
            <a:pPr marL="285750" indent="-285750">
              <a:buFont typeface="Arial" panose="020B0604020202020204" pitchFamily="34" charset="0"/>
              <a:buChar char="•"/>
            </a:pPr>
            <a:r>
              <a:rPr lang="el-GR" dirty="0"/>
              <a:t>Προσδιορισμός ποσού εγγύησης καλής λειτουργίας και μετέπειτα φροντίδας.</a:t>
            </a:r>
          </a:p>
          <a:p>
            <a:endParaRPr lang="el-GR" dirty="0"/>
          </a:p>
        </p:txBody>
      </p:sp>
      <p:sp>
        <p:nvSpPr>
          <p:cNvPr id="3" name="Τίτλος 2"/>
          <p:cNvSpPr>
            <a:spLocks noGrp="1"/>
          </p:cNvSpPr>
          <p:nvPr>
            <p:ph type="title"/>
          </p:nvPr>
        </p:nvSpPr>
        <p:spPr/>
        <p:txBody>
          <a:bodyPr>
            <a:noAutofit/>
          </a:bodyPr>
          <a:lstStyle/>
          <a:p>
            <a:r>
              <a:rPr lang="el-GR" sz="2800" dirty="0" smtClean="0"/>
              <a:t>ΓΙΑ ΤΗΝ ΕΚΔΟΣΗ ΑΠΟΦΑΣΗΣ ΕΓΚΡΙΣΗΣ ΠΕΡΙΒΑΛΛΟΝΤΙΚΩΝ ΟΡΩΝ ΕΠΙΚΙΝΔΥΝΩΝ ΑΠΟΒΛΗΤΩΝ</a:t>
            </a:r>
            <a:endParaRPr lang="el-GR" sz="2800" dirty="0"/>
          </a:p>
        </p:txBody>
      </p:sp>
    </p:spTree>
    <p:extLst>
      <p:ext uri="{BB962C8B-B14F-4D97-AF65-F5344CB8AC3E}">
        <p14:creationId xmlns:p14="http://schemas.microsoft.com/office/powerpoint/2010/main" val="268641932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Θέση περιεχομένου 3"/>
          <p:cNvPicPr>
            <a:picLocks noGrp="1" noChangeAspect="1"/>
          </p:cNvPicPr>
          <p:nvPr>
            <p:ph sz="quarter" idx="13"/>
          </p:nvPr>
        </p:nvPicPr>
        <p:blipFill>
          <a:blip r:embed="rId2"/>
          <a:stretch>
            <a:fillRect/>
          </a:stretch>
        </p:blipFill>
        <p:spPr>
          <a:xfrm>
            <a:off x="352425" y="1556302"/>
            <a:ext cx="7680325" cy="4539145"/>
          </a:xfrm>
          <a:prstGeom prst="rect">
            <a:avLst/>
          </a:prstGeom>
        </p:spPr>
      </p:pic>
      <p:sp>
        <p:nvSpPr>
          <p:cNvPr id="3" name="Τίτλος 2"/>
          <p:cNvSpPr>
            <a:spLocks noGrp="1"/>
          </p:cNvSpPr>
          <p:nvPr>
            <p:ph type="title"/>
          </p:nvPr>
        </p:nvSpPr>
        <p:spPr/>
        <p:txBody>
          <a:bodyPr>
            <a:noAutofit/>
          </a:bodyPr>
          <a:lstStyle/>
          <a:p>
            <a:r>
              <a:rPr lang="el-GR" sz="2400" dirty="0"/>
              <a:t>ΠΑΡΑΡΤΗΜΑ </a:t>
            </a:r>
            <a:r>
              <a:rPr lang="en-US" sz="2400" dirty="0"/>
              <a:t>iv </a:t>
            </a:r>
            <a:r>
              <a:rPr lang="el-GR" sz="2400" dirty="0"/>
              <a:t>(</a:t>
            </a:r>
            <a:r>
              <a:rPr lang="el-GR" sz="2400" dirty="0" smtClean="0"/>
              <a:t>ΟΡΙΑΚΕΣ </a:t>
            </a:r>
            <a:r>
              <a:rPr lang="el-GR" sz="2400" dirty="0"/>
              <a:t>ΤΙΜΕΣ ΕΚΠΟΜΠΩΝ ΓΙΑ ΤΙΣ ΑΠΟΡΡΙΨΕΙΣ ΥΓΡΩΝ ΑΠΟΒΛΗΤΩΝ ΠΡΟΕΡΧΟΜΕΝΩΝ ΑΠΌ ΤΟΝ ΚΑΘΑΡΙΣΜΟ ΤΩΝ ΚΑΥΣΑΕΡΙΩΝ)</a:t>
            </a:r>
          </a:p>
        </p:txBody>
      </p:sp>
    </p:spTree>
    <p:extLst>
      <p:ext uri="{BB962C8B-B14F-4D97-AF65-F5344CB8AC3E}">
        <p14:creationId xmlns:p14="http://schemas.microsoft.com/office/powerpoint/2010/main" val="23325060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3"/>
            <p:extLst>
              <p:ext uri="{D42A27DB-BD31-4B8C-83A1-F6EECF244321}">
                <p14:modId xmlns:p14="http://schemas.microsoft.com/office/powerpoint/2010/main" val="3060675854"/>
              </p:ext>
            </p:extLst>
          </p:nvPr>
        </p:nvGraphicFramePr>
        <p:xfrm>
          <a:off x="352425" y="1463675"/>
          <a:ext cx="2419375" cy="17493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p:cNvSpPr>
            <a:spLocks noGrp="1"/>
          </p:cNvSpPr>
          <p:nvPr>
            <p:ph type="title"/>
          </p:nvPr>
        </p:nvSpPr>
        <p:spPr>
          <a:xfrm>
            <a:off x="352426" y="228600"/>
            <a:ext cx="7680960" cy="1544216"/>
          </a:xfrm>
        </p:spPr>
        <p:txBody>
          <a:bodyPr>
            <a:normAutofit fontScale="90000"/>
          </a:bodyPr>
          <a:lstStyle/>
          <a:p>
            <a:r>
              <a:rPr lang="el-GR" sz="2200" dirty="0" smtClean="0"/>
              <a:t/>
            </a:r>
            <a:br>
              <a:rPr lang="el-GR" sz="2200" dirty="0" smtClean="0"/>
            </a:br>
            <a:r>
              <a:rPr lang="el-GR" sz="2200" dirty="0" smtClean="0"/>
              <a:t>ΚΥΑ </a:t>
            </a:r>
            <a:r>
              <a:rPr lang="el-GR" sz="2200" dirty="0"/>
              <a:t>29407/3508/2002 (ΦΕΚ 1572 B) «Μέτρα και όροι για την υγειονομική ταφή των αποβλήτων», προς ενσωμάτωση της Οδηγίας 1999/31/ΕΚ</a:t>
            </a:r>
            <a:r>
              <a:rPr lang="el-GR" dirty="0"/>
              <a:t/>
            </a:r>
            <a:br>
              <a:rPr lang="el-GR" dirty="0"/>
            </a:br>
            <a:endParaRPr lang="el-GR" dirty="0"/>
          </a:p>
        </p:txBody>
      </p:sp>
      <p:sp>
        <p:nvSpPr>
          <p:cNvPr id="5" name="Right Arrow 4"/>
          <p:cNvSpPr/>
          <p:nvPr/>
        </p:nvSpPr>
        <p:spPr>
          <a:xfrm>
            <a:off x="395536" y="3933056"/>
            <a:ext cx="2414651" cy="1749301"/>
          </a:xfrm>
          <a:prstGeom prst="rightArrow">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6" name="TextBox 5"/>
          <p:cNvSpPr txBox="1"/>
          <p:nvPr/>
        </p:nvSpPr>
        <p:spPr>
          <a:xfrm>
            <a:off x="683568" y="4581128"/>
            <a:ext cx="1584176" cy="461665"/>
          </a:xfrm>
          <a:prstGeom prst="rect">
            <a:avLst/>
          </a:prstGeom>
          <a:noFill/>
        </p:spPr>
        <p:txBody>
          <a:bodyPr wrap="square" rtlCol="0">
            <a:spAutoFit/>
          </a:bodyPr>
          <a:lstStyle/>
          <a:p>
            <a:r>
              <a:rPr lang="el-GR" sz="2400" dirty="0" smtClean="0"/>
              <a:t>    ΣΤΟΧΟΙ</a:t>
            </a:r>
            <a:endParaRPr lang="el-GR" sz="2400" dirty="0"/>
          </a:p>
        </p:txBody>
      </p:sp>
      <p:sp>
        <p:nvSpPr>
          <p:cNvPr id="7" name="TextBox 6"/>
          <p:cNvSpPr txBox="1"/>
          <p:nvPr/>
        </p:nvSpPr>
        <p:spPr>
          <a:xfrm>
            <a:off x="3491880" y="1591632"/>
            <a:ext cx="4752528" cy="1477328"/>
          </a:xfrm>
          <a:prstGeom prst="rect">
            <a:avLst/>
          </a:prstGeom>
          <a:noFill/>
        </p:spPr>
        <p:txBody>
          <a:bodyPr wrap="square" rtlCol="0">
            <a:spAutoFit/>
          </a:bodyPr>
          <a:lstStyle/>
          <a:p>
            <a:r>
              <a:rPr lang="el-GR" dirty="0" smtClean="0"/>
              <a:t>Θέσπιση </a:t>
            </a:r>
            <a:r>
              <a:rPr lang="el-GR" dirty="0"/>
              <a:t>προδιαγραφών για τις εγκαταστάσεις και την πρακτική της υγειονομικής ταφής, συμπεριλαμβανομένης της εκτροπής των ΒΑΑ, καθώς αυτά προκαλούν τις περισσότερες περιβαλλοντικές επιπτώσεις των ΧΥΤΑ </a:t>
            </a:r>
          </a:p>
        </p:txBody>
      </p:sp>
      <p:sp>
        <p:nvSpPr>
          <p:cNvPr id="8" name="TextBox 7"/>
          <p:cNvSpPr txBox="1"/>
          <p:nvPr/>
        </p:nvSpPr>
        <p:spPr>
          <a:xfrm>
            <a:off x="3347864" y="3789040"/>
            <a:ext cx="5328592" cy="2585323"/>
          </a:xfrm>
          <a:prstGeom prst="rect">
            <a:avLst/>
          </a:prstGeom>
          <a:noFill/>
        </p:spPr>
        <p:txBody>
          <a:bodyPr wrap="square" rtlCol="0">
            <a:spAutoFit/>
          </a:bodyPr>
          <a:lstStyle/>
          <a:p>
            <a:r>
              <a:rPr lang="el-GR" b="1" dirty="0" smtClean="0"/>
              <a:t>ΜΕΧΡΙ </a:t>
            </a:r>
            <a:r>
              <a:rPr lang="el-GR" b="1" dirty="0"/>
              <a:t>16/7/2010 : </a:t>
            </a:r>
            <a:endParaRPr lang="el-GR" dirty="0"/>
          </a:p>
          <a:p>
            <a:r>
              <a:rPr lang="el-GR" b="1" dirty="0"/>
              <a:t>Οι ΧΥΤΑ μπορούν να δέχονται έως το 75% των ΒΑΑ που είχαν παραχθεί το 1995 </a:t>
            </a:r>
            <a:endParaRPr lang="el-GR" dirty="0"/>
          </a:p>
          <a:p>
            <a:r>
              <a:rPr lang="el-GR" b="1" dirty="0" smtClean="0"/>
              <a:t>ΜΕΧΡΙ </a:t>
            </a:r>
            <a:r>
              <a:rPr lang="el-GR" b="1" dirty="0"/>
              <a:t>16/7/2013 : </a:t>
            </a:r>
            <a:endParaRPr lang="el-GR" dirty="0"/>
          </a:p>
          <a:p>
            <a:r>
              <a:rPr lang="el-GR" b="1" dirty="0"/>
              <a:t>Οι ΧΥΤΑ μπορούν να δέχονται έως το 50% των ΒΑΑ που είχαν παραχθεί το 1995 </a:t>
            </a:r>
            <a:endParaRPr lang="el-GR" dirty="0"/>
          </a:p>
          <a:p>
            <a:r>
              <a:rPr lang="el-GR" b="1" dirty="0" smtClean="0"/>
              <a:t>ΜΕΧΡΙ </a:t>
            </a:r>
            <a:r>
              <a:rPr lang="el-GR" b="1" dirty="0"/>
              <a:t>16/7/2020 : </a:t>
            </a:r>
            <a:endParaRPr lang="el-GR" dirty="0"/>
          </a:p>
          <a:p>
            <a:r>
              <a:rPr lang="el-GR" b="1" dirty="0"/>
              <a:t>Οι ΧΥΤΑ μπορούν να δέχονται έως το 35% των ΒΑΑ που είχαν παραχθεί το 1995 </a:t>
            </a:r>
            <a:endParaRPr lang="el-GR" dirty="0"/>
          </a:p>
        </p:txBody>
      </p:sp>
    </p:spTree>
    <p:extLst>
      <p:ext uri="{BB962C8B-B14F-4D97-AF65-F5344CB8AC3E}">
        <p14:creationId xmlns:p14="http://schemas.microsoft.com/office/powerpoint/2010/main" val="362143527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sz="quarter" idx="13"/>
          </p:nvPr>
        </p:nvSpPr>
        <p:spPr/>
        <p:txBody>
          <a:bodyPr/>
          <a:lstStyle/>
          <a:p>
            <a:r>
              <a:rPr lang="el-GR" dirty="0"/>
              <a:t>Ημερήσιες μέσες τιμές</a:t>
            </a:r>
          </a:p>
          <a:p>
            <a:endParaRPr lang="el-GR" dirty="0"/>
          </a:p>
        </p:txBody>
      </p:sp>
      <p:sp>
        <p:nvSpPr>
          <p:cNvPr id="3" name="Τίτλος 2"/>
          <p:cNvSpPr>
            <a:spLocks noGrp="1"/>
          </p:cNvSpPr>
          <p:nvPr>
            <p:ph type="title"/>
          </p:nvPr>
        </p:nvSpPr>
        <p:spPr/>
        <p:txBody>
          <a:bodyPr>
            <a:normAutofit fontScale="90000"/>
          </a:bodyPr>
          <a:lstStyle/>
          <a:p>
            <a:r>
              <a:rPr lang="el-GR" dirty="0" smtClean="0"/>
              <a:t>ΠΑΡΑΡΤΗΜΑ </a:t>
            </a:r>
            <a:r>
              <a:rPr lang="en-US" dirty="0" smtClean="0"/>
              <a:t>V (</a:t>
            </a:r>
            <a:r>
              <a:rPr lang="el-GR" dirty="0" smtClean="0"/>
              <a:t>ΟΡΙΑΚΕΣ ΤΙΜΕΣ ΑΤΜΟΣΦΑΙΡΙΚΩΝ ΕΚΠΟΜΠΩΝ)</a:t>
            </a:r>
            <a:endParaRPr lang="el-GR" dirty="0"/>
          </a:p>
        </p:txBody>
      </p:sp>
      <p:pic>
        <p:nvPicPr>
          <p:cNvPr id="4" name="Εικόνα 3"/>
          <p:cNvPicPr>
            <a:picLocks noChangeAspect="1"/>
          </p:cNvPicPr>
          <p:nvPr/>
        </p:nvPicPr>
        <p:blipFill>
          <a:blip r:embed="rId2"/>
          <a:stretch>
            <a:fillRect/>
          </a:stretch>
        </p:blipFill>
        <p:spPr>
          <a:xfrm>
            <a:off x="368994" y="1818528"/>
            <a:ext cx="8315665" cy="4334632"/>
          </a:xfrm>
          <a:prstGeom prst="rect">
            <a:avLst/>
          </a:prstGeom>
        </p:spPr>
      </p:pic>
    </p:spTree>
    <p:extLst>
      <p:ext uri="{BB962C8B-B14F-4D97-AF65-F5344CB8AC3E}">
        <p14:creationId xmlns:p14="http://schemas.microsoft.com/office/powerpoint/2010/main" val="142844263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sz="quarter" idx="13"/>
          </p:nvPr>
        </p:nvSpPr>
        <p:spPr/>
        <p:txBody>
          <a:bodyPr/>
          <a:lstStyle/>
          <a:p>
            <a:pPr marL="285750" indent="-285750">
              <a:buFont typeface="Arial" panose="020B0604020202020204" pitchFamily="34" charset="0"/>
              <a:buChar char="•"/>
            </a:pPr>
            <a:r>
              <a:rPr lang="el-GR" b="1" dirty="0"/>
              <a:t>Οδηγία 2002/96/ΕΚ </a:t>
            </a:r>
            <a:r>
              <a:rPr lang="el-GR" dirty="0"/>
              <a:t>σχετικά με τα ΑΗΗΕ έχει ως στόχο την πρόληψη της παραγωγής ΑΗΗΕ και την προώθηση της επαναχρησιμοποίησης, της ανακύκλωσης και άλλων μορφών ανάκτησης προκειμένου να μειωθεί η ποσότητα των απορριμμάτων εκείνων που απομένουν προς διάθεση μέσω υγειονομικής ταφής ή αποτέφρωσης.</a:t>
            </a:r>
          </a:p>
          <a:p>
            <a:pPr marL="285750" indent="-285750">
              <a:buFont typeface="Arial" panose="020B0604020202020204" pitchFamily="34" charset="0"/>
              <a:buChar char="•"/>
            </a:pPr>
            <a:r>
              <a:rPr lang="el-GR" dirty="0"/>
              <a:t>Στην οδηγία αυτή, τα ΑΗΗΕ διακρίθηκαν στις δέκα κατηγορίες.</a:t>
            </a:r>
          </a:p>
          <a:p>
            <a:pPr marL="285750" indent="-285750">
              <a:buFont typeface="Arial" panose="020B0604020202020204" pitchFamily="34" charset="0"/>
              <a:buChar char="•"/>
            </a:pPr>
            <a:r>
              <a:rPr lang="el-GR" dirty="0"/>
              <a:t>Οι γενικές αρχές της εναλλακτικής διαχείρισης των ΑΗΗΕ είναι η αρχή της πρόληψης δημιουργίας ΑΗΗΕ, η αρχή ο «</a:t>
            </a:r>
            <a:r>
              <a:rPr lang="el-GR" dirty="0" err="1"/>
              <a:t>ρυπαίνων</a:t>
            </a:r>
            <a:r>
              <a:rPr lang="el-GR" dirty="0"/>
              <a:t> πληρώνει» και η αρχή της διευρυμένης ευθύνης των παραγωγών, οι οποίοι επιφορτίζονται να αναλάβουν το κόστος συλλογής και διαχείρισης των ΑΗΗΕ, επιλέγοντας να ιδρύσουν είτε ατομικό σύστημα διαχείρισης είτε να συμμετέχουν σε συλλογικό σύστημα εναλλακτικής διαχείρισης των ΑΗΗΕ. </a:t>
            </a:r>
          </a:p>
          <a:p>
            <a:endParaRPr lang="el-GR" dirty="0"/>
          </a:p>
        </p:txBody>
      </p:sp>
      <p:sp>
        <p:nvSpPr>
          <p:cNvPr id="3" name="Τίτλος 2"/>
          <p:cNvSpPr>
            <a:spLocks noGrp="1"/>
          </p:cNvSpPr>
          <p:nvPr>
            <p:ph type="title"/>
          </p:nvPr>
        </p:nvSpPr>
        <p:spPr/>
        <p:txBody>
          <a:bodyPr>
            <a:normAutofit fontScale="90000"/>
          </a:bodyPr>
          <a:lstStyle/>
          <a:p>
            <a:r>
              <a:rPr lang="el-GR" dirty="0"/>
              <a:t>ΚΟΙΝΟΤΙΚΗ ΚΑΙ ΕΘΝΙΚΗ ΝΟΜΟΘΕΣΙΑ ΓΙΑ ΤΗ ΔΙΑΧΕΙΡΙΣΗ ΑΗΗΕ</a:t>
            </a:r>
          </a:p>
        </p:txBody>
      </p:sp>
    </p:spTree>
    <p:extLst>
      <p:ext uri="{BB962C8B-B14F-4D97-AF65-F5344CB8AC3E}">
        <p14:creationId xmlns:p14="http://schemas.microsoft.com/office/powerpoint/2010/main" val="91849352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sz="quarter" idx="13"/>
          </p:nvPr>
        </p:nvSpPr>
        <p:spPr/>
        <p:txBody>
          <a:bodyPr>
            <a:normAutofit fontScale="85000" lnSpcReduction="10000"/>
          </a:bodyPr>
          <a:lstStyle/>
          <a:p>
            <a:r>
              <a:rPr lang="el-GR" sz="1400" dirty="0">
                <a:ea typeface="Calibri"/>
              </a:rPr>
              <a:t>Το 2012, εκδόθηκε η </a:t>
            </a:r>
            <a:r>
              <a:rPr lang="el-GR" sz="1400" b="1" dirty="0">
                <a:ea typeface="Calibri"/>
              </a:rPr>
              <a:t>οδηγία 2012/19/ΕΕ </a:t>
            </a:r>
            <a:r>
              <a:rPr lang="el-GR" sz="1400" dirty="0">
                <a:ea typeface="Calibri"/>
              </a:rPr>
              <a:t>σχετικά με τα ΑΗΗΕ η οποία αποτελεί μια αναδιατύπωση της οδηγίας 2002/96/ΕΚ, συμπεριλαμβανομένων και των </a:t>
            </a:r>
            <a:r>
              <a:rPr lang="el-GR" sz="1400" dirty="0" err="1">
                <a:ea typeface="Calibri"/>
              </a:rPr>
              <a:t>τροποιήσεων</a:t>
            </a:r>
            <a:r>
              <a:rPr lang="el-GR" sz="1400" dirty="0">
                <a:ea typeface="Calibri"/>
              </a:rPr>
              <a:t> που την είχαν ακολουθήσει (οδηγία 2003/108/ΕΚ και οδηγία 2008/34/ΕΚ).</a:t>
            </a:r>
            <a:r>
              <a:rPr lang="el-GR" dirty="0"/>
              <a:t> Η αναδιατύπωση αυτή καταργεί και αναδιατυπώνει κάποια άρθρα της οδηγίας 2002/96/ΕΚ. Σε γενικές γραμμές, η οδηγία 2012/19/ΕΕ διαφοροποιεί την κατηγοριοποίηση των ειδών ΗΗΕ και από 10 τις μειώνει σε 6 κατηγορίες:</a:t>
            </a:r>
          </a:p>
          <a:p>
            <a:pPr marL="285750" lvl="0" indent="-285750">
              <a:buFont typeface="Arial" panose="020B0604020202020204" pitchFamily="34" charset="0"/>
              <a:buChar char="•"/>
            </a:pPr>
            <a:r>
              <a:rPr lang="el-GR" dirty="0"/>
              <a:t>Εξοπλισμός ανταλλαγής θερμότητας.</a:t>
            </a:r>
          </a:p>
          <a:p>
            <a:pPr marL="285750" lvl="0" indent="-285750">
              <a:buFont typeface="Arial" panose="020B0604020202020204" pitchFamily="34" charset="0"/>
              <a:buChar char="•"/>
            </a:pPr>
            <a:r>
              <a:rPr lang="el-GR" dirty="0"/>
              <a:t>Οθόνες και εξοπλισμός που περιέχει οθόνες με επιφάνεια μεγαλύτερη των 100 </a:t>
            </a:r>
            <a:r>
              <a:rPr lang="en-US" dirty="0"/>
              <a:t>cm</a:t>
            </a:r>
            <a:r>
              <a:rPr lang="el-GR" baseline="30000" dirty="0"/>
              <a:t>2</a:t>
            </a:r>
            <a:r>
              <a:rPr lang="el-GR" dirty="0"/>
              <a:t>.</a:t>
            </a:r>
          </a:p>
          <a:p>
            <a:pPr marL="285750" lvl="0" indent="-285750">
              <a:buFont typeface="Arial" panose="020B0604020202020204" pitchFamily="34" charset="0"/>
              <a:buChar char="•"/>
            </a:pPr>
            <a:r>
              <a:rPr lang="el-GR" dirty="0"/>
              <a:t>Λαμπτήρες.</a:t>
            </a:r>
          </a:p>
          <a:p>
            <a:pPr marL="285750" lvl="0" indent="-285750">
              <a:buFont typeface="Arial" panose="020B0604020202020204" pitchFamily="34" charset="0"/>
              <a:buChar char="•"/>
            </a:pPr>
            <a:r>
              <a:rPr lang="el-GR" dirty="0"/>
              <a:t>Μεγάλου μεγέθους εξοπλισμός (οποιαδήποτε εξωτερική διάσταση </a:t>
            </a:r>
            <a:r>
              <a:rPr lang="el-GR" dirty="0" err="1"/>
              <a:t>μεγάλυτερη</a:t>
            </a:r>
            <a:r>
              <a:rPr lang="el-GR" dirty="0"/>
              <a:t> από 50 </a:t>
            </a:r>
            <a:r>
              <a:rPr lang="en-US" dirty="0"/>
              <a:t>cm</a:t>
            </a:r>
            <a:r>
              <a:rPr lang="el-GR" dirty="0"/>
              <a:t>).</a:t>
            </a:r>
          </a:p>
          <a:p>
            <a:pPr marL="285750" lvl="0" indent="-285750">
              <a:buFont typeface="Arial" panose="020B0604020202020204" pitchFamily="34" charset="0"/>
              <a:buChar char="•"/>
            </a:pPr>
            <a:r>
              <a:rPr lang="el-GR" dirty="0"/>
              <a:t>Μικρού μεγέθους εξοπλισμός (καμιά εξωτερική διάσταση </a:t>
            </a:r>
            <a:r>
              <a:rPr lang="el-GR" dirty="0" err="1"/>
              <a:t>μεγάλυτερη</a:t>
            </a:r>
            <a:r>
              <a:rPr lang="el-GR" dirty="0"/>
              <a:t> από 50 </a:t>
            </a:r>
            <a:r>
              <a:rPr lang="en-US" dirty="0"/>
              <a:t>cm</a:t>
            </a:r>
            <a:r>
              <a:rPr lang="el-GR" dirty="0"/>
              <a:t>).</a:t>
            </a:r>
          </a:p>
          <a:p>
            <a:pPr marL="285750" lvl="0" indent="-285750">
              <a:buFont typeface="Arial" panose="020B0604020202020204" pitchFamily="34" charset="0"/>
              <a:buChar char="•"/>
            </a:pPr>
            <a:r>
              <a:rPr lang="el-GR" dirty="0"/>
              <a:t>Μικρού μεγέθους εξοπλισμός πληροφορικής και τηλεπικοινωνιών (καμιά εξωτερική διάσταση </a:t>
            </a:r>
            <a:r>
              <a:rPr lang="el-GR" dirty="0" err="1"/>
              <a:t>μεγάλυτερη</a:t>
            </a:r>
            <a:r>
              <a:rPr lang="el-GR" dirty="0"/>
              <a:t> από 50 </a:t>
            </a:r>
            <a:r>
              <a:rPr lang="en-US" dirty="0"/>
              <a:t>cm</a:t>
            </a:r>
            <a:r>
              <a:rPr lang="el-GR" dirty="0"/>
              <a:t>).</a:t>
            </a:r>
          </a:p>
          <a:p>
            <a:r>
              <a:rPr lang="el-GR" dirty="0"/>
              <a:t>Υπάρχει μια μεταβατική περίοδος, από τις 13 Αυγούστου 2012 έως τις 14 Αυγούστου 2018, κατά την οποία τα είδη ΗΗΕ νοούνται σύμφωνα με τις 10 κατηγορίες. </a:t>
            </a:r>
          </a:p>
          <a:p>
            <a:endParaRPr lang="el-GR" dirty="0"/>
          </a:p>
        </p:txBody>
      </p:sp>
      <p:sp>
        <p:nvSpPr>
          <p:cNvPr id="3" name="Τίτλος 2"/>
          <p:cNvSpPr>
            <a:spLocks noGrp="1"/>
          </p:cNvSpPr>
          <p:nvPr>
            <p:ph type="title"/>
          </p:nvPr>
        </p:nvSpPr>
        <p:spPr/>
        <p:txBody>
          <a:bodyPr>
            <a:normAutofit fontScale="90000"/>
          </a:bodyPr>
          <a:lstStyle/>
          <a:p>
            <a:r>
              <a:rPr lang="el-GR" dirty="0"/>
              <a:t>ΚΟΙΝΟΤΙΚΗ ΚΑΙ ΕΘΝΙΚΗ ΝΟΜΟΘΕΣΙΑ ΓΙΑ ΤΗ ΔΙΑΧΕΙΡΙΣΗ ΑΗΗΕ</a:t>
            </a:r>
          </a:p>
        </p:txBody>
      </p:sp>
    </p:spTree>
    <p:extLst>
      <p:ext uri="{BB962C8B-B14F-4D97-AF65-F5344CB8AC3E}">
        <p14:creationId xmlns:p14="http://schemas.microsoft.com/office/powerpoint/2010/main" val="283375408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sz="quarter" idx="13"/>
          </p:nvPr>
        </p:nvSpPr>
        <p:spPr/>
        <p:txBody>
          <a:bodyPr>
            <a:normAutofit fontScale="92500" lnSpcReduction="10000"/>
          </a:bodyPr>
          <a:lstStyle/>
          <a:p>
            <a:pPr marL="285750" indent="-285750">
              <a:buFont typeface="Arial" panose="020B0604020202020204" pitchFamily="34" charset="0"/>
              <a:buChar char="•"/>
            </a:pPr>
            <a:r>
              <a:rPr lang="el-GR" dirty="0"/>
              <a:t>Η </a:t>
            </a:r>
            <a:r>
              <a:rPr lang="el-GR" sz="1200" b="1" dirty="0">
                <a:ea typeface="Calibri"/>
              </a:rPr>
              <a:t>οδηγία 2012/19/ΕΕ </a:t>
            </a:r>
            <a:r>
              <a:rPr lang="el-GR" dirty="0"/>
              <a:t>ορίζει ως ελάχιστο ποσοστό συλλογής, από το 2016 και μετά, το 45% του συνολικού βάρους των ΑΗΗΕ που συλλέχθηκαν σε ένα δεδομένο έτος. Από το 2019 και μετά, το ελάχιστο όριο συλλογής αυξάνεται σε 65% του μέσου ετήσιου βάρους των ειδών ΗΗΕ που διατέθηκε στην αγορά την προηγούμενη τριετία. Έως το 2015, συνεχίζει να ισχύει το ποσοστό χωριστής συλλογής που </a:t>
            </a:r>
            <a:r>
              <a:rPr lang="el-GR" dirty="0" err="1"/>
              <a:t>ανιστοιχεί</a:t>
            </a:r>
            <a:r>
              <a:rPr lang="el-GR" dirty="0"/>
              <a:t> σε 4 </a:t>
            </a:r>
            <a:r>
              <a:rPr lang="en-US" dirty="0"/>
              <a:t>kg</a:t>
            </a:r>
            <a:r>
              <a:rPr lang="el-GR" dirty="0"/>
              <a:t>/κάτοικο/έτος, όπως είχε οριστεί στην οδηγία 2002/96/ΕΚ. Επιπλέον, επιτρέπει τα κράτη-μέλη να ορίσουν πιο φιλόδοξους στόχους ξεχωριστής συλλογής, εφόσον το επιθυμούν. </a:t>
            </a:r>
          </a:p>
          <a:p>
            <a:pPr marL="285750" indent="-285750">
              <a:buFont typeface="Arial" panose="020B0604020202020204" pitchFamily="34" charset="0"/>
              <a:buChar char="•"/>
            </a:pPr>
            <a:r>
              <a:rPr lang="el-GR" dirty="0"/>
              <a:t>Ακόμη, η οδηγία 2012/19/ΕΕ εστιάζει ιδιαιτέρως στην κατά προτεραιότητα επίτευξη υψηλού ποσοστού ξεχωριστής συλλογής των αποβλήτων εξοπλισμού ανταλλαγής θερμότητας ο οποίος περιέχει ουσίες που καταστρέφουν το όζον και φθοριούχα αέρια του θερμοκηπίου, λαμπτήρων φθορισμού που περιέχουν υδράργυρο, </a:t>
            </a:r>
            <a:r>
              <a:rPr lang="el-GR" dirty="0" err="1"/>
              <a:t>φωτοβολταϊκών</a:t>
            </a:r>
            <a:r>
              <a:rPr lang="el-GR" dirty="0"/>
              <a:t> πλαισίων και εξοπλισμού μικρού μεγέθους των κατηγοριών 5 και 6.</a:t>
            </a:r>
          </a:p>
          <a:p>
            <a:pPr marL="285750" indent="-285750">
              <a:buFont typeface="Arial" panose="020B0604020202020204" pitchFamily="34" charset="0"/>
              <a:buChar char="•"/>
            </a:pPr>
            <a:r>
              <a:rPr lang="el-GR" dirty="0"/>
              <a:t>Η οδηγία 2002/96/ΕΚ καταργείται από τις 15 Φεβρουαρίου 2014, με την επιφύλαξη των υποχρεώσεων κάθε κράτους μέλους μεταφοράς της οδηγίας 2012/19/ΕΕ, στο εθνικό του δίκαιο.</a:t>
            </a:r>
          </a:p>
          <a:p>
            <a:endParaRPr lang="el-GR" dirty="0"/>
          </a:p>
        </p:txBody>
      </p:sp>
      <p:sp>
        <p:nvSpPr>
          <p:cNvPr id="3" name="Τίτλος 2"/>
          <p:cNvSpPr>
            <a:spLocks noGrp="1"/>
          </p:cNvSpPr>
          <p:nvPr>
            <p:ph type="title"/>
          </p:nvPr>
        </p:nvSpPr>
        <p:spPr/>
        <p:txBody>
          <a:bodyPr>
            <a:normAutofit fontScale="90000"/>
          </a:bodyPr>
          <a:lstStyle/>
          <a:p>
            <a:r>
              <a:rPr lang="el-GR" dirty="0"/>
              <a:t>ΚΟΙΝΟΤΙΚΗ ΚΑΙ ΕΘΝΙΚΗ ΝΟΜΟΘΕΣΙΑ ΓΙΑ ΤΗ ΔΙΑΧΕΙΡΙΣΗ ΑΗΗΕ</a:t>
            </a:r>
          </a:p>
        </p:txBody>
      </p:sp>
    </p:spTree>
    <p:extLst>
      <p:ext uri="{BB962C8B-B14F-4D97-AF65-F5344CB8AC3E}">
        <p14:creationId xmlns:p14="http://schemas.microsoft.com/office/powerpoint/2010/main" val="419100159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sz="quarter" idx="13"/>
          </p:nvPr>
        </p:nvSpPr>
        <p:spPr/>
        <p:txBody>
          <a:bodyPr>
            <a:normAutofit fontScale="92500" lnSpcReduction="10000"/>
          </a:bodyPr>
          <a:lstStyle/>
          <a:p>
            <a:pPr marL="285750" indent="-285750">
              <a:buFont typeface="Arial" panose="020B0604020202020204" pitchFamily="34" charset="0"/>
              <a:buChar char="•"/>
            </a:pPr>
            <a:r>
              <a:rPr lang="el-GR" b="1" dirty="0"/>
              <a:t>Η οδηγία 2002/95/</a:t>
            </a:r>
            <a:r>
              <a:rPr lang="en-US" b="1" dirty="0"/>
              <a:t>EK</a:t>
            </a:r>
            <a:r>
              <a:rPr lang="el-GR" b="1" dirty="0"/>
              <a:t> </a:t>
            </a:r>
            <a:r>
              <a:rPr lang="el-GR" dirty="0"/>
              <a:t>σχετικά με τον περιορισμό της χρήσης ορισμένων επικίνδυνων ουσιών (</a:t>
            </a:r>
            <a:r>
              <a:rPr lang="en-US" dirty="0"/>
              <a:t>RoHS</a:t>
            </a:r>
            <a:r>
              <a:rPr lang="el-GR" dirty="0"/>
              <a:t>) σε είδη ηλεκτρικού και ηλεκτρονικού εξοπλισμού επιδιώκει την πλήρη απαγόρευση και την υποκατάσταση του </a:t>
            </a:r>
            <a:r>
              <a:rPr lang="el-GR" dirty="0" err="1"/>
              <a:t>μολύβδου</a:t>
            </a:r>
            <a:r>
              <a:rPr lang="el-GR" dirty="0"/>
              <a:t>, του υδραργύρου, του καδμίου, του </a:t>
            </a:r>
            <a:r>
              <a:rPr lang="el-GR" dirty="0" err="1"/>
              <a:t>εξασθενούς</a:t>
            </a:r>
            <a:r>
              <a:rPr lang="el-GR" dirty="0"/>
              <a:t> χρωμίου, των </a:t>
            </a:r>
            <a:r>
              <a:rPr lang="el-GR" dirty="0" err="1"/>
              <a:t>πολυβρωμιωμένων</a:t>
            </a:r>
            <a:r>
              <a:rPr lang="el-GR" dirty="0"/>
              <a:t> </a:t>
            </a:r>
            <a:r>
              <a:rPr lang="el-GR" dirty="0" err="1"/>
              <a:t>διφαινυλίων</a:t>
            </a:r>
            <a:r>
              <a:rPr lang="el-GR" dirty="0"/>
              <a:t> και των </a:t>
            </a:r>
            <a:r>
              <a:rPr lang="el-GR" dirty="0" err="1"/>
              <a:t>πολυβρωμιωμένων</a:t>
            </a:r>
            <a:r>
              <a:rPr lang="el-GR" dirty="0"/>
              <a:t> </a:t>
            </a:r>
            <a:r>
              <a:rPr lang="el-GR" dirty="0" err="1"/>
              <a:t>διφαινυλαιθέρων</a:t>
            </a:r>
            <a:r>
              <a:rPr lang="el-GR" dirty="0"/>
              <a:t> σε ηλεκτρικό και ηλεκτρονικό υλικό, στις περιπτώσεις στις οποίες υφίστανται εναλλακτικές λύσεις, προκειμένου να διευκολυνθεί η ασφαλής ανάκτηση και να προλαμβάνονται προβλήματα κατά τη φάση διαχείρισης των αποβλήτων αυτών. </a:t>
            </a:r>
          </a:p>
          <a:p>
            <a:pPr marL="285750" indent="-285750">
              <a:buFont typeface="Arial" panose="020B0604020202020204" pitchFamily="34" charset="0"/>
              <a:buChar char="•"/>
            </a:pPr>
            <a:r>
              <a:rPr lang="el-GR" dirty="0"/>
              <a:t>Το 2011, εκδόθηκε η </a:t>
            </a:r>
            <a:r>
              <a:rPr lang="el-GR" b="1" dirty="0"/>
              <a:t>οδηγία 2011/65/ΕΕ</a:t>
            </a:r>
            <a:r>
              <a:rPr lang="el-GR" dirty="0"/>
              <a:t>, η οποία αναδιατυπώνει την οδηγία 2002/95/ΕΚ που καταργείται από τις 13 Ιανουαρίου 2013, με την επιφύλαξη των υποχρεώσεων κάθε κράτους μέλους μεταφοράς της οδηγίας 2011/65/ΕΕ στο εθνικό του δίκαιο. </a:t>
            </a:r>
          </a:p>
          <a:p>
            <a:pPr marL="285750" indent="-285750">
              <a:buFont typeface="Arial" panose="020B0604020202020204" pitchFamily="34" charset="0"/>
              <a:buChar char="•"/>
            </a:pPr>
            <a:r>
              <a:rPr lang="el-GR" dirty="0"/>
              <a:t>Η νέα οδηγία δεν καταργεί αλλά θέτει σε περιορισμό τη χρήση των προαναφερθέντων ουσιών και ορίζει ως μέγιστη ανεκτή συγκέντρωση κατά βάρος ομοιογενούς υλικού για τον μόλυβδο 0.1%, για τον υδράργυρο 0.1%, για το κάδμιο 0.01%, για το </a:t>
            </a:r>
            <a:r>
              <a:rPr lang="el-GR" dirty="0" err="1"/>
              <a:t>εξασθενές</a:t>
            </a:r>
            <a:r>
              <a:rPr lang="el-GR" dirty="0"/>
              <a:t> χρώμιο 0.1%, για τα </a:t>
            </a:r>
            <a:r>
              <a:rPr lang="el-GR" dirty="0" err="1"/>
              <a:t>πολυβρωμοδιφαινύλια</a:t>
            </a:r>
            <a:r>
              <a:rPr lang="el-GR" dirty="0"/>
              <a:t> 0.1% και για τους </a:t>
            </a:r>
            <a:r>
              <a:rPr lang="el-GR" dirty="0" err="1"/>
              <a:t>πολυβρωμοδιφαινυλαιθέρες</a:t>
            </a:r>
            <a:r>
              <a:rPr lang="el-GR" dirty="0"/>
              <a:t> 0.1%.</a:t>
            </a:r>
          </a:p>
          <a:p>
            <a:endParaRPr lang="el-GR" dirty="0"/>
          </a:p>
        </p:txBody>
      </p:sp>
      <p:sp>
        <p:nvSpPr>
          <p:cNvPr id="3" name="Τίτλος 2"/>
          <p:cNvSpPr>
            <a:spLocks noGrp="1"/>
          </p:cNvSpPr>
          <p:nvPr>
            <p:ph type="title"/>
          </p:nvPr>
        </p:nvSpPr>
        <p:spPr/>
        <p:txBody>
          <a:bodyPr>
            <a:normAutofit fontScale="90000"/>
          </a:bodyPr>
          <a:lstStyle/>
          <a:p>
            <a:r>
              <a:rPr lang="el-GR" dirty="0"/>
              <a:t>ΚΟΙΝΟΤΙΚΗ ΚΑΙ ΕΘΝΙΚΗ ΝΟΜΟΘΕΣΙΑ ΓΙΑ ΤΗ ΔΙΑΧΕΙΡΙΣΗ ΑΗΗΕ</a:t>
            </a:r>
          </a:p>
        </p:txBody>
      </p:sp>
    </p:spTree>
    <p:extLst>
      <p:ext uri="{BB962C8B-B14F-4D97-AF65-F5344CB8AC3E}">
        <p14:creationId xmlns:p14="http://schemas.microsoft.com/office/powerpoint/2010/main" val="233755159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sz="quarter" idx="13"/>
          </p:nvPr>
        </p:nvSpPr>
        <p:spPr/>
        <p:txBody>
          <a:bodyPr/>
          <a:lstStyle/>
          <a:p>
            <a:pPr marL="285750" lvl="0" indent="-285750">
              <a:buFont typeface="Arial" panose="020B0604020202020204" pitchFamily="34" charset="0"/>
              <a:buChar char="•"/>
            </a:pPr>
            <a:r>
              <a:rPr lang="el-GR" dirty="0"/>
              <a:t>Στην Ελλάδα, ο </a:t>
            </a:r>
            <a:r>
              <a:rPr lang="el-GR" b="1" dirty="0"/>
              <a:t>Νόμος 2939/6-8-2001 </a:t>
            </a:r>
            <a:r>
              <a:rPr lang="el-GR" dirty="0"/>
              <a:t>για τις «συσκευασίες και την εναλλακτική διαχείριση των συσκευασιών και άλλων προϊόντων – Ίδρυση Εθνικού Οργανισμού Εναλλακτικής Διαχείρισης Συσκευασιών και άλλων Προϊόντων (ΕΟΕΔΣΑΠ) και άλλες διατάξεις» αποτελεί τη βασική νομοθετική ρύθμιση για την εναλλακτική διαχείριση των ΑΗΗΕ σε εθνικό επίπεδο.</a:t>
            </a:r>
          </a:p>
          <a:p>
            <a:pPr marL="285750" lvl="0" indent="-285750">
              <a:buFont typeface="Arial" panose="020B0604020202020204" pitchFamily="34" charset="0"/>
              <a:buChar char="•"/>
            </a:pPr>
            <a:r>
              <a:rPr lang="el-GR" dirty="0"/>
              <a:t>Το </a:t>
            </a:r>
            <a:r>
              <a:rPr lang="el-GR" b="1" dirty="0"/>
              <a:t>Προεδρικό Διάταγμα 117/5-3-2004 </a:t>
            </a:r>
            <a:r>
              <a:rPr lang="el-GR" dirty="0"/>
              <a:t>«μέτρα και όροι για την εναλλακτική διαχείριση των αποβλήτων ειδών ηλεκτρικού και ηλεκτρονικού εξοπλισμού και τον περιορισμό της χρήσης ορισμένων επικίνδυνων ουσιών στα είδη αυτά, πρόγραμμα για την εναλλακτική διαχείρισή τους» αποσκοπεί στην εφαρμογή των άρθρων 15, 16, 17, 18 και 24 του Ν. 2939/01, ώστε με την κατά προτεραιότητα πρόληψη δημιουργίας ΑΗΗΕ και επιπλέον την επαναχρησιμοποίηση, ανακύκλωση και αξιοποίηση, με άλλους τρόπους, των αποβλήτων αυτών να μειωθεί η ποσότητα των αποβλήτων προς διάθεση. </a:t>
            </a:r>
          </a:p>
          <a:p>
            <a:endParaRPr lang="el-GR" dirty="0"/>
          </a:p>
        </p:txBody>
      </p:sp>
      <p:sp>
        <p:nvSpPr>
          <p:cNvPr id="3" name="Τίτλος 2"/>
          <p:cNvSpPr>
            <a:spLocks noGrp="1"/>
          </p:cNvSpPr>
          <p:nvPr>
            <p:ph type="title"/>
          </p:nvPr>
        </p:nvSpPr>
        <p:spPr/>
        <p:txBody>
          <a:bodyPr>
            <a:normAutofit fontScale="90000"/>
          </a:bodyPr>
          <a:lstStyle/>
          <a:p>
            <a:r>
              <a:rPr lang="el-GR" dirty="0"/>
              <a:t>ΚΟΙΝΟΤΙΚΗ ΚΑΙ ΕΘΝΙΚΗ ΝΟΜΟΘΕΣΙΑ ΓΙΑ ΤΗ ΔΙΑΧΕΙΡΙΣΗ ΑΗΗΕ</a:t>
            </a:r>
          </a:p>
        </p:txBody>
      </p:sp>
    </p:spTree>
    <p:extLst>
      <p:ext uri="{BB962C8B-B14F-4D97-AF65-F5344CB8AC3E}">
        <p14:creationId xmlns:p14="http://schemas.microsoft.com/office/powerpoint/2010/main" val="146005588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sz="quarter" idx="13"/>
          </p:nvPr>
        </p:nvSpPr>
        <p:spPr/>
        <p:txBody>
          <a:bodyPr/>
          <a:lstStyle/>
          <a:p>
            <a:pPr marL="285750" indent="-285750">
              <a:buFont typeface="Arial" panose="020B0604020202020204" pitchFamily="34" charset="0"/>
              <a:buChar char="•"/>
            </a:pPr>
            <a:r>
              <a:rPr lang="el-GR" dirty="0"/>
              <a:t>Το αξιοσημείωτο της νομοθεσίας σχετικά με τη διαχείριση των ΑΗΗΕ είναι ότι δεν επικεντρώνεται μόνο σε θέματα που αφορούν στο τέλος της ζωής των ειδών ΗΗΕ αλλά επικεντρώνεται και στις περιβαλλοντικές επιπτώσεις από ολόκληρο τον κύκλο ζωής αυτών των προϊόντων, δηλαδή, ζητήματα που αφορούν από την κατασκευή των προϊόντων έως την τελική τους διάθεση (</a:t>
            </a:r>
            <a:r>
              <a:rPr lang="en-US" dirty="0"/>
              <a:t>Barba</a:t>
            </a:r>
            <a:r>
              <a:rPr lang="el-GR" dirty="0"/>
              <a:t>-</a:t>
            </a:r>
            <a:r>
              <a:rPr lang="en-US" dirty="0" err="1"/>
              <a:t>Guti</a:t>
            </a:r>
            <a:r>
              <a:rPr lang="el-GR" dirty="0"/>
              <a:t>é</a:t>
            </a:r>
            <a:r>
              <a:rPr lang="en-US" dirty="0" err="1"/>
              <a:t>rrez</a:t>
            </a:r>
            <a:r>
              <a:rPr lang="en-US" dirty="0"/>
              <a:t> et al</a:t>
            </a:r>
            <a:r>
              <a:rPr lang="el-GR" dirty="0"/>
              <a:t>., 2008).</a:t>
            </a:r>
          </a:p>
          <a:p>
            <a:pPr marL="285750" indent="-285750">
              <a:buFont typeface="Arial" panose="020B0604020202020204" pitchFamily="34" charset="0"/>
              <a:buChar char="•"/>
            </a:pPr>
            <a:r>
              <a:rPr lang="el-GR" dirty="0"/>
              <a:t>Βασικό σημείο της νομοθεσίας, που συχνά απασχόλησε τους ερευνητές, είναι η αρχή της διευρυμένης ευθύνης των παραγωγών.</a:t>
            </a:r>
          </a:p>
          <a:p>
            <a:pPr marL="285750" indent="-285750">
              <a:buFont typeface="Arial" panose="020B0604020202020204" pitchFamily="34" charset="0"/>
              <a:buChar char="•"/>
            </a:pPr>
            <a:r>
              <a:rPr lang="el-GR" dirty="0"/>
              <a:t>Η εφαρμογή σχετικής νομοθεσίας στις αναπτυσσόμενες χώρες. </a:t>
            </a:r>
          </a:p>
          <a:p>
            <a:pPr marL="285750" indent="-285750">
              <a:buFont typeface="Arial" panose="020B0604020202020204" pitchFamily="34" charset="0"/>
              <a:buChar char="•"/>
            </a:pPr>
            <a:r>
              <a:rPr lang="el-GR" dirty="0"/>
              <a:t>Η οδηγία ή σχετική με τον περιορισμό στη χρήση ορισμένων επικίνδυνων ουσιών στα ΑΗΗΕ, απασχόλησε επίσης τους ερευνητές περισσότερο από τη σκοπιά της </a:t>
            </a:r>
            <a:r>
              <a:rPr lang="el-GR" dirty="0" err="1"/>
              <a:t>βομηχανίας</a:t>
            </a:r>
            <a:r>
              <a:rPr lang="el-GR" dirty="0"/>
              <a:t> δεδομένου ότι η τελευταία απευθύνεται στους κατασκευαστές με σκοπό την κατασκευή προϊόντων φιλικότερων προς το περιβάλλον.</a:t>
            </a:r>
          </a:p>
          <a:p>
            <a:endParaRPr lang="el-GR" dirty="0"/>
          </a:p>
        </p:txBody>
      </p:sp>
      <p:sp>
        <p:nvSpPr>
          <p:cNvPr id="3" name="Τίτλος 2"/>
          <p:cNvSpPr>
            <a:spLocks noGrp="1"/>
          </p:cNvSpPr>
          <p:nvPr>
            <p:ph type="title"/>
          </p:nvPr>
        </p:nvSpPr>
        <p:spPr/>
        <p:txBody>
          <a:bodyPr>
            <a:noAutofit/>
          </a:bodyPr>
          <a:lstStyle/>
          <a:p>
            <a:r>
              <a:rPr lang="el-GR" sz="2800" dirty="0"/>
              <a:t>ΖΗΤΗΜΑΤΑ ΠΡΟΒΛΗΜΑΤΙΣΜΟΥ ΠΟΥ ΠΡΟΚΥΠΤΟΥΝ ΑΠΟ ΤΗ ΝΟΜΟΘΕΣΙΑ ΣΧΕΤΙΚΑ ΜΕ ΤΗ ΔΙΑΧΕΙΡΙΣΗ ΤΩΝ ΑΗΗΕ</a:t>
            </a:r>
          </a:p>
        </p:txBody>
      </p:sp>
    </p:spTree>
    <p:extLst>
      <p:ext uri="{BB962C8B-B14F-4D97-AF65-F5344CB8AC3E}">
        <p14:creationId xmlns:p14="http://schemas.microsoft.com/office/powerpoint/2010/main" val="348880182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sz="quarter" idx="13"/>
          </p:nvPr>
        </p:nvSpPr>
        <p:spPr/>
        <p:txBody>
          <a:bodyPr/>
          <a:lstStyle/>
          <a:p>
            <a:r>
              <a:rPr lang="el-GR" dirty="0"/>
              <a:t>Το βασικό αποκύημα των δύο βασικών οδηγιών για τα ΑΗΗΕ είναι ότι δημιουργεί ένα θεσμικό περιβάλλον, το οποίο αποτελεί ένα πλαίσιο για τη δημιουργία κινήτρων για τις βιομηχανίες να κατασκευάζουν προϊόντα τα οποία να περιέχουν λιγότερα επικίνδυνα υλικά, έτσι ώστε να διευκολύνεται η αποσυναρμολόγηση και ανακύκλωσή τους</a:t>
            </a:r>
          </a:p>
          <a:p>
            <a:endParaRPr lang="el-GR" dirty="0"/>
          </a:p>
        </p:txBody>
      </p:sp>
      <p:sp>
        <p:nvSpPr>
          <p:cNvPr id="3" name="Τίτλος 2"/>
          <p:cNvSpPr>
            <a:spLocks noGrp="1"/>
          </p:cNvSpPr>
          <p:nvPr>
            <p:ph type="title"/>
          </p:nvPr>
        </p:nvSpPr>
        <p:spPr/>
        <p:txBody>
          <a:bodyPr>
            <a:noAutofit/>
          </a:bodyPr>
          <a:lstStyle/>
          <a:p>
            <a:r>
              <a:rPr lang="el-GR" sz="2800" dirty="0"/>
              <a:t>ΖΗΤΗΜΑΤΑ ΠΡΟΒΛΗΜΑΤΙΣΜΟΥ ΠΟΥ ΠΡΟΚΥΠΤΟΥΝ ΑΠΟ ΤΗ ΝΟΜΟΘΕΣΙΑ ΣΧΕΤΙΚΑ ΜΕ ΤΗ ΔΙΑΧΕΙΡΙΣΗ ΤΩΝ ΑΗΗΕ</a:t>
            </a:r>
          </a:p>
        </p:txBody>
      </p:sp>
    </p:spTree>
    <p:extLst>
      <p:ext uri="{BB962C8B-B14F-4D97-AF65-F5344CB8AC3E}">
        <p14:creationId xmlns:p14="http://schemas.microsoft.com/office/powerpoint/2010/main" val="163006310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sz="quarter" idx="13"/>
          </p:nvPr>
        </p:nvSpPr>
        <p:spPr/>
        <p:txBody>
          <a:bodyPr>
            <a:normAutofit fontScale="92500" lnSpcReduction="20000"/>
          </a:bodyPr>
          <a:lstStyle/>
          <a:p>
            <a:pPr marL="285750" indent="-285750">
              <a:buFont typeface="Arial" panose="020B0604020202020204" pitchFamily="34" charset="0"/>
              <a:buChar char="•"/>
            </a:pPr>
            <a:r>
              <a:rPr lang="el-GR" dirty="0"/>
              <a:t>Η σύμβαση της Βασιλείας για τον έλεγχο της διασυνοριακής διακίνησης επικίνδυνων αποβλήτων δημιουργήθηκε το 1989 και μπήκε σε ισχύ το 1992 (</a:t>
            </a:r>
            <a:r>
              <a:rPr lang="en-US" dirty="0"/>
              <a:t>Puckett et al</a:t>
            </a:r>
            <a:r>
              <a:rPr lang="el-GR" dirty="0"/>
              <a:t>., 2002).</a:t>
            </a:r>
          </a:p>
          <a:p>
            <a:pPr marL="285750" indent="-285750">
              <a:buFont typeface="Arial" panose="020B0604020202020204" pitchFamily="34" charset="0"/>
              <a:buChar char="•"/>
            </a:pPr>
            <a:r>
              <a:rPr lang="el-GR" dirty="0"/>
              <a:t>Η σύμβαση δημιουργήθηκε με σκοπό να αποτρέψει τη διακίνηση των επικίνδυνων αποβλήτων από τις βιομηχανικά αναπτυγμένες χώρες προς τις αναπτυσσόμενες, για την επεξεργασία τους ή την τελική τους διάθεση. Πιο συγκεκριμένα, η σύμβαση παροτρύνει τις χώρες να αποκτήσουν επάρκεια στο ζήτημα της διαχείρισης των επικίνδυνων αποβλήτων, παροτρύνει την πρόληψη δημιουργίας επικίνδυνων αποβλήτων και τη μείωση των διασυνοριακών διακινήσεων τους.</a:t>
            </a:r>
          </a:p>
          <a:p>
            <a:pPr marL="285750" indent="-285750">
              <a:buFont typeface="Arial" panose="020B0604020202020204" pitchFamily="34" charset="0"/>
              <a:buChar char="•"/>
            </a:pPr>
            <a:r>
              <a:rPr lang="el-GR" dirty="0"/>
              <a:t>Η πρωτότυπη σύμβαση, εκτός από την απαγόρευση της διακίνησης επικίνδυνων αποβλήτων στην Ανταρκτική, δεν περιείχε καμία άλλη απαγόρευση στη διακίνηση των επικίνδυνων αποβλήτων.</a:t>
            </a:r>
          </a:p>
          <a:p>
            <a:pPr marL="285750" indent="-285750">
              <a:buFont typeface="Arial" panose="020B0604020202020204" pitchFamily="34" charset="0"/>
              <a:buChar char="•"/>
            </a:pPr>
            <a:r>
              <a:rPr lang="el-GR" dirty="0"/>
              <a:t>Οι περισσότερες χώρες, εκμεταλλευόμενες του γεγονότος ότι η ανακύκλωση είχε ήδη εδραιωθεί ως μέθοδος διαχείρισης, χρησιμοποιούσαν ως αιτία διακίνησης πάντα την ανακύκλωση.</a:t>
            </a:r>
          </a:p>
          <a:p>
            <a:pPr marL="285750" indent="-285750">
              <a:buFont typeface="Arial" panose="020B0604020202020204" pitchFamily="34" charset="0"/>
              <a:buChar char="•"/>
            </a:pPr>
            <a:r>
              <a:rPr lang="el-GR" dirty="0"/>
              <a:t>Οι οικονομικές πιέσεις στις αναπτυσσόμενες χώρες υποδοχής αυτών των αποβλήτων ενέτεινε ακόμη περισσότερο το φαινόμενο. </a:t>
            </a:r>
          </a:p>
          <a:p>
            <a:endParaRPr lang="el-GR" dirty="0"/>
          </a:p>
        </p:txBody>
      </p:sp>
      <p:sp>
        <p:nvSpPr>
          <p:cNvPr id="3" name="Τίτλος 2"/>
          <p:cNvSpPr>
            <a:spLocks noGrp="1"/>
          </p:cNvSpPr>
          <p:nvPr>
            <p:ph type="title"/>
          </p:nvPr>
        </p:nvSpPr>
        <p:spPr/>
        <p:txBody>
          <a:bodyPr/>
          <a:lstStyle/>
          <a:p>
            <a:r>
              <a:rPr lang="el-GR" dirty="0"/>
              <a:t>ΣΥΜΒΑΣΗ ΤΗΣ ΒΑΣΙΛΕΙΑΣ</a:t>
            </a:r>
          </a:p>
        </p:txBody>
      </p:sp>
    </p:spTree>
    <p:extLst>
      <p:ext uri="{BB962C8B-B14F-4D97-AF65-F5344CB8AC3E}">
        <p14:creationId xmlns:p14="http://schemas.microsoft.com/office/powerpoint/2010/main" val="251914423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sz="quarter" idx="13"/>
          </p:nvPr>
        </p:nvSpPr>
        <p:spPr/>
        <p:txBody>
          <a:bodyPr/>
          <a:lstStyle/>
          <a:p>
            <a:pPr marL="285750" indent="-285750">
              <a:buFont typeface="Arial" panose="020B0604020202020204" pitchFamily="34" charset="0"/>
              <a:buChar char="•"/>
            </a:pPr>
            <a:r>
              <a:rPr lang="el-GR" dirty="0"/>
              <a:t>Το φαινόμενο της διακίνησης των επικίνδυνων αποβλήτων από πλουσιότερες χώρες προς φτωχότερες αποτελεί ένα κλασικό και διαδεδομένο παράδειγμα της διεθνούς περιβαλλοντικής αδικίας που υφίστανται οι αναπτυσσόμενες και φτωχότερες χώρες.</a:t>
            </a:r>
          </a:p>
          <a:p>
            <a:pPr marL="285750" indent="-285750">
              <a:buFont typeface="Arial" panose="020B0604020202020204" pitchFamily="34" charset="0"/>
              <a:buChar char="•"/>
            </a:pPr>
            <a:r>
              <a:rPr lang="el-GR" dirty="0"/>
              <a:t>Σύμφωνα με τη φιλοσοφία της περιβαλλοντικής δικαιοσύνης, η οποία γεννήθηκε στις ΗΠΑ, οι χώρες οι οποίες είναι φτωχότερες από άλλες και παρουσιάζουν υψηλά ποσοστά μεταναστών, δυστυχώς, έχουν καταλήξει να γίνονται οι αποδέκτες του διεθνούς περιβαλλοντικού φορτίου. </a:t>
            </a:r>
          </a:p>
          <a:p>
            <a:pPr marL="285750" indent="-285750">
              <a:buFont typeface="Arial" panose="020B0604020202020204" pitchFamily="34" charset="0"/>
              <a:buChar char="•"/>
            </a:pPr>
            <a:r>
              <a:rPr lang="el-GR" dirty="0"/>
              <a:t>Η σύμβαση της Βασιλείας, παρ’ όλο που δέχτηκε πολλές αρνητικές κριτικές, θεωρήθηκε ως ένα πρώτο βήμα για την ενσωμάτωση και την εφαρμογή κριτηρίων περιβαλλοντικής δικαιοσύνης στα πλαίσια του διεθνούς εμπορίου (</a:t>
            </a:r>
            <a:r>
              <a:rPr lang="en-US" dirty="0"/>
              <a:t>Wilson</a:t>
            </a:r>
            <a:r>
              <a:rPr lang="el-GR" dirty="0"/>
              <a:t>, 2008).</a:t>
            </a:r>
          </a:p>
          <a:p>
            <a:endParaRPr lang="el-GR" dirty="0"/>
          </a:p>
        </p:txBody>
      </p:sp>
      <p:sp>
        <p:nvSpPr>
          <p:cNvPr id="3" name="Τίτλος 2"/>
          <p:cNvSpPr>
            <a:spLocks noGrp="1"/>
          </p:cNvSpPr>
          <p:nvPr>
            <p:ph type="title"/>
          </p:nvPr>
        </p:nvSpPr>
        <p:spPr/>
        <p:txBody>
          <a:bodyPr/>
          <a:lstStyle/>
          <a:p>
            <a:r>
              <a:rPr lang="el-GR" dirty="0"/>
              <a:t>ΣΥΜΒΑΣΗ ΤΗΣ ΒΑΣΙΛΕΙΑΣ</a:t>
            </a:r>
          </a:p>
        </p:txBody>
      </p:sp>
    </p:spTree>
    <p:extLst>
      <p:ext uri="{BB962C8B-B14F-4D97-AF65-F5344CB8AC3E}">
        <p14:creationId xmlns:p14="http://schemas.microsoft.com/office/powerpoint/2010/main" val="8444785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sz="quarter" idx="13"/>
          </p:nvPr>
        </p:nvSpPr>
        <p:spPr/>
        <p:txBody>
          <a:bodyPr/>
          <a:lstStyle/>
          <a:p>
            <a:r>
              <a:rPr lang="el-GR" dirty="0" smtClean="0"/>
              <a:t>Συμπεριλαμβάνει διατάξεις για:</a:t>
            </a:r>
          </a:p>
          <a:p>
            <a:pPr marL="285750" indent="-285750">
              <a:buFont typeface="Arial" panose="020B0604020202020204" pitchFamily="34" charset="0"/>
              <a:buChar char="•"/>
            </a:pPr>
            <a:r>
              <a:rPr lang="el-GR" dirty="0" smtClean="0"/>
              <a:t>Τις κατηγορίες χώρων ταφής.</a:t>
            </a:r>
          </a:p>
          <a:p>
            <a:pPr marL="285750" indent="-285750">
              <a:buFont typeface="Arial" panose="020B0604020202020204" pitchFamily="34" charset="0"/>
              <a:buChar char="•"/>
            </a:pPr>
            <a:r>
              <a:rPr lang="el-GR" dirty="0" smtClean="0"/>
              <a:t>Ποια απόβλητα γίνονται αποδεκτά και ποια όχι.</a:t>
            </a:r>
          </a:p>
          <a:p>
            <a:pPr marL="285750" indent="-285750">
              <a:buFont typeface="Arial" panose="020B0604020202020204" pitchFamily="34" charset="0"/>
              <a:buChar char="•"/>
            </a:pPr>
            <a:r>
              <a:rPr lang="el-GR" dirty="0" smtClean="0"/>
              <a:t>Τους φορείς διαχείρισης και τη διαδικασία και τις προϋποθέσεις για τη χορήγηση άδειας.</a:t>
            </a:r>
          </a:p>
          <a:p>
            <a:pPr marL="285750" indent="-285750">
              <a:buFont typeface="Arial" panose="020B0604020202020204" pitchFamily="34" charset="0"/>
              <a:buChar char="•"/>
            </a:pPr>
            <a:r>
              <a:rPr lang="el-GR" dirty="0" smtClean="0"/>
              <a:t>Τη λειτουργία, έλεγχο και παρακολούθηση κατά τη φάση λειτουργίας, τις δαπάνες υγειονομικής ταφής και τη διαδικασία παύσης λειτουργίας.</a:t>
            </a:r>
            <a:endParaRPr lang="el-GR" dirty="0"/>
          </a:p>
        </p:txBody>
      </p:sp>
      <p:sp>
        <p:nvSpPr>
          <p:cNvPr id="3" name="Τίτλος 2"/>
          <p:cNvSpPr>
            <a:spLocks noGrp="1"/>
          </p:cNvSpPr>
          <p:nvPr>
            <p:ph type="title"/>
          </p:nvPr>
        </p:nvSpPr>
        <p:spPr/>
        <p:txBody>
          <a:bodyPr>
            <a:normAutofit fontScale="90000"/>
          </a:bodyPr>
          <a:lstStyle/>
          <a:p>
            <a:r>
              <a:rPr lang="el-GR" sz="2200" dirty="0"/>
              <a:t>ΚΥΑ 29407/3508/2002 (ΦΕΚ 1572 B) «Μέτρα και όροι για την υγειονομική ταφή των αποβλήτων», προς ενσωμάτωση της Οδηγίας </a:t>
            </a:r>
            <a:r>
              <a:rPr lang="el-GR" sz="2200" dirty="0" smtClean="0"/>
              <a:t>1999/31/ΕΚ</a:t>
            </a:r>
            <a:endParaRPr lang="el-GR" dirty="0"/>
          </a:p>
        </p:txBody>
      </p:sp>
    </p:spTree>
    <p:extLst>
      <p:ext uri="{BB962C8B-B14F-4D97-AF65-F5344CB8AC3E}">
        <p14:creationId xmlns:p14="http://schemas.microsoft.com/office/powerpoint/2010/main" val="178497733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sz="quarter" idx="13"/>
          </p:nvPr>
        </p:nvSpPr>
        <p:spPr/>
        <p:txBody>
          <a:bodyPr>
            <a:normAutofit fontScale="92500"/>
          </a:bodyPr>
          <a:lstStyle/>
          <a:p>
            <a:pPr marL="285750" indent="-285750">
              <a:buFont typeface="Arial" panose="020B0604020202020204" pitchFamily="34" charset="0"/>
              <a:buChar char="•"/>
            </a:pPr>
            <a:r>
              <a:rPr lang="el-GR" dirty="0"/>
              <a:t>Η περιβαλλοντική αδικία όμως μπορεί να έχει δύο όψεις (</a:t>
            </a:r>
            <a:r>
              <a:rPr lang="el-GR" dirty="0" err="1"/>
              <a:t>Παπαοικονόμου</a:t>
            </a:r>
            <a:r>
              <a:rPr lang="el-GR" dirty="0"/>
              <a:t>, 2013).</a:t>
            </a:r>
          </a:p>
          <a:p>
            <a:pPr marL="285750" indent="-285750">
              <a:buFont typeface="Arial" panose="020B0604020202020204" pitchFamily="34" charset="0"/>
              <a:buChar char="•"/>
            </a:pPr>
            <a:r>
              <a:rPr lang="el-GR" dirty="0"/>
              <a:t> Οι αναπτυγμένες χώρες επιλέγουν να μεταφέρουν τα επικίνδυνα απόβλητά τους στις αναπτυσσόμενες χώρες ώστε να απαλλαγούν από το περιβαλλοντικό φορτίο αλλά και από το οικονομικό κόστος της διαχείρισής τους.</a:t>
            </a:r>
          </a:p>
          <a:p>
            <a:pPr marL="285750" indent="-285750">
              <a:buFont typeface="Arial" panose="020B0604020202020204" pitchFamily="34" charset="0"/>
              <a:buChar char="•"/>
            </a:pPr>
            <a:r>
              <a:rPr lang="el-GR" dirty="0"/>
              <a:t>Το γεγονός ότι οι χώρες που γίνονται αποδέκτες των επικίνδυνων αποβλήτων, οι οποίες τις περισσότερες φορές αποδέχονται το περιβαλλοντικό αυτό φορτίο χωρίς να έχουν την κατάλληλη υποδομή για την επεξεργασία του με ασφαλή και περιβαλλοντικά ορθό τρόπο, εντείνει το φαινόμενο της περιβαλλοντικής αδικίας. </a:t>
            </a:r>
          </a:p>
          <a:p>
            <a:pPr marL="285750" indent="-285750">
              <a:buFont typeface="Arial" panose="020B0604020202020204" pitchFamily="34" charset="0"/>
              <a:buChar char="•"/>
            </a:pPr>
            <a:r>
              <a:rPr lang="el-GR" dirty="0"/>
              <a:t>Το γεγονός αυτό είναι αποτέλεσμα της οικονομικής πίεσης που υφίστανται οι χώρες αυτές και των ευκαιριών που παρουσιάζει η βιομηχανία της διαχείρισης των επικίνδυνων αποβλήτων για τροφοδότηση υλικών ως δευτερογενής πρώτη ύλη και συνεπώς για οικονομική ανάπτυξη (</a:t>
            </a:r>
            <a:r>
              <a:rPr lang="en-US" dirty="0"/>
              <a:t>Hoffman and Wilson</a:t>
            </a:r>
            <a:r>
              <a:rPr lang="el-GR" dirty="0"/>
              <a:t>, 2000, </a:t>
            </a:r>
            <a:r>
              <a:rPr lang="en-US" dirty="0" err="1"/>
              <a:t>Streicher</a:t>
            </a:r>
            <a:r>
              <a:rPr lang="el-GR" dirty="0"/>
              <a:t>-</a:t>
            </a:r>
            <a:r>
              <a:rPr lang="en-US" dirty="0"/>
              <a:t>Porte et al</a:t>
            </a:r>
            <a:r>
              <a:rPr lang="el-GR" dirty="0"/>
              <a:t>., 2005). </a:t>
            </a:r>
          </a:p>
          <a:p>
            <a:endParaRPr lang="el-GR" dirty="0"/>
          </a:p>
        </p:txBody>
      </p:sp>
      <p:sp>
        <p:nvSpPr>
          <p:cNvPr id="3" name="Τίτλος 2"/>
          <p:cNvSpPr>
            <a:spLocks noGrp="1"/>
          </p:cNvSpPr>
          <p:nvPr>
            <p:ph type="title"/>
          </p:nvPr>
        </p:nvSpPr>
        <p:spPr/>
        <p:txBody>
          <a:bodyPr/>
          <a:lstStyle/>
          <a:p>
            <a:r>
              <a:rPr lang="el-GR" dirty="0"/>
              <a:t>ΣΥΜΒΑΣΗ ΤΗΣ ΒΑΣΙΛΕΙΑΣ</a:t>
            </a:r>
          </a:p>
        </p:txBody>
      </p:sp>
    </p:spTree>
    <p:extLst>
      <p:ext uri="{BB962C8B-B14F-4D97-AF65-F5344CB8AC3E}">
        <p14:creationId xmlns:p14="http://schemas.microsoft.com/office/powerpoint/2010/main" val="37283063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normAutofit/>
          </a:bodyPr>
          <a:lstStyle/>
          <a:p>
            <a:pPr marL="285750" indent="-285750">
              <a:buFont typeface="Arial" pitchFamily="34" charset="0"/>
              <a:buChar char="•"/>
            </a:pPr>
            <a:r>
              <a:rPr lang="el-GR" sz="2400" dirty="0"/>
              <a:t>Εθνικό Σχέδιο Διαχείρισης Αποβλήτων (στρατηγική, πολιτικές, στόχοι</a:t>
            </a:r>
            <a:r>
              <a:rPr lang="el-GR" sz="2400" dirty="0" smtClean="0"/>
              <a:t>)</a:t>
            </a:r>
          </a:p>
          <a:p>
            <a:pPr marL="285750" indent="-285750">
              <a:buFont typeface="Arial" pitchFamily="34" charset="0"/>
              <a:buChar char="•"/>
            </a:pPr>
            <a:endParaRPr lang="el-GR" sz="2400" dirty="0"/>
          </a:p>
          <a:p>
            <a:pPr marL="285750" indent="-285750">
              <a:buFont typeface="Arial" pitchFamily="34" charset="0"/>
              <a:buChar char="•"/>
            </a:pPr>
            <a:r>
              <a:rPr lang="el-GR" sz="2400" dirty="0"/>
              <a:t>Ειδικά Εθνικά Σχέδια Διαχείρισης Αποβλήτων (ειδικά ρεύματα αποβλήτων πχ αμίαντος, υδράργυρος, απόβλητα υγειονομικών μονάδων, ζωικά υποπροϊόντα</a:t>
            </a:r>
            <a:r>
              <a:rPr lang="el-GR" sz="2400" dirty="0" smtClean="0"/>
              <a:t>)</a:t>
            </a:r>
          </a:p>
          <a:p>
            <a:endParaRPr lang="el-GR" sz="2400" dirty="0"/>
          </a:p>
          <a:p>
            <a:pPr marL="285750" indent="-285750">
              <a:buFont typeface="Arial" pitchFamily="34" charset="0"/>
              <a:buChar char="•"/>
            </a:pPr>
            <a:r>
              <a:rPr lang="el-GR" sz="2400" dirty="0"/>
              <a:t>Περιφερειακά Σχέδια Διαχείρισης Αποβλήτων (ολοκληρωμένο σχέδιο διαχείρισης αποβλήτων που παράγονται σε μια Περιφέρεια)</a:t>
            </a:r>
          </a:p>
          <a:p>
            <a:endParaRPr lang="el-GR" sz="2400" dirty="0"/>
          </a:p>
        </p:txBody>
      </p:sp>
      <p:sp>
        <p:nvSpPr>
          <p:cNvPr id="3" name="Title 2"/>
          <p:cNvSpPr>
            <a:spLocks noGrp="1"/>
          </p:cNvSpPr>
          <p:nvPr>
            <p:ph type="title"/>
          </p:nvPr>
        </p:nvSpPr>
        <p:spPr/>
        <p:txBody>
          <a:bodyPr>
            <a:normAutofit/>
          </a:bodyPr>
          <a:lstStyle/>
          <a:p>
            <a:r>
              <a:rPr lang="el-GR" sz="3600" b="1" dirty="0"/>
              <a:t>Ν.4042/2012 (ΦΕΚ 24/Α/13-2-2012)</a:t>
            </a:r>
            <a:endParaRPr lang="el-GR" sz="3600" dirty="0"/>
          </a:p>
        </p:txBody>
      </p:sp>
    </p:spTree>
    <p:extLst>
      <p:ext uri="{BB962C8B-B14F-4D97-AF65-F5344CB8AC3E}">
        <p14:creationId xmlns:p14="http://schemas.microsoft.com/office/powerpoint/2010/main" val="11713814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sz="quarter" idx="13"/>
          </p:nvPr>
        </p:nvSpPr>
        <p:spPr/>
        <p:txBody>
          <a:bodyPr/>
          <a:lstStyle/>
          <a:p>
            <a:r>
              <a:rPr lang="el-GR" dirty="0"/>
              <a:t>Κάθε οργανισμός ή επιχείρηση που προτίθεται </a:t>
            </a:r>
            <a:r>
              <a:rPr lang="el-GR" dirty="0" smtClean="0"/>
              <a:t>να προβεί </a:t>
            </a:r>
            <a:r>
              <a:rPr lang="el-GR" dirty="0"/>
              <a:t>σε εκτέλεση εργασιών επεξεργασίας </a:t>
            </a:r>
            <a:r>
              <a:rPr lang="el-GR" dirty="0" smtClean="0"/>
              <a:t>υποχρεούται </a:t>
            </a:r>
            <a:r>
              <a:rPr lang="el-GR" dirty="0"/>
              <a:t>πριν από την έναρξη εργασιών να λάβει:</a:t>
            </a:r>
          </a:p>
          <a:p>
            <a:r>
              <a:rPr lang="el-GR" dirty="0"/>
              <a:t>α) Απόφαση Έγκρισης Περιβαλλοντικών </a:t>
            </a:r>
            <a:r>
              <a:rPr lang="el-GR" dirty="0" smtClean="0"/>
              <a:t>Όρων (Α.Ε.Π.Ο</a:t>
            </a:r>
            <a:r>
              <a:rPr lang="el-GR" dirty="0"/>
              <a:t>.), σύμφωνα με τα άρθρα 3, 4 και 5 του ν. </a:t>
            </a:r>
            <a:r>
              <a:rPr lang="el-GR" dirty="0" smtClean="0"/>
              <a:t>1650/1986</a:t>
            </a:r>
            <a:r>
              <a:rPr lang="el-GR" dirty="0"/>
              <a:t>, όπως τροποποιήθηκε με το ν. 3010/2003 (Α</a:t>
            </a:r>
            <a:r>
              <a:rPr lang="el-GR" dirty="0" smtClean="0"/>
              <a:t>΄ 91) και </a:t>
            </a:r>
            <a:r>
              <a:rPr lang="el-GR" dirty="0"/>
              <a:t>το ν. 4014/2011 (Α΄ 209), η οποία να </a:t>
            </a:r>
            <a:r>
              <a:rPr lang="el-GR" dirty="0" smtClean="0"/>
              <a:t>καλύπτει </a:t>
            </a:r>
            <a:r>
              <a:rPr lang="el-GR" dirty="0"/>
              <a:t>τις </a:t>
            </a:r>
            <a:r>
              <a:rPr lang="el-GR" dirty="0" smtClean="0"/>
              <a:t>εργασίες </a:t>
            </a:r>
            <a:r>
              <a:rPr lang="el-GR" dirty="0"/>
              <a:t>αυτές</a:t>
            </a:r>
            <a:r>
              <a:rPr lang="el-GR" dirty="0" smtClean="0"/>
              <a:t>.</a:t>
            </a:r>
          </a:p>
          <a:p>
            <a:r>
              <a:rPr lang="el-GR" dirty="0"/>
              <a:t>β) Άδεια λειτουργίας, από την κατά περίπτωση </a:t>
            </a:r>
            <a:r>
              <a:rPr lang="el-GR" dirty="0" smtClean="0"/>
              <a:t>αρμόδια αρχή.</a:t>
            </a:r>
            <a:endParaRPr lang="el-GR" dirty="0"/>
          </a:p>
        </p:txBody>
      </p:sp>
      <p:sp>
        <p:nvSpPr>
          <p:cNvPr id="3" name="Τίτλος 2"/>
          <p:cNvSpPr>
            <a:spLocks noGrp="1"/>
          </p:cNvSpPr>
          <p:nvPr>
            <p:ph type="title"/>
          </p:nvPr>
        </p:nvSpPr>
        <p:spPr/>
        <p:txBody>
          <a:bodyPr/>
          <a:lstStyle/>
          <a:p>
            <a:r>
              <a:rPr lang="el-GR" b="1" dirty="0"/>
              <a:t>Ν.4042/2012 (ΦΕΚ 24/Α/13-2-2012)</a:t>
            </a:r>
            <a:endParaRPr lang="el-GR" dirty="0"/>
          </a:p>
        </p:txBody>
      </p:sp>
    </p:spTree>
    <p:extLst>
      <p:ext uri="{BB962C8B-B14F-4D97-AF65-F5344CB8AC3E}">
        <p14:creationId xmlns:p14="http://schemas.microsoft.com/office/powerpoint/2010/main" val="30006273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sz="quarter" idx="13"/>
          </p:nvPr>
        </p:nvSpPr>
        <p:spPr/>
        <p:txBody>
          <a:bodyPr>
            <a:normAutofit fontScale="85000" lnSpcReduction="20000"/>
          </a:bodyPr>
          <a:lstStyle/>
          <a:p>
            <a:endParaRPr lang="el-GR" dirty="0" smtClean="0"/>
          </a:p>
          <a:p>
            <a:r>
              <a:rPr lang="el-GR" dirty="0"/>
              <a:t>α</a:t>
            </a:r>
            <a:r>
              <a:rPr lang="el-GR" dirty="0" smtClean="0"/>
              <a:t>) Διευρυμένη ευθύνη του παραγωγού.</a:t>
            </a:r>
            <a:endParaRPr lang="el-GR" dirty="0"/>
          </a:p>
          <a:p>
            <a:pPr marL="285750" indent="-285750">
              <a:buFont typeface="Arial" panose="020B0604020202020204" pitchFamily="34" charset="0"/>
              <a:buChar char="•"/>
            </a:pPr>
            <a:r>
              <a:rPr lang="el-GR" dirty="0"/>
              <a:t>Σύμφωνα με την αρχή αυτή οι επιχειρήσεις που διαθέτουν προϊόντα στην αγορά, αναλαμβάνουν την οικονομική ευθύνη για τις δραστηριότητες που αφορούν την πρόληψη, επαναχρησιμοποίηση και ανακύκλωση ή άλλες μορφές ανάκτησης για τα απόβλητα που παράγονται από τη χρήση των προϊόντων τους. Επίσης, οφείλουν να πληροφορούν το κοινό για το βαθμό στον οποίο το προϊόν μπορεί να επαναχρησιμοποιηθεί ή να ανακυκλωθεί. </a:t>
            </a:r>
          </a:p>
          <a:p>
            <a:r>
              <a:rPr lang="el-GR" dirty="0"/>
              <a:t>β</a:t>
            </a:r>
            <a:r>
              <a:rPr lang="el-GR" dirty="0" smtClean="0"/>
              <a:t>) Μετάβαση σε μια κοινωνία ανακύκλωσης:</a:t>
            </a:r>
          </a:p>
          <a:p>
            <a:pPr marL="285750" indent="-285750">
              <a:buFont typeface="Arial" panose="020B0604020202020204" pitchFamily="34" charset="0"/>
              <a:buChar char="•"/>
            </a:pPr>
            <a:r>
              <a:rPr lang="el-GR" dirty="0" smtClean="0"/>
              <a:t> </a:t>
            </a:r>
            <a:r>
              <a:rPr lang="el-GR" dirty="0"/>
              <a:t>έως το 2020 η προετοιμασία για την </a:t>
            </a:r>
            <a:r>
              <a:rPr lang="el-GR" dirty="0" smtClean="0"/>
              <a:t>επαναχρησιμοποίηση </a:t>
            </a:r>
            <a:r>
              <a:rPr lang="el-GR" dirty="0"/>
              <a:t>και </a:t>
            </a:r>
            <a:r>
              <a:rPr lang="el-GR" dirty="0" smtClean="0"/>
              <a:t>την ανακύκλωση </a:t>
            </a:r>
            <a:r>
              <a:rPr lang="el-GR" dirty="0"/>
              <a:t>των υλικών αποβλήτων, </a:t>
            </a:r>
            <a:r>
              <a:rPr lang="el-GR" dirty="0" smtClean="0"/>
              <a:t>όπως </a:t>
            </a:r>
            <a:r>
              <a:rPr lang="el-GR" dirty="0"/>
              <a:t>τουλάχιστον το χαρτί, το μέταλλο, το πλαστικό </a:t>
            </a:r>
            <a:r>
              <a:rPr lang="el-GR" dirty="0" smtClean="0"/>
              <a:t>και το </a:t>
            </a:r>
            <a:r>
              <a:rPr lang="el-GR" dirty="0"/>
              <a:t>γυαλί από τα νοικοκυριά και ενδεχομένως άλλης </a:t>
            </a:r>
            <a:r>
              <a:rPr lang="el-GR" dirty="0" smtClean="0"/>
              <a:t>προέλευσης </a:t>
            </a:r>
            <a:r>
              <a:rPr lang="el-GR" dirty="0"/>
              <a:t>στο βαθμό που τα απόβλητα αυτά είναι </a:t>
            </a:r>
            <a:r>
              <a:rPr lang="el-GR" dirty="0" smtClean="0"/>
              <a:t>παρόμοια </a:t>
            </a:r>
            <a:r>
              <a:rPr lang="el-GR" dirty="0"/>
              <a:t>με τα απόβλητα των νοικοκυριών, πρέπει να </a:t>
            </a:r>
            <a:r>
              <a:rPr lang="el-GR" dirty="0" smtClean="0"/>
              <a:t>αυξηθεί κατ’ ελάχιστον στο 50% κατά βάρος.</a:t>
            </a:r>
          </a:p>
          <a:p>
            <a:pPr marL="285750" indent="-285750">
              <a:buFont typeface="Arial" panose="020B0604020202020204" pitchFamily="34" charset="0"/>
              <a:buChar char="•"/>
            </a:pPr>
            <a:r>
              <a:rPr lang="el-GR" dirty="0"/>
              <a:t>έως το 2020 η προετοιμασία για την </a:t>
            </a:r>
            <a:r>
              <a:rPr lang="el-GR" dirty="0" smtClean="0"/>
              <a:t>επαναχρησιμοποίηση</a:t>
            </a:r>
            <a:r>
              <a:rPr lang="el-GR" dirty="0"/>
              <a:t>, η ανακύκλωση και η ανάκτηση άλλων </a:t>
            </a:r>
            <a:r>
              <a:rPr lang="el-GR" dirty="0" smtClean="0"/>
              <a:t>υλικών, συμπεριλαμβανομένων </a:t>
            </a:r>
            <a:r>
              <a:rPr lang="el-GR" dirty="0"/>
              <a:t>των εργασιών </a:t>
            </a:r>
            <a:r>
              <a:rPr lang="el-GR" dirty="0" err="1"/>
              <a:t>επίχωσης</a:t>
            </a:r>
            <a:r>
              <a:rPr lang="el-GR" dirty="0"/>
              <a:t> (</a:t>
            </a:r>
            <a:r>
              <a:rPr lang="el-GR" dirty="0" err="1" smtClean="0"/>
              <a:t>backfill</a:t>
            </a:r>
            <a:r>
              <a:rPr lang="en-US" dirty="0" err="1" smtClean="0"/>
              <a:t>ing</a:t>
            </a:r>
            <a:r>
              <a:rPr lang="en-US" dirty="0" smtClean="0"/>
              <a:t>) </a:t>
            </a:r>
            <a:r>
              <a:rPr lang="el-GR" dirty="0" smtClean="0"/>
              <a:t>όπου γίνεται χρήση αποβλήτων για την υποκατάσταση άλλων υλικών, μη επικίνδυνων αποβλήτων κατασκευών και κατεδαφίσεων εξαιρουμένων των υλικών που απαντώνται στη φύση πρέπει να αυξηθεί κατ’ ελάχιστον στο 70% κατά βάρος.</a:t>
            </a:r>
            <a:endParaRPr lang="el-GR" dirty="0"/>
          </a:p>
        </p:txBody>
      </p:sp>
      <p:sp>
        <p:nvSpPr>
          <p:cNvPr id="3" name="Τίτλος 2"/>
          <p:cNvSpPr>
            <a:spLocks noGrp="1"/>
          </p:cNvSpPr>
          <p:nvPr>
            <p:ph type="title"/>
          </p:nvPr>
        </p:nvSpPr>
        <p:spPr/>
        <p:txBody>
          <a:bodyPr/>
          <a:lstStyle/>
          <a:p>
            <a:r>
              <a:rPr lang="el-GR" b="1" dirty="0"/>
              <a:t>Ν.4042/2012 (ΦΕΚ 24/Α/13-2-2012)</a:t>
            </a:r>
            <a:endParaRPr lang="el-GR" dirty="0"/>
          </a:p>
        </p:txBody>
      </p:sp>
    </p:spTree>
    <p:extLst>
      <p:ext uri="{BB962C8B-B14F-4D97-AF65-F5344CB8AC3E}">
        <p14:creationId xmlns:p14="http://schemas.microsoft.com/office/powerpoint/2010/main" val="22691392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normAutofit lnSpcReduction="10000"/>
          </a:bodyPr>
          <a:lstStyle/>
          <a:p>
            <a:pPr lvl="0">
              <a:buFont typeface="Wingdings" pitchFamily="2" charset="2"/>
              <a:buChar char="ü"/>
            </a:pPr>
            <a:r>
              <a:rPr lang="el-GR" sz="2400" dirty="0"/>
              <a:t>Να εξασφαλίζεται υψηλό επίπεδο </a:t>
            </a:r>
            <a:r>
              <a:rPr lang="el-GR" sz="2400" dirty="0" smtClean="0"/>
              <a:t>προστασίας</a:t>
            </a:r>
          </a:p>
          <a:p>
            <a:pPr lvl="0"/>
            <a:endParaRPr lang="el-GR" sz="2400" dirty="0"/>
          </a:p>
          <a:p>
            <a:pPr lvl="0">
              <a:buFont typeface="Wingdings" pitchFamily="2" charset="2"/>
              <a:buChar char="ü"/>
            </a:pPr>
            <a:r>
              <a:rPr lang="el-GR" sz="2400" dirty="0"/>
              <a:t>Εξοικονόμηση πρώτων υλών, νερού, ενέργειας, επιφάνειας </a:t>
            </a:r>
            <a:r>
              <a:rPr lang="el-GR" sz="2400" dirty="0" smtClean="0"/>
              <a:t>γης</a:t>
            </a:r>
          </a:p>
          <a:p>
            <a:pPr lvl="0">
              <a:buFont typeface="Wingdings" pitchFamily="2" charset="2"/>
              <a:buChar char="ü"/>
            </a:pPr>
            <a:endParaRPr lang="el-GR" sz="2400" dirty="0"/>
          </a:p>
          <a:p>
            <a:pPr lvl="0">
              <a:buFont typeface="Wingdings" pitchFamily="2" charset="2"/>
              <a:buChar char="ü"/>
            </a:pPr>
            <a:r>
              <a:rPr lang="el-GR" sz="2400" dirty="0"/>
              <a:t>Μείωση των αερίων εκπομπών </a:t>
            </a:r>
            <a:endParaRPr lang="el-GR" sz="2400" dirty="0" smtClean="0"/>
          </a:p>
          <a:p>
            <a:pPr lvl="0">
              <a:buFont typeface="Wingdings" pitchFamily="2" charset="2"/>
              <a:buChar char="ü"/>
            </a:pPr>
            <a:endParaRPr lang="el-GR" sz="2400" dirty="0"/>
          </a:p>
          <a:p>
            <a:pPr lvl="0">
              <a:buFont typeface="Wingdings" pitchFamily="2" charset="2"/>
              <a:buChar char="ü"/>
            </a:pPr>
            <a:r>
              <a:rPr lang="el-GR" sz="2400" dirty="0"/>
              <a:t>Επιμήκυνση της ζωής των </a:t>
            </a:r>
            <a:r>
              <a:rPr lang="el-GR" sz="2400" dirty="0" smtClean="0"/>
              <a:t>ΧΥΤΑ</a:t>
            </a:r>
          </a:p>
          <a:p>
            <a:pPr lvl="0">
              <a:buFont typeface="Wingdings" pitchFamily="2" charset="2"/>
              <a:buChar char="ü"/>
            </a:pPr>
            <a:endParaRPr lang="el-GR" sz="2400" dirty="0"/>
          </a:p>
          <a:p>
            <a:pPr lvl="0">
              <a:buFont typeface="Wingdings" pitchFamily="2" charset="2"/>
              <a:buChar char="ü"/>
            </a:pPr>
            <a:r>
              <a:rPr lang="el-GR" sz="2400" dirty="0"/>
              <a:t>Η τελική διάθεση με μικρή επικινδυνότητα</a:t>
            </a:r>
          </a:p>
          <a:p>
            <a:endParaRPr lang="el-GR" dirty="0"/>
          </a:p>
        </p:txBody>
      </p:sp>
      <p:sp>
        <p:nvSpPr>
          <p:cNvPr id="3" name="Title 2"/>
          <p:cNvSpPr>
            <a:spLocks noGrp="1"/>
          </p:cNvSpPr>
          <p:nvPr>
            <p:ph type="title"/>
          </p:nvPr>
        </p:nvSpPr>
        <p:spPr/>
        <p:txBody>
          <a:bodyPr>
            <a:normAutofit fontScale="90000"/>
          </a:bodyPr>
          <a:lstStyle/>
          <a:p>
            <a:r>
              <a:rPr lang="el-GR" sz="3600" b="1" dirty="0" smtClean="0"/>
              <a:t>ΚΥΑ με </a:t>
            </a:r>
            <a:r>
              <a:rPr lang="el-GR" sz="3600" b="1" dirty="0" err="1" smtClean="0"/>
              <a:t>αρ</a:t>
            </a:r>
            <a:r>
              <a:rPr lang="el-GR" sz="3600" b="1" dirty="0" smtClean="0"/>
              <a:t>. 50910/2727/2003 </a:t>
            </a:r>
            <a:r>
              <a:rPr lang="el-GR" sz="2200" dirty="0" smtClean="0"/>
              <a:t>(μέτρα και όροι για τη διαχείριση στερεών αποβλήτων. Εθνικός και Περιφερειακός Σχεδιασμός Διαχείρισης)</a:t>
            </a:r>
            <a:endParaRPr lang="el-GR" sz="2200" dirty="0"/>
          </a:p>
        </p:txBody>
      </p:sp>
    </p:spTree>
    <p:extLst>
      <p:ext uri="{BB962C8B-B14F-4D97-AF65-F5344CB8AC3E}">
        <p14:creationId xmlns:p14="http://schemas.microsoft.com/office/powerpoint/2010/main" val="231903851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ylar">
  <a:themeElements>
    <a:clrScheme name="Mylar">
      <a:dk1>
        <a:srgbClr val="000000"/>
      </a:dk1>
      <a:lt1>
        <a:srgbClr val="FFFFFF"/>
      </a:lt1>
      <a:dk2>
        <a:srgbClr val="656162"/>
      </a:dk2>
      <a:lt2>
        <a:srgbClr val="E0DACC"/>
      </a:lt2>
      <a:accent1>
        <a:srgbClr val="4A5A7A"/>
      </a:accent1>
      <a:accent2>
        <a:srgbClr val="F7BD40"/>
      </a:accent2>
      <a:accent3>
        <a:srgbClr val="975C00"/>
      </a:accent3>
      <a:accent4>
        <a:srgbClr val="754D41"/>
      </a:accent4>
      <a:accent5>
        <a:srgbClr val="838995"/>
      </a:accent5>
      <a:accent6>
        <a:srgbClr val="687B66"/>
      </a:accent6>
      <a:hlink>
        <a:srgbClr val="B5740B"/>
      </a:hlink>
      <a:folHlink>
        <a:srgbClr val="7483A0"/>
      </a:folHlink>
    </a:clrScheme>
    <a:fontScheme name="Mylar">
      <a:majorFont>
        <a:latin typeface="Corbel"/>
        <a:ea typeface=""/>
        <a:cs typeface=""/>
        <a:font script="Jpan" typeface="HGｺﾞｼｯｸM"/>
        <a:font script="Hang" typeface="맑은 고딕"/>
        <a:font script="Hans" typeface="华文楷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맑은 고딕"/>
        <a:font script="Hans" typeface="华文楷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ylar">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effectStyle>
        <a:effectStyle>
          <a:effectLst>
            <a:innerShdw blurRad="50800" dist="25400" dir="13500000">
              <a:srgbClr val="000000">
                <a:alpha val="75000"/>
              </a:srgbClr>
            </a:innerShdw>
            <a:outerShdw blurRad="50800" dist="25400" dir="5400000" rotWithShape="0">
              <a:srgbClr val="000000">
                <a:alpha val="50000"/>
              </a:srgbClr>
            </a:outerShdw>
          </a:effectLst>
          <a:scene3d>
            <a:camera prst="orthographicFront">
              <a:rot lat="0" lon="0" rev="0"/>
            </a:camera>
            <a:lightRig rig="threePt" dir="tl"/>
          </a:scene3d>
          <a:sp3d prstMaterial="dkEdge">
            <a:bevelT w="25400" h="5080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tint val="100000"/>
                <a:shade val="30000"/>
                <a:alpha val="100000"/>
                <a:satMod val="255000"/>
                <a:lumMod val="100000"/>
              </a:schemeClr>
            </a:gs>
          </a:gsLst>
          <a:path path="circle">
            <a:fillToRect l="50000" t="-80000" r="50000" b="180000"/>
          </a:path>
        </a:gradFill>
        <a:blipFill rotWithShape="1">
          <a:blip xmlns:r="http://schemas.openxmlformats.org/officeDocument/2006/relationships" r:embed="rId1">
            <a:duotone>
              <a:schemeClr val="phClr">
                <a:lumMod val="80000"/>
              </a:schemeClr>
              <a:schemeClr val="phClr">
                <a:tint val="50000"/>
                <a:lumMod val="1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TC101790491[[fn=Mylar]]</Template>
  <TotalTime>1010</TotalTime>
  <Words>4821</Words>
  <Application>Microsoft Office PowerPoint</Application>
  <PresentationFormat>Προβολή στην οθόνη (4:3)</PresentationFormat>
  <Paragraphs>279</Paragraphs>
  <Slides>50</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50</vt:i4>
      </vt:variant>
    </vt:vector>
  </HeadingPairs>
  <TitlesOfParts>
    <vt:vector size="57" baseType="lpstr">
      <vt:lpstr>Arial</vt:lpstr>
      <vt:lpstr>Calibri</vt:lpstr>
      <vt:lpstr>Corbel</vt:lpstr>
      <vt:lpstr>Tahoma</vt:lpstr>
      <vt:lpstr>Tunga</vt:lpstr>
      <vt:lpstr>Wingdings</vt:lpstr>
      <vt:lpstr>Mylar</vt:lpstr>
      <vt:lpstr> ΠΑΝΕΠΙΣΤΗΜΙΟ ΘΕΣΣΑΛΙΑΣ  ΠΟΛΥΤΕΧΝΙΚΗ ΣΧΟΛΗ ΤΜΗΜΑ ΜΗΧΑΝΙΚΩΝ ΧΩΡΟΤΑΞΙΑΣ, ΠΟΛΕΟΔΟΜΙΑΣ ΚΑΙ ΠΕΡΙΦΕΡΕΙΑΚΗΣ ΑΝΑΠΤΥΞΗΣ</vt:lpstr>
      <vt:lpstr>ΔΥΟ ΣΗΜΑΝΤΙΚΕΣ ΟΔΗΓΙΕΣ</vt:lpstr>
      <vt:lpstr>ΕΝΑΡΜΟΝΙΣΗ ΣΤΟ ΕΘΝΙΚΟ ΔΙΚΑΙΟ</vt:lpstr>
      <vt:lpstr> ΚΥΑ 29407/3508/2002 (ΦΕΚ 1572 B) «Μέτρα και όροι για την υγειονομική ταφή των αποβλήτων», προς ενσωμάτωση της Οδηγίας 1999/31/ΕΚ </vt:lpstr>
      <vt:lpstr>ΚΥΑ 29407/3508/2002 (ΦΕΚ 1572 B) «Μέτρα και όροι για την υγειονομική ταφή των αποβλήτων», προς ενσωμάτωση της Οδηγίας 1999/31/ΕΚ</vt:lpstr>
      <vt:lpstr>Ν.4042/2012 (ΦΕΚ 24/Α/13-2-2012)</vt:lpstr>
      <vt:lpstr>Ν.4042/2012 (ΦΕΚ 24/Α/13-2-2012)</vt:lpstr>
      <vt:lpstr>Ν.4042/2012 (ΦΕΚ 24/Α/13-2-2012)</vt:lpstr>
      <vt:lpstr>ΚΥΑ με αρ. 50910/2727/2003 (μέτρα και όροι για τη διαχείριση στερεών αποβλήτων. Εθνικός και Περιφερειακός Σχεδιασμός Διαχείρισης)</vt:lpstr>
      <vt:lpstr>ΚΥΑ με αρ. 50910/2727/2003</vt:lpstr>
      <vt:lpstr>ΚΥΑ με αρ. 50910/2727/2003</vt:lpstr>
      <vt:lpstr>ΚΥΑ με αρ. 50910/2727/2003</vt:lpstr>
      <vt:lpstr>ΚΥΑ με αρ. 50910/2727/2003</vt:lpstr>
      <vt:lpstr>ΡΟΛΟΙ ΚΑΙ ΑΡΜΟΔΙΟΤΗΤΕΣ ΕΜΠΛΕΚΟΜΕΝΩΝ ΦΟΡΕΩΝ</vt:lpstr>
      <vt:lpstr>ΡΟΛΟΙ ΚΑΙ ΑΡΜΟΔΙΟΤΗΤΕΣ ΕΜΠΛΕΚΟΜΕΝΩΝ ΦΟΡΕΩΝ</vt:lpstr>
      <vt:lpstr>ΡΟΛΟΙ ΚΑΙ ΑΡΜΟΔΙΟΤΗΤΕΣ ΕΜΠΛΕΚΟΜΕΝΩΝ ΦΟΡΕΩΝ</vt:lpstr>
      <vt:lpstr>ΚΑΤΑΤΑΞΗ ΕΡΓΩΝ ΚΑΙ ΔΡΑΣΤΗΡΙΟΤΗΤΩΝ</vt:lpstr>
      <vt:lpstr>ΑΔΕΙΕΣ ΚΑΙ ΕΓΚΡΙΣΕΙΣ</vt:lpstr>
      <vt:lpstr>ΑΔΕΙΕΣ ΚΑΙ ΕΓΚΡΙΣΕΙΣ</vt:lpstr>
      <vt:lpstr>ΧΑΔΑ</vt:lpstr>
      <vt:lpstr>ΧΥΤΑ</vt:lpstr>
      <vt:lpstr>Δυνατότητες εκτροπής / επεξεργασίας των ΒΑΑ</vt:lpstr>
      <vt:lpstr>Η κατάσταση στην Ευρωπαϊκή Ένωση</vt:lpstr>
      <vt:lpstr>Η κατάσταση στην Ευρωπαϊκή Ένωση</vt:lpstr>
      <vt:lpstr>Η κατάσταση στην Ευρωπαϊκή Ένωση</vt:lpstr>
      <vt:lpstr>Η κατάσταση στην Ελλάδα σήμερα</vt:lpstr>
      <vt:lpstr>Σχεδιασμός για τη Διαχείριση του Βιοαποδομήσιμου Κλάσματος των ΒΑΑ </vt:lpstr>
      <vt:lpstr>ΠΡΟΒΛΗΜΑΤΙΚΕΣ ΓΙΑ ΤΗΝ ΕΛΛΑΔΑ</vt:lpstr>
      <vt:lpstr>ΠΡΟΒΛΗΜΑΤΙΚΕΣ ΓΙΑ ΤΗΝ ΕΛΛΑΔΑ</vt:lpstr>
      <vt:lpstr>ΝΟΜΟΘΕΣΙΑ ΓΙΑ ΤΗΝ ΚΑΥΣΗ</vt:lpstr>
      <vt:lpstr>ΣΚΟΠΟΣ ΤΗΣ ΚΥΑ 22912/1117/2005 «Μέτρα και Όροι για την Πρόληψη και τον Περιορισμό της Ρύπανσης του Περιβάλλοντος από την Αποτέφρωση των Αποβλήτων»</vt:lpstr>
      <vt:lpstr>ΤΡΟΠΟΙ ΕΠΙΤΕΥΞΗΣ ΤΟΥ ΣΚΟΠΟΥ</vt:lpstr>
      <vt:lpstr>ΕΞΑΙΡΕΣΕΙΣ</vt:lpstr>
      <vt:lpstr>ΘΕΜΑΤΑ ΠΟΥ ΚΑΘΟΡΙΖΕΙ Η ΚΥΑ</vt:lpstr>
      <vt:lpstr>ΠΡΟΫΠΟΘΕΣΕΙΣ</vt:lpstr>
      <vt:lpstr>ΓΙΑ ΤΗΝ ΕΓΚΡΙΣΗ ΤΩΝ ΠΕΡΙΒΑΛΛΟΝΤΙΚΩΝ ΟΡΩΝ</vt:lpstr>
      <vt:lpstr>ΓΙΑ ΤΗΝ ΕΚΔΟΣΗ ΑΠΟΦΑΣΗΣ ΕΓΚΡΙΣΗΣ ΠΕΡΙΒΑΛΛΟΝΤΙΚΩΝ ΟΡΩΝ</vt:lpstr>
      <vt:lpstr>ΓΙΑ ΤΗΝ ΕΚΔΟΣΗ ΑΠΟΦΑΣΗΣ ΕΓΚΡΙΣΗΣ ΠΕΡΙΒΑΛΛΟΝΤΙΚΩΝ ΟΡΩΝ ΕΠΙΚΙΝΔΥΝΩΝ ΑΠΟΒΛΗΤΩΝ</vt:lpstr>
      <vt:lpstr>ΠΑΡΑΡΤΗΜΑ iv (ΟΡΙΑΚΕΣ ΤΙΜΕΣ ΕΚΠΟΜΠΩΝ ΓΙΑ ΤΙΣ ΑΠΟΡΡΙΨΕΙΣ ΥΓΡΩΝ ΑΠΟΒΛΗΤΩΝ ΠΡΟΕΡΧΟΜΕΝΩΝ ΑΠΌ ΤΟΝ ΚΑΘΑΡΙΣΜΟ ΤΩΝ ΚΑΥΣΑΕΡΙΩΝ)</vt:lpstr>
      <vt:lpstr>ΠΑΡΑΡΤΗΜΑ V (ΟΡΙΑΚΕΣ ΤΙΜΕΣ ΑΤΜΟΣΦΑΙΡΙΚΩΝ ΕΚΠΟΜΠΩΝ)</vt:lpstr>
      <vt:lpstr>ΚΟΙΝΟΤΙΚΗ ΚΑΙ ΕΘΝΙΚΗ ΝΟΜΟΘΕΣΙΑ ΓΙΑ ΤΗ ΔΙΑΧΕΙΡΙΣΗ ΑΗΗΕ</vt:lpstr>
      <vt:lpstr>ΚΟΙΝΟΤΙΚΗ ΚΑΙ ΕΘΝΙΚΗ ΝΟΜΟΘΕΣΙΑ ΓΙΑ ΤΗ ΔΙΑΧΕΙΡΙΣΗ ΑΗΗΕ</vt:lpstr>
      <vt:lpstr>ΚΟΙΝΟΤΙΚΗ ΚΑΙ ΕΘΝΙΚΗ ΝΟΜΟΘΕΣΙΑ ΓΙΑ ΤΗ ΔΙΑΧΕΙΡΙΣΗ ΑΗΗΕ</vt:lpstr>
      <vt:lpstr>ΚΟΙΝΟΤΙΚΗ ΚΑΙ ΕΘΝΙΚΗ ΝΟΜΟΘΕΣΙΑ ΓΙΑ ΤΗ ΔΙΑΧΕΙΡΙΣΗ ΑΗΗΕ</vt:lpstr>
      <vt:lpstr>ΚΟΙΝΟΤΙΚΗ ΚΑΙ ΕΘΝΙΚΗ ΝΟΜΟΘΕΣΙΑ ΓΙΑ ΤΗ ΔΙΑΧΕΙΡΙΣΗ ΑΗΗΕ</vt:lpstr>
      <vt:lpstr>ΖΗΤΗΜΑΤΑ ΠΡΟΒΛΗΜΑΤΙΣΜΟΥ ΠΟΥ ΠΡΟΚΥΠΤΟΥΝ ΑΠΟ ΤΗ ΝΟΜΟΘΕΣΙΑ ΣΧΕΤΙΚΑ ΜΕ ΤΗ ΔΙΑΧΕΙΡΙΣΗ ΤΩΝ ΑΗΗΕ</vt:lpstr>
      <vt:lpstr>ΖΗΤΗΜΑΤΑ ΠΡΟΒΛΗΜΑΤΙΣΜΟΥ ΠΟΥ ΠΡΟΚΥΠΤΟΥΝ ΑΠΟ ΤΗ ΝΟΜΟΘΕΣΙΑ ΣΧΕΤΙΚΑ ΜΕ ΤΗ ΔΙΑΧΕΙΡΙΣΗ ΤΩΝ ΑΗΗΕ</vt:lpstr>
      <vt:lpstr>ΣΥΜΒΑΣΗ ΤΗΣ ΒΑΣΙΛΕΙΑΣ</vt:lpstr>
      <vt:lpstr>ΣΥΜΒΑΣΗ ΤΗΣ ΒΑΣΙΛΕΙΑΣ</vt:lpstr>
      <vt:lpstr>ΣΥΜΒΑΣΗ ΤΗΣ ΒΑΣΙΛΕΙΑΣ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ee-uth-05</dc:creator>
  <cp:lastModifiedBy>Katerina</cp:lastModifiedBy>
  <cp:revision>69</cp:revision>
  <dcterms:created xsi:type="dcterms:W3CDTF">2014-03-10T08:48:46Z</dcterms:created>
  <dcterms:modified xsi:type="dcterms:W3CDTF">2017-12-20T21:04:59Z</dcterms:modified>
</cp:coreProperties>
</file>