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1" r:id="rId3"/>
    <p:sldId id="257" r:id="rId4"/>
    <p:sldId id="265" r:id="rId5"/>
    <p:sldId id="258" r:id="rId6"/>
    <p:sldId id="259" r:id="rId7"/>
    <p:sldId id="260" r:id="rId8"/>
    <p:sldId id="262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90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13" r:id="rId46"/>
    <p:sldId id="315" r:id="rId47"/>
    <p:sldId id="316" r:id="rId48"/>
    <p:sldId id="317" r:id="rId49"/>
    <p:sldId id="318" r:id="rId50"/>
    <p:sldId id="319" r:id="rId51"/>
    <p:sldId id="320" r:id="rId52"/>
    <p:sldId id="329" r:id="rId53"/>
    <p:sldId id="325" r:id="rId54"/>
    <p:sldId id="327" r:id="rId55"/>
    <p:sldId id="328" r:id="rId56"/>
    <p:sldId id="331" r:id="rId57"/>
    <p:sldId id="332" r:id="rId58"/>
    <p:sldId id="330" r:id="rId59"/>
    <p:sldId id="333" r:id="rId60"/>
    <p:sldId id="334" r:id="rId61"/>
    <p:sldId id="335" r:id="rId62"/>
    <p:sldId id="336" r:id="rId63"/>
    <p:sldId id="33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152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6881DCC-2714-42E8-9317-6A586811C873}" type="datetimeFigureOut">
              <a:rPr lang="en-US" smtClean="0"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4BDE161-40F3-4453-B226-53F80B0D510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Hypoxia</a:t>
            </a:r>
            <a:br>
              <a:rPr lang="en-US" sz="4800" dirty="0" smtClean="0"/>
            </a:br>
            <a:r>
              <a:rPr lang="en-US" sz="4800" dirty="0" smtClean="0"/>
              <a:t>Hyper-</a:t>
            </a:r>
            <a:r>
              <a:rPr lang="en-US" sz="4800" dirty="0" err="1" smtClean="0"/>
              <a:t>hypokalaemia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Hyper-hypothermia</a:t>
            </a:r>
            <a:br>
              <a:rPr lang="en-US" sz="4800" dirty="0" smtClean="0"/>
            </a:br>
            <a:r>
              <a:rPr lang="en-US" sz="4800" dirty="0" err="1" smtClean="0"/>
              <a:t>Hypovolaemia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Evangelia</a:t>
            </a:r>
            <a:r>
              <a:rPr lang="en-US" dirty="0" smtClean="0"/>
              <a:t> </a:t>
            </a:r>
            <a:r>
              <a:rPr lang="en-US" dirty="0" err="1" smtClean="0"/>
              <a:t>Neou</a:t>
            </a:r>
            <a:endParaRPr lang="en-US" dirty="0" smtClean="0"/>
          </a:p>
          <a:p>
            <a:r>
              <a:rPr lang="en-US" dirty="0" smtClean="0"/>
              <a:t>Anesthesiologist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Hyper- </a:t>
            </a:r>
            <a:r>
              <a:rPr lang="en-US" dirty="0" err="1" smtClean="0"/>
              <a:t>Hypokalaemia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5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Intracellural</a:t>
            </a:r>
            <a:r>
              <a:rPr lang="en-US" dirty="0" smtClean="0"/>
              <a:t> </a:t>
            </a:r>
            <a:r>
              <a:rPr lang="en-US" dirty="0" err="1" smtClean="0"/>
              <a:t>cation</a:t>
            </a:r>
            <a:endParaRPr lang="el-GR" dirty="0" smtClean="0"/>
          </a:p>
          <a:p>
            <a:r>
              <a:rPr lang="en-US" dirty="0" smtClean="0"/>
              <a:t>Normal range </a:t>
            </a:r>
            <a:r>
              <a:rPr lang="el-GR" dirty="0" smtClean="0"/>
              <a:t> 3.5-5.0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l-GR" dirty="0" smtClean="0"/>
          </a:p>
          <a:p>
            <a:r>
              <a:rPr lang="en-US" dirty="0" smtClean="0"/>
              <a:t>pH</a:t>
            </a:r>
            <a:r>
              <a:rPr lang="el-GR" dirty="0" smtClean="0"/>
              <a:t> </a:t>
            </a:r>
            <a:r>
              <a:rPr lang="en-US" dirty="0" smtClean="0"/>
              <a:t>changes </a:t>
            </a:r>
            <a:r>
              <a:rPr lang="el-GR" dirty="0" smtClean="0"/>
              <a:t>=&gt; </a:t>
            </a:r>
            <a:r>
              <a:rPr lang="en-US" dirty="0" smtClean="0"/>
              <a:t>]</a:t>
            </a:r>
            <a:r>
              <a:rPr lang="el-GR" dirty="0" smtClean="0"/>
              <a:t>[Κ</a:t>
            </a:r>
            <a:r>
              <a:rPr lang="el-GR" baseline="30000" dirty="0"/>
              <a:t>+</a:t>
            </a:r>
            <a:r>
              <a:rPr lang="el-GR" dirty="0" smtClean="0"/>
              <a:t>] </a:t>
            </a:r>
            <a:r>
              <a:rPr lang="en-US" dirty="0" smtClean="0"/>
              <a:t>changes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hypokalaemia</a:t>
            </a:r>
            <a:r>
              <a:rPr lang="el-GR" dirty="0" smtClean="0"/>
              <a:t> &lt; 2.5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l-GR" dirty="0" smtClean="0"/>
          </a:p>
          <a:p>
            <a:r>
              <a:rPr lang="en-US" dirty="0" smtClean="0"/>
              <a:t>Severe </a:t>
            </a:r>
            <a:r>
              <a:rPr lang="en-US" dirty="0" err="1" smtClean="0"/>
              <a:t>hyperkalaemia</a:t>
            </a:r>
            <a:r>
              <a:rPr lang="el-GR" dirty="0" smtClean="0"/>
              <a:t>: &gt; 6.5</a:t>
            </a:r>
            <a:r>
              <a:rPr lang="en-US" dirty="0" err="1"/>
              <a:t>mmol</a:t>
            </a:r>
            <a:r>
              <a:rPr lang="en-US" dirty="0"/>
              <a:t>/l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7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</a:t>
            </a:r>
            <a:r>
              <a:rPr lang="en-US" dirty="0" err="1" smtClean="0"/>
              <a:t>hyperkalaemia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Reduced </a:t>
            </a:r>
            <a:r>
              <a:rPr lang="en-US" dirty="0" err="1" smtClean="0"/>
              <a:t>excertion</a:t>
            </a:r>
            <a:endParaRPr lang="en-US" dirty="0" smtClean="0"/>
          </a:p>
          <a:p>
            <a:pPr lvl="1"/>
            <a:r>
              <a:rPr lang="en-US" dirty="0"/>
              <a:t>Renal </a:t>
            </a:r>
            <a:r>
              <a:rPr lang="en-US" dirty="0" smtClean="0"/>
              <a:t>failure</a:t>
            </a:r>
          </a:p>
          <a:p>
            <a:pPr lvl="1"/>
            <a:r>
              <a:rPr lang="en-US" dirty="0" smtClean="0"/>
              <a:t>Addison’s </a:t>
            </a:r>
            <a:r>
              <a:rPr lang="en-US" dirty="0" err="1" smtClean="0"/>
              <a:t>desease</a:t>
            </a:r>
            <a:endParaRPr lang="en-US" dirty="0" smtClean="0"/>
          </a:p>
          <a:p>
            <a:r>
              <a:rPr lang="en-US" dirty="0" smtClean="0"/>
              <a:t>Increased extracellular concentration</a:t>
            </a:r>
            <a:endParaRPr lang="el-GR" dirty="0" smtClean="0"/>
          </a:p>
          <a:p>
            <a:pPr lvl="1"/>
            <a:r>
              <a:rPr lang="en-US" dirty="0" smtClean="0"/>
              <a:t>Tissue </a:t>
            </a:r>
            <a:r>
              <a:rPr lang="en-US" dirty="0" err="1" smtClean="0"/>
              <a:t>breadown</a:t>
            </a:r>
            <a:r>
              <a:rPr lang="en-US" dirty="0" smtClean="0"/>
              <a:t> (</a:t>
            </a:r>
            <a:r>
              <a:rPr lang="en-US" dirty="0" err="1" smtClean="0"/>
              <a:t>rhabdomyolysis</a:t>
            </a:r>
            <a:r>
              <a:rPr lang="en-US" dirty="0" smtClean="0"/>
              <a:t>, </a:t>
            </a:r>
            <a:r>
              <a:rPr lang="en-US" dirty="0" err="1" smtClean="0"/>
              <a:t>tumour</a:t>
            </a:r>
            <a:r>
              <a:rPr lang="en-US" dirty="0" smtClean="0"/>
              <a:t> </a:t>
            </a:r>
            <a:r>
              <a:rPr lang="en-US" dirty="0" err="1" smtClean="0"/>
              <a:t>lysis</a:t>
            </a:r>
            <a:r>
              <a:rPr lang="en-US" dirty="0" smtClean="0"/>
              <a:t>, </a:t>
            </a:r>
            <a:r>
              <a:rPr lang="en-US" dirty="0" err="1" smtClean="0"/>
              <a:t>haemolysis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Metabolic acidosis </a:t>
            </a:r>
            <a:endParaRPr lang="el-GR" dirty="0"/>
          </a:p>
          <a:p>
            <a:r>
              <a:rPr lang="en-US" dirty="0" smtClean="0"/>
              <a:t>Drugs </a:t>
            </a:r>
          </a:p>
          <a:p>
            <a:pPr lvl="1"/>
            <a:r>
              <a:rPr lang="en-US" dirty="0" smtClean="0"/>
              <a:t>angiotensin converting enzyme inhibitors (ACEI), potassium sparing diuretics, non-steroidal anti-inflammatory drugs (NSAIDs), beta-blockers</a:t>
            </a:r>
          </a:p>
          <a:p>
            <a:r>
              <a:rPr lang="en-US" dirty="0" smtClean="0"/>
              <a:t>Spurious – pseudo-</a:t>
            </a:r>
            <a:r>
              <a:rPr lang="en-US" dirty="0" err="1" smtClean="0"/>
              <a:t>hyperkalaemia</a:t>
            </a:r>
            <a:endParaRPr lang="en-US" dirty="0" smtClean="0"/>
          </a:p>
          <a:p>
            <a:pPr lvl="1"/>
            <a:r>
              <a:rPr lang="en-US" dirty="0" err="1" smtClean="0"/>
              <a:t>Haematological</a:t>
            </a:r>
            <a:r>
              <a:rPr lang="en-US" dirty="0" smtClean="0"/>
              <a:t> disorders</a:t>
            </a:r>
          </a:p>
          <a:p>
            <a:pPr lvl="1"/>
            <a:r>
              <a:rPr lang="en-US" dirty="0" smtClean="0"/>
              <a:t>Prolonged transit time to the laboratory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973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Weakness, flaccid paralysis, </a:t>
            </a:r>
            <a:r>
              <a:rPr lang="en-US" dirty="0" err="1" smtClean="0"/>
              <a:t>paraesthesia</a:t>
            </a:r>
            <a:r>
              <a:rPr lang="en-US" dirty="0" smtClean="0"/>
              <a:t>, depressed deep tendon reflexes</a:t>
            </a:r>
            <a:endParaRPr lang="el-GR" dirty="0" smtClean="0"/>
          </a:p>
          <a:p>
            <a:r>
              <a:rPr lang="en-US" i="1" u="sng" dirty="0" smtClean="0"/>
              <a:t>ECG changes</a:t>
            </a:r>
            <a:endParaRPr lang="el-GR" i="1" u="sng" dirty="0" smtClean="0"/>
          </a:p>
          <a:p>
            <a:pPr lvl="1"/>
            <a:r>
              <a:rPr lang="el-GR" dirty="0" smtClean="0"/>
              <a:t>1</a:t>
            </a:r>
            <a:r>
              <a:rPr lang="en-US" baseline="30000" dirty="0" err="1" smtClean="0"/>
              <a:t>st</a:t>
            </a:r>
            <a:r>
              <a:rPr lang="en-US" baseline="30000" dirty="0" smtClean="0"/>
              <a:t> </a:t>
            </a:r>
            <a:r>
              <a:rPr lang="en-US" dirty="0" smtClean="0"/>
              <a:t>degree heart block</a:t>
            </a:r>
            <a:r>
              <a:rPr lang="el-GR" dirty="0" smtClean="0"/>
              <a:t> (</a:t>
            </a:r>
            <a:r>
              <a:rPr lang="en-US" dirty="0" smtClean="0"/>
              <a:t>prolonged</a:t>
            </a:r>
            <a:r>
              <a:rPr lang="el-GR" dirty="0" smtClean="0"/>
              <a:t> </a:t>
            </a:r>
            <a:r>
              <a:rPr lang="en-US" dirty="0" smtClean="0"/>
              <a:t>PR &gt;0.2 s</a:t>
            </a:r>
            <a:r>
              <a:rPr lang="el-GR" dirty="0" smtClean="0"/>
              <a:t>)</a:t>
            </a:r>
          </a:p>
          <a:p>
            <a:pPr lvl="1"/>
            <a:r>
              <a:rPr lang="en-US" dirty="0" smtClean="0"/>
              <a:t>Flattened or absent P waves</a:t>
            </a:r>
            <a:endParaRPr lang="el-GR" dirty="0" smtClean="0"/>
          </a:p>
          <a:p>
            <a:pPr lvl="1"/>
            <a:r>
              <a:rPr lang="en-US" dirty="0" smtClean="0"/>
              <a:t>Tall, peaked </a:t>
            </a:r>
            <a:r>
              <a:rPr lang="el-GR" dirty="0" smtClean="0"/>
              <a:t>Τ </a:t>
            </a:r>
            <a:r>
              <a:rPr lang="en-US" dirty="0" smtClean="0"/>
              <a:t>waves </a:t>
            </a:r>
            <a:r>
              <a:rPr lang="el-GR" dirty="0" smtClean="0"/>
              <a:t>(Τ</a:t>
            </a:r>
            <a:r>
              <a:rPr lang="en-US" dirty="0" smtClean="0"/>
              <a:t>&gt;&gt;R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ST-segment depression</a:t>
            </a:r>
            <a:endParaRPr lang="el-GR" dirty="0" smtClean="0"/>
          </a:p>
          <a:p>
            <a:pPr lvl="1"/>
            <a:r>
              <a:rPr lang="en-US" dirty="0" smtClean="0"/>
              <a:t>widened</a:t>
            </a:r>
            <a:r>
              <a:rPr lang="el-GR" dirty="0" smtClean="0"/>
              <a:t> </a:t>
            </a:r>
            <a:r>
              <a:rPr lang="en-US" dirty="0" smtClean="0"/>
              <a:t>QRS</a:t>
            </a:r>
            <a:r>
              <a:rPr lang="el-GR" dirty="0" smtClean="0"/>
              <a:t> ( &gt;0.12</a:t>
            </a:r>
            <a:r>
              <a:rPr lang="en-US" dirty="0" smtClean="0"/>
              <a:t> s</a:t>
            </a:r>
            <a:r>
              <a:rPr lang="el-GR" dirty="0" smtClean="0"/>
              <a:t>)</a:t>
            </a:r>
          </a:p>
          <a:p>
            <a:pPr lvl="1"/>
            <a:r>
              <a:rPr lang="en-US" dirty="0" err="1" smtClean="0"/>
              <a:t>bradycardia</a:t>
            </a:r>
            <a:endParaRPr lang="el-GR" dirty="0" smtClean="0"/>
          </a:p>
          <a:p>
            <a:pPr lvl="1"/>
            <a:r>
              <a:rPr lang="en-US" b="1" i="1" dirty="0" smtClean="0"/>
              <a:t>Ventricular tachycardia</a:t>
            </a:r>
            <a:endParaRPr lang="el-GR" b="1" i="1" dirty="0" smtClean="0"/>
          </a:p>
          <a:p>
            <a:pPr lvl="1"/>
            <a:r>
              <a:rPr lang="en-US" b="1" i="1" dirty="0" smtClean="0"/>
              <a:t>Cardiac arrest (VF/</a:t>
            </a:r>
            <a:r>
              <a:rPr lang="en-US" b="1" i="1" dirty="0" err="1" smtClean="0"/>
              <a:t>pVT</a:t>
            </a:r>
            <a:r>
              <a:rPr lang="en-US" b="1" i="1" dirty="0" smtClean="0"/>
              <a:t>, PEA, </a:t>
            </a:r>
            <a:r>
              <a:rPr lang="en-US" b="1" i="1" dirty="0" err="1" smtClean="0"/>
              <a:t>asystole</a:t>
            </a:r>
            <a:r>
              <a:rPr lang="en-US" b="1" i="1" dirty="0" smtClean="0"/>
              <a:t>)</a:t>
            </a:r>
            <a:endParaRPr lang="el-GR" b="1" i="1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209" y="1741516"/>
            <a:ext cx="7335982" cy="451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5029200" y="2819400"/>
            <a:ext cx="1143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46118" y="3124200"/>
            <a:ext cx="1143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705600" y="2057400"/>
            <a:ext cx="1143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4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Hypercalaemia</a:t>
            </a:r>
            <a:r>
              <a:rPr lang="en-US" dirty="0" smtClean="0"/>
              <a:t> emergency treatment  algorithm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3929" y="1600200"/>
            <a:ext cx="340654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20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6" l="0" r="99882">
                        <a14:foregroundMark x1="39223" y1="83827" x2="39458" y2="85984"/>
                        <a14:foregroundMark x1="71143" y1="11725" x2="71143" y2="11725"/>
                        <a14:foregroundMark x1="40165" y1="49596" x2="40165" y2="49596"/>
                        <a14:foregroundMark x1="39929" y1="76550" x2="39929" y2="76550"/>
                        <a14:foregroundMark x1="40872" y1="83827" x2="40872" y2="83827"/>
                        <a14:foregroundMark x1="50059" y1="92992" x2="50059" y2="92992"/>
                        <a14:foregroundMark x1="19670" y1="98248" x2="19670" y2="98248"/>
                        <a14:foregroundMark x1="20495" y1="87466" x2="20495" y2="87466"/>
                        <a14:foregroundMark x1="82450" y1="96496" x2="82450" y2="96496"/>
                        <a14:foregroundMark x1="95406" y1="96496" x2="95406" y2="96496"/>
                        <a14:foregroundMark x1="89635" y1="55795" x2="89635" y2="55795"/>
                        <a14:foregroundMark x1="91637" y1="26550" x2="91637" y2="26550"/>
                        <a14:foregroundMark x1="89282" y1="13881" x2="89282" y2="13881"/>
                        <a14:foregroundMark x1="87633" y1="3908" x2="87633" y2="3908"/>
                        <a14:foregroundMark x1="83157" y1="4447" x2="83157" y2="4447"/>
                        <a14:foregroundMark x1="83157" y1="4447" x2="83157" y2="4447"/>
                        <a14:foregroundMark x1="87633" y1="8491" x2="87633" y2="8491"/>
                        <a14:backgroundMark x1="40872" y1="12129" x2="40636" y2="85714"/>
                        <a14:backgroundMark x1="41225" y1="12399" x2="99529" y2="10647"/>
                        <a14:backgroundMark x1="81037" y1="79784" x2="81037" y2="79784"/>
                        <a14:backgroundMark x1="81037" y1="79784" x2="81037" y2="79784"/>
                        <a14:backgroundMark x1="65371" y1="74933" x2="85866" y2="74663"/>
                        <a14:backgroundMark x1="86572" y1="74394" x2="86219" y2="87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9305"/>
          <a:stretch/>
        </p:blipFill>
        <p:spPr bwMode="auto">
          <a:xfrm>
            <a:off x="914400" y="2286000"/>
            <a:ext cx="769619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81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6" l="0" r="177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6961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066800" y="1683327"/>
            <a:ext cx="914400" cy="1946564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66800" y="3629891"/>
            <a:ext cx="914400" cy="118110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66800" y="4810991"/>
            <a:ext cx="914400" cy="855518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7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96" l="0" r="99882">
                        <a14:foregroundMark x1="39223" y1="83827" x2="39458" y2="85984"/>
                        <a14:foregroundMark x1="71143" y1="11725" x2="71143" y2="11725"/>
                        <a14:foregroundMark x1="40165" y1="49596" x2="40165" y2="49596"/>
                        <a14:foregroundMark x1="39929" y1="76550" x2="39929" y2="76550"/>
                        <a14:foregroundMark x1="40872" y1="83827" x2="40872" y2="83827"/>
                        <a14:foregroundMark x1="50059" y1="92992" x2="50059" y2="92992"/>
                        <a14:foregroundMark x1="19670" y1="98248" x2="19670" y2="98248"/>
                        <a14:foregroundMark x1="20495" y1="87466" x2="20495" y2="87466"/>
                        <a14:foregroundMark x1="82450" y1="96496" x2="82450" y2="96496"/>
                        <a14:foregroundMark x1="95406" y1="96496" x2="95406" y2="96496"/>
                        <a14:foregroundMark x1="89635" y1="55795" x2="89635" y2="55795"/>
                        <a14:foregroundMark x1="91637" y1="26550" x2="91637" y2="26550"/>
                        <a14:foregroundMark x1="89282" y1="13881" x2="89282" y2="13881"/>
                        <a14:foregroundMark x1="87633" y1="3908" x2="87633" y2="3908"/>
                        <a14:foregroundMark x1="83157" y1="4447" x2="83157" y2="4447"/>
                        <a14:foregroundMark x1="83157" y1="4447" x2="83157" y2="4447"/>
                        <a14:foregroundMark x1="87633" y1="8491" x2="87633" y2="8491"/>
                        <a14:backgroundMark x1="40872" y1="12129" x2="40636" y2="85714"/>
                        <a14:backgroundMark x1="41225" y1="12399" x2="99529" y2="10647"/>
                        <a14:backgroundMark x1="81037" y1="79784" x2="81037" y2="79784"/>
                        <a14:backgroundMark x1="81037" y1="79784" x2="81037" y2="79784"/>
                        <a14:backgroundMark x1="65371" y1="74933" x2="85866" y2="74663"/>
                        <a14:backgroundMark x1="86572" y1="74394" x2="86219" y2="873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"/>
            <a:ext cx="76961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24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100000" l="1649" r="100000">
                        <a14:foregroundMark x1="31331" y1="4717" x2="31331" y2="4717"/>
                        <a14:foregroundMark x1="31331" y1="4717" x2="31331" y2="4717"/>
                        <a14:foregroundMark x1="57951" y1="16712" x2="57951" y2="16712"/>
                        <a14:foregroundMark x1="57951" y1="16712" x2="57951" y2="16712"/>
                        <a14:foregroundMark x1="52415" y1="19946" x2="52415" y2="19946"/>
                        <a14:foregroundMark x1="52415" y1="19946" x2="52415" y2="19946"/>
                        <a14:foregroundMark x1="51472" y1="16307" x2="51472" y2="16307"/>
                        <a14:foregroundMark x1="51472" y1="16307" x2="51472" y2="16307"/>
                        <a14:foregroundMark x1="52179" y1="9030" x2="52179" y2="9030"/>
                        <a14:foregroundMark x1="52179" y1="9030" x2="52179" y2="9030"/>
                        <a14:foregroundMark x1="53592" y1="32345" x2="53592" y2="32345"/>
                        <a14:foregroundMark x1="53592" y1="32345" x2="53592" y2="32345"/>
                        <a14:foregroundMark x1="57479" y1="44340" x2="57479" y2="44340"/>
                        <a14:foregroundMark x1="57479" y1="44340" x2="57479" y2="44340"/>
                        <a14:foregroundMark x1="56890" y1="62399" x2="56890" y2="62399"/>
                        <a14:foregroundMark x1="56890" y1="62399" x2="56890" y2="62399"/>
                        <a14:foregroundMark x1="57833" y1="22507" x2="57833" y2="22507"/>
                        <a14:foregroundMark x1="57833" y1="22507" x2="57833" y2="22507"/>
                        <a14:foregroundMark x1="43698" y1="21159" x2="43698" y2="21159"/>
                        <a14:foregroundMark x1="43698" y1="21159" x2="43698" y2="21159"/>
                        <a14:foregroundMark x1="43227" y1="16712" x2="43227" y2="16712"/>
                        <a14:foregroundMark x1="43227" y1="16712" x2="43227" y2="16712"/>
                        <a14:foregroundMark x1="45347" y1="31671" x2="45347" y2="31671"/>
                        <a14:foregroundMark x1="45347" y1="31671" x2="45347" y2="31671"/>
                        <a14:foregroundMark x1="45936" y1="36792" x2="45936" y2="36792"/>
                        <a14:foregroundMark x1="45936" y1="36792" x2="45936" y2="36792"/>
                        <a14:foregroundMark x1="68551" y1="36523" x2="68551" y2="36523"/>
                        <a14:foregroundMark x1="68551" y1="36523" x2="68551" y2="36523"/>
                        <a14:foregroundMark x1="53239" y1="88140" x2="53239" y2="88140"/>
                        <a14:foregroundMark x1="53239" y1="88544" x2="53239" y2="88544"/>
                        <a14:foregroundMark x1="47468" y1="97305" x2="47468" y2="97305"/>
                        <a14:foregroundMark x1="47468" y1="97305" x2="47468" y2="97305"/>
                        <a14:foregroundMark x1="84923" y1="89353" x2="84923" y2="89353"/>
                        <a14:foregroundMark x1="84923" y1="89353" x2="84923" y2="89353"/>
                        <a14:foregroundMark x1="87868" y1="91509" x2="87868" y2="91509"/>
                        <a14:foregroundMark x1="87868" y1="91509" x2="87868" y2="91509"/>
                        <a14:foregroundMark x1="7420" y1="40701" x2="7420" y2="40701"/>
                        <a14:foregroundMark x1="7420" y1="40836" x2="7420" y2="40836"/>
                        <a14:foregroundMark x1="6125" y1="64555" x2="6125" y2="64555"/>
                        <a14:foregroundMark x1="6125" y1="64825" x2="6125" y2="64825"/>
                        <a14:foregroundMark x1="8952" y1="80593" x2="8952" y2="80593"/>
                        <a14:foregroundMark x1="8952" y1="80593" x2="8952" y2="80593"/>
                        <a14:foregroundMark x1="10483" y1="93666" x2="10483" y2="93666"/>
                        <a14:foregroundMark x1="10483" y1="93935" x2="10483" y2="93935"/>
                        <a14:foregroundMark x1="10130" y1="90970" x2="10130" y2="90970"/>
                        <a14:foregroundMark x1="10130" y1="90970" x2="10130" y2="90970"/>
                        <a14:foregroundMark x1="10130" y1="96092" x2="10130" y2="96092"/>
                        <a14:foregroundMark x1="10130" y1="96092" x2="10130" y2="96092"/>
                        <a14:foregroundMark x1="6832" y1="96631" x2="6832" y2="96631"/>
                        <a14:foregroundMark x1="6832" y1="96900" x2="6832" y2="96900"/>
                        <a14:foregroundMark x1="3298" y1="87736" x2="3298" y2="87736"/>
                        <a14:foregroundMark x1="3298" y1="87736" x2="3298" y2="87736"/>
                        <a14:foregroundMark x1="5418" y1="79515" x2="5418" y2="79515"/>
                        <a14:foregroundMark x1="5418" y1="79515" x2="5418" y2="79515"/>
                        <a14:foregroundMark x1="10130" y1="42588" x2="10130" y2="42588"/>
                        <a14:foregroundMark x1="10130" y1="42588" x2="10130" y2="42588"/>
                        <a14:foregroundMark x1="54417" y1="69272" x2="54417" y2="69272"/>
                        <a14:foregroundMark x1="54417" y1="69272" x2="54417" y2="69272"/>
                        <a14:foregroundMark x1="70200" y1="78437" x2="70200" y2="78437"/>
                        <a14:foregroundMark x1="70436" y1="78976" x2="70436" y2="78976"/>
                        <a14:foregroundMark x1="76678" y1="78706" x2="76678" y2="78706"/>
                        <a14:foregroundMark x1="76678" y1="78706" x2="76678" y2="78706"/>
                        <a14:foregroundMark x1="79034" y1="77628" x2="79034" y2="77628"/>
                        <a14:foregroundMark x1="79034" y1="78032" x2="79034" y2="78032"/>
                        <a14:foregroundMark x1="81861" y1="77898" x2="81861" y2="77898"/>
                        <a14:foregroundMark x1="81861" y1="77898" x2="81861" y2="77898"/>
                        <a14:foregroundMark x1="85159" y1="76415" x2="85159" y2="76415"/>
                        <a14:foregroundMark x1="85159" y1="76415" x2="85159" y2="76415"/>
                        <a14:foregroundMark x1="82450" y1="75741" x2="82450" y2="75741"/>
                        <a14:foregroundMark x1="82450" y1="75741" x2="82450" y2="75741"/>
                        <a14:foregroundMark x1="75383" y1="75741" x2="75383" y2="75741"/>
                        <a14:foregroundMark x1="75383" y1="75741" x2="75383" y2="75741"/>
                        <a14:foregroundMark x1="69611" y1="76550" x2="69611" y2="76550"/>
                        <a14:foregroundMark x1="69611" y1="76550" x2="69611" y2="76550"/>
                        <a14:foregroundMark x1="67373" y1="75472" x2="67373" y2="75472"/>
                        <a14:foregroundMark x1="67373" y1="75472" x2="67373" y2="75472"/>
                        <a14:foregroundMark x1="67020" y1="81536" x2="67020" y2="81536"/>
                        <a14:foregroundMark x1="67138" y1="81671" x2="67138" y2="81671"/>
                        <a14:foregroundMark x1="74323" y1="82345" x2="74323" y2="82345"/>
                        <a14:foregroundMark x1="74323" y1="82345" x2="74323" y2="82345"/>
                        <a14:foregroundMark x1="73263" y1="82615" x2="73263" y2="82615"/>
                        <a14:foregroundMark x1="73263" y1="82615" x2="73263" y2="82615"/>
                        <a14:foregroundMark x1="73263" y1="82615" x2="73263" y2="82615"/>
                        <a14:foregroundMark x1="72320" y1="81941" x2="72320" y2="81941"/>
                        <a14:foregroundMark x1="72320" y1="81941" x2="72320" y2="81941"/>
                        <a14:foregroundMark x1="84099" y1="86388" x2="84099" y2="86388"/>
                        <a14:foregroundMark x1="84099" y1="86388" x2="84099" y2="86388"/>
                        <a14:foregroundMark x1="73852" y1="87466" x2="73852" y2="87466"/>
                        <a14:foregroundMark x1="73852" y1="87466" x2="73852" y2="87466"/>
                        <a14:foregroundMark x1="67373" y1="87466" x2="67373" y2="87466"/>
                        <a14:foregroundMark x1="67373" y1="87466" x2="67373" y2="87466"/>
                        <a14:foregroundMark x1="62073" y1="88140" x2="62073" y2="88140"/>
                        <a14:foregroundMark x1="62073" y1="88140" x2="62073" y2="88140"/>
                        <a14:foregroundMark x1="18728" y1="88814" x2="18728" y2="88814"/>
                        <a14:foregroundMark x1="18728" y1="88814" x2="18728" y2="88814"/>
                        <a14:foregroundMark x1="22144" y1="88544" x2="22144" y2="88544"/>
                        <a14:foregroundMark x1="22379" y1="88544" x2="22379" y2="88544"/>
                        <a14:foregroundMark x1="24971" y1="96496" x2="24971" y2="96496"/>
                        <a14:foregroundMark x1="24971" y1="96496" x2="24971" y2="96496"/>
                        <a14:foregroundMark x1="24971" y1="96631" x2="24971" y2="96631"/>
                        <a14:foregroundMark x1="24971" y1="96631" x2="24971" y2="96631"/>
                        <a14:foregroundMark x1="24971" y1="96900" x2="24971" y2="96900"/>
                        <a14:foregroundMark x1="28622" y1="96631" x2="28622" y2="96631"/>
                        <a14:foregroundMark x1="28622" y1="96631" x2="28622" y2="96631"/>
                        <a14:foregroundMark x1="53239" y1="97170" x2="53239" y2="97170"/>
                        <a14:foregroundMark x1="53475" y1="97305" x2="53475" y2="97305"/>
                        <a14:foregroundMark x1="68905" y1="96092" x2="68905" y2="96092"/>
                        <a14:foregroundMark x1="68905" y1="96092" x2="68905" y2="96092"/>
                        <a14:foregroundMark x1="81154" y1="91779" x2="81154" y2="91779"/>
                        <a14:foregroundMark x1="80683" y1="91105" x2="80683" y2="91105"/>
                        <a14:foregroundMark x1="80683" y1="91105" x2="80683" y2="91105"/>
                        <a14:foregroundMark x1="83863" y1="90970" x2="83863" y2="90970"/>
                        <a14:foregroundMark x1="83863" y1="90970" x2="83863" y2="90970"/>
                        <a14:foregroundMark x1="92580" y1="90296" x2="92580" y2="90296"/>
                        <a14:foregroundMark x1="92580" y1="90431" x2="92580" y2="90431"/>
                        <a14:foregroundMark x1="36514" y1="87871" x2="36514" y2="87871"/>
                        <a14:foregroundMark x1="36514" y1="87871" x2="36514" y2="87871"/>
                        <a14:foregroundMark x1="36514" y1="87871" x2="36514" y2="87871"/>
                        <a14:foregroundMark x1="36749" y1="87871" x2="36749" y2="87871"/>
                        <a14:foregroundMark x1="40872" y1="87736" x2="40872" y2="87736"/>
                        <a14:foregroundMark x1="40872" y1="87736" x2="40872" y2="87736"/>
                        <a14:foregroundMark x1="40872" y1="87736" x2="40872" y2="87736"/>
                        <a14:foregroundMark x1="41225" y1="88140" x2="41225" y2="88140"/>
                        <a14:foregroundMark x1="45347" y1="88949" x2="45347" y2="88949"/>
                        <a14:foregroundMark x1="45347" y1="88949" x2="45347" y2="88949"/>
                        <a14:foregroundMark x1="53239" y1="97305" x2="53239" y2="97305"/>
                        <a14:foregroundMark x1="57479" y1="97305" x2="57479" y2="97305"/>
                        <a14:foregroundMark x1="57479" y1="97305" x2="57479" y2="97305"/>
                        <a14:foregroundMark x1="57597" y1="97305" x2="57597" y2="97305"/>
                        <a14:foregroundMark x1="74205" y1="97978" x2="74205" y2="97978"/>
                        <a14:foregroundMark x1="74205" y1="97978" x2="74205" y2="97978"/>
                        <a14:foregroundMark x1="78681" y1="97978" x2="78681" y2="97978"/>
                        <a14:foregroundMark x1="78681" y1="97978" x2="78681" y2="97978"/>
                        <a14:foregroundMark x1="84099" y1="97709" x2="84099" y2="97709"/>
                        <a14:foregroundMark x1="84099" y1="98248" x2="84099" y2="98248"/>
                        <a14:foregroundMark x1="65135" y1="29245" x2="65135" y2="29245"/>
                        <a14:foregroundMark x1="65135" y1="29245" x2="65135" y2="29245"/>
                        <a14:foregroundMark x1="86101" y1="29784" x2="86101" y2="29784"/>
                        <a14:foregroundMark x1="86101" y1="29919" x2="86101" y2="29919"/>
                        <a14:foregroundMark x1="86219" y1="35714" x2="86219" y2="35714"/>
                        <a14:foregroundMark x1="86219" y1="35984" x2="86219" y2="35984"/>
                        <a14:foregroundMark x1="84806" y1="32884" x2="84806" y2="32884"/>
                        <a14:foregroundMark x1="84806" y1="32884" x2="84806" y2="32884"/>
                        <a14:foregroundMark x1="57597" y1="8356" x2="57597" y2="8356"/>
                        <a14:foregroundMark x1="57597" y1="8356" x2="57597" y2="8356"/>
                        <a14:foregroundMark x1="57597" y1="8356" x2="57597" y2="8356"/>
                        <a14:foregroundMark x1="57597" y1="8356" x2="57597" y2="8356"/>
                        <a14:foregroundMark x1="70436" y1="9434" x2="70436" y2="9434"/>
                        <a14:foregroundMark x1="70436" y1="9434" x2="70436" y2="9434"/>
                        <a14:foregroundMark x1="84923" y1="9569" x2="84923" y2="9569"/>
                        <a14:foregroundMark x1="84923" y1="9569" x2="84923" y2="9569"/>
                        <a14:foregroundMark x1="21201" y1="1348" x2="21201" y2="1348"/>
                        <a14:foregroundMark x1="21437" y1="1482" x2="21437" y2="1482"/>
                        <a14:foregroundMark x1="67727" y1="42722" x2="67727" y2="42722"/>
                        <a14:foregroundMark x1="67727" y1="43261" x2="67727" y2="43261"/>
                        <a14:foregroundMark x1="85512" y1="39353" x2="85512" y2="39353"/>
                        <a14:foregroundMark x1="85512" y1="39623" x2="85512" y2="39623"/>
                        <a14:foregroundMark x1="86101" y1="43666" x2="86101" y2="43666"/>
                        <a14:foregroundMark x1="86101" y1="43666" x2="86101" y2="43666"/>
                        <a14:foregroundMark x1="86101" y1="57951" x2="86101" y2="57951"/>
                        <a14:foregroundMark x1="86101" y1="57951" x2="86101" y2="57951"/>
                        <a14:foregroundMark x1="80448" y1="76954" x2="80448" y2="76954"/>
                        <a14:foregroundMark x1="80683" y1="77224" x2="80683" y2="77224"/>
                        <a14:foregroundMark x1="78445" y1="75741" x2="78445" y2="75741"/>
                        <a14:foregroundMark x1="78445" y1="75741" x2="78445" y2="75741"/>
                        <a14:foregroundMark x1="71260" y1="74663" x2="71260" y2="74663"/>
                        <a14:foregroundMark x1="71260" y1="74663" x2="71260" y2="74663"/>
                        <a14:foregroundMark x1="72320" y1="77224" x2="72320" y2="77224"/>
                        <a14:foregroundMark x1="72320" y1="77224" x2="72320" y2="77224"/>
                        <a14:foregroundMark x1="73145" y1="74933" x2="73145" y2="74933"/>
                        <a14:foregroundMark x1="73145" y1="74933" x2="73145" y2="74933"/>
                        <a14:foregroundMark x1="67727" y1="78976" x2="67727" y2="78976"/>
                        <a14:foregroundMark x1="67845" y1="78976" x2="67845" y2="78976"/>
                        <a14:foregroundMark x1="67020" y1="77493" x2="67020" y2="77493"/>
                        <a14:foregroundMark x1="67020" y1="77493" x2="67020" y2="77493"/>
                        <a14:foregroundMark x1="81390" y1="82345" x2="81390" y2="82345"/>
                        <a14:foregroundMark x1="81390" y1="82345" x2="81390" y2="82345"/>
                        <a14:foregroundMark x1="85159" y1="81267" x2="85159" y2="81267"/>
                        <a14:foregroundMark x1="85159" y1="81267" x2="85159" y2="81267"/>
                        <a14:foregroundMark x1="79388" y1="81536" x2="79388" y2="81536"/>
                        <a14:foregroundMark x1="79623" y1="81671" x2="79623" y2="81671"/>
                        <a14:foregroundMark x1="79623" y1="81671" x2="79623" y2="81671"/>
                        <a14:foregroundMark x1="78092" y1="69137" x2="78092" y2="69137"/>
                        <a14:foregroundMark x1="78092" y1="69137" x2="78092" y2="69137"/>
                        <a14:foregroundMark x1="76914" y1="58760" x2="76914" y2="58760"/>
                        <a14:foregroundMark x1="76914" y1="58760" x2="76914" y2="58760"/>
                        <a14:foregroundMark x1="45701" y1="17925" x2="45701" y2="17925"/>
                        <a14:foregroundMark x1="45701" y1="17925" x2="45701" y2="17925"/>
                        <a14:foregroundMark x1="44287" y1="15633" x2="44287" y2="15633"/>
                        <a14:foregroundMark x1="44287" y1="15633" x2="44287" y2="15633"/>
                        <a14:foregroundMark x1="51472" y1="16846" x2="51472" y2="16846"/>
                        <a14:foregroundMark x1="51472" y1="16846" x2="51472" y2="16846"/>
                        <a14:foregroundMark x1="56655" y1="16846" x2="56655" y2="16846"/>
                        <a14:foregroundMark x1="56655" y1="16846" x2="56655" y2="16846"/>
                        <a14:foregroundMark x1="62309" y1="16442" x2="62309" y2="16442"/>
                        <a14:foregroundMark x1="62309" y1="16442" x2="62309" y2="16442"/>
                        <a14:foregroundMark x1="61720" y1="15633" x2="61720" y2="15633"/>
                        <a14:foregroundMark x1="61720" y1="15633" x2="61720" y2="15633"/>
                        <a14:foregroundMark x1="61602" y1="15633" x2="61602" y2="15633"/>
                        <a14:foregroundMark x1="61955" y1="20755" x2="61955" y2="20755"/>
                        <a14:foregroundMark x1="61955" y1="20755" x2="61955" y2="20755"/>
                        <a14:foregroundMark x1="61720" y1="19677" x2="61720" y2="19677"/>
                        <a14:foregroundMark x1="61720" y1="19677" x2="61720" y2="19677"/>
                        <a14:foregroundMark x1="43345" y1="59838" x2="43345" y2="59838"/>
                        <a14:foregroundMark x1="43345" y1="59838" x2="43345" y2="59838"/>
                        <a14:foregroundMark x1="13545" y1="47709" x2="13545" y2="47709"/>
                        <a14:foregroundMark x1="13545" y1="47709" x2="13545" y2="47709"/>
                        <a14:foregroundMark x1="12367" y1="53639" x2="12367" y2="53639"/>
                        <a14:foregroundMark x1="12367" y1="53639" x2="12367" y2="53639"/>
                        <a14:foregroundMark x1="12603" y1="67116" x2="12603" y2="67116"/>
                        <a14:foregroundMark x1="12603" y1="67116" x2="12603" y2="67116"/>
                        <a14:foregroundMark x1="13192" y1="81132" x2="13192" y2="81132"/>
                        <a14:foregroundMark x1="13192" y1="81132" x2="13192" y2="81132"/>
                        <a14:foregroundMark x1="50059" y1="16712" x2="50059" y2="16712"/>
                        <a14:foregroundMark x1="50059" y1="16712" x2="50059" y2="16712"/>
                        <a14:foregroundMark x1="47939" y1="15633" x2="47939" y2="15633"/>
                        <a14:foregroundMark x1="47939" y1="15633" x2="47939" y2="15633"/>
                        <a14:foregroundMark x1="47939" y1="15633" x2="47939" y2="15633"/>
                        <a14:foregroundMark x1="47939" y1="15768" x2="47939" y2="15768"/>
                        <a14:foregroundMark x1="49706" y1="21159" x2="49706" y2="21159"/>
                        <a14:foregroundMark x1="49706" y1="21159" x2="49706" y2="21159"/>
                        <a14:foregroundMark x1="45230" y1="21024" x2="45230" y2="21024"/>
                        <a14:foregroundMark x1="45230" y1="21024" x2="45230" y2="21024"/>
                        <a14:foregroundMark x1="42167" y1="21968" x2="42167" y2="21968"/>
                        <a14:foregroundMark x1="42167" y1="21968" x2="42167" y2="21968"/>
                        <a14:foregroundMark x1="41814" y1="14555" x2="62426" y2="14825"/>
                        <a14:foregroundMark x1="63722" y1="15364" x2="63133" y2="14555"/>
                        <a14:foregroundMark x1="63015" y1="14286" x2="62662" y2="22507"/>
                        <a14:foregroundMark x1="62662" y1="22642" x2="62780" y2="25202"/>
                        <a14:foregroundMark x1="62780" y1="25202" x2="62073" y2="26550"/>
                        <a14:foregroundMark x1="41814" y1="13881" x2="39576" y2="14151"/>
                        <a14:foregroundMark x1="39576" y1="14151" x2="41225" y2="83423"/>
                        <a14:foregroundMark x1="41225" y1="83423" x2="40989" y2="85580"/>
                        <a14:foregroundMark x1="40989" y1="85580" x2="16726" y2="85714"/>
                        <a14:foregroundMark x1="16372" y1="85580" x2="16608" y2="99730"/>
                        <a14:foregroundMark x1="39576" y1="13477" x2="13663" y2="15229"/>
                        <a14:foregroundMark x1="13663" y1="14960" x2="13899" y2="270"/>
                        <a14:foregroundMark x1="13310" y1="15229" x2="16019" y2="13208"/>
                        <a14:foregroundMark x1="87868" y1="1482" x2="87515" y2="11186"/>
                        <a14:foregroundMark x1="87161" y1="11590" x2="86101" y2="14286"/>
                        <a14:foregroundMark x1="84452" y1="14286" x2="64311" y2="13881"/>
                        <a14:foregroundMark x1="64782" y1="13881" x2="64664" y2="25202"/>
                        <a14:foregroundMark x1="64664" y1="25606" x2="88339" y2="27628"/>
                        <a14:foregroundMark x1="88339" y1="27628" x2="89164" y2="61186"/>
                        <a14:foregroundMark x1="89164" y1="61186" x2="96702" y2="66712"/>
                        <a14:foregroundMark x1="96113" y1="67385" x2="90577" y2="72911"/>
                        <a14:foregroundMark x1="90577" y1="72911" x2="90931" y2="87736"/>
                        <a14:foregroundMark x1="91402" y1="87736" x2="98822" y2="90970"/>
                        <a14:foregroundMark x1="99058" y1="90431" x2="93404" y2="97305"/>
                        <a14:foregroundMark x1="50177" y1="45957" x2="50177" y2="45957"/>
                        <a14:foregroundMark x1="49352" y1="41105" x2="49352" y2="41105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509" x2="41932" y2="42992"/>
                        <a14:foregroundMark x1="46996" y1="43801" x2="46996" y2="43801"/>
                        <a14:foregroundMark x1="46408" y1="21968" x2="46408" y2="21968"/>
                        <a14:foregroundMark x1="46408" y1="22237" x2="46408" y2="22237"/>
                        <a14:foregroundMark x1="40165" y1="26146" x2="55124" y2="15229"/>
                        <a14:foregroundMark x1="39929" y1="28302" x2="53239" y2="19677"/>
                        <a14:foregroundMark x1="43581" y1="25876" x2="60071" y2="23046"/>
                        <a14:foregroundMark x1="5183" y1="31671" x2="5183" y2="31671"/>
                        <a14:foregroundMark x1="5183" y1="31671" x2="5183" y2="31671"/>
                        <a14:foregroundMark x1="1649" y1="28032" x2="9187" y2="41509"/>
                        <a14:foregroundMark x1="2356" y1="29111" x2="3769" y2="41914"/>
                        <a14:foregroundMark x1="6832" y1="37601" x2="14016" y2="28437"/>
                        <a14:foregroundMark x1="13545" y1="30189" x2="13899" y2="53908"/>
                        <a14:foregroundMark x1="13899" y1="53908" x2="1649" y2="53908"/>
                        <a14:foregroundMark x1="2473" y1="57547" x2="16019" y2="60108"/>
                        <a14:foregroundMark x1="14252" y1="59704" x2="14252" y2="73315"/>
                        <a14:foregroundMark x1="14252" y1="73315" x2="2356" y2="73585"/>
                        <a14:foregroundMark x1="14370" y1="73585" x2="13899" y2="98248"/>
                        <a14:foregroundMark x1="13899" y1="98248" x2="2473" y2="99461"/>
                        <a14:foregroundMark x1="2473" y1="99461" x2="2709" y2="78302"/>
                        <a14:foregroundMark x1="40872" y1="85310" x2="34393" y2="83827"/>
                        <a14:foregroundMark x1="64782" y1="14825" x2="67138" y2="14825"/>
                        <a14:foregroundMark x1="64782" y1="21563" x2="65135" y2="28706"/>
                        <a14:foregroundMark x1="64311" y1="26685" x2="38398" y2="26550"/>
                        <a14:foregroundMark x1="39458" y1="26954" x2="41225" y2="84771"/>
                        <a14:foregroundMark x1="43227" y1="81671" x2="84806" y2="44879"/>
                        <a14:foregroundMark x1="40283" y1="61860" x2="93051" y2="29515"/>
                        <a14:foregroundMark x1="40636" y1="36388" x2="71849" y2="34906"/>
                        <a14:foregroundMark x1="40636" y1="52561" x2="70789" y2="53235"/>
                        <a14:foregroundMark x1="65489" y1="24124" x2="98115" y2="25067"/>
                        <a14:foregroundMark x1="65135" y1="26685" x2="98115" y2="27224"/>
                        <a14:foregroundMark x1="69258" y1="24124" x2="91284" y2="30593"/>
                        <a14:foregroundMark x1="52179" y1="73989" x2="98233" y2="72911"/>
                        <a14:foregroundMark x1="43934" y1="80593" x2="87279" y2="82345"/>
                        <a14:foregroundMark x1="57833" y1="91779" x2="99882" y2="89353"/>
                        <a14:foregroundMark x1="84570" y1="92588" x2="95760" y2="89353"/>
                        <a14:foregroundMark x1="91755" y1="95013" x2="93993" y2="88814"/>
                        <a14:foregroundMark x1="71496" y1="66307" x2="90342" y2="63073"/>
                        <a14:foregroundMark x1="69611" y1="79784" x2="80801" y2="80593"/>
                        <a14:foregroundMark x1="67727" y1="37601" x2="67727" y2="37601"/>
                        <a14:foregroundMark x1="67727" y1="37601" x2="67727" y2="37601"/>
                        <a14:backgroundMark x1="18021" y1="15229" x2="39812" y2="15229"/>
                        <a14:backgroundMark x1="18728" y1="82615" x2="35689" y2="82345"/>
                        <a14:backgroundMark x1="30389" y1="84771" x2="41461" y2="84232"/>
                        <a14:backgroundMark x1="65724" y1="14151" x2="65135" y2="26280"/>
                        <a14:backgroundMark x1="65489" y1="14151" x2="87633" y2="14960"/>
                        <a14:backgroundMark x1="65018" y1="24663" x2="90577" y2="28437"/>
                        <a14:backgroundMark x1="64664" y1="26550" x2="84923" y2="27358"/>
                        <a14:backgroundMark x1="64782" y1="26146" x2="89988" y2="28032"/>
                        <a14:backgroundMark x1="89635" y1="27358" x2="64311" y2="27358"/>
                        <a14:backgroundMark x1="64782" y1="15229" x2="86219" y2="18598"/>
                        <a14:backgroundMark x1="65489" y1="20350" x2="93286" y2="17790"/>
                        <a14:backgroundMark x1="65371" y1="24394" x2="88575" y2="19003"/>
                        <a14:backgroundMark x1="65135" y1="23989" x2="96466" y2="27224"/>
                        <a14:backgroundMark x1="67491" y1="23989" x2="88339" y2="19272"/>
                        <a14:backgroundMark x1="69611" y1="26954" x2="90931" y2="19272"/>
                        <a14:backgroundMark x1="68433" y1="23720" x2="84099" y2="22642"/>
                        <a14:backgroundMark x1="64075" y1="24124" x2="93993" y2="27628"/>
                        <a14:backgroundMark x1="93993" y1="27628" x2="93640" y2="24798"/>
                        <a14:backgroundMark x1="98233" y1="26146" x2="77267" y2="26146"/>
                        <a14:backgroundMark x1="65135" y1="26280" x2="91755" y2="24394"/>
                        <a14:backgroundMark x1="64429" y1="27628" x2="81743" y2="24394"/>
                        <a14:backgroundMark x1="65018" y1="25606" x2="77032" y2="24394"/>
                        <a14:backgroundMark x1="63958" y1="25606" x2="77974" y2="23720"/>
                        <a14:backgroundMark x1="64311" y1="24663" x2="91637" y2="25472"/>
                        <a14:backgroundMark x1="92344" y1="24663" x2="85866" y2="25472"/>
                        <a14:backgroundMark x1="90224" y1="28706" x2="90224" y2="22237"/>
                        <a14:backgroundMark x1="91284" y1="28437" x2="91991" y2="21159"/>
                        <a14:backgroundMark x1="65489" y1="26550" x2="83863" y2="25472"/>
                        <a14:backgroundMark x1="71967" y1="25067" x2="91402" y2="22642"/>
                        <a14:backgroundMark x1="65135" y1="16038" x2="68551" y2="13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" t="-642" r="-270" b="642"/>
          <a:stretch/>
        </p:blipFill>
        <p:spPr bwMode="auto">
          <a:xfrm>
            <a:off x="914399" y="152398"/>
            <a:ext cx="7703127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5105400" y="1905000"/>
            <a:ext cx="1447800" cy="5905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0600" y="3657600"/>
            <a:ext cx="21336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61608" y="4343400"/>
            <a:ext cx="1762991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53991" y="4876800"/>
            <a:ext cx="14478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52900" y="2324100"/>
            <a:ext cx="647700" cy="342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Remember causes and signs of special circumstances</a:t>
            </a:r>
          </a:p>
          <a:p>
            <a:endParaRPr lang="en-US" dirty="0" smtClean="0"/>
          </a:p>
          <a:p>
            <a:r>
              <a:rPr lang="en-US" dirty="0"/>
              <a:t>ABCDE approach- </a:t>
            </a:r>
            <a:r>
              <a:rPr lang="en-US" dirty="0" smtClean="0"/>
              <a:t>modification </a:t>
            </a:r>
          </a:p>
          <a:p>
            <a:endParaRPr lang="en-US" dirty="0" smtClean="0"/>
          </a:p>
          <a:p>
            <a:r>
              <a:rPr lang="en-US" dirty="0" smtClean="0"/>
              <a:t>ALS approach - modification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97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100000" l="1649" r="100000">
                        <a14:foregroundMark x1="31331" y1="4717" x2="31331" y2="4717"/>
                        <a14:foregroundMark x1="31331" y1="4717" x2="31331" y2="4717"/>
                        <a14:foregroundMark x1="57951" y1="16712" x2="57951" y2="16712"/>
                        <a14:foregroundMark x1="57951" y1="16712" x2="57951" y2="16712"/>
                        <a14:foregroundMark x1="52415" y1="19946" x2="52415" y2="19946"/>
                        <a14:foregroundMark x1="52415" y1="19946" x2="52415" y2="19946"/>
                        <a14:foregroundMark x1="51472" y1="16307" x2="51472" y2="16307"/>
                        <a14:foregroundMark x1="51472" y1="16307" x2="51472" y2="16307"/>
                        <a14:foregroundMark x1="52179" y1="9030" x2="52179" y2="9030"/>
                        <a14:foregroundMark x1="52179" y1="9030" x2="52179" y2="9030"/>
                        <a14:foregroundMark x1="53592" y1="32345" x2="53592" y2="32345"/>
                        <a14:foregroundMark x1="53592" y1="32345" x2="53592" y2="32345"/>
                        <a14:foregroundMark x1="57479" y1="44340" x2="57479" y2="44340"/>
                        <a14:foregroundMark x1="57479" y1="44340" x2="57479" y2="44340"/>
                        <a14:foregroundMark x1="56890" y1="62399" x2="56890" y2="62399"/>
                        <a14:foregroundMark x1="56890" y1="62399" x2="56890" y2="62399"/>
                        <a14:foregroundMark x1="57833" y1="22507" x2="57833" y2="22507"/>
                        <a14:foregroundMark x1="57833" y1="22507" x2="57833" y2="22507"/>
                        <a14:foregroundMark x1="43698" y1="21159" x2="43698" y2="21159"/>
                        <a14:foregroundMark x1="43698" y1="21159" x2="43698" y2="21159"/>
                        <a14:foregroundMark x1="43227" y1="16712" x2="43227" y2="16712"/>
                        <a14:foregroundMark x1="43227" y1="16712" x2="43227" y2="16712"/>
                        <a14:foregroundMark x1="45347" y1="31671" x2="45347" y2="31671"/>
                        <a14:foregroundMark x1="45347" y1="31671" x2="45347" y2="31671"/>
                        <a14:foregroundMark x1="45936" y1="36792" x2="45936" y2="36792"/>
                        <a14:foregroundMark x1="45936" y1="36792" x2="45936" y2="36792"/>
                        <a14:foregroundMark x1="68551" y1="36523" x2="68551" y2="36523"/>
                        <a14:foregroundMark x1="68551" y1="36523" x2="68551" y2="36523"/>
                        <a14:foregroundMark x1="53239" y1="88140" x2="53239" y2="88140"/>
                        <a14:foregroundMark x1="53239" y1="88544" x2="53239" y2="88544"/>
                        <a14:foregroundMark x1="47468" y1="97305" x2="47468" y2="97305"/>
                        <a14:foregroundMark x1="47468" y1="97305" x2="47468" y2="97305"/>
                        <a14:foregroundMark x1="84923" y1="89353" x2="84923" y2="89353"/>
                        <a14:foregroundMark x1="84923" y1="89353" x2="84923" y2="89353"/>
                        <a14:foregroundMark x1="87868" y1="91509" x2="87868" y2="91509"/>
                        <a14:foregroundMark x1="87868" y1="91509" x2="87868" y2="91509"/>
                        <a14:foregroundMark x1="7420" y1="40701" x2="7420" y2="40701"/>
                        <a14:foregroundMark x1="7420" y1="40836" x2="7420" y2="40836"/>
                        <a14:foregroundMark x1="6125" y1="64555" x2="6125" y2="64555"/>
                        <a14:foregroundMark x1="6125" y1="64825" x2="6125" y2="64825"/>
                        <a14:foregroundMark x1="8952" y1="80593" x2="8952" y2="80593"/>
                        <a14:foregroundMark x1="8952" y1="80593" x2="8952" y2="80593"/>
                        <a14:foregroundMark x1="10483" y1="93666" x2="10483" y2="93666"/>
                        <a14:foregroundMark x1="10483" y1="93935" x2="10483" y2="93935"/>
                        <a14:foregroundMark x1="10130" y1="90970" x2="10130" y2="90970"/>
                        <a14:foregroundMark x1="10130" y1="90970" x2="10130" y2="90970"/>
                        <a14:foregroundMark x1="10130" y1="96092" x2="10130" y2="96092"/>
                        <a14:foregroundMark x1="10130" y1="96092" x2="10130" y2="96092"/>
                        <a14:foregroundMark x1="6832" y1="96631" x2="6832" y2="96631"/>
                        <a14:foregroundMark x1="6832" y1="96900" x2="6832" y2="96900"/>
                        <a14:foregroundMark x1="3298" y1="87736" x2="3298" y2="87736"/>
                        <a14:foregroundMark x1="3298" y1="87736" x2="3298" y2="87736"/>
                        <a14:foregroundMark x1="5418" y1="79515" x2="5418" y2="79515"/>
                        <a14:foregroundMark x1="5418" y1="79515" x2="5418" y2="79515"/>
                        <a14:foregroundMark x1="10130" y1="42588" x2="10130" y2="42588"/>
                        <a14:foregroundMark x1="10130" y1="42588" x2="10130" y2="42588"/>
                        <a14:foregroundMark x1="54417" y1="69272" x2="54417" y2="69272"/>
                        <a14:foregroundMark x1="54417" y1="69272" x2="54417" y2="69272"/>
                        <a14:foregroundMark x1="70200" y1="78437" x2="70200" y2="78437"/>
                        <a14:foregroundMark x1="70436" y1="78976" x2="70436" y2="78976"/>
                        <a14:foregroundMark x1="76678" y1="78706" x2="76678" y2="78706"/>
                        <a14:foregroundMark x1="76678" y1="78706" x2="76678" y2="78706"/>
                        <a14:foregroundMark x1="79034" y1="77628" x2="79034" y2="77628"/>
                        <a14:foregroundMark x1="79034" y1="78032" x2="79034" y2="78032"/>
                        <a14:foregroundMark x1="81861" y1="77898" x2="81861" y2="77898"/>
                        <a14:foregroundMark x1="81861" y1="77898" x2="81861" y2="77898"/>
                        <a14:foregroundMark x1="85159" y1="76415" x2="85159" y2="76415"/>
                        <a14:foregroundMark x1="85159" y1="76415" x2="85159" y2="76415"/>
                        <a14:foregroundMark x1="82450" y1="75741" x2="82450" y2="75741"/>
                        <a14:foregroundMark x1="82450" y1="75741" x2="82450" y2="75741"/>
                        <a14:foregroundMark x1="75383" y1="75741" x2="75383" y2="75741"/>
                        <a14:foregroundMark x1="75383" y1="75741" x2="75383" y2="75741"/>
                        <a14:foregroundMark x1="69611" y1="76550" x2="69611" y2="76550"/>
                        <a14:foregroundMark x1="69611" y1="76550" x2="69611" y2="76550"/>
                        <a14:foregroundMark x1="67373" y1="75472" x2="67373" y2="75472"/>
                        <a14:foregroundMark x1="67373" y1="75472" x2="67373" y2="75472"/>
                        <a14:foregroundMark x1="67020" y1="81536" x2="67020" y2="81536"/>
                        <a14:foregroundMark x1="67138" y1="81671" x2="67138" y2="81671"/>
                        <a14:foregroundMark x1="74323" y1="82345" x2="74323" y2="82345"/>
                        <a14:foregroundMark x1="74323" y1="82345" x2="74323" y2="82345"/>
                        <a14:foregroundMark x1="73263" y1="82615" x2="73263" y2="82615"/>
                        <a14:foregroundMark x1="73263" y1="82615" x2="73263" y2="82615"/>
                        <a14:foregroundMark x1="73263" y1="82615" x2="73263" y2="82615"/>
                        <a14:foregroundMark x1="72320" y1="81941" x2="72320" y2="81941"/>
                        <a14:foregroundMark x1="72320" y1="81941" x2="72320" y2="81941"/>
                        <a14:foregroundMark x1="84099" y1="86388" x2="84099" y2="86388"/>
                        <a14:foregroundMark x1="84099" y1="86388" x2="84099" y2="86388"/>
                        <a14:foregroundMark x1="73852" y1="87466" x2="73852" y2="87466"/>
                        <a14:foregroundMark x1="73852" y1="87466" x2="73852" y2="87466"/>
                        <a14:foregroundMark x1="67373" y1="87466" x2="67373" y2="87466"/>
                        <a14:foregroundMark x1="67373" y1="87466" x2="67373" y2="87466"/>
                        <a14:foregroundMark x1="62073" y1="88140" x2="62073" y2="88140"/>
                        <a14:foregroundMark x1="62073" y1="88140" x2="62073" y2="88140"/>
                        <a14:foregroundMark x1="18728" y1="88814" x2="18728" y2="88814"/>
                        <a14:foregroundMark x1="18728" y1="88814" x2="18728" y2="88814"/>
                        <a14:foregroundMark x1="22144" y1="88544" x2="22144" y2="88544"/>
                        <a14:foregroundMark x1="22379" y1="88544" x2="22379" y2="88544"/>
                        <a14:foregroundMark x1="24971" y1="96496" x2="24971" y2="96496"/>
                        <a14:foregroundMark x1="24971" y1="96496" x2="24971" y2="96496"/>
                        <a14:foregroundMark x1="24971" y1="96631" x2="24971" y2="96631"/>
                        <a14:foregroundMark x1="24971" y1="96631" x2="24971" y2="96631"/>
                        <a14:foregroundMark x1="24971" y1="96900" x2="24971" y2="96900"/>
                        <a14:foregroundMark x1="28622" y1="96631" x2="28622" y2="96631"/>
                        <a14:foregroundMark x1="28622" y1="96631" x2="28622" y2="96631"/>
                        <a14:foregroundMark x1="53239" y1="97170" x2="53239" y2="97170"/>
                        <a14:foregroundMark x1="53475" y1="97305" x2="53475" y2="97305"/>
                        <a14:foregroundMark x1="68905" y1="96092" x2="68905" y2="96092"/>
                        <a14:foregroundMark x1="68905" y1="96092" x2="68905" y2="96092"/>
                        <a14:foregroundMark x1="81154" y1="91779" x2="81154" y2="91779"/>
                        <a14:foregroundMark x1="80683" y1="91105" x2="80683" y2="91105"/>
                        <a14:foregroundMark x1="80683" y1="91105" x2="80683" y2="91105"/>
                        <a14:foregroundMark x1="83863" y1="90970" x2="83863" y2="90970"/>
                        <a14:foregroundMark x1="83863" y1="90970" x2="83863" y2="90970"/>
                        <a14:foregroundMark x1="92580" y1="90296" x2="92580" y2="90296"/>
                        <a14:foregroundMark x1="92580" y1="90431" x2="92580" y2="90431"/>
                        <a14:foregroundMark x1="36514" y1="87871" x2="36514" y2="87871"/>
                        <a14:foregroundMark x1="36514" y1="87871" x2="36514" y2="87871"/>
                        <a14:foregroundMark x1="36514" y1="87871" x2="36514" y2="87871"/>
                        <a14:foregroundMark x1="36749" y1="87871" x2="36749" y2="87871"/>
                        <a14:foregroundMark x1="40872" y1="87736" x2="40872" y2="87736"/>
                        <a14:foregroundMark x1="40872" y1="87736" x2="40872" y2="87736"/>
                        <a14:foregroundMark x1="40872" y1="87736" x2="40872" y2="87736"/>
                        <a14:foregroundMark x1="41225" y1="88140" x2="41225" y2="88140"/>
                        <a14:foregroundMark x1="45347" y1="88949" x2="45347" y2="88949"/>
                        <a14:foregroundMark x1="45347" y1="88949" x2="45347" y2="88949"/>
                        <a14:foregroundMark x1="53239" y1="97305" x2="53239" y2="97305"/>
                        <a14:foregroundMark x1="57479" y1="97305" x2="57479" y2="97305"/>
                        <a14:foregroundMark x1="57479" y1="97305" x2="57479" y2="97305"/>
                        <a14:foregroundMark x1="57597" y1="97305" x2="57597" y2="97305"/>
                        <a14:foregroundMark x1="74205" y1="97978" x2="74205" y2="97978"/>
                        <a14:foregroundMark x1="74205" y1="97978" x2="74205" y2="97978"/>
                        <a14:foregroundMark x1="78681" y1="97978" x2="78681" y2="97978"/>
                        <a14:foregroundMark x1="78681" y1="97978" x2="78681" y2="97978"/>
                        <a14:foregroundMark x1="84099" y1="97709" x2="84099" y2="97709"/>
                        <a14:foregroundMark x1="84099" y1="98248" x2="84099" y2="98248"/>
                        <a14:foregroundMark x1="65135" y1="29245" x2="65135" y2="29245"/>
                        <a14:foregroundMark x1="65135" y1="29245" x2="65135" y2="29245"/>
                        <a14:foregroundMark x1="86101" y1="29784" x2="86101" y2="29784"/>
                        <a14:foregroundMark x1="86101" y1="29919" x2="86101" y2="29919"/>
                        <a14:foregroundMark x1="86219" y1="35714" x2="86219" y2="35714"/>
                        <a14:foregroundMark x1="86219" y1="35984" x2="86219" y2="35984"/>
                        <a14:foregroundMark x1="84806" y1="32884" x2="84806" y2="32884"/>
                        <a14:foregroundMark x1="84806" y1="32884" x2="84806" y2="32884"/>
                        <a14:foregroundMark x1="57597" y1="8356" x2="57597" y2="8356"/>
                        <a14:foregroundMark x1="57597" y1="8356" x2="57597" y2="8356"/>
                        <a14:foregroundMark x1="57597" y1="8356" x2="57597" y2="8356"/>
                        <a14:foregroundMark x1="57597" y1="8356" x2="57597" y2="8356"/>
                        <a14:foregroundMark x1="70436" y1="9434" x2="70436" y2="9434"/>
                        <a14:foregroundMark x1="70436" y1="9434" x2="70436" y2="9434"/>
                        <a14:foregroundMark x1="84923" y1="9569" x2="84923" y2="9569"/>
                        <a14:foregroundMark x1="84923" y1="9569" x2="84923" y2="9569"/>
                        <a14:foregroundMark x1="21201" y1="1348" x2="21201" y2="1348"/>
                        <a14:foregroundMark x1="21437" y1="1482" x2="21437" y2="1482"/>
                        <a14:foregroundMark x1="67727" y1="42722" x2="67727" y2="42722"/>
                        <a14:foregroundMark x1="67727" y1="43261" x2="67727" y2="43261"/>
                        <a14:foregroundMark x1="85512" y1="39353" x2="85512" y2="39353"/>
                        <a14:foregroundMark x1="85512" y1="39623" x2="85512" y2="39623"/>
                        <a14:foregroundMark x1="86101" y1="43666" x2="86101" y2="43666"/>
                        <a14:foregroundMark x1="86101" y1="43666" x2="86101" y2="43666"/>
                        <a14:foregroundMark x1="86101" y1="57951" x2="86101" y2="57951"/>
                        <a14:foregroundMark x1="86101" y1="57951" x2="86101" y2="57951"/>
                        <a14:foregroundMark x1="80448" y1="76954" x2="80448" y2="76954"/>
                        <a14:foregroundMark x1="80683" y1="77224" x2="80683" y2="77224"/>
                        <a14:foregroundMark x1="78445" y1="75741" x2="78445" y2="75741"/>
                        <a14:foregroundMark x1="78445" y1="75741" x2="78445" y2="75741"/>
                        <a14:foregroundMark x1="71260" y1="74663" x2="71260" y2="74663"/>
                        <a14:foregroundMark x1="71260" y1="74663" x2="71260" y2="74663"/>
                        <a14:foregroundMark x1="72320" y1="77224" x2="72320" y2="77224"/>
                        <a14:foregroundMark x1="72320" y1="77224" x2="72320" y2="77224"/>
                        <a14:foregroundMark x1="73145" y1="74933" x2="73145" y2="74933"/>
                        <a14:foregroundMark x1="73145" y1="74933" x2="73145" y2="74933"/>
                        <a14:foregroundMark x1="67727" y1="78976" x2="67727" y2="78976"/>
                        <a14:foregroundMark x1="67845" y1="78976" x2="67845" y2="78976"/>
                        <a14:foregroundMark x1="67020" y1="77493" x2="67020" y2="77493"/>
                        <a14:foregroundMark x1="67020" y1="77493" x2="67020" y2="77493"/>
                        <a14:foregroundMark x1="81390" y1="82345" x2="81390" y2="82345"/>
                        <a14:foregroundMark x1="81390" y1="82345" x2="81390" y2="82345"/>
                        <a14:foregroundMark x1="85159" y1="81267" x2="85159" y2="81267"/>
                        <a14:foregroundMark x1="85159" y1="81267" x2="85159" y2="81267"/>
                        <a14:foregroundMark x1="79388" y1="81536" x2="79388" y2="81536"/>
                        <a14:foregroundMark x1="79623" y1="81671" x2="79623" y2="81671"/>
                        <a14:foregroundMark x1="79623" y1="81671" x2="79623" y2="81671"/>
                        <a14:foregroundMark x1="78092" y1="69137" x2="78092" y2="69137"/>
                        <a14:foregroundMark x1="78092" y1="69137" x2="78092" y2="69137"/>
                        <a14:foregroundMark x1="76914" y1="58760" x2="76914" y2="58760"/>
                        <a14:foregroundMark x1="76914" y1="58760" x2="76914" y2="58760"/>
                        <a14:foregroundMark x1="45701" y1="17925" x2="45701" y2="17925"/>
                        <a14:foregroundMark x1="45701" y1="17925" x2="45701" y2="17925"/>
                        <a14:foregroundMark x1="44287" y1="15633" x2="44287" y2="15633"/>
                        <a14:foregroundMark x1="44287" y1="15633" x2="44287" y2="15633"/>
                        <a14:foregroundMark x1="51472" y1="16846" x2="51472" y2="16846"/>
                        <a14:foregroundMark x1="51472" y1="16846" x2="51472" y2="16846"/>
                        <a14:foregroundMark x1="56655" y1="16846" x2="56655" y2="16846"/>
                        <a14:foregroundMark x1="56655" y1="16846" x2="56655" y2="16846"/>
                        <a14:foregroundMark x1="62309" y1="16442" x2="62309" y2="16442"/>
                        <a14:foregroundMark x1="62309" y1="16442" x2="62309" y2="16442"/>
                        <a14:foregroundMark x1="61720" y1="15633" x2="61720" y2="15633"/>
                        <a14:foregroundMark x1="61720" y1="15633" x2="61720" y2="15633"/>
                        <a14:foregroundMark x1="61602" y1="15633" x2="61602" y2="15633"/>
                        <a14:foregroundMark x1="61955" y1="20755" x2="61955" y2="20755"/>
                        <a14:foregroundMark x1="61955" y1="20755" x2="61955" y2="20755"/>
                        <a14:foregroundMark x1="61720" y1="19677" x2="61720" y2="19677"/>
                        <a14:foregroundMark x1="61720" y1="19677" x2="61720" y2="19677"/>
                        <a14:foregroundMark x1="43345" y1="59838" x2="43345" y2="59838"/>
                        <a14:foregroundMark x1="43345" y1="59838" x2="43345" y2="59838"/>
                        <a14:foregroundMark x1="13545" y1="47709" x2="13545" y2="47709"/>
                        <a14:foregroundMark x1="13545" y1="47709" x2="13545" y2="47709"/>
                        <a14:foregroundMark x1="12367" y1="53639" x2="12367" y2="53639"/>
                        <a14:foregroundMark x1="12367" y1="53639" x2="12367" y2="53639"/>
                        <a14:foregroundMark x1="12603" y1="67116" x2="12603" y2="67116"/>
                        <a14:foregroundMark x1="12603" y1="67116" x2="12603" y2="67116"/>
                        <a14:foregroundMark x1="13192" y1="81132" x2="13192" y2="81132"/>
                        <a14:foregroundMark x1="13192" y1="81132" x2="13192" y2="81132"/>
                        <a14:foregroundMark x1="50059" y1="16712" x2="50059" y2="16712"/>
                        <a14:foregroundMark x1="50059" y1="16712" x2="50059" y2="16712"/>
                        <a14:foregroundMark x1="47939" y1="15633" x2="47939" y2="15633"/>
                        <a14:foregroundMark x1="47939" y1="15633" x2="47939" y2="15633"/>
                        <a14:foregroundMark x1="47939" y1="15633" x2="47939" y2="15633"/>
                        <a14:foregroundMark x1="47939" y1="15768" x2="47939" y2="15768"/>
                        <a14:foregroundMark x1="49706" y1="21159" x2="49706" y2="21159"/>
                        <a14:foregroundMark x1="49706" y1="21159" x2="49706" y2="21159"/>
                        <a14:foregroundMark x1="45230" y1="21024" x2="45230" y2="21024"/>
                        <a14:foregroundMark x1="45230" y1="21024" x2="45230" y2="21024"/>
                        <a14:foregroundMark x1="42167" y1="21968" x2="42167" y2="21968"/>
                        <a14:foregroundMark x1="42167" y1="21968" x2="42167" y2="21968"/>
                        <a14:foregroundMark x1="41814" y1="14555" x2="62426" y2="14825"/>
                        <a14:foregroundMark x1="63722" y1="15364" x2="63133" y2="14555"/>
                        <a14:foregroundMark x1="63015" y1="14286" x2="62662" y2="22507"/>
                        <a14:foregroundMark x1="62662" y1="22642" x2="62780" y2="25202"/>
                        <a14:foregroundMark x1="62780" y1="25202" x2="62073" y2="26550"/>
                        <a14:foregroundMark x1="41814" y1="13881" x2="39576" y2="14151"/>
                        <a14:foregroundMark x1="39576" y1="14151" x2="41225" y2="83423"/>
                        <a14:foregroundMark x1="41225" y1="83423" x2="40989" y2="85580"/>
                        <a14:foregroundMark x1="40989" y1="85580" x2="16726" y2="85714"/>
                        <a14:foregroundMark x1="16372" y1="85580" x2="16608" y2="99730"/>
                        <a14:foregroundMark x1="39576" y1="13477" x2="13663" y2="15229"/>
                        <a14:foregroundMark x1="13663" y1="14960" x2="13899" y2="270"/>
                        <a14:foregroundMark x1="13310" y1="15229" x2="16019" y2="13208"/>
                        <a14:foregroundMark x1="87868" y1="1482" x2="87515" y2="11186"/>
                        <a14:foregroundMark x1="87161" y1="11590" x2="86101" y2="14286"/>
                        <a14:foregroundMark x1="84452" y1="14286" x2="64311" y2="13881"/>
                        <a14:foregroundMark x1="64782" y1="13881" x2="64664" y2="25202"/>
                        <a14:foregroundMark x1="64664" y1="25606" x2="88339" y2="27628"/>
                        <a14:foregroundMark x1="88339" y1="27628" x2="89164" y2="61186"/>
                        <a14:foregroundMark x1="89164" y1="61186" x2="96702" y2="66712"/>
                        <a14:foregroundMark x1="96113" y1="67385" x2="90577" y2="72911"/>
                        <a14:foregroundMark x1="90577" y1="72911" x2="90931" y2="87736"/>
                        <a14:foregroundMark x1="91402" y1="87736" x2="98822" y2="90970"/>
                        <a14:foregroundMark x1="99058" y1="90431" x2="93404" y2="97305"/>
                        <a14:foregroundMark x1="50177" y1="45957" x2="50177" y2="45957"/>
                        <a14:foregroundMark x1="49352" y1="41105" x2="49352" y2="41105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509" x2="41932" y2="42992"/>
                        <a14:foregroundMark x1="46996" y1="43801" x2="46996" y2="43801"/>
                        <a14:foregroundMark x1="46408" y1="21968" x2="46408" y2="21968"/>
                        <a14:foregroundMark x1="46408" y1="22237" x2="46408" y2="22237"/>
                        <a14:foregroundMark x1="40165" y1="26146" x2="55124" y2="15229"/>
                        <a14:foregroundMark x1="39929" y1="28302" x2="53239" y2="19677"/>
                        <a14:foregroundMark x1="43581" y1="25876" x2="60071" y2="23046"/>
                        <a14:foregroundMark x1="5183" y1="31671" x2="5183" y2="31671"/>
                        <a14:foregroundMark x1="5183" y1="31671" x2="5183" y2="31671"/>
                        <a14:foregroundMark x1="1649" y1="28032" x2="9187" y2="41509"/>
                        <a14:foregroundMark x1="2356" y1="29111" x2="3769" y2="41914"/>
                        <a14:foregroundMark x1="6832" y1="37601" x2="14016" y2="28437"/>
                        <a14:foregroundMark x1="13545" y1="30189" x2="13899" y2="53908"/>
                        <a14:foregroundMark x1="13899" y1="53908" x2="1649" y2="53908"/>
                        <a14:foregroundMark x1="2473" y1="57547" x2="16019" y2="60108"/>
                        <a14:foregroundMark x1="14252" y1="59704" x2="14252" y2="73315"/>
                        <a14:foregroundMark x1="14252" y1="73315" x2="2356" y2="73585"/>
                        <a14:foregroundMark x1="14370" y1="73585" x2="13899" y2="98248"/>
                        <a14:foregroundMark x1="13899" y1="98248" x2="2473" y2="99461"/>
                        <a14:foregroundMark x1="2473" y1="99461" x2="2709" y2="78302"/>
                        <a14:foregroundMark x1="40872" y1="85310" x2="34393" y2="83827"/>
                        <a14:foregroundMark x1="64782" y1="14825" x2="67138" y2="14825"/>
                        <a14:foregroundMark x1="64782" y1="21563" x2="65135" y2="28706"/>
                        <a14:foregroundMark x1="64311" y1="26685" x2="38398" y2="26550"/>
                        <a14:foregroundMark x1="39458" y1="26954" x2="41225" y2="84771"/>
                        <a14:foregroundMark x1="43227" y1="81671" x2="84806" y2="44879"/>
                        <a14:foregroundMark x1="40283" y1="61860" x2="93051" y2="29515"/>
                        <a14:foregroundMark x1="40636" y1="36388" x2="71849" y2="34906"/>
                        <a14:foregroundMark x1="40636" y1="52561" x2="70789" y2="53235"/>
                        <a14:foregroundMark x1="65489" y1="24124" x2="98115" y2="25067"/>
                        <a14:foregroundMark x1="65135" y1="26685" x2="98115" y2="27224"/>
                        <a14:foregroundMark x1="69258" y1="24124" x2="91284" y2="30593"/>
                        <a14:foregroundMark x1="52179" y1="73989" x2="98233" y2="72911"/>
                        <a14:foregroundMark x1="43934" y1="80593" x2="87279" y2="82345"/>
                        <a14:foregroundMark x1="57833" y1="91779" x2="99882" y2="89353"/>
                        <a14:foregroundMark x1="84570" y1="92588" x2="95760" y2="89353"/>
                        <a14:foregroundMark x1="91755" y1="95013" x2="93993" y2="88814"/>
                        <a14:foregroundMark x1="71496" y1="66307" x2="90342" y2="63073"/>
                        <a14:foregroundMark x1="69611" y1="79784" x2="80801" y2="80593"/>
                        <a14:foregroundMark x1="67727" y1="37601" x2="67727" y2="37601"/>
                        <a14:foregroundMark x1="67727" y1="37601" x2="67727" y2="37601"/>
                        <a14:backgroundMark x1="18021" y1="15229" x2="39812" y2="15229"/>
                        <a14:backgroundMark x1="18728" y1="82615" x2="35689" y2="82345"/>
                        <a14:backgroundMark x1="30389" y1="84771" x2="41461" y2="84232"/>
                        <a14:backgroundMark x1="65724" y1="14151" x2="65135" y2="26280"/>
                        <a14:backgroundMark x1="65489" y1="14151" x2="87633" y2="14960"/>
                        <a14:backgroundMark x1="65018" y1="24663" x2="90577" y2="28437"/>
                        <a14:backgroundMark x1="64664" y1="26550" x2="84923" y2="27358"/>
                        <a14:backgroundMark x1="64782" y1="26146" x2="89988" y2="28032"/>
                        <a14:backgroundMark x1="89635" y1="27358" x2="64311" y2="27358"/>
                        <a14:backgroundMark x1="64782" y1="15229" x2="86219" y2="18598"/>
                        <a14:backgroundMark x1="65489" y1="20350" x2="93286" y2="17790"/>
                        <a14:backgroundMark x1="65371" y1="24394" x2="88575" y2="19003"/>
                        <a14:backgroundMark x1="65135" y1="23989" x2="96466" y2="27224"/>
                        <a14:backgroundMark x1="67491" y1="23989" x2="88339" y2="19272"/>
                        <a14:backgroundMark x1="69611" y1="26954" x2="90931" y2="19272"/>
                        <a14:backgroundMark x1="68433" y1="23720" x2="84099" y2="22642"/>
                        <a14:backgroundMark x1="64075" y1="24124" x2="93993" y2="27628"/>
                        <a14:backgroundMark x1="93993" y1="27628" x2="93640" y2="24798"/>
                        <a14:backgroundMark x1="98233" y1="26146" x2="77267" y2="26146"/>
                        <a14:backgroundMark x1="65135" y1="26280" x2="91755" y2="24394"/>
                        <a14:backgroundMark x1="64429" y1="27628" x2="81743" y2="24394"/>
                        <a14:backgroundMark x1="65018" y1="25606" x2="77032" y2="24394"/>
                        <a14:backgroundMark x1="63958" y1="25606" x2="77974" y2="23720"/>
                        <a14:backgroundMark x1="64311" y1="24663" x2="91637" y2="25472"/>
                        <a14:backgroundMark x1="92344" y1="24663" x2="85866" y2="25472"/>
                        <a14:backgroundMark x1="90224" y1="28706" x2="90224" y2="22237"/>
                        <a14:backgroundMark x1="91284" y1="28437" x2="91991" y2="21159"/>
                        <a14:backgroundMark x1="65489" y1="26550" x2="83863" y2="25472"/>
                        <a14:backgroundMark x1="71967" y1="25067" x2="91402" y2="22642"/>
                        <a14:backgroundMark x1="65135" y1="16038" x2="68551" y2="137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" t="-642" r="-270" b="642"/>
          <a:stretch/>
        </p:blipFill>
        <p:spPr bwMode="auto">
          <a:xfrm>
            <a:off x="914399" y="152398"/>
            <a:ext cx="7703127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105400" y="2667000"/>
            <a:ext cx="14478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00600" y="3657600"/>
            <a:ext cx="21336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61608" y="4343400"/>
            <a:ext cx="1762991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53991" y="4876800"/>
            <a:ext cx="1447800" cy="685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05400" y="1828800"/>
            <a:ext cx="1447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829299" y="2424545"/>
            <a:ext cx="723901" cy="2424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100000" l="1649" r="100000">
                        <a14:foregroundMark x1="31331" y1="4717" x2="31331" y2="4717"/>
                        <a14:foregroundMark x1="31331" y1="4717" x2="31331" y2="4717"/>
                        <a14:foregroundMark x1="57951" y1="16712" x2="57951" y2="16712"/>
                        <a14:foregroundMark x1="57951" y1="16712" x2="57951" y2="16712"/>
                        <a14:foregroundMark x1="52415" y1="19946" x2="52415" y2="19946"/>
                        <a14:foregroundMark x1="52415" y1="19946" x2="52415" y2="19946"/>
                        <a14:foregroundMark x1="51472" y1="16307" x2="51472" y2="16307"/>
                        <a14:foregroundMark x1="51472" y1="16307" x2="51472" y2="16307"/>
                        <a14:foregroundMark x1="52179" y1="9030" x2="52179" y2="9030"/>
                        <a14:foregroundMark x1="52179" y1="9030" x2="52179" y2="9030"/>
                        <a14:foregroundMark x1="53592" y1="32345" x2="53592" y2="32345"/>
                        <a14:foregroundMark x1="53592" y1="32345" x2="53592" y2="32345"/>
                        <a14:foregroundMark x1="57479" y1="44340" x2="57479" y2="44340"/>
                        <a14:foregroundMark x1="57479" y1="44340" x2="57479" y2="44340"/>
                        <a14:foregroundMark x1="56890" y1="62399" x2="56890" y2="62399"/>
                        <a14:foregroundMark x1="56890" y1="62399" x2="56890" y2="62399"/>
                        <a14:foregroundMark x1="57833" y1="22507" x2="57833" y2="22507"/>
                        <a14:foregroundMark x1="57833" y1="22507" x2="57833" y2="22507"/>
                        <a14:foregroundMark x1="43698" y1="21159" x2="43698" y2="21159"/>
                        <a14:foregroundMark x1="43698" y1="21159" x2="43698" y2="21159"/>
                        <a14:foregroundMark x1="43227" y1="16712" x2="43227" y2="16712"/>
                        <a14:foregroundMark x1="43227" y1="16712" x2="43227" y2="16712"/>
                        <a14:foregroundMark x1="45347" y1="31671" x2="45347" y2="31671"/>
                        <a14:foregroundMark x1="45347" y1="31671" x2="45347" y2="31671"/>
                        <a14:foregroundMark x1="45936" y1="36792" x2="45936" y2="36792"/>
                        <a14:foregroundMark x1="45936" y1="36792" x2="45936" y2="36792"/>
                        <a14:foregroundMark x1="68551" y1="36523" x2="68551" y2="36523"/>
                        <a14:foregroundMark x1="68551" y1="36523" x2="68551" y2="36523"/>
                        <a14:foregroundMark x1="53239" y1="88140" x2="53239" y2="88140"/>
                        <a14:foregroundMark x1="53239" y1="88544" x2="53239" y2="88544"/>
                        <a14:foregroundMark x1="47468" y1="97305" x2="47468" y2="97305"/>
                        <a14:foregroundMark x1="47468" y1="97305" x2="47468" y2="97305"/>
                        <a14:foregroundMark x1="84923" y1="89353" x2="84923" y2="89353"/>
                        <a14:foregroundMark x1="84923" y1="89353" x2="84923" y2="89353"/>
                        <a14:foregroundMark x1="87868" y1="91509" x2="87868" y2="91509"/>
                        <a14:foregroundMark x1="87868" y1="91509" x2="87868" y2="91509"/>
                        <a14:foregroundMark x1="7420" y1="40701" x2="7420" y2="40701"/>
                        <a14:foregroundMark x1="7420" y1="40836" x2="7420" y2="40836"/>
                        <a14:foregroundMark x1="6125" y1="64555" x2="6125" y2="64555"/>
                        <a14:foregroundMark x1="6125" y1="64825" x2="6125" y2="64825"/>
                        <a14:foregroundMark x1="8952" y1="80593" x2="8952" y2="80593"/>
                        <a14:foregroundMark x1="8952" y1="80593" x2="8952" y2="80593"/>
                        <a14:foregroundMark x1="10483" y1="93666" x2="10483" y2="93666"/>
                        <a14:foregroundMark x1="10483" y1="93935" x2="10483" y2="93935"/>
                        <a14:foregroundMark x1="10130" y1="90970" x2="10130" y2="90970"/>
                        <a14:foregroundMark x1="10130" y1="90970" x2="10130" y2="90970"/>
                        <a14:foregroundMark x1="10130" y1="96092" x2="10130" y2="96092"/>
                        <a14:foregroundMark x1="10130" y1="96092" x2="10130" y2="96092"/>
                        <a14:foregroundMark x1="6832" y1="96631" x2="6832" y2="96631"/>
                        <a14:foregroundMark x1="6832" y1="96900" x2="6832" y2="96900"/>
                        <a14:foregroundMark x1="3298" y1="87736" x2="3298" y2="87736"/>
                        <a14:foregroundMark x1="3298" y1="87736" x2="3298" y2="87736"/>
                        <a14:foregroundMark x1="5418" y1="79515" x2="5418" y2="79515"/>
                        <a14:foregroundMark x1="5418" y1="79515" x2="5418" y2="79515"/>
                        <a14:foregroundMark x1="10130" y1="42588" x2="10130" y2="42588"/>
                        <a14:foregroundMark x1="10130" y1="42588" x2="10130" y2="42588"/>
                        <a14:foregroundMark x1="54417" y1="69272" x2="54417" y2="69272"/>
                        <a14:foregroundMark x1="54417" y1="69272" x2="54417" y2="69272"/>
                        <a14:foregroundMark x1="70200" y1="78437" x2="70200" y2="78437"/>
                        <a14:foregroundMark x1="70436" y1="78976" x2="70436" y2="78976"/>
                        <a14:foregroundMark x1="76678" y1="78706" x2="76678" y2="78706"/>
                        <a14:foregroundMark x1="76678" y1="78706" x2="76678" y2="78706"/>
                        <a14:foregroundMark x1="79034" y1="77628" x2="79034" y2="77628"/>
                        <a14:foregroundMark x1="79034" y1="78032" x2="79034" y2="78032"/>
                        <a14:foregroundMark x1="81861" y1="77898" x2="81861" y2="77898"/>
                        <a14:foregroundMark x1="81861" y1="77898" x2="81861" y2="77898"/>
                        <a14:foregroundMark x1="85159" y1="76415" x2="85159" y2="76415"/>
                        <a14:foregroundMark x1="85159" y1="76415" x2="85159" y2="76415"/>
                        <a14:foregroundMark x1="82450" y1="75741" x2="82450" y2="75741"/>
                        <a14:foregroundMark x1="82450" y1="75741" x2="82450" y2="75741"/>
                        <a14:foregroundMark x1="75383" y1="75741" x2="75383" y2="75741"/>
                        <a14:foregroundMark x1="75383" y1="75741" x2="75383" y2="75741"/>
                        <a14:foregroundMark x1="69611" y1="76550" x2="69611" y2="76550"/>
                        <a14:foregroundMark x1="69611" y1="76550" x2="69611" y2="76550"/>
                        <a14:foregroundMark x1="67373" y1="75472" x2="67373" y2="75472"/>
                        <a14:foregroundMark x1="67373" y1="75472" x2="67373" y2="75472"/>
                        <a14:foregroundMark x1="67020" y1="81536" x2="67020" y2="81536"/>
                        <a14:foregroundMark x1="67138" y1="81671" x2="67138" y2="81671"/>
                        <a14:foregroundMark x1="74323" y1="82345" x2="74323" y2="82345"/>
                        <a14:foregroundMark x1="74323" y1="82345" x2="74323" y2="82345"/>
                        <a14:foregroundMark x1="73263" y1="82615" x2="73263" y2="82615"/>
                        <a14:foregroundMark x1="73263" y1="82615" x2="73263" y2="82615"/>
                        <a14:foregroundMark x1="73263" y1="82615" x2="73263" y2="82615"/>
                        <a14:foregroundMark x1="72320" y1="81941" x2="72320" y2="81941"/>
                        <a14:foregroundMark x1="72320" y1="81941" x2="72320" y2="81941"/>
                        <a14:foregroundMark x1="84099" y1="86388" x2="84099" y2="86388"/>
                        <a14:foregroundMark x1="84099" y1="86388" x2="84099" y2="86388"/>
                        <a14:foregroundMark x1="73852" y1="87466" x2="73852" y2="87466"/>
                        <a14:foregroundMark x1="73852" y1="87466" x2="73852" y2="87466"/>
                        <a14:foregroundMark x1="67373" y1="87466" x2="67373" y2="87466"/>
                        <a14:foregroundMark x1="67373" y1="87466" x2="67373" y2="87466"/>
                        <a14:foregroundMark x1="62073" y1="88140" x2="62073" y2="88140"/>
                        <a14:foregroundMark x1="62073" y1="88140" x2="62073" y2="88140"/>
                        <a14:foregroundMark x1="18728" y1="88814" x2="18728" y2="88814"/>
                        <a14:foregroundMark x1="18728" y1="88814" x2="18728" y2="88814"/>
                        <a14:foregroundMark x1="22144" y1="88544" x2="22144" y2="88544"/>
                        <a14:foregroundMark x1="22379" y1="88544" x2="22379" y2="88544"/>
                        <a14:foregroundMark x1="24971" y1="96496" x2="24971" y2="96496"/>
                        <a14:foregroundMark x1="24971" y1="96496" x2="24971" y2="96496"/>
                        <a14:foregroundMark x1="24971" y1="96631" x2="24971" y2="96631"/>
                        <a14:foregroundMark x1="24971" y1="96631" x2="24971" y2="96631"/>
                        <a14:foregroundMark x1="24971" y1="96900" x2="24971" y2="96900"/>
                        <a14:foregroundMark x1="28622" y1="96631" x2="28622" y2="96631"/>
                        <a14:foregroundMark x1="28622" y1="96631" x2="28622" y2="96631"/>
                        <a14:foregroundMark x1="53239" y1="97170" x2="53239" y2="97170"/>
                        <a14:foregroundMark x1="53475" y1="97305" x2="53475" y2="97305"/>
                        <a14:foregroundMark x1="68905" y1="96092" x2="68905" y2="96092"/>
                        <a14:foregroundMark x1="68905" y1="96092" x2="68905" y2="96092"/>
                        <a14:foregroundMark x1="81154" y1="91779" x2="81154" y2="91779"/>
                        <a14:foregroundMark x1="80683" y1="91105" x2="80683" y2="91105"/>
                        <a14:foregroundMark x1="80683" y1="91105" x2="80683" y2="91105"/>
                        <a14:foregroundMark x1="83863" y1="90970" x2="83863" y2="90970"/>
                        <a14:foregroundMark x1="83863" y1="90970" x2="83863" y2="90970"/>
                        <a14:foregroundMark x1="92580" y1="90296" x2="92580" y2="90296"/>
                        <a14:foregroundMark x1="92580" y1="90431" x2="92580" y2="90431"/>
                        <a14:foregroundMark x1="36514" y1="87871" x2="36514" y2="87871"/>
                        <a14:foregroundMark x1="36514" y1="87871" x2="36514" y2="87871"/>
                        <a14:foregroundMark x1="36514" y1="87871" x2="36514" y2="87871"/>
                        <a14:foregroundMark x1="36749" y1="87871" x2="36749" y2="87871"/>
                        <a14:foregroundMark x1="40872" y1="87736" x2="40872" y2="87736"/>
                        <a14:foregroundMark x1="40872" y1="87736" x2="40872" y2="87736"/>
                        <a14:foregroundMark x1="40872" y1="87736" x2="40872" y2="87736"/>
                        <a14:foregroundMark x1="41225" y1="88140" x2="41225" y2="88140"/>
                        <a14:foregroundMark x1="45347" y1="88949" x2="45347" y2="88949"/>
                        <a14:foregroundMark x1="45347" y1="88949" x2="45347" y2="88949"/>
                        <a14:foregroundMark x1="53239" y1="97305" x2="53239" y2="97305"/>
                        <a14:foregroundMark x1="57479" y1="97305" x2="57479" y2="97305"/>
                        <a14:foregroundMark x1="57479" y1="97305" x2="57479" y2="97305"/>
                        <a14:foregroundMark x1="57597" y1="97305" x2="57597" y2="97305"/>
                        <a14:foregroundMark x1="74205" y1="97978" x2="74205" y2="97978"/>
                        <a14:foregroundMark x1="74205" y1="97978" x2="74205" y2="97978"/>
                        <a14:foregroundMark x1="78681" y1="97978" x2="78681" y2="97978"/>
                        <a14:foregroundMark x1="78681" y1="97978" x2="78681" y2="97978"/>
                        <a14:foregroundMark x1="84099" y1="97709" x2="84099" y2="97709"/>
                        <a14:foregroundMark x1="84099" y1="98248" x2="84099" y2="98248"/>
                        <a14:foregroundMark x1="65135" y1="29245" x2="65135" y2="29245"/>
                        <a14:foregroundMark x1="65135" y1="29245" x2="65135" y2="29245"/>
                        <a14:foregroundMark x1="86101" y1="29784" x2="86101" y2="29784"/>
                        <a14:foregroundMark x1="86101" y1="29919" x2="86101" y2="29919"/>
                        <a14:foregroundMark x1="86219" y1="35714" x2="86219" y2="35714"/>
                        <a14:foregroundMark x1="86219" y1="35984" x2="86219" y2="35984"/>
                        <a14:foregroundMark x1="84806" y1="32884" x2="84806" y2="32884"/>
                        <a14:foregroundMark x1="84806" y1="32884" x2="84806" y2="32884"/>
                        <a14:foregroundMark x1="57597" y1="8356" x2="57597" y2="8356"/>
                        <a14:foregroundMark x1="57597" y1="8356" x2="57597" y2="8356"/>
                        <a14:foregroundMark x1="57597" y1="8356" x2="57597" y2="8356"/>
                        <a14:foregroundMark x1="57597" y1="8356" x2="57597" y2="8356"/>
                        <a14:foregroundMark x1="70436" y1="9434" x2="70436" y2="9434"/>
                        <a14:foregroundMark x1="70436" y1="9434" x2="70436" y2="9434"/>
                        <a14:foregroundMark x1="84923" y1="9569" x2="84923" y2="9569"/>
                        <a14:foregroundMark x1="84923" y1="9569" x2="84923" y2="9569"/>
                        <a14:foregroundMark x1="21201" y1="1348" x2="21201" y2="1348"/>
                        <a14:foregroundMark x1="21437" y1="1482" x2="21437" y2="1482"/>
                        <a14:foregroundMark x1="67727" y1="42722" x2="67727" y2="42722"/>
                        <a14:foregroundMark x1="67727" y1="43261" x2="67727" y2="43261"/>
                        <a14:foregroundMark x1="85512" y1="39353" x2="85512" y2="39353"/>
                        <a14:foregroundMark x1="85512" y1="39623" x2="85512" y2="39623"/>
                        <a14:foregroundMark x1="86101" y1="43666" x2="86101" y2="43666"/>
                        <a14:foregroundMark x1="86101" y1="43666" x2="86101" y2="43666"/>
                        <a14:foregroundMark x1="86101" y1="57951" x2="86101" y2="57951"/>
                        <a14:foregroundMark x1="86101" y1="57951" x2="86101" y2="57951"/>
                        <a14:foregroundMark x1="80448" y1="76954" x2="80448" y2="76954"/>
                        <a14:foregroundMark x1="80683" y1="77224" x2="80683" y2="77224"/>
                        <a14:foregroundMark x1="78445" y1="75741" x2="78445" y2="75741"/>
                        <a14:foregroundMark x1="78445" y1="75741" x2="78445" y2="75741"/>
                        <a14:foregroundMark x1="71260" y1="74663" x2="71260" y2="74663"/>
                        <a14:foregroundMark x1="71260" y1="74663" x2="71260" y2="74663"/>
                        <a14:foregroundMark x1="72320" y1="77224" x2="72320" y2="77224"/>
                        <a14:foregroundMark x1="72320" y1="77224" x2="72320" y2="77224"/>
                        <a14:foregroundMark x1="73145" y1="74933" x2="73145" y2="74933"/>
                        <a14:foregroundMark x1="73145" y1="74933" x2="73145" y2="74933"/>
                        <a14:foregroundMark x1="67727" y1="78976" x2="67727" y2="78976"/>
                        <a14:foregroundMark x1="67845" y1="78976" x2="67845" y2="78976"/>
                        <a14:foregroundMark x1="67020" y1="77493" x2="67020" y2="77493"/>
                        <a14:foregroundMark x1="67020" y1="77493" x2="67020" y2="77493"/>
                        <a14:foregroundMark x1="81390" y1="82345" x2="81390" y2="82345"/>
                        <a14:foregroundMark x1="81390" y1="82345" x2="81390" y2="82345"/>
                        <a14:foregroundMark x1="85159" y1="81267" x2="85159" y2="81267"/>
                        <a14:foregroundMark x1="85159" y1="81267" x2="85159" y2="81267"/>
                        <a14:foregroundMark x1="79388" y1="81536" x2="79388" y2="81536"/>
                        <a14:foregroundMark x1="79623" y1="81671" x2="79623" y2="81671"/>
                        <a14:foregroundMark x1="79623" y1="81671" x2="79623" y2="81671"/>
                        <a14:foregroundMark x1="78092" y1="69137" x2="78092" y2="69137"/>
                        <a14:foregroundMark x1="78092" y1="69137" x2="78092" y2="69137"/>
                        <a14:foregroundMark x1="76914" y1="58760" x2="76914" y2="58760"/>
                        <a14:foregroundMark x1="76914" y1="58760" x2="76914" y2="58760"/>
                        <a14:foregroundMark x1="45701" y1="17925" x2="45701" y2="17925"/>
                        <a14:foregroundMark x1="45701" y1="17925" x2="45701" y2="17925"/>
                        <a14:foregroundMark x1="44287" y1="15633" x2="44287" y2="15633"/>
                        <a14:foregroundMark x1="44287" y1="15633" x2="44287" y2="15633"/>
                        <a14:foregroundMark x1="51472" y1="16846" x2="51472" y2="16846"/>
                        <a14:foregroundMark x1="51472" y1="16846" x2="51472" y2="16846"/>
                        <a14:foregroundMark x1="56655" y1="16846" x2="56655" y2="16846"/>
                        <a14:foregroundMark x1="56655" y1="16846" x2="56655" y2="16846"/>
                        <a14:foregroundMark x1="62309" y1="16442" x2="62309" y2="16442"/>
                        <a14:foregroundMark x1="62309" y1="16442" x2="62309" y2="16442"/>
                        <a14:foregroundMark x1="61720" y1="15633" x2="61720" y2="15633"/>
                        <a14:foregroundMark x1="61720" y1="15633" x2="61720" y2="15633"/>
                        <a14:foregroundMark x1="61602" y1="15633" x2="61602" y2="15633"/>
                        <a14:foregroundMark x1="61955" y1="20755" x2="61955" y2="20755"/>
                        <a14:foregroundMark x1="61955" y1="20755" x2="61955" y2="20755"/>
                        <a14:foregroundMark x1="61720" y1="19677" x2="61720" y2="19677"/>
                        <a14:foregroundMark x1="61720" y1="19677" x2="61720" y2="19677"/>
                        <a14:foregroundMark x1="43345" y1="59838" x2="43345" y2="59838"/>
                        <a14:foregroundMark x1="43345" y1="59838" x2="43345" y2="59838"/>
                        <a14:foregroundMark x1="13545" y1="47709" x2="13545" y2="47709"/>
                        <a14:foregroundMark x1="13545" y1="47709" x2="13545" y2="47709"/>
                        <a14:foregroundMark x1="12367" y1="53639" x2="12367" y2="53639"/>
                        <a14:foregroundMark x1="12367" y1="53639" x2="12367" y2="53639"/>
                        <a14:foregroundMark x1="12603" y1="67116" x2="12603" y2="67116"/>
                        <a14:foregroundMark x1="12603" y1="67116" x2="12603" y2="67116"/>
                        <a14:foregroundMark x1="13192" y1="81132" x2="13192" y2="81132"/>
                        <a14:foregroundMark x1="13192" y1="81132" x2="13192" y2="81132"/>
                        <a14:foregroundMark x1="50059" y1="16712" x2="50059" y2="16712"/>
                        <a14:foregroundMark x1="50059" y1="16712" x2="50059" y2="16712"/>
                        <a14:foregroundMark x1="47939" y1="15633" x2="47939" y2="15633"/>
                        <a14:foregroundMark x1="47939" y1="15633" x2="47939" y2="15633"/>
                        <a14:foregroundMark x1="47939" y1="15633" x2="47939" y2="15633"/>
                        <a14:foregroundMark x1="47939" y1="15768" x2="47939" y2="15768"/>
                        <a14:foregroundMark x1="49706" y1="21159" x2="49706" y2="21159"/>
                        <a14:foregroundMark x1="49706" y1="21159" x2="49706" y2="21159"/>
                        <a14:foregroundMark x1="45230" y1="21024" x2="45230" y2="21024"/>
                        <a14:foregroundMark x1="45230" y1="21024" x2="45230" y2="21024"/>
                        <a14:foregroundMark x1="42167" y1="21968" x2="42167" y2="21968"/>
                        <a14:foregroundMark x1="42167" y1="21968" x2="42167" y2="21968"/>
                        <a14:foregroundMark x1="41814" y1="14555" x2="62426" y2="14825"/>
                        <a14:foregroundMark x1="63722" y1="15364" x2="63133" y2="14555"/>
                        <a14:foregroundMark x1="63015" y1="14286" x2="62662" y2="22507"/>
                        <a14:foregroundMark x1="62662" y1="22642" x2="62780" y2="25202"/>
                        <a14:foregroundMark x1="62780" y1="25202" x2="62073" y2="26550"/>
                        <a14:foregroundMark x1="41814" y1="13881" x2="39576" y2="14151"/>
                        <a14:foregroundMark x1="39576" y1="14151" x2="41225" y2="83423"/>
                        <a14:foregroundMark x1="41225" y1="83423" x2="40989" y2="85580"/>
                        <a14:foregroundMark x1="40989" y1="85580" x2="16726" y2="85714"/>
                        <a14:foregroundMark x1="16372" y1="85580" x2="16608" y2="99730"/>
                        <a14:foregroundMark x1="39576" y1="13477" x2="13663" y2="15229"/>
                        <a14:foregroundMark x1="13663" y1="14960" x2="13899" y2="270"/>
                        <a14:foregroundMark x1="13310" y1="15229" x2="16019" y2="13208"/>
                        <a14:foregroundMark x1="87868" y1="1482" x2="87515" y2="11186"/>
                        <a14:foregroundMark x1="87161" y1="11590" x2="86101" y2="14286"/>
                        <a14:foregroundMark x1="84452" y1="14286" x2="64311" y2="13881"/>
                        <a14:foregroundMark x1="64782" y1="13881" x2="64664" y2="25202"/>
                        <a14:foregroundMark x1="64664" y1="25606" x2="88339" y2="27628"/>
                        <a14:foregroundMark x1="88339" y1="27628" x2="89164" y2="61186"/>
                        <a14:foregroundMark x1="89164" y1="61186" x2="96702" y2="66712"/>
                        <a14:foregroundMark x1="96113" y1="67385" x2="90577" y2="72911"/>
                        <a14:foregroundMark x1="90577" y1="72911" x2="90931" y2="87736"/>
                        <a14:foregroundMark x1="91402" y1="87736" x2="98822" y2="90970"/>
                        <a14:foregroundMark x1="99058" y1="90431" x2="93404" y2="97305"/>
                        <a14:foregroundMark x1="50177" y1="45957" x2="50177" y2="45957"/>
                        <a14:foregroundMark x1="49352" y1="41105" x2="49352" y2="41105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240" x2="49352" y2="41240"/>
                        <a14:foregroundMark x1="49352" y1="41509" x2="41932" y2="42992"/>
                        <a14:foregroundMark x1="46996" y1="43801" x2="46996" y2="43801"/>
                        <a14:foregroundMark x1="46408" y1="21968" x2="46408" y2="21968"/>
                        <a14:foregroundMark x1="46408" y1="22237" x2="46408" y2="22237"/>
                        <a14:foregroundMark x1="40165" y1="26146" x2="55124" y2="15229"/>
                        <a14:foregroundMark x1="39929" y1="28302" x2="53239" y2="19677"/>
                        <a14:foregroundMark x1="43581" y1="25876" x2="60071" y2="23046"/>
                        <a14:foregroundMark x1="5183" y1="31671" x2="5183" y2="31671"/>
                        <a14:foregroundMark x1="5183" y1="31671" x2="5183" y2="31671"/>
                        <a14:foregroundMark x1="1649" y1="28032" x2="9187" y2="41509"/>
                        <a14:foregroundMark x1="2356" y1="29111" x2="3769" y2="41914"/>
                        <a14:foregroundMark x1="6832" y1="37601" x2="14016" y2="28437"/>
                        <a14:foregroundMark x1="13545" y1="30189" x2="13899" y2="53908"/>
                        <a14:foregroundMark x1="13899" y1="53908" x2="1649" y2="53908"/>
                        <a14:foregroundMark x1="2473" y1="57547" x2="16019" y2="60108"/>
                        <a14:foregroundMark x1="14252" y1="59704" x2="14252" y2="73315"/>
                        <a14:foregroundMark x1="14252" y1="73315" x2="2356" y2="73585"/>
                        <a14:foregroundMark x1="14370" y1="73585" x2="13899" y2="98248"/>
                        <a14:foregroundMark x1="13899" y1="98248" x2="2473" y2="99461"/>
                        <a14:foregroundMark x1="2473" y1="99461" x2="2709" y2="78302"/>
                        <a14:foregroundMark x1="40872" y1="85310" x2="34393" y2="83827"/>
                        <a14:foregroundMark x1="64782" y1="14825" x2="67138" y2="14825"/>
                        <a14:foregroundMark x1="64782" y1="21563" x2="65135" y2="28706"/>
                        <a14:foregroundMark x1="64311" y1="26685" x2="38398" y2="26550"/>
                        <a14:foregroundMark x1="39458" y1="26954" x2="41225" y2="84771"/>
                        <a14:foregroundMark x1="43227" y1="81671" x2="84806" y2="44879"/>
                        <a14:foregroundMark x1="40283" y1="61860" x2="93051" y2="29515"/>
                        <a14:foregroundMark x1="40636" y1="36388" x2="71849" y2="34906"/>
                        <a14:foregroundMark x1="40636" y1="52561" x2="70789" y2="53235"/>
                        <a14:foregroundMark x1="65489" y1="24124" x2="98115" y2="25067"/>
                        <a14:foregroundMark x1="65135" y1="26685" x2="98115" y2="27224"/>
                        <a14:foregroundMark x1="69258" y1="24124" x2="91284" y2="30593"/>
                        <a14:foregroundMark x1="52179" y1="73989" x2="98233" y2="72911"/>
                        <a14:foregroundMark x1="43934" y1="80593" x2="87279" y2="82345"/>
                        <a14:foregroundMark x1="57833" y1="91779" x2="99882" y2="89353"/>
                        <a14:foregroundMark x1="84570" y1="92588" x2="95760" y2="89353"/>
                        <a14:foregroundMark x1="91755" y1="95013" x2="93993" y2="88814"/>
                        <a14:foregroundMark x1="71496" y1="66307" x2="90342" y2="63073"/>
                        <a14:foregroundMark x1="10836" y1="28706" x2="10836" y2="28706"/>
                        <a14:foregroundMark x1="10836" y1="28706" x2="10836" y2="28706"/>
                        <a14:foregroundMark x1="6243" y1="88544" x2="6243" y2="88544"/>
                        <a14:foregroundMark x1="6243" y1="88544" x2="6243" y2="88544"/>
                        <a14:foregroundMark x1="7538" y1="92857" x2="7538" y2="92857"/>
                        <a14:foregroundMark x1="7538" y1="92857" x2="7538" y2="92857"/>
                        <a14:foregroundMark x1="4476" y1="91375" x2="10836" y2="87466"/>
                        <a14:foregroundMark x1="71496" y1="36523" x2="71496" y2="36523"/>
                        <a14:foregroundMark x1="71496" y1="36523" x2="71496" y2="36523"/>
                        <a14:backgroundMark x1="18021" y1="15229" x2="39812" y2="15229"/>
                        <a14:backgroundMark x1="18728" y1="82615" x2="35689" y2="82345"/>
                        <a14:backgroundMark x1="30389" y1="84771" x2="41461" y2="84232"/>
                        <a14:backgroundMark x1="65724" y1="14151" x2="65135" y2="26280"/>
                        <a14:backgroundMark x1="65489" y1="14151" x2="87633" y2="14960"/>
                        <a14:backgroundMark x1="65018" y1="24663" x2="90577" y2="28437"/>
                        <a14:backgroundMark x1="64664" y1="26550" x2="84923" y2="27358"/>
                        <a14:backgroundMark x1="64782" y1="26146" x2="89988" y2="28032"/>
                        <a14:backgroundMark x1="89635" y1="27358" x2="64311" y2="27358"/>
                        <a14:backgroundMark x1="39812" y1="15768" x2="64664" y2="16442"/>
                        <a14:backgroundMark x1="39576" y1="26954" x2="64782" y2="17925"/>
                        <a14:backgroundMark x1="40872" y1="19407" x2="53239" y2="18329"/>
                        <a14:backgroundMark x1="42992" y1="23585" x2="57597" y2="19003"/>
                        <a14:backgroundMark x1="39576" y1="20755" x2="62662" y2="22911"/>
                        <a14:backgroundMark x1="50412" y1="19407" x2="53121" y2="14555"/>
                        <a14:backgroundMark x1="49470" y1="22642" x2="49470" y2="18598"/>
                        <a14:backgroundMark x1="48645" y1="23720" x2="48645" y2="23720"/>
                        <a14:backgroundMark x1="48645" y1="23720" x2="48645" y2="23720"/>
                        <a14:backgroundMark x1="48410" y1="22911" x2="48410" y2="22911"/>
                        <a14:backgroundMark x1="48410" y1="22911" x2="48410" y2="22911"/>
                        <a14:backgroundMark x1="48410" y1="22911" x2="48410" y2="22911"/>
                        <a14:backgroundMark x1="42521" y1="23585" x2="42521" y2="23585"/>
                        <a14:backgroundMark x1="42521" y1="23585" x2="42521" y2="23585"/>
                        <a14:backgroundMark x1="45230" y1="22237" x2="45230" y2="22237"/>
                        <a14:backgroundMark x1="45230" y1="22237" x2="45230" y2="22237"/>
                        <a14:backgroundMark x1="54181" y1="14960" x2="54181" y2="14960"/>
                        <a14:backgroundMark x1="54181" y1="14960" x2="54181" y2="14960"/>
                        <a14:backgroundMark x1="60895" y1="23989" x2="60895" y2="23989"/>
                        <a14:backgroundMark x1="60895" y1="23989" x2="60895" y2="23989"/>
                        <a14:backgroundMark x1="58304" y1="23046" x2="58304" y2="23046"/>
                        <a14:backgroundMark x1="58304" y1="23046" x2="58304" y2="23046"/>
                        <a14:backgroundMark x1="63369" y1="22507" x2="63369" y2="22507"/>
                        <a14:backgroundMark x1="63369" y1="22507" x2="63369" y2="22507"/>
                        <a14:backgroundMark x1="63369" y1="20485" x2="63369" y2="20485"/>
                        <a14:backgroundMark x1="63369" y1="20485" x2="63369" y2="20485"/>
                        <a14:backgroundMark x1="63369" y1="20485" x2="63369" y2="20485"/>
                        <a14:backgroundMark x1="56890" y1="24798" x2="56890" y2="24798"/>
                        <a14:backgroundMark x1="56890" y1="24798" x2="56890" y2="24798"/>
                        <a14:backgroundMark x1="52061" y1="18329" x2="52061" y2="18329"/>
                        <a14:backgroundMark x1="52061" y1="18329" x2="52061" y2="18329"/>
                        <a14:backgroundMark x1="54535" y1="15768" x2="54535" y2="15768"/>
                        <a14:backgroundMark x1="54535" y1="15768" x2="54535" y2="15768"/>
                        <a14:backgroundMark x1="52415" y1="14960" x2="52415" y2="14960"/>
                        <a14:backgroundMark x1="52415" y1="14960" x2="52415" y2="14960"/>
                        <a14:backgroundMark x1="46408" y1="17790" x2="56655" y2="15768"/>
                        <a14:backgroundMark x1="44287" y1="20485" x2="54770" y2="18329"/>
                        <a14:backgroundMark x1="44994" y1="14555" x2="58893" y2="16712"/>
                        <a14:backgroundMark x1="50059" y1="15364" x2="60306" y2="14555"/>
                        <a14:backgroundMark x1="48410" y1="22642" x2="61013" y2="21563"/>
                        <a14:backgroundMark x1="48292" y1="17520" x2="56537" y2="17925"/>
                        <a14:backgroundMark x1="49470" y1="19003" x2="54535" y2="18868"/>
                        <a14:backgroundMark x1="48763" y1="15229" x2="59011" y2="22237"/>
                        <a14:backgroundMark x1="46054" y1="15768" x2="58657" y2="18194"/>
                        <a14:backgroundMark x1="46408" y1="16712" x2="56302" y2="25067"/>
                        <a14:backgroundMark x1="48763" y1="14151" x2="60660" y2="16307"/>
                        <a14:backgroundMark x1="45347" y1="16846" x2="62662" y2="21024"/>
                        <a14:backgroundMark x1="40636" y1="21968" x2="61720" y2="25472"/>
                        <a14:backgroundMark x1="40989" y1="21833" x2="54181" y2="25067"/>
                        <a14:backgroundMark x1="45583" y1="18194" x2="45583" y2="18194"/>
                        <a14:backgroundMark x1="45583" y1="18194" x2="45583" y2="18194"/>
                        <a14:backgroundMark x1="47703" y1="21159" x2="47703" y2="21159"/>
                        <a14:backgroundMark x1="47703" y1="21159" x2="47703" y2="21159"/>
                        <a14:backgroundMark x1="43934" y1="20350" x2="43934" y2="20350"/>
                        <a14:backgroundMark x1="43934" y1="20350" x2="43934" y2="20350"/>
                        <a14:backgroundMark x1="42167" y1="22507" x2="42167" y2="22507"/>
                        <a14:backgroundMark x1="42167" y1="22642" x2="42167" y2="22642"/>
                        <a14:backgroundMark x1="58304" y1="16712" x2="58304" y2="16712"/>
                        <a14:backgroundMark x1="58304" y1="16712" x2="58304" y2="16712"/>
                        <a14:backgroundMark x1="58657" y1="16712" x2="58657" y2="16712"/>
                        <a14:backgroundMark x1="56537" y1="17385" x2="56537" y2="17385"/>
                        <a14:backgroundMark x1="56537" y1="17385" x2="56537" y2="17385"/>
                        <a14:backgroundMark x1="55124" y1="19272" x2="55124" y2="19272"/>
                        <a14:backgroundMark x1="55124" y1="19272" x2="55124" y2="19272"/>
                        <a14:backgroundMark x1="50412" y1="16038" x2="50412" y2="16038"/>
                        <a14:backgroundMark x1="50412" y1="16038" x2="50412" y2="16038"/>
                        <a14:backgroundMark x1="54535" y1="16846" x2="54535" y2="16846"/>
                        <a14:backgroundMark x1="54535" y1="16846" x2="54535" y2="16846"/>
                        <a14:backgroundMark x1="51826" y1="16712" x2="51826" y2="16712"/>
                        <a14:backgroundMark x1="54535" y1="18194" x2="54535" y2="18194"/>
                        <a14:backgroundMark x1="54770" y1="18194" x2="54770" y2="18194"/>
                        <a14:backgroundMark x1="43581" y1="24394" x2="43581" y2="24394"/>
                        <a14:backgroundMark x1="43698" y1="24394" x2="43698" y2="24394"/>
                        <a14:backgroundMark x1="39105" y1="21968" x2="42285" y2="25606"/>
                        <a14:backgroundMark x1="39576" y1="25876" x2="53475" y2="25472"/>
                        <a14:backgroundMark x1="41578" y1="24124" x2="56302" y2="247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" t="-642" r="-270" b="642"/>
          <a:stretch/>
        </p:blipFill>
        <p:spPr bwMode="auto">
          <a:xfrm>
            <a:off x="914399" y="152399"/>
            <a:ext cx="7703127" cy="64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6858000" y="1485900"/>
            <a:ext cx="1447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981200" y="5715000"/>
            <a:ext cx="65532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86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in cardiac arrest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ALS</a:t>
            </a:r>
            <a:r>
              <a:rPr lang="el-GR" b="1" i="1" u="sng" dirty="0" smtClean="0"/>
              <a:t> </a:t>
            </a:r>
          </a:p>
          <a:p>
            <a:pPr marL="114300" indent="0">
              <a:buNone/>
            </a:pPr>
            <a:r>
              <a:rPr lang="el-GR" b="1" i="1" dirty="0"/>
              <a:t> </a:t>
            </a:r>
            <a:r>
              <a:rPr lang="el-GR" b="1" i="1" dirty="0" smtClean="0"/>
              <a:t>              </a:t>
            </a:r>
            <a:r>
              <a:rPr lang="en-US" b="1" i="1" u="sng" dirty="0" smtClean="0"/>
              <a:t>and</a:t>
            </a:r>
          </a:p>
          <a:p>
            <a:r>
              <a:rPr lang="en-US" u="sng" dirty="0" smtClean="0"/>
              <a:t>Cardiac protection</a:t>
            </a:r>
            <a:r>
              <a:rPr lang="en-US" dirty="0" smtClean="0"/>
              <a:t> ( calcium chloride iv </a:t>
            </a:r>
            <a:r>
              <a:rPr lang="el-GR" dirty="0" smtClean="0"/>
              <a:t>10</a:t>
            </a:r>
            <a:r>
              <a:rPr lang="en-US" dirty="0" smtClean="0"/>
              <a:t> ml </a:t>
            </a:r>
            <a:r>
              <a:rPr lang="el-GR" dirty="0" smtClean="0"/>
              <a:t>10%)</a:t>
            </a:r>
          </a:p>
          <a:p>
            <a:r>
              <a:rPr lang="en-US" u="sng" dirty="0" smtClean="0"/>
              <a:t>Shifting potassium into cells</a:t>
            </a:r>
            <a:r>
              <a:rPr lang="en-US" dirty="0" smtClean="0"/>
              <a:t> ( insulin-glucose iv infusion )</a:t>
            </a:r>
          </a:p>
          <a:p>
            <a:r>
              <a:rPr lang="en-US" u="sng" dirty="0" smtClean="0"/>
              <a:t>Sodium bicarbonate</a:t>
            </a:r>
            <a:r>
              <a:rPr lang="en-US" dirty="0" smtClean="0"/>
              <a:t> : 50 </a:t>
            </a:r>
            <a:r>
              <a:rPr lang="en-US" dirty="0" err="1" smtClean="0"/>
              <a:t>mmol</a:t>
            </a:r>
            <a:r>
              <a:rPr lang="en-US" dirty="0" smtClean="0"/>
              <a:t> iv by rapid injection (if severe acidosis or renal failure)</a:t>
            </a:r>
            <a:endParaRPr lang="el-GR" dirty="0" smtClean="0"/>
          </a:p>
          <a:p>
            <a:r>
              <a:rPr lang="en-US" u="sng" dirty="0" smtClean="0"/>
              <a:t>Removing potassium from the body</a:t>
            </a:r>
            <a:r>
              <a:rPr lang="en-US" dirty="0" smtClean="0"/>
              <a:t> ( dialysis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2537"/>
            <a:ext cx="77343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88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Hypokalaemia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Serum potassium &lt; 2.5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</a:p>
          <a:p>
            <a:endParaRPr lang="en-US" dirty="0"/>
          </a:p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Gastrointestinal losses (diarrhea)</a:t>
            </a:r>
          </a:p>
          <a:p>
            <a:pPr lvl="1"/>
            <a:r>
              <a:rPr lang="en-US" dirty="0" smtClean="0"/>
              <a:t>Drugs (diuretics, steroids)</a:t>
            </a:r>
          </a:p>
          <a:p>
            <a:pPr lvl="1"/>
            <a:r>
              <a:rPr lang="en-US" dirty="0" smtClean="0"/>
              <a:t>Endocrine disorders (Cushing’s syndrome)</a:t>
            </a:r>
          </a:p>
          <a:p>
            <a:pPr lvl="1"/>
            <a:r>
              <a:rPr lang="en-US" dirty="0" smtClean="0"/>
              <a:t>Metabolic alkalosis</a:t>
            </a:r>
          </a:p>
          <a:p>
            <a:pPr lvl="1"/>
            <a:r>
              <a:rPr lang="en-US" dirty="0" smtClean="0"/>
              <a:t>Poor dietary intake</a:t>
            </a:r>
          </a:p>
          <a:p>
            <a:pPr lvl="1"/>
            <a:r>
              <a:rPr lang="en-US" dirty="0" smtClean="0"/>
              <a:t>Magnesium depletion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2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Recognition of </a:t>
            </a:r>
            <a:r>
              <a:rPr lang="en-US" dirty="0" err="1" smtClean="0"/>
              <a:t>hypokalaemia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Fatigue, weakness, leg cramps, constipation</a:t>
            </a:r>
          </a:p>
          <a:p>
            <a:r>
              <a:rPr lang="en-US" dirty="0" smtClean="0"/>
              <a:t>K &lt; 2.5 </a:t>
            </a:r>
            <a:r>
              <a:rPr lang="en-US" dirty="0" err="1" smtClean="0"/>
              <a:t>mmol</a:t>
            </a:r>
            <a:r>
              <a:rPr lang="en-US" dirty="0" smtClean="0"/>
              <a:t>/L : </a:t>
            </a:r>
            <a:r>
              <a:rPr lang="en-US" dirty="0" err="1" smtClean="0"/>
              <a:t>rhabdomyolysis</a:t>
            </a:r>
            <a:r>
              <a:rPr lang="en-US" dirty="0" smtClean="0"/>
              <a:t> , ascending  paralysis, respiratory difficulties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ECG </a:t>
            </a: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U waves</a:t>
            </a:r>
          </a:p>
          <a:p>
            <a:pPr lvl="1"/>
            <a:r>
              <a:rPr lang="en-US" dirty="0" smtClean="0"/>
              <a:t>ST segment changes</a:t>
            </a:r>
          </a:p>
          <a:p>
            <a:pPr lvl="1"/>
            <a:r>
              <a:rPr lang="el-GR" dirty="0" smtClean="0"/>
              <a:t>Τ</a:t>
            </a:r>
            <a:r>
              <a:rPr lang="en-US" dirty="0" smtClean="0"/>
              <a:t> wave flattening</a:t>
            </a:r>
            <a:endParaRPr lang="el-GR" dirty="0" smtClean="0"/>
          </a:p>
          <a:p>
            <a:pPr lvl="1"/>
            <a:r>
              <a:rPr lang="en-US" b="1" i="1" dirty="0" err="1" smtClean="0"/>
              <a:t>Arrythmias</a:t>
            </a:r>
            <a:r>
              <a:rPr lang="en-US" b="1" i="1" dirty="0" smtClean="0"/>
              <a:t> (especially if patient is taking digoxin)</a:t>
            </a:r>
            <a:endParaRPr lang="el-GR" b="1" i="1" dirty="0" smtClean="0"/>
          </a:p>
          <a:p>
            <a:pPr lvl="1"/>
            <a:r>
              <a:rPr lang="en-US" b="1" i="1" dirty="0" smtClean="0"/>
              <a:t>Cardiac arrest (PEA, VF/</a:t>
            </a:r>
            <a:r>
              <a:rPr lang="en-US" b="1" i="1" dirty="0" err="1" smtClean="0"/>
              <a:t>pVT</a:t>
            </a:r>
            <a:r>
              <a:rPr lang="en-US" b="1" i="1" dirty="0" smtClean="0"/>
              <a:t>, </a:t>
            </a:r>
            <a:r>
              <a:rPr lang="en-US" b="1" i="1" dirty="0" err="1" smtClean="0"/>
              <a:t>asystole</a:t>
            </a:r>
            <a:r>
              <a:rPr lang="en-US" b="1" i="1" dirty="0" smtClean="0"/>
              <a:t>)</a:t>
            </a:r>
            <a:endParaRPr 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948" y="2895600"/>
            <a:ext cx="310991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54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</a:t>
            </a:r>
            <a:r>
              <a:rPr lang="en-US" dirty="0" err="1" smtClean="0"/>
              <a:t>hypokalaemia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Gradual</a:t>
            </a:r>
            <a:r>
              <a:rPr lang="en-US" dirty="0" smtClean="0"/>
              <a:t> replacement of potassium (</a:t>
            </a:r>
            <a:r>
              <a:rPr lang="en-US" b="1" i="1" dirty="0" smtClean="0"/>
              <a:t>seek expert help</a:t>
            </a:r>
            <a:r>
              <a:rPr lang="en-US" dirty="0" smtClean="0"/>
              <a:t>)</a:t>
            </a:r>
            <a:endParaRPr lang="el-GR" i="1" dirty="0" smtClean="0"/>
          </a:p>
          <a:p>
            <a:endParaRPr lang="el-GR" i="1" dirty="0"/>
          </a:p>
          <a:p>
            <a:r>
              <a:rPr lang="en-US" b="1" i="1" dirty="0" smtClean="0"/>
              <a:t>20</a:t>
            </a:r>
            <a:r>
              <a:rPr lang="en-US" b="1" i="1" dirty="0"/>
              <a:t> </a:t>
            </a:r>
            <a:r>
              <a:rPr lang="en-US" b="1" i="1" dirty="0" err="1" smtClean="0"/>
              <a:t>mmol</a:t>
            </a:r>
            <a:r>
              <a:rPr lang="en-US" b="1" i="1" dirty="0" smtClean="0"/>
              <a:t>/h </a:t>
            </a:r>
            <a:r>
              <a:rPr lang="en-US" b="1" dirty="0" smtClean="0"/>
              <a:t>maximum</a:t>
            </a:r>
            <a:r>
              <a:rPr lang="en-US" dirty="0" smtClean="0"/>
              <a:t> recommended iv infusion rate</a:t>
            </a:r>
          </a:p>
          <a:p>
            <a:endParaRPr lang="en-US" dirty="0"/>
          </a:p>
          <a:p>
            <a:r>
              <a:rPr lang="en-US" b="1" i="1" dirty="0" smtClean="0"/>
              <a:t>Cardiac arrest</a:t>
            </a:r>
          </a:p>
          <a:p>
            <a:pPr lvl="1"/>
            <a:r>
              <a:rPr lang="en-US" i="1" dirty="0" smtClean="0"/>
              <a:t>2mmol/min for 10 min, followed by 10mmol over 5-10 min</a:t>
            </a:r>
            <a:endParaRPr lang="en-US" i="1" dirty="0"/>
          </a:p>
          <a:p>
            <a:pPr lvl="1"/>
            <a:endParaRPr lang="el-GR" i="1" dirty="0" smtClean="0"/>
          </a:p>
          <a:p>
            <a:r>
              <a:rPr lang="en-US" dirty="0" smtClean="0"/>
              <a:t>Continuous ECG monitoring</a:t>
            </a:r>
            <a:endParaRPr lang="el-GR" baseline="30000" dirty="0" smtClean="0"/>
          </a:p>
          <a:p>
            <a:endParaRPr lang="el-GR" baseline="30000" dirty="0"/>
          </a:p>
          <a:p>
            <a:r>
              <a:rPr lang="en-US" dirty="0" smtClean="0"/>
              <a:t>Repletion of magnesium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5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Any question?</a:t>
            </a:r>
            <a:endParaRPr lang="en-US" i="1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62" y="1600200"/>
            <a:ext cx="644227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66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ÎÏÎ¿ÏÎ­Î»ÎµÏÎ¼Î± ÎµÎ¹ÎºÏÎ½Î±Ï Î³Î¹Î± 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6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391" y="1905000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Hypothermia </a:t>
            </a:r>
            <a:r>
              <a:rPr lang="el-GR" dirty="0" smtClean="0"/>
              <a:t>&amp;</a:t>
            </a:r>
            <a:br>
              <a:rPr lang="el-GR" dirty="0" smtClean="0"/>
            </a:br>
            <a:r>
              <a:rPr lang="en-US" dirty="0"/>
              <a:t>H</a:t>
            </a:r>
            <a:r>
              <a:rPr lang="en-US" dirty="0" smtClean="0"/>
              <a:t>yperthermia </a:t>
            </a:r>
            <a:r>
              <a:rPr lang="el-GR" dirty="0" smtClean="0"/>
              <a:t>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24245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07407"/>
            <a:ext cx="2209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282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Hypoxia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abnormally reduced oxygen supply to tissue</a:t>
            </a:r>
          </a:p>
          <a:p>
            <a:endParaRPr lang="en-US" dirty="0"/>
          </a:p>
          <a:p>
            <a:r>
              <a:rPr lang="en-US" dirty="0" smtClean="0"/>
              <a:t>Causes </a:t>
            </a:r>
          </a:p>
          <a:p>
            <a:pPr lvl="1"/>
            <a:r>
              <a:rPr lang="en-US" dirty="0" smtClean="0"/>
              <a:t>Inadequate oxygenation </a:t>
            </a:r>
          </a:p>
          <a:p>
            <a:pPr lvl="1"/>
            <a:r>
              <a:rPr lang="en-US" dirty="0" smtClean="0"/>
              <a:t>Venous-to-</a:t>
            </a:r>
            <a:r>
              <a:rPr lang="en-US" dirty="0" err="1" smtClean="0"/>
              <a:t>arteal</a:t>
            </a:r>
            <a:r>
              <a:rPr lang="en-US" dirty="0" smtClean="0"/>
              <a:t> shunts</a:t>
            </a:r>
          </a:p>
          <a:p>
            <a:pPr lvl="1"/>
            <a:r>
              <a:rPr lang="en-US" dirty="0" smtClean="0"/>
              <a:t>Pulmonary disease</a:t>
            </a:r>
          </a:p>
          <a:p>
            <a:pPr lvl="1"/>
            <a:r>
              <a:rPr lang="en-US" dirty="0" smtClean="0"/>
              <a:t>Inadequate oxygen transport to tissues</a:t>
            </a:r>
          </a:p>
          <a:p>
            <a:pPr lvl="1"/>
            <a:r>
              <a:rPr lang="en-US" dirty="0" smtClean="0"/>
              <a:t>Inadequate tissue capability of using oxygen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Death of cells, organ damage</a:t>
            </a:r>
          </a:p>
          <a:p>
            <a:pPr marL="457200" lvl="1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 cardiac arrest</a:t>
            </a:r>
          </a:p>
          <a:p>
            <a:pPr marL="457200" lvl="1" indent="0" algn="ctr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death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core temperature below 35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Mild (32-35</a:t>
            </a:r>
            <a:r>
              <a:rPr lang="en-US" baseline="30000" dirty="0"/>
              <a:t>o</a:t>
            </a:r>
            <a:r>
              <a:rPr lang="en-US" dirty="0"/>
              <a:t>C)</a:t>
            </a:r>
            <a:endParaRPr lang="en-US" dirty="0" smtClean="0"/>
          </a:p>
          <a:p>
            <a:pPr lvl="1"/>
            <a:r>
              <a:rPr lang="en-US" dirty="0" smtClean="0"/>
              <a:t>Moderate (28-32</a:t>
            </a:r>
            <a:r>
              <a:rPr lang="en-US" baseline="30000" dirty="0"/>
              <a:t>o</a:t>
            </a:r>
            <a:r>
              <a:rPr lang="en-US" dirty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Severe (&lt;28</a:t>
            </a:r>
            <a:r>
              <a:rPr lang="en-US" baseline="30000" dirty="0" smtClean="0"/>
              <a:t>o</a:t>
            </a:r>
            <a:r>
              <a:rPr lang="en-US" dirty="0" smtClean="0"/>
              <a:t>C )</a:t>
            </a:r>
          </a:p>
          <a:p>
            <a:r>
              <a:rPr lang="en-US" dirty="0" smtClean="0"/>
              <a:t>Swiss staging system </a:t>
            </a:r>
          </a:p>
          <a:p>
            <a:r>
              <a:rPr lang="en-US" dirty="0" smtClean="0"/>
              <a:t>Cooling: </a:t>
            </a:r>
            <a:r>
              <a:rPr lang="en-US" i="1" dirty="0" smtClean="0"/>
              <a:t>decreases cellular oxygen consumption by about 6% per 1</a:t>
            </a:r>
            <a:r>
              <a:rPr lang="en-US" i="1" baseline="30000" dirty="0" smtClean="0"/>
              <a:t>o</a:t>
            </a:r>
            <a:r>
              <a:rPr lang="en-US" i="1" dirty="0" smtClean="0"/>
              <a:t>C decrease in core temperature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Hypothermia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0"/>
            <a:ext cx="22424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9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«</a:t>
            </a:r>
            <a:r>
              <a:rPr lang="en-US" i="1" dirty="0" smtClean="0">
                <a:solidFill>
                  <a:srgbClr val="FF0000"/>
                </a:solidFill>
              </a:rPr>
              <a:t>no one is dead, until warm and dead</a:t>
            </a:r>
            <a:r>
              <a:rPr lang="en-US" i="1" dirty="0" smtClean="0"/>
              <a:t> </a:t>
            </a:r>
            <a:r>
              <a:rPr lang="el-GR" dirty="0" smtClean="0"/>
              <a:t>»</a:t>
            </a:r>
          </a:p>
          <a:p>
            <a:endParaRPr lang="en-US" dirty="0" smtClean="0"/>
          </a:p>
          <a:p>
            <a:r>
              <a:rPr lang="en-US" dirty="0" smtClean="0"/>
              <a:t>Do not resuscitate</a:t>
            </a:r>
            <a:endParaRPr lang="el-GR" dirty="0" smtClean="0"/>
          </a:p>
          <a:p>
            <a:pPr lvl="1"/>
            <a:r>
              <a:rPr lang="en-US" dirty="0" smtClean="0"/>
              <a:t>Lethal injury</a:t>
            </a:r>
          </a:p>
          <a:p>
            <a:pPr lvl="1"/>
            <a:r>
              <a:rPr lang="en-US" dirty="0" smtClean="0"/>
              <a:t>Fatal illness</a:t>
            </a:r>
          </a:p>
          <a:p>
            <a:pPr lvl="1"/>
            <a:r>
              <a:rPr lang="en-US" dirty="0" smtClean="0"/>
              <a:t>Prolonged asphyxia</a:t>
            </a:r>
          </a:p>
          <a:p>
            <a:pPr lvl="1"/>
            <a:r>
              <a:rPr lang="en-US" dirty="0" smtClean="0"/>
              <a:t>Incompressible chest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Rescue or not?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514"/>
            <a:ext cx="20574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0"/>
            <a:ext cx="22424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84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b="1" i="1" dirty="0" smtClean="0"/>
              <a:t>ABCDE  or ALS</a:t>
            </a:r>
            <a:endParaRPr lang="el-GR" b="1" i="1" dirty="0" smtClean="0"/>
          </a:p>
          <a:p>
            <a:r>
              <a:rPr lang="en-US" i="1" u="sng" dirty="0"/>
              <a:t>Palpate</a:t>
            </a:r>
            <a:r>
              <a:rPr lang="en-US" dirty="0"/>
              <a:t> major artery and look ECG for </a:t>
            </a:r>
            <a:r>
              <a:rPr lang="en-US" i="1" u="sng" dirty="0"/>
              <a:t>up to 1 </a:t>
            </a:r>
            <a:r>
              <a:rPr lang="en-US" i="1" u="sng" dirty="0" smtClean="0"/>
              <a:t>min</a:t>
            </a:r>
          </a:p>
          <a:p>
            <a:r>
              <a:rPr lang="en-US" dirty="0" smtClean="0"/>
              <a:t>High concentrations  of oxygen (warmed and humidified)</a:t>
            </a:r>
          </a:p>
          <a:p>
            <a:r>
              <a:rPr lang="en-US" dirty="0"/>
              <a:t>Central or large proximal </a:t>
            </a:r>
            <a:r>
              <a:rPr lang="en-US" dirty="0" smtClean="0"/>
              <a:t>vein</a:t>
            </a:r>
          </a:p>
          <a:p>
            <a:r>
              <a:rPr lang="en-US" dirty="0" smtClean="0"/>
              <a:t>Tracheal intubation</a:t>
            </a:r>
          </a:p>
          <a:p>
            <a:r>
              <a:rPr lang="en-US" dirty="0" smtClean="0"/>
              <a:t>Confirm hypothermia- consistent method</a:t>
            </a:r>
          </a:p>
          <a:p>
            <a:endParaRPr lang="en-US" i="1" dirty="0"/>
          </a:p>
          <a:p>
            <a:endParaRPr lang="el-GR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of </a:t>
            </a:r>
            <a:br>
              <a:rPr lang="en-US" dirty="0" smtClean="0"/>
            </a:br>
            <a:r>
              <a:rPr lang="en-US" dirty="0" smtClean="0"/>
              <a:t>hypothermia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0574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0"/>
            <a:ext cx="22424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50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i="1" u="sng" dirty="0" smtClean="0"/>
              <a:t>ALS-DRUGS </a:t>
            </a:r>
          </a:p>
          <a:p>
            <a:endParaRPr lang="en-US" b="1" i="1" u="sng" dirty="0" smtClean="0"/>
          </a:p>
          <a:p>
            <a:r>
              <a:rPr lang="en-US" i="1" u="sng" dirty="0" smtClean="0"/>
              <a:t>Withhold adrenaline until &gt;30</a:t>
            </a:r>
            <a:r>
              <a:rPr lang="en-US" i="1" u="sng" baseline="30000" dirty="0" smtClean="0"/>
              <a:t>o</a:t>
            </a:r>
            <a:r>
              <a:rPr lang="en-US" i="1" u="sng" dirty="0" smtClean="0"/>
              <a:t>C</a:t>
            </a:r>
          </a:p>
          <a:p>
            <a:r>
              <a:rPr lang="en-US" dirty="0" smtClean="0"/>
              <a:t>&gt;30</a:t>
            </a:r>
            <a:r>
              <a:rPr lang="en-US" baseline="30000" dirty="0" smtClean="0"/>
              <a:t>o</a:t>
            </a:r>
            <a:r>
              <a:rPr lang="en-US" dirty="0" smtClean="0"/>
              <a:t>C : </a:t>
            </a:r>
            <a:r>
              <a:rPr lang="en-US" i="1" u="sng" dirty="0" smtClean="0"/>
              <a:t>double</a:t>
            </a:r>
            <a:r>
              <a:rPr lang="en-US" dirty="0" smtClean="0"/>
              <a:t> the intervals between doses</a:t>
            </a:r>
          </a:p>
          <a:p>
            <a:r>
              <a:rPr lang="en-US" dirty="0" smtClean="0"/>
              <a:t>&gt;35</a:t>
            </a:r>
            <a:r>
              <a:rPr lang="en-US" baseline="30000" dirty="0" smtClean="0"/>
              <a:t>o</a:t>
            </a:r>
            <a:r>
              <a:rPr lang="en-US" dirty="0" smtClean="0"/>
              <a:t>C: standard protocol</a:t>
            </a:r>
          </a:p>
          <a:p>
            <a:r>
              <a:rPr lang="en-US" dirty="0" smtClean="0"/>
              <a:t>4Hs- 4Ts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Hypothrmia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treatment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514"/>
            <a:ext cx="20574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0"/>
            <a:ext cx="22424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4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 smtClean="0"/>
              <a:t>Arrythmias</a:t>
            </a:r>
            <a:endParaRPr lang="en-US" b="1" i="1" dirty="0" smtClean="0"/>
          </a:p>
          <a:p>
            <a:pPr lvl="1"/>
            <a:r>
              <a:rPr lang="en-US" dirty="0" smtClean="0"/>
              <a:t>Sinus </a:t>
            </a:r>
            <a:r>
              <a:rPr lang="en-US" dirty="0" err="1" smtClean="0"/>
              <a:t>bradycardia</a:t>
            </a:r>
            <a:r>
              <a:rPr lang="en-US" dirty="0" smtClean="0"/>
              <a:t> -&gt; VF -&gt; </a:t>
            </a:r>
            <a:r>
              <a:rPr lang="en-US" dirty="0" err="1" smtClean="0"/>
              <a:t>asystole</a:t>
            </a:r>
            <a:endParaRPr lang="en-US" dirty="0" smtClean="0"/>
          </a:p>
          <a:p>
            <a:pPr lvl="1"/>
            <a:r>
              <a:rPr lang="en-US" dirty="0" smtClean="0"/>
              <a:t>VF/</a:t>
            </a:r>
            <a:r>
              <a:rPr lang="en-US" dirty="0" err="1" smtClean="0"/>
              <a:t>pVT</a:t>
            </a:r>
            <a:r>
              <a:rPr lang="en-US" dirty="0" smtClean="0"/>
              <a:t>: 3 shocks (if persists-&gt; delay shock until &gt;30</a:t>
            </a:r>
            <a:r>
              <a:rPr lang="en-US" baseline="30000" dirty="0" smtClean="0"/>
              <a:t>o</a:t>
            </a:r>
            <a:r>
              <a:rPr lang="en-US" dirty="0" smtClean="0"/>
              <a:t>C)</a:t>
            </a:r>
            <a:endParaRPr lang="en-US" dirty="0"/>
          </a:p>
          <a:p>
            <a:endParaRPr lang="en-US" b="1" i="1" dirty="0" smtClean="0"/>
          </a:p>
          <a:p>
            <a:r>
              <a:rPr lang="en-US" b="1" i="1" dirty="0" err="1" smtClean="0"/>
              <a:t>Rewarning</a:t>
            </a:r>
            <a:r>
              <a:rPr lang="en-US" b="1" i="1" dirty="0" smtClean="0"/>
              <a:t> </a:t>
            </a:r>
          </a:p>
          <a:p>
            <a:pPr lvl="1"/>
            <a:r>
              <a:rPr lang="en-US" dirty="0" err="1" smtClean="0"/>
              <a:t>Pasive</a:t>
            </a:r>
            <a:endParaRPr lang="en-US" dirty="0" smtClean="0"/>
          </a:p>
          <a:p>
            <a:pPr lvl="1"/>
            <a:r>
              <a:rPr lang="en-US" dirty="0" smtClean="0"/>
              <a:t>Active external </a:t>
            </a:r>
          </a:p>
          <a:p>
            <a:pPr lvl="1"/>
            <a:r>
              <a:rPr lang="en-US" dirty="0" smtClean="0"/>
              <a:t>Active internal (warm humidified gases, lavage with warm fluids, extracorporeal warming)</a:t>
            </a:r>
          </a:p>
          <a:p>
            <a:pPr lvl="2"/>
            <a:r>
              <a:rPr lang="en-US" dirty="0" smtClean="0"/>
              <a:t>No cardiac arrest :</a:t>
            </a:r>
            <a:r>
              <a:rPr lang="el-GR" dirty="0"/>
              <a:t> 1-1.5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 /</a:t>
            </a:r>
            <a:r>
              <a:rPr lang="en-US" dirty="0"/>
              <a:t>h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Cardiac arrest: </a:t>
            </a:r>
            <a:r>
              <a:rPr lang="el-GR" dirty="0"/>
              <a:t>8-12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baseline="30000" dirty="0"/>
              <a:t>/</a:t>
            </a:r>
            <a:r>
              <a:rPr lang="en-US" dirty="0"/>
              <a:t>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Always thinking of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0"/>
            <a:ext cx="22424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80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/>
          <a:lstStyle/>
          <a:p>
            <a:r>
              <a:rPr lang="en-US" dirty="0" smtClean="0"/>
              <a:t>Avalanche </a:t>
            </a:r>
            <a:br>
              <a:rPr lang="en-US" dirty="0" smtClean="0"/>
            </a:br>
            <a:r>
              <a:rPr lang="en-US" dirty="0" smtClean="0"/>
              <a:t>accident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57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66800" y="3352800"/>
            <a:ext cx="2133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5257800"/>
            <a:ext cx="2133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1457" y="6400799"/>
            <a:ext cx="3352800" cy="4281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953000" y="5257800"/>
            <a:ext cx="21336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543" y="0"/>
            <a:ext cx="224245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1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 </a:t>
            </a:r>
            <a:endParaRPr lang="en-US" dirty="0"/>
          </a:p>
        </p:txBody>
      </p:sp>
      <p:pic>
        <p:nvPicPr>
          <p:cNvPr id="4098" name="Picture 2" descr="ÎÏÎ¿ÏÎ­Î»ÎµÏÎ¼Î± ÎµÎ¹ÎºÏÎ½Î±Ï Î³Î¹Î± 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2578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81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Exogenous or endogenous heat stroke</a:t>
            </a:r>
          </a:p>
          <a:p>
            <a:endParaRPr lang="en-US" dirty="0" smtClean="0"/>
          </a:p>
          <a:p>
            <a:r>
              <a:rPr lang="en-US" dirty="0" smtClean="0"/>
              <a:t>Malignant hyperthermia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Hyperthermia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6" y="0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620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Θ&gt;40</a:t>
            </a:r>
            <a:r>
              <a:rPr lang="el-GR" baseline="30000" dirty="0" smtClean="0"/>
              <a:t>ο</a:t>
            </a:r>
            <a:r>
              <a:rPr lang="en-US" dirty="0" smtClean="0"/>
              <a:t>C</a:t>
            </a:r>
          </a:p>
          <a:p>
            <a:r>
              <a:rPr lang="en-US" dirty="0"/>
              <a:t>Systemic inflammatory response with mental state change and organ dysfunction</a:t>
            </a:r>
          </a:p>
          <a:p>
            <a:pPr lvl="1"/>
            <a:r>
              <a:rPr lang="en-US" dirty="0"/>
              <a:t>Classic </a:t>
            </a:r>
            <a:r>
              <a:rPr lang="en-US" dirty="0" smtClean="0"/>
              <a:t>non-</a:t>
            </a:r>
            <a:r>
              <a:rPr lang="en-US" dirty="0" err="1" smtClean="0"/>
              <a:t>exertional</a:t>
            </a:r>
            <a:r>
              <a:rPr lang="en-US" dirty="0" smtClean="0"/>
              <a:t> (elderly)</a:t>
            </a:r>
            <a:endParaRPr lang="en-US" dirty="0"/>
          </a:p>
          <a:p>
            <a:pPr lvl="1"/>
            <a:r>
              <a:rPr lang="en-US" dirty="0" err="1"/>
              <a:t>Exertional</a:t>
            </a:r>
            <a:r>
              <a:rPr lang="en-US" dirty="0"/>
              <a:t> </a:t>
            </a:r>
            <a:r>
              <a:rPr lang="en-US" dirty="0" smtClean="0"/>
              <a:t>(healthy young adults)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Mortality : 10-50%</a:t>
            </a:r>
            <a:endParaRPr lang="en-US" dirty="0"/>
          </a:p>
          <a:p>
            <a:pPr lvl="1"/>
            <a:endParaRPr lang="el-G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stroke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6" y="0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8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Core temperature &gt;40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r>
              <a:rPr lang="en-US" dirty="0" smtClean="0"/>
              <a:t>Hot, dry skin</a:t>
            </a:r>
          </a:p>
          <a:p>
            <a:r>
              <a:rPr lang="en-US" dirty="0" smtClean="0"/>
              <a:t>Early signs and symptoms (extreme fatigue, facial flushing, vomiting, </a:t>
            </a:r>
            <a:r>
              <a:rPr lang="en-US" dirty="0" err="1" smtClean="0"/>
              <a:t>diarrhoea</a:t>
            </a:r>
            <a:r>
              <a:rPr lang="en-US" dirty="0" smtClean="0"/>
              <a:t>)</a:t>
            </a:r>
          </a:p>
          <a:p>
            <a:r>
              <a:rPr lang="en-US" dirty="0" smtClean="0"/>
              <a:t>Organ dysfunction (</a:t>
            </a:r>
            <a:r>
              <a:rPr lang="en-US" dirty="0" err="1" smtClean="0"/>
              <a:t>arrythmias</a:t>
            </a:r>
            <a:r>
              <a:rPr lang="en-US" dirty="0" smtClean="0"/>
              <a:t>, ARDS, seizures,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6" y="0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026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5" b="25462"/>
          <a:stretch/>
        </p:blipFill>
        <p:spPr bwMode="auto">
          <a:xfrm>
            <a:off x="838200" y="2064327"/>
            <a:ext cx="7467599" cy="372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87" r="59413" b="54"/>
          <a:stretch/>
        </p:blipFill>
        <p:spPr bwMode="auto">
          <a:xfrm>
            <a:off x="5867400" y="6123709"/>
            <a:ext cx="2449273" cy="360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0" y="1981200"/>
            <a:ext cx="5334000" cy="1295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0" y="3124200"/>
            <a:ext cx="5334000" cy="1295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Drug toxicity</a:t>
            </a:r>
          </a:p>
          <a:p>
            <a:r>
              <a:rPr lang="en-US" dirty="0" smtClean="0"/>
              <a:t>Drug </a:t>
            </a:r>
            <a:r>
              <a:rPr lang="en-US" dirty="0" err="1" smtClean="0"/>
              <a:t>withdrowal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Serotonin syndrome</a:t>
            </a:r>
          </a:p>
          <a:p>
            <a:r>
              <a:rPr lang="en-US" dirty="0" smtClean="0"/>
              <a:t>Neuroleptic malignant syndrome</a:t>
            </a:r>
          </a:p>
          <a:p>
            <a:r>
              <a:rPr lang="en-US" dirty="0" smtClean="0"/>
              <a:t>Sepsis</a:t>
            </a:r>
          </a:p>
          <a:p>
            <a:r>
              <a:rPr lang="en-US" dirty="0" smtClean="0"/>
              <a:t>Central nervous system infection</a:t>
            </a:r>
          </a:p>
          <a:p>
            <a:r>
              <a:rPr lang="en-US" dirty="0" smtClean="0"/>
              <a:t>Endocrine disorders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not forget…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6" y="0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/>
              <a:t>ABCDE and</a:t>
            </a:r>
            <a:endParaRPr lang="el-GR" b="1" i="1" u="sng" dirty="0"/>
          </a:p>
          <a:p>
            <a:pPr lvl="1"/>
            <a:r>
              <a:rPr lang="en-US" dirty="0" smtClean="0"/>
              <a:t>Rapid cooling</a:t>
            </a:r>
            <a:endParaRPr lang="el-GR" dirty="0"/>
          </a:p>
          <a:p>
            <a:pPr lvl="1"/>
            <a:r>
              <a:rPr lang="en-US" dirty="0" smtClean="0"/>
              <a:t>Large volume of fluids</a:t>
            </a:r>
          </a:p>
          <a:p>
            <a:pPr lvl="1"/>
            <a:r>
              <a:rPr lang="en-US" dirty="0" smtClean="0"/>
              <a:t>Correct electrolyte abnormalities</a:t>
            </a:r>
            <a:endParaRPr lang="el-GR" dirty="0"/>
          </a:p>
          <a:p>
            <a:endParaRPr lang="en-US" dirty="0" smtClean="0"/>
          </a:p>
          <a:p>
            <a:r>
              <a:rPr lang="en-US" b="1" i="1" u="sng" dirty="0" smtClean="0"/>
              <a:t>ALS</a:t>
            </a:r>
            <a:r>
              <a:rPr lang="el-GR" b="1" i="1" u="sng" dirty="0" smtClean="0"/>
              <a:t> </a:t>
            </a:r>
            <a:r>
              <a:rPr lang="en-US" b="1" i="1" u="sng" dirty="0" smtClean="0"/>
              <a:t>and</a:t>
            </a:r>
            <a:endParaRPr lang="el-GR" b="1" i="1" u="sng" dirty="0" smtClean="0"/>
          </a:p>
          <a:p>
            <a:pPr lvl="1"/>
            <a:r>
              <a:rPr lang="en-US" dirty="0" smtClean="0"/>
              <a:t>Rapid cooling</a:t>
            </a:r>
          </a:p>
          <a:p>
            <a:pPr lvl="1"/>
            <a:r>
              <a:rPr lang="en-US" dirty="0" smtClean="0"/>
              <a:t>Poor prognosis</a:t>
            </a:r>
            <a:endParaRPr lang="el-GR" dirty="0" smtClean="0"/>
          </a:p>
          <a:p>
            <a:endParaRPr lang="el-GR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Treatment 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6" y="0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5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Cold drinks, spraying tepid water on the </a:t>
            </a:r>
            <a:r>
              <a:rPr lang="en-US" dirty="0" err="1" smtClean="0"/>
              <a:t>endressed</a:t>
            </a:r>
            <a:r>
              <a:rPr lang="en-US" dirty="0" smtClean="0"/>
              <a:t> patient</a:t>
            </a:r>
          </a:p>
          <a:p>
            <a:r>
              <a:rPr lang="en-US" dirty="0" smtClean="0"/>
              <a:t>Immersion in cold water</a:t>
            </a:r>
            <a:endParaRPr lang="el-GR" dirty="0" smtClean="0"/>
          </a:p>
          <a:p>
            <a:r>
              <a:rPr lang="en-US" dirty="0" smtClean="0"/>
              <a:t>Cold iv fluids, intravascular cooling catheters, extracorporeal circuits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</a:t>
            </a:r>
            <a:br>
              <a:rPr lang="en-US" dirty="0" smtClean="0"/>
            </a:br>
            <a:r>
              <a:rPr lang="en-US" dirty="0" smtClean="0"/>
              <a:t>techniques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6" y="0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22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Genetic sensitivity of skeletal muscles to volatile anesthetics and </a:t>
            </a:r>
            <a:r>
              <a:rPr lang="en-US" dirty="0" err="1" smtClean="0"/>
              <a:t>depolarising</a:t>
            </a:r>
            <a:r>
              <a:rPr lang="en-US" dirty="0" smtClean="0"/>
              <a:t> neuromuscular drugs</a:t>
            </a:r>
          </a:p>
          <a:p>
            <a:endParaRPr lang="en-US" dirty="0" smtClean="0"/>
          </a:p>
          <a:p>
            <a:r>
              <a:rPr lang="en-US" b="1" i="1" dirty="0" smtClean="0"/>
              <a:t>Stop</a:t>
            </a:r>
            <a:r>
              <a:rPr lang="en-US" i="1" dirty="0" smtClean="0"/>
              <a:t> triggering agents</a:t>
            </a:r>
          </a:p>
          <a:p>
            <a:r>
              <a:rPr lang="en-US" dirty="0" smtClean="0"/>
              <a:t>Give oxygen, correct acidosis and electrolyte abnormalities</a:t>
            </a:r>
          </a:p>
          <a:p>
            <a:r>
              <a:rPr lang="en-US" b="1" i="1" dirty="0" err="1" smtClean="0"/>
              <a:t>Dantrolene</a:t>
            </a:r>
            <a:r>
              <a:rPr lang="en-US" dirty="0" smtClean="0"/>
              <a:t> and cooling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Malignant </a:t>
            </a:r>
            <a:br>
              <a:rPr lang="en-US" dirty="0" smtClean="0"/>
            </a:br>
            <a:r>
              <a:rPr lang="en-US" dirty="0" smtClean="0"/>
              <a:t>hyperthermia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686" y="0"/>
            <a:ext cx="2209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9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question?</a:t>
            </a:r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4953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90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Hypovolaemia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</a:t>
            </a:r>
            <a:r>
              <a:rPr lang="en-US" dirty="0" err="1" smtClean="0"/>
              <a:t>hypovolaemia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Blood loss:</a:t>
            </a:r>
          </a:p>
          <a:p>
            <a:pPr lvl="1"/>
            <a:r>
              <a:rPr lang="en-US" dirty="0" smtClean="0"/>
              <a:t>Trauma</a:t>
            </a:r>
          </a:p>
          <a:p>
            <a:pPr lvl="1"/>
            <a:r>
              <a:rPr lang="en-US" dirty="0" smtClean="0"/>
              <a:t>Ruptured aortic aneurysm</a:t>
            </a:r>
          </a:p>
          <a:p>
            <a:pPr lvl="1"/>
            <a:r>
              <a:rPr lang="en-US" dirty="0" smtClean="0"/>
              <a:t>Gastrointestinal </a:t>
            </a:r>
            <a:r>
              <a:rPr lang="en-US" dirty="0" err="1" smtClean="0"/>
              <a:t>haemorrhage</a:t>
            </a:r>
            <a:endParaRPr lang="en-US" dirty="0" smtClean="0"/>
          </a:p>
          <a:p>
            <a:pPr lvl="1"/>
            <a:r>
              <a:rPr lang="en-US" dirty="0" smtClean="0"/>
              <a:t>Post-operative </a:t>
            </a:r>
            <a:r>
              <a:rPr lang="en-US" dirty="0" err="1" smtClean="0"/>
              <a:t>haemorrhage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Fluid loss:</a:t>
            </a:r>
          </a:p>
          <a:p>
            <a:pPr lvl="1"/>
            <a:r>
              <a:rPr lang="en-US" dirty="0" smtClean="0"/>
              <a:t>excessive </a:t>
            </a:r>
            <a:r>
              <a:rPr lang="en-US" dirty="0"/>
              <a:t>or prolonged diarrhea</a:t>
            </a:r>
          </a:p>
          <a:p>
            <a:pPr lvl="1"/>
            <a:r>
              <a:rPr lang="en-US" dirty="0"/>
              <a:t>severe burns</a:t>
            </a:r>
          </a:p>
          <a:p>
            <a:pPr lvl="1"/>
            <a:r>
              <a:rPr lang="en-US" dirty="0"/>
              <a:t>protracted and excessive vomiting</a:t>
            </a:r>
          </a:p>
          <a:p>
            <a:pPr lvl="1"/>
            <a:r>
              <a:rPr lang="en-US" dirty="0"/>
              <a:t>excessive sweating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3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</a:t>
            </a:r>
            <a:r>
              <a:rPr lang="en-US" dirty="0" err="1" smtClean="0"/>
              <a:t>hypovolaemia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i="1" dirty="0" smtClean="0"/>
          </a:p>
          <a:p>
            <a:r>
              <a:rPr lang="en-US" i="1" dirty="0" smtClean="0"/>
              <a:t>Mild symptoms:</a:t>
            </a:r>
            <a:endParaRPr lang="en-US" i="1" dirty="0"/>
          </a:p>
          <a:p>
            <a:pPr lvl="1"/>
            <a:r>
              <a:rPr lang="en-US" dirty="0"/>
              <a:t>headache</a:t>
            </a:r>
          </a:p>
          <a:p>
            <a:pPr lvl="1"/>
            <a:r>
              <a:rPr lang="en-US" dirty="0"/>
              <a:t>fatigue</a:t>
            </a:r>
          </a:p>
          <a:p>
            <a:pPr lvl="1"/>
            <a:r>
              <a:rPr lang="en-US" dirty="0"/>
              <a:t>nausea</a:t>
            </a:r>
          </a:p>
          <a:p>
            <a:pPr lvl="1"/>
            <a:r>
              <a:rPr lang="en-US" dirty="0"/>
              <a:t>profuse sweating</a:t>
            </a:r>
          </a:p>
          <a:p>
            <a:pPr lvl="1"/>
            <a:r>
              <a:rPr lang="en-US" dirty="0" smtClean="0"/>
              <a:t>dizziness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</a:t>
            </a:r>
            <a:r>
              <a:rPr lang="en-US" i="1" dirty="0" smtClean="0"/>
              <a:t>evere symptoms:</a:t>
            </a:r>
            <a:endParaRPr lang="en-US" i="1" dirty="0"/>
          </a:p>
          <a:p>
            <a:pPr lvl="1"/>
            <a:r>
              <a:rPr lang="en-US" dirty="0"/>
              <a:t>cold or clammy skin</a:t>
            </a:r>
          </a:p>
          <a:p>
            <a:pPr lvl="1"/>
            <a:r>
              <a:rPr lang="en-US" dirty="0"/>
              <a:t>pale skin</a:t>
            </a:r>
          </a:p>
          <a:p>
            <a:pPr lvl="1"/>
            <a:r>
              <a:rPr lang="en-US" dirty="0"/>
              <a:t>rapid, shallow breathing</a:t>
            </a:r>
          </a:p>
          <a:p>
            <a:pPr lvl="1"/>
            <a:r>
              <a:rPr lang="en-US" dirty="0"/>
              <a:t>rapid heart rate</a:t>
            </a:r>
          </a:p>
          <a:p>
            <a:pPr lvl="1"/>
            <a:r>
              <a:rPr lang="en-US" dirty="0"/>
              <a:t>little or no urine output</a:t>
            </a:r>
          </a:p>
          <a:p>
            <a:pPr lvl="1"/>
            <a:r>
              <a:rPr lang="en-US" dirty="0"/>
              <a:t>confusion</a:t>
            </a:r>
          </a:p>
          <a:p>
            <a:pPr lvl="1"/>
            <a:r>
              <a:rPr lang="en-US" dirty="0"/>
              <a:t>weakness</a:t>
            </a:r>
          </a:p>
          <a:p>
            <a:pPr lvl="1"/>
            <a:r>
              <a:rPr lang="en-US" dirty="0"/>
              <a:t>weak pulse</a:t>
            </a:r>
          </a:p>
          <a:p>
            <a:pPr lvl="1"/>
            <a:r>
              <a:rPr lang="en-US" dirty="0"/>
              <a:t>blue lips and </a:t>
            </a:r>
            <a:r>
              <a:rPr lang="en-US" dirty="0" smtClean="0"/>
              <a:t>fingernails</a:t>
            </a:r>
          </a:p>
          <a:p>
            <a:pPr lvl="1"/>
            <a:r>
              <a:rPr lang="en-US" dirty="0" smtClean="0"/>
              <a:t>loss </a:t>
            </a:r>
            <a:r>
              <a:rPr lang="en-US" dirty="0"/>
              <a:t>of consciousness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85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</a:t>
            </a:r>
            <a:r>
              <a:rPr lang="en-US" dirty="0" err="1" smtClean="0"/>
              <a:t>hypovolaemia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1435608" y="1524000"/>
            <a:ext cx="3657600" cy="4663440"/>
          </a:xfrm>
          <a:prstGeom prst="rect">
            <a:avLst/>
          </a:prstGeom>
        </p:spPr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External blood loss</a:t>
            </a:r>
          </a:p>
          <a:p>
            <a:r>
              <a:rPr lang="en-US" i="1" dirty="0" smtClean="0"/>
              <a:t>Internal blood loss</a:t>
            </a:r>
          </a:p>
          <a:p>
            <a:pPr lvl="1"/>
            <a:r>
              <a:rPr lang="en-US" dirty="0"/>
              <a:t>abdominal pain</a:t>
            </a:r>
          </a:p>
          <a:p>
            <a:pPr lvl="1"/>
            <a:r>
              <a:rPr lang="en-US" dirty="0"/>
              <a:t>blood in the stool</a:t>
            </a:r>
          </a:p>
          <a:p>
            <a:pPr lvl="1"/>
            <a:r>
              <a:rPr lang="en-US" dirty="0" smtClean="0"/>
              <a:t>Melena</a:t>
            </a:r>
          </a:p>
          <a:p>
            <a:pPr lvl="1"/>
            <a:r>
              <a:rPr lang="en-US" dirty="0" smtClean="0"/>
              <a:t>blood </a:t>
            </a:r>
            <a:r>
              <a:rPr lang="en-US" dirty="0"/>
              <a:t>in the urine</a:t>
            </a:r>
          </a:p>
          <a:p>
            <a:pPr lvl="1"/>
            <a:r>
              <a:rPr lang="en-US" dirty="0"/>
              <a:t>vomiting blood</a:t>
            </a:r>
          </a:p>
          <a:p>
            <a:pPr lvl="1"/>
            <a:r>
              <a:rPr lang="en-US" dirty="0"/>
              <a:t>chest pain</a:t>
            </a:r>
          </a:p>
          <a:p>
            <a:pPr lvl="1"/>
            <a:r>
              <a:rPr lang="en-US" dirty="0"/>
              <a:t>abdominal swelling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i="1" dirty="0" smtClean="0"/>
              <a:t>Fluid loss</a:t>
            </a:r>
          </a:p>
          <a:p>
            <a:pPr lvl="1"/>
            <a:r>
              <a:rPr lang="en-US" dirty="0" smtClean="0"/>
              <a:t>diarrhea</a:t>
            </a:r>
            <a:endParaRPr lang="en-US" dirty="0"/>
          </a:p>
          <a:p>
            <a:pPr lvl="1"/>
            <a:r>
              <a:rPr lang="en-US" dirty="0"/>
              <a:t>severe burns</a:t>
            </a:r>
          </a:p>
          <a:p>
            <a:pPr lvl="1"/>
            <a:r>
              <a:rPr lang="en-US" dirty="0" smtClean="0"/>
              <a:t>vomiting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9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cardiac arrest…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ABCDE </a:t>
            </a:r>
            <a:r>
              <a:rPr lang="en-US" dirty="0" smtClean="0"/>
              <a:t> and</a:t>
            </a:r>
          </a:p>
          <a:p>
            <a:endParaRPr lang="en-US" b="1" i="1" u="sng" dirty="0" smtClean="0"/>
          </a:p>
          <a:p>
            <a:r>
              <a:rPr lang="en-US" dirty="0" smtClean="0"/>
              <a:t>Alert surgical team</a:t>
            </a:r>
          </a:p>
          <a:p>
            <a:r>
              <a:rPr lang="en-US" dirty="0" smtClean="0"/>
              <a:t>Flood and/or blood infusion </a:t>
            </a:r>
          </a:p>
          <a:p>
            <a:r>
              <a:rPr lang="en-US" dirty="0" smtClean="0"/>
              <a:t>Stop hemorrhage</a:t>
            </a:r>
          </a:p>
          <a:p>
            <a:r>
              <a:rPr lang="en-US" dirty="0" smtClean="0"/>
              <a:t>Consider</a:t>
            </a:r>
          </a:p>
          <a:p>
            <a:pPr lvl="1"/>
            <a:r>
              <a:rPr lang="en-US" dirty="0" smtClean="0"/>
              <a:t>Direct pressure</a:t>
            </a:r>
          </a:p>
          <a:p>
            <a:pPr lvl="1"/>
            <a:r>
              <a:rPr lang="en-US" dirty="0" smtClean="0"/>
              <a:t>Transfer to the operating room</a:t>
            </a:r>
          </a:p>
          <a:p>
            <a:pPr lvl="1"/>
            <a:r>
              <a:rPr lang="en-US" dirty="0" smtClean="0"/>
              <a:t>External fixation of fractures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A</a:t>
            </a:r>
            <a:r>
              <a:rPr lang="en-US" baseline="-25000" dirty="0" smtClean="0"/>
              <a:t>BCDE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u="sng" dirty="0" smtClean="0"/>
              <a:t>Airway obstruction is an emergency!</a:t>
            </a:r>
          </a:p>
          <a:p>
            <a:endParaRPr lang="en-US" dirty="0"/>
          </a:p>
          <a:p>
            <a:r>
              <a:rPr lang="en-US" dirty="0" smtClean="0"/>
              <a:t>Look for signs of airway obstruction </a:t>
            </a:r>
          </a:p>
          <a:p>
            <a:pPr lvl="1"/>
            <a:r>
              <a:rPr lang="en-US" dirty="0" smtClean="0"/>
              <a:t>Paradoxical chest and abdominal movements, central cyanosis, noisy entry of air</a:t>
            </a:r>
          </a:p>
          <a:p>
            <a:r>
              <a:rPr lang="en-US" dirty="0" smtClean="0"/>
              <a:t>Treat airway obstruction as a medical emergency</a:t>
            </a:r>
          </a:p>
          <a:p>
            <a:pPr lvl="1"/>
            <a:r>
              <a:rPr lang="en-US" dirty="0" smtClean="0"/>
              <a:t>Obtain help</a:t>
            </a:r>
          </a:p>
          <a:p>
            <a:pPr lvl="1"/>
            <a:r>
              <a:rPr lang="en-US" dirty="0" smtClean="0"/>
              <a:t>Opening airway </a:t>
            </a:r>
            <a:r>
              <a:rPr lang="en-US" dirty="0" err="1" smtClean="0"/>
              <a:t>manoeuvres</a:t>
            </a:r>
            <a:r>
              <a:rPr lang="en-US" dirty="0" smtClean="0"/>
              <a:t>, suction, </a:t>
            </a:r>
            <a:r>
              <a:rPr lang="en-US" dirty="0" err="1" smtClean="0"/>
              <a:t>oropharyngeal</a:t>
            </a:r>
            <a:r>
              <a:rPr lang="en-US" dirty="0" smtClean="0"/>
              <a:t> airway</a:t>
            </a:r>
          </a:p>
          <a:p>
            <a:r>
              <a:rPr lang="en-US" dirty="0" smtClean="0"/>
              <a:t>Give oxygen at high concentration</a:t>
            </a:r>
          </a:p>
          <a:p>
            <a:pPr lvl="1"/>
            <a:r>
              <a:rPr lang="en-US" dirty="0" smtClean="0"/>
              <a:t>Mask with oxygen reservoir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3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ardiac arrest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u="sng" dirty="0" smtClean="0"/>
              <a:t> ALS</a:t>
            </a:r>
            <a:r>
              <a:rPr lang="en-US" dirty="0" smtClean="0"/>
              <a:t> and</a:t>
            </a:r>
          </a:p>
          <a:p>
            <a:endParaRPr lang="en-US" dirty="0" smtClean="0"/>
          </a:p>
          <a:p>
            <a:r>
              <a:rPr lang="en-US" dirty="0" smtClean="0"/>
              <a:t>Rapid infusion of blood/fluid</a:t>
            </a:r>
          </a:p>
          <a:p>
            <a:r>
              <a:rPr lang="en-US" dirty="0" smtClean="0"/>
              <a:t>Warmed blood products</a:t>
            </a:r>
          </a:p>
          <a:p>
            <a:r>
              <a:rPr lang="en-US" dirty="0" smtClean="0"/>
              <a:t>Ultrasound </a:t>
            </a:r>
          </a:p>
          <a:p>
            <a:r>
              <a:rPr lang="en-US" dirty="0" smtClean="0"/>
              <a:t>Early intervention to prevent further loss of fluid</a:t>
            </a:r>
          </a:p>
          <a:p>
            <a:pPr lvl="1"/>
            <a:r>
              <a:rPr lang="en-US" dirty="0" smtClean="0"/>
              <a:t>Surgery</a:t>
            </a:r>
          </a:p>
          <a:p>
            <a:pPr lvl="1"/>
            <a:r>
              <a:rPr lang="en-US" dirty="0" smtClean="0"/>
              <a:t>Endoscopy</a:t>
            </a:r>
          </a:p>
          <a:p>
            <a:pPr lvl="1"/>
            <a:r>
              <a:rPr lang="en-US" dirty="0" smtClean="0"/>
              <a:t>Endovascular techniques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1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 </a:t>
            </a:r>
            <a:endParaRPr lang="en-US" dirty="0"/>
          </a:p>
        </p:txBody>
      </p:sp>
      <p:pic>
        <p:nvPicPr>
          <p:cNvPr id="3074" name="Picture 2" descr="ÎÏÎ¿ÏÎ­Î»ÎµÏÎ¼Î± ÎµÎ¹ÎºÏÎ½Î±Ï Î³Î¹Î±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800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74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488352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Hypoxia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Patient </a:t>
            </a:r>
            <a:r>
              <a:rPr lang="en-US" b="1" i="1" u="sng" dirty="0"/>
              <a:t>not</a:t>
            </a:r>
            <a:r>
              <a:rPr lang="en-US" b="1" i="1" dirty="0"/>
              <a:t> in cardiac </a:t>
            </a:r>
            <a:r>
              <a:rPr lang="en-US" b="1" i="1" dirty="0" smtClean="0"/>
              <a:t>arrest</a:t>
            </a:r>
          </a:p>
          <a:p>
            <a:r>
              <a:rPr lang="en-US" b="1" i="1" dirty="0" smtClean="0"/>
              <a:t>AB</a:t>
            </a:r>
            <a:r>
              <a:rPr lang="en-US" dirty="0" smtClean="0"/>
              <a:t>CDE</a:t>
            </a:r>
          </a:p>
          <a:p>
            <a:pPr lvl="1"/>
            <a:r>
              <a:rPr lang="en-US" dirty="0" smtClean="0"/>
              <a:t>Obstruction</a:t>
            </a:r>
          </a:p>
          <a:p>
            <a:pPr lvl="1"/>
            <a:r>
              <a:rPr lang="en-US" dirty="0" smtClean="0"/>
              <a:t>Breathing </a:t>
            </a:r>
          </a:p>
          <a:p>
            <a:endParaRPr lang="en-US" dirty="0"/>
          </a:p>
          <a:p>
            <a:r>
              <a:rPr lang="en-US" b="1" i="1" dirty="0" smtClean="0"/>
              <a:t>Patient </a:t>
            </a:r>
            <a:r>
              <a:rPr lang="en-US" b="1" i="1" dirty="0"/>
              <a:t>in cardiac arrest</a:t>
            </a:r>
            <a:endParaRPr lang="el-GR" dirty="0"/>
          </a:p>
          <a:p>
            <a:r>
              <a:rPr lang="en-US" b="1" dirty="0" smtClean="0"/>
              <a:t>ALS</a:t>
            </a:r>
          </a:p>
          <a:p>
            <a:pPr lvl="1"/>
            <a:r>
              <a:rPr lang="en-US" dirty="0" smtClean="0"/>
              <a:t>Oxygen 100%</a:t>
            </a:r>
          </a:p>
          <a:p>
            <a:pPr lvl="1"/>
            <a:r>
              <a:rPr lang="en-US" dirty="0" smtClean="0"/>
              <a:t>ventilation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03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Hyperkalaemia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Patient </a:t>
            </a:r>
            <a:r>
              <a:rPr lang="en-US" b="1" i="1" u="sng" dirty="0" smtClean="0"/>
              <a:t>not</a:t>
            </a:r>
            <a:r>
              <a:rPr lang="en-US" b="1" i="1" dirty="0" smtClean="0"/>
              <a:t> in cardiac arrest</a:t>
            </a:r>
            <a:endParaRPr lang="el-GR" dirty="0"/>
          </a:p>
          <a:p>
            <a:pPr lvl="1"/>
            <a:r>
              <a:rPr lang="en-US" i="1" u="sng" dirty="0"/>
              <a:t>ABCDE</a:t>
            </a:r>
          </a:p>
          <a:p>
            <a:pPr lvl="1"/>
            <a:r>
              <a:rPr lang="en-US" dirty="0"/>
              <a:t>iv </a:t>
            </a:r>
            <a:r>
              <a:rPr lang="en-US" dirty="0" smtClean="0"/>
              <a:t>access</a:t>
            </a:r>
            <a:endParaRPr lang="el-GR" dirty="0" smtClean="0"/>
          </a:p>
          <a:p>
            <a:pPr lvl="1"/>
            <a:r>
              <a:rPr lang="en-US" dirty="0" smtClean="0"/>
              <a:t>ECG</a:t>
            </a:r>
            <a:endParaRPr lang="el-GR" dirty="0"/>
          </a:p>
          <a:p>
            <a:pPr lvl="1"/>
            <a:r>
              <a:rPr lang="en-US" dirty="0" smtClean="0"/>
              <a:t>Cardiac protection, shift K</a:t>
            </a:r>
            <a:r>
              <a:rPr lang="en-US" baseline="30000" dirty="0" smtClean="0"/>
              <a:t>+ </a:t>
            </a:r>
            <a:r>
              <a:rPr lang="en-US" dirty="0" smtClean="0"/>
              <a:t>into cells</a:t>
            </a:r>
            <a:endParaRPr lang="el-GR" baseline="30000" dirty="0"/>
          </a:p>
          <a:p>
            <a:pPr marL="411480" lvl="1" indent="0">
              <a:buNone/>
            </a:pPr>
            <a:endParaRPr lang="en-US" dirty="0"/>
          </a:p>
          <a:p>
            <a:r>
              <a:rPr lang="en-US" b="1" i="1" dirty="0" smtClean="0"/>
              <a:t>Patient in cardiac arrest</a:t>
            </a:r>
            <a:endParaRPr lang="el-GR" b="1" i="1" dirty="0" smtClean="0"/>
          </a:p>
          <a:p>
            <a:pPr lvl="1"/>
            <a:r>
              <a:rPr lang="en-US" i="1" u="sng" dirty="0" smtClean="0"/>
              <a:t>BLS or ALS</a:t>
            </a:r>
          </a:p>
          <a:p>
            <a:pPr lvl="1"/>
            <a:r>
              <a:rPr lang="en-US" dirty="0" smtClean="0"/>
              <a:t>Cardiac protection</a:t>
            </a:r>
          </a:p>
          <a:p>
            <a:pPr lvl="1"/>
            <a:r>
              <a:rPr lang="en-US" dirty="0" smtClean="0"/>
              <a:t>Shift </a:t>
            </a:r>
            <a:r>
              <a:rPr lang="en-US" dirty="0"/>
              <a:t>K</a:t>
            </a:r>
            <a:r>
              <a:rPr lang="en-US" baseline="30000" dirty="0"/>
              <a:t>+ </a:t>
            </a:r>
            <a:r>
              <a:rPr lang="en-US" dirty="0"/>
              <a:t>into </a:t>
            </a:r>
            <a:r>
              <a:rPr lang="en-US" dirty="0" smtClean="0"/>
              <a:t>cells</a:t>
            </a:r>
          </a:p>
          <a:p>
            <a:pPr lvl="1"/>
            <a:r>
              <a:rPr lang="en-US" dirty="0" smtClean="0"/>
              <a:t>Dialysis </a:t>
            </a:r>
          </a:p>
          <a:p>
            <a:pPr lvl="1"/>
            <a:endParaRPr lang="el-GR" baseline="30000" dirty="0"/>
          </a:p>
          <a:p>
            <a:pPr lvl="1"/>
            <a:endParaRPr lang="el-GR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65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Hypokalaemia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Patient </a:t>
            </a:r>
            <a:r>
              <a:rPr lang="en-US" b="1" i="1" u="sng" dirty="0" smtClean="0"/>
              <a:t>not</a:t>
            </a:r>
            <a:r>
              <a:rPr lang="en-US" b="1" i="1" dirty="0" smtClean="0"/>
              <a:t> in cardiac arrest </a:t>
            </a:r>
          </a:p>
          <a:p>
            <a:r>
              <a:rPr lang="en-US" i="1" u="sng" dirty="0" smtClean="0"/>
              <a:t>ABCDE</a:t>
            </a:r>
          </a:p>
          <a:p>
            <a:r>
              <a:rPr lang="en-US" i="1" dirty="0" smtClean="0"/>
              <a:t>Gradual</a:t>
            </a:r>
            <a:r>
              <a:rPr lang="en-US" dirty="0" smtClean="0"/>
              <a:t> </a:t>
            </a:r>
            <a:r>
              <a:rPr lang="en-US" dirty="0"/>
              <a:t>replacement of potassium (</a:t>
            </a:r>
            <a:r>
              <a:rPr lang="en-US" b="1" i="1" dirty="0"/>
              <a:t>seek expert help</a:t>
            </a:r>
            <a:r>
              <a:rPr lang="en-US" dirty="0"/>
              <a:t>)</a:t>
            </a:r>
            <a:endParaRPr lang="el-GR" i="1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i="1" dirty="0" smtClean="0"/>
              <a:t>Patient in cardiac arrest</a:t>
            </a:r>
          </a:p>
          <a:p>
            <a:r>
              <a:rPr lang="en-US" i="1" u="sng" smtClean="0"/>
              <a:t>ALS</a:t>
            </a:r>
            <a:endParaRPr lang="en-US" i="1" u="sng" dirty="0" smtClean="0"/>
          </a:p>
          <a:p>
            <a:r>
              <a:rPr lang="en-US" i="1" dirty="0"/>
              <a:t>Gradual</a:t>
            </a:r>
            <a:r>
              <a:rPr lang="en-US" dirty="0"/>
              <a:t> replacement of </a:t>
            </a:r>
            <a:r>
              <a:rPr lang="en-US" dirty="0" smtClean="0"/>
              <a:t>potassium, more rapid </a:t>
            </a:r>
            <a:r>
              <a:rPr lang="en-US" dirty="0"/>
              <a:t>(</a:t>
            </a:r>
            <a:r>
              <a:rPr lang="en-US" b="1" i="1" dirty="0"/>
              <a:t>seek expert help</a:t>
            </a:r>
            <a:r>
              <a:rPr lang="en-US" dirty="0"/>
              <a:t>)</a:t>
            </a:r>
            <a:endParaRPr lang="el-GR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7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i="1" dirty="0"/>
              <a:t>Patient </a:t>
            </a:r>
            <a:r>
              <a:rPr lang="en-US" b="1" i="1" u="sng" dirty="0"/>
              <a:t>not</a:t>
            </a:r>
            <a:r>
              <a:rPr lang="en-US" b="1" i="1" dirty="0"/>
              <a:t> in cardiac arrest</a:t>
            </a:r>
            <a:endParaRPr lang="el-GR" dirty="0"/>
          </a:p>
          <a:p>
            <a:r>
              <a:rPr lang="en-US" b="1" dirty="0" smtClean="0"/>
              <a:t>ABCDE</a:t>
            </a:r>
          </a:p>
          <a:p>
            <a:r>
              <a:rPr lang="en-US" dirty="0" smtClean="0"/>
              <a:t>Hypothermia : warming</a:t>
            </a:r>
            <a:endParaRPr lang="en-US" dirty="0"/>
          </a:p>
          <a:p>
            <a:r>
              <a:rPr lang="en-US" dirty="0" smtClean="0"/>
              <a:t>Hyperthermia : cooling</a:t>
            </a:r>
          </a:p>
          <a:p>
            <a:endParaRPr lang="en-US" dirty="0" smtClean="0"/>
          </a:p>
          <a:p>
            <a:r>
              <a:rPr lang="en-US" b="1" i="1" dirty="0" smtClean="0"/>
              <a:t>Patient in </a:t>
            </a:r>
            <a:r>
              <a:rPr lang="en-US" b="1" i="1" dirty="0"/>
              <a:t>cardiac </a:t>
            </a:r>
            <a:r>
              <a:rPr lang="en-US" b="1" i="1" dirty="0" smtClean="0"/>
              <a:t>arrest</a:t>
            </a:r>
            <a:endParaRPr lang="en-US" dirty="0" smtClean="0"/>
          </a:p>
          <a:p>
            <a:r>
              <a:rPr lang="en-US" b="1" dirty="0" smtClean="0"/>
              <a:t>ALS</a:t>
            </a:r>
            <a:endParaRPr lang="el-GR" b="1" dirty="0" smtClean="0"/>
          </a:p>
          <a:p>
            <a:r>
              <a:rPr lang="en-US" dirty="0" smtClean="0"/>
              <a:t>Hypothermia</a:t>
            </a:r>
            <a:endParaRPr lang="el-GR" dirty="0"/>
          </a:p>
          <a:p>
            <a:pPr lvl="1"/>
            <a:r>
              <a:rPr lang="el-GR" dirty="0" smtClean="0"/>
              <a:t>«</a:t>
            </a:r>
            <a:r>
              <a:rPr lang="en-US" dirty="0" smtClean="0"/>
              <a:t>warm and dead</a:t>
            </a:r>
            <a:r>
              <a:rPr lang="el-GR" dirty="0" smtClean="0"/>
              <a:t>»</a:t>
            </a:r>
            <a:endParaRPr lang="el-GR" dirty="0"/>
          </a:p>
          <a:p>
            <a:pPr lvl="1"/>
            <a:r>
              <a:rPr lang="en-US" dirty="0" smtClean="0"/>
              <a:t>drugs</a:t>
            </a:r>
            <a:r>
              <a:rPr lang="el-GR" dirty="0" smtClean="0"/>
              <a:t> </a:t>
            </a:r>
            <a:r>
              <a:rPr lang="el-GR" dirty="0"/>
              <a:t>&gt;30</a:t>
            </a:r>
            <a:r>
              <a:rPr lang="el-GR" baseline="30000" dirty="0"/>
              <a:t>ο</a:t>
            </a:r>
            <a:r>
              <a:rPr lang="en-US" dirty="0" smtClean="0"/>
              <a:t>C</a:t>
            </a:r>
          </a:p>
          <a:p>
            <a:r>
              <a:rPr lang="en-US" dirty="0" smtClean="0"/>
              <a:t>Hyperthermia </a:t>
            </a:r>
            <a:r>
              <a:rPr lang="el-GR" dirty="0" smtClean="0"/>
              <a:t> </a:t>
            </a:r>
          </a:p>
          <a:p>
            <a:pPr lvl="1"/>
            <a:r>
              <a:rPr lang="en-US" dirty="0" smtClean="0"/>
              <a:t>cooling</a:t>
            </a:r>
            <a:r>
              <a:rPr lang="el-GR" dirty="0" smtClean="0"/>
              <a:t> </a:t>
            </a:r>
            <a:endParaRPr lang="en-US" dirty="0"/>
          </a:p>
          <a:p>
            <a:pPr marL="393192" lvl="1" indent="0">
              <a:buNone/>
            </a:pPr>
            <a:r>
              <a:rPr lang="el-GR" dirty="0" smtClean="0"/>
              <a:t>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Hypo- Hyperthermia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Hypovolemia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Patient </a:t>
            </a:r>
            <a:r>
              <a:rPr lang="en-US" b="1" i="1" u="sng" dirty="0"/>
              <a:t>not</a:t>
            </a:r>
            <a:r>
              <a:rPr lang="en-US" b="1" i="1" dirty="0"/>
              <a:t> in cardiac arrest</a:t>
            </a:r>
            <a:endParaRPr lang="el-GR" dirty="0"/>
          </a:p>
          <a:p>
            <a:r>
              <a:rPr lang="en-US" b="1" i="1" dirty="0" smtClean="0"/>
              <a:t>ABCDE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Fluid/blood</a:t>
            </a:r>
          </a:p>
          <a:p>
            <a:r>
              <a:rPr lang="en-US" dirty="0" smtClean="0"/>
              <a:t>Stop hemorrhage</a:t>
            </a:r>
          </a:p>
          <a:p>
            <a:endParaRPr lang="en-US" dirty="0"/>
          </a:p>
          <a:p>
            <a:r>
              <a:rPr lang="en-US" b="1" i="1" dirty="0" smtClean="0"/>
              <a:t>Patient </a:t>
            </a:r>
            <a:r>
              <a:rPr lang="en-US" b="1" i="1" dirty="0"/>
              <a:t>in cardiac arrest</a:t>
            </a:r>
            <a:endParaRPr lang="el-GR" dirty="0"/>
          </a:p>
          <a:p>
            <a:r>
              <a:rPr lang="en-US" b="1" i="1" dirty="0" smtClean="0"/>
              <a:t>ALS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Fluids/blood</a:t>
            </a:r>
          </a:p>
          <a:p>
            <a:r>
              <a:rPr lang="en-US" dirty="0" smtClean="0"/>
              <a:t>Stop hemorrhage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7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Advanced Life Support, ERC Guidelines 2015 Edition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3967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end…???</a:t>
            </a:r>
            <a:endParaRPr lang="en-US" dirty="0"/>
          </a:p>
        </p:txBody>
      </p:sp>
      <p:pic>
        <p:nvPicPr>
          <p:cNvPr id="9218" name="Picture 2" descr="ÎÏÎ¿ÏÎ­Î»ÎµÏÎ¼Î± ÎµÎ¹ÎºÏÎ½Î±Ï Î³Î¹Î± the end of the presen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6200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5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-25000" dirty="0" smtClean="0"/>
              <a:t>A</a:t>
            </a:r>
            <a:r>
              <a:rPr lang="en-US" b="1" i="1" u="sng" dirty="0" smtClean="0"/>
              <a:t>B</a:t>
            </a:r>
            <a:r>
              <a:rPr lang="en-US" baseline="-25000" dirty="0" smtClean="0"/>
              <a:t>CDE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Respiratory </a:t>
            </a:r>
            <a:r>
              <a:rPr lang="en-US" dirty="0" smtClean="0"/>
              <a:t>rate</a:t>
            </a:r>
          </a:p>
          <a:p>
            <a:r>
              <a:rPr lang="en-US" dirty="0" smtClean="0"/>
              <a:t>Chest expansion</a:t>
            </a:r>
          </a:p>
          <a:p>
            <a:r>
              <a:rPr lang="en-US" dirty="0" smtClean="0"/>
              <a:t>SpO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r>
              <a:rPr lang="en-US" dirty="0" smtClean="0"/>
              <a:t>Breath sounds</a:t>
            </a:r>
          </a:p>
          <a:p>
            <a:r>
              <a:rPr lang="en-US" dirty="0" err="1" smtClean="0"/>
              <a:t>Purcuss</a:t>
            </a:r>
            <a:r>
              <a:rPr lang="en-US" dirty="0" smtClean="0"/>
              <a:t>, </a:t>
            </a:r>
            <a:r>
              <a:rPr lang="en-US" dirty="0" err="1" smtClean="0"/>
              <a:t>ausculate</a:t>
            </a:r>
            <a:r>
              <a:rPr lang="en-US" dirty="0" smtClean="0"/>
              <a:t> and feel the chest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…or almost the end!!!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Q1: </a:t>
            </a:r>
            <a:r>
              <a:rPr lang="en-US" dirty="0"/>
              <a:t>Severe </a:t>
            </a:r>
            <a:r>
              <a:rPr lang="en-US" dirty="0" err="1"/>
              <a:t>hyperkalaemia</a:t>
            </a:r>
            <a:r>
              <a:rPr lang="en-US" dirty="0"/>
              <a:t> could result to </a:t>
            </a:r>
          </a:p>
          <a:p>
            <a:pPr lvl="1"/>
            <a:r>
              <a:rPr lang="en-US" dirty="0"/>
              <a:t>Renal failure</a:t>
            </a:r>
          </a:p>
          <a:p>
            <a:pPr lvl="1"/>
            <a:r>
              <a:rPr lang="en-US" dirty="0"/>
              <a:t>Respiratory failure</a:t>
            </a:r>
          </a:p>
          <a:p>
            <a:pPr lvl="1"/>
            <a:r>
              <a:rPr lang="en-US" dirty="0"/>
              <a:t>Ventricular tachycardia and cardiac arrest</a:t>
            </a:r>
          </a:p>
          <a:p>
            <a:pPr lvl="1"/>
            <a:r>
              <a:rPr lang="en-US" dirty="0" err="1"/>
              <a:t>Celebral</a:t>
            </a:r>
            <a:r>
              <a:rPr lang="en-US" dirty="0"/>
              <a:t> edema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 smtClean="0"/>
              <a:t>Q2: You </a:t>
            </a:r>
            <a:r>
              <a:rPr lang="en-US" dirty="0"/>
              <a:t>have a patient in the ER with severe </a:t>
            </a:r>
            <a:r>
              <a:rPr lang="en-US" dirty="0" err="1"/>
              <a:t>hyperkalaemia</a:t>
            </a:r>
            <a:r>
              <a:rPr lang="en-US" dirty="0"/>
              <a:t> ([</a:t>
            </a:r>
            <a:r>
              <a:rPr lang="el-GR" dirty="0"/>
              <a:t>Κ</a:t>
            </a:r>
            <a:r>
              <a:rPr lang="en-US" baseline="30000" dirty="0"/>
              <a:t>+</a:t>
            </a:r>
            <a:r>
              <a:rPr lang="en-US" dirty="0"/>
              <a:t>] &gt;</a:t>
            </a:r>
            <a:r>
              <a:rPr lang="en-US" dirty="0" smtClean="0"/>
              <a:t>6.5mmol/l</a:t>
            </a:r>
            <a:r>
              <a:rPr lang="en-US" dirty="0"/>
              <a:t>). Which of the following is the </a:t>
            </a:r>
            <a:r>
              <a:rPr lang="en-US" i="1" u="sng" dirty="0"/>
              <a:t>first</a:t>
            </a:r>
            <a:r>
              <a:rPr lang="en-US" dirty="0"/>
              <a:t> best action?</a:t>
            </a:r>
          </a:p>
          <a:p>
            <a:pPr lvl="1"/>
            <a:r>
              <a:rPr lang="en-US" dirty="0"/>
              <a:t>Assess </a:t>
            </a:r>
            <a:r>
              <a:rPr lang="en-US" dirty="0" smtClean="0"/>
              <a:t>ALS.</a:t>
            </a:r>
            <a:endParaRPr lang="en-US" dirty="0"/>
          </a:p>
          <a:p>
            <a:pPr lvl="1"/>
            <a:r>
              <a:rPr lang="en-US" dirty="0"/>
              <a:t>You </a:t>
            </a:r>
            <a:r>
              <a:rPr lang="en-US" dirty="0" err="1"/>
              <a:t>concider</a:t>
            </a:r>
            <a:r>
              <a:rPr lang="en-US" dirty="0"/>
              <a:t> dialysis immediately.</a:t>
            </a:r>
          </a:p>
          <a:p>
            <a:pPr lvl="1"/>
            <a:r>
              <a:rPr lang="en-US" dirty="0"/>
              <a:t>Intubate and transfer to the ICU</a:t>
            </a:r>
          </a:p>
          <a:p>
            <a:pPr lvl="1"/>
            <a:r>
              <a:rPr lang="en-US" dirty="0"/>
              <a:t>Transfer the patient to the Medical Department for further exams.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28956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90600" y="5410200"/>
            <a:ext cx="449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2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/>
              <a:t>Q3: You </a:t>
            </a:r>
            <a:r>
              <a:rPr lang="en-US" dirty="0"/>
              <a:t>are the doctor of the ER at the  15</a:t>
            </a:r>
            <a:r>
              <a:rPr lang="en-US" baseline="30000" dirty="0"/>
              <a:t>th</a:t>
            </a:r>
            <a:r>
              <a:rPr lang="en-US" dirty="0"/>
              <a:t> of August and you are called to assess an </a:t>
            </a:r>
            <a:r>
              <a:rPr lang="en-US" dirty="0" err="1"/>
              <a:t>ederly</a:t>
            </a:r>
            <a:r>
              <a:rPr lang="en-US" dirty="0"/>
              <a:t> man, whose temperature is 42</a:t>
            </a:r>
            <a:r>
              <a:rPr lang="en-US" baseline="30000" dirty="0"/>
              <a:t>o</a:t>
            </a:r>
            <a:r>
              <a:rPr lang="en-US" dirty="0"/>
              <a:t>C. He also has headache and vomiting for the last 4 hours. What’s your action?</a:t>
            </a:r>
          </a:p>
          <a:p>
            <a:pPr lvl="1"/>
            <a:r>
              <a:rPr lang="en-US" dirty="0"/>
              <a:t>You give him a fever reducer drug and tell him to go home.</a:t>
            </a:r>
          </a:p>
          <a:p>
            <a:pPr lvl="1"/>
            <a:r>
              <a:rPr lang="en-US" dirty="0"/>
              <a:t>Assess ABCDE and start cooling with ice packs and cold iv fluids.</a:t>
            </a:r>
          </a:p>
          <a:p>
            <a:pPr lvl="1"/>
            <a:r>
              <a:rPr lang="en-US" dirty="0"/>
              <a:t>Assess ALS</a:t>
            </a:r>
          </a:p>
          <a:p>
            <a:pPr lvl="1"/>
            <a:r>
              <a:rPr lang="en-US" dirty="0"/>
              <a:t>You give him fever reducer and antiemetic drugs.  </a:t>
            </a:r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Q4: You </a:t>
            </a:r>
            <a:r>
              <a:rPr lang="en-US" dirty="0"/>
              <a:t>have an emergency call from the ER to assess a skier, who was found unconscious, after 5 hours of searching. Which of the following is your </a:t>
            </a:r>
            <a:r>
              <a:rPr lang="en-US" i="1" u="sng" dirty="0"/>
              <a:t>first</a:t>
            </a:r>
            <a:r>
              <a:rPr lang="en-US" dirty="0"/>
              <a:t> reaction?</a:t>
            </a:r>
          </a:p>
          <a:p>
            <a:pPr lvl="1"/>
            <a:r>
              <a:rPr lang="en-US" dirty="0"/>
              <a:t>Since you cannot palpate radial artery, you say that he is dead and you don’t start CPR.</a:t>
            </a:r>
          </a:p>
          <a:p>
            <a:pPr lvl="1"/>
            <a:r>
              <a:rPr lang="en-US" dirty="0"/>
              <a:t>You give him atropine immediately, to treat </a:t>
            </a:r>
            <a:r>
              <a:rPr lang="en-US" dirty="0" err="1"/>
              <a:t>bradycardia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end CPR after performing 2 cycles.</a:t>
            </a:r>
          </a:p>
          <a:p>
            <a:pPr lvl="1"/>
            <a:r>
              <a:rPr lang="en-US" dirty="0"/>
              <a:t>Palpate a major artery and look for signs of life for up to 1 min.  If the victim is pulseless, you </a:t>
            </a:r>
            <a:r>
              <a:rPr lang="en-US" dirty="0" err="1"/>
              <a:t>performe</a:t>
            </a:r>
            <a:r>
              <a:rPr lang="en-US" dirty="0"/>
              <a:t> CPR and in the same time you try to rewarm him.</a:t>
            </a:r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95400" y="30480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295400" y="55626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41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Q5: You </a:t>
            </a:r>
            <a:r>
              <a:rPr lang="en-US" dirty="0"/>
              <a:t>have a patient with severe </a:t>
            </a:r>
            <a:r>
              <a:rPr lang="en-US" dirty="0" err="1"/>
              <a:t>hypokalaemia</a:t>
            </a:r>
            <a:r>
              <a:rPr lang="en-US" dirty="0"/>
              <a:t> ([</a:t>
            </a:r>
            <a:r>
              <a:rPr lang="el-GR" dirty="0"/>
              <a:t>Κ</a:t>
            </a:r>
            <a:r>
              <a:rPr lang="en-US" baseline="30000" dirty="0"/>
              <a:t>+</a:t>
            </a:r>
            <a:r>
              <a:rPr lang="en-US" dirty="0"/>
              <a:t>] &lt;2.5mmol/l). Which of the following is the best action?</a:t>
            </a:r>
          </a:p>
          <a:p>
            <a:pPr lvl="1"/>
            <a:r>
              <a:rPr lang="en-US" dirty="0"/>
              <a:t>You give him rapidly 100mmol K</a:t>
            </a:r>
            <a:r>
              <a:rPr lang="en-US" baseline="30000" dirty="0"/>
              <a:t>+ </a:t>
            </a:r>
            <a:r>
              <a:rPr lang="en-US" dirty="0"/>
              <a:t>intravenous.</a:t>
            </a:r>
          </a:p>
          <a:p>
            <a:pPr lvl="1"/>
            <a:r>
              <a:rPr lang="en-US" dirty="0"/>
              <a:t>Assess ABCDE and replace potassium  gradually.</a:t>
            </a:r>
          </a:p>
          <a:p>
            <a:pPr lvl="1"/>
            <a:r>
              <a:rPr lang="en-US" dirty="0"/>
              <a:t>You give him 100 </a:t>
            </a:r>
            <a:r>
              <a:rPr lang="en-US" dirty="0" err="1"/>
              <a:t>mmol</a:t>
            </a:r>
            <a:r>
              <a:rPr lang="en-US" dirty="0"/>
              <a:t> Na</a:t>
            </a:r>
            <a:r>
              <a:rPr lang="en-US" baseline="30000" dirty="0"/>
              <a:t>+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You </a:t>
            </a:r>
            <a:r>
              <a:rPr lang="en-US" dirty="0" err="1"/>
              <a:t>concider</a:t>
            </a:r>
            <a:r>
              <a:rPr lang="en-US" dirty="0"/>
              <a:t> dialysis.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295400" y="33528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98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Αποτέλεσμα εικόνας για end of presentation 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6858000" cy="510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37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Ventilate patient’s lungs with 100% oxygen</a:t>
            </a:r>
          </a:p>
          <a:p>
            <a:r>
              <a:rPr lang="en-US" dirty="0" smtClean="0"/>
              <a:t>Use bag-mask ventilation</a:t>
            </a:r>
          </a:p>
          <a:p>
            <a:r>
              <a:rPr lang="en-US" dirty="0" smtClean="0"/>
              <a:t>Adequate chest rise and bilateral breath sounds</a:t>
            </a:r>
          </a:p>
          <a:p>
            <a:r>
              <a:rPr lang="en-US" dirty="0" smtClean="0"/>
              <a:t>Deliver each breath over 1 sec</a:t>
            </a:r>
          </a:p>
          <a:p>
            <a:endParaRPr lang="en-US" dirty="0"/>
          </a:p>
          <a:p>
            <a:r>
              <a:rPr lang="en-US" dirty="0" smtClean="0"/>
              <a:t>Alternative airway devices</a:t>
            </a:r>
          </a:p>
          <a:p>
            <a:pPr lvl="1"/>
            <a:r>
              <a:rPr lang="en-US" dirty="0" smtClean="0"/>
              <a:t>Laryngeal mask airway</a:t>
            </a:r>
          </a:p>
          <a:p>
            <a:pPr lvl="1"/>
            <a:r>
              <a:rPr lang="en-US" dirty="0" smtClean="0"/>
              <a:t>Laryngeal tube</a:t>
            </a:r>
          </a:p>
          <a:p>
            <a:pPr lvl="1"/>
            <a:r>
              <a:rPr lang="en-US" dirty="0" smtClean="0"/>
              <a:t>Tracheal intubation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32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54" y="2286000"/>
            <a:ext cx="69342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ÎÏÎ¿ÏÎ­Î»ÎµÏÎ¼Î± ÎµÎ¹ÎºÏÎ½Î±Ï Î³Î¹Î± bre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09517"/>
            <a:ext cx="752756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5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163</TotalTime>
  <Words>1382</Words>
  <Application>Microsoft Office PowerPoint</Application>
  <PresentationFormat>On-screen Show (4:3)</PresentationFormat>
  <Paragraphs>385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Executive</vt:lpstr>
      <vt:lpstr>Hypoxia Hyper-hypokalaemia  Hyper-hypothermia Hypovolaemia</vt:lpstr>
      <vt:lpstr>Learning outcomes</vt:lpstr>
      <vt:lpstr>Hypoxia </vt:lpstr>
      <vt:lpstr>Symptoms </vt:lpstr>
      <vt:lpstr>ABCDE</vt:lpstr>
      <vt:lpstr>ABCDE</vt:lpstr>
      <vt:lpstr>ALS</vt:lpstr>
      <vt:lpstr>Any questions?</vt:lpstr>
      <vt:lpstr>PowerPoint Presentation</vt:lpstr>
      <vt:lpstr>Hyper- Hypokalaemia</vt:lpstr>
      <vt:lpstr>Let’s remember…</vt:lpstr>
      <vt:lpstr>Causes of hyperkalaemia</vt:lpstr>
      <vt:lpstr>Recognition </vt:lpstr>
      <vt:lpstr>PowerPoint Presentation</vt:lpstr>
      <vt:lpstr>Hypercalaemia emergency treatment 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Patient in cardiac arrest</vt:lpstr>
      <vt:lpstr>PowerPoint Presentation</vt:lpstr>
      <vt:lpstr>Hypokalaemia </vt:lpstr>
      <vt:lpstr>Recognition of hypokalaemia</vt:lpstr>
      <vt:lpstr>Treatment of hypokalaemia</vt:lpstr>
      <vt:lpstr>Any question?</vt:lpstr>
      <vt:lpstr>PowerPoint Presentation</vt:lpstr>
      <vt:lpstr>Hypothermia &amp; Hyperthermia   </vt:lpstr>
      <vt:lpstr>Hypothermia </vt:lpstr>
      <vt:lpstr>Rescue or not?</vt:lpstr>
      <vt:lpstr>Treatment of  hypothermia</vt:lpstr>
      <vt:lpstr>Hypothrmia  treatment</vt:lpstr>
      <vt:lpstr>Always thinking of</vt:lpstr>
      <vt:lpstr>Avalanche  accident</vt:lpstr>
      <vt:lpstr>Break </vt:lpstr>
      <vt:lpstr>Hyperthermia</vt:lpstr>
      <vt:lpstr>Heat stroke</vt:lpstr>
      <vt:lpstr>Clinical  presentation</vt:lpstr>
      <vt:lpstr>Do not forget…</vt:lpstr>
      <vt:lpstr>Treatment </vt:lpstr>
      <vt:lpstr>Cooling  techniques</vt:lpstr>
      <vt:lpstr>Malignant  hyperthermia</vt:lpstr>
      <vt:lpstr>Any question?</vt:lpstr>
      <vt:lpstr>Hypovolaemia </vt:lpstr>
      <vt:lpstr>Causes of hypovolaemia</vt:lpstr>
      <vt:lpstr>Symptoms of hypovolaemia</vt:lpstr>
      <vt:lpstr>Signs of hypovolaemia</vt:lpstr>
      <vt:lpstr>No cardiac arrest…</vt:lpstr>
      <vt:lpstr>Cardiac arrest </vt:lpstr>
      <vt:lpstr>Any questions? </vt:lpstr>
      <vt:lpstr>PowerPoint Presentation</vt:lpstr>
      <vt:lpstr>Hypoxia</vt:lpstr>
      <vt:lpstr>Hyperkalaemia </vt:lpstr>
      <vt:lpstr>Hypokalaemia </vt:lpstr>
      <vt:lpstr>Hypo- Hyperthermia</vt:lpstr>
      <vt:lpstr>Hypovolemia </vt:lpstr>
      <vt:lpstr>Bibliography </vt:lpstr>
      <vt:lpstr>The end…???</vt:lpstr>
      <vt:lpstr>…or almost the end!!!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Hypoxia</dc:title>
  <dc:creator>lilia</dc:creator>
  <cp:lastModifiedBy>lilia</cp:lastModifiedBy>
  <cp:revision>14</cp:revision>
  <dcterms:created xsi:type="dcterms:W3CDTF">2018-04-16T15:34:29Z</dcterms:created>
  <dcterms:modified xsi:type="dcterms:W3CDTF">2018-04-16T20:28:36Z</dcterms:modified>
</cp:coreProperties>
</file>