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6" r:id="rId2"/>
  </p:sldMasterIdLst>
  <p:notesMasterIdLst>
    <p:notesMasterId r:id="rId17"/>
  </p:notesMasterIdLst>
  <p:sldIdLst>
    <p:sldId id="256" r:id="rId3"/>
    <p:sldId id="257" r:id="rId4"/>
    <p:sldId id="270" r:id="rId5"/>
    <p:sldId id="258" r:id="rId6"/>
    <p:sldId id="262" r:id="rId7"/>
    <p:sldId id="264" r:id="rId8"/>
    <p:sldId id="265" r:id="rId9"/>
    <p:sldId id="267" r:id="rId10"/>
    <p:sldId id="274" r:id="rId11"/>
    <p:sldId id="263" r:id="rId12"/>
    <p:sldId id="271" r:id="rId13"/>
    <p:sldId id="266" r:id="rId14"/>
    <p:sldId id="261" r:id="rId15"/>
    <p:sldId id="273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Μεσαίο στυλ 3 - Έμφαση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9" autoAdjust="0"/>
    <p:restoredTop sz="9466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165FE-4694-4009-8E37-40FC0CE40D86}" type="datetimeFigureOut">
              <a:rPr lang="el-GR" smtClean="0"/>
              <a:pPr/>
              <a:t>15/3/2014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2E1B6-8370-46E5-9A7C-086D014DA59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358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6DF4-6732-45AF-9E17-88EF6C3C3D37}" type="datetime1">
              <a:rPr lang="el-GR" smtClean="0"/>
              <a:pPr/>
              <a:t>15/3/2014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BFA4-31C5-45E4-A07F-F532E6E57DDD}" type="datetime1">
              <a:rPr lang="el-GR" smtClean="0"/>
              <a:pPr/>
              <a:t>15/3/2014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467A-5CA2-4747-9BF7-364FB62B2447}" type="datetime1">
              <a:rPr lang="el-GR" smtClean="0"/>
              <a:pPr/>
              <a:t>15/3/2014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3615-BFDE-46DE-814C-47EC6EF6D371}" type="datetimeFigureOut">
              <a:rPr lang="el-GR"/>
              <a:pPr>
                <a:defRPr/>
              </a:pPr>
              <a:t>15/3/2014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93272-C7EB-4B61-874C-BFA7E980264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6859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3615-BFDE-46DE-814C-47EC6EF6D371}" type="datetimeFigureOut">
              <a:rPr lang="el-GR"/>
              <a:pPr>
                <a:defRPr/>
              </a:pPr>
              <a:t>15/3/2014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8E263-E181-46E0-B997-70BCEF0E3E3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1808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3615-BFDE-46DE-814C-47EC6EF6D371}" type="datetimeFigureOut">
              <a:rPr lang="el-GR"/>
              <a:pPr>
                <a:defRPr/>
              </a:pPr>
              <a:t>15/3/2014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F1A77-AA74-4107-8FF0-8B7DF077F3E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4764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3615-BFDE-46DE-814C-47EC6EF6D371}" type="datetimeFigureOut">
              <a:rPr lang="el-GR"/>
              <a:pPr>
                <a:defRPr/>
              </a:pPr>
              <a:t>15/3/2014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D832F-88F2-47F8-9D59-C8A1585CC9A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7185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3615-BFDE-46DE-814C-47EC6EF6D371}" type="datetimeFigureOut">
              <a:rPr lang="el-GR"/>
              <a:pPr>
                <a:defRPr/>
              </a:pPr>
              <a:t>15/3/2014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07B52-20A5-4368-84B7-D22949CC889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0398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3615-BFDE-46DE-814C-47EC6EF6D371}" type="datetimeFigureOut">
              <a:rPr lang="el-GR"/>
              <a:pPr>
                <a:defRPr/>
              </a:pPr>
              <a:t>15/3/2014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039E7-E12B-42D5-8182-CD89128E3B5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318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3615-BFDE-46DE-814C-47EC6EF6D371}" type="datetimeFigureOut">
              <a:rPr lang="el-GR"/>
              <a:pPr>
                <a:defRPr/>
              </a:pPr>
              <a:t>15/3/2014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9E156-4C2F-406D-BBB2-0BC0B59C0BE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0468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3615-BFDE-46DE-814C-47EC6EF6D371}" type="datetimeFigureOut">
              <a:rPr lang="el-GR"/>
              <a:pPr>
                <a:defRPr/>
              </a:pPr>
              <a:t>15/3/2014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89DE3-F2DA-4A18-8CFF-A6AC4E67D77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567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0586-B975-41BB-B56C-42F4D1CF7E96}" type="datetime1">
              <a:rPr lang="el-GR" smtClean="0"/>
              <a:pPr/>
              <a:t>15/3/2014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3615-BFDE-46DE-814C-47EC6EF6D371}" type="datetimeFigureOut">
              <a:rPr lang="el-GR"/>
              <a:pPr>
                <a:defRPr/>
              </a:pPr>
              <a:t>15/3/2014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43D9D-459F-48AC-8F9D-2ECCECC0BCF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7060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3615-BFDE-46DE-814C-47EC6EF6D371}" type="datetimeFigureOut">
              <a:rPr lang="el-GR"/>
              <a:pPr>
                <a:defRPr/>
              </a:pPr>
              <a:t>15/3/2014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F3316-3D32-4F28-B6C6-1F0C609DC45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8564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3615-BFDE-46DE-814C-47EC6EF6D371}" type="datetimeFigureOut">
              <a:rPr lang="el-GR"/>
              <a:pPr>
                <a:defRPr/>
              </a:pPr>
              <a:t>15/3/2014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EDF3-592F-4B16-861D-3DBD131E052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649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FF2B-4F4C-4296-9CC5-E32C63B0DC48}" type="datetime1">
              <a:rPr lang="el-GR" smtClean="0"/>
              <a:pPr/>
              <a:t>15/3/2014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C8E4-B931-4530-BB13-280D3956011A}" type="datetime1">
              <a:rPr lang="el-GR" smtClean="0"/>
              <a:pPr/>
              <a:t>15/3/2014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D977-D4E1-48DE-885F-D034CEA92AF1}" type="datetime1">
              <a:rPr lang="el-GR" smtClean="0"/>
              <a:pPr/>
              <a:t>15/3/2014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E108-9335-453D-9A1D-717582B78249}" type="datetime1">
              <a:rPr lang="el-GR" smtClean="0"/>
              <a:pPr/>
              <a:t>15/3/2014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549F-D434-4B5E-A83F-19E2A53D15CF}" type="datetime1">
              <a:rPr lang="el-GR" smtClean="0"/>
              <a:pPr/>
              <a:t>15/3/2014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4008-C3EA-4665-8205-9893EDC4CEFB}" type="datetime1">
              <a:rPr lang="el-GR" smtClean="0"/>
              <a:pPr/>
              <a:t>15/3/2014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8FB7-FC37-4412-8F18-01535B0D24A0}" type="datetime1">
              <a:rPr lang="el-GR" smtClean="0"/>
              <a:pPr/>
              <a:t>15/3/2014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E870586-B975-41BB-B56C-42F4D1CF7E96}" type="datetime1">
              <a:rPr lang="el-GR" smtClean="0"/>
              <a:pPr/>
              <a:t>15/3/2014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3315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2853615-BFDE-46DE-814C-47EC6EF6D371}" type="datetimeFigureOut">
              <a:rPr lang="el-GR"/>
              <a:pPr>
                <a:defRPr/>
              </a:pPr>
              <a:t>15/3/2014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36D8F34-37CD-4B65-B7DE-7ECAED50EA0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954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90366" y="1052736"/>
            <a:ext cx="6400800" cy="456456"/>
          </a:xfrm>
        </p:spPr>
        <p:txBody>
          <a:bodyPr>
            <a:normAutofit lnSpcReduction="10000"/>
          </a:bodyPr>
          <a:lstStyle/>
          <a:p>
            <a:r>
              <a:rPr lang="el-GR" sz="2400" b="1" dirty="0" smtClean="0"/>
              <a:t>ΕΡΓΑΛΕΙΟ ΑΞΙΟΛΟΓΗΣΗΣ ΟΜΑΔΩΝ</a:t>
            </a:r>
            <a:endParaRPr lang="el-GR" sz="2400" b="1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51520" y="1"/>
            <a:ext cx="8352928" cy="112474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l-GR" sz="24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</a:t>
            </a:r>
            <a:r>
              <a:rPr lang="el-GR" sz="2400" dirty="0">
                <a:latin typeface="Franklin Gothic Book"/>
                <a:ea typeface="+mn-ea"/>
                <a:cs typeface="+mn-cs"/>
              </a:rPr>
              <a:t>ΠΜΣ «Πολεοδομία – Χωροταξία» 2012-2013 (β’ εξάμηνο)</a:t>
            </a:r>
            <a:br>
              <a:rPr lang="el-GR" sz="2400" dirty="0">
                <a:latin typeface="Franklin Gothic Book"/>
                <a:ea typeface="+mn-ea"/>
                <a:cs typeface="+mn-cs"/>
              </a:rPr>
            </a:br>
            <a:r>
              <a:rPr lang="el-GR" sz="2400" dirty="0">
                <a:latin typeface="Franklin Gothic Book"/>
                <a:ea typeface="+mn-ea"/>
                <a:cs typeface="+mn-cs"/>
              </a:rPr>
              <a:t>STUDIO ΠΟΛΕΟΔΟΜΙΑΣ - ΧΩΡΟΤΑΞΙΑΣ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/>
              <a:t>Καθηγητές:</a:t>
            </a:r>
          </a:p>
          <a:p>
            <a:r>
              <a:rPr lang="el-GR" b="1" dirty="0" err="1"/>
              <a:t>Λαλένης</a:t>
            </a:r>
            <a:r>
              <a:rPr lang="el-GR" b="1" dirty="0"/>
              <a:t> Κ.</a:t>
            </a:r>
          </a:p>
          <a:p>
            <a:r>
              <a:rPr lang="el-GR" b="1" dirty="0" err="1"/>
              <a:t>Σαπουνάκης</a:t>
            </a:r>
            <a:r>
              <a:rPr lang="el-GR" b="1" dirty="0"/>
              <a:t> ΑΡ.</a:t>
            </a:r>
          </a:p>
          <a:p>
            <a:r>
              <a:rPr lang="el-GR" b="1" dirty="0" err="1"/>
              <a:t>Μπεζαντέ</a:t>
            </a:r>
            <a:r>
              <a:rPr lang="el-GR" b="1" dirty="0"/>
              <a:t> Χρ.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3635896" y="510609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l-GR" sz="1600" u="sng" dirty="0">
                <a:latin typeface="Franklin Gothic Book"/>
              </a:rPr>
              <a:t>ΟΜΑΔΑ ΔΙΟΙΚΗΣΗΣ</a:t>
            </a:r>
            <a:endParaRPr lang="en-US" sz="1600" u="sng" dirty="0">
              <a:latin typeface="Franklin Gothic Book"/>
            </a:endParaRPr>
          </a:p>
          <a:p>
            <a:pPr lvl="0"/>
            <a:r>
              <a:rPr lang="el-GR" sz="1600" dirty="0">
                <a:latin typeface="Franklin Gothic Book"/>
              </a:rPr>
              <a:t>ΚΑΤΣΙΦΟΥ ΣΟΦΙΑ</a:t>
            </a:r>
          </a:p>
          <a:p>
            <a:pPr lvl="0"/>
            <a:r>
              <a:rPr lang="el-GR" sz="1600" dirty="0">
                <a:latin typeface="Franklin Gothic Book"/>
              </a:rPr>
              <a:t>ΜΑΜΑΤΣΗ ΧΡΙΣΤΙΑΝΝΑ</a:t>
            </a:r>
          </a:p>
          <a:p>
            <a:pPr lvl="0"/>
            <a:r>
              <a:rPr lang="el-GR" sz="1600" dirty="0">
                <a:latin typeface="Franklin Gothic Book"/>
              </a:rPr>
              <a:t>ΤΣΑΜΠΛΕΣ ΒΑΣΙΛΗΣ</a:t>
            </a:r>
          </a:p>
          <a:p>
            <a:pPr lvl="0"/>
            <a:r>
              <a:rPr lang="el-GR" sz="1600" dirty="0">
                <a:latin typeface="Franklin Gothic Book"/>
              </a:rPr>
              <a:t>ΤΖΑΒΕΛΛΑ </a:t>
            </a:r>
            <a:r>
              <a:rPr lang="en-US" sz="1600" dirty="0">
                <a:latin typeface="Franklin Gothic Book"/>
              </a:rPr>
              <a:t>–</a:t>
            </a:r>
            <a:r>
              <a:rPr lang="el-GR" sz="1600" dirty="0">
                <a:latin typeface="Franklin Gothic Book"/>
              </a:rPr>
              <a:t>ΑΔΑΜΑΚΗ ΕΥΗ</a:t>
            </a:r>
            <a:endParaRPr lang="en-US" sz="1600" dirty="0">
              <a:latin typeface="Franklin Gothic Book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6012160" y="6429529"/>
            <a:ext cx="2320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ΒΟΛΟΣ </a:t>
            </a:r>
            <a:r>
              <a:rPr lang="el-GR" dirty="0" smtClean="0"/>
              <a:t>ΑΠΡΙΛΙΟΣ </a:t>
            </a:r>
            <a:r>
              <a:rPr lang="el-GR" dirty="0"/>
              <a:t>2013</a:t>
            </a:r>
          </a:p>
        </p:txBody>
      </p:sp>
      <p:pic>
        <p:nvPicPr>
          <p:cNvPr id="3074" name="Picture 2" descr="http://1.bp.blogspot.com/-HEWlKEDrxFk/TeXWDLTZrTI/AAAAAAAAAEs/s0M04AmLnD8/s1600/did3-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6126365" cy="28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146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6653"/>
            <a:ext cx="2782616" cy="191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932641"/>
              </p:ext>
            </p:extLst>
          </p:nvPr>
        </p:nvGraphicFramePr>
        <p:xfrm>
          <a:off x="179512" y="2348880"/>
          <a:ext cx="8856984" cy="4218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8790"/>
                <a:gridCol w="1204313"/>
                <a:gridCol w="1001473"/>
                <a:gridCol w="1152128"/>
                <a:gridCol w="1008112"/>
                <a:gridCol w="1512168"/>
              </a:tblGrid>
              <a:tr h="1010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Κριτήριο Αξιολόγησης 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err="1" smtClean="0">
                          <a:effectLst/>
                        </a:rPr>
                        <a:t>Συντ</a:t>
                      </a:r>
                      <a:r>
                        <a:rPr lang="en-US" sz="1800" dirty="0" smtClean="0">
                          <a:effectLst/>
                        </a:rPr>
                        <a:t>/</a:t>
                      </a:r>
                      <a:r>
                        <a:rPr lang="el-GR" sz="1800" dirty="0" err="1" smtClean="0">
                          <a:effectLst/>
                        </a:rPr>
                        <a:t>στής</a:t>
                      </a:r>
                      <a:r>
                        <a:rPr lang="el-GR" sz="1800" dirty="0" smtClean="0">
                          <a:effectLst/>
                        </a:rPr>
                        <a:t> </a:t>
                      </a:r>
                      <a:r>
                        <a:rPr lang="el-GR" sz="1800" dirty="0">
                          <a:effectLst/>
                        </a:rPr>
                        <a:t>Βαρύτητας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i="1" dirty="0" smtClean="0">
                          <a:solidFill>
                            <a:srgbClr val="FF0000"/>
                          </a:solidFill>
                          <a:effectLst/>
                        </a:rPr>
                        <a:t>ΒΑΘΜΟΣ ΜΕΤΑΦΟΡΩΝ</a:t>
                      </a:r>
                      <a:endParaRPr lang="el-GR" sz="1800" b="1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i="1" dirty="0" smtClean="0">
                          <a:solidFill>
                            <a:srgbClr val="7030A0"/>
                          </a:solidFill>
                          <a:effectLst/>
                        </a:rPr>
                        <a:t>ΒΑΘΜΟΣ ΕΚΠΑΙΔΕΥΣΗ</a:t>
                      </a:r>
                      <a:endParaRPr lang="el-GR" sz="1800" b="1" i="1" dirty="0" smtClean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b="1" i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i="1" dirty="0" smtClean="0">
                          <a:solidFill>
                            <a:srgbClr val="33CC33"/>
                          </a:solidFill>
                          <a:effectLst/>
                        </a:rPr>
                        <a:t>ΒΑΘΜΟΣ ΠΕΡΙΒΑΛΛΟΝ</a:t>
                      </a:r>
                      <a:endParaRPr lang="el-GR" sz="1800" b="1" i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i="1" smtClean="0">
                          <a:effectLst/>
                        </a:rPr>
                        <a:t>ΑΠΟΤΕΛΕΣΜΑ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i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διαβούλευσης</a:t>
                      </a:r>
                      <a:endParaRPr lang="el-GR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</a:tr>
              <a:tr h="396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Συμμετοχή</a:t>
                      </a: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50%</a:t>
                      </a:r>
                      <a:endParaRPr lang="el-G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l-G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-------</a:t>
                      </a:r>
                      <a:endParaRPr lang="el-GR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el-GR" sz="1800" b="1" dirty="0" smtClean="0">
                          <a:solidFill>
                            <a:srgbClr val="7030A0"/>
                          </a:solidFill>
                          <a:effectLst/>
                        </a:rPr>
                        <a:t>20%</a:t>
                      </a:r>
                      <a:endParaRPr lang="el-GR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33CC33"/>
                          </a:solidFill>
                          <a:effectLst/>
                        </a:rPr>
                        <a:t> </a:t>
                      </a:r>
                      <a:r>
                        <a:rPr lang="el-GR" sz="1800" b="1" dirty="0" smtClean="0">
                          <a:solidFill>
                            <a:srgbClr val="33CC33"/>
                          </a:solidFill>
                          <a:effectLst/>
                        </a:rPr>
                        <a:t>50%</a:t>
                      </a: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40%</a:t>
                      </a:r>
                      <a:endParaRPr lang="el-GR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22" marR="62222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91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Προθυμία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10%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 -------</a:t>
                      </a:r>
                      <a:endParaRPr lang="el-GR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solidFill>
                            <a:srgbClr val="7030A0"/>
                          </a:solidFill>
                          <a:effectLst/>
                        </a:rPr>
                        <a:t> 10%</a:t>
                      </a:r>
                      <a:endParaRPr lang="el-GR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solidFill>
                            <a:srgbClr val="33CC33"/>
                          </a:solidFill>
                          <a:effectLst/>
                        </a:rPr>
                        <a:t> </a:t>
                      </a: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el-GR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22" marR="62222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91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Επικοινωνία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5%</a:t>
                      </a:r>
                      <a:endParaRPr lang="el-G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 -------</a:t>
                      </a:r>
                      <a:endParaRPr lang="el-GR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solidFill>
                            <a:srgbClr val="7030A0"/>
                          </a:solidFill>
                          <a:effectLst/>
                        </a:rPr>
                        <a:t> 20%</a:t>
                      </a:r>
                      <a:endParaRPr lang="el-GR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solidFill>
                            <a:srgbClr val="33CC33"/>
                          </a:solidFill>
                          <a:effectLst/>
                        </a:rPr>
                        <a:t> 10%</a:t>
                      </a: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12%</a:t>
                      </a:r>
                      <a:endParaRPr lang="el-GR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22" marR="62222" marT="0" marB="0"/>
                </a:tc>
              </a:tr>
              <a:tr h="191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Πρωτοβουλία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5%</a:t>
                      </a:r>
                      <a:endParaRPr lang="el-G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 -------</a:t>
                      </a:r>
                      <a:endParaRPr lang="el-GR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solidFill>
                            <a:srgbClr val="7030A0"/>
                          </a:solidFill>
                          <a:effectLst/>
                        </a:rPr>
                        <a:t> 10%</a:t>
                      </a:r>
                      <a:endParaRPr lang="el-GR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solidFill>
                            <a:srgbClr val="33CC33"/>
                          </a:solidFill>
                          <a:effectLst/>
                        </a:rPr>
                        <a:t> 10%</a:t>
                      </a: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el-GR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22" marR="62222" marT="0" marB="0"/>
                </a:tc>
              </a:tr>
              <a:tr h="575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Δυνατότητα επίλυσης προβλημάτων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10%</a:t>
                      </a:r>
                      <a:endParaRPr lang="el-G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l-G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 -------</a:t>
                      </a:r>
                      <a:endParaRPr lang="el-GR" sz="1800" b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el-GR" sz="1800" b="1" dirty="0" smtClean="0">
                          <a:solidFill>
                            <a:srgbClr val="7030A0"/>
                          </a:solidFill>
                          <a:effectLst/>
                        </a:rPr>
                        <a:t> 10%</a:t>
                      </a:r>
                      <a:endParaRPr lang="el-GR" sz="1800" b="1" dirty="0" smtClean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>
                          <a:solidFill>
                            <a:srgbClr val="33CC33"/>
                          </a:solidFill>
                          <a:effectLst/>
                        </a:rPr>
                        <a:t> </a:t>
                      </a:r>
                      <a:r>
                        <a:rPr lang="el-GR" sz="1800" b="1" dirty="0" smtClean="0">
                          <a:solidFill>
                            <a:srgbClr val="33CC33"/>
                          </a:solidFill>
                          <a:effectLst/>
                        </a:rPr>
                        <a:t> 10%</a:t>
                      </a:r>
                      <a:endParaRPr lang="el-GR" sz="1800" b="1" dirty="0" smtClean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 smtClean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el-GR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22" marR="62222" marT="0" marB="0"/>
                </a:tc>
              </a:tr>
              <a:tr h="287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Κριτική </a:t>
                      </a:r>
                      <a:r>
                        <a:rPr lang="el-GR" sz="1800" dirty="0" smtClean="0">
                          <a:effectLst/>
                        </a:rPr>
                        <a:t>σκέψη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10%</a:t>
                      </a:r>
                      <a:endParaRPr lang="el-G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l-G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 -------</a:t>
                      </a:r>
                      <a:endParaRPr lang="el-GR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el-GR" sz="1800" b="1" dirty="0" smtClean="0">
                          <a:solidFill>
                            <a:srgbClr val="7030A0"/>
                          </a:solidFill>
                          <a:effectLst/>
                        </a:rPr>
                        <a:t> 10%</a:t>
                      </a:r>
                      <a:endParaRPr lang="el-GR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>
                          <a:solidFill>
                            <a:srgbClr val="33CC33"/>
                          </a:solidFill>
                          <a:effectLst/>
                        </a:rPr>
                        <a:t> </a:t>
                      </a:r>
                      <a:r>
                        <a:rPr lang="el-GR" sz="1800" b="1" dirty="0" smtClean="0">
                          <a:solidFill>
                            <a:srgbClr val="33CC33"/>
                          </a:solidFill>
                          <a:effectLst/>
                        </a:rPr>
                        <a:t> 20%</a:t>
                      </a: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13%</a:t>
                      </a:r>
                      <a:endParaRPr lang="el-GR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22" marR="62222" marT="0" marB="0"/>
                </a:tc>
              </a:tr>
              <a:tr h="191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Συνεργασία με</a:t>
                      </a:r>
                      <a:r>
                        <a:rPr lang="el-GR" sz="1800" baseline="0" dirty="0" smtClean="0">
                          <a:effectLst/>
                        </a:rPr>
                        <a:t> μέλη ομάδας του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10%</a:t>
                      </a:r>
                      <a:endParaRPr lang="el-G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l-G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 -------</a:t>
                      </a:r>
                      <a:endParaRPr lang="el-GR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el-GR" sz="1800" b="1" dirty="0" smtClean="0">
                          <a:solidFill>
                            <a:srgbClr val="7030A0"/>
                          </a:solidFill>
                          <a:effectLst/>
                        </a:rPr>
                        <a:t> 20%</a:t>
                      </a:r>
                      <a:endParaRPr lang="el-GR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>
                          <a:solidFill>
                            <a:srgbClr val="33CC33"/>
                          </a:solidFill>
                          <a:effectLst/>
                        </a:rPr>
                        <a:t> </a:t>
                      </a:r>
                      <a:r>
                        <a:rPr lang="el-GR" sz="1800" b="1" dirty="0" smtClean="0">
                          <a:solidFill>
                            <a:srgbClr val="33CC33"/>
                          </a:solidFill>
                          <a:effectLst/>
                        </a:rPr>
                        <a:t> -------</a:t>
                      </a: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endParaRPr lang="el-GR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22" marR="62222" marT="0" marB="0"/>
                </a:tc>
              </a:tr>
              <a:tr h="351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ΣΥΝΟΛΟ ΕΚΑΣΤΟΥ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100%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</a:rPr>
                        <a:t> </a:t>
                      </a:r>
                      <a:r>
                        <a:rPr lang="el-G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--------</a:t>
                      </a:r>
                      <a:endParaRPr lang="el-GR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  <a:effectLst/>
                        </a:rPr>
                        <a:t>100%</a:t>
                      </a:r>
                      <a:endParaRPr lang="el-GR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33CC33"/>
                          </a:solidFill>
                          <a:effectLst/>
                        </a:rPr>
                        <a:t> </a:t>
                      </a:r>
                      <a:r>
                        <a:rPr lang="en-US" sz="1800" b="1" dirty="0" smtClean="0">
                          <a:solidFill>
                            <a:srgbClr val="33CC33"/>
                          </a:solidFill>
                          <a:effectLst/>
                        </a:rPr>
                        <a:t>100%</a:t>
                      </a: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193961" y="316106"/>
            <a:ext cx="594015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ΠΙΝΑΚΑΣ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ΕΣΩΤΕΡΙΚΗΣ ΑΞΙΟΛΟΓΗΣΗΣ  ΟΜΑΔΩΝ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(στη διαβούλευση οι ομάδες δεν θέλησαν εσωτερική αξιολόγηση.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 ΜΕΤΑ από ατέλειωτες συζητήσεις υπέβαλαν πρόταση οι δύο εξ αυτών …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6308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11</a:t>
            </a:fld>
            <a:endParaRPr lang="el-GR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772706"/>
              </p:ext>
            </p:extLst>
          </p:nvPr>
        </p:nvGraphicFramePr>
        <p:xfrm>
          <a:off x="107504" y="2005248"/>
          <a:ext cx="9036495" cy="42819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1553"/>
                <a:gridCol w="1086839"/>
                <a:gridCol w="726566"/>
                <a:gridCol w="826295"/>
                <a:gridCol w="826295"/>
                <a:gridCol w="1221244"/>
                <a:gridCol w="504056"/>
                <a:gridCol w="1403647"/>
              </a:tblGrid>
              <a:tr h="1010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Κριτήριο Αξιολόγησης 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err="1" smtClean="0">
                          <a:effectLst/>
                        </a:rPr>
                        <a:t>Συντ</a:t>
                      </a:r>
                      <a:r>
                        <a:rPr lang="en-US" sz="1800" dirty="0" smtClean="0">
                          <a:effectLst/>
                        </a:rPr>
                        <a:t>/</a:t>
                      </a:r>
                      <a:r>
                        <a:rPr lang="el-GR" sz="1800" dirty="0" err="1" smtClean="0">
                          <a:effectLst/>
                        </a:rPr>
                        <a:t>στής</a:t>
                      </a:r>
                      <a:r>
                        <a:rPr lang="el-GR" sz="1800" dirty="0" smtClean="0">
                          <a:effectLst/>
                        </a:rPr>
                        <a:t> </a:t>
                      </a:r>
                      <a:r>
                        <a:rPr lang="el-GR" sz="1800" dirty="0">
                          <a:effectLst/>
                        </a:rPr>
                        <a:t>Βαρύτητας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i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Βαθμός</a:t>
                      </a:r>
                      <a:r>
                        <a:rPr lang="el-GR" sz="1800" b="1" i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α΄</a:t>
                      </a:r>
                      <a:endParaRPr lang="el-GR" sz="1800" b="1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i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Βαθμός</a:t>
                      </a:r>
                      <a:r>
                        <a:rPr lang="el-GR" sz="1800" b="1" i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β΄</a:t>
                      </a:r>
                      <a:endParaRPr lang="el-GR" sz="1800" b="1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i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Βαθμός γ΄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i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αυτοαξιολόγηση</a:t>
                      </a:r>
                      <a:endParaRPr lang="el-GR" sz="1800" b="1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ΜΟ</a:t>
                      </a:r>
                      <a:endParaRPr lang="el-GR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i="1" dirty="0" smtClean="0">
                          <a:effectLst/>
                        </a:rPr>
                        <a:t>ΑΠΟΤΕΛΕΣΜΑ</a:t>
                      </a:r>
                      <a:endParaRPr lang="el-GR" sz="1800" i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</a:tr>
              <a:tr h="396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Συμμετοχή</a:t>
                      </a:r>
                      <a:r>
                        <a:rPr lang="el-GR" sz="1800" dirty="0">
                          <a:effectLst/>
                        </a:rPr>
                        <a:t> </a:t>
                      </a:r>
                      <a:r>
                        <a:rPr lang="el-GR" sz="1800" dirty="0" smtClean="0">
                          <a:effectLst/>
                        </a:rPr>
                        <a:t>-απόδοση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40%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1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Προθυμία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5%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1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Επικοινωνία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effectLst/>
                        </a:rPr>
                        <a:t>10%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</a:tr>
              <a:tr h="191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Πρωτοβουλία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effectLst/>
                        </a:rPr>
                        <a:t>10%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</a:tr>
              <a:tr h="575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Δυνατότητα επίλυσης προβλημάτων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10%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 smtClean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 smtClean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 smtClean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 smtClean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</a:tr>
              <a:tr h="287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Κριτική </a:t>
                      </a:r>
                      <a:r>
                        <a:rPr lang="el-GR" sz="1800" dirty="0" smtClean="0">
                          <a:effectLst/>
                        </a:rPr>
                        <a:t>σκέψη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10%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</a:tr>
              <a:tr h="191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Συνεργασία με</a:t>
                      </a:r>
                      <a:r>
                        <a:rPr lang="el-GR" sz="1800" baseline="0" dirty="0" smtClean="0">
                          <a:effectLst/>
                        </a:rPr>
                        <a:t> μέλη ομάδας του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effectLst/>
                        </a:rPr>
                        <a:t>15%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</a:tr>
              <a:tr h="351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ΣΥΝΟΛΟ ΕΚΑΣΤΟΥ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r>
                        <a:rPr lang="el-GR" sz="1800" dirty="0" smtClean="0">
                          <a:effectLst/>
                        </a:rPr>
                        <a:t>100%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5616" y="1255986"/>
            <a:ext cx="6038833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400" b="1" dirty="0" smtClean="0"/>
              <a:t>Φύλλο εσωτερικής αξιολόγησης-τελική πρόταση</a:t>
            </a:r>
            <a:endParaRPr lang="el-GR" sz="2400" b="1" dirty="0"/>
          </a:p>
        </p:txBody>
      </p:sp>
      <p:sp>
        <p:nvSpPr>
          <p:cNvPr id="5" name="Ορθογώνιο 4"/>
          <p:cNvSpPr/>
          <p:nvPr/>
        </p:nvSpPr>
        <p:spPr>
          <a:xfrm>
            <a:off x="251520" y="332656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….και 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υπήρξε διορθωτική τελική πρόταση από την ομάδα διοίκησης σε κριτήρια που θεωρήθηκε πως ΕΚΤΙΜΗΘΗΚΑΝ στην εσωτερική λειτουργία και ως εμπειρία πως ΑΞΙΖΕ να μετρηθούν διαφορετικά)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85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ttp://alp.edu.gr/wp-content/uploads/2012/10/oro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7"/>
          <a:stretch/>
        </p:blipFill>
        <p:spPr bwMode="auto">
          <a:xfrm>
            <a:off x="94636" y="188640"/>
            <a:ext cx="4613155" cy="263896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 rot="19140000">
            <a:off x="-247108" y="2493605"/>
            <a:ext cx="8528656" cy="1668669"/>
          </a:xfrm>
        </p:spPr>
        <p:txBody>
          <a:bodyPr>
            <a:normAutofit/>
          </a:bodyPr>
          <a:lstStyle/>
          <a:p>
            <a:r>
              <a:rPr lang="el-GR" dirty="0" smtClean="0"/>
              <a:t>ΤΕΛΙΚΗ </a:t>
            </a:r>
            <a:r>
              <a:rPr lang="el-GR" dirty="0"/>
              <a:t>ΑΞΙΟΛΟΓΗΣΗ ΕΚΑΣΤΟΥ =(β.φ./</a:t>
            </a:r>
            <a:r>
              <a:rPr lang="el-GR" dirty="0" smtClean="0"/>
              <a:t>10)*</a:t>
            </a:r>
            <a:r>
              <a:rPr lang="el-GR" dirty="0"/>
              <a:t>β.ο.  : </a:t>
            </a:r>
            <a:r>
              <a:rPr lang="el-GR" cap="none" dirty="0" smtClean="0"/>
              <a:t>βαθμός φοιτητή/10 επί βαθμό ομάδας (που είναι το άριστα της ομάδας)</a:t>
            </a:r>
            <a:endParaRPr lang="el-GR" dirty="0"/>
          </a:p>
        </p:txBody>
      </p:sp>
      <p:pic>
        <p:nvPicPr>
          <p:cNvPr id="5" name="Picture 9" descr="http://1.bp.blogspot.com/-TLQ9k6b4Zpc/UO6F7Sv4SSI/AAAAAAAAAnc/VGHGmWC82_c/s1600/bloc+emp%C3%BAries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3145452" cy="314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3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taiganidou.gr/pics/pics1/image/DSC0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413" y="35994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blogs.sch.gr/3gymglyf/files/2013/03/vatmoi_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" r="14817"/>
          <a:stretch/>
        </p:blipFill>
        <p:spPr bwMode="auto">
          <a:xfrm>
            <a:off x="-30604" y="-1"/>
            <a:ext cx="2622017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syl6dkor.gr/wp-content/uploads/2013/02/enhmerws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410" y="3831041"/>
            <a:ext cx="2857094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1.bp.blogspot.com/-2nlP6L9opUA/UUggDslZfeI/AAAAAAAAB-Y/CPWNJ7558RE/s1600/%CE%91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4" b="3633"/>
          <a:stretch/>
        </p:blipFill>
        <p:spPr bwMode="auto">
          <a:xfrm>
            <a:off x="5836623" y="31680"/>
            <a:ext cx="3293734" cy="3480059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blogs.sch.gr/5dimthiv/files/2012/12/elegxos-proodo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0331"/>
            <a:ext cx="2776300" cy="294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1.bp.blogspot.com/_GeOOfIFTjY8/TBU-YEztLnI/AAAAAAAADL0/7dDZXssmxjY/s320/elenxo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4" b="5359"/>
          <a:stretch/>
        </p:blipFill>
        <p:spPr bwMode="auto">
          <a:xfrm>
            <a:off x="5940153" y="3714422"/>
            <a:ext cx="3190204" cy="314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2591413" y="641980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www.google.gr/imgres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1911486" y="3101483"/>
            <a:ext cx="4028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i="1" dirty="0" smtClean="0"/>
              <a:t>Ευχαριστούμε για την προσοχή σας </a:t>
            </a:r>
          </a:p>
          <a:p>
            <a:r>
              <a:rPr lang="el-GR" sz="2000" b="1" i="1" dirty="0" smtClean="0"/>
              <a:t>και καλά αποτελέσματα</a:t>
            </a:r>
            <a:endParaRPr lang="el-GR" sz="2000" b="1" i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409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8" descr="http://3.bp.blogspot.com/_W43fz7KVcwY/SVeYV6XOhcI/AAAAAAAAAM0/YJIlFSY3wDo/s400/dakry%5B1%5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8313" y="1100138"/>
            <a:ext cx="4865687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950" y="538163"/>
            <a:ext cx="8928100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b="1" i="1" dirty="0">
                <a:solidFill>
                  <a:prstClr val="black"/>
                </a:solidFill>
                <a:latin typeface="Batang" pitchFamily="18" charset="-127"/>
                <a:ea typeface="Batang" pitchFamily="18" charset="-127"/>
              </a:rPr>
              <a:t>Καλή αντάμωση και… να μη ΧΑΘΟΥΜΕ!!! ΕΕΕ…</a:t>
            </a:r>
          </a:p>
        </p:txBody>
      </p:sp>
      <p:pic>
        <p:nvPicPr>
          <p:cNvPr id="77827" name="Picture 6" descr="http://sr.photos2.fotosearch.com/bthumb/CSP/CSP021/k02106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4588" y="4903788"/>
            <a:ext cx="2663825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10" descr="http://www.zarpa.gr/wp-content/uploads/2013/05/mati-dakri.jpg"/>
          <p:cNvPicPr>
            <a:picLocks noChangeAspect="1" noChangeArrowheads="1"/>
          </p:cNvPicPr>
          <p:nvPr/>
        </p:nvPicPr>
        <p:blipFill>
          <a:blip r:embed="rId4"/>
          <a:srcRect r="3021"/>
          <a:stretch>
            <a:fillRect/>
          </a:stretch>
        </p:blipFill>
        <p:spPr bwMode="auto">
          <a:xfrm>
            <a:off x="0" y="4876800"/>
            <a:ext cx="25574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12" descr="http://t1.gstatic.com/images?q=tbn:ANd9GcSmhDLgaInMYCLxzSJgCNWDX5dDJklJ5GihIQM1IuhpTySq5o4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00138"/>
            <a:ext cx="5078413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353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48606" cy="249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51670" y="2661381"/>
            <a:ext cx="6750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 </a:t>
            </a:r>
            <a:r>
              <a:rPr lang="el-GR" sz="2000" b="1" dirty="0"/>
              <a:t>ΠΡΟΣΩΡΙΝΑ ΚΡΙΤΗΡΙΑ ΑΞΙΟΛΟΓΗΣΗΣ ΤΩΝ ΟΜΑΔΩΝ  </a:t>
            </a:r>
            <a:endParaRPr lang="el-GR" sz="2000" dirty="0"/>
          </a:p>
        </p:txBody>
      </p:sp>
      <p:sp>
        <p:nvSpPr>
          <p:cNvPr id="3" name="Ορθογώνιο 2"/>
          <p:cNvSpPr/>
          <p:nvPr/>
        </p:nvSpPr>
        <p:spPr>
          <a:xfrm>
            <a:off x="107504" y="3078657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ΘΕΜΑΤΑ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l-GR" b="1" dirty="0" smtClean="0"/>
              <a:t>Α</a:t>
            </a:r>
            <a:r>
              <a:rPr lang="el-GR" b="1" dirty="0"/>
              <a:t>) ΧΑΡΑΚΤΗΡΙΣΤΙΚΑ ΟΜΑΔΑΣ                  </a:t>
            </a:r>
            <a:r>
              <a:rPr lang="el-GR" b="1" dirty="0" smtClean="0"/>
              <a:t>                               </a:t>
            </a:r>
          </a:p>
          <a:p>
            <a:r>
              <a:rPr lang="el-GR" b="1" dirty="0" smtClean="0"/>
              <a:t>      Β</a:t>
            </a:r>
            <a:r>
              <a:rPr lang="el-GR" b="1" dirty="0"/>
              <a:t>) ΚΡΙΤΗΡΙΑ </a:t>
            </a:r>
            <a:r>
              <a:rPr lang="en-US" b="1" dirty="0" smtClean="0"/>
              <a:t> </a:t>
            </a:r>
            <a:r>
              <a:rPr lang="el-GR" b="1" dirty="0" smtClean="0"/>
              <a:t>ΑΞΙΟΛΟΓΗΣΗΣ  </a:t>
            </a:r>
            <a:r>
              <a:rPr lang="el-GR" b="1" dirty="0"/>
              <a:t>ΤΟΥ ΤΕΛΙΚΟΥ  </a:t>
            </a:r>
            <a:r>
              <a:rPr lang="el-GR" b="1" dirty="0" smtClean="0"/>
              <a:t>ΠΑΡΑΔΟΤΕΟΥ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l-GR" b="1" dirty="0"/>
              <a:t>ΑΞΙΟΛΟΓΗΣΗ ΤΗΣ ΟΜΑΔΑΣ ΔΙΟΙΚΗΣΗΣ</a:t>
            </a:r>
            <a:endParaRPr lang="el-GR" dirty="0"/>
          </a:p>
          <a:p>
            <a:endParaRPr lang="el-GR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l-GR" b="1" dirty="0"/>
              <a:t>ΕΣΩΤΕΡΙΚΗ ΑΞΙΟΛΟΓΗΣΗ ΤΩΝ </a:t>
            </a:r>
            <a:r>
              <a:rPr lang="el-GR" b="1" dirty="0" smtClean="0"/>
              <a:t>ΟΜΑΔΩΝ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l-GR" b="1" dirty="0" smtClean="0"/>
              <a:t>ΤΕΛΙΚΗ ΒΑΘΜΟΛΟΓΙΑ ΦΟΙΤΗΤΩΝ </a:t>
            </a:r>
            <a:endParaRPr lang="el-GR" dirty="0"/>
          </a:p>
        </p:txBody>
      </p:sp>
      <p:pic>
        <p:nvPicPr>
          <p:cNvPr id="6" name="Picture 2" descr="http://antistachef.files.wordpress.com/2010/12/kryfo-sxoleio.jpg?w=5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45681"/>
            <a:ext cx="2796104" cy="26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2.bp.blogspot.com/-qya_jFiRm28/UGWisOtfYhI/AAAAAAAAJJI/oV5QOWIryYM/s400/21-2-thumb-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95" y="58315"/>
            <a:ext cx="3093920" cy="25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2.bp.blogspot.com/_Pn6YCMMCdo8/SppqRC4tTuI/AAAAAAAAACQ/jf-Tj9ibDRI/s320/%CE%BC%CE%B1%CE%B8%CE%B7%CF%84%CE%AD%CF%82+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19696"/>
            <a:ext cx="2478410" cy="266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568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0" y="898668"/>
            <a:ext cx="9144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1200" dirty="0">
              <a:solidFill>
                <a:srgbClr val="000000"/>
              </a:solidFill>
            </a:endParaRPr>
          </a:p>
          <a:p>
            <a:r>
              <a:rPr lang="el-GR" b="1" u="sng" dirty="0" smtClean="0"/>
              <a:t>Για παρουσίαση στο </a:t>
            </a:r>
            <a:r>
              <a:rPr lang="en-US" b="1" u="sng" dirty="0" smtClean="0"/>
              <a:t>studio 2014</a:t>
            </a:r>
          </a:p>
          <a:p>
            <a:endParaRPr lang="en-US" b="1" u="sng" dirty="0" smtClean="0"/>
          </a:p>
          <a:p>
            <a:r>
              <a:rPr lang="el-GR" dirty="0" smtClean="0"/>
              <a:t>ΥΠΟΜΝΗΜΑ ΟΜΑΔΑΣ ΔΙΟΙΚΗΣΗΣ </a:t>
            </a:r>
          </a:p>
          <a:p>
            <a:r>
              <a:rPr lang="el-GR" dirty="0" smtClean="0"/>
              <a:t>ΒΗΜΑ 1</a:t>
            </a:r>
            <a:r>
              <a:rPr lang="el-GR" baseline="30000" dirty="0" smtClean="0"/>
              <a:t>ο</a:t>
            </a:r>
            <a:r>
              <a:rPr lang="el-GR" dirty="0" smtClean="0"/>
              <a:t>:  κάναμε πρόταση της ομάδας για το εργαλείο αξιολόγησης και το παρουσιάσαμε</a:t>
            </a:r>
          </a:p>
          <a:p>
            <a:r>
              <a:rPr lang="el-GR" dirty="0" smtClean="0"/>
              <a:t>ΒΗΜΑ 2</a:t>
            </a:r>
            <a:r>
              <a:rPr lang="el-GR" baseline="30000" dirty="0" smtClean="0"/>
              <a:t>ο</a:t>
            </a:r>
            <a:r>
              <a:rPr lang="el-GR" dirty="0" smtClean="0"/>
              <a:t>:  πήραμε τις διορθώσεις των καθηγητών και την άποψη των υπολοίπων ομάδων</a:t>
            </a:r>
          </a:p>
          <a:p>
            <a:r>
              <a:rPr lang="el-GR" dirty="0" smtClean="0"/>
              <a:t>ΒΗΜΑ 3</a:t>
            </a:r>
            <a:r>
              <a:rPr lang="el-GR" baseline="30000" dirty="0" smtClean="0"/>
              <a:t>ο</a:t>
            </a:r>
            <a:r>
              <a:rPr lang="el-GR" dirty="0" smtClean="0"/>
              <a:t>: παρουσιάσαμε την διορθωμένη πρόταση μετά τη διαβούλευση</a:t>
            </a:r>
          </a:p>
          <a:p>
            <a:r>
              <a:rPr lang="el-GR" dirty="0" smtClean="0"/>
              <a:t>ΒΗΜΑ 4</a:t>
            </a:r>
            <a:r>
              <a:rPr lang="el-GR" baseline="30000" dirty="0" smtClean="0"/>
              <a:t>ο</a:t>
            </a:r>
            <a:r>
              <a:rPr lang="el-GR" dirty="0" smtClean="0"/>
              <a:t>: υπήρξαν πάλι διορθώσεις και αντιρρήσεις από τις ομάδες, που παρουσίασαν τις τελικές τους παρατηρήσεις</a:t>
            </a:r>
          </a:p>
          <a:p>
            <a:r>
              <a:rPr lang="el-GR" dirty="0" smtClean="0"/>
              <a:t>ΒΗΜΑ 4</a:t>
            </a:r>
            <a:r>
              <a:rPr lang="el-GR" baseline="30000" dirty="0" smtClean="0"/>
              <a:t>ο</a:t>
            </a:r>
            <a:r>
              <a:rPr lang="el-GR" dirty="0" smtClean="0"/>
              <a:t>: εκτιμήσαμε τις τελευταίες παρατηρήσεις των ομάδων </a:t>
            </a:r>
            <a:r>
              <a:rPr lang="el-GR" b="1" u="sng" dirty="0" smtClean="0"/>
              <a:t>αλλά </a:t>
            </a:r>
            <a:r>
              <a:rPr lang="el-GR" dirty="0" smtClean="0"/>
              <a:t> προβάλαμε την άποψη της ομάδας διοίκησης , </a:t>
            </a:r>
            <a:r>
              <a:rPr lang="el-GR" b="1" u="sng" dirty="0" smtClean="0"/>
              <a:t>ως τελική</a:t>
            </a:r>
            <a:r>
              <a:rPr lang="el-GR" dirty="0" smtClean="0"/>
              <a:t>, σύμφωνα με το στόχο  που επιβλήθηκε από τους διδάσκοντες .</a:t>
            </a:r>
            <a:endParaRPr lang="en-US" dirty="0" smtClean="0"/>
          </a:p>
          <a:p>
            <a:endParaRPr lang="el-GR" dirty="0"/>
          </a:p>
          <a:p>
            <a:r>
              <a:rPr lang="el-GR" dirty="0" smtClean="0"/>
              <a:t>Λάβαμε υπόψη</a:t>
            </a:r>
            <a:r>
              <a:rPr lang="el-GR" dirty="0"/>
              <a:t>: </a:t>
            </a:r>
          </a:p>
          <a:p>
            <a:r>
              <a:rPr lang="el-GR" dirty="0"/>
              <a:t>-τις προδιαγραφές του μαθήματος </a:t>
            </a:r>
          </a:p>
          <a:p>
            <a:r>
              <a:rPr lang="el-GR" dirty="0"/>
              <a:t>-τις υποχρεώσεις της κάθε ομάδας </a:t>
            </a:r>
          </a:p>
          <a:p>
            <a:r>
              <a:rPr lang="el-GR" dirty="0"/>
              <a:t>-το δικαίωμα όλων να συμμετέχουν στη διαδικασία αξιολόγησης </a:t>
            </a:r>
          </a:p>
          <a:p>
            <a:r>
              <a:rPr lang="el-GR" dirty="0"/>
              <a:t>-τον κόπο και τη δουλειά που κλήθηκαν να κάνουν οι ομάδες , κατά την εξέλιξη της εργασίας, καταλήξαμε (όχι ομόφωνα!) στα παρακάνω εντάσσοντας και τις δικές μας απόψεις (πρώτη αριστερά στήλη) στην αναμορφωμένη πρόταση μετά τη διαβούλευση. 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5" name="Picture 2" descr="http://1.bp.blogspot.com/-bimEiEYqoTg/TmZNVl4l1PI/AAAAAAAAAQo/Zj-IlpNJbo4/s1600/%25CE%2595%25CE%25B9%25CE%25BA%25CF%258C%25CE%25BD%25CE%25B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41" y="21095"/>
            <a:ext cx="2827167" cy="18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70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283268"/>
              </p:ext>
            </p:extLst>
          </p:nvPr>
        </p:nvGraphicFramePr>
        <p:xfrm>
          <a:off x="107504" y="980728"/>
          <a:ext cx="8863953" cy="559295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800200"/>
                <a:gridCol w="3240360"/>
                <a:gridCol w="792088"/>
                <a:gridCol w="720080"/>
                <a:gridCol w="725804"/>
                <a:gridCol w="930380"/>
                <a:gridCol w="655041"/>
              </a:tblGrid>
              <a:tr h="650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Κριτήριο </a:t>
                      </a:r>
                      <a:r>
                        <a:rPr lang="el-GR" sz="1600" dirty="0" smtClean="0">
                          <a:effectLst/>
                        </a:rPr>
                        <a:t>Αξιολόγησης</a:t>
                      </a:r>
                      <a:endParaRPr kumimoji="0" lang="el-GR" sz="1600" u="none" strike="noStrike" kern="1200" baseline="0" dirty="0" smtClean="0"/>
                    </a:p>
                    <a:p>
                      <a:r>
                        <a:rPr kumimoji="0" lang="el-GR" sz="1600" u="sng" strike="noStrike" kern="1200" baseline="0" dirty="0" smtClean="0"/>
                        <a:t>Πρόταση </a:t>
                      </a:r>
                    </a:p>
                    <a:p>
                      <a:r>
                        <a:rPr kumimoji="0" lang="el-GR" sz="1600" u="sng" strike="noStrike" kern="1200" baseline="0" dirty="0" smtClean="0"/>
                        <a:t>Ομάδα</a:t>
                      </a:r>
                      <a:r>
                        <a:rPr kumimoji="0" lang="en-US" sz="1600" u="sng" strike="noStrike" kern="1200" baseline="0" dirty="0" smtClean="0"/>
                        <a:t>s </a:t>
                      </a:r>
                      <a:r>
                        <a:rPr kumimoji="0" lang="el-GR" sz="1600" u="sng" strike="noStrike" kern="1200" baseline="0" dirty="0" smtClean="0"/>
                        <a:t>διοίκησης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Εξειδίκευση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ΟΜΑΔΑ</a:t>
                      </a:r>
                      <a:r>
                        <a:rPr lang="el-GR" sz="1400" baseline="0" dirty="0" smtClean="0">
                          <a:effectLst/>
                        </a:rPr>
                        <a:t> ΔΙΟΙΚΗΣΗΣ</a:t>
                      </a:r>
                      <a:r>
                        <a:rPr lang="el-GR" sz="1400" dirty="0" smtClean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ΜΕΤΑΦΟΡΕΣ</a:t>
                      </a:r>
                      <a:endParaRPr lang="el-G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ΕΚΠΑΙΔΕΥΣΗ</a:t>
                      </a:r>
                      <a:endParaRPr lang="el-GR" sz="14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ΠΕΡΙΒΑΛΛΟΝ</a:t>
                      </a:r>
                      <a:endParaRPr lang="el-GR" sz="14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ΜΟ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534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Συνέπεια στις </a:t>
                      </a:r>
                      <a:r>
                        <a:rPr lang="el-GR" sz="1800" dirty="0" smtClean="0">
                          <a:effectLst/>
                        </a:rPr>
                        <a:t>υποχρεώσεις</a:t>
                      </a:r>
                      <a:endParaRPr lang="en-US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</a:t>
                      </a:r>
                      <a:r>
                        <a:rPr lang="el-GR" sz="1800" dirty="0" smtClean="0">
                          <a:effectLst/>
                        </a:rPr>
                        <a:t>5</a:t>
                      </a:r>
                      <a:r>
                        <a:rPr lang="en-US" sz="1800" dirty="0" smtClean="0">
                          <a:effectLst/>
                        </a:rPr>
                        <a:t>%</a:t>
                      </a:r>
                      <a:r>
                        <a:rPr lang="el-GR" sz="1800" dirty="0" smtClean="0">
                          <a:effectLst/>
                        </a:rPr>
                        <a:t> </a:t>
                      </a:r>
                      <a:endParaRPr lang="el-GR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l-GR" sz="1400" dirty="0" smtClean="0">
                          <a:effectLst/>
                        </a:rPr>
                        <a:t>Αποστολή κειμένων </a:t>
                      </a:r>
                      <a:r>
                        <a:rPr lang="el-GR" sz="1400" baseline="0" dirty="0" smtClean="0">
                          <a:effectLst/>
                        </a:rPr>
                        <a:t>κλπ.</a:t>
                      </a:r>
                      <a:r>
                        <a:rPr lang="el-GR" sz="1400" dirty="0" smtClean="0">
                          <a:effectLst/>
                        </a:rPr>
                        <a:t> Στοιχείων </a:t>
                      </a:r>
                      <a:r>
                        <a:rPr lang="el-GR" sz="1400" baseline="0" dirty="0" smtClean="0">
                          <a:effectLst/>
                        </a:rPr>
                        <a:t>προς</a:t>
                      </a:r>
                      <a:r>
                        <a:rPr lang="el-GR" sz="1400" dirty="0" smtClean="0">
                          <a:effectLst/>
                        </a:rPr>
                        <a:t> ομάδα Διοίκησης για σχολιασμό, αντιπροτάσεις, διορθώσεις</a:t>
                      </a:r>
                      <a:endParaRPr lang="el-GR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l-GR" sz="1400" dirty="0" err="1">
                          <a:effectLst/>
                        </a:rPr>
                        <a:t>Επανυποβολή</a:t>
                      </a:r>
                      <a:r>
                        <a:rPr lang="el-GR" sz="1400" dirty="0">
                          <a:effectLst/>
                        </a:rPr>
                        <a:t> διορθωμένων κειμένων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l-GR" sz="1400" dirty="0">
                          <a:effectLst/>
                        </a:rPr>
                        <a:t>Υποβολή τελικού κειμένου εργασίας </a:t>
                      </a:r>
                      <a:r>
                        <a:rPr lang="el-GR" sz="1400" dirty="0" smtClean="0">
                          <a:effectLst/>
                        </a:rPr>
                        <a:t>σύμφωνα</a:t>
                      </a:r>
                      <a:r>
                        <a:rPr lang="el-GR" sz="1400" baseline="0" dirty="0" smtClean="0">
                          <a:effectLst/>
                        </a:rPr>
                        <a:t> με</a:t>
                      </a:r>
                      <a:r>
                        <a:rPr lang="el-GR" sz="1400" dirty="0" smtClean="0">
                          <a:effectLst/>
                        </a:rPr>
                        <a:t> </a:t>
                      </a:r>
                      <a:r>
                        <a:rPr lang="el-GR" sz="1400" dirty="0">
                          <a:effectLst/>
                        </a:rPr>
                        <a:t>χρονοδιάγραμμα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15%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  <a:r>
                        <a:rPr lang="el-GR" sz="1400" dirty="0" smtClean="0">
                          <a:effectLst/>
                        </a:rPr>
                        <a:t>23%</a:t>
                      </a:r>
                      <a:endParaRPr lang="el-G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8%</a:t>
                      </a:r>
                      <a:endParaRPr lang="el-GR" sz="14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10 %</a:t>
                      </a:r>
                      <a:endParaRPr lang="el-GR" sz="14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</a:t>
                      </a:r>
                      <a:r>
                        <a:rPr lang="el-GR" sz="1400" dirty="0" smtClean="0">
                          <a:effectLst/>
                        </a:rPr>
                        <a:t>5</a:t>
                      </a:r>
                      <a:r>
                        <a:rPr lang="en-US" sz="1400" dirty="0" smtClean="0">
                          <a:effectLst/>
                        </a:rPr>
                        <a:t>%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43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Ομαδικό </a:t>
                      </a:r>
                      <a:r>
                        <a:rPr lang="el-GR" sz="1800" dirty="0" smtClean="0">
                          <a:effectLst/>
                        </a:rPr>
                        <a:t>πνεύμα</a:t>
                      </a:r>
                      <a:endParaRPr lang="en-US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7</a:t>
                      </a:r>
                      <a:r>
                        <a:rPr lang="en-US" sz="1800" dirty="0" smtClean="0">
                          <a:effectLst/>
                        </a:rPr>
                        <a:t>%</a:t>
                      </a:r>
                      <a:endParaRPr lang="el-GR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l-GR" sz="1400" dirty="0">
                          <a:effectLst/>
                        </a:rPr>
                        <a:t>Εικόνα ομάδας στις παρουσιάσεις στην αίθουσα- </a:t>
                      </a:r>
                      <a:r>
                        <a:rPr lang="el-GR" sz="1400" dirty="0" smtClean="0">
                          <a:effectLst/>
                        </a:rPr>
                        <a:t>συμμετοχή και παρουσία</a:t>
                      </a:r>
                      <a:endParaRPr lang="el-GR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l-GR" sz="1400" dirty="0">
                          <a:effectLst/>
                        </a:rPr>
                        <a:t>Ανταπόκριση –διαβούλευση όλων των μελών στις συναντήσεις με την ομάδα διοίκησης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l-GR" sz="1400" dirty="0">
                          <a:effectLst/>
                        </a:rPr>
                        <a:t>Συνεργασία με τις άλλες ομάδες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10%</a:t>
                      </a:r>
                      <a:r>
                        <a:rPr lang="el-GR" sz="14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  <a:r>
                        <a:rPr lang="el-GR" sz="1400" dirty="0" smtClean="0">
                          <a:effectLst/>
                        </a:rPr>
                        <a:t>7%</a:t>
                      </a:r>
                      <a:endParaRPr lang="el-G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6%</a:t>
                      </a:r>
                      <a:endParaRPr lang="el-GR" sz="14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6</a:t>
                      </a:r>
                      <a:r>
                        <a:rPr lang="el-GR" sz="1400" dirty="0" smtClean="0">
                          <a:effectLst/>
                        </a:rPr>
                        <a:t>%</a:t>
                      </a:r>
                      <a:endParaRPr lang="el-GR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  <a:endParaRPr lang="el-GR" sz="1400" b="1" dirty="0">
                        <a:solidFill>
                          <a:srgbClr val="33CC33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7</a:t>
                      </a:r>
                      <a:r>
                        <a:rPr lang="en-US" sz="1400" dirty="0" smtClean="0">
                          <a:effectLst/>
                        </a:rPr>
                        <a:t>%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9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Πρωτοβουλία</a:t>
                      </a:r>
                      <a:endParaRPr lang="en-US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3</a:t>
                      </a:r>
                      <a:r>
                        <a:rPr lang="en-US" sz="1800" dirty="0" smtClean="0">
                          <a:effectLst/>
                        </a:rPr>
                        <a:t>%</a:t>
                      </a:r>
                      <a:endParaRPr lang="el-GR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Αναζήτηση  </a:t>
                      </a:r>
                      <a:r>
                        <a:rPr lang="el-GR" sz="1400" dirty="0" err="1">
                          <a:effectLst/>
                        </a:rPr>
                        <a:t>επικαιροποιημένων</a:t>
                      </a:r>
                      <a:r>
                        <a:rPr lang="el-GR" sz="1400" dirty="0">
                          <a:effectLst/>
                        </a:rPr>
                        <a:t> </a:t>
                      </a:r>
                      <a:r>
                        <a:rPr lang="el-GR" sz="1400" dirty="0" smtClean="0">
                          <a:effectLst/>
                        </a:rPr>
                        <a:t>στοιχείων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effectLst/>
                        </a:rPr>
                        <a:t>Πρωτοβουλία στην έρευνα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5</a:t>
                      </a:r>
                      <a:r>
                        <a:rPr lang="el-GR" sz="1400" dirty="0" smtClean="0">
                          <a:effectLst/>
                        </a:rPr>
                        <a:t>%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  <a:r>
                        <a:rPr lang="el-GR" sz="1400" dirty="0" smtClean="0">
                          <a:effectLst/>
                        </a:rPr>
                        <a:t>%</a:t>
                      </a:r>
                      <a:endParaRPr lang="el-G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4%</a:t>
                      </a:r>
                      <a:endParaRPr lang="el-GR" sz="14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4%</a:t>
                      </a:r>
                      <a:endParaRPr lang="el-GR" sz="14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3</a:t>
                      </a:r>
                      <a:r>
                        <a:rPr lang="en-US" sz="1400" dirty="0" smtClean="0">
                          <a:effectLst/>
                        </a:rPr>
                        <a:t>%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4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r>
                        <a:rPr lang="el-GR" sz="1800" dirty="0" smtClean="0">
                          <a:effectLst/>
                        </a:rPr>
                        <a:t>ΣΥΝΟΛΟ</a:t>
                      </a:r>
                      <a:r>
                        <a:rPr lang="el-GR" sz="1800" baseline="0" dirty="0" smtClean="0">
                          <a:effectLst/>
                        </a:rPr>
                        <a:t> : 25</a:t>
                      </a:r>
                      <a:r>
                        <a:rPr lang="en-US" sz="1800" dirty="0" smtClean="0">
                          <a:effectLst/>
                        </a:rPr>
                        <a:t>%</a:t>
                      </a:r>
                      <a:endParaRPr lang="el-GR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ΣΥΝΟΛΟ Α</a:t>
                      </a:r>
                      <a:endParaRPr lang="el-G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3</a:t>
                      </a:r>
                      <a:r>
                        <a:rPr lang="el-GR" sz="1400" dirty="0" smtClean="0">
                          <a:effectLst/>
                        </a:rPr>
                        <a:t>0</a:t>
                      </a:r>
                      <a:r>
                        <a:rPr lang="el-GR" sz="1400" dirty="0">
                          <a:effectLst/>
                        </a:rPr>
                        <a:t>%</a:t>
                      </a:r>
                      <a:endParaRPr lang="el-G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  <a:r>
                        <a:rPr lang="el-GR" sz="1400" dirty="0" smtClean="0">
                          <a:effectLst/>
                        </a:rPr>
                        <a:t>30%</a:t>
                      </a:r>
                      <a:endParaRPr lang="el-G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effectLst/>
                        </a:rPr>
                        <a:t>18%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20%</a:t>
                      </a:r>
                      <a:endParaRPr lang="el-GR" sz="14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25</a:t>
                      </a:r>
                      <a:r>
                        <a:rPr lang="en-US" sz="1400" dirty="0" smtClean="0">
                          <a:effectLst/>
                        </a:rPr>
                        <a:t>%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8525" y="28655"/>
            <a:ext cx="723775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ΚΡΙΤΗΡΙΑ ΑΞΙΟΛΟΓΗΣΗΣ ΤΩΝ ΟΜΑΔΩΝ  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Α) ΧΑΡΑΚΤΗΡΙ</a:t>
            </a:r>
            <a:r>
              <a:rPr kumimoji="0" lang="el-G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ΣΤΙΚΑ</a:t>
            </a:r>
            <a:r>
              <a:rPr kumimoji="0" lang="el-G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ΟΜΑΔΑΣ :Σ</a:t>
            </a:r>
            <a:r>
              <a:rPr kumimoji="0" lang="el-G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υντελεστής</a:t>
            </a:r>
            <a:r>
              <a:rPr kumimoji="0" lang="el-G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Βαρύτητας: 25%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704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61148"/>
            <a:ext cx="72593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Β) ΚΡΙΤΗΡΙΑ ΑΞΙΟΛΟΓΗΣΗΣ  ΤΟΥ ΤΕΛΙΚΟΥ  ΠΑΡΑΔΟΤΕΟΥ   1/2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Συντελεστής Βαρύτητας: 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75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Πίνακα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004165"/>
              </p:ext>
            </p:extLst>
          </p:nvPr>
        </p:nvGraphicFramePr>
        <p:xfrm>
          <a:off x="-5834" y="693741"/>
          <a:ext cx="9036496" cy="5665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6117"/>
                <a:gridCol w="3058459"/>
                <a:gridCol w="936104"/>
                <a:gridCol w="792088"/>
                <a:gridCol w="792088"/>
                <a:gridCol w="648072"/>
                <a:gridCol w="683568"/>
              </a:tblGrid>
              <a:tr h="676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Κριτήριο </a:t>
                      </a:r>
                      <a:r>
                        <a:rPr lang="el-GR" sz="1400" dirty="0" smtClean="0">
                          <a:effectLst/>
                        </a:rPr>
                        <a:t>Αξιολόγησης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</a:rPr>
                        <a:t>ΤΕΛΙΚΗ ΠΡΟΤΑΣΗ</a:t>
                      </a:r>
                    </a:p>
                  </a:txBody>
                  <a:tcPr marL="29183" marR="29183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Εξειδίκευση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3" marR="29183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ΟΜΑΔΑ</a:t>
                      </a:r>
                      <a:r>
                        <a:rPr lang="el-GR" sz="1400" baseline="0" dirty="0" smtClean="0">
                          <a:effectLst/>
                        </a:rPr>
                        <a:t>  ΔΙΟΙΚΗΣΗΣ</a:t>
                      </a:r>
                      <a:r>
                        <a:rPr lang="el-GR" sz="1400" dirty="0" smtClean="0">
                          <a:effectLst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ΜΕΤΑΦΟΡΕΣ</a:t>
                      </a:r>
                      <a:endParaRPr lang="el-G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ΕΚΠΑΙΔΕΥΣΗ</a:t>
                      </a:r>
                      <a:endParaRPr lang="el-GR" sz="14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 smtClean="0">
                          <a:solidFill>
                            <a:srgbClr val="33CC3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ΠΕΡΙ/ΟΝ</a:t>
                      </a:r>
                      <a:endParaRPr lang="el-GR" sz="14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ΜΟ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  <a:tr h="475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Από</a:t>
                      </a:r>
                      <a:r>
                        <a:rPr lang="el-GR" sz="1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μεταφορά 25</a:t>
                      </a: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3" marR="29183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3" marR="29183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aseline="0" dirty="0" smtClean="0">
                          <a:effectLst/>
                        </a:rPr>
                        <a:t>30% </a:t>
                      </a:r>
                      <a:endParaRPr lang="el-GR" sz="1400" dirty="0" smtClean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  <a:endParaRPr lang="el-GR" sz="14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18%</a:t>
                      </a:r>
                      <a:endParaRPr lang="el-GR" sz="14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 smtClean="0">
                          <a:solidFill>
                            <a:srgbClr val="33CC3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20%</a:t>
                      </a:r>
                      <a:endParaRPr lang="el-GR" sz="14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74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FF0000"/>
                          </a:solidFill>
                          <a:effectLst/>
                        </a:rPr>
                        <a:t>Σαφήνεια Κεντρικής </a:t>
                      </a: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</a:rPr>
                        <a:t>Ιδέας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10% +</a:t>
                      </a:r>
                      <a:endParaRPr lang="el-G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3" marR="29183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Σαφές όραμα για το αντικείμενο μελέτης ομάδας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3" marR="2918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10%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3" marR="2918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</a:rPr>
                        <a:t>10%</a:t>
                      </a:r>
                      <a:endParaRPr lang="el-G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3" marR="2918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8%</a:t>
                      </a:r>
                      <a:endParaRPr lang="el-GR" sz="14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3" marR="2918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>
                          <a:solidFill>
                            <a:srgbClr val="33CC3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5% </a:t>
                      </a:r>
                      <a:endParaRPr lang="el-GR" sz="14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3" marR="2918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1</a:t>
                      </a:r>
                      <a:r>
                        <a:rPr lang="el-GR" sz="1400" dirty="0" smtClean="0">
                          <a:effectLst/>
                        </a:rPr>
                        <a:t>3</a:t>
                      </a:r>
                      <a:r>
                        <a:rPr lang="en-US" sz="1400" dirty="0" smtClean="0">
                          <a:effectLst/>
                        </a:rPr>
                        <a:t>%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3" marR="2918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57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</a:rPr>
                        <a:t>Εντοπισμός κρίσιμων και πραγματικών παραμέτρων και προβλημάτων επί του αντικειμένου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4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4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15% =</a:t>
                      </a:r>
                      <a:r>
                        <a:rPr lang="el-GR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25%</a:t>
                      </a:r>
                      <a:endParaRPr lang="el-GR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3" marR="29183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l-GR" sz="1400" dirty="0">
                          <a:effectLst/>
                        </a:rPr>
                        <a:t>Καταγραφή των πόρων &amp; των υποδομών  &amp; αξιολόγησή τους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</a:rPr>
                        <a:t>Σύνταξη και Χρήση</a:t>
                      </a:r>
                      <a:r>
                        <a:rPr lang="el-GR" sz="14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</a:rPr>
                        <a:t>ανάλυσης </a:t>
                      </a:r>
                      <a:r>
                        <a:rPr lang="el-GR" sz="1400" dirty="0">
                          <a:solidFill>
                            <a:srgbClr val="FF0000"/>
                          </a:solidFill>
                          <a:effectLst/>
                        </a:rPr>
                        <a:t>SWOT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l-GR" sz="1400" dirty="0" smtClean="0">
                          <a:effectLst/>
                        </a:rPr>
                        <a:t>Υποχρεωτικές</a:t>
                      </a:r>
                      <a:r>
                        <a:rPr lang="el-GR" sz="1400" baseline="0" dirty="0" smtClean="0">
                          <a:effectLst/>
                        </a:rPr>
                        <a:t> παρουσιάσεις (Π1 κλπ.)</a:t>
                      </a:r>
                      <a:endParaRPr lang="el-GR" sz="14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</a:rPr>
                        <a:t>Χρήση </a:t>
                      </a:r>
                      <a:r>
                        <a:rPr lang="el-GR" sz="1400" dirty="0">
                          <a:solidFill>
                            <a:srgbClr val="FF0000"/>
                          </a:solidFill>
                          <a:effectLst/>
                        </a:rPr>
                        <a:t>Πρωτογενών </a:t>
                      </a: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</a:rPr>
                        <a:t>στοιχείων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"/>
                        <a:tabLst/>
                        <a:defRPr/>
                      </a:pPr>
                      <a:r>
                        <a:rPr lang="el-GR" sz="1400" dirty="0" smtClean="0">
                          <a:effectLst/>
                        </a:rPr>
                        <a:t>Μελέτη και γνώση του χώρου μελέτης</a:t>
                      </a:r>
                      <a:endParaRPr lang="el-G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3" marR="2918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15%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3" marR="2918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</a:rPr>
                        <a:t>18%</a:t>
                      </a:r>
                      <a:endParaRPr lang="el-G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3" marR="2918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17%</a:t>
                      </a:r>
                      <a:endParaRPr lang="el-GR" sz="14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3" marR="2918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 smtClean="0">
                          <a:solidFill>
                            <a:srgbClr val="33CC3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17%</a:t>
                      </a:r>
                      <a:endParaRPr lang="el-GR" sz="14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3" marR="2918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  <a:r>
                        <a:rPr lang="el-GR" sz="1400" dirty="0" smtClean="0">
                          <a:effectLst/>
                        </a:rPr>
                        <a:t>11</a:t>
                      </a:r>
                      <a:r>
                        <a:rPr lang="en-US" sz="1400" dirty="0" smtClean="0">
                          <a:effectLst/>
                        </a:rPr>
                        <a:t>%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3" marR="2918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43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FF0000"/>
                          </a:solidFill>
                          <a:effectLst/>
                        </a:rPr>
                        <a:t>Επιλογή –</a:t>
                      </a: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</a:rPr>
                        <a:t>καταγραφή</a:t>
                      </a:r>
                      <a:r>
                        <a:rPr lang="el-GR" sz="14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πρωτοβουλίες</a:t>
                      </a: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l-GR" sz="1400" dirty="0">
                          <a:solidFill>
                            <a:srgbClr val="FF0000"/>
                          </a:solidFill>
                          <a:effectLst/>
                        </a:rPr>
                        <a:t>της ίδιας της ομάδας </a:t>
                      </a: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</a:rPr>
                        <a:t> 10%</a:t>
                      </a:r>
                      <a:endParaRPr lang="el-G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3" marR="29183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l-GR" sz="1400" dirty="0" smtClean="0">
                          <a:effectLst/>
                        </a:rPr>
                        <a:t>Πληρότητα </a:t>
                      </a:r>
                      <a:r>
                        <a:rPr lang="el-GR" sz="1400" dirty="0">
                          <a:effectLst/>
                        </a:rPr>
                        <a:t>και κάλυψη σφαιρικά του </a:t>
                      </a:r>
                      <a:r>
                        <a:rPr lang="el-GR" sz="1400" dirty="0" smtClean="0">
                          <a:effectLst/>
                        </a:rPr>
                        <a:t>αντικειμένου</a:t>
                      </a:r>
                      <a:r>
                        <a:rPr lang="el-GR" sz="1400" dirty="0">
                          <a:effectLst/>
                        </a:rPr>
                        <a:t> </a:t>
                      </a:r>
                      <a:r>
                        <a:rPr lang="el-GR" sz="1400" dirty="0" smtClean="0">
                          <a:effectLst/>
                        </a:rPr>
                        <a:t>-</a:t>
                      </a:r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Επιπλέον στοιχεία που συμπληρώνουν την υφιστάμενη κατάσταση  Πρωτοβουλία στην έρευνα </a:t>
                      </a:r>
                      <a:r>
                        <a:rPr lang="el-GR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-Δημιουργία Πινάκων και Χαρτών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3" marR="291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5</a:t>
                      </a:r>
                      <a:r>
                        <a:rPr lang="el-GR" sz="1400" dirty="0" smtClean="0">
                          <a:effectLst/>
                        </a:rPr>
                        <a:t>%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3" marR="291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---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3" marR="291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16%</a:t>
                      </a:r>
                      <a:endParaRPr lang="el-GR" sz="14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3" marR="291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 smtClean="0">
                          <a:solidFill>
                            <a:srgbClr val="33CC3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13%</a:t>
                      </a:r>
                      <a:endParaRPr lang="el-GR" sz="14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3" marR="291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4%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3" marR="291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8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ΣΥΝΟΛΟ</a:t>
                      </a:r>
                      <a:r>
                        <a:rPr lang="el-GR" sz="1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: </a:t>
                      </a: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60%</a:t>
                      </a:r>
                      <a:endParaRPr lang="el-G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3" marR="29183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3" marR="29183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60%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3" marR="29183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58%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3" marR="29183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59%</a:t>
                      </a:r>
                      <a:endParaRPr lang="el-GR" sz="14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3" marR="29183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 smtClean="0">
                          <a:solidFill>
                            <a:srgbClr val="33CC3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55%</a:t>
                      </a:r>
                      <a:endParaRPr lang="el-GR" sz="14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3" marR="29183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58%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83" marR="29183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118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39803"/>
              </p:ext>
            </p:extLst>
          </p:nvPr>
        </p:nvGraphicFramePr>
        <p:xfrm>
          <a:off x="143508" y="664404"/>
          <a:ext cx="8856984" cy="5904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0220"/>
                <a:gridCol w="2815628"/>
                <a:gridCol w="980274"/>
                <a:gridCol w="840235"/>
                <a:gridCol w="630176"/>
                <a:gridCol w="735700"/>
                <a:gridCol w="874751"/>
              </a:tblGrid>
              <a:tr h="440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effectLst/>
                        </a:rPr>
                        <a:t>Κριτήριο Αξιολόγησης</a:t>
                      </a:r>
                      <a:endParaRPr lang="el-GR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Εξειδίκευση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ΟΜΑΔΑ</a:t>
                      </a:r>
                      <a:r>
                        <a:rPr lang="el-GR" sz="1400" baseline="0" dirty="0" smtClean="0">
                          <a:effectLst/>
                        </a:rPr>
                        <a:t> ΔΙΟΙΚΗΣΗΣ</a:t>
                      </a:r>
                      <a:r>
                        <a:rPr lang="el-GR" sz="1400" dirty="0" smtClean="0">
                          <a:effectLst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ΜΕΤΑΦΟΡΕΣ</a:t>
                      </a:r>
                      <a:endParaRPr lang="el-G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ΕΚΠΑΙΔΕΥΣΗ</a:t>
                      </a:r>
                      <a:endParaRPr lang="el-GR" sz="14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 smtClean="0">
                          <a:solidFill>
                            <a:srgbClr val="33CC3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ΠΕΡΙΒΑΛΛΟΝ</a:t>
                      </a:r>
                      <a:endParaRPr lang="el-GR" sz="14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ΜΟ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  <a:tr h="261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60%</a:t>
                      </a:r>
                      <a:endParaRPr lang="el-G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Από</a:t>
                      </a:r>
                      <a:r>
                        <a:rPr lang="el-GR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μεταφορά 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60%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58%</a:t>
                      </a:r>
                      <a:endParaRPr lang="el-G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59%</a:t>
                      </a:r>
                      <a:endParaRPr lang="el-GR" sz="14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 smtClean="0">
                          <a:solidFill>
                            <a:srgbClr val="33CC3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55%</a:t>
                      </a:r>
                      <a:endParaRPr lang="el-GR" sz="14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58%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/>
                    </a:solidFill>
                  </a:tcPr>
                </a:tc>
              </a:tr>
              <a:tr h="440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FF0000"/>
                          </a:solidFill>
                          <a:effectLst/>
                        </a:rPr>
                        <a:t>Πληρότητα και σαφήνεια της </a:t>
                      </a: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</a:rPr>
                        <a:t>πρότασης</a:t>
                      </a:r>
                      <a:endParaRPr lang="en-US" sz="14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</a:rPr>
                        <a:t>Συνολική Ποιότητα και ουσία εργασίας (τεκμηρίωση, κείμενο, προτάσεις κλπ.)</a:t>
                      </a:r>
                      <a:endParaRPr lang="el-GR" sz="14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25%</a:t>
                      </a:r>
                      <a:endParaRPr lang="el-G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Πλήρης, </a:t>
                      </a:r>
                      <a:r>
                        <a:rPr lang="el-GR" sz="1400" dirty="0" smtClean="0">
                          <a:effectLst/>
                        </a:rPr>
                        <a:t>τεκμηριωμένη </a:t>
                      </a:r>
                      <a:r>
                        <a:rPr lang="el-GR" sz="1400" dirty="0">
                          <a:effectLst/>
                        </a:rPr>
                        <a:t>πρόταση</a:t>
                      </a:r>
                      <a:r>
                        <a:rPr lang="el-GR" sz="1400" dirty="0" smtClean="0">
                          <a:effectLst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effectLst/>
                        </a:rPr>
                        <a:t>Ανάδειξη του ρόλου του </a:t>
                      </a:r>
                      <a:r>
                        <a:rPr lang="en-US" sz="1400" dirty="0" smtClean="0">
                          <a:effectLst/>
                        </a:rPr>
                        <a:t>planner </a:t>
                      </a:r>
                      <a:r>
                        <a:rPr lang="el-GR" sz="1400" dirty="0" smtClean="0">
                          <a:effectLst/>
                        </a:rPr>
                        <a:t>στη διαμόρφωση ποιότητας αστικού χώρου</a:t>
                      </a:r>
                      <a:endParaRPr lang="el-GR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Σαφής ανάδειξη προτάσεων ομάδας που συμπληρώνουν</a:t>
                      </a:r>
                      <a:r>
                        <a:rPr lang="el-GR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ή</a:t>
                      </a:r>
                      <a:r>
                        <a:rPr lang="el-G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διαφορο</a:t>
                      </a:r>
                      <a:r>
                        <a:rPr lang="el-G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-ποιούνται της υφιστάμενης μελέτης ΓΠΣ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2</a:t>
                      </a:r>
                      <a:r>
                        <a:rPr lang="el-GR" sz="1400" dirty="0" smtClean="0">
                          <a:effectLst/>
                        </a:rPr>
                        <a:t>0</a:t>
                      </a:r>
                      <a:r>
                        <a:rPr lang="el-GR" sz="1400" dirty="0">
                          <a:effectLst/>
                        </a:rPr>
                        <a:t>%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</a:rPr>
                        <a:t>25%</a:t>
                      </a:r>
                      <a:endParaRPr lang="el-G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26%</a:t>
                      </a:r>
                      <a:endParaRPr lang="el-GR" sz="14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>
                          <a:solidFill>
                            <a:srgbClr val="33CC33"/>
                          </a:solidFill>
                          <a:effectLst/>
                        </a:rPr>
                        <a:t>25% </a:t>
                      </a:r>
                      <a:r>
                        <a:rPr lang="el-GR" sz="1400" b="1" dirty="0">
                          <a:solidFill>
                            <a:srgbClr val="33CC33"/>
                          </a:solidFill>
                          <a:effectLst/>
                        </a:rPr>
                        <a:t> </a:t>
                      </a:r>
                      <a:endParaRPr lang="el-GR" sz="14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80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FF0000"/>
                          </a:solidFill>
                          <a:effectLst/>
                        </a:rPr>
                        <a:t>Ρεαλιστικότητα προτάσεων που προτείνονται για το συγκεκριμένο </a:t>
                      </a: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</a:rPr>
                        <a:t>αντικείμενο  8%</a:t>
                      </a:r>
                      <a:endParaRPr lang="el-G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err="1" smtClean="0">
                          <a:effectLst/>
                        </a:rPr>
                        <a:t>Εφαρμοσιμότητα</a:t>
                      </a:r>
                      <a:r>
                        <a:rPr lang="el-GR" sz="1400" dirty="0" smtClean="0">
                          <a:effectLst/>
                        </a:rPr>
                        <a:t> </a:t>
                      </a:r>
                      <a:r>
                        <a:rPr lang="el-GR" sz="1400" baseline="0" dirty="0" smtClean="0">
                          <a:effectLst/>
                        </a:rPr>
                        <a:t> με δεδομένες </a:t>
                      </a:r>
                      <a:r>
                        <a:rPr lang="el-GR" sz="1400" dirty="0" smtClean="0">
                          <a:effectLst/>
                        </a:rPr>
                        <a:t>και </a:t>
                      </a:r>
                      <a:r>
                        <a:rPr lang="el-GR" sz="1400" dirty="0">
                          <a:effectLst/>
                        </a:rPr>
                        <a:t>τις κατευθύνσεις άλλων κειμένων στρατηγικού  και υπερκείμενου σχεδιασμού (συνάφεια)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10%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</a:rPr>
                        <a:t>9%</a:t>
                      </a:r>
                      <a:endParaRPr lang="el-G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el-GR" sz="1400" dirty="0" smtClean="0">
                          <a:solidFill>
                            <a:srgbClr val="7030A0"/>
                          </a:solidFill>
                          <a:effectLst/>
                        </a:rPr>
                        <a:t> 5%</a:t>
                      </a:r>
                      <a:endParaRPr lang="el-GR" sz="1400" dirty="0" smtClean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33CC33"/>
                          </a:solidFill>
                          <a:effectLst/>
                        </a:rPr>
                        <a:t> </a:t>
                      </a:r>
                      <a:r>
                        <a:rPr lang="el-GR" sz="1400" b="1" dirty="0" smtClean="0">
                          <a:solidFill>
                            <a:srgbClr val="33CC33"/>
                          </a:solidFill>
                          <a:effectLst/>
                        </a:rPr>
                        <a:t>10%</a:t>
                      </a:r>
                      <a:endParaRPr lang="el-GR" sz="14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8,5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80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FF0000"/>
                          </a:solidFill>
                          <a:effectLst/>
                        </a:rPr>
                        <a:t>Χρήση κατάλληλων τεχνικών-πολιτικών και καινοτόμος χαρακτήρας </a:t>
                      </a: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</a:rPr>
                        <a:t>αυτών 4%</a:t>
                      </a:r>
                      <a:endParaRPr lang="el-G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Η «νέα ματιά» στο σχεδιασμό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5%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----</a:t>
                      </a:r>
                      <a:endParaRPr lang="el-G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el-GR" sz="1400" dirty="0" smtClean="0">
                          <a:solidFill>
                            <a:srgbClr val="7030A0"/>
                          </a:solidFill>
                          <a:effectLst/>
                        </a:rPr>
                        <a:t> 8%</a:t>
                      </a:r>
                      <a:endParaRPr lang="el-GR" sz="1400" dirty="0" smtClean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33CC33"/>
                          </a:solidFill>
                          <a:effectLst/>
                        </a:rPr>
                        <a:t> </a:t>
                      </a:r>
                      <a:r>
                        <a:rPr lang="el-GR" sz="1400" b="1" dirty="0" smtClean="0">
                          <a:solidFill>
                            <a:srgbClr val="33CC33"/>
                          </a:solidFill>
                          <a:effectLst/>
                        </a:rPr>
                        <a:t>5%</a:t>
                      </a:r>
                      <a:endParaRPr lang="el-GR" sz="14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4,5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93379">
                <a:tc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</a:rPr>
                        <a:t>Παρουσίαση 4%</a:t>
                      </a:r>
                      <a:endParaRPr lang="el-G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</a:rPr>
                        <a:t>Τήρηση χρόνου και </a:t>
                      </a:r>
                      <a:r>
                        <a:rPr lang="el-GR" sz="1400" dirty="0" smtClean="0">
                          <a:effectLst/>
                        </a:rPr>
                        <a:t>Ποιότητα </a:t>
                      </a:r>
                      <a:r>
                        <a:rPr lang="el-GR" sz="1400" dirty="0">
                          <a:effectLst/>
                        </a:rPr>
                        <a:t>παρουσίασης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Πρωτοτυπία εικαστική κλπ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5%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</a:rPr>
                        <a:t>8%</a:t>
                      </a:r>
                      <a:endParaRPr lang="el-G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2%</a:t>
                      </a:r>
                      <a:endParaRPr lang="el-GR" sz="14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33CC33"/>
                          </a:solidFill>
                          <a:effectLst/>
                        </a:rPr>
                        <a:t> </a:t>
                      </a:r>
                      <a:r>
                        <a:rPr lang="el-GR" sz="1400" b="1" dirty="0" smtClean="0">
                          <a:solidFill>
                            <a:srgbClr val="33CC33"/>
                          </a:solidFill>
                          <a:effectLst/>
                        </a:rPr>
                        <a:t>5%</a:t>
                      </a:r>
                      <a:endParaRPr lang="el-GR" sz="14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5950">
                <a:tc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</a:rPr>
                        <a:t>ΣΥΝΟΛΟ:</a:t>
                      </a:r>
                      <a:r>
                        <a:rPr lang="el-GR" sz="14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l-GR" sz="1400" dirty="0" smtClean="0">
                          <a:solidFill>
                            <a:srgbClr val="FF0000"/>
                          </a:solidFill>
                          <a:effectLst/>
                        </a:rPr>
                        <a:t>100%</a:t>
                      </a:r>
                      <a:endParaRPr lang="el-G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ΣΥΝΟΛΟ Α+Β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 smtClean="0">
                          <a:effectLst/>
                        </a:rPr>
                        <a:t>100%</a:t>
                      </a:r>
                      <a:endParaRPr lang="el-G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l-G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100%</a:t>
                      </a:r>
                      <a:endParaRPr lang="el-G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100%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33CC33"/>
                          </a:solidFill>
                          <a:effectLst/>
                        </a:rPr>
                        <a:t> </a:t>
                      </a:r>
                      <a:r>
                        <a:rPr lang="el-GR" sz="1400" b="1" dirty="0" smtClean="0">
                          <a:solidFill>
                            <a:srgbClr val="33CC33"/>
                          </a:solidFill>
                          <a:effectLst/>
                        </a:rPr>
                        <a:t>100%</a:t>
                      </a:r>
                      <a:endParaRPr lang="el-GR" sz="14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34" marR="47834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Ορθογώνιο 2"/>
          <p:cNvSpPr/>
          <p:nvPr/>
        </p:nvSpPr>
        <p:spPr>
          <a:xfrm>
            <a:off x="0" y="1807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l-GR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Β) ΚΡΙΤΗΡΙΑ ΑΞΙΟΛΟΓΗΣΗΣ  ΤΟΥ ΤΕΛΙΚΟΥ  ΠΑΡΑΔΟΤΕΟΥ  </a:t>
            </a:r>
            <a:r>
              <a:rPr lang="el-G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2/2</a:t>
            </a:r>
            <a:endParaRPr lang="el-GR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l-GR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Συντελεστής Βαρύτητας: 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75</a:t>
            </a:r>
            <a:r>
              <a:rPr lang="el-G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1188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3025062"/>
            <a:ext cx="8784976" cy="833713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ΤΕΛΙΚΟΣ ΒΑΘΜΟΣ ΟΜΑΔΑΣ: </a:t>
            </a:r>
            <a:r>
              <a:rPr lang="el-GR" b="1" i="1" dirty="0" smtClean="0"/>
              <a:t>ΑΘΡΟΙΣΜΑ α + β</a:t>
            </a:r>
            <a:r>
              <a:rPr lang="el-GR" b="1" i="1" dirty="0"/>
              <a:t/>
            </a:r>
            <a:br>
              <a:rPr lang="el-GR" b="1" i="1" dirty="0"/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7</a:t>
            </a:fld>
            <a:endParaRPr lang="el-GR"/>
          </a:p>
        </p:txBody>
      </p:sp>
      <p:pic>
        <p:nvPicPr>
          <p:cNvPr id="4" name="Picture 8" descr="http://blogs.sch.gr/dimstamat/files/2013/03/vathmologi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27336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tsiledaki-skalkou.eu/wp-content/uploads/report-card-267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02594"/>
            <a:ext cx="2808312" cy="315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122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081847"/>
              </p:ext>
            </p:extLst>
          </p:nvPr>
        </p:nvGraphicFramePr>
        <p:xfrm>
          <a:off x="20727" y="400110"/>
          <a:ext cx="9015769" cy="6169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3212"/>
                <a:gridCol w="3078101"/>
                <a:gridCol w="864096"/>
                <a:gridCol w="792088"/>
                <a:gridCol w="720080"/>
                <a:gridCol w="648072"/>
                <a:gridCol w="108012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FF0000"/>
                          </a:solidFill>
                          <a:effectLst/>
                        </a:rPr>
                        <a:t>Κριτήριο </a:t>
                      </a:r>
                      <a:r>
                        <a:rPr lang="el-GR" sz="1600" dirty="0" smtClean="0">
                          <a:solidFill>
                            <a:srgbClr val="FF0000"/>
                          </a:solidFill>
                          <a:effectLst/>
                        </a:rPr>
                        <a:t>αξιολόγησης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el-GR" sz="16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l-GR" sz="1600" u="sng" dirty="0" smtClean="0">
                          <a:solidFill>
                            <a:srgbClr val="FF0000"/>
                          </a:solidFill>
                          <a:effectLst/>
                        </a:rPr>
                        <a:t>Πρόταση</a:t>
                      </a:r>
                      <a:r>
                        <a:rPr lang="el-GR" sz="1600" u="sng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l-GR" sz="1600" baseline="0" dirty="0" smtClean="0">
                          <a:solidFill>
                            <a:srgbClr val="FF0000"/>
                          </a:solidFill>
                          <a:effectLst/>
                        </a:rPr>
                        <a:t>διοίκησης</a:t>
                      </a:r>
                      <a:endParaRPr lang="el-G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εξειδίκευση</a:t>
                      </a:r>
                      <a:endParaRPr lang="el-G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FF0000"/>
                          </a:solidFill>
                          <a:effectLst/>
                        </a:rPr>
                        <a:t>ΜΕΤΑΦΟΡΩΝ</a:t>
                      </a:r>
                      <a:endParaRPr lang="el-G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rgbClr val="7030A0"/>
                          </a:solidFill>
                          <a:effectLst/>
                        </a:rPr>
                        <a:t>ΕΚΠΑΙ-ΔΕΥΣΗ</a:t>
                      </a:r>
                      <a:endParaRPr lang="el-GR" sz="1600" b="1" dirty="0" smtClean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b="1" dirty="0" smtClean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rgbClr val="33CC33"/>
                          </a:solidFill>
                          <a:effectLst/>
                        </a:rPr>
                        <a:t>ΠΕΡΙΒΑΛΛΟΝ</a:t>
                      </a:r>
                      <a:endParaRPr lang="el-GR" sz="16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77" marR="31277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Μ.Ο</a:t>
                      </a:r>
                      <a:r>
                        <a:rPr lang="el-GR" sz="1600" b="1" dirty="0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.    </a:t>
                      </a:r>
                      <a:endParaRPr lang="el-GR" sz="1600" b="1" u="sng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u="sng" dirty="0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ΤΕΛΙΚΗ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u="sng" dirty="0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ΠΡΟΤΑΣΗ</a:t>
                      </a:r>
                      <a:endParaRPr lang="el-GR" sz="1600" b="1" u="sng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FF0000"/>
                          </a:solidFill>
                          <a:effectLst/>
                        </a:rPr>
                        <a:t>Συνέπεια στις υποχρεώσεις </a:t>
                      </a:r>
                      <a:r>
                        <a:rPr lang="el-GR" sz="1600" dirty="0" smtClean="0">
                          <a:solidFill>
                            <a:srgbClr val="FF0000"/>
                          </a:solidFill>
                          <a:effectLst/>
                        </a:rPr>
                        <a:t>τους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  <a:endParaRPr lang="el-G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-Αποστολή αξιολογήσεων ομάδων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-Παροχή </a:t>
                      </a:r>
                      <a:r>
                        <a:rPr lang="el-GR" sz="1600" dirty="0" smtClean="0">
                          <a:effectLst/>
                        </a:rPr>
                        <a:t>σχολίων-διορθώσεων</a:t>
                      </a:r>
                      <a:r>
                        <a:rPr lang="el-GR" sz="1600" baseline="0" dirty="0" smtClean="0">
                          <a:effectLst/>
                        </a:rPr>
                        <a:t> </a:t>
                      </a:r>
                      <a:r>
                        <a:rPr lang="el-GR" sz="1600" dirty="0" smtClean="0">
                          <a:effectLst/>
                        </a:rPr>
                        <a:t>οδηγιών</a:t>
                      </a:r>
                      <a:endParaRPr lang="el-GR" sz="16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effectLst/>
                        </a:rPr>
                        <a:t>--</a:t>
                      </a:r>
                      <a:r>
                        <a:rPr lang="el-GR" sz="1600" dirty="0">
                          <a:effectLst/>
                        </a:rPr>
                        <a:t>Ενημέρωση του φακέλου του </a:t>
                      </a:r>
                      <a:r>
                        <a:rPr lang="el-GR" sz="1600" dirty="0" smtClean="0">
                          <a:effectLst/>
                        </a:rPr>
                        <a:t>μαθήματος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r>
                        <a:rPr lang="el-GR" sz="1600" dirty="0" smtClean="0">
                          <a:solidFill>
                            <a:srgbClr val="FF0000"/>
                          </a:solidFill>
                          <a:effectLst/>
                        </a:rPr>
                        <a:t>40%</a:t>
                      </a:r>
                      <a:endParaRPr lang="el-G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el-GR" sz="1600" dirty="0" smtClean="0">
                          <a:solidFill>
                            <a:srgbClr val="7030A0"/>
                          </a:solidFill>
                          <a:effectLst/>
                        </a:rPr>
                        <a:t> 37%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>
                          <a:solidFill>
                            <a:srgbClr val="33CC33"/>
                          </a:solidFill>
                          <a:effectLst/>
                        </a:rPr>
                        <a:t> </a:t>
                      </a:r>
                      <a:r>
                        <a:rPr lang="el-GR" sz="1600" b="1" dirty="0" smtClean="0">
                          <a:solidFill>
                            <a:srgbClr val="33CC33"/>
                          </a:solidFill>
                          <a:effectLst/>
                        </a:rPr>
                        <a:t> 50%</a:t>
                      </a:r>
                      <a:endParaRPr lang="el-GR" sz="1600" b="1" dirty="0" smtClean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6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l-GR" sz="1600" b="1" dirty="0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20%</a:t>
                      </a:r>
                      <a:endParaRPr lang="el-GR" sz="1600" b="1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35%</a:t>
                      </a:r>
                      <a:endParaRPr lang="el-GR" sz="1600" b="1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FF0000"/>
                          </a:solidFill>
                          <a:effectLst/>
                        </a:rPr>
                        <a:t>Εικόνα της </a:t>
                      </a:r>
                      <a:r>
                        <a:rPr lang="el-GR" sz="1600" dirty="0" smtClean="0">
                          <a:solidFill>
                            <a:srgbClr val="FF0000"/>
                          </a:solidFill>
                          <a:effectLst/>
                        </a:rPr>
                        <a:t>ομάδας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  5%</a:t>
                      </a:r>
                      <a:endParaRPr lang="el-G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Συμμετοχή </a:t>
                      </a:r>
                      <a:r>
                        <a:rPr lang="el-GR" sz="1600" dirty="0">
                          <a:effectLst/>
                        </a:rPr>
                        <a:t>όλων των μελών της ομάδας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l-GR" sz="1600" dirty="0" smtClean="0">
                          <a:solidFill>
                            <a:srgbClr val="FF0000"/>
                          </a:solidFill>
                          <a:effectLst/>
                        </a:rPr>
                        <a:t>15%</a:t>
                      </a:r>
                      <a:endParaRPr lang="el-G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el-GR" sz="1600" b="1" dirty="0" smtClean="0">
                          <a:solidFill>
                            <a:srgbClr val="7030A0"/>
                          </a:solidFill>
                          <a:effectLst/>
                        </a:rPr>
                        <a:t>7%</a:t>
                      </a:r>
                      <a:endParaRPr lang="el-GR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33CC33"/>
                          </a:solidFill>
                          <a:effectLst/>
                        </a:rPr>
                        <a:t> </a:t>
                      </a:r>
                      <a:r>
                        <a:rPr lang="el-GR" sz="1600" b="1" dirty="0" smtClean="0">
                          <a:solidFill>
                            <a:srgbClr val="33CC33"/>
                          </a:solidFill>
                          <a:effectLst/>
                        </a:rPr>
                        <a:t>5%</a:t>
                      </a:r>
                      <a:endParaRPr lang="el-GR" sz="16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l-GR" sz="1600" b="1" dirty="0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18%</a:t>
                      </a:r>
                      <a:endParaRPr lang="el-GR" sz="1600" b="1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  <a:endParaRPr lang="el-GR" sz="1600" b="1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FF0000"/>
                          </a:solidFill>
                          <a:effectLst/>
                        </a:rPr>
                        <a:t>Επικοινωνία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10%</a:t>
                      </a:r>
                      <a:endParaRPr lang="el-G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Συναντήσεις και ηλεκτρονική επικοινωνία με ομάδες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l-GR" sz="1600" dirty="0" smtClean="0">
                          <a:solidFill>
                            <a:srgbClr val="FF0000"/>
                          </a:solidFill>
                          <a:effectLst/>
                        </a:rPr>
                        <a:t>35%</a:t>
                      </a:r>
                      <a:endParaRPr lang="el-G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el-GR" sz="1600" b="1" dirty="0" smtClean="0">
                          <a:solidFill>
                            <a:srgbClr val="7030A0"/>
                          </a:solidFill>
                          <a:effectLst/>
                        </a:rPr>
                        <a:t>10%</a:t>
                      </a:r>
                      <a:endParaRPr lang="el-GR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33CC33"/>
                          </a:solidFill>
                          <a:effectLst/>
                        </a:rPr>
                        <a:t> </a:t>
                      </a:r>
                      <a:r>
                        <a:rPr lang="el-GR" sz="1600" b="1" dirty="0" smtClean="0">
                          <a:solidFill>
                            <a:srgbClr val="33CC33"/>
                          </a:solidFill>
                          <a:effectLst/>
                        </a:rPr>
                        <a:t>5%</a:t>
                      </a:r>
                      <a:endParaRPr lang="el-GR" sz="16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el-GR" sz="1600" b="1" dirty="0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5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%</a:t>
                      </a:r>
                      <a:endParaRPr lang="el-GR" sz="1600" b="1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10%</a:t>
                      </a:r>
                      <a:endParaRPr lang="el-GR" sz="1600" b="1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FF0000"/>
                          </a:solidFill>
                          <a:effectLst/>
                        </a:rPr>
                        <a:t>Πρωτοβουλία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l-GR" sz="1600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5%</a:t>
                      </a:r>
                      <a:endParaRPr lang="el-G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l-GR" sz="1600" dirty="0" smtClean="0">
                          <a:effectLst/>
                        </a:rPr>
                        <a:t>Διάγνωση κενών και προσπάθεια κάλυψης αποριών, Αποστολή πρόσθετου υλικού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l-G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Παρουσίαση</a:t>
                      </a:r>
                      <a:r>
                        <a:rPr lang="el-GR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Ρυθμιστικού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l-GR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Παρουσίαση ιστορικού πολεοδομικών ρυθμίσεων πόλης Βόλου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l-GR" sz="1600" dirty="0" smtClean="0">
                          <a:solidFill>
                            <a:srgbClr val="FF0000"/>
                          </a:solidFill>
                          <a:effectLst/>
                        </a:rPr>
                        <a:t>0%</a:t>
                      </a:r>
                      <a:endParaRPr lang="el-G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el-GR" sz="1600" b="1" dirty="0" smtClean="0">
                          <a:solidFill>
                            <a:srgbClr val="7030A0"/>
                          </a:solidFill>
                          <a:effectLst/>
                        </a:rPr>
                        <a:t>38%</a:t>
                      </a:r>
                      <a:endParaRPr lang="el-GR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33CC33"/>
                          </a:solidFill>
                          <a:effectLst/>
                        </a:rPr>
                        <a:t> </a:t>
                      </a:r>
                      <a:r>
                        <a:rPr lang="el-GR" sz="1600" b="1" dirty="0" smtClean="0">
                          <a:solidFill>
                            <a:srgbClr val="33CC33"/>
                          </a:solidFill>
                          <a:effectLst/>
                        </a:rPr>
                        <a:t>20%</a:t>
                      </a:r>
                      <a:endParaRPr lang="el-GR" sz="16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l-GR" sz="1600" b="1" dirty="0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20%</a:t>
                      </a:r>
                      <a:endParaRPr lang="el-GR" sz="1600" b="1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20%</a:t>
                      </a:r>
                      <a:endParaRPr lang="el-GR" sz="1600" b="1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Παρουσιάσεις  υποχρεωτικές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0%</a:t>
                      </a:r>
                      <a:endParaRPr kumimoji="0" lang="el-G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el-G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ΓΠΣ , Π1, Π2, Π3, Π4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endParaRPr kumimoji="0" lang="el-G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el-G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Εργαλείο ΑΞΙΟΛΟΓΗΣΗΣ</a:t>
                      </a:r>
                      <a:endParaRPr kumimoji="0" lang="el-G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10%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8%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solidFill>
                            <a:srgbClr val="33CC3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20%</a:t>
                      </a:r>
                      <a:endParaRPr lang="el-GR" sz="1600" b="1" dirty="0">
                        <a:solidFill>
                          <a:srgbClr val="33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17%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13%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726" y="0"/>
            <a:ext cx="52650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ΑΞΙΟΛΟΓΗΣΗ ΤΗΣ ΟΜΑΔΑΣ ΔΙΟΙΚΗΣΗΣ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https://encrypted-tbn0.gstatic.com/images?q=tbn:ANd9GcTdG58yIdfaPqDKUkU9saOVjC_tKnRH-LGo2g0J5uhm6LwRN5V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1930415" cy="94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6" name="Δεξιό βέλος 5"/>
          <p:cNvSpPr/>
          <p:nvPr/>
        </p:nvSpPr>
        <p:spPr>
          <a:xfrm>
            <a:off x="1907704" y="5949280"/>
            <a:ext cx="6991099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14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9</a:t>
            </a:fld>
            <a:endParaRPr lang="el-GR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525319"/>
              </p:ext>
            </p:extLst>
          </p:nvPr>
        </p:nvGraphicFramePr>
        <p:xfrm>
          <a:off x="459023" y="1628800"/>
          <a:ext cx="8066857" cy="329257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880321"/>
                <a:gridCol w="1775207"/>
                <a:gridCol w="3411329"/>
              </a:tblGrid>
              <a:tr h="36401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ΠΟΣΟΣΤΟ ΚΡΙΤΗΡΙΟΥ</a:t>
                      </a:r>
                    </a:p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(a)</a:t>
                      </a:r>
                      <a:endParaRPr lang="el-G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l-GR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ΒΑΘΜΟΣ</a:t>
                      </a:r>
                      <a:endParaRPr lang="en-US" sz="2400" b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(b)</a:t>
                      </a:r>
                      <a:endParaRPr lang="el-GR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l-GR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ΑΠΟΤΕΛΕΣΜΑ</a:t>
                      </a:r>
                      <a:endParaRPr lang="en-US" sz="2400" b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 x b=)</a:t>
                      </a:r>
                      <a:endParaRPr lang="el-GR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" marR="5232" marT="5232" marB="0" anchor="ctr"/>
                </a:tc>
              </a:tr>
              <a:tr h="48309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l-G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l-GR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l-GR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" marR="5232" marT="5232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l-G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l-G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" marR="5232" marT="5232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l-G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l-G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" marR="5232" marT="5232" marB="0" anchor="ctr"/>
                </a:tc>
              </a:tr>
              <a:tr h="43204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l-G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el-G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el-G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" marR="5232" marT="5232" marB="0" anchor="ctr"/>
                </a:tc>
              </a:tr>
              <a:tr h="3735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l-G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el-G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el-G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" marR="5232" marT="5232" marB="0" anchor="ctr"/>
                </a:tc>
              </a:tr>
              <a:tr h="39870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el-GR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el-GR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el-G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2" marR="5232" marT="5232" marB="0" anchor="ctr"/>
                </a:tc>
              </a:tr>
            </a:tbl>
          </a:graphicData>
        </a:graphic>
      </p:graphicFrame>
      <p:sp>
        <p:nvSpPr>
          <p:cNvPr id="4" name="Ορθογώνιο 3"/>
          <p:cNvSpPr/>
          <p:nvPr/>
        </p:nvSpPr>
        <p:spPr>
          <a:xfrm>
            <a:off x="1735127" y="908720"/>
            <a:ext cx="5514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l-GR" sz="2000" b="1" dirty="0" smtClean="0"/>
              <a:t>ΦΥΛΛΟ ΒΑΘΜΟΛΟΓΙΑΣ ΟΜΑΔΑΣ ΤΕΛΙΚΗ </a:t>
            </a:r>
            <a:r>
              <a:rPr lang="el-GR" sz="2000" b="1" dirty="0"/>
              <a:t>ΠΡΟΤΑΣΗ </a:t>
            </a:r>
            <a:endParaRPr lang="el-GR" sz="20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052303"/>
      </p:ext>
    </p:extLst>
  </p:cSld>
  <p:clrMapOvr>
    <a:masterClrMapping/>
  </p:clrMapOvr>
</p:sld>
</file>

<file path=ppt/theme/theme1.xml><?xml version="1.0" encoding="utf-8"?>
<a:theme xmlns:a="http://schemas.openxmlformats.org/drawingml/2006/main" name="Ορίζοντας">
  <a:themeElements>
    <a:clrScheme name="Γειτνίαση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Ορίζοντα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Ορίζοντα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925</TotalTime>
  <Words>1031</Words>
  <Application>Microsoft Office PowerPoint</Application>
  <PresentationFormat>Προβολή στην οθόνη (4:3)</PresentationFormat>
  <Paragraphs>365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16" baseType="lpstr">
      <vt:lpstr>Ορίζοντας</vt:lpstr>
      <vt:lpstr>Θέμα του Office</vt:lpstr>
      <vt:lpstr> ΠΜΣ «Πολεοδομία – Χωροταξία» 2012-2013 (β’ εξάμηνο) STUDIO ΠΟΛΕΟΔΟΜΙΑΣ - ΧΩΡΟΤΑΞΙΑΣ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ΤΕΛΙΚΟΣ ΒΑΘΜΟΣ ΟΜΑΔΑΣ: ΑΘΡΟΙΣΜΑ α + β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ΤΕΛΙΚΗ ΑΞΙΟΛΟΓΗΣΗ ΕΚΑΣΤΟΥ =(β.φ./10)*β.ο.  : βαθμός φοιτητή/10 επί βαθμό ομάδας (που είναι το άριστα της ομάδας)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ΠΜΣ «Πολεοδομία – Χωροταξία» 2012-2013 (β’ εξάμηνο) STUDIO ΠΟΛΕΟΔΟΜΙΑΣ - ΧΩΡΟΤΑΞΙΑΣ</dc:title>
  <dc:creator>USER</dc:creator>
  <cp:lastModifiedBy>USER</cp:lastModifiedBy>
  <cp:revision>81</cp:revision>
  <dcterms:created xsi:type="dcterms:W3CDTF">2013-04-09T09:15:45Z</dcterms:created>
  <dcterms:modified xsi:type="dcterms:W3CDTF">2014-03-15T18:53:38Z</dcterms:modified>
</cp:coreProperties>
</file>