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2"/>
  </p:sldMasterIdLst>
  <p:notesMasterIdLst>
    <p:notesMasterId r:id="rId18"/>
  </p:notesMasterIdLst>
  <p:sldIdLst>
    <p:sldId id="256" r:id="rId3"/>
    <p:sldId id="269" r:id="rId4"/>
    <p:sldId id="257" r:id="rId5"/>
    <p:sldId id="258" r:id="rId6"/>
    <p:sldId id="259" r:id="rId7"/>
    <p:sldId id="260" r:id="rId8"/>
    <p:sldId id="261" r:id="rId9"/>
    <p:sldId id="263" r:id="rId10"/>
    <p:sldId id="262" r:id="rId11"/>
    <p:sldId id="264" r:id="rId12"/>
    <p:sldId id="265" r:id="rId13"/>
    <p:sldId id="270" r:id="rId14"/>
    <p:sldId id="266"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D27102A9-8310-4765-A935-A1911B00CA55}" styleName="Φωτεινό στυλ 1 - Έμφαση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287AA-0D99-42CE-A71B-10FA9908BBF8}" type="datetimeFigureOut">
              <a:rPr lang="en-US" smtClean="0"/>
              <a:pPr/>
              <a:t>1/22/2015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167DB-EFF0-400D-96A1-6799F871DE5B}" type="slidenum">
              <a:rPr lang="en-US" smtClean="0"/>
              <a:pPr/>
              <a:t>‹#›</a:t>
            </a:fld>
            <a:endParaRPr lang="en-US" dirty="0"/>
          </a:p>
        </p:txBody>
      </p:sp>
    </p:spTree>
    <p:extLst>
      <p:ext uri="{BB962C8B-B14F-4D97-AF65-F5344CB8AC3E}">
        <p14:creationId xmlns:p14="http://schemas.microsoft.com/office/powerpoint/2010/main" val="3805784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noProof="0"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Slide Number Placeholder 3"/>
          <p:cNvSpPr>
            <a:spLocks noGrp="1"/>
          </p:cNvSpPr>
          <p:nvPr>
            <p:ph type="sldNum" sz="quarter" idx="5"/>
          </p:nvPr>
        </p:nvSpPr>
        <p:spPr/>
        <p:txBody>
          <a:bodyPr/>
          <a:lstStyle/>
          <a:p>
            <a:pPr>
              <a:defRPr/>
            </a:pPr>
            <a:fld id="{BF98519E-A253-4A84-95CF-D8A64ACDA965}" type="slidenum">
              <a:rPr lang="el-GR" smtClean="0"/>
              <a:pPr>
                <a:defRPr/>
              </a:pPr>
              <a:t>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dirty="0"/>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smtClean="0"/>
              <a:t>Kλικ για επεξεργασία του τίτλου</a:t>
            </a:r>
            <a:endParaRPr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dirty="0"/>
          </a:p>
        </p:txBody>
      </p:sp>
      <p:sp>
        <p:nvSpPr>
          <p:cNvPr id="15" name="Date Placeholder 14"/>
          <p:cNvSpPr>
            <a:spLocks noGrp="1"/>
          </p:cNvSpPr>
          <p:nvPr>
            <p:ph type="dt" sz="half" idx="10"/>
          </p:nvPr>
        </p:nvSpPr>
        <p:spPr/>
        <p:txBody>
          <a:bodyPr/>
          <a:lstStyle/>
          <a:p>
            <a:fld id="{1B3EB775-D653-40BC-8862-06FFAF8EF752}" type="datetime1">
              <a:rPr lang="en-US" smtClean="0"/>
              <a:t>1/22/2015</a:t>
            </a:fld>
            <a:endParaRPr lang="en-US" dirty="0"/>
          </a:p>
        </p:txBody>
      </p:sp>
      <p:sp>
        <p:nvSpPr>
          <p:cNvPr id="16" name="Slide Number Placeholder 15"/>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6A36A0C-61C9-4713-BBCD-6AD79B4409C3}" type="datetime1">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A558104-35C7-45AC-8943-E20927BE1693}" type="datetime1">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4" name="Date Placeholder 13"/>
          <p:cNvSpPr>
            <a:spLocks noGrp="1"/>
          </p:cNvSpPr>
          <p:nvPr>
            <p:ph type="dt" sz="half" idx="14"/>
          </p:nvPr>
        </p:nvSpPr>
        <p:spPr/>
        <p:txBody>
          <a:bodyPr/>
          <a:lstStyle/>
          <a:p>
            <a:fld id="{AF8A101B-5466-4785-BFDF-8B45544CE1F1}" type="datetime1">
              <a:rPr lang="en-US" smtClean="0"/>
              <a:t>1/22/2015</a:t>
            </a:fld>
            <a:endParaRPr lang="en-US" dirty="0"/>
          </a:p>
        </p:txBody>
      </p:sp>
      <p:sp>
        <p:nvSpPr>
          <p:cNvPr id="15" name="Slide Number Placeholder 14"/>
          <p:cNvSpPr>
            <a:spLocks noGrp="1"/>
          </p:cNvSpPr>
          <p:nvPr>
            <p:ph type="sldNum" sz="quarter" idx="15"/>
          </p:nvPr>
        </p:nvSpPr>
        <p:spPr/>
        <p:txBody>
          <a:bodyPr/>
          <a:lstStyle>
            <a:lvl1pPr algn="ctr">
              <a:defRPr/>
            </a:lvl1pPr>
          </a:lstStyle>
          <a:p>
            <a:pPr algn="ctr"/>
            <a:fld id="{CEAB1635-7AB6-4A02-8F63-2344453D2D84}" type="slidenum">
              <a:rPr lang="en-US" smtClean="0"/>
              <a:pPr algn="ctr"/>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lang="el-GR" smtClean="0"/>
              <a:t>Kλικ για επεξεργασία του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838BAC-1336-41D1-AF5E-2B5644C9CFCD}" type="datetime1">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latinLnBrk="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685800" y="4958864"/>
            <a:ext cx="7924800" cy="984736"/>
          </a:xfrm>
        </p:spPr>
        <p:txBody>
          <a:bodyPr anchor="t"/>
          <a:lstStyle>
            <a:lvl1pPr>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3F7DF30-FF40-4327-84FD-3303AB905D62}" type="datetime1">
              <a:rPr lang="en-US" smtClean="0"/>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Kλικ για επεξεργασία του τίτλου</a:t>
            </a:r>
            <a:endParaRPr lang="en-US" dirty="0"/>
          </a:p>
        </p:txBody>
      </p:sp>
      <p:sp>
        <p:nvSpPr>
          <p:cNvPr id="11" name="Content Placeholder 10"/>
          <p:cNvSpPr>
            <a:spLocks noGrp="1"/>
          </p:cNvSpPr>
          <p:nvPr>
            <p:ph sz="half" idx="1"/>
          </p:nvPr>
        </p:nvSpPr>
        <p:spPr>
          <a:xfrm>
            <a:off x="457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half" idx="2"/>
          </p:nvPr>
        </p:nvSpPr>
        <p:spPr>
          <a:xfrm>
            <a:off x="4648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EAB1635-7AB6-4A02-8F63-2344453D2D84}"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59BF7F20-6927-4CC3-B107-2D41B2ADBF06}" type="datetime1">
              <a:rPr lang="en-US" smtClean="0"/>
              <a:t>1/22/2015</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32" name="Content Placeholder 31"/>
          <p:cNvSpPr>
            <a:spLocks noGrp="1"/>
          </p:cNvSpPr>
          <p:nvPr>
            <p:ph sz="half" idx="2"/>
          </p:nvPr>
        </p:nvSpPr>
        <p:spPr>
          <a:xfrm>
            <a:off x="457200"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4" name="Content Placeholder 33"/>
          <p:cNvSpPr>
            <a:spLocks noGrp="1"/>
          </p:cNvSpPr>
          <p:nvPr>
            <p:ph sz="quarter" idx="4"/>
          </p:nvPr>
        </p:nvSpPr>
        <p:spPr>
          <a:xfrm>
            <a:off x="4649788"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el-GR" smtClean="0"/>
              <a:t>Kλικ για επεξεργασία του τίτλου</a:t>
            </a:r>
            <a:endParaRPr lang="en-US" dirty="0"/>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B92EAB3-11DA-4B4A-9AAC-85BC6B3C21E6}" type="datetime1">
              <a:rPr lang="en-US" smtClean="0"/>
              <a:t>1/22/2015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Kλικ για επεξεργασία του τίτλου</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F3BBA8-44BE-4C5F-B73E-CECD9E4BF862}" type="datetime1">
              <a:rPr lang="en-US" smtClean="0"/>
              <a:t>1/22/2015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ts val="24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Kλικ για επεξεργασία του τίτλου</a:t>
            </a:r>
            <a:endParaRPr lang="en-US" dirty="0"/>
          </a:p>
        </p:txBody>
      </p:sp>
      <p:sp>
        <p:nvSpPr>
          <p:cNvPr id="8" name="Date Placeholder 7"/>
          <p:cNvSpPr>
            <a:spLocks noGrp="1"/>
          </p:cNvSpPr>
          <p:nvPr>
            <p:ph type="dt" sz="half" idx="14"/>
          </p:nvPr>
        </p:nvSpPr>
        <p:spPr/>
        <p:txBody>
          <a:bodyPr/>
          <a:lstStyle/>
          <a:p>
            <a:fld id="{FD328F8D-9FF7-462F-92A3-C8588005281D}" type="datetime1">
              <a:rPr lang="en-US" smtClean="0"/>
              <a:t>1/22/2015</a:t>
            </a:fld>
            <a:endParaRPr lang="en-US" dirty="0"/>
          </a:p>
        </p:txBody>
      </p:sp>
      <p:sp>
        <p:nvSpPr>
          <p:cNvPr id="9" name="Slide Number Placeholder 8"/>
          <p:cNvSpPr>
            <a:spLocks noGrp="1"/>
          </p:cNvSpPr>
          <p:nvPr>
            <p:ph type="sldNum" sz="quarter" idx="15"/>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Kλικ για επεξεργασία του τίτλου</a:t>
            </a:r>
            <a:endParaRPr lang="en-US" dirty="0"/>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ts val="24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8" name="Date Placeholder 7"/>
          <p:cNvSpPr>
            <a:spLocks noGrp="1"/>
          </p:cNvSpPr>
          <p:nvPr>
            <p:ph type="dt" sz="half" idx="10"/>
          </p:nvPr>
        </p:nvSpPr>
        <p:spPr/>
        <p:txBody>
          <a:bodyPr/>
          <a:lstStyle/>
          <a:p>
            <a:fld id="{0DE93BBB-D047-459C-9E77-42FA35255D3B}" type="datetime1">
              <a:rPr lang="en-US" smtClean="0"/>
              <a:t>1/22/2015</a:t>
            </a:fld>
            <a:endParaRPr lang="en-US" dirty="0"/>
          </a:p>
        </p:txBody>
      </p:sp>
      <p:sp>
        <p:nvSpPr>
          <p:cNvPr id="9" name="Slide Number Placeholder 8"/>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a:defRPr sz="1200">
                <a:solidFill>
                  <a:schemeClr val="tx2"/>
                </a:solidFill>
              </a:defRPr>
            </a:lvl1pPr>
          </a:lstStyle>
          <a:p>
            <a:fld id="{0A612564-67FD-4C74-8FD5-23C5BAEC5AB3}" type="datetime1">
              <a:rPr lang="en-US" smtClean="0"/>
              <a:t>1/22/2015</a:t>
            </a:fld>
            <a:endParaRPr lang="en-US" sz="1200" dirty="0">
              <a:solidFill>
                <a:schemeClr val="tx2"/>
              </a:solidFill>
            </a:endParaRP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a:defRPr sz="1200">
                <a:solidFill>
                  <a:schemeClr val="tx2"/>
                </a:solidFill>
              </a:defRPr>
            </a:lvl1pPr>
          </a:lstStyle>
          <a:p>
            <a:pPr algn="r"/>
            <a:endParaRPr lang="en-US" sz="1200" dirty="0">
              <a:solidFill>
                <a:schemeClr val="tx2"/>
              </a:solidFill>
            </a:endParaRP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a:defRPr sz="1600" baseline="0">
                <a:solidFill>
                  <a:schemeClr val="tx2"/>
                </a:solidFill>
              </a:defRPr>
            </a:lvl1pPr>
          </a:lstStyle>
          <a:p>
            <a:pPr algn="ctr"/>
            <a:fld id="{CEAB1635-7AB6-4A02-8F63-2344453D2D84}" type="slidenum">
              <a:rPr lang="en-US" smtClean="0"/>
              <a:pPr algn="ctr"/>
              <a:t>‹#›</a:t>
            </a:fld>
            <a:endParaRPr lang="en-US" sz="1600" baseline="0" dirty="0">
              <a:solidFill>
                <a:schemeClr val="tx2"/>
              </a:solidFill>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l-GR" smtClean="0"/>
              <a:t>Kλικ για επεξεργασία του τίτλου</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lang="en-US" sz="4200" b="0" kern="1200" spc="-100" baseline="0" dirty="0">
          <a:ln w="3200">
            <a:solidFill>
              <a:schemeClr val="bg2">
                <a:shade val="75000"/>
                <a:alpha val="25000"/>
              </a:schemeClr>
            </a:solidFill>
            <a:prstDash val="solid"/>
            <a:round/>
          </a:ln>
          <a:solidFill>
            <a:srgbClr val="F9F9F9"/>
          </a:solidFill>
          <a:effectLst>
            <a:outerShdw blurRad="50800" dist="38100" dir="2700000" algn="tl" rotWithShape="0">
              <a:prstClr val="black">
                <a:alpha val="40000"/>
              </a:prstClr>
            </a:out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omvos.edu.gr/periodiko/periodiko2nd/thematikes/new_print/1/1.htm" TargetMode="External"/><Relationship Id="rId2" Type="http://schemas.openxmlformats.org/officeDocument/2006/relationships/hyperlink" Target="http://www.komvos.edu.gr/periodiko/periodiko1st/default.htm" TargetMode="External"/><Relationship Id="rId1" Type="http://schemas.openxmlformats.org/officeDocument/2006/relationships/slideLayout" Target="../slideLayouts/slideLayout2.xml"/><Relationship Id="rId5" Type="http://schemas.openxmlformats.org/officeDocument/2006/relationships/hyperlink" Target="http://www.kleidiakaiantikleidia.net/" TargetMode="External"/><Relationship Id="rId4" Type="http://schemas.openxmlformats.org/officeDocument/2006/relationships/hyperlink" Target="http://ins.web.auth.gr/index.php?option=com_content&amp;view=article&amp;id=522&amp;Itemid=179&amp;lang=e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Γλωσσική πολυμορφία και γλωσσική διδασκαλία στο Δημοτικό Σχολείο</a:t>
            </a:r>
            <a:endParaRPr lang="en-US" dirty="0"/>
          </a:p>
        </p:txBody>
      </p:sp>
      <p:sp>
        <p:nvSpPr>
          <p:cNvPr id="3" name="Subtitle 2"/>
          <p:cNvSpPr>
            <a:spLocks noGrp="1"/>
          </p:cNvSpPr>
          <p:nvPr>
            <p:ph type="subTitle" idx="1"/>
          </p:nvPr>
        </p:nvSpPr>
        <p:spPr/>
        <p:txBody>
          <a:bodyPr/>
          <a:lstStyle/>
          <a:p>
            <a:r>
              <a:rPr lang="el-GR" dirty="0"/>
              <a:t>Μ</a:t>
            </a:r>
            <a:r>
              <a:rPr lang="el-GR" dirty="0" smtClean="0"/>
              <a:t>άθημα </a:t>
            </a:r>
            <a:r>
              <a:rPr lang="en-US" dirty="0" smtClean="0"/>
              <a:t>7</a:t>
            </a:r>
            <a:r>
              <a:rPr lang="el-GR" dirty="0" smtClean="0"/>
              <a:t>: </a:t>
            </a:r>
            <a:r>
              <a:rPr lang="el-GR" dirty="0"/>
              <a:t>Γ</a:t>
            </a:r>
            <a:r>
              <a:rPr lang="el-GR" dirty="0" smtClean="0"/>
              <a:t>λωσσική ποικιλότητα και διδασκαλία</a:t>
            </a:r>
          </a:p>
          <a:p>
            <a:r>
              <a:rPr lang="el-GR" i="1" dirty="0"/>
              <a:t>Δ</a:t>
            </a:r>
            <a:r>
              <a:rPr lang="el-GR" i="1" dirty="0" smtClean="0"/>
              <a:t>ιδάσκουσα: Βασιλάκη Ευγενία</a:t>
            </a:r>
            <a:endParaRPr lang="en-US" i="1" dirty="0" smtClean="0"/>
          </a:p>
          <a:p>
            <a:r>
              <a:rPr lang="el-GR" i="1" dirty="0" smtClean="0"/>
              <a:t>ΠΤΔΕ, </a:t>
            </a:r>
            <a:r>
              <a:rPr lang="el-GR" i="1" dirty="0"/>
              <a:t>Π</a:t>
            </a:r>
            <a:r>
              <a:rPr lang="el-GR" i="1" dirty="0" smtClean="0"/>
              <a:t>ανεπιστήμιο </a:t>
            </a:r>
            <a:r>
              <a:rPr lang="el-GR" i="1" dirty="0"/>
              <a:t>Θ</a:t>
            </a:r>
            <a:r>
              <a:rPr lang="el-GR" i="1" dirty="0" smtClean="0"/>
              <a:t>εσσαλίας</a:t>
            </a:r>
            <a:endParaRPr lang="en-US"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9750" y="188913"/>
            <a:ext cx="8064500" cy="863600"/>
          </a:xfrm>
        </p:spPr>
        <p:txBody>
          <a:bodyPr>
            <a:normAutofit/>
          </a:bodyPr>
          <a:lstStyle/>
          <a:p>
            <a:pPr algn="ctr"/>
            <a:r>
              <a:rPr lang="el-GR" sz="2400" dirty="0" smtClean="0">
                <a:solidFill>
                  <a:schemeClr val="tx1"/>
                </a:solidFill>
                <a:ea typeface="NSimSun" pitchFamily="49" charset="-122"/>
              </a:rPr>
              <a:t>ένα παράδειγμα διδακτικής παρέμβασης στην Κύπρο </a:t>
            </a:r>
            <a:br>
              <a:rPr lang="el-GR" sz="2400" dirty="0" smtClean="0">
                <a:solidFill>
                  <a:schemeClr val="tx1"/>
                </a:solidFill>
                <a:ea typeface="NSimSun" pitchFamily="49" charset="-122"/>
              </a:rPr>
            </a:br>
            <a:r>
              <a:rPr lang="el-GR" sz="2400" dirty="0" smtClean="0">
                <a:solidFill>
                  <a:schemeClr val="tx1"/>
                </a:solidFill>
                <a:ea typeface="NSimSun" pitchFamily="49" charset="-122"/>
              </a:rPr>
              <a:t>(</a:t>
            </a:r>
            <a:r>
              <a:rPr lang="el-GR" sz="2400" dirty="0" err="1" smtClean="0">
                <a:solidFill>
                  <a:schemeClr val="tx1"/>
                </a:solidFill>
                <a:ea typeface="NSimSun" pitchFamily="49" charset="-122"/>
              </a:rPr>
              <a:t>Τσιπλάκου</a:t>
            </a:r>
            <a:r>
              <a:rPr lang="el-GR" sz="2400" dirty="0" smtClean="0">
                <a:solidFill>
                  <a:schemeClr val="tx1"/>
                </a:solidFill>
                <a:ea typeface="NSimSun" pitchFamily="49" charset="-122"/>
              </a:rPr>
              <a:t> &amp; Χατζηιωάννου 2010)</a:t>
            </a:r>
            <a:endParaRPr lang="el-GR" sz="2400" dirty="0" smtClean="0">
              <a:solidFill>
                <a:schemeClr val="tx1"/>
              </a:solidFill>
              <a:latin typeface="Palatino Linotype" pitchFamily="18" charset="0"/>
            </a:endParaRPr>
          </a:p>
        </p:txBody>
      </p:sp>
      <p:sp>
        <p:nvSpPr>
          <p:cNvPr id="21508" name="Content Placeholder 3"/>
          <p:cNvSpPr>
            <a:spLocks noGrp="1"/>
          </p:cNvSpPr>
          <p:nvPr>
            <p:ph sz="quarter" idx="1"/>
          </p:nvPr>
        </p:nvSpPr>
        <p:spPr>
          <a:xfrm>
            <a:off x="301625" y="1341438"/>
            <a:ext cx="8504238" cy="4757737"/>
          </a:xfrm>
        </p:spPr>
        <p:txBody>
          <a:bodyPr/>
          <a:lstStyle/>
          <a:p>
            <a:pPr algn="just">
              <a:buFont typeface="Wingdings 2" pitchFamily="18" charset="2"/>
              <a:buNone/>
            </a:pPr>
            <a:r>
              <a:rPr lang="el-GR" sz="2000" dirty="0" smtClean="0"/>
              <a:t>αποτελέσματα παρέμβασης</a:t>
            </a:r>
          </a:p>
          <a:p>
            <a:pPr algn="just">
              <a:buFont typeface="Wingdings" pitchFamily="2" charset="2"/>
              <a:buChar char="ü"/>
            </a:pPr>
            <a:r>
              <a:rPr lang="el-GR" sz="2000" dirty="0" smtClean="0"/>
              <a:t>αυξημένη συμμετοχή και ενδιαφέρον εκ μέρους των μαθητών</a:t>
            </a:r>
          </a:p>
          <a:p>
            <a:pPr algn="just">
              <a:buFont typeface="Wingdings 2" pitchFamily="18" charset="2"/>
              <a:buNone/>
            </a:pPr>
            <a:endParaRPr lang="el-GR" sz="2000" dirty="0" smtClean="0"/>
          </a:p>
          <a:p>
            <a:pPr algn="just">
              <a:buFont typeface="Wingdings" pitchFamily="2" charset="2"/>
              <a:buChar char="ü"/>
            </a:pPr>
            <a:r>
              <a:rPr lang="el-GR" sz="2000" dirty="0" smtClean="0"/>
              <a:t>καλή κατανόηση του γραμματικού φαινομένου-στόχου</a:t>
            </a:r>
          </a:p>
          <a:p>
            <a:pPr algn="just">
              <a:buFont typeface="Wingdings" pitchFamily="2" charset="2"/>
              <a:buChar char="ü"/>
            </a:pPr>
            <a:r>
              <a:rPr lang="el-GR" sz="2000" dirty="0" smtClean="0"/>
              <a:t>συνειδητοποίηση ότι η κυπριακή διάλεκτος έχει γραμματική</a:t>
            </a:r>
          </a:p>
          <a:p>
            <a:pPr algn="just">
              <a:buFont typeface="Wingdings 2" pitchFamily="18" charset="2"/>
              <a:buNone/>
            </a:pPr>
            <a:endParaRPr lang="el-GR" sz="2000" dirty="0" smtClean="0"/>
          </a:p>
          <a:p>
            <a:pPr algn="just">
              <a:buFont typeface="Wingdings" pitchFamily="2" charset="2"/>
              <a:buChar char="ü"/>
            </a:pPr>
            <a:r>
              <a:rPr lang="el-GR" sz="2000" dirty="0" smtClean="0"/>
              <a:t>αυξημένη </a:t>
            </a:r>
            <a:r>
              <a:rPr lang="el-GR" sz="2000" dirty="0" err="1" smtClean="0"/>
              <a:t>κοινωνιογλωσσική</a:t>
            </a:r>
            <a:r>
              <a:rPr lang="el-GR" sz="2000" dirty="0" smtClean="0"/>
              <a:t> / επικοινωνιακή ενημερότητα</a:t>
            </a:r>
          </a:p>
          <a:p>
            <a:pPr algn="just">
              <a:buFont typeface="Wingdings" pitchFamily="2" charset="2"/>
              <a:buChar char="ü"/>
            </a:pPr>
            <a:r>
              <a:rPr lang="el-GR" sz="2000" dirty="0" smtClean="0"/>
              <a:t>συσχετισμός περίστασης επικοινωνίας με επιλογές κώδικα</a:t>
            </a:r>
          </a:p>
          <a:p>
            <a:pPr algn="just">
              <a:buFont typeface="Wingdings" pitchFamily="2" charset="2"/>
              <a:buChar char="ü"/>
            </a:pPr>
            <a:r>
              <a:rPr lang="el-GR" sz="2000" dirty="0" smtClean="0"/>
              <a:t>μεταγλωσσική πραγμάτευση των διαθέσιμων γλωσσικών επιλογών</a:t>
            </a: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539750" y="188913"/>
            <a:ext cx="8064500" cy="863600"/>
          </a:xfrm>
        </p:spPr>
        <p:txBody>
          <a:bodyPr/>
          <a:lstStyle/>
          <a:p>
            <a:pPr algn="ctr"/>
            <a:r>
              <a:rPr lang="el-GR" sz="2700" dirty="0" smtClean="0">
                <a:solidFill>
                  <a:schemeClr val="tx1"/>
                </a:solidFill>
              </a:rPr>
              <a:t>Βιβλιογραφία ενότητας</a:t>
            </a:r>
            <a:endParaRPr lang="el-GR" sz="2400" dirty="0" smtClean="0">
              <a:solidFill>
                <a:schemeClr val="tx1"/>
              </a:solidFill>
            </a:endParaRPr>
          </a:p>
        </p:txBody>
      </p:sp>
      <p:sp>
        <p:nvSpPr>
          <p:cNvPr id="22532" name="Content Placeholder 3"/>
          <p:cNvSpPr>
            <a:spLocks noGrp="1"/>
          </p:cNvSpPr>
          <p:nvPr>
            <p:ph sz="quarter" idx="1"/>
          </p:nvPr>
        </p:nvSpPr>
        <p:spPr>
          <a:xfrm>
            <a:off x="301625" y="1341438"/>
            <a:ext cx="8504238" cy="4757737"/>
          </a:xfrm>
        </p:spPr>
        <p:txBody>
          <a:bodyPr/>
          <a:lstStyle/>
          <a:p>
            <a:pPr algn="just">
              <a:buFont typeface="Wingdings 2" pitchFamily="18" charset="2"/>
              <a:buNone/>
            </a:pPr>
            <a:r>
              <a:rPr lang="el-GR" sz="1800" dirty="0" smtClean="0"/>
              <a:t>Κακριδή, Μ., Δ. Κατή &amp; Β. </a:t>
            </a:r>
            <a:r>
              <a:rPr lang="el-GR" sz="1800" dirty="0" err="1" smtClean="0"/>
              <a:t>Νικηφορίδου</a:t>
            </a:r>
            <a:r>
              <a:rPr lang="el-GR" sz="1800" dirty="0" smtClean="0"/>
              <a:t> . 1999. Γλωσσική ποικιλία και σχολική εκπαίδευση. </a:t>
            </a:r>
            <a:r>
              <a:rPr lang="el-GR" sz="1800" i="1" dirty="0" smtClean="0"/>
              <a:t>Γλωσσικός Υπολογιστής 1</a:t>
            </a:r>
            <a:r>
              <a:rPr lang="el-GR" sz="1800" dirty="0" smtClean="0"/>
              <a:t>. </a:t>
            </a:r>
            <a:r>
              <a:rPr lang="en-US" sz="1800" dirty="0" smtClean="0">
                <a:hlinkClick r:id="rId2"/>
              </a:rPr>
              <a:t>http://www.komvos.edu.gr/periodiko/periodiko1st/default.htm</a:t>
            </a:r>
            <a:endParaRPr lang="el-GR" sz="1800" dirty="0" smtClean="0"/>
          </a:p>
          <a:p>
            <a:pPr algn="just">
              <a:buFont typeface="Wingdings 2" pitchFamily="18" charset="2"/>
              <a:buNone/>
            </a:pPr>
            <a:r>
              <a:rPr lang="el-GR" sz="1800" dirty="0" smtClean="0"/>
              <a:t>Κακριδή, Μ. 2000. Νόρμα, γλωσσική ποικιλία και εκπαίδευση. </a:t>
            </a:r>
            <a:r>
              <a:rPr lang="el-GR" sz="1800" i="1" dirty="0" smtClean="0"/>
              <a:t>Γλωσσικός Υπολογιστής 2</a:t>
            </a:r>
            <a:r>
              <a:rPr lang="el-GR" sz="1800" dirty="0" smtClean="0"/>
              <a:t>. </a:t>
            </a:r>
            <a:r>
              <a:rPr lang="el-GR" sz="1800" u="sng" dirty="0" smtClean="0">
                <a:hlinkClick r:id="rId3"/>
              </a:rPr>
              <a:t>http://www.komvos.edu.gr/periodiko/periodiko2nd/thematikes/new_print/1/ 1.htm</a:t>
            </a:r>
            <a:endParaRPr lang="el-GR" sz="1800" dirty="0" smtClean="0"/>
          </a:p>
          <a:p>
            <a:pPr algn="just">
              <a:buFont typeface="Wingdings 2" pitchFamily="18" charset="2"/>
              <a:buNone/>
            </a:pPr>
            <a:r>
              <a:rPr lang="el-GR" sz="1800" dirty="0" err="1" smtClean="0"/>
              <a:t>Τσιπλάκου</a:t>
            </a:r>
            <a:r>
              <a:rPr lang="el-GR" sz="1800" dirty="0" smtClean="0"/>
              <a:t>, Σ. &amp; Ξ. Χατζηιωάννου 2010. Η διδασκαλία της γλωσσικής ποικιλότητας: μια διδακτική παρέμβαση. </a:t>
            </a:r>
            <a:r>
              <a:rPr lang="el-GR" sz="1800" i="1" dirty="0" smtClean="0"/>
              <a:t>Μελέτες για την Ελληνική Γλώσσα 30</a:t>
            </a:r>
            <a:r>
              <a:rPr lang="el-GR" sz="1800" dirty="0" smtClean="0"/>
              <a:t>. Θεσσαλονίκη: ΙΝΣ. 617-629. </a:t>
            </a:r>
            <a:r>
              <a:rPr lang="en-US" sz="1800" dirty="0" smtClean="0">
                <a:hlinkClick r:id="rId4"/>
              </a:rPr>
              <a:t>http://ins.web.auth.gr/index.php?option=com_content&amp;view=article&amp;id=522&amp;Itemid=179&amp;lang=el</a:t>
            </a:r>
            <a:endParaRPr lang="el-GR" sz="1800" dirty="0" smtClean="0"/>
          </a:p>
          <a:p>
            <a:pPr algn="just">
              <a:buFont typeface="Wingdings 2" pitchFamily="18" charset="2"/>
              <a:buNone/>
            </a:pPr>
            <a:r>
              <a:rPr lang="el-GR" sz="1800" dirty="0" err="1" smtClean="0"/>
              <a:t>Φραγκουδάκη</a:t>
            </a:r>
            <a:r>
              <a:rPr lang="el-GR" sz="1800" dirty="0" smtClean="0"/>
              <a:t>, Α. 2003. Γλώσσα του σπιτιού και γλώσσα του σχολείου. </a:t>
            </a:r>
            <a:r>
              <a:rPr lang="el-GR" sz="1800" i="1" dirty="0" smtClean="0"/>
              <a:t>Κλειδιά και Αντικλείδια. Εκπαίδευση </a:t>
            </a:r>
            <a:r>
              <a:rPr lang="el-GR" sz="1800" i="1" dirty="0" err="1" smtClean="0"/>
              <a:t>Μουσουλμανοπαίδων</a:t>
            </a:r>
            <a:r>
              <a:rPr lang="el-GR" sz="1800" i="1" dirty="0" smtClean="0"/>
              <a:t> 2002-2004</a:t>
            </a:r>
            <a:r>
              <a:rPr lang="el-GR" sz="1800" dirty="0" smtClean="0"/>
              <a:t>. Αθήνα: ΥΠΕΠΘ-Πανεπιστήμιο Αθηνών. </a:t>
            </a:r>
            <a:r>
              <a:rPr lang="en-US" sz="1800" u="sng" dirty="0" smtClean="0">
                <a:hlinkClick r:id="rId5"/>
              </a:rPr>
              <a:t>www</a:t>
            </a:r>
            <a:r>
              <a:rPr lang="el-GR" sz="1800" u="sng" dirty="0" smtClean="0">
                <a:hlinkClick r:id="rId5"/>
              </a:rPr>
              <a:t>.</a:t>
            </a:r>
            <a:r>
              <a:rPr lang="en-US" sz="1800" u="sng" dirty="0" err="1" smtClean="0">
                <a:hlinkClick r:id="rId5"/>
              </a:rPr>
              <a:t>kleidiakaiantikleidia</a:t>
            </a:r>
            <a:r>
              <a:rPr lang="el-GR" sz="1800" u="sng" dirty="0" smtClean="0">
                <a:hlinkClick r:id="rId5"/>
              </a:rPr>
              <a:t>.</a:t>
            </a:r>
            <a:r>
              <a:rPr lang="en-US" sz="1800" u="sng" dirty="0" smtClean="0">
                <a:hlinkClick r:id="rId5"/>
              </a:rPr>
              <a:t>net</a:t>
            </a:r>
            <a:endParaRPr lang="el-GR" sz="1800" dirty="0" smtClean="0"/>
          </a:p>
          <a:p>
            <a:pPr algn="just">
              <a:buFont typeface="Wingdings 2" pitchFamily="18" charset="2"/>
              <a:buNone/>
            </a:pPr>
            <a:endParaRPr lang="el-GR" sz="2000" dirty="0" smtClean="0">
              <a:latin typeface="Palatino Linotype" pitchFamily="18" charset="0"/>
            </a:endParaRP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l-GR" i="1" dirty="0"/>
              <a:t>Σ</a:t>
            </a:r>
            <a:r>
              <a:rPr lang="el-GR" i="1" dirty="0" smtClean="0"/>
              <a:t>τα ακόλουθα αποσπάσματα από τη διαδκτική εφαρμογή των Τσιπλάκου &amp; Χατζηιωάννου 2010, εντοπίστε στοιχεία που αναδεικνύουν τη γλωσσική και κοινωνιογλωσσική ενημερότητα των μικρών μαθητών</a:t>
            </a:r>
            <a:endParaRPr lang="en-US" i="1" dirty="0"/>
          </a:p>
        </p:txBody>
      </p:sp>
      <p:sp>
        <p:nvSpPr>
          <p:cNvPr id="3" name="Slide Number Placeholder 2"/>
          <p:cNvSpPr>
            <a:spLocks noGrp="1"/>
          </p:cNvSpPr>
          <p:nvPr>
            <p:ph type="sldNum" sz="quarter" idx="15"/>
          </p:nvPr>
        </p:nvSpPr>
        <p:spPr/>
        <p:txBody>
          <a:bodyPr/>
          <a:lstStyle/>
          <a:p>
            <a:pPr algn="ctr"/>
            <a:fld id="{CEAB1635-7AB6-4A02-8F63-2344453D2D84}" type="slidenum">
              <a:rPr lang="en-US" smtClean="0"/>
              <a:pPr algn="ctr"/>
              <a:t>12</a:t>
            </a:fld>
            <a:endParaRPr lang="en-US" dirty="0"/>
          </a:p>
        </p:txBody>
      </p:sp>
      <p:sp>
        <p:nvSpPr>
          <p:cNvPr id="4" name="Title 3"/>
          <p:cNvSpPr>
            <a:spLocks noGrp="1"/>
          </p:cNvSpPr>
          <p:nvPr>
            <p:ph type="title"/>
          </p:nvPr>
        </p:nvSpPr>
        <p:spPr/>
        <p:txBody>
          <a:bodyPr/>
          <a:lstStyle/>
          <a:p>
            <a:r>
              <a:rPr lang="el-GR" dirty="0" smtClean="0"/>
              <a:t>δραστηριότητα ενότητας</a:t>
            </a:r>
            <a:endParaRPr lang="en-US" dirty="0"/>
          </a:p>
        </p:txBody>
      </p:sp>
    </p:spTree>
    <p:extLst>
      <p:ext uri="{BB962C8B-B14F-4D97-AF65-F5344CB8AC3E}">
        <p14:creationId xmlns:p14="http://schemas.microsoft.com/office/powerpoint/2010/main" val="2285345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476672"/>
            <a:ext cx="8229600" cy="5976664"/>
          </a:xfrm>
        </p:spPr>
        <p:txBody>
          <a:bodyPr/>
          <a:lstStyle/>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13</a:t>
            </a:fld>
            <a:endParaRPr lang="en-US" dirty="0"/>
          </a:p>
        </p:txBody>
      </p:sp>
      <p:sp>
        <p:nvSpPr>
          <p:cNvPr id="4" name="Τίτλος 3"/>
          <p:cNvSpPr>
            <a:spLocks noGrp="1"/>
          </p:cNvSpPr>
          <p:nvPr>
            <p:ph type="title"/>
          </p:nvPr>
        </p:nvSpPr>
        <p:spPr/>
        <p:txBody>
          <a:bodyPr/>
          <a:lstStyle/>
          <a:p>
            <a:endParaRPr lang="el-G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116632"/>
            <a:ext cx="8640960" cy="6336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9348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14</a:t>
            </a:fld>
            <a:endParaRPr lang="en-US" dirty="0"/>
          </a:p>
        </p:txBody>
      </p:sp>
      <p:sp>
        <p:nvSpPr>
          <p:cNvPr id="4" name="Τίτλος 3"/>
          <p:cNvSpPr>
            <a:spLocks noGrp="1"/>
          </p:cNvSpPr>
          <p:nvPr>
            <p:ph type="title"/>
          </p:nvPr>
        </p:nvSpPr>
        <p:spPr/>
        <p:txBody>
          <a:bodyPr/>
          <a:lstStyle/>
          <a:p>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2656"/>
            <a:ext cx="8496944"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645024"/>
            <a:ext cx="8496943"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2236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15</a:t>
            </a:fld>
            <a:endParaRPr lang="en-US" dirty="0"/>
          </a:p>
        </p:txBody>
      </p:sp>
      <p:sp>
        <p:nvSpPr>
          <p:cNvPr id="4" name="Τίτλος 3"/>
          <p:cNvSpPr>
            <a:spLocks noGrp="1"/>
          </p:cNvSpPr>
          <p:nvPr>
            <p:ph type="title"/>
          </p:nvPr>
        </p:nvSpPr>
        <p:spPr/>
        <p:txBody>
          <a:bodyPr/>
          <a:lstStyle/>
          <a:p>
            <a:endParaRPr lang="el-G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76672"/>
            <a:ext cx="8280920" cy="4666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259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l-GR" dirty="0" smtClean="0"/>
              <a:t>να συνειδητοποιήσουν οι μαθητές πώς η γλωσσική ποικιλότητα εντός της ίδιας γλώσσας εντάσσεται στη γλωσσική διδασκαλία</a:t>
            </a:r>
          </a:p>
          <a:p>
            <a:pPr algn="just"/>
            <a:r>
              <a:rPr lang="el-GR" dirty="0" smtClean="0"/>
              <a:t>να έρθουν σε επαφή με τεχνικές ενσωμάτωσης της γλωσσικής ποικιλότητας στη διδασκαλία μέσω ενός παραδείγματος εφαρμογής για την κυπριακή διάλεκτο</a:t>
            </a:r>
          </a:p>
          <a:p>
            <a:pPr algn="just"/>
            <a:endParaRPr lang="el-GR" dirty="0"/>
          </a:p>
          <a:p>
            <a:endParaRPr lang="el-GR" dirty="0" smtClean="0"/>
          </a:p>
          <a:p>
            <a:pPr algn="just"/>
            <a:r>
              <a:rPr lang="el-GR" b="1" smtClean="0"/>
              <a:t>Λέξεις κλειδιά</a:t>
            </a:r>
            <a:r>
              <a:rPr lang="el-GR" dirty="0" smtClean="0"/>
              <a:t>: γλωσσική ποικιλότητα και γλωσσική διδασκαλία, κυπριακή διάλεκτος</a:t>
            </a:r>
            <a:endParaRPr lang="en-US" dirty="0"/>
          </a:p>
        </p:txBody>
      </p:sp>
      <p:sp>
        <p:nvSpPr>
          <p:cNvPr id="3" name="Slide Number Placeholder 2"/>
          <p:cNvSpPr>
            <a:spLocks noGrp="1"/>
          </p:cNvSpPr>
          <p:nvPr>
            <p:ph type="sldNum" sz="quarter" idx="15"/>
          </p:nvPr>
        </p:nvSpPr>
        <p:spPr/>
        <p:txBody>
          <a:bodyPr/>
          <a:lstStyle/>
          <a:p>
            <a:pPr algn="ctr"/>
            <a:fld id="{CEAB1635-7AB6-4A02-8F63-2344453D2D84}" type="slidenum">
              <a:rPr lang="en-US" smtClean="0"/>
              <a:pPr algn="ctr"/>
              <a:t>2</a:t>
            </a:fld>
            <a:endParaRPr lang="en-US" dirty="0"/>
          </a:p>
        </p:txBody>
      </p:sp>
      <p:sp>
        <p:nvSpPr>
          <p:cNvPr id="4" name="Title 3"/>
          <p:cNvSpPr>
            <a:spLocks noGrp="1"/>
          </p:cNvSpPr>
          <p:nvPr>
            <p:ph type="title"/>
          </p:nvPr>
        </p:nvSpPr>
        <p:spPr/>
        <p:txBody>
          <a:bodyPr/>
          <a:lstStyle/>
          <a:p>
            <a:pPr algn="ctr"/>
            <a:r>
              <a:rPr lang="el-GR" dirty="0" smtClean="0"/>
              <a:t>μαθησιακοί στόχοι</a:t>
            </a:r>
            <a:endParaRPr lang="en-US" dirty="0"/>
          </a:p>
        </p:txBody>
      </p:sp>
    </p:spTree>
    <p:extLst>
      <p:ext uri="{BB962C8B-B14F-4D97-AF65-F5344CB8AC3E}">
        <p14:creationId xmlns:p14="http://schemas.microsoft.com/office/powerpoint/2010/main" val="1818887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l-GR" sz="3200" dirty="0" smtClean="0">
                <a:solidFill>
                  <a:schemeClr val="tx1"/>
                </a:solidFill>
              </a:rPr>
              <a:t>γλωσσική ποικιλία</a:t>
            </a:r>
          </a:p>
        </p:txBody>
      </p:sp>
      <p:sp>
        <p:nvSpPr>
          <p:cNvPr id="14340" name="Content Placeholder 3"/>
          <p:cNvSpPr>
            <a:spLocks noGrp="1"/>
          </p:cNvSpPr>
          <p:nvPr>
            <p:ph sz="quarter" idx="1"/>
          </p:nvPr>
        </p:nvSpPr>
        <p:spPr>
          <a:xfrm>
            <a:off x="301625" y="1527175"/>
            <a:ext cx="8504238" cy="4572000"/>
          </a:xfrm>
        </p:spPr>
        <p:txBody>
          <a:bodyPr/>
          <a:lstStyle/>
          <a:p>
            <a:pPr indent="0" algn="just">
              <a:buFont typeface="Wingdings" pitchFamily="2" charset="2"/>
              <a:buChar char="Ø"/>
              <a:defRPr/>
            </a:pPr>
            <a:r>
              <a:rPr lang="el-GR" sz="2400" dirty="0" smtClean="0">
                <a:latin typeface="Palatino Linotype" pitchFamily="18" charset="0"/>
              </a:rPr>
              <a:t> </a:t>
            </a:r>
            <a:r>
              <a:rPr lang="el-GR" sz="2400" dirty="0" smtClean="0"/>
              <a:t>γλωσσικές ποικιλίες με βάση το χρήστη:</a:t>
            </a:r>
          </a:p>
          <a:p>
            <a:pPr lvl="1" indent="0" algn="just">
              <a:buFont typeface="Wingdings" pitchFamily="2" charset="2"/>
              <a:buChar char="Ø"/>
              <a:defRPr/>
            </a:pPr>
            <a:r>
              <a:rPr lang="en-US" sz="1900" i="1" dirty="0" smtClean="0"/>
              <a:t> </a:t>
            </a:r>
            <a:r>
              <a:rPr lang="el-GR" sz="1900" i="1" dirty="0" smtClean="0"/>
              <a:t>γεωγραφικές ποικιλίες (διάλεκτοι, ιδιώματα)</a:t>
            </a:r>
          </a:p>
          <a:p>
            <a:pPr lvl="1" indent="0" algn="just">
              <a:buFont typeface="Wingdings" pitchFamily="2" charset="2"/>
              <a:buChar char="Ø"/>
              <a:defRPr/>
            </a:pPr>
            <a:r>
              <a:rPr lang="en-US" sz="1900" i="1" dirty="0" smtClean="0"/>
              <a:t> </a:t>
            </a:r>
            <a:r>
              <a:rPr lang="el-GR" sz="1900" i="1" dirty="0" smtClean="0"/>
              <a:t>κοινωνιόλεκτοι (ηλικία, φύλο, μόρφωση, κοινωνική θέση, ιδεολογία, 		επάγγελμα ή ασχολία)</a:t>
            </a:r>
          </a:p>
          <a:p>
            <a:pPr lvl="1" algn="just">
              <a:buFont typeface="Wingdings" pitchFamily="2" charset="2"/>
              <a:buChar char="Ø"/>
              <a:defRPr/>
            </a:pPr>
            <a:r>
              <a:rPr lang="el-GR" sz="2400" dirty="0" smtClean="0"/>
              <a:t>γλωσσικές ποικιλίες με βάση τη χρήση: επίπεδα ύφους</a:t>
            </a:r>
          </a:p>
          <a:p>
            <a:pPr lvl="1" algn="just">
              <a:buFont typeface="Wingdings" pitchFamily="2" charset="2"/>
              <a:buChar char="Ø"/>
              <a:defRPr/>
            </a:pPr>
            <a:endParaRPr lang="el-GR" sz="2400" dirty="0" smtClean="0"/>
          </a:p>
          <a:p>
            <a:pPr lvl="1" algn="just">
              <a:buFont typeface="Wingdings" pitchFamily="2" charset="2"/>
              <a:buChar char="Ø"/>
              <a:defRPr/>
            </a:pPr>
            <a:r>
              <a:rPr lang="el-GR" sz="2400" dirty="0" err="1" smtClean="0"/>
              <a:t>ενδοσυστηματική</a:t>
            </a:r>
            <a:r>
              <a:rPr lang="el-GR" sz="2400" dirty="0" smtClean="0"/>
              <a:t> ποικιλία</a:t>
            </a:r>
          </a:p>
          <a:p>
            <a:pPr lvl="1" algn="just">
              <a:buFont typeface="Wingdings" pitchFamily="2" charset="2"/>
              <a:buNone/>
              <a:defRPr/>
            </a:pPr>
            <a:r>
              <a:rPr lang="el-GR" sz="2400" dirty="0" smtClean="0"/>
              <a:t>	</a:t>
            </a:r>
            <a:r>
              <a:rPr lang="el-GR" sz="1800" dirty="0" smtClean="0"/>
              <a:t>(</a:t>
            </a:r>
            <a:r>
              <a:rPr lang="el-GR" sz="1800" i="1" dirty="0" smtClean="0"/>
              <a:t>μιλώ-μιλάω, έρχονταν-ερχόντουσαν, πες το μου-πες μου το κτλ</a:t>
            </a:r>
            <a:r>
              <a:rPr lang="el-GR" sz="1800" dirty="0" smtClean="0"/>
              <a:t>.)</a:t>
            </a:r>
          </a:p>
          <a:p>
            <a:pPr>
              <a:buFont typeface="Wingdings 2" pitchFamily="18" charset="2"/>
              <a:buNone/>
              <a:defRPr/>
            </a:pPr>
            <a:endParaRPr lang="el-GR" dirty="0" smtClean="0">
              <a:latin typeface="Palatino Linotype" pitchFamily="18" charset="0"/>
            </a:endParaRPr>
          </a:p>
          <a:p>
            <a:pPr>
              <a:buFont typeface="Wingdings 2" pitchFamily="18" charset="2"/>
              <a:buNone/>
              <a:defRPr/>
            </a:pPr>
            <a:endParaRPr lang="el-GR" dirty="0" smtClean="0">
              <a:latin typeface="Palatino Linotype" pitchFamily="18" charset="0"/>
            </a:endParaRP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a:r>
              <a:rPr lang="el-GR" sz="2800" dirty="0" smtClean="0">
                <a:solidFill>
                  <a:schemeClr val="tx1"/>
                </a:solidFill>
              </a:rPr>
              <a:t>η έννοια της νόρμας (πρότυπη ή επίσημη γλώσσα)</a:t>
            </a:r>
          </a:p>
        </p:txBody>
      </p:sp>
      <p:sp>
        <p:nvSpPr>
          <p:cNvPr id="15364" name="Content Placeholder 3"/>
          <p:cNvSpPr>
            <a:spLocks noGrp="1"/>
          </p:cNvSpPr>
          <p:nvPr>
            <p:ph sz="quarter" idx="1"/>
          </p:nvPr>
        </p:nvSpPr>
        <p:spPr>
          <a:xfrm>
            <a:off x="301625" y="1527175"/>
            <a:ext cx="8504238" cy="4572000"/>
          </a:xfrm>
        </p:spPr>
        <p:txBody>
          <a:bodyPr/>
          <a:lstStyle/>
          <a:p>
            <a:pPr indent="-457200" algn="just">
              <a:buFont typeface="Wingdings 2" pitchFamily="18" charset="2"/>
              <a:buNone/>
              <a:defRPr/>
            </a:pPr>
            <a:r>
              <a:rPr lang="el-GR" sz="2400" i="1" dirty="0" smtClean="0">
                <a:sym typeface="Wingdings" pitchFamily="2" charset="2"/>
              </a:rPr>
              <a:t>νόρμα ή πρότυπη γλώσσα</a:t>
            </a:r>
            <a:r>
              <a:rPr lang="el-GR" sz="2400" dirty="0" smtClean="0">
                <a:sym typeface="Wingdings" pitchFamily="2" charset="2"/>
              </a:rPr>
              <a:t>: η μορφή της γλώσσας που προκρίνεται ως υπόδειγμα χρήσης, σε επίπεδο οργανωμένου συνόλου η επίσημη εθνική γλώσσα που καθορίζει και την εκπαιδευτική γλωσσική πολιτική</a:t>
            </a:r>
            <a:endParaRPr lang="el-GR" sz="2300" dirty="0" smtClean="0"/>
          </a:p>
          <a:p>
            <a:pPr>
              <a:buFont typeface="Wingdings" pitchFamily="2" charset="2"/>
              <a:buChar char="ü"/>
              <a:defRPr/>
            </a:pPr>
            <a:r>
              <a:rPr lang="el-GR" sz="2300" dirty="0" smtClean="0">
                <a:sym typeface="Wingdings" pitchFamily="2" charset="2"/>
              </a:rPr>
              <a:t>χαρακτηριστικά:</a:t>
            </a:r>
          </a:p>
          <a:p>
            <a:pPr lvl="1">
              <a:buFont typeface="Wingdings" pitchFamily="2" charset="2"/>
              <a:buChar char="Ø"/>
              <a:defRPr/>
            </a:pPr>
            <a:r>
              <a:rPr lang="el-GR" sz="2000" dirty="0" smtClean="0">
                <a:sym typeface="Wingdings" pitchFamily="2" charset="2"/>
              </a:rPr>
              <a:t>κύρος</a:t>
            </a:r>
          </a:p>
          <a:p>
            <a:pPr lvl="1">
              <a:buFont typeface="Wingdings" pitchFamily="2" charset="2"/>
              <a:buChar char="Ø"/>
              <a:defRPr/>
            </a:pPr>
            <a:r>
              <a:rPr lang="el-GR" sz="2000" dirty="0" smtClean="0">
                <a:sym typeface="Wingdings" pitchFamily="2" charset="2"/>
              </a:rPr>
              <a:t>ενοποιητικός χαρακτήρας</a:t>
            </a:r>
          </a:p>
          <a:p>
            <a:pPr lvl="1">
              <a:buFont typeface="Wingdings" pitchFamily="2" charset="2"/>
              <a:buChar char="Ø"/>
              <a:defRPr/>
            </a:pPr>
            <a:r>
              <a:rPr lang="el-GR" sz="2000" dirty="0" smtClean="0">
                <a:sym typeface="Wingdings" pitchFamily="2" charset="2"/>
              </a:rPr>
              <a:t>σταθερότητα και μονιμότητα</a:t>
            </a:r>
          </a:p>
          <a:p>
            <a:pPr lvl="1">
              <a:buFont typeface="Wingdings" pitchFamily="2" charset="2"/>
              <a:buChar char="Ø"/>
              <a:defRPr/>
            </a:pPr>
            <a:r>
              <a:rPr lang="el-GR" sz="2000" dirty="0" smtClean="0">
                <a:sym typeface="Wingdings" pitchFamily="2" charset="2"/>
              </a:rPr>
              <a:t>γραπτός λόγος, τυποποίηση</a:t>
            </a:r>
          </a:p>
          <a:p>
            <a:pPr>
              <a:buFont typeface="Wingdings" pitchFamily="2" charset="2"/>
              <a:buChar char="ü"/>
              <a:defRPr/>
            </a:pPr>
            <a:endParaRPr lang="el-GR" sz="2300" dirty="0" smtClean="0">
              <a:sym typeface="Wingdings" pitchFamily="2" charset="2"/>
            </a:endParaRPr>
          </a:p>
          <a:p>
            <a:pPr>
              <a:buFont typeface="Wingdings 2" pitchFamily="18" charset="2"/>
              <a:buNone/>
              <a:defRPr/>
            </a:pPr>
            <a:endParaRPr lang="el-GR" sz="2300" dirty="0" smtClean="0">
              <a:latin typeface="Palatino Linotype" pitchFamily="18" charset="0"/>
            </a:endParaRPr>
          </a:p>
          <a:p>
            <a:pPr>
              <a:defRPr/>
            </a:pPr>
            <a:endParaRPr lang="el-GR" dirty="0" smtClean="0">
              <a:latin typeface="Palatino Linotype" pitchFamily="18" charset="0"/>
            </a:endParaRP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pPr algn="ctr"/>
            <a:r>
              <a:rPr lang="el-GR" sz="3200" dirty="0" smtClean="0">
                <a:solidFill>
                  <a:schemeClr val="tx1"/>
                </a:solidFill>
              </a:rPr>
              <a:t>γλωσσική ποικιλότητα και εκπαίδευση</a:t>
            </a:r>
          </a:p>
        </p:txBody>
      </p:sp>
      <p:sp>
        <p:nvSpPr>
          <p:cNvPr id="16388" name="Content Placeholder 3"/>
          <p:cNvSpPr>
            <a:spLocks noGrp="1"/>
          </p:cNvSpPr>
          <p:nvPr>
            <p:ph sz="quarter" idx="1"/>
          </p:nvPr>
        </p:nvSpPr>
        <p:spPr>
          <a:xfrm>
            <a:off x="301625" y="1527175"/>
            <a:ext cx="8504238" cy="4572000"/>
          </a:xfrm>
        </p:spPr>
        <p:txBody>
          <a:bodyPr/>
          <a:lstStyle/>
          <a:p>
            <a:pPr algn="just">
              <a:buFont typeface="Wingdings" pitchFamily="2" charset="2"/>
              <a:buChar char="ü"/>
            </a:pPr>
            <a:r>
              <a:rPr lang="el-GR" dirty="0" smtClean="0"/>
              <a:t>πώς αντιμετωπίζεται η γλωσσική ποικιλότητα από το εκπαιδευτικό σύστημα;</a:t>
            </a:r>
          </a:p>
          <a:p>
            <a:pPr algn="just">
              <a:buFont typeface="Wingdings" pitchFamily="2" charset="2"/>
              <a:buChar char="ü"/>
            </a:pPr>
            <a:r>
              <a:rPr lang="el-GR" dirty="0" smtClean="0"/>
              <a:t>συνέπειες</a:t>
            </a:r>
          </a:p>
          <a:p>
            <a:pPr lvl="1" algn="just">
              <a:buFont typeface="Wingdings" pitchFamily="2" charset="2"/>
              <a:buChar char="Ø"/>
            </a:pPr>
            <a:r>
              <a:rPr lang="el-GR" dirty="0" smtClean="0"/>
              <a:t>διαφορετικά σημεία αφετηρίας για τα παιδιά με γλωσσικές ποικιλίες άλλες από την πρότυπη</a:t>
            </a:r>
          </a:p>
          <a:p>
            <a:pPr lvl="1" algn="just">
              <a:buFont typeface="Wingdings" pitchFamily="2" charset="2"/>
              <a:buChar char="Ø"/>
            </a:pPr>
            <a:r>
              <a:rPr lang="el-GR" dirty="0" smtClean="0"/>
              <a:t>δυσκολίες στην κατάκτηση της γραφής και της ανάγνωσης</a:t>
            </a:r>
          </a:p>
          <a:p>
            <a:pPr lvl="1" algn="just">
              <a:buFont typeface="Wingdings" pitchFamily="2" charset="2"/>
              <a:buChar char="Ø"/>
            </a:pPr>
            <a:r>
              <a:rPr lang="el-GR" dirty="0" smtClean="0"/>
              <a:t>χαμηλές σχολικές επιδόσεις</a:t>
            </a:r>
          </a:p>
          <a:p>
            <a:pPr algn="just">
              <a:buFont typeface="Wingdings 2" pitchFamily="18" charset="2"/>
              <a:buNone/>
            </a:pPr>
            <a:endParaRPr lang="el-GR" dirty="0" smtClean="0"/>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39750" y="333375"/>
            <a:ext cx="8064500" cy="719138"/>
          </a:xfrm>
        </p:spPr>
        <p:txBody>
          <a:bodyPr>
            <a:normAutofit/>
          </a:bodyPr>
          <a:lstStyle/>
          <a:p>
            <a:pPr algn="ctr"/>
            <a:r>
              <a:rPr lang="el-GR" sz="3200" dirty="0" smtClean="0">
                <a:solidFill>
                  <a:schemeClr val="tx1"/>
                </a:solidFill>
              </a:rPr>
              <a:t>οι στάσεις και η στάση των εκπαιδευτικών</a:t>
            </a:r>
          </a:p>
        </p:txBody>
      </p:sp>
      <p:sp>
        <p:nvSpPr>
          <p:cNvPr id="17412" name="Content Placeholder 3"/>
          <p:cNvSpPr>
            <a:spLocks noGrp="1"/>
          </p:cNvSpPr>
          <p:nvPr>
            <p:ph sz="quarter" idx="1"/>
          </p:nvPr>
        </p:nvSpPr>
        <p:spPr>
          <a:xfrm>
            <a:off x="301625" y="1773238"/>
            <a:ext cx="8504238" cy="4325937"/>
          </a:xfrm>
        </p:spPr>
        <p:txBody>
          <a:bodyPr/>
          <a:lstStyle/>
          <a:p>
            <a:pPr>
              <a:buFont typeface="Wingdings" pitchFamily="2" charset="2"/>
              <a:buChar char="ü"/>
            </a:pPr>
            <a:r>
              <a:rPr lang="el-GR" sz="2400" dirty="0" smtClean="0">
                <a:cs typeface="AngsanaUPC" pitchFamily="18" charset="-34"/>
              </a:rPr>
              <a:t>αρνητικές αξιολογήσεις της ποικιλίας</a:t>
            </a:r>
          </a:p>
          <a:p>
            <a:pPr algn="just">
              <a:buFont typeface="Wingdings 2" pitchFamily="18" charset="2"/>
              <a:buNone/>
            </a:pPr>
            <a:r>
              <a:rPr lang="el-GR" sz="2400" dirty="0" smtClean="0">
                <a:cs typeface="AngsanaUPC" pitchFamily="18" charset="-34"/>
              </a:rPr>
              <a:t>	(κοινωνικός στιγματισμός)</a:t>
            </a:r>
          </a:p>
          <a:p>
            <a:pPr algn="just">
              <a:buFont typeface="Wingdings 2" pitchFamily="18" charset="2"/>
              <a:buNone/>
            </a:pPr>
            <a:endParaRPr lang="el-GR" sz="2400" dirty="0" smtClean="0">
              <a:cs typeface="AngsanaUPC" pitchFamily="18" charset="-34"/>
            </a:endParaRPr>
          </a:p>
          <a:p>
            <a:pPr algn="just">
              <a:buFont typeface="Wingdings 2" pitchFamily="18" charset="2"/>
              <a:buNone/>
            </a:pPr>
            <a:endParaRPr lang="el-GR" sz="2000" dirty="0" smtClean="0">
              <a:cs typeface="AngsanaUPC" pitchFamily="18" charset="-34"/>
            </a:endParaRPr>
          </a:p>
          <a:p>
            <a:pPr algn="just">
              <a:buFont typeface="Wingdings" pitchFamily="2" charset="2"/>
              <a:buChar char="ü"/>
            </a:pPr>
            <a:r>
              <a:rPr lang="el-GR" sz="2400" dirty="0" smtClean="0">
                <a:cs typeface="AngsanaUPC" pitchFamily="18" charset="-34"/>
              </a:rPr>
              <a:t>επιστημονικά και παιδαγωγικά άστοχες παρεμβάσεις</a:t>
            </a:r>
          </a:p>
          <a:p>
            <a:pPr algn="just">
              <a:buFont typeface="Wingdings 2" pitchFamily="18" charset="2"/>
              <a:buNone/>
            </a:pPr>
            <a:r>
              <a:rPr lang="el-GR" dirty="0" smtClean="0"/>
              <a:t>	</a:t>
            </a:r>
            <a:r>
              <a:rPr lang="el-GR" sz="2000" dirty="0" smtClean="0"/>
              <a:t>(«πες το σωστά», «πες το καλύτερα», «αυτό δεν λέγεται») </a:t>
            </a:r>
          </a:p>
          <a:p>
            <a:pPr algn="just">
              <a:buFont typeface="Wingdings 2" pitchFamily="18" charset="2"/>
              <a:buNone/>
            </a:pPr>
            <a:endParaRPr lang="el-GR" dirty="0" smtClean="0">
              <a:latin typeface="Palatino Linotype" pitchFamily="18" charset="0"/>
            </a:endParaRP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333375"/>
            <a:ext cx="8064500" cy="719138"/>
          </a:xfrm>
        </p:spPr>
        <p:txBody>
          <a:bodyPr>
            <a:normAutofit/>
          </a:bodyPr>
          <a:lstStyle/>
          <a:p>
            <a:pPr algn="ctr"/>
            <a:r>
              <a:rPr lang="el-GR" sz="3200" dirty="0" smtClean="0">
                <a:solidFill>
                  <a:schemeClr val="tx1"/>
                </a:solidFill>
              </a:rPr>
              <a:t>κατευθύνσεις για τη διδασκαλία</a:t>
            </a:r>
          </a:p>
        </p:txBody>
      </p:sp>
      <p:sp>
        <p:nvSpPr>
          <p:cNvPr id="17412" name="Content Placeholder 3"/>
          <p:cNvSpPr>
            <a:spLocks noGrp="1"/>
          </p:cNvSpPr>
          <p:nvPr>
            <p:ph sz="quarter" idx="1"/>
          </p:nvPr>
        </p:nvSpPr>
        <p:spPr>
          <a:xfrm>
            <a:off x="301625" y="1773238"/>
            <a:ext cx="8504238" cy="4325937"/>
          </a:xfrm>
        </p:spPr>
        <p:txBody>
          <a:bodyPr/>
          <a:lstStyle/>
          <a:p>
            <a:pPr marL="0" indent="0" algn="just" eaLnBrk="0" hangingPunct="0">
              <a:spcBef>
                <a:spcPct val="0"/>
              </a:spcBef>
              <a:buClrTx/>
              <a:buSzTx/>
              <a:buFont typeface="Wingdings 2" pitchFamily="18" charset="2"/>
              <a:buNone/>
              <a:tabLst>
                <a:tab pos="228600" algn="l"/>
              </a:tabLst>
            </a:pPr>
            <a:r>
              <a:rPr lang="el-GR" dirty="0" smtClean="0">
                <a:latin typeface="Palatino Linotype" pitchFamily="18" charset="0"/>
                <a:ea typeface="Times New Roman" pitchFamily="18" charset="0"/>
                <a:cs typeface="Arial" charset="0"/>
                <a:sym typeface="Wingdings" pitchFamily="2" charset="2"/>
              </a:rPr>
              <a:t></a:t>
            </a:r>
            <a:r>
              <a:rPr lang="el-GR" dirty="0" smtClean="0">
                <a:latin typeface="Palatino Linotype" pitchFamily="18" charset="0"/>
                <a:ea typeface="Times New Roman" pitchFamily="18" charset="0"/>
                <a:cs typeface="Arial" charset="0"/>
              </a:rPr>
              <a:t> </a:t>
            </a:r>
            <a:r>
              <a:rPr lang="el-GR" dirty="0" smtClean="0">
                <a:ea typeface="Times New Roman" pitchFamily="18" charset="0"/>
                <a:cs typeface="Arial" charset="0"/>
              </a:rPr>
              <a:t>αξιοποίηση της γλωσσικής ικανότητας των μαθητών</a:t>
            </a:r>
            <a:endParaRPr lang="el-GR" dirty="0" smtClean="0">
              <a:ea typeface="Times New Roman" pitchFamily="18" charset="0"/>
              <a:cs typeface="Arial" charset="0"/>
              <a:sym typeface="Wingdings" pitchFamily="2" charset="2"/>
            </a:endParaRPr>
          </a:p>
          <a:p>
            <a:pPr marL="0" indent="0" algn="just" eaLnBrk="0" hangingPunct="0">
              <a:spcBef>
                <a:spcPct val="0"/>
              </a:spcBef>
              <a:buClrTx/>
              <a:buSzTx/>
              <a:buFont typeface="Wingdings 2" pitchFamily="18" charset="2"/>
              <a:buNone/>
              <a:tabLst>
                <a:tab pos="228600" algn="l"/>
              </a:tabLst>
            </a:pPr>
            <a:r>
              <a:rPr lang="el-GR" dirty="0" smtClean="0">
                <a:ea typeface="Times New Roman" pitchFamily="18" charset="0"/>
                <a:cs typeface="Arial" charset="0"/>
                <a:sym typeface="Wingdings" pitchFamily="2" charset="2"/>
              </a:rPr>
              <a:t></a:t>
            </a:r>
            <a:r>
              <a:rPr lang="el-GR" dirty="0" smtClean="0">
                <a:ea typeface="Times New Roman" pitchFamily="18" charset="0"/>
                <a:cs typeface="Arial" charset="0"/>
              </a:rPr>
              <a:t> καλλιέργεια νέων γλωσσικών ικανοτήτων μέσω της καλλιέργειας νέων γλωσσικών μορφών κατάλληλων για εύρος επικοινωνιακών περιστάσεων</a:t>
            </a:r>
            <a:endParaRPr lang="el-GR" dirty="0" smtClean="0">
              <a:cs typeface="Arial" charset="0"/>
              <a:sym typeface="Wingdings" pitchFamily="2" charset="2"/>
            </a:endParaRPr>
          </a:p>
          <a:p>
            <a:pPr marL="0" indent="0" algn="just" eaLnBrk="0" hangingPunct="0">
              <a:spcBef>
                <a:spcPct val="0"/>
              </a:spcBef>
              <a:buClrTx/>
              <a:buSzTx/>
              <a:buFont typeface="Wingdings 2" pitchFamily="18" charset="2"/>
              <a:buNone/>
              <a:tabLst>
                <a:tab pos="228600" algn="l"/>
              </a:tabLst>
            </a:pPr>
            <a:r>
              <a:rPr lang="el-GR" dirty="0" smtClean="0">
                <a:cs typeface="Times New Roman" pitchFamily="18" charset="0"/>
                <a:sym typeface="Wingdings" pitchFamily="2" charset="2"/>
              </a:rPr>
              <a:t></a:t>
            </a:r>
            <a:r>
              <a:rPr lang="el-GR" dirty="0" smtClean="0">
                <a:cs typeface="Times New Roman" pitchFamily="18" charset="0"/>
              </a:rPr>
              <a:t> καλλιέργεια μεταγλωσσικής ενημερότητας</a:t>
            </a:r>
            <a:endParaRPr lang="el-GR" dirty="0" smtClean="0">
              <a:cs typeface="Arial" charset="0"/>
              <a:sym typeface="Wingdings" pitchFamily="2" charset="2"/>
            </a:endParaRPr>
          </a:p>
          <a:p>
            <a:pPr marL="0" indent="0">
              <a:buFont typeface="Wingdings 2" pitchFamily="18" charset="2"/>
              <a:buNone/>
              <a:tabLst>
                <a:tab pos="228600" algn="l"/>
              </a:tabLst>
            </a:pPr>
            <a:endParaRPr lang="el-GR" sz="2400" dirty="0" smtClean="0">
              <a:latin typeface="Palatino Linotype" pitchFamily="18" charset="0"/>
              <a:cs typeface="AngsanaUPC" pitchFamily="18" charset="-34"/>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39750" y="188913"/>
            <a:ext cx="8064500" cy="863600"/>
          </a:xfrm>
        </p:spPr>
        <p:txBody>
          <a:bodyPr>
            <a:normAutofit/>
          </a:bodyPr>
          <a:lstStyle/>
          <a:p>
            <a:pPr algn="ctr"/>
            <a:r>
              <a:rPr lang="el-GR" sz="2400" dirty="0" smtClean="0">
                <a:solidFill>
                  <a:schemeClr val="tx1"/>
                </a:solidFill>
                <a:ea typeface="NSimSun" pitchFamily="49" charset="-122"/>
              </a:rPr>
              <a:t>ένα παράδειγμα διδακτικής παρέμβασης στην Κύπρο </a:t>
            </a:r>
            <a:br>
              <a:rPr lang="el-GR" sz="2400" dirty="0" smtClean="0">
                <a:solidFill>
                  <a:schemeClr val="tx1"/>
                </a:solidFill>
                <a:ea typeface="NSimSun" pitchFamily="49" charset="-122"/>
              </a:rPr>
            </a:br>
            <a:r>
              <a:rPr lang="el-GR" sz="2400" dirty="0" smtClean="0">
                <a:solidFill>
                  <a:schemeClr val="tx1"/>
                </a:solidFill>
                <a:ea typeface="NSimSun" pitchFamily="49" charset="-122"/>
              </a:rPr>
              <a:t>(</a:t>
            </a:r>
            <a:r>
              <a:rPr lang="el-GR" sz="2400" dirty="0" err="1" smtClean="0">
                <a:solidFill>
                  <a:schemeClr val="tx1"/>
                </a:solidFill>
                <a:ea typeface="NSimSun" pitchFamily="49" charset="-122"/>
              </a:rPr>
              <a:t>Τσιπλάκου</a:t>
            </a:r>
            <a:r>
              <a:rPr lang="el-GR" sz="2400" dirty="0" smtClean="0">
                <a:solidFill>
                  <a:schemeClr val="tx1"/>
                </a:solidFill>
                <a:ea typeface="NSimSun" pitchFamily="49" charset="-122"/>
              </a:rPr>
              <a:t> &amp; Χατζηιωάννου 2010)</a:t>
            </a:r>
            <a:endParaRPr lang="el-GR" sz="2400" dirty="0" smtClean="0">
              <a:solidFill>
                <a:schemeClr val="tx1"/>
              </a:solidFill>
              <a:latin typeface="Palatino Linotype" pitchFamily="18" charset="0"/>
            </a:endParaRPr>
          </a:p>
        </p:txBody>
      </p:sp>
      <p:sp>
        <p:nvSpPr>
          <p:cNvPr id="20484" name="Content Placeholder 3"/>
          <p:cNvSpPr>
            <a:spLocks noGrp="1"/>
          </p:cNvSpPr>
          <p:nvPr>
            <p:ph sz="quarter" idx="1"/>
          </p:nvPr>
        </p:nvSpPr>
        <p:spPr>
          <a:xfrm>
            <a:off x="301625" y="1341438"/>
            <a:ext cx="8504238" cy="4757737"/>
          </a:xfrm>
        </p:spPr>
        <p:txBody>
          <a:bodyPr>
            <a:noAutofit/>
          </a:bodyPr>
          <a:lstStyle/>
          <a:p>
            <a:pPr algn="just">
              <a:buFont typeface="Wingdings" pitchFamily="2" charset="2"/>
              <a:buChar char="ü"/>
            </a:pPr>
            <a:r>
              <a:rPr lang="el-GR" sz="2200" dirty="0" smtClean="0"/>
              <a:t>παρέμβαση που εφαρμόστηκε σε τμήμα της Δ΄ Δημοτικού στη Λεμεσό</a:t>
            </a:r>
          </a:p>
          <a:p>
            <a:pPr algn="just">
              <a:buFont typeface="Wingdings" pitchFamily="2" charset="2"/>
              <a:buChar char="ü"/>
            </a:pPr>
            <a:r>
              <a:rPr lang="el-GR" sz="2200" dirty="0" smtClean="0"/>
              <a:t>παρουσίαση συστηματικής διαφοροποίησης των δύο ποικιλιών στο επίπεδο της σύνταξης (θέση των εγκλιτικών αντωνυμιών) με τη χρήση μεταγλωσσικής ορολογίας (αντωνυμία, ρήμα) αλλά και κατονομάζοντας τις δύο ποικιλίες και αντιμετωπίζοντάς τες ως συστήματα που μπορεί να περιγραφούν με τους ίδιους γραμματικούς όρους</a:t>
            </a:r>
          </a:p>
          <a:p>
            <a:pPr algn="just">
              <a:buFont typeface="Wingdings" pitchFamily="2" charset="2"/>
              <a:buChar char="ü"/>
            </a:pPr>
            <a:r>
              <a:rPr lang="el-GR" sz="2200" dirty="0" smtClean="0"/>
              <a:t>εργασία σε ομάδες για την παραγωγή συνταγών, προφορικών και γραπτών και στις δύο ποικιλίες, με εσωτερικές διαβαθμίσεις ως προς την επισημότητα του ύφους (γραπτή και τηλεοπτική συνταγή στα «</a:t>
            </a:r>
            <a:r>
              <a:rPr lang="el-GR" sz="2200" dirty="0" err="1" smtClean="0"/>
              <a:t>καλαμαρίστικα</a:t>
            </a:r>
            <a:r>
              <a:rPr lang="el-GR" sz="2200" dirty="0" smtClean="0"/>
              <a:t>», προφορικές συνταγές στο δημόσιο και ιδιωτικό πεδίο στην κυπριακή)</a:t>
            </a: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39750" y="188913"/>
            <a:ext cx="8064500" cy="863600"/>
          </a:xfrm>
        </p:spPr>
        <p:txBody>
          <a:bodyPr>
            <a:normAutofit/>
          </a:bodyPr>
          <a:lstStyle/>
          <a:p>
            <a:pPr algn="ctr"/>
            <a:r>
              <a:rPr lang="el-GR" sz="2400" dirty="0" smtClean="0">
                <a:solidFill>
                  <a:schemeClr val="tx1"/>
                </a:solidFill>
                <a:ea typeface="NSimSun" pitchFamily="49" charset="-122"/>
              </a:rPr>
              <a:t>ένα παράδειγμα διδακτικής παρέμβασης στην Κύπρο </a:t>
            </a:r>
            <a:br>
              <a:rPr lang="el-GR" sz="2400" dirty="0" smtClean="0">
                <a:solidFill>
                  <a:schemeClr val="tx1"/>
                </a:solidFill>
                <a:ea typeface="NSimSun" pitchFamily="49" charset="-122"/>
              </a:rPr>
            </a:br>
            <a:r>
              <a:rPr lang="el-GR" sz="2400" dirty="0" smtClean="0">
                <a:solidFill>
                  <a:schemeClr val="tx1"/>
                </a:solidFill>
                <a:ea typeface="NSimSun" pitchFamily="49" charset="-122"/>
              </a:rPr>
              <a:t>(</a:t>
            </a:r>
            <a:r>
              <a:rPr lang="el-GR" sz="2400" dirty="0" err="1" smtClean="0">
                <a:solidFill>
                  <a:schemeClr val="tx1"/>
                </a:solidFill>
                <a:ea typeface="NSimSun" pitchFamily="49" charset="-122"/>
              </a:rPr>
              <a:t>Τσιπλάκου</a:t>
            </a:r>
            <a:r>
              <a:rPr lang="el-GR" sz="2400" dirty="0" smtClean="0">
                <a:solidFill>
                  <a:schemeClr val="tx1"/>
                </a:solidFill>
                <a:ea typeface="NSimSun" pitchFamily="49" charset="-122"/>
              </a:rPr>
              <a:t> &amp; Χατζηιωάννου 2010)</a:t>
            </a:r>
          </a:p>
        </p:txBody>
      </p:sp>
      <p:sp>
        <p:nvSpPr>
          <p:cNvPr id="19460" name="Content Placeholder 3"/>
          <p:cNvSpPr>
            <a:spLocks noGrp="1"/>
          </p:cNvSpPr>
          <p:nvPr>
            <p:ph sz="quarter" idx="1"/>
          </p:nvPr>
        </p:nvSpPr>
        <p:spPr>
          <a:xfrm>
            <a:off x="301625" y="1341438"/>
            <a:ext cx="8504238" cy="4757737"/>
          </a:xfrm>
        </p:spPr>
        <p:txBody>
          <a:bodyPr>
            <a:normAutofit/>
          </a:bodyPr>
          <a:lstStyle/>
          <a:p>
            <a:pPr algn="just">
              <a:buFont typeface="Wingdings 2" pitchFamily="18" charset="2"/>
              <a:buNone/>
            </a:pPr>
            <a:r>
              <a:rPr lang="el-GR" sz="2000" dirty="0" smtClean="0"/>
              <a:t>διδακτικοί στόχοι (</a:t>
            </a:r>
            <a:r>
              <a:rPr lang="el-GR" sz="2000" dirty="0" err="1" smtClean="0"/>
              <a:t>Τσιπλάκου</a:t>
            </a:r>
            <a:r>
              <a:rPr lang="el-GR" sz="2000" dirty="0" smtClean="0"/>
              <a:t> &amp; Χατζηιωάννου 2010:621)</a:t>
            </a:r>
          </a:p>
          <a:p>
            <a:pPr lvl="1" algn="just">
              <a:buFont typeface="Wingdings" pitchFamily="2" charset="2"/>
              <a:buChar char="Ø"/>
            </a:pPr>
            <a:r>
              <a:rPr lang="el-GR" sz="2000" dirty="0" smtClean="0"/>
              <a:t>η αύξηση της γλωσσικής ενημερότητας των μαθητών σε σχέση με στοιχεία της κυπριακής μορφολογίας και σύνταξης (μορφολογία και συντακτική θέση των εγκλιτικών αντωνυμιών)</a:t>
            </a:r>
          </a:p>
          <a:p>
            <a:pPr lvl="1" algn="just">
              <a:buFont typeface="Wingdings" pitchFamily="2" charset="2"/>
              <a:buChar char="Ø"/>
            </a:pPr>
            <a:r>
              <a:rPr lang="el-GR" sz="2000" dirty="0" smtClean="0"/>
              <a:t>ο εντοπισμός των διαφορών με τις αντίστοιχες συντάξεις της κοινής νέας ελληνικής</a:t>
            </a:r>
          </a:p>
          <a:p>
            <a:pPr lvl="1" algn="just">
              <a:buFont typeface="Wingdings" pitchFamily="2" charset="2"/>
              <a:buChar char="Ø"/>
            </a:pPr>
            <a:r>
              <a:rPr lang="el-GR" sz="2000" dirty="0" smtClean="0"/>
              <a:t>η ενίσχυση της επίγνωσης ότι η γραμματική της διαλέκτου εμφανίζει συστηματικότητα</a:t>
            </a:r>
          </a:p>
          <a:p>
            <a:pPr lvl="1" algn="just">
              <a:buFont typeface="Wingdings" pitchFamily="2" charset="2"/>
              <a:buChar char="Ø"/>
            </a:pPr>
            <a:r>
              <a:rPr lang="el-GR" sz="2000" dirty="0" smtClean="0"/>
              <a:t>η επαγωγική κατάκτηση των παραπάνω μέσα από ένα </a:t>
            </a:r>
            <a:r>
              <a:rPr lang="el-GR" sz="2000" i="1" dirty="0" smtClean="0"/>
              <a:t>δομημένο </a:t>
            </a:r>
            <a:r>
              <a:rPr lang="el-GR" sz="2000" dirty="0" smtClean="0"/>
              <a:t>μοντέλο διδασκαλίας με κέντρο συγκεκριμένο </a:t>
            </a:r>
            <a:r>
              <a:rPr lang="el-GR" sz="2000" i="1" dirty="0" smtClean="0"/>
              <a:t>κειμενικό είδος </a:t>
            </a:r>
            <a:r>
              <a:rPr lang="el-GR" sz="2000" dirty="0" smtClean="0"/>
              <a:t>(την προφορική και γραπτή συνταγή) και τις παραλλαγές του</a:t>
            </a:r>
          </a:p>
          <a:p>
            <a:pPr lvl="1" algn="just">
              <a:buFont typeface="Wingdings" pitchFamily="2" charset="2"/>
              <a:buChar char="Ø"/>
            </a:pPr>
            <a:r>
              <a:rPr lang="el-GR" sz="2000" dirty="0" smtClean="0"/>
              <a:t>η κατανόηση της </a:t>
            </a:r>
            <a:r>
              <a:rPr lang="el-GR" sz="2000" dirty="0" err="1" smtClean="0"/>
              <a:t>κειμενικής</a:t>
            </a:r>
            <a:r>
              <a:rPr lang="el-GR" sz="2000" dirty="0" smtClean="0"/>
              <a:t> οργάνωσης του συγκεκριμένου κειμενικού είδους</a:t>
            </a:r>
          </a:p>
          <a:p>
            <a:pPr lvl="1" algn="just">
              <a:buFont typeface="Wingdings" pitchFamily="2" charset="2"/>
              <a:buChar char="Ø"/>
            </a:pPr>
            <a:r>
              <a:rPr lang="el-GR" sz="2000" dirty="0" smtClean="0"/>
              <a:t>η ενίσχυση της υφολογικής και </a:t>
            </a:r>
            <a:r>
              <a:rPr lang="el-GR" sz="2000" dirty="0" err="1" smtClean="0"/>
              <a:t>κοινωνιογλωσσικής</a:t>
            </a:r>
            <a:r>
              <a:rPr lang="el-GR" sz="2000" dirty="0" smtClean="0"/>
              <a:t> ενημερότητας</a:t>
            </a: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6_13">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tint val="100000"/>
                <a:shade val="42000"/>
                <a:hueMod val="100000"/>
                <a:satMod val="100000"/>
              </a:schemeClr>
              <a:schemeClr val="phClr">
                <a:tint val="4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5E01529-6B35-4974-8E89-7421D46222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m6_13</Template>
  <TotalTime>0</TotalTime>
  <Words>655</Words>
  <Application>Microsoft Office PowerPoint</Application>
  <PresentationFormat>Προβολή στην οθόνη (4:3)</PresentationFormat>
  <Paragraphs>87</Paragraphs>
  <Slides>15</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m6_13</vt:lpstr>
      <vt:lpstr>Γλωσσική πολυμορφία και γλωσσική διδασκαλία στο Δημοτικό Σχολείο</vt:lpstr>
      <vt:lpstr>μαθησιακοί στόχοι</vt:lpstr>
      <vt:lpstr>γλωσσική ποικιλία</vt:lpstr>
      <vt:lpstr>η έννοια της νόρμας (πρότυπη ή επίσημη γλώσσα)</vt:lpstr>
      <vt:lpstr>γλωσσική ποικιλότητα και εκπαίδευση</vt:lpstr>
      <vt:lpstr>οι στάσεις και η στάση των εκπαιδευτικών</vt:lpstr>
      <vt:lpstr>κατευθύνσεις για τη διδασκαλία</vt:lpstr>
      <vt:lpstr>ένα παράδειγμα διδακτικής παρέμβασης στην Κύπρο  (Τσιπλάκου &amp; Χατζηιωάννου 2010)</vt:lpstr>
      <vt:lpstr>ένα παράδειγμα διδακτικής παρέμβασης στην Κύπρο  (Τσιπλάκου &amp; Χατζηιωάννου 2010)</vt:lpstr>
      <vt:lpstr>ένα παράδειγμα διδακτικής παρέμβασης στην Κύπρο  (Τσιπλάκου &amp; Χατζηιωάννου 2010)</vt:lpstr>
      <vt:lpstr>Βιβλιογραφία ενότητας</vt:lpstr>
      <vt:lpstr>δραστηριότητα ενότητας</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2013-04-24T21:27:46Z</dcterms:created>
  <dcterms:modified xsi:type="dcterms:W3CDTF">2015-01-22T17:02:05Z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TC101079719990</vt:lpwstr>
  </property>
</Properties>
</file>