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8" r:id="rId3"/>
    <p:sldId id="259" r:id="rId4"/>
    <p:sldId id="269" r:id="rId5"/>
    <p:sldId id="277" r:id="rId6"/>
    <p:sldId id="270" r:id="rId7"/>
    <p:sldId id="271" r:id="rId8"/>
    <p:sldId id="272" r:id="rId9"/>
    <p:sldId id="273" r:id="rId10"/>
    <p:sldId id="274" r:id="rId11"/>
    <p:sldId id="299" r:id="rId12"/>
    <p:sldId id="276" r:id="rId13"/>
    <p:sldId id="282"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71" autoAdjust="0"/>
  </p:normalViewPr>
  <p:slideViewPr>
    <p:cSldViewPr snapToGrid="0">
      <p:cViewPr varScale="1">
        <p:scale>
          <a:sx n="71" d="100"/>
          <a:sy n="71" d="100"/>
        </p:scale>
        <p:origin x="654" y="72"/>
      </p:cViewPr>
      <p:guideLst>
        <p:guide orient="horz" pos="2160"/>
        <p:guide pos="3840"/>
      </p:guideLst>
    </p:cSldViewPr>
  </p:slideViewPr>
  <p:outlineViewPr>
    <p:cViewPr>
      <p:scale>
        <a:sx n="33" d="100"/>
        <a:sy n="33" d="100"/>
      </p:scale>
      <p:origin x="0" y="161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l-GR" sz="1200"/>
              <a:t>Μέση χημική σύσταση των </a:t>
            </a:r>
            <a:r>
              <a:rPr lang="en-US" sz="1200"/>
              <a:t>PM</a:t>
            </a:r>
            <a:r>
              <a:rPr lang="en-US" sz="1200" baseline="-25000"/>
              <a:t>10 </a:t>
            </a:r>
            <a:r>
              <a:rPr lang="el-GR" sz="1200" baseline="0"/>
              <a:t>στη Ζυρίχη, Ελβετία</a:t>
            </a:r>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Φύλλο1!$B$1:$I$1</c:f>
              <c:strCache>
                <c:ptCount val="8"/>
                <c:pt idx="0">
                  <c:v>Άγνωστο</c:v>
                </c:pt>
                <c:pt idx="1">
                  <c:v>Μέταλλα και ιχνοστοιχεία</c:v>
                </c:pt>
                <c:pt idx="2">
                  <c:v>Γεωλογικά υλικά</c:v>
                </c:pt>
                <c:pt idx="3">
                  <c:v>Οργανικός άνθρακας</c:v>
                </c:pt>
                <c:pt idx="4">
                  <c:v>Στοιχειακός άνθρακας</c:v>
                </c:pt>
                <c:pt idx="5">
                  <c:v>θειικά ιόντα</c:v>
                </c:pt>
                <c:pt idx="6">
                  <c:v>Νιτρικά ιόντα</c:v>
                </c:pt>
                <c:pt idx="7">
                  <c:v>Αμμωνιακά ιόντα</c:v>
                </c:pt>
              </c:strCache>
            </c:strRef>
          </c:cat>
          <c:val>
            <c:numRef>
              <c:f>Φύλλο1!$B$2:$I$2</c:f>
              <c:numCache>
                <c:formatCode>0%</c:formatCode>
                <c:ptCount val="8"/>
                <c:pt idx="0">
                  <c:v>0.22</c:v>
                </c:pt>
                <c:pt idx="1">
                  <c:v>0.03</c:v>
                </c:pt>
                <c:pt idx="2">
                  <c:v>0.1</c:v>
                </c:pt>
                <c:pt idx="3">
                  <c:v>0.2</c:v>
                </c:pt>
                <c:pt idx="4">
                  <c:v>0.08</c:v>
                </c:pt>
                <c:pt idx="5">
                  <c:v>0.15</c:v>
                </c:pt>
                <c:pt idx="6">
                  <c:v>0.14000000000000001</c:v>
                </c:pt>
                <c:pt idx="7">
                  <c:v>0.08</c:v>
                </c:pt>
              </c:numCache>
            </c:numRef>
          </c:val>
          <c:extLst xmlns:c16r2="http://schemas.microsoft.com/office/drawing/2015/06/chart">
            <c:ext xmlns:c16="http://schemas.microsoft.com/office/drawing/2014/chart" uri="{C3380CC4-5D6E-409C-BE32-E72D297353CC}">
              <c16:uniqueId val="{00000000-29F2-4061-AB8C-BFBB64A8177B}"/>
            </c:ext>
          </c:extLst>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l-GR" sz="1200"/>
              <a:t>Τυπική χημική σύσταση των </a:t>
            </a:r>
            <a:r>
              <a:rPr lang="en-US" sz="1200"/>
              <a:t>PM</a:t>
            </a:r>
            <a:r>
              <a:rPr lang="en-US" sz="1200" baseline="-25000"/>
              <a:t>10 </a:t>
            </a:r>
            <a:r>
              <a:rPr lang="el-GR" sz="1200" baseline="0"/>
              <a:t>στο Μπέρμπιγχαμ, Μεγάλη Βρετανία</a:t>
            </a:r>
            <a:endParaRPr lang="el-GR" sz="1200" baseline="-25000"/>
          </a:p>
        </c:rich>
      </c:tx>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Φύλλο1!$B$28:$H$28</c:f>
              <c:strCache>
                <c:ptCount val="7"/>
                <c:pt idx="0">
                  <c:v>Στοιχειακός άνθρακας</c:v>
                </c:pt>
                <c:pt idx="1">
                  <c:v>Οργανικός άνθρακας</c:v>
                </c:pt>
                <c:pt idx="2">
                  <c:v>Νιτρικά ιόντα</c:v>
                </c:pt>
                <c:pt idx="3">
                  <c:v>Θειικά ιόντα</c:v>
                </c:pt>
                <c:pt idx="4">
                  <c:v>Αμμωνιακά ιόντα</c:v>
                </c:pt>
                <c:pt idx="5">
                  <c:v>Χλωριόντα</c:v>
                </c:pt>
                <c:pt idx="6">
                  <c:v>Άλλα</c:v>
                </c:pt>
              </c:strCache>
            </c:strRef>
          </c:cat>
          <c:val>
            <c:numRef>
              <c:f>Φύλλο1!$B$29:$H$29</c:f>
              <c:numCache>
                <c:formatCode>0%</c:formatCode>
                <c:ptCount val="7"/>
                <c:pt idx="0">
                  <c:v>0.18</c:v>
                </c:pt>
                <c:pt idx="1">
                  <c:v>0.2</c:v>
                </c:pt>
                <c:pt idx="2">
                  <c:v>0.08</c:v>
                </c:pt>
                <c:pt idx="3">
                  <c:v>0.17</c:v>
                </c:pt>
                <c:pt idx="4">
                  <c:v>0.06</c:v>
                </c:pt>
                <c:pt idx="5">
                  <c:v>0.02</c:v>
                </c:pt>
                <c:pt idx="6">
                  <c:v>0.31</c:v>
                </c:pt>
              </c:numCache>
            </c:numRef>
          </c:val>
          <c:extLst xmlns:c16r2="http://schemas.microsoft.com/office/drawing/2015/06/chart">
            <c:ext xmlns:c16="http://schemas.microsoft.com/office/drawing/2014/chart" uri="{C3380CC4-5D6E-409C-BE32-E72D297353CC}">
              <c16:uniqueId val="{00000000-1F88-42A3-A40E-FADB38D3CF08}"/>
            </c:ext>
          </c:extLst>
        </c:ser>
        <c:dLbls>
          <c:showLegendKey val="0"/>
          <c:showVal val="0"/>
          <c:showCatName val="0"/>
          <c:showSerName val="0"/>
          <c:showPercent val="1"/>
          <c:showBubbleSize val="0"/>
          <c:showLeaderLines val="1"/>
        </c:dLbls>
        <c:firstSliceAng val="0"/>
      </c:pieChart>
    </c:plotArea>
    <c:legend>
      <c:legendPos val="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30/11/2017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9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30/11/2017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91363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30/11/2017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54566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30/11/2017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374784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FBEA4C2-F296-4607-AEE3-7AA8890119F1}" type="datetimeFigureOut">
              <a:rPr lang="el-GR" smtClean="0"/>
              <a:t>30/11/2017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3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FBEA4C2-F296-4607-AEE3-7AA8890119F1}" type="datetimeFigureOut">
              <a:rPr lang="el-GR" smtClean="0"/>
              <a:t>30/11/2017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410941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FBEA4C2-F296-4607-AEE3-7AA8890119F1}" type="datetimeFigureOut">
              <a:rPr lang="el-GR" smtClean="0"/>
              <a:t>30/11/2017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40411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FBEA4C2-F296-4607-AEE3-7AA8890119F1}" type="datetimeFigureOut">
              <a:rPr lang="el-GR" smtClean="0"/>
              <a:t>30/11/2017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353875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BEA4C2-F296-4607-AEE3-7AA8890119F1}" type="datetimeFigureOut">
              <a:rPr lang="el-GR" smtClean="0"/>
              <a:t>30/11/2017</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63959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FBEA4C2-F296-4607-AEE3-7AA8890119F1}" type="datetimeFigureOut">
              <a:rPr lang="el-GR" smtClean="0"/>
              <a:t>30/11/2017</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0F91514-7771-47F9-9CD6-4DFF42ADC5CB}" type="slidenum">
              <a:rPr lang="el-GR" smtClean="0"/>
              <a:t>‹#›</a:t>
            </a:fld>
            <a:endParaRPr lang="el-GR"/>
          </a:p>
        </p:txBody>
      </p:sp>
    </p:spTree>
    <p:extLst>
      <p:ext uri="{BB962C8B-B14F-4D97-AF65-F5344CB8AC3E}">
        <p14:creationId xmlns:p14="http://schemas.microsoft.com/office/powerpoint/2010/main" val="310413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FBEA4C2-F296-4607-AEE3-7AA8890119F1}" type="datetimeFigureOut">
              <a:rPr lang="el-GR" smtClean="0"/>
              <a:t>30/11/2017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46138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FBEA4C2-F296-4607-AEE3-7AA8890119F1}" type="datetimeFigureOut">
              <a:rPr lang="el-GR" smtClean="0"/>
              <a:t>30/11/2017</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0F91514-7771-47F9-9CD6-4DFF42ADC5CB}"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73228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5300" dirty="0">
                <a:solidFill>
                  <a:schemeClr val="bg2">
                    <a:lumMod val="50000"/>
                  </a:schemeClr>
                </a:solidFill>
              </a:rPr>
              <a:t>ΑΙΩΡΟΥΜΕΝΑ </a:t>
            </a:r>
            <a:r>
              <a:rPr lang="el-GR" sz="5300" dirty="0" smtClean="0">
                <a:solidFill>
                  <a:schemeClr val="bg2">
                    <a:lumMod val="50000"/>
                  </a:schemeClr>
                </a:solidFill>
              </a:rPr>
              <a:t>ΣΩΜΑΤΙΔΙΑ</a:t>
            </a:r>
            <a:r>
              <a:rPr lang="el-GR" dirty="0" smtClean="0">
                <a:solidFill>
                  <a:schemeClr val="bg2">
                    <a:lumMod val="50000"/>
                  </a:schemeClr>
                </a:solidFill>
              </a:rPr>
              <a:t/>
            </a:r>
            <a:br>
              <a:rPr lang="el-GR" dirty="0" smtClean="0">
                <a:solidFill>
                  <a:schemeClr val="bg2">
                    <a:lumMod val="50000"/>
                  </a:schemeClr>
                </a:solidFill>
              </a:rPr>
            </a:br>
            <a:r>
              <a:rPr lang="el-GR" sz="3100" dirty="0" smtClean="0">
                <a:solidFill>
                  <a:schemeClr val="accent1">
                    <a:lumMod val="75000"/>
                  </a:schemeClr>
                </a:solidFill>
              </a:rPr>
              <a:t>Διάλεξη στο πλαίσιο του μαθήματος «Ρύπανση και Προστασία Περιβάλλοντος»</a:t>
            </a:r>
            <a:endParaRPr lang="el-GR" sz="3100" dirty="0">
              <a:solidFill>
                <a:schemeClr val="accent1">
                  <a:lumMod val="75000"/>
                </a:schemeClr>
              </a:solidFill>
            </a:endParaRPr>
          </a:p>
        </p:txBody>
      </p:sp>
      <p:sp>
        <p:nvSpPr>
          <p:cNvPr id="3" name="Υπότιτλος 2"/>
          <p:cNvSpPr>
            <a:spLocks noGrp="1"/>
          </p:cNvSpPr>
          <p:nvPr>
            <p:ph type="subTitle" idx="1"/>
          </p:nvPr>
        </p:nvSpPr>
        <p:spPr/>
        <p:txBody>
          <a:bodyPr/>
          <a:lstStyle/>
          <a:p>
            <a:r>
              <a:rPr lang="el-GR" dirty="0" smtClean="0">
                <a:solidFill>
                  <a:schemeClr val="bg2">
                    <a:lumMod val="50000"/>
                  </a:schemeClr>
                </a:solidFill>
              </a:rPr>
              <a:t>ΠΜΣ «ΧΩΡΙΚΗ ΑΝΑΛΥΣΗ ΚΑΙ ΔΙΑΧΕΙΡΙΣΗ ΠΕΡΙΒΑΛΛΟΝΤΟΣ»</a:t>
            </a:r>
          </a:p>
          <a:p>
            <a:r>
              <a:rPr lang="el-GR" dirty="0" smtClean="0">
                <a:solidFill>
                  <a:schemeClr val="bg2">
                    <a:lumMod val="50000"/>
                  </a:schemeClr>
                </a:solidFill>
              </a:rPr>
              <a:t>Βολοσ, 30/11/2017</a:t>
            </a:r>
            <a:endParaRPr lang="el-GR" dirty="0">
              <a:solidFill>
                <a:schemeClr val="bg2">
                  <a:lumMod val="50000"/>
                </a:schemeClr>
              </a:solidFill>
            </a:endParaRPr>
          </a:p>
        </p:txBody>
      </p:sp>
    </p:spTree>
    <p:extLst>
      <p:ext uri="{BB962C8B-B14F-4D97-AF65-F5344CB8AC3E}">
        <p14:creationId xmlns:p14="http://schemas.microsoft.com/office/powerpoint/2010/main" val="4149371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ΔΙΑΦΟΡΑ ΧΑΡΑΚΤΗΡΙΣΤΙΚΑ ΤΩΝ ΑΙΩΡΟΥΜΕΝΩΝ ΣΩΜΑΤΙΔΙΩΝ</a:t>
            </a:r>
            <a:endParaRPr lang="el-GR" dirty="0"/>
          </a:p>
        </p:txBody>
      </p:sp>
      <p:sp>
        <p:nvSpPr>
          <p:cNvPr id="3" name="Θέση περιεχομένου 2"/>
          <p:cNvSpPr>
            <a:spLocks noGrp="1"/>
          </p:cNvSpPr>
          <p:nvPr>
            <p:ph idx="1"/>
          </p:nvPr>
        </p:nvSpPr>
        <p:spPr/>
        <p:txBody>
          <a:bodyPr/>
          <a:lstStyle/>
          <a:p>
            <a:pPr algn="just">
              <a:buFont typeface="Wingdings" panose="05000000000000000000" pitchFamily="2" charset="2"/>
              <a:buChar char="Ø"/>
            </a:pPr>
            <a:r>
              <a:rPr lang="el-GR" dirty="0" smtClean="0"/>
              <a:t> </a:t>
            </a:r>
            <a:r>
              <a:rPr lang="el-GR" i="1" dirty="0" smtClean="0">
                <a:solidFill>
                  <a:schemeClr val="bg2">
                    <a:lumMod val="50000"/>
                  </a:schemeClr>
                </a:solidFill>
              </a:rPr>
              <a:t>Υπέρλεπτα και χονδρόκοκκα σωματίδια απομακρύνονται εύκολα από την ατμόσφαιρα με αποτέλεσμα να έχουν μικρούς χρόνους παραμονής στην ατμόσφαιρα και συνεπώς οι συγκεντρώσεις τους να υπερισχύουν κοντά στην πηγή εκπομπής τους.</a:t>
            </a:r>
          </a:p>
          <a:p>
            <a:pPr algn="just">
              <a:buFont typeface="Wingdings" panose="05000000000000000000" pitchFamily="2" charset="2"/>
              <a:buChar char="Ø"/>
            </a:pPr>
            <a:r>
              <a:rPr lang="el-GR" i="1" dirty="0" smtClean="0">
                <a:solidFill>
                  <a:schemeClr val="bg2">
                    <a:lumMod val="50000"/>
                  </a:schemeClr>
                </a:solidFill>
              </a:rPr>
              <a:t> </a:t>
            </a:r>
            <a:r>
              <a:rPr lang="el-GR" i="1" dirty="0" smtClean="0">
                <a:solidFill>
                  <a:schemeClr val="accent2">
                    <a:lumMod val="75000"/>
                  </a:schemeClr>
                </a:solidFill>
              </a:rPr>
              <a:t>Όσο απομακρυνόμαστε από την πηγή υπερισχύει η υποκατηγορία συσσώρευσης.</a:t>
            </a:r>
          </a:p>
          <a:p>
            <a:pPr algn="just">
              <a:buFont typeface="Wingdings" panose="05000000000000000000" pitchFamily="2" charset="2"/>
              <a:buChar char="Ø"/>
            </a:pPr>
            <a:r>
              <a:rPr lang="el-GR" i="1" dirty="0" smtClean="0">
                <a:solidFill>
                  <a:schemeClr val="bg2">
                    <a:lumMod val="50000"/>
                  </a:schemeClr>
                </a:solidFill>
              </a:rPr>
              <a:t>Τα υπέρλεπτα σωματίδια υπερισχύουν αριθμητικά, αλλά λόγω της μικρής τους μάζας αντιστοιχούν σε πολύ μικρότερο ποσοστό της ολικής μάζας των αεροζόλ.</a:t>
            </a:r>
            <a:endParaRPr lang="el-GR" i="1" dirty="0">
              <a:solidFill>
                <a:schemeClr val="bg2">
                  <a:lumMod val="50000"/>
                </a:schemeClr>
              </a:solidFill>
            </a:endParaRPr>
          </a:p>
        </p:txBody>
      </p:sp>
    </p:spTree>
    <p:extLst>
      <p:ext uri="{BB962C8B-B14F-4D97-AF65-F5344CB8AC3E}">
        <p14:creationId xmlns:p14="http://schemas.microsoft.com/office/powerpoint/2010/main" val="2994148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descr="F:\σάρωση0002.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75564" y="332248"/>
            <a:ext cx="6289963" cy="5975652"/>
          </a:xfrm>
          <a:prstGeom prst="rect">
            <a:avLst/>
          </a:prstGeom>
          <a:noFill/>
          <a:ln>
            <a:noFill/>
          </a:ln>
        </p:spPr>
      </p:pic>
      <p:sp>
        <p:nvSpPr>
          <p:cNvPr id="5" name="TextBox 4"/>
          <p:cNvSpPr txBox="1"/>
          <p:nvPr/>
        </p:nvSpPr>
        <p:spPr>
          <a:xfrm>
            <a:off x="706582" y="2119745"/>
            <a:ext cx="4668982" cy="1200329"/>
          </a:xfrm>
          <a:prstGeom prst="rect">
            <a:avLst/>
          </a:prstGeom>
          <a:noFill/>
        </p:spPr>
        <p:txBody>
          <a:bodyPr wrap="square" rtlCol="0">
            <a:spAutoFit/>
          </a:bodyPr>
          <a:lstStyle/>
          <a:p>
            <a:r>
              <a:rPr lang="el-GR" dirty="0"/>
              <a:t>Στο Σχήμα </a:t>
            </a:r>
            <a:r>
              <a:rPr lang="el-GR" dirty="0" smtClean="0"/>
              <a:t>απεικονίζεται </a:t>
            </a:r>
            <a:r>
              <a:rPr lang="el-GR" dirty="0"/>
              <a:t>η αριθμητική (Α), η επιφανειακή (Β) και (Γ) η κατανομή όγκου αιωρούμενων σωματιδίων που βρίσκονται σε αστικό </a:t>
            </a:r>
            <a:r>
              <a:rPr lang="el-GR" dirty="0" smtClean="0"/>
              <a:t>περιβάλλον (</a:t>
            </a:r>
            <a:r>
              <a:rPr lang="el-GR" dirty="0"/>
              <a:t>Λαζαρίδης, </a:t>
            </a:r>
            <a:r>
              <a:rPr lang="el-GR" dirty="0" smtClean="0"/>
              <a:t>2008).</a:t>
            </a:r>
            <a:endParaRPr lang="el-GR" dirty="0"/>
          </a:p>
        </p:txBody>
      </p:sp>
    </p:spTree>
    <p:extLst>
      <p:ext uri="{BB962C8B-B14F-4D97-AF65-F5344CB8AC3E}">
        <p14:creationId xmlns:p14="http://schemas.microsoft.com/office/powerpoint/2010/main" val="2163163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ΚΑΤΑΤΑΞΗ ΑΙΩΡΟΥΜΕΝΩΝ ΣΩΜΑΤΙΔΙΩΝ ΜΕ </a:t>
            </a:r>
            <a:r>
              <a:rPr lang="el-GR" dirty="0" smtClean="0"/>
              <a:t>ΒΑΣΗ ΤΗ ΔΙΕΙΣΔΥΤΙΚΟΤΗΤΑ ΣΤΟΝ ΑΝΘΡΩΠΙΝΟ ΟΡΓΑΝΙΣΜΟ</a:t>
            </a:r>
            <a:endParaRPr lang="el-GR" dirty="0"/>
          </a:p>
        </p:txBody>
      </p:sp>
      <p:sp>
        <p:nvSpPr>
          <p:cNvPr id="3" name="Θέση περιεχομένου 2"/>
          <p:cNvSpPr>
            <a:spLocks noGrp="1"/>
          </p:cNvSpPr>
          <p:nvPr>
            <p:ph idx="1"/>
          </p:nvPr>
        </p:nvSpPr>
        <p:spPr/>
        <p:txBody>
          <a:bodyPr>
            <a:normAutofit fontScale="85000" lnSpcReduction="20000"/>
          </a:bodyPr>
          <a:lstStyle/>
          <a:p>
            <a:pPr algn="just">
              <a:buFont typeface="Wingdings" panose="05000000000000000000" pitchFamily="2" charset="2"/>
              <a:buChar char="Ø"/>
            </a:pPr>
            <a:r>
              <a:rPr lang="el-GR" i="1" dirty="0" smtClean="0">
                <a:solidFill>
                  <a:schemeClr val="accent2">
                    <a:lumMod val="75000"/>
                  </a:schemeClr>
                </a:solidFill>
              </a:rPr>
              <a:t> Τα </a:t>
            </a:r>
            <a:r>
              <a:rPr lang="el-GR" i="1" dirty="0">
                <a:solidFill>
                  <a:schemeClr val="accent2">
                    <a:lumMod val="75000"/>
                  </a:schemeClr>
                </a:solidFill>
              </a:rPr>
              <a:t>σωματίδια, ανάλογα με το μέγεθός τους παρουσιάζουν διαφορετικό βαθμό διεισδυτικότητας στον ανθρώπινο οργανισμό</a:t>
            </a:r>
            <a:r>
              <a:rPr lang="el-GR" i="1" dirty="0" smtClean="0">
                <a:solidFill>
                  <a:schemeClr val="accent2">
                    <a:lumMod val="75000"/>
                  </a:schemeClr>
                </a:solidFill>
              </a:rPr>
              <a:t>.</a:t>
            </a:r>
          </a:p>
          <a:p>
            <a:pPr algn="just">
              <a:buFont typeface="Wingdings" panose="05000000000000000000" pitchFamily="2" charset="2"/>
              <a:buChar char="Ø"/>
            </a:pPr>
            <a:r>
              <a:rPr lang="el-GR" i="1" dirty="0">
                <a:solidFill>
                  <a:schemeClr val="accent2">
                    <a:lumMod val="75000"/>
                  </a:schemeClr>
                </a:solidFill>
              </a:rPr>
              <a:t> </a:t>
            </a:r>
            <a:r>
              <a:rPr lang="el-GR" i="1" dirty="0">
                <a:solidFill>
                  <a:schemeClr val="bg2">
                    <a:lumMod val="50000"/>
                  </a:schemeClr>
                </a:solidFill>
              </a:rPr>
              <a:t>Είναι γνωστό πια πως μόνον τα αιωρούμενα σωματίδια με αεροδυναμική διάμετρο κάτω των 10 μ</a:t>
            </a:r>
            <a:r>
              <a:rPr lang="en-US" i="1" dirty="0">
                <a:solidFill>
                  <a:schemeClr val="bg2">
                    <a:lumMod val="50000"/>
                  </a:schemeClr>
                </a:solidFill>
              </a:rPr>
              <a:t>m </a:t>
            </a:r>
            <a:r>
              <a:rPr lang="el-GR" i="1" dirty="0">
                <a:solidFill>
                  <a:schemeClr val="bg2">
                    <a:lumMod val="50000"/>
                  </a:schemeClr>
                </a:solidFill>
              </a:rPr>
              <a:t>είναι δυνατό να διεισδύσουν μέχρι τους πνεύμονες ενώ τα μεγαλύτερα σωματίδια συγκρατιούνται στη </a:t>
            </a:r>
            <a:r>
              <a:rPr lang="el-GR" i="1" dirty="0" smtClean="0">
                <a:solidFill>
                  <a:schemeClr val="bg2">
                    <a:lumMod val="50000"/>
                  </a:schemeClr>
                </a:solidFill>
              </a:rPr>
              <a:t>ρινική </a:t>
            </a:r>
            <a:r>
              <a:rPr lang="el-GR" i="1" dirty="0">
                <a:solidFill>
                  <a:schemeClr val="bg2">
                    <a:lumMod val="50000"/>
                  </a:schemeClr>
                </a:solidFill>
              </a:rPr>
              <a:t>και στοματική κοιλότητα</a:t>
            </a:r>
            <a:r>
              <a:rPr lang="el-GR" i="1" dirty="0" smtClean="0">
                <a:solidFill>
                  <a:schemeClr val="bg2">
                    <a:lumMod val="50000"/>
                  </a:schemeClr>
                </a:solidFill>
              </a:rPr>
              <a:t>.</a:t>
            </a:r>
          </a:p>
          <a:p>
            <a:pPr algn="just">
              <a:buFont typeface="Wingdings" panose="05000000000000000000" pitchFamily="2" charset="2"/>
              <a:buChar char="Ø"/>
            </a:pPr>
            <a:r>
              <a:rPr lang="el-GR" i="1" dirty="0">
                <a:solidFill>
                  <a:schemeClr val="bg2">
                    <a:lumMod val="50000"/>
                  </a:schemeClr>
                </a:solidFill>
              </a:rPr>
              <a:t> </a:t>
            </a:r>
            <a:r>
              <a:rPr lang="el-GR" i="1" dirty="0">
                <a:solidFill>
                  <a:schemeClr val="accent2">
                    <a:lumMod val="75000"/>
                  </a:schemeClr>
                </a:solidFill>
              </a:rPr>
              <a:t>Γενικώς ισχύει η αρχή ότι όσο πιο μικρό είναι το σωματίδιο τόσο πιο βαθιά μπορεί να διεισδύσει μέσα στους </a:t>
            </a:r>
            <a:r>
              <a:rPr lang="el-GR" i="1" dirty="0" smtClean="0">
                <a:solidFill>
                  <a:schemeClr val="accent2">
                    <a:lumMod val="75000"/>
                  </a:schemeClr>
                </a:solidFill>
              </a:rPr>
              <a:t>πνεύμονες.</a:t>
            </a:r>
          </a:p>
          <a:p>
            <a:pPr lvl="0" algn="just">
              <a:buFont typeface="Wingdings" panose="05000000000000000000" pitchFamily="2" charset="2"/>
              <a:buChar char="Ø"/>
            </a:pPr>
            <a:r>
              <a:rPr lang="el-GR" dirty="0" smtClean="0"/>
              <a:t> </a:t>
            </a:r>
            <a:r>
              <a:rPr lang="el-GR" b="1" i="1" u="sng" dirty="0" err="1" smtClean="0">
                <a:solidFill>
                  <a:schemeClr val="bg2">
                    <a:lumMod val="50000"/>
                  </a:schemeClr>
                </a:solidFill>
              </a:rPr>
              <a:t>Εισπνεύσιμα</a:t>
            </a:r>
            <a:r>
              <a:rPr lang="el-GR" b="1" i="1" u="sng" dirty="0" smtClean="0">
                <a:solidFill>
                  <a:schemeClr val="bg2">
                    <a:lumMod val="50000"/>
                  </a:schemeClr>
                </a:solidFill>
              </a:rPr>
              <a:t> </a:t>
            </a:r>
            <a:r>
              <a:rPr lang="el-GR" b="1" i="1" u="sng" dirty="0">
                <a:solidFill>
                  <a:schemeClr val="bg2">
                    <a:lumMod val="50000"/>
                  </a:schemeClr>
                </a:solidFill>
              </a:rPr>
              <a:t>σωματίδια (</a:t>
            </a:r>
            <a:r>
              <a:rPr lang="en-US" b="1" i="1" u="sng" dirty="0">
                <a:solidFill>
                  <a:schemeClr val="bg2">
                    <a:lumMod val="50000"/>
                  </a:schemeClr>
                </a:solidFill>
              </a:rPr>
              <a:t>inhalable particles</a:t>
            </a:r>
            <a:r>
              <a:rPr lang="el-GR" b="1" i="1" u="sng" dirty="0">
                <a:solidFill>
                  <a:schemeClr val="bg2">
                    <a:lumMod val="50000"/>
                  </a:schemeClr>
                </a:solidFill>
              </a:rPr>
              <a:t>), </a:t>
            </a:r>
            <a:r>
              <a:rPr lang="el-GR" i="1" u="sng" dirty="0">
                <a:solidFill>
                  <a:schemeClr val="bg2">
                    <a:lumMod val="50000"/>
                  </a:schemeClr>
                </a:solidFill>
              </a:rPr>
              <a:t>είναι το σύνολο των αιωρούμενων σωματιδίων που ο άνθρωπος μπορεί να τα εισπνεύσει από το στόμα και τη μύτη.</a:t>
            </a:r>
          </a:p>
          <a:p>
            <a:pPr lvl="0" algn="just">
              <a:buFont typeface="Wingdings" panose="05000000000000000000" pitchFamily="2" charset="2"/>
              <a:buChar char="Ø"/>
            </a:pPr>
            <a:r>
              <a:rPr lang="el-GR" dirty="0" smtClean="0"/>
              <a:t> </a:t>
            </a:r>
            <a:r>
              <a:rPr lang="el-GR" b="1" i="1" u="sng" dirty="0" smtClean="0">
                <a:solidFill>
                  <a:schemeClr val="accent2">
                    <a:lumMod val="75000"/>
                  </a:schemeClr>
                </a:solidFill>
              </a:rPr>
              <a:t>Θωρακικά </a:t>
            </a:r>
            <a:r>
              <a:rPr lang="el-GR" b="1" i="1" u="sng" dirty="0">
                <a:solidFill>
                  <a:schemeClr val="accent2">
                    <a:lumMod val="75000"/>
                  </a:schemeClr>
                </a:solidFill>
              </a:rPr>
              <a:t>σωματίδια (</a:t>
            </a:r>
            <a:r>
              <a:rPr lang="en-US" b="1" i="1" u="sng" dirty="0">
                <a:solidFill>
                  <a:schemeClr val="accent2">
                    <a:lumMod val="75000"/>
                  </a:schemeClr>
                </a:solidFill>
              </a:rPr>
              <a:t>thoracic particles</a:t>
            </a:r>
            <a:r>
              <a:rPr lang="el-GR" b="1" i="1" u="sng" dirty="0">
                <a:solidFill>
                  <a:schemeClr val="accent2">
                    <a:lumMod val="75000"/>
                  </a:schemeClr>
                </a:solidFill>
              </a:rPr>
              <a:t>) </a:t>
            </a:r>
            <a:r>
              <a:rPr lang="el-GR" i="1" u="sng" dirty="0">
                <a:solidFill>
                  <a:schemeClr val="accent2">
                    <a:lumMod val="75000"/>
                  </a:schemeClr>
                </a:solidFill>
              </a:rPr>
              <a:t>είναι τα σωματίδια που διεισδύουν στον ανθρώπινο οργανισμό πέραν του ανώτερου αναπνευστικού συστήματος (ρινοφάρυγγας). Αυτά με τη σειρά τους διακρίνονται στα σωματίδια που δεν καταφέρνουν να διαπεράσουν τον λάρυγγα και σε εκείνα που καταφέρνουν να διαπεράσουν τον λάρυγγα. Τα σωματίδια με αεροδυναμική διάμετρο που δεν ξεπερνά τα 10 μ</a:t>
            </a:r>
            <a:r>
              <a:rPr lang="en-US" i="1" u="sng" dirty="0">
                <a:solidFill>
                  <a:schemeClr val="accent2">
                    <a:lumMod val="75000"/>
                  </a:schemeClr>
                </a:solidFill>
              </a:rPr>
              <a:t>m</a:t>
            </a:r>
            <a:r>
              <a:rPr lang="el-GR" i="1" u="sng" dirty="0">
                <a:solidFill>
                  <a:schemeClr val="accent2">
                    <a:lumMod val="75000"/>
                  </a:schemeClr>
                </a:solidFill>
              </a:rPr>
              <a:t> εισέρχονται μέχρι το ανώτερο αναπνευστικό σύστημα (ρινοφάρυγγας). </a:t>
            </a:r>
          </a:p>
          <a:p>
            <a:pPr lvl="0" algn="just">
              <a:buFont typeface="Wingdings" panose="05000000000000000000" pitchFamily="2" charset="2"/>
              <a:buChar char="Ø"/>
            </a:pPr>
            <a:r>
              <a:rPr lang="el-GR" dirty="0" smtClean="0"/>
              <a:t> </a:t>
            </a:r>
            <a:r>
              <a:rPr lang="el-GR" b="1" i="1" u="sng" dirty="0" err="1" smtClean="0">
                <a:solidFill>
                  <a:schemeClr val="bg2">
                    <a:lumMod val="50000"/>
                  </a:schemeClr>
                </a:solidFill>
              </a:rPr>
              <a:t>Αναπνεύσιμα</a:t>
            </a:r>
            <a:r>
              <a:rPr lang="el-GR" b="1" i="1" u="sng" dirty="0" smtClean="0">
                <a:solidFill>
                  <a:schemeClr val="bg2">
                    <a:lumMod val="50000"/>
                  </a:schemeClr>
                </a:solidFill>
              </a:rPr>
              <a:t> </a:t>
            </a:r>
            <a:r>
              <a:rPr lang="el-GR" b="1" i="1" u="sng" dirty="0">
                <a:solidFill>
                  <a:schemeClr val="bg2">
                    <a:lumMod val="50000"/>
                  </a:schemeClr>
                </a:solidFill>
              </a:rPr>
              <a:t>σωματίδια (</a:t>
            </a:r>
            <a:r>
              <a:rPr lang="en-US" b="1" i="1" u="sng" dirty="0">
                <a:solidFill>
                  <a:schemeClr val="bg2">
                    <a:lumMod val="50000"/>
                  </a:schemeClr>
                </a:solidFill>
              </a:rPr>
              <a:t>respirable particles</a:t>
            </a:r>
            <a:r>
              <a:rPr lang="el-GR" b="1" i="1" u="sng" dirty="0">
                <a:solidFill>
                  <a:schemeClr val="bg2">
                    <a:lumMod val="50000"/>
                  </a:schemeClr>
                </a:solidFill>
              </a:rPr>
              <a:t>) </a:t>
            </a:r>
            <a:r>
              <a:rPr lang="el-GR" i="1" u="sng" dirty="0">
                <a:solidFill>
                  <a:schemeClr val="bg2">
                    <a:lumMod val="50000"/>
                  </a:schemeClr>
                </a:solidFill>
              </a:rPr>
              <a:t>είναι τα σωματίδια που διεισδύουν ως τις πνευμονικές κυψελίδες. Πρόκειται για αιωρούμενα σωματίδια με αεροδυναμική διάμετρο κάτω των 2.5 μ</a:t>
            </a:r>
            <a:r>
              <a:rPr lang="en-US" i="1" u="sng" dirty="0">
                <a:solidFill>
                  <a:schemeClr val="bg2">
                    <a:lumMod val="50000"/>
                  </a:schemeClr>
                </a:solidFill>
              </a:rPr>
              <a:t>m</a:t>
            </a:r>
            <a:r>
              <a:rPr lang="el-GR" i="1" u="sng" dirty="0">
                <a:solidFill>
                  <a:schemeClr val="bg2">
                    <a:lumMod val="50000"/>
                  </a:schemeClr>
                </a:solidFill>
              </a:rPr>
              <a:t>.</a:t>
            </a:r>
          </a:p>
          <a:p>
            <a:pPr>
              <a:buFont typeface="Wingdings" panose="05000000000000000000" pitchFamily="2" charset="2"/>
              <a:buChar char="Ø"/>
            </a:pPr>
            <a:endParaRPr lang="el-GR" b="1" i="1" u="sng" dirty="0">
              <a:solidFill>
                <a:schemeClr val="bg2">
                  <a:lumMod val="50000"/>
                </a:schemeClr>
              </a:solidFill>
            </a:endParaRPr>
          </a:p>
        </p:txBody>
      </p:sp>
    </p:spTree>
    <p:extLst>
      <p:ext uri="{BB962C8B-B14F-4D97-AF65-F5344CB8AC3E}">
        <p14:creationId xmlns:p14="http://schemas.microsoft.com/office/powerpoint/2010/main" val="806682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ΑΣ</a:t>
            </a:r>
            <a:r>
              <a:rPr lang="en-US" baseline="-25000" dirty="0"/>
              <a:t>10</a:t>
            </a:r>
            <a:r>
              <a:rPr lang="el-GR" dirty="0" smtClean="0"/>
              <a:t> (</a:t>
            </a:r>
            <a:r>
              <a:rPr lang="en-US" dirty="0" smtClean="0"/>
              <a:t>PM</a:t>
            </a:r>
            <a:r>
              <a:rPr lang="en-US" baseline="-25000" dirty="0" smtClean="0"/>
              <a:t>10 </a:t>
            </a:r>
            <a:r>
              <a:rPr lang="el-GR" dirty="0"/>
              <a:t> </a:t>
            </a:r>
            <a:r>
              <a:rPr lang="en-US" dirty="0" smtClean="0"/>
              <a:t>Particulate Matter)</a:t>
            </a:r>
            <a:endParaRPr lang="el-GR" dirty="0"/>
          </a:p>
        </p:txBody>
      </p:sp>
      <p:sp>
        <p:nvSpPr>
          <p:cNvPr id="3" name="Content Placeholder 2"/>
          <p:cNvSpPr>
            <a:spLocks noGrp="1"/>
          </p:cNvSpPr>
          <p:nvPr>
            <p:ph idx="1"/>
          </p:nvPr>
        </p:nvSpPr>
        <p:spPr>
          <a:xfrm>
            <a:off x="1097280" y="1845734"/>
            <a:ext cx="10058400" cy="3903902"/>
          </a:xfrm>
        </p:spPr>
        <p:txBody>
          <a:bodyPr>
            <a:normAutofit/>
          </a:bodyPr>
          <a:lstStyle/>
          <a:p>
            <a:pPr algn="just">
              <a:buFont typeface="Wingdings" pitchFamily="2" charset="2"/>
              <a:buChar char="Ø"/>
            </a:pPr>
            <a:r>
              <a:rPr lang="el-GR" dirty="0" smtClean="0"/>
              <a:t>  </a:t>
            </a:r>
            <a:r>
              <a:rPr lang="el-GR" i="1" dirty="0" smtClean="0">
                <a:solidFill>
                  <a:schemeClr val="bg2">
                    <a:lumMod val="50000"/>
                  </a:schemeClr>
                </a:solidFill>
              </a:rPr>
              <a:t>Πρόκειται </a:t>
            </a:r>
            <a:r>
              <a:rPr lang="el-GR" i="1" dirty="0">
                <a:solidFill>
                  <a:schemeClr val="bg2">
                    <a:lumMod val="50000"/>
                  </a:schemeClr>
                </a:solidFill>
              </a:rPr>
              <a:t>για σωματίδια με διάμετρο </a:t>
            </a:r>
            <a:r>
              <a:rPr lang="el-GR" i="1" dirty="0" smtClean="0">
                <a:solidFill>
                  <a:schemeClr val="bg2">
                    <a:lumMod val="50000"/>
                  </a:schemeClr>
                </a:solidFill>
              </a:rPr>
              <a:t>μικρότερη από </a:t>
            </a:r>
            <a:r>
              <a:rPr lang="el-GR" i="1" dirty="0">
                <a:solidFill>
                  <a:schemeClr val="bg2">
                    <a:lumMod val="50000"/>
                  </a:schemeClr>
                </a:solidFill>
              </a:rPr>
              <a:t>10 μ</a:t>
            </a:r>
            <a:r>
              <a:rPr lang="en-US" i="1" dirty="0">
                <a:solidFill>
                  <a:schemeClr val="bg2">
                    <a:lumMod val="50000"/>
                  </a:schemeClr>
                </a:solidFill>
              </a:rPr>
              <a:t>m</a:t>
            </a:r>
            <a:r>
              <a:rPr lang="en-US" i="1" dirty="0" smtClean="0">
                <a:solidFill>
                  <a:schemeClr val="bg2">
                    <a:lumMod val="50000"/>
                  </a:schemeClr>
                </a:solidFill>
              </a:rPr>
              <a:t>.</a:t>
            </a:r>
          </a:p>
          <a:p>
            <a:pPr algn="just">
              <a:buFont typeface="Wingdings" pitchFamily="2" charset="2"/>
              <a:buChar char="Ø"/>
            </a:pPr>
            <a:r>
              <a:rPr lang="el-GR" i="1" dirty="0" smtClean="0">
                <a:solidFill>
                  <a:schemeClr val="bg2">
                    <a:lumMod val="50000"/>
                  </a:schemeClr>
                </a:solidFill>
              </a:rPr>
              <a:t>  </a:t>
            </a:r>
            <a:r>
              <a:rPr lang="el-GR" i="1" dirty="0" smtClean="0">
                <a:solidFill>
                  <a:schemeClr val="accent1">
                    <a:lumMod val="75000"/>
                  </a:schemeClr>
                </a:solidFill>
              </a:rPr>
              <a:t>Τα </a:t>
            </a:r>
            <a:r>
              <a:rPr lang="el-GR" i="1" dirty="0">
                <a:solidFill>
                  <a:schemeClr val="accent1">
                    <a:lumMod val="75000"/>
                  </a:schemeClr>
                </a:solidFill>
              </a:rPr>
              <a:t>σωματίδια </a:t>
            </a:r>
            <a:r>
              <a:rPr lang="el-GR" i="1" dirty="0" smtClean="0">
                <a:solidFill>
                  <a:schemeClr val="accent1">
                    <a:lumMod val="75000"/>
                  </a:schemeClr>
                </a:solidFill>
              </a:rPr>
              <a:t>ΑΣ</a:t>
            </a:r>
            <a:r>
              <a:rPr lang="el-GR" i="1" baseline="-25000" dirty="0" smtClean="0">
                <a:solidFill>
                  <a:schemeClr val="accent1">
                    <a:lumMod val="75000"/>
                  </a:schemeClr>
                </a:solidFill>
              </a:rPr>
              <a:t>10</a:t>
            </a:r>
            <a:r>
              <a:rPr lang="el-GR" i="1" dirty="0" smtClean="0">
                <a:solidFill>
                  <a:schemeClr val="accent1">
                    <a:lumMod val="75000"/>
                  </a:schemeClr>
                </a:solidFill>
              </a:rPr>
              <a:t> </a:t>
            </a:r>
            <a:r>
              <a:rPr lang="el-GR" i="1" dirty="0">
                <a:solidFill>
                  <a:schemeClr val="accent1">
                    <a:lumMod val="75000"/>
                  </a:schemeClr>
                </a:solidFill>
              </a:rPr>
              <a:t>απελευθερώνονται </a:t>
            </a:r>
            <a:r>
              <a:rPr lang="el-GR" i="1" dirty="0" smtClean="0">
                <a:solidFill>
                  <a:schemeClr val="accent1">
                    <a:lumMod val="75000"/>
                  </a:schemeClr>
                </a:solidFill>
              </a:rPr>
              <a:t>στην ατμόσφαιρα </a:t>
            </a:r>
            <a:r>
              <a:rPr lang="el-GR" i="1" dirty="0">
                <a:solidFill>
                  <a:schemeClr val="accent1">
                    <a:lumMod val="75000"/>
                  </a:schemeClr>
                </a:solidFill>
              </a:rPr>
              <a:t>συνήθως μέσα από </a:t>
            </a:r>
            <a:r>
              <a:rPr lang="el-GR" i="1" dirty="0" smtClean="0">
                <a:solidFill>
                  <a:schemeClr val="accent1">
                    <a:lumMod val="75000"/>
                  </a:schemeClr>
                </a:solidFill>
              </a:rPr>
              <a:t> ανθρωπογενείς δραστηριότητες</a:t>
            </a:r>
            <a:r>
              <a:rPr lang="el-GR" i="1" dirty="0">
                <a:solidFill>
                  <a:schemeClr val="accent1">
                    <a:lumMod val="75000"/>
                  </a:schemeClr>
                </a:solidFill>
              </a:rPr>
              <a:t>, όπως οι χωματουργικές </a:t>
            </a:r>
            <a:r>
              <a:rPr lang="el-GR" i="1" dirty="0" smtClean="0">
                <a:solidFill>
                  <a:schemeClr val="accent1">
                    <a:lumMod val="75000"/>
                  </a:schemeClr>
                </a:solidFill>
              </a:rPr>
              <a:t>εργασίες και </a:t>
            </a:r>
            <a:r>
              <a:rPr lang="el-GR" i="1" dirty="0">
                <a:solidFill>
                  <a:schemeClr val="accent1">
                    <a:lumMod val="75000"/>
                  </a:schemeClr>
                </a:solidFill>
              </a:rPr>
              <a:t>η κίνηση αυτοκινήτων σε χωματόδρομους</a:t>
            </a:r>
          </a:p>
          <a:p>
            <a:pPr algn="just">
              <a:buFont typeface="Wingdings" pitchFamily="2" charset="2"/>
              <a:buChar char="Ø"/>
            </a:pPr>
            <a:r>
              <a:rPr lang="el-GR" i="1" dirty="0" smtClean="0">
                <a:solidFill>
                  <a:schemeClr val="bg2">
                    <a:lumMod val="50000"/>
                  </a:schemeClr>
                </a:solidFill>
              </a:rPr>
              <a:t>  Μπορούν </a:t>
            </a:r>
            <a:r>
              <a:rPr lang="el-GR" i="1" dirty="0">
                <a:solidFill>
                  <a:schemeClr val="bg2">
                    <a:lumMod val="50000"/>
                  </a:schemeClr>
                </a:solidFill>
              </a:rPr>
              <a:t>επίσης να σχηματιστούν </a:t>
            </a:r>
            <a:r>
              <a:rPr lang="el-GR" i="1" dirty="0" smtClean="0">
                <a:solidFill>
                  <a:schemeClr val="bg2">
                    <a:lumMod val="50000"/>
                  </a:schemeClr>
                </a:solidFill>
              </a:rPr>
              <a:t>στην ατμόσφαιρα </a:t>
            </a:r>
            <a:r>
              <a:rPr lang="el-GR" i="1" dirty="0">
                <a:solidFill>
                  <a:schemeClr val="bg2">
                    <a:lumMod val="50000"/>
                  </a:schemeClr>
                </a:solidFill>
              </a:rPr>
              <a:t>με την αντίδραση υδρατμών </a:t>
            </a:r>
            <a:r>
              <a:rPr lang="el-GR" i="1" dirty="0" smtClean="0">
                <a:solidFill>
                  <a:schemeClr val="bg2">
                    <a:lumMod val="50000"/>
                  </a:schemeClr>
                </a:solidFill>
              </a:rPr>
              <a:t>και ρύπων </a:t>
            </a:r>
            <a:r>
              <a:rPr lang="el-GR" i="1" dirty="0">
                <a:solidFill>
                  <a:schemeClr val="bg2">
                    <a:lumMod val="50000"/>
                  </a:schemeClr>
                </a:solidFill>
              </a:rPr>
              <a:t>όπως η αμμωνία και τα προϊόντα </a:t>
            </a:r>
            <a:r>
              <a:rPr lang="el-GR" i="1" dirty="0" smtClean="0">
                <a:solidFill>
                  <a:schemeClr val="bg2">
                    <a:lumMod val="50000"/>
                  </a:schemeClr>
                </a:solidFill>
              </a:rPr>
              <a:t>μηχανών καύσης</a:t>
            </a:r>
            <a:r>
              <a:rPr lang="el-GR" i="1" dirty="0">
                <a:solidFill>
                  <a:schemeClr val="bg2">
                    <a:lumMod val="50000"/>
                  </a:schemeClr>
                </a:solidFill>
              </a:rPr>
              <a:t>.</a:t>
            </a:r>
          </a:p>
        </p:txBody>
      </p:sp>
    </p:spTree>
    <p:extLst>
      <p:ext uri="{BB962C8B-B14F-4D97-AF65-F5344CB8AC3E}">
        <p14:creationId xmlns:p14="http://schemas.microsoft.com/office/powerpoint/2010/main" val="3296229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Φυσικές πηγές</a:t>
            </a:r>
            <a:endParaRPr lang="el-GR" dirty="0"/>
          </a:p>
        </p:txBody>
      </p:sp>
      <p:sp>
        <p:nvSpPr>
          <p:cNvPr id="3" name="Θέση περιεχομένου 2"/>
          <p:cNvSpPr>
            <a:spLocks noGrp="1"/>
          </p:cNvSpPr>
          <p:nvPr>
            <p:ph idx="1"/>
          </p:nvPr>
        </p:nvSpPr>
        <p:spPr/>
        <p:txBody>
          <a:bodyPr/>
          <a:lstStyle/>
          <a:p>
            <a:r>
              <a:rPr lang="el-GR" b="1" u="sng" dirty="0" smtClean="0"/>
              <a:t>Ωκεανοί</a:t>
            </a:r>
            <a:endParaRPr lang="el-GR" dirty="0" smtClean="0"/>
          </a:p>
          <a:p>
            <a:r>
              <a:rPr lang="el-GR" dirty="0" smtClean="0"/>
              <a:t>- </a:t>
            </a:r>
            <a:r>
              <a:rPr lang="el-GR" dirty="0" err="1"/>
              <a:t>Μ</a:t>
            </a:r>
            <a:r>
              <a:rPr lang="el-GR" dirty="0" err="1" smtClean="0"/>
              <a:t>ικροκρυσταλλικές</a:t>
            </a:r>
            <a:r>
              <a:rPr lang="el-GR" dirty="0" smtClean="0"/>
              <a:t> </a:t>
            </a:r>
            <a:r>
              <a:rPr lang="el-GR" dirty="0"/>
              <a:t>μορφές αλάτων της θάλασσας (</a:t>
            </a:r>
            <a:r>
              <a:rPr lang="en-US" dirty="0" err="1"/>
              <a:t>NaCl</a:t>
            </a:r>
            <a:r>
              <a:rPr lang="el-GR" dirty="0"/>
              <a:t>) που εκτοξεύονται από τα κύματα πάνω από την επιφάνεια των ωκεανών και των θαλασσών. </a:t>
            </a:r>
            <a:endParaRPr lang="el-GR" dirty="0" smtClean="0"/>
          </a:p>
          <a:p>
            <a:r>
              <a:rPr lang="el-GR" dirty="0" smtClean="0"/>
              <a:t>- </a:t>
            </a:r>
            <a:r>
              <a:rPr lang="el-GR" dirty="0"/>
              <a:t>Η δημιουργία των θαλάσσιων αερολυμάτων εξαρτάται σε μεγάλο βαθμό από την ταχύτητα του ανέμου και τη σφοδρότητα των κυμάτων (</a:t>
            </a:r>
            <a:r>
              <a:rPr lang="el-GR" dirty="0" err="1"/>
              <a:t>Κούγκολος</a:t>
            </a:r>
            <a:r>
              <a:rPr lang="el-GR" dirty="0"/>
              <a:t>, 2005, </a:t>
            </a:r>
            <a:r>
              <a:rPr lang="en-US" dirty="0" err="1"/>
              <a:t>Birmili</a:t>
            </a:r>
            <a:r>
              <a:rPr lang="en-US" dirty="0"/>
              <a:t> and Hoffmann</a:t>
            </a:r>
            <a:r>
              <a:rPr lang="el-GR" dirty="0"/>
              <a:t>, 2006, Καραθανάσης, 2006). </a:t>
            </a:r>
            <a:endParaRPr lang="el-GR" dirty="0" smtClean="0"/>
          </a:p>
          <a:p>
            <a:r>
              <a:rPr lang="el-GR" dirty="0" smtClean="0"/>
              <a:t>- </a:t>
            </a:r>
            <a:r>
              <a:rPr lang="el-GR" dirty="0"/>
              <a:t>Το </a:t>
            </a:r>
            <a:r>
              <a:rPr lang="el-GR" dirty="0" err="1"/>
              <a:t>διμεθυλοσουλφίδιο</a:t>
            </a:r>
            <a:r>
              <a:rPr lang="el-GR" dirty="0"/>
              <a:t> οξειδώνεται στη συνέχεια σε </a:t>
            </a:r>
            <a:r>
              <a:rPr lang="en-US" dirty="0"/>
              <a:t>SO</a:t>
            </a:r>
            <a:r>
              <a:rPr lang="el-GR" baseline="-25000" dirty="0"/>
              <a:t>2</a:t>
            </a:r>
            <a:r>
              <a:rPr lang="el-GR" dirty="0"/>
              <a:t> και κατόπιν </a:t>
            </a:r>
            <a:r>
              <a:rPr lang="el-GR" dirty="0" err="1"/>
              <a:t>πυρηνοποίησης</a:t>
            </a:r>
            <a:r>
              <a:rPr lang="el-GR" dirty="0"/>
              <a:t> ή συμπύκνωσης σχηματίζει αιωρούμενα σωματίδια</a:t>
            </a:r>
            <a:r>
              <a:rPr lang="el-GR" dirty="0" smtClean="0"/>
              <a:t>.</a:t>
            </a:r>
          </a:p>
          <a:p>
            <a:r>
              <a:rPr lang="el-GR" dirty="0" smtClean="0"/>
              <a:t>- </a:t>
            </a:r>
            <a:r>
              <a:rPr lang="el-GR" dirty="0"/>
              <a:t>Η διαδικασία αυτή συμμετέχει στον κύκλο του θείου στην ατμόσφαιρα και δημιουργεί αρχικώς </a:t>
            </a:r>
            <a:r>
              <a:rPr lang="el-GR" dirty="0" err="1"/>
              <a:t>νανο</a:t>
            </a:r>
            <a:r>
              <a:rPr lang="el-GR" dirty="0"/>
              <a:t>-σωματίδια τα οποία αυξάνουν σε μέγεθος (0.1-1 μ</a:t>
            </a:r>
            <a:r>
              <a:rPr lang="en-US" dirty="0"/>
              <a:t>m</a:t>
            </a:r>
            <a:r>
              <a:rPr lang="el-GR" dirty="0"/>
              <a:t>) μέσα σε διάστημα λίγων ημερών ή εβδομάδων (</a:t>
            </a:r>
            <a:r>
              <a:rPr lang="en-US" dirty="0" err="1"/>
              <a:t>Birmili</a:t>
            </a:r>
            <a:r>
              <a:rPr lang="en-US" dirty="0"/>
              <a:t> and Hoffmann</a:t>
            </a:r>
            <a:r>
              <a:rPr lang="el-GR" dirty="0"/>
              <a:t>, 2006, </a:t>
            </a:r>
            <a:r>
              <a:rPr lang="en-US" dirty="0" err="1"/>
              <a:t>Theodosi</a:t>
            </a:r>
            <a:r>
              <a:rPr lang="en-US" dirty="0"/>
              <a:t> et al</a:t>
            </a:r>
            <a:r>
              <a:rPr lang="el-GR" dirty="0"/>
              <a:t>., 2011).</a:t>
            </a:r>
          </a:p>
          <a:p>
            <a:endParaRPr lang="el-GR" dirty="0"/>
          </a:p>
        </p:txBody>
      </p:sp>
    </p:spTree>
    <p:extLst>
      <p:ext uri="{BB962C8B-B14F-4D97-AF65-F5344CB8AC3E}">
        <p14:creationId xmlns:p14="http://schemas.microsoft.com/office/powerpoint/2010/main" val="4007798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Φυσικές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fontScale="92500" lnSpcReduction="10000"/>
          </a:bodyPr>
          <a:lstStyle/>
          <a:p>
            <a:r>
              <a:rPr lang="el-GR" b="1" u="sng" dirty="0" smtClean="0"/>
              <a:t>Ήπειροι</a:t>
            </a:r>
            <a:endParaRPr lang="el-GR" dirty="0" smtClean="0"/>
          </a:p>
          <a:p>
            <a:r>
              <a:rPr lang="el-GR" dirty="0" smtClean="0"/>
              <a:t>- Οι </a:t>
            </a:r>
            <a:r>
              <a:rPr lang="el-GR" dirty="0"/>
              <a:t>ήπειροι αποτελούν την κυριότερη πηγή οργανικών αιωρημάτων (γύρη, μικρόβια κ.α.) καθώς και επαναιώρησης σκόνης</a:t>
            </a:r>
            <a:r>
              <a:rPr lang="el-GR" dirty="0" smtClean="0"/>
              <a:t>.</a:t>
            </a:r>
          </a:p>
          <a:p>
            <a:r>
              <a:rPr lang="el-GR" dirty="0" smtClean="0"/>
              <a:t>- </a:t>
            </a:r>
            <a:r>
              <a:rPr lang="el-GR" dirty="0"/>
              <a:t>Για τις περιοχές της Μεσογείου και του Βόρειου Ατλαντικού η έρημος Σαχάρα αποτελεί τη σημαντικότερη πηγή σκόνης (</a:t>
            </a:r>
            <a:r>
              <a:rPr lang="en-US" dirty="0" err="1"/>
              <a:t>Dentener</a:t>
            </a:r>
            <a:r>
              <a:rPr lang="en-US" dirty="0"/>
              <a:t> et al</a:t>
            </a:r>
            <a:r>
              <a:rPr lang="el-GR" dirty="0"/>
              <a:t>., 1996, </a:t>
            </a:r>
            <a:r>
              <a:rPr lang="en-US" dirty="0" err="1"/>
              <a:t>Guieu</a:t>
            </a:r>
            <a:r>
              <a:rPr lang="en-US" dirty="0"/>
              <a:t> at al</a:t>
            </a:r>
            <a:r>
              <a:rPr lang="el-GR" dirty="0"/>
              <a:t>., 2002, </a:t>
            </a:r>
            <a:r>
              <a:rPr lang="en-US" dirty="0" err="1"/>
              <a:t>Kalivitis</a:t>
            </a:r>
            <a:r>
              <a:rPr lang="en-US" dirty="0"/>
              <a:t> et al</a:t>
            </a:r>
            <a:r>
              <a:rPr lang="el-GR" dirty="0"/>
              <a:t>., 2007, </a:t>
            </a:r>
            <a:r>
              <a:rPr lang="en-US" dirty="0" err="1"/>
              <a:t>Ko</a:t>
            </a:r>
            <a:r>
              <a:rPr lang="el-GR" dirty="0"/>
              <a:t>ç</a:t>
            </a:r>
            <a:r>
              <a:rPr lang="en-US" dirty="0" err="1"/>
              <a:t>ak</a:t>
            </a:r>
            <a:r>
              <a:rPr lang="en-US" dirty="0"/>
              <a:t> et al</a:t>
            </a:r>
            <a:r>
              <a:rPr lang="el-GR" dirty="0"/>
              <a:t>., 2007). </a:t>
            </a:r>
          </a:p>
          <a:p>
            <a:r>
              <a:rPr lang="el-GR" b="1" dirty="0" smtClean="0"/>
              <a:t>Ηφαίστεια</a:t>
            </a:r>
          </a:p>
          <a:p>
            <a:r>
              <a:rPr lang="el-GR" dirty="0" smtClean="0"/>
              <a:t>- </a:t>
            </a:r>
            <a:r>
              <a:rPr lang="el-GR" dirty="0"/>
              <a:t>Σε περιπτώσεις εκρήξεων ηφαιστείων απελευθερώνεται μεγάλη ποσότητα στάχτης στη στρατόσφαιρα η οποία μπορεί να εξαπλωθεί ακόμη και σε ολόκληρη την υφήλιο. </a:t>
            </a:r>
            <a:endParaRPr lang="el-GR" dirty="0" smtClean="0"/>
          </a:p>
          <a:p>
            <a:r>
              <a:rPr lang="el-GR" b="1" dirty="0" smtClean="0"/>
              <a:t>Πυρκαγιές</a:t>
            </a:r>
          </a:p>
          <a:p>
            <a:r>
              <a:rPr lang="el-GR" dirty="0" smtClean="0"/>
              <a:t>- </a:t>
            </a:r>
            <a:r>
              <a:rPr lang="el-GR" dirty="0" smtClean="0"/>
              <a:t>Τέλος</a:t>
            </a:r>
            <a:r>
              <a:rPr lang="el-GR" dirty="0"/>
              <a:t>, </a:t>
            </a:r>
            <a:r>
              <a:rPr lang="el-GR" dirty="0" smtClean="0"/>
              <a:t>οι πυρκαγιές δασών μπορούν να τροφοδοτήσουν την ατμόσφαιρα κυρίως με στοιχειακό και οργανικό άνθρακα (</a:t>
            </a:r>
            <a:r>
              <a:rPr lang="en-US" dirty="0" err="1" smtClean="0"/>
              <a:t>Birmili</a:t>
            </a:r>
            <a:r>
              <a:rPr lang="en-US" dirty="0" smtClean="0"/>
              <a:t> and Hoffmann</a:t>
            </a:r>
            <a:r>
              <a:rPr lang="el-GR" dirty="0" smtClean="0"/>
              <a:t>, 2006).</a:t>
            </a:r>
          </a:p>
          <a:p>
            <a:r>
              <a:rPr lang="el-GR" i="1" u="sng" dirty="0" smtClean="0"/>
              <a:t>Από τις φυσικές πηγές εκπέμπονται κυρίως μεγάλα σωματίδια (</a:t>
            </a:r>
            <a:r>
              <a:rPr lang="en-US" i="1" u="sng" dirty="0" smtClean="0"/>
              <a:t>Pope and Dockery</a:t>
            </a:r>
            <a:r>
              <a:rPr lang="el-GR" i="1" u="sng" dirty="0" smtClean="0"/>
              <a:t>, 2006). </a:t>
            </a:r>
          </a:p>
          <a:p>
            <a:endParaRPr lang="el-GR" b="1" dirty="0"/>
          </a:p>
        </p:txBody>
      </p:sp>
    </p:spTree>
    <p:extLst>
      <p:ext uri="{BB962C8B-B14F-4D97-AF65-F5344CB8AC3E}">
        <p14:creationId xmlns:p14="http://schemas.microsoft.com/office/powerpoint/2010/main" val="3391134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fontScale="92500" lnSpcReduction="10000"/>
          </a:bodyPr>
          <a:lstStyle/>
          <a:p>
            <a:r>
              <a:rPr lang="el-GR" b="1" u="sng" dirty="0" smtClean="0"/>
              <a:t>Εκπομπές από οχήματα</a:t>
            </a:r>
            <a:endParaRPr lang="el-GR" dirty="0" smtClean="0"/>
          </a:p>
          <a:p>
            <a:r>
              <a:rPr lang="el-GR" dirty="0" smtClean="0"/>
              <a:t>- </a:t>
            </a:r>
            <a:r>
              <a:rPr lang="el-GR" dirty="0"/>
              <a:t>Γενικώς, ισχύει η αρχή ότι όσο βαρύτερο είναι το κλάσμα του πετρελαίου που καίγεται, τόσο μεγαλύτερη είναι η παραγωγή αιωρούμενων σωματιδίων. </a:t>
            </a:r>
            <a:endParaRPr lang="el-GR" dirty="0" smtClean="0"/>
          </a:p>
          <a:p>
            <a:r>
              <a:rPr lang="el-GR" dirty="0" smtClean="0"/>
              <a:t>- </a:t>
            </a:r>
            <a:r>
              <a:rPr lang="el-GR" dirty="0"/>
              <a:t>Η αρχή αυτή επιβεβαιώνεται και από τις μετρήσεις των αιωρούμενων σωματιδίων που παράγονται από τους κινητήρες ντίζελ, που είναι πολύ μεγαλύτερες σε σχέση με την παραγωγή αιωρούμενων σωματιδίων από τους βενζινοκινητήρες (</a:t>
            </a:r>
            <a:r>
              <a:rPr lang="el-GR" dirty="0" err="1"/>
              <a:t>Διαπούλη</a:t>
            </a:r>
            <a:r>
              <a:rPr lang="el-GR" dirty="0"/>
              <a:t>, 2008).</a:t>
            </a:r>
          </a:p>
          <a:p>
            <a:r>
              <a:rPr lang="el-GR" dirty="0" smtClean="0"/>
              <a:t>- </a:t>
            </a:r>
            <a:r>
              <a:rPr lang="el-GR" dirty="0"/>
              <a:t>Οι μηχανές ντίζελ παράγουν κυρίως αιθάλη. Η αιθάλη σχηματίζει σωματίδια τα οποία αποτελούνται από έναν πυρήνα από στοιχειακό άνθρακα, η επιφάνεια του οποίου επικαλύπτεται από </a:t>
            </a:r>
            <a:r>
              <a:rPr lang="el-GR" dirty="0" err="1"/>
              <a:t>ημι</a:t>
            </a:r>
            <a:r>
              <a:rPr lang="el-GR" dirty="0"/>
              <a:t>-πτητικές οργανικές ενώσεις, οι οποίες συμπυκνώνονται από τα αέρια καύσης (</a:t>
            </a:r>
            <a:r>
              <a:rPr lang="en-US" dirty="0"/>
              <a:t>Harrison and Yin</a:t>
            </a:r>
            <a:r>
              <a:rPr lang="el-GR" dirty="0"/>
              <a:t>, 2000). </a:t>
            </a:r>
            <a:endParaRPr lang="el-GR" dirty="0" smtClean="0"/>
          </a:p>
          <a:p>
            <a:r>
              <a:rPr lang="el-GR" dirty="0" smtClean="0"/>
              <a:t>- </a:t>
            </a:r>
            <a:r>
              <a:rPr lang="el-GR" dirty="0"/>
              <a:t>Τα σωματίδια που σχηματίζονται με αυτόν τον τρόπο έχουν μέγεθος από 0.01 μ</a:t>
            </a:r>
            <a:r>
              <a:rPr lang="en-US" dirty="0"/>
              <a:t>m </a:t>
            </a:r>
            <a:r>
              <a:rPr lang="el-GR" dirty="0"/>
              <a:t>έως 2.5 μ</a:t>
            </a:r>
            <a:r>
              <a:rPr lang="en-US" dirty="0"/>
              <a:t>m </a:t>
            </a:r>
            <a:r>
              <a:rPr lang="el-GR" dirty="0"/>
              <a:t>(</a:t>
            </a:r>
            <a:r>
              <a:rPr lang="el-GR" dirty="0" err="1"/>
              <a:t>Διαπούλη</a:t>
            </a:r>
            <a:r>
              <a:rPr lang="el-GR" dirty="0"/>
              <a:t>, 2008</a:t>
            </a:r>
            <a:r>
              <a:rPr lang="el-GR" dirty="0" smtClean="0"/>
              <a:t>).</a:t>
            </a:r>
          </a:p>
          <a:p>
            <a:r>
              <a:rPr lang="el-GR" dirty="0" smtClean="0"/>
              <a:t>- </a:t>
            </a:r>
            <a:r>
              <a:rPr lang="el-GR" dirty="0"/>
              <a:t>Η αιθάλη θεωρείται ένας πολύ σημαντικός ρύπος, διότι σε αυτήν βρίσκονται προσροφημένοι υδρογονάνθρακες με καρκινογόνο δράση (</a:t>
            </a:r>
            <a:r>
              <a:rPr lang="el-GR" dirty="0" err="1"/>
              <a:t>Κούγκολος</a:t>
            </a:r>
            <a:r>
              <a:rPr lang="el-GR" dirty="0"/>
              <a:t>, 2005).</a:t>
            </a:r>
          </a:p>
          <a:p>
            <a:endParaRPr lang="el-GR" dirty="0"/>
          </a:p>
          <a:p>
            <a:endParaRPr lang="el-GR" b="1" dirty="0"/>
          </a:p>
        </p:txBody>
      </p:sp>
    </p:spTree>
    <p:extLst>
      <p:ext uri="{BB962C8B-B14F-4D97-AF65-F5344CB8AC3E}">
        <p14:creationId xmlns:p14="http://schemas.microsoft.com/office/powerpoint/2010/main" val="3516369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lnSpcReduction="10000"/>
          </a:bodyPr>
          <a:lstStyle/>
          <a:p>
            <a:r>
              <a:rPr lang="el-GR" b="1" u="sng" dirty="0" smtClean="0"/>
              <a:t>Εκπομπές από οχήματα</a:t>
            </a:r>
            <a:endParaRPr lang="el-GR" dirty="0" smtClean="0"/>
          </a:p>
          <a:p>
            <a:r>
              <a:rPr lang="el-GR" dirty="0" smtClean="0"/>
              <a:t>- </a:t>
            </a:r>
            <a:r>
              <a:rPr lang="el-GR" dirty="0"/>
              <a:t>Η χρήση των καταλυτών σε κινητήρες ντίζελ, αποτελεί μία λύση για τη μείωση των εκπομπών αιωρούμενων σωματιδίων, αλλά μπορεί να παρουσιάσει και ουσιαστικά προβλήματα κυρίως λόγω της περιεκτικότητας του καυσίμου σε θείο. </a:t>
            </a:r>
            <a:endParaRPr lang="el-GR" dirty="0" smtClean="0"/>
          </a:p>
          <a:p>
            <a:r>
              <a:rPr lang="el-GR" dirty="0" smtClean="0"/>
              <a:t>- </a:t>
            </a:r>
            <a:r>
              <a:rPr lang="el-GR" dirty="0"/>
              <a:t>Το θείο οξειδώνεται σε τριοξείδιο του θείου και σε θειικό οξύ, οδηγώντας σε όξινες εκπομπές, αλλά και σε σχηματισμό θειικών σωματιδίων, με αποτέλεσμα να προκαλέσει αύξηση των εκπομπών σωματιδίων. </a:t>
            </a:r>
            <a:endParaRPr lang="el-GR" dirty="0" smtClean="0"/>
          </a:p>
          <a:p>
            <a:r>
              <a:rPr lang="el-GR" dirty="0" smtClean="0"/>
              <a:t>- </a:t>
            </a:r>
            <a:r>
              <a:rPr lang="el-GR" dirty="0"/>
              <a:t>Το πρόβλημα αυτό μπορεί να αντιμετωπιστεί με διατήρηση υψηλής θερμοκρασίας στον καταλύτη, ώστε να μην ευνοείται η μετατροπή του </a:t>
            </a:r>
            <a:r>
              <a:rPr lang="en-US" dirty="0"/>
              <a:t>SO</a:t>
            </a:r>
            <a:r>
              <a:rPr lang="el-GR" baseline="-25000" dirty="0"/>
              <a:t>2</a:t>
            </a:r>
            <a:r>
              <a:rPr lang="el-GR" dirty="0"/>
              <a:t> σε </a:t>
            </a:r>
            <a:r>
              <a:rPr lang="en-US" dirty="0"/>
              <a:t>SO</a:t>
            </a:r>
            <a:r>
              <a:rPr lang="el-GR" baseline="-25000" dirty="0"/>
              <a:t>3</a:t>
            </a:r>
            <a:r>
              <a:rPr lang="el-GR" dirty="0"/>
              <a:t> και με χρήση ντίζελ χαμηλής περιεκτικότητας σε θείο (</a:t>
            </a:r>
            <a:r>
              <a:rPr lang="el-GR" dirty="0" err="1"/>
              <a:t>Διαπούλη</a:t>
            </a:r>
            <a:r>
              <a:rPr lang="el-GR" dirty="0"/>
              <a:t>, 2008</a:t>
            </a:r>
            <a:r>
              <a:rPr lang="el-GR" dirty="0" smtClean="0"/>
              <a:t>).</a:t>
            </a:r>
          </a:p>
          <a:p>
            <a:r>
              <a:rPr lang="el-GR" dirty="0" smtClean="0"/>
              <a:t>- </a:t>
            </a:r>
            <a:r>
              <a:rPr lang="el-GR" dirty="0"/>
              <a:t>Η χρήση των οχημάτων μπορεί να προκαλέσει επιπλέον </a:t>
            </a:r>
            <a:r>
              <a:rPr lang="el-GR" dirty="0" err="1"/>
              <a:t>επαναιώρηση</a:t>
            </a:r>
            <a:r>
              <a:rPr lang="el-GR" dirty="0"/>
              <a:t> σκόνης από τη μηχανική διάβρωση και τη δημιουργία θραυσμάτων από υλικά δρόμων και ελαστικών (</a:t>
            </a:r>
            <a:r>
              <a:rPr lang="en-US" dirty="0" err="1"/>
              <a:t>Birmili</a:t>
            </a:r>
            <a:r>
              <a:rPr lang="en-US" dirty="0"/>
              <a:t> and Hoffmann</a:t>
            </a:r>
            <a:r>
              <a:rPr lang="el-GR" dirty="0"/>
              <a:t>, 2006).</a:t>
            </a:r>
          </a:p>
          <a:p>
            <a:endParaRPr lang="el-GR" dirty="0"/>
          </a:p>
          <a:p>
            <a:endParaRPr lang="el-GR" b="1" dirty="0"/>
          </a:p>
        </p:txBody>
      </p:sp>
    </p:spTree>
    <p:extLst>
      <p:ext uri="{BB962C8B-B14F-4D97-AF65-F5344CB8AC3E}">
        <p14:creationId xmlns:p14="http://schemas.microsoft.com/office/powerpoint/2010/main" val="3998666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lnSpcReduction="10000"/>
          </a:bodyPr>
          <a:lstStyle/>
          <a:p>
            <a:r>
              <a:rPr lang="el-GR" b="1" u="sng" dirty="0" smtClean="0"/>
              <a:t>Εκπομπές από βιομηχανικές δραστηριότητες</a:t>
            </a:r>
            <a:endParaRPr lang="el-GR" dirty="0" smtClean="0"/>
          </a:p>
          <a:p>
            <a:r>
              <a:rPr lang="el-GR" dirty="0" smtClean="0"/>
              <a:t>- Διαδικασίες </a:t>
            </a:r>
            <a:r>
              <a:rPr lang="el-GR" dirty="0"/>
              <a:t>καύσης ορυκτών καυσίμων, πετρελαίου και βιομάζας</a:t>
            </a:r>
            <a:r>
              <a:rPr lang="el-GR" dirty="0" smtClean="0"/>
              <a:t>.</a:t>
            </a:r>
          </a:p>
          <a:p>
            <a:r>
              <a:rPr lang="el-GR" dirty="0" smtClean="0"/>
              <a:t>- </a:t>
            </a:r>
            <a:r>
              <a:rPr lang="el-GR" dirty="0"/>
              <a:t>Τα αιωρούμενα σωματίδια που προέρχονται από βιομηχανικές δραστηριότητες έχουν μέγεθος από 0.5 μ</a:t>
            </a:r>
            <a:r>
              <a:rPr lang="en-US" dirty="0"/>
              <a:t>m </a:t>
            </a:r>
            <a:r>
              <a:rPr lang="el-GR" dirty="0"/>
              <a:t>έως 100 μ</a:t>
            </a:r>
            <a:r>
              <a:rPr lang="en-US" dirty="0"/>
              <a:t>m</a:t>
            </a:r>
            <a:r>
              <a:rPr lang="el-GR" dirty="0"/>
              <a:t>, ανάλογα με τα χαρακτηριστικά της πηγής. </a:t>
            </a:r>
          </a:p>
          <a:p>
            <a:r>
              <a:rPr lang="el-GR" dirty="0" smtClean="0"/>
              <a:t>- </a:t>
            </a:r>
            <a:r>
              <a:rPr lang="el-GR" dirty="0"/>
              <a:t>Κατά την ατελή καύση των ορυκτών καυσίμων σχηματίζονται σωματίδια αιθάλης. </a:t>
            </a:r>
            <a:endParaRPr lang="el-GR" dirty="0" smtClean="0"/>
          </a:p>
          <a:p>
            <a:r>
              <a:rPr lang="el-GR" dirty="0" smtClean="0"/>
              <a:t>- </a:t>
            </a:r>
            <a:r>
              <a:rPr lang="el-GR" dirty="0"/>
              <a:t>Επιπλέον, η καύση κονιορτοποιημένου άνθρακα οδηγεί στο σχηματισμό τέφρας η οποία μπορεί να περιέχει σίδηρο και άλλα μέταλλα μετάπτωσης (</a:t>
            </a:r>
            <a:r>
              <a:rPr lang="en-US" dirty="0" err="1"/>
              <a:t>Linak</a:t>
            </a:r>
            <a:r>
              <a:rPr lang="en-US" dirty="0"/>
              <a:t> et al</a:t>
            </a:r>
            <a:r>
              <a:rPr lang="el-GR" dirty="0"/>
              <a:t>., 2002). </a:t>
            </a:r>
            <a:endParaRPr lang="el-GR" dirty="0" smtClean="0"/>
          </a:p>
          <a:p>
            <a:r>
              <a:rPr lang="el-GR" dirty="0" smtClean="0"/>
              <a:t>- </a:t>
            </a:r>
            <a:r>
              <a:rPr lang="el-GR" dirty="0"/>
              <a:t>Το 50% περίπου των αιωρούμενων σωματιδίων που παράγονται από την καύση κονιορτοποιημένου άνθρακα ανήκει στο κλάσμα των λεπτών σωματιδίων (</a:t>
            </a:r>
            <a:r>
              <a:rPr lang="en-US" dirty="0" err="1"/>
              <a:t>Ohlstr</a:t>
            </a:r>
            <a:r>
              <a:rPr lang="el-GR" dirty="0"/>
              <a:t>ö</a:t>
            </a:r>
            <a:r>
              <a:rPr lang="en-US" dirty="0"/>
              <a:t>m et al</a:t>
            </a:r>
            <a:r>
              <a:rPr lang="el-GR" dirty="0"/>
              <a:t>., 2000). </a:t>
            </a:r>
            <a:endParaRPr lang="el-GR" dirty="0" smtClean="0"/>
          </a:p>
          <a:p>
            <a:r>
              <a:rPr lang="el-GR" dirty="0" smtClean="0"/>
              <a:t>- </a:t>
            </a:r>
            <a:r>
              <a:rPr lang="el-GR" dirty="0"/>
              <a:t>Η εκπομπή σωματιδίων από τα βαρύτερα κλάσματα πετρελαίου είναι σημαντικά υψηλότερη από την εκπομπή των ελαφρύτερων κλασμάτων και πιθανότατα είναι συνάρτηση της περιεκτικότητας του καυσίμου σε θείο (</a:t>
            </a:r>
            <a:r>
              <a:rPr lang="el-GR" dirty="0" err="1"/>
              <a:t>Διαπούλη</a:t>
            </a:r>
            <a:r>
              <a:rPr lang="el-GR" dirty="0"/>
              <a:t>, 2008). </a:t>
            </a:r>
          </a:p>
          <a:p>
            <a:endParaRPr lang="el-GR" b="1" dirty="0"/>
          </a:p>
        </p:txBody>
      </p:sp>
    </p:spTree>
    <p:extLst>
      <p:ext uri="{BB962C8B-B14F-4D97-AF65-F5344CB8AC3E}">
        <p14:creationId xmlns:p14="http://schemas.microsoft.com/office/powerpoint/2010/main" val="3152719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a:bodyPr>
          <a:lstStyle/>
          <a:p>
            <a:r>
              <a:rPr lang="el-GR" b="1" u="sng" dirty="0" smtClean="0"/>
              <a:t>Εκπομπές από βιομηχανικές δραστηριότητες</a:t>
            </a:r>
            <a:endParaRPr lang="el-GR" dirty="0" smtClean="0"/>
          </a:p>
          <a:p>
            <a:r>
              <a:rPr lang="el-GR" dirty="0" smtClean="0"/>
              <a:t>- </a:t>
            </a:r>
            <a:r>
              <a:rPr lang="el-GR" dirty="0"/>
              <a:t>Οι εκπομπές σωματιδίων πλούσιων σε άνθρακα που προέρχονται από την καύση ορυκτών καυσίμων κυριαρχούν στο Βόρειο Ημισφαίριο, ενώ οι εκπομπές από την καύση βιομάζας κυριαρχούν σε τροπικές περιοχές και κυρίως είναι φυσικής προελεύσεως και λιγότερο ανθρωπογενούς (</a:t>
            </a:r>
            <a:r>
              <a:rPr lang="en-US" dirty="0" err="1"/>
              <a:t>Liousse</a:t>
            </a:r>
            <a:r>
              <a:rPr lang="el-GR" dirty="0"/>
              <a:t> </a:t>
            </a:r>
            <a:r>
              <a:rPr lang="el-GR" dirty="0" err="1"/>
              <a:t>et</a:t>
            </a:r>
            <a:r>
              <a:rPr lang="el-GR" dirty="0"/>
              <a:t> </a:t>
            </a:r>
            <a:r>
              <a:rPr lang="el-GR" dirty="0" err="1"/>
              <a:t>al</a:t>
            </a:r>
            <a:r>
              <a:rPr lang="el-GR" dirty="0"/>
              <a:t>., 1996</a:t>
            </a:r>
            <a:r>
              <a:rPr lang="el-GR" dirty="0" smtClean="0"/>
              <a:t>).</a:t>
            </a:r>
          </a:p>
          <a:p>
            <a:r>
              <a:rPr lang="el-GR" dirty="0" smtClean="0"/>
              <a:t>- </a:t>
            </a:r>
            <a:r>
              <a:rPr lang="el-GR" dirty="0"/>
              <a:t>Άλλες εκπομπές σωματιδίων προέρχονται από την καύση απορριμμάτων, από χημικές βιομηχανίες, από γεωργικές βιομηχανίες και βιομηχανίες τροφίμων, από εξορυκτικές και μεταλλευτικές δραστηριότητες, μεταλλουργικές βιομηχανίες, βιομηχανίες παραγωγής </a:t>
            </a:r>
            <a:r>
              <a:rPr lang="el-GR" dirty="0" err="1"/>
              <a:t>χάρτου</a:t>
            </a:r>
            <a:r>
              <a:rPr lang="el-GR" dirty="0"/>
              <a:t>, διυλιστήρια πετρελαίου (</a:t>
            </a:r>
            <a:r>
              <a:rPr lang="el-GR" dirty="0" err="1"/>
              <a:t>Διαπούλη</a:t>
            </a:r>
            <a:r>
              <a:rPr lang="el-GR" dirty="0"/>
              <a:t>, 2008).</a:t>
            </a:r>
          </a:p>
          <a:p>
            <a:endParaRPr lang="el-GR" b="1" dirty="0"/>
          </a:p>
        </p:txBody>
      </p:sp>
    </p:spTree>
    <p:extLst>
      <p:ext uri="{BB962C8B-B14F-4D97-AF65-F5344CB8AC3E}">
        <p14:creationId xmlns:p14="http://schemas.microsoft.com/office/powerpoint/2010/main" val="3239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ΑΤΜΟΣΦΑΙΡΙΚΟΙ ΡΥΠΟΙ</a:t>
            </a:r>
            <a:br>
              <a:rPr lang="el-GR" b="1" dirty="0"/>
            </a:br>
            <a:endParaRPr lang="el-GR" dirty="0"/>
          </a:p>
        </p:txBody>
      </p:sp>
      <p:sp>
        <p:nvSpPr>
          <p:cNvPr id="3" name="Θέση περιεχομένου 2"/>
          <p:cNvSpPr>
            <a:spLocks noGrp="1"/>
          </p:cNvSpPr>
          <p:nvPr>
            <p:ph idx="1"/>
          </p:nvPr>
        </p:nvSpPr>
        <p:spPr/>
        <p:txBody>
          <a:bodyPr/>
          <a:lstStyle/>
          <a:p>
            <a:r>
              <a:rPr lang="el-GR" b="1" i="1" u="sng" dirty="0" smtClean="0">
                <a:solidFill>
                  <a:schemeClr val="bg2">
                    <a:lumMod val="50000"/>
                  </a:schemeClr>
                </a:solidFill>
              </a:rPr>
              <a:t>Ρύπος</a:t>
            </a:r>
            <a:r>
              <a:rPr lang="el-GR" b="1" i="1" u="sng" dirty="0">
                <a:solidFill>
                  <a:schemeClr val="bg2">
                    <a:lumMod val="50000"/>
                  </a:schemeClr>
                </a:solidFill>
              </a:rPr>
              <a:t>: </a:t>
            </a:r>
            <a:r>
              <a:rPr lang="el-GR" i="1" dirty="0">
                <a:solidFill>
                  <a:schemeClr val="accent1">
                    <a:lumMod val="75000"/>
                  </a:schemeClr>
                </a:solidFill>
              </a:rPr>
              <a:t>Ουσία που εκπέμπεται από την ανθρώπινη δραστηριότητα ή προκύπτει από</a:t>
            </a:r>
          </a:p>
          <a:p>
            <a:r>
              <a:rPr lang="el-GR" i="1" dirty="0">
                <a:solidFill>
                  <a:schemeClr val="accent1">
                    <a:lumMod val="75000"/>
                  </a:schemeClr>
                </a:solidFill>
              </a:rPr>
              <a:t>την αλληλεπίδραση της ανθρώπινης δραστηριότητας με το οικοσύστημα και η οποία</a:t>
            </a:r>
          </a:p>
          <a:p>
            <a:r>
              <a:rPr lang="el-GR" i="1" dirty="0">
                <a:solidFill>
                  <a:schemeClr val="accent1">
                    <a:lumMod val="75000"/>
                  </a:schemeClr>
                </a:solidFill>
              </a:rPr>
              <a:t>επιφέρει άμεσες ή έμμεσες επιπτώσεις στην ευεξία και υγεία του ανθρώπου και όλων</a:t>
            </a:r>
          </a:p>
          <a:p>
            <a:r>
              <a:rPr lang="el-GR" i="1" dirty="0">
                <a:solidFill>
                  <a:schemeClr val="accent1">
                    <a:lumMod val="75000"/>
                  </a:schemeClr>
                </a:solidFill>
              </a:rPr>
              <a:t>των έμβιων </a:t>
            </a:r>
            <a:r>
              <a:rPr lang="el-GR" i="1" dirty="0" smtClean="0">
                <a:solidFill>
                  <a:schemeClr val="accent1">
                    <a:lumMod val="75000"/>
                  </a:schemeClr>
                </a:solidFill>
              </a:rPr>
              <a:t>οργανισμών.</a:t>
            </a:r>
            <a:endParaRPr lang="el-GR" dirty="0">
              <a:solidFill>
                <a:schemeClr val="accent1">
                  <a:lumMod val="75000"/>
                </a:schemeClr>
              </a:solidFill>
            </a:endParaRPr>
          </a:p>
        </p:txBody>
      </p:sp>
    </p:spTree>
    <p:extLst>
      <p:ext uri="{BB962C8B-B14F-4D97-AF65-F5344CB8AC3E}">
        <p14:creationId xmlns:p14="http://schemas.microsoft.com/office/powerpoint/2010/main" val="990187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a:bodyPr>
          <a:lstStyle/>
          <a:p>
            <a:r>
              <a:rPr lang="el-GR" b="1" u="sng" dirty="0" smtClean="0"/>
              <a:t>Οικιακές εκπομπές</a:t>
            </a:r>
            <a:endParaRPr lang="el-GR" dirty="0" smtClean="0"/>
          </a:p>
          <a:p>
            <a:r>
              <a:rPr lang="el-GR" dirty="0" smtClean="0"/>
              <a:t>- </a:t>
            </a:r>
            <a:r>
              <a:rPr lang="el-GR" dirty="0"/>
              <a:t>Ε</a:t>
            </a:r>
            <a:r>
              <a:rPr lang="el-GR" dirty="0" smtClean="0"/>
              <a:t>πεισόδια </a:t>
            </a:r>
            <a:r>
              <a:rPr lang="el-GR" dirty="0"/>
              <a:t>αύξησης της ρύπανσης τοπικής </a:t>
            </a:r>
            <a:r>
              <a:rPr lang="el-GR" dirty="0" smtClean="0"/>
              <a:t>κλίμακας.</a:t>
            </a:r>
          </a:p>
          <a:p>
            <a:r>
              <a:rPr lang="el-GR" dirty="0" smtClean="0"/>
              <a:t>- Θέρμανση</a:t>
            </a:r>
          </a:p>
          <a:p>
            <a:r>
              <a:rPr lang="el-GR" dirty="0" smtClean="0"/>
              <a:t>- Κάπνισμα</a:t>
            </a:r>
            <a:endParaRPr lang="el-GR" dirty="0"/>
          </a:p>
        </p:txBody>
      </p:sp>
    </p:spTree>
    <p:extLst>
      <p:ext uri="{BB962C8B-B14F-4D97-AF65-F5344CB8AC3E}">
        <p14:creationId xmlns:p14="http://schemas.microsoft.com/office/powerpoint/2010/main" val="3216598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αιωρούμενων σωματιδίων – Ανθρωπογενείς πηγές</a:t>
            </a:r>
            <a:endParaRPr lang="el-GR" dirty="0"/>
          </a:p>
        </p:txBody>
      </p:sp>
      <p:sp>
        <p:nvSpPr>
          <p:cNvPr id="3" name="Θέση περιεχομένου 2"/>
          <p:cNvSpPr>
            <a:spLocks noGrp="1"/>
          </p:cNvSpPr>
          <p:nvPr>
            <p:ph idx="1"/>
          </p:nvPr>
        </p:nvSpPr>
        <p:spPr>
          <a:xfrm>
            <a:off x="1097280" y="1845733"/>
            <a:ext cx="10058400" cy="4388811"/>
          </a:xfrm>
        </p:spPr>
        <p:txBody>
          <a:bodyPr>
            <a:normAutofit/>
          </a:bodyPr>
          <a:lstStyle/>
          <a:p>
            <a:r>
              <a:rPr lang="el-GR" b="1" dirty="0"/>
              <a:t>Εκπομπές από καύση </a:t>
            </a:r>
            <a:r>
              <a:rPr lang="el-GR" b="1" dirty="0" smtClean="0"/>
              <a:t>βιομάζας</a:t>
            </a:r>
          </a:p>
          <a:p>
            <a:r>
              <a:rPr lang="el-GR" dirty="0" smtClean="0"/>
              <a:t>- </a:t>
            </a:r>
            <a:r>
              <a:rPr lang="el-GR" dirty="0"/>
              <a:t>Τα αιωρούμενα σωματίδια που παράγονται από την καύση της βιομάζας αποτελούν ένα σύνθετο μίγμα από αιθάλη, οργανικό άνθρακα και άλλα συστατικά. Επιπλέον, τα σωματίδια καπνού που παράγονται συμπεριλαμβάνουν στη σύστασή τους και άλλα συστατικά όπως θειικά και νιτρικά ιόντα </a:t>
            </a:r>
            <a:r>
              <a:rPr lang="el-GR" dirty="0" err="1"/>
              <a:t>κ.λ.π</a:t>
            </a:r>
            <a:r>
              <a:rPr lang="el-GR" dirty="0"/>
              <a:t>. (</a:t>
            </a:r>
            <a:r>
              <a:rPr lang="en-US" dirty="0" err="1"/>
              <a:t>Liousse</a:t>
            </a:r>
            <a:r>
              <a:rPr lang="el-GR" dirty="0"/>
              <a:t> </a:t>
            </a:r>
            <a:r>
              <a:rPr lang="el-GR" dirty="0" err="1"/>
              <a:t>et</a:t>
            </a:r>
            <a:r>
              <a:rPr lang="el-GR" dirty="0"/>
              <a:t> </a:t>
            </a:r>
            <a:r>
              <a:rPr lang="el-GR" dirty="0" err="1"/>
              <a:t>al</a:t>
            </a:r>
            <a:r>
              <a:rPr lang="el-GR" dirty="0"/>
              <a:t>., 1996). </a:t>
            </a:r>
            <a:endParaRPr lang="el-GR" dirty="0" smtClean="0"/>
          </a:p>
          <a:p>
            <a:r>
              <a:rPr lang="el-GR" dirty="0" smtClean="0"/>
              <a:t>- </a:t>
            </a:r>
            <a:r>
              <a:rPr lang="el-GR" dirty="0"/>
              <a:t>Η καύση της βιομάζας σχετίζεται με </a:t>
            </a:r>
            <a:r>
              <a:rPr lang="el-GR" dirty="0" err="1"/>
              <a:t>πυργαγιές</a:t>
            </a:r>
            <a:r>
              <a:rPr lang="el-GR" dirty="0"/>
              <a:t> στα δάση, σε τροπικά δάση και σαβάνες, πυρκαγιές από γεωργικές δραστηριότητες και καύση βιομάζας για οικιακές χρήσεις</a:t>
            </a:r>
            <a:r>
              <a:rPr lang="el-GR" dirty="0" smtClean="0"/>
              <a:t>.</a:t>
            </a:r>
          </a:p>
          <a:p>
            <a:r>
              <a:rPr lang="el-GR" dirty="0" smtClean="0"/>
              <a:t>- </a:t>
            </a:r>
            <a:r>
              <a:rPr lang="el-GR" dirty="0"/>
              <a:t>Περίπου 55% από τις Αφρικανικές σαβάνες καίγονται κάθε χρόνο. Η συνολική παραγωγή οργανικών σωματιδίων που παράγονται από τις πυρκαγιές στα δάση και τις σαβάνες υπολογίζεται σε περίπου 32 </a:t>
            </a:r>
            <a:r>
              <a:rPr lang="en-US" dirty="0" err="1"/>
              <a:t>Tg</a:t>
            </a:r>
            <a:r>
              <a:rPr lang="el-GR" dirty="0"/>
              <a:t>/έτος (</a:t>
            </a:r>
            <a:r>
              <a:rPr lang="en-US" dirty="0" err="1"/>
              <a:t>Liousse</a:t>
            </a:r>
            <a:r>
              <a:rPr lang="el-GR" dirty="0"/>
              <a:t> </a:t>
            </a:r>
            <a:r>
              <a:rPr lang="el-GR" dirty="0" err="1"/>
              <a:t>et</a:t>
            </a:r>
            <a:r>
              <a:rPr lang="el-GR" dirty="0"/>
              <a:t> </a:t>
            </a:r>
            <a:r>
              <a:rPr lang="el-GR" dirty="0" err="1"/>
              <a:t>al</a:t>
            </a:r>
            <a:r>
              <a:rPr lang="el-GR" dirty="0"/>
              <a:t>., 1996). </a:t>
            </a:r>
            <a:endParaRPr lang="el-GR" dirty="0" smtClean="0"/>
          </a:p>
          <a:p>
            <a:r>
              <a:rPr lang="el-GR" dirty="0" smtClean="0"/>
              <a:t>- </a:t>
            </a:r>
            <a:r>
              <a:rPr lang="el-GR" dirty="0"/>
              <a:t>Αναλύσεις της σύστασης δειγμάτων αιωρούμενων σωματιδίων από το Νότιο Ατλαντικό υπέδειξαν ότι επρόκειτο για προϊόντα από πυρκαγιές στις σαβάνες της Αφρικής και της Νότιας Αμερικής (</a:t>
            </a:r>
            <a:r>
              <a:rPr lang="en-US" dirty="0" err="1"/>
              <a:t>Yamasoe</a:t>
            </a:r>
            <a:r>
              <a:rPr lang="en-US" dirty="0"/>
              <a:t> et al</a:t>
            </a:r>
            <a:r>
              <a:rPr lang="el-GR" dirty="0"/>
              <a:t>., 2000).</a:t>
            </a:r>
          </a:p>
        </p:txBody>
      </p:sp>
    </p:spTree>
    <p:extLst>
      <p:ext uri="{BB962C8B-B14F-4D97-AF65-F5344CB8AC3E}">
        <p14:creationId xmlns:p14="http://schemas.microsoft.com/office/powerpoint/2010/main" val="1629287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Χημική σύσταση αιωρούμενων σωματιδίων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Συστατικά των αιωρούμενων σωματιδίων είναι (</a:t>
            </a:r>
            <a:r>
              <a:rPr lang="en-US" dirty="0" err="1"/>
              <a:t>Pandis</a:t>
            </a:r>
            <a:r>
              <a:rPr lang="en-US" dirty="0"/>
              <a:t> et al</a:t>
            </a:r>
            <a:r>
              <a:rPr lang="el-GR" dirty="0"/>
              <a:t>., 1993, </a:t>
            </a:r>
            <a:r>
              <a:rPr lang="en-US" dirty="0"/>
              <a:t>Chow</a:t>
            </a:r>
            <a:r>
              <a:rPr lang="el-GR" dirty="0"/>
              <a:t>, 1995):</a:t>
            </a:r>
          </a:p>
          <a:p>
            <a:pPr lvl="0"/>
            <a:r>
              <a:rPr lang="el-GR" dirty="0"/>
              <a:t>Θειικά ιόντα</a:t>
            </a:r>
          </a:p>
          <a:p>
            <a:pPr lvl="0"/>
            <a:r>
              <a:rPr lang="el-GR" dirty="0"/>
              <a:t>Νιτρικά ιόντα</a:t>
            </a:r>
          </a:p>
          <a:p>
            <a:pPr lvl="0"/>
            <a:r>
              <a:rPr lang="el-GR" dirty="0"/>
              <a:t>Αμμωνιακά ιόντα</a:t>
            </a:r>
          </a:p>
          <a:p>
            <a:pPr lvl="0"/>
            <a:r>
              <a:rPr lang="el-GR" dirty="0" err="1"/>
              <a:t>Χλωριόντα</a:t>
            </a:r>
            <a:endParaRPr lang="el-GR" dirty="0"/>
          </a:p>
          <a:p>
            <a:pPr lvl="0"/>
            <a:r>
              <a:rPr lang="el-GR" dirty="0"/>
              <a:t>Οργανικός και στοιχειακός άνθρακας</a:t>
            </a:r>
          </a:p>
          <a:p>
            <a:pPr lvl="0"/>
            <a:r>
              <a:rPr lang="el-GR" dirty="0"/>
              <a:t>Γεωλογικά συστατικά</a:t>
            </a:r>
          </a:p>
          <a:p>
            <a:pPr lvl="0"/>
            <a:r>
              <a:rPr lang="el-GR" dirty="0"/>
              <a:t>Βιολογικά συστατικά</a:t>
            </a:r>
          </a:p>
          <a:p>
            <a:pPr lvl="0"/>
            <a:r>
              <a:rPr lang="el-GR" dirty="0"/>
              <a:t>Μέταλλα και μεταλλικά ιχνοστοιχεία</a:t>
            </a:r>
          </a:p>
          <a:p>
            <a:pPr lvl="0"/>
            <a:r>
              <a:rPr lang="el-GR" dirty="0"/>
              <a:t>Ισχυρά οξέα</a:t>
            </a:r>
          </a:p>
          <a:p>
            <a:endParaRPr lang="el-GR" dirty="0"/>
          </a:p>
        </p:txBody>
      </p:sp>
    </p:spTree>
    <p:extLst>
      <p:ext uri="{BB962C8B-B14F-4D97-AF65-F5344CB8AC3E}">
        <p14:creationId xmlns:p14="http://schemas.microsoft.com/office/powerpoint/2010/main" val="727611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Θειικά ιόντα</a:t>
            </a:r>
            <a:endParaRPr lang="el-GR" dirty="0"/>
          </a:p>
        </p:txBody>
      </p:sp>
      <p:sp>
        <p:nvSpPr>
          <p:cNvPr id="3" name="Θέση περιεχομένου 2"/>
          <p:cNvSpPr>
            <a:spLocks noGrp="1"/>
          </p:cNvSpPr>
          <p:nvPr>
            <p:ph idx="1"/>
          </p:nvPr>
        </p:nvSpPr>
        <p:spPr/>
        <p:txBody>
          <a:bodyPr/>
          <a:lstStyle/>
          <a:p>
            <a:r>
              <a:rPr lang="el-GR" dirty="0" smtClean="0"/>
              <a:t>- </a:t>
            </a:r>
            <a:r>
              <a:rPr lang="el-GR" dirty="0"/>
              <a:t>Τα θειικά ιόντα προέρχονται από την οξείδωση του διοξειδίου του θείου (</a:t>
            </a:r>
            <a:r>
              <a:rPr lang="en-US" dirty="0"/>
              <a:t>SO</a:t>
            </a:r>
            <a:r>
              <a:rPr lang="el-GR" baseline="-25000" dirty="0"/>
              <a:t>2)</a:t>
            </a:r>
            <a:r>
              <a:rPr lang="el-GR" dirty="0"/>
              <a:t> που βρίσκεται στην ατμόσφαιρα. </a:t>
            </a:r>
            <a:endParaRPr lang="el-GR" dirty="0" smtClean="0"/>
          </a:p>
          <a:p>
            <a:r>
              <a:rPr lang="el-GR" dirty="0" smtClean="0"/>
              <a:t>- </a:t>
            </a:r>
            <a:r>
              <a:rPr lang="el-GR" dirty="0"/>
              <a:t>Συνήθως, τα θειικά ιόντα απαντώνται στα </a:t>
            </a:r>
            <a:r>
              <a:rPr lang="en-US" dirty="0"/>
              <a:t>PM</a:t>
            </a:r>
            <a:r>
              <a:rPr lang="el-GR" baseline="-25000" dirty="0"/>
              <a:t>2.5</a:t>
            </a:r>
            <a:r>
              <a:rPr lang="el-GR" dirty="0"/>
              <a:t> και είναι ανθρωπογενούς προελεύσεως. </a:t>
            </a:r>
            <a:endParaRPr lang="el-GR" dirty="0" smtClean="0"/>
          </a:p>
          <a:p>
            <a:r>
              <a:rPr lang="el-GR" dirty="0" smtClean="0"/>
              <a:t>- </a:t>
            </a:r>
            <a:r>
              <a:rPr lang="el-GR" dirty="0"/>
              <a:t>Επειδή, η οξείδωση του </a:t>
            </a:r>
            <a:r>
              <a:rPr lang="en-US" dirty="0"/>
              <a:t>SO</a:t>
            </a:r>
            <a:r>
              <a:rPr lang="el-GR" baseline="-25000" dirty="0"/>
              <a:t>2</a:t>
            </a:r>
            <a:r>
              <a:rPr lang="el-GR" dirty="0"/>
              <a:t> είναι μια αργή διαδικασία, η χωρική κλιμάκωση των θειικών ιόντων αναμένεται να είναι πολύ μικρή σε αποστάσεις της τάξεως των 10 μιλίων και πολύ μεγαλύτερη σε αποστάσεις της τάξεως εκατοντάδων μιλίων (</a:t>
            </a:r>
            <a:r>
              <a:rPr lang="en-US" dirty="0"/>
              <a:t>Harrison and Yin</a:t>
            </a:r>
            <a:r>
              <a:rPr lang="el-GR" dirty="0"/>
              <a:t>, 2000). </a:t>
            </a:r>
            <a:endParaRPr lang="el-GR" dirty="0" smtClean="0"/>
          </a:p>
          <a:p>
            <a:r>
              <a:rPr lang="el-GR" dirty="0" smtClean="0"/>
              <a:t>- </a:t>
            </a:r>
            <a:r>
              <a:rPr lang="el-GR" dirty="0"/>
              <a:t>Είναι δυνατό όμως να παρατηρούνται και κάποια επεισόδια αυξημένης συγκέντρωσης </a:t>
            </a:r>
            <a:r>
              <a:rPr lang="en-US" dirty="0"/>
              <a:t>SO</a:t>
            </a:r>
            <a:r>
              <a:rPr lang="el-GR" baseline="-25000" dirty="0"/>
              <a:t>2 </a:t>
            </a:r>
            <a:r>
              <a:rPr lang="el-GR" dirty="0"/>
              <a:t>τοπικής κλίμακας εξαιτίας κάποιων τοπικών συνθηκών όπως π.χ. η καύση πετρελαίου κατά τη διάρκεια του χειμώνα για θέρμανση (</a:t>
            </a:r>
            <a:r>
              <a:rPr lang="en-US" dirty="0" err="1"/>
              <a:t>Theodosi</a:t>
            </a:r>
            <a:r>
              <a:rPr lang="en-US" dirty="0"/>
              <a:t> et al</a:t>
            </a:r>
            <a:r>
              <a:rPr lang="el-GR" dirty="0"/>
              <a:t>., 2011). </a:t>
            </a:r>
            <a:endParaRPr lang="el-GR" dirty="0" smtClean="0"/>
          </a:p>
          <a:p>
            <a:r>
              <a:rPr lang="el-GR" dirty="0" smtClean="0"/>
              <a:t>- </a:t>
            </a:r>
            <a:r>
              <a:rPr lang="el-GR" dirty="0"/>
              <a:t>Θειικό νάτριο είναι δυνατό να ανιχνευθεί σε παραλιακές περιοχές, όπου το θειικό οξύ έχει εξουδετερωθεί από το χλωριούχο νάτριο του θαλάσσιου αλατιού (</a:t>
            </a:r>
            <a:r>
              <a:rPr lang="el-GR" dirty="0" err="1"/>
              <a:t>Διαπούλη</a:t>
            </a:r>
            <a:r>
              <a:rPr lang="el-GR" dirty="0"/>
              <a:t>, 2008).</a:t>
            </a:r>
          </a:p>
        </p:txBody>
      </p:sp>
    </p:spTree>
    <p:extLst>
      <p:ext uri="{BB962C8B-B14F-4D97-AF65-F5344CB8AC3E}">
        <p14:creationId xmlns:p14="http://schemas.microsoft.com/office/powerpoint/2010/main" val="311248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Νιτρικά ιόντα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 </a:t>
            </a:r>
            <a:r>
              <a:rPr lang="el-GR" dirty="0"/>
              <a:t>Τα νιτρικά ιόντα προέρχονται από την οξείδωση των οξειδίων του αζώτου όπως μονοξείδιο του αζώτου (ΝΟ) και διοξείδιο του αζώτου (ΝΟ</a:t>
            </a:r>
            <a:r>
              <a:rPr lang="el-GR" baseline="-25000" dirty="0"/>
              <a:t>2)</a:t>
            </a:r>
            <a:r>
              <a:rPr lang="el-GR" dirty="0"/>
              <a:t> που βρίσκονται στην ατμόσφαιρα. </a:t>
            </a:r>
            <a:endParaRPr lang="el-GR" dirty="0" smtClean="0"/>
          </a:p>
          <a:p>
            <a:r>
              <a:rPr lang="el-GR" dirty="0" smtClean="0"/>
              <a:t>- </a:t>
            </a:r>
            <a:r>
              <a:rPr lang="el-GR" dirty="0"/>
              <a:t>Το ΝΟ</a:t>
            </a:r>
            <a:r>
              <a:rPr lang="el-GR" baseline="-25000" dirty="0"/>
              <a:t>2</a:t>
            </a:r>
            <a:r>
              <a:rPr lang="el-GR" dirty="0"/>
              <a:t> προέρχεται είτε από ανθρωπογενείς διεργασίες, όπως είναι η καύση ορυκτών καυσίμων και βιομάζας, είτε από φυσικές διεργασίες όπως είναι η δράση της ηλιακής ακτινοβολίας και η οξείδωση της αμμωνίας (Καραθανάσης, 2006). </a:t>
            </a:r>
            <a:endParaRPr lang="el-GR" dirty="0" smtClean="0"/>
          </a:p>
          <a:p>
            <a:r>
              <a:rPr lang="el-GR" dirty="0" smtClean="0"/>
              <a:t>- </a:t>
            </a:r>
            <a:r>
              <a:rPr lang="el-GR" dirty="0"/>
              <a:t>Το νιτρικό αμμώνιο (ΝΗ</a:t>
            </a:r>
            <a:r>
              <a:rPr lang="el-GR" baseline="-25000" dirty="0"/>
              <a:t>4</a:t>
            </a:r>
            <a:r>
              <a:rPr lang="el-GR" dirty="0"/>
              <a:t>ΝΟ</a:t>
            </a:r>
            <a:r>
              <a:rPr lang="el-GR" baseline="-25000" dirty="0"/>
              <a:t>3</a:t>
            </a:r>
            <a:r>
              <a:rPr lang="el-GR" dirty="0"/>
              <a:t>) είναι το πιο συχνά απαντημένο και βρίσκεται στην ατμόσφαιρα σε ισορροπία με τις πρόδρομες αέριες ουσίες του, την αμμωνία (ΝΗ</a:t>
            </a:r>
            <a:r>
              <a:rPr lang="el-GR" baseline="-25000" dirty="0"/>
              <a:t>3</a:t>
            </a:r>
            <a:r>
              <a:rPr lang="el-GR" dirty="0"/>
              <a:t>) και τους ατμούς νιτρικού </a:t>
            </a:r>
            <a:r>
              <a:rPr lang="el-GR" dirty="0" err="1"/>
              <a:t>οξέως</a:t>
            </a:r>
            <a:r>
              <a:rPr lang="el-GR" dirty="0"/>
              <a:t> (ΗΝΟ</a:t>
            </a:r>
            <a:r>
              <a:rPr lang="el-GR" baseline="-25000" dirty="0"/>
              <a:t>3</a:t>
            </a:r>
            <a:r>
              <a:rPr lang="el-GR" dirty="0"/>
              <a:t>) (</a:t>
            </a:r>
            <a:r>
              <a:rPr lang="el-GR" dirty="0" err="1"/>
              <a:t>Διαπούλη</a:t>
            </a:r>
            <a:r>
              <a:rPr lang="el-GR" dirty="0"/>
              <a:t>, 2008</a:t>
            </a:r>
            <a:r>
              <a:rPr lang="el-GR" dirty="0" smtClean="0"/>
              <a:t>).</a:t>
            </a:r>
          </a:p>
          <a:p>
            <a:r>
              <a:rPr lang="el-GR" dirty="0" smtClean="0"/>
              <a:t>- </a:t>
            </a:r>
            <a:r>
              <a:rPr lang="el-GR" dirty="0"/>
              <a:t>Η ΝΗ</a:t>
            </a:r>
            <a:r>
              <a:rPr lang="el-GR" baseline="-25000" dirty="0"/>
              <a:t>3</a:t>
            </a:r>
            <a:r>
              <a:rPr lang="el-GR" dirty="0"/>
              <a:t> παίζει κυρίαρχο ρόλο στο σχηματισμό του ΝΗ</a:t>
            </a:r>
            <a:r>
              <a:rPr lang="el-GR" baseline="-25000" dirty="0"/>
              <a:t>4</a:t>
            </a:r>
            <a:r>
              <a:rPr lang="el-GR" dirty="0"/>
              <a:t>ΝΟ</a:t>
            </a:r>
            <a:r>
              <a:rPr lang="el-GR" baseline="-25000" dirty="0"/>
              <a:t>3 </a:t>
            </a:r>
            <a:r>
              <a:rPr lang="el-GR" dirty="0"/>
              <a:t>και στην ουδετεροποίηση του ΗΝΟ</a:t>
            </a:r>
            <a:r>
              <a:rPr lang="el-GR" baseline="-25000" dirty="0"/>
              <a:t>3</a:t>
            </a:r>
            <a:r>
              <a:rPr lang="el-GR" dirty="0"/>
              <a:t> και του θειικού οξέος (</a:t>
            </a:r>
            <a:r>
              <a:rPr lang="en-US" dirty="0"/>
              <a:t>Monks et al</a:t>
            </a:r>
            <a:r>
              <a:rPr lang="el-GR" dirty="0"/>
              <a:t>., 2009</a:t>
            </a:r>
            <a:r>
              <a:rPr lang="el-GR" dirty="0" smtClean="0"/>
              <a:t>).</a:t>
            </a:r>
          </a:p>
          <a:p>
            <a:r>
              <a:rPr lang="el-GR" dirty="0" smtClean="0"/>
              <a:t>- </a:t>
            </a:r>
            <a:r>
              <a:rPr lang="el-GR" dirty="0"/>
              <a:t>Η ευαισθησία όμως που παρουσιάζει ο σχηματισμός του ΝΗ</a:t>
            </a:r>
            <a:r>
              <a:rPr lang="el-GR" baseline="-25000" dirty="0"/>
              <a:t>4</a:t>
            </a:r>
            <a:r>
              <a:rPr lang="el-GR" dirty="0"/>
              <a:t>ΝΟ</a:t>
            </a:r>
            <a:r>
              <a:rPr lang="el-GR" baseline="-25000" dirty="0"/>
              <a:t>3 </a:t>
            </a:r>
            <a:r>
              <a:rPr lang="el-GR" dirty="0"/>
              <a:t>στη θερμοκρασία (δε σχηματίζεται ΝΗ</a:t>
            </a:r>
            <a:r>
              <a:rPr lang="el-GR" baseline="-25000" dirty="0"/>
              <a:t>4</a:t>
            </a:r>
            <a:r>
              <a:rPr lang="el-GR" dirty="0"/>
              <a:t>ΝΟ</a:t>
            </a:r>
            <a:r>
              <a:rPr lang="el-GR" baseline="-25000" dirty="0"/>
              <a:t>3 </a:t>
            </a:r>
            <a:r>
              <a:rPr lang="el-GR" dirty="0"/>
              <a:t>σε υψηλές θερμοκρασίες) (</a:t>
            </a:r>
            <a:r>
              <a:rPr lang="en-US" dirty="0"/>
              <a:t>Monks et al</a:t>
            </a:r>
            <a:r>
              <a:rPr lang="el-GR" dirty="0"/>
              <a:t>., 2009, </a:t>
            </a:r>
            <a:r>
              <a:rPr lang="en-US" dirty="0" err="1"/>
              <a:t>Theodosi</a:t>
            </a:r>
            <a:r>
              <a:rPr lang="en-US" dirty="0"/>
              <a:t> et al</a:t>
            </a:r>
            <a:r>
              <a:rPr lang="el-GR" dirty="0"/>
              <a:t>., 2011) καθώς και η γρήγορη οξείδωση του ΝΟ</a:t>
            </a:r>
            <a:r>
              <a:rPr lang="el-GR" baseline="-25000" dirty="0"/>
              <a:t>2</a:t>
            </a:r>
            <a:r>
              <a:rPr lang="el-GR" dirty="0"/>
              <a:t> έχουν ως αποτέλεσμα, τα νιτρικά ιόντα να παρουσιάζουν λιγότερο ομοιόμορφη χωρική κατανομή από τα θειικά (</a:t>
            </a:r>
            <a:r>
              <a:rPr lang="en-US" dirty="0"/>
              <a:t>Harrison and Yin</a:t>
            </a:r>
            <a:r>
              <a:rPr lang="el-GR" dirty="0"/>
              <a:t>, 2000, </a:t>
            </a:r>
            <a:r>
              <a:rPr lang="el-GR" dirty="0" err="1"/>
              <a:t>Διαπούλη</a:t>
            </a:r>
            <a:r>
              <a:rPr lang="el-GR" dirty="0"/>
              <a:t>, 2008). </a:t>
            </a:r>
          </a:p>
        </p:txBody>
      </p:sp>
    </p:spTree>
    <p:extLst>
      <p:ext uri="{BB962C8B-B14F-4D97-AF65-F5344CB8AC3E}">
        <p14:creationId xmlns:p14="http://schemas.microsoft.com/office/powerpoint/2010/main" val="976572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Νιτρικά ιόντα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 </a:t>
            </a:r>
            <a:r>
              <a:rPr lang="el-GR" dirty="0"/>
              <a:t>Τις τελευταίες δεκαετίες έχει παρατηρηθεί μείωση των θειικών ιόντων, όπως έχει καταδειχθεί από αναλύσεις δειγμάτων αιωρούμενων σωματιδίων από διάφορους Ευρωπαϊκούς σταθμούς, για την περίοδο 1991 – 2001 (</a:t>
            </a:r>
            <a:r>
              <a:rPr lang="en-US" dirty="0"/>
              <a:t>Monks et al</a:t>
            </a:r>
            <a:r>
              <a:rPr lang="el-GR" dirty="0"/>
              <a:t>., 2009). </a:t>
            </a:r>
            <a:endParaRPr lang="el-GR" dirty="0" smtClean="0"/>
          </a:p>
          <a:p>
            <a:r>
              <a:rPr lang="el-GR" dirty="0" smtClean="0"/>
              <a:t>- </a:t>
            </a:r>
            <a:r>
              <a:rPr lang="el-GR" dirty="0"/>
              <a:t>Η μείωση αυτή μπορεί να οφείλεται στη μείωση της χρήσης καυσίμων πλούσιων σε θείο και στην αντικατάσταση των μη καταλυτικών οχημάτων</a:t>
            </a:r>
            <a:r>
              <a:rPr lang="el-GR" dirty="0" smtClean="0"/>
              <a:t>.</a:t>
            </a:r>
          </a:p>
          <a:p>
            <a:r>
              <a:rPr lang="el-GR" dirty="0" smtClean="0"/>
              <a:t>- </a:t>
            </a:r>
            <a:r>
              <a:rPr lang="el-GR" dirty="0"/>
              <a:t>Η μείωση των θειικών ιόντων μεταφράζεται απ’ ευθείας σε μείωση του προδρόμου τους </a:t>
            </a:r>
            <a:r>
              <a:rPr lang="en-US" dirty="0"/>
              <a:t>SO</a:t>
            </a:r>
            <a:r>
              <a:rPr lang="el-GR" baseline="-25000" dirty="0"/>
              <a:t>2</a:t>
            </a:r>
            <a:r>
              <a:rPr lang="el-GR" dirty="0"/>
              <a:t>. Αυτό σημαίνει ότι η διαθέσιμη ΝΗ</a:t>
            </a:r>
            <a:r>
              <a:rPr lang="el-GR" baseline="-25000" dirty="0"/>
              <a:t>3</a:t>
            </a:r>
            <a:r>
              <a:rPr lang="el-GR" dirty="0"/>
              <a:t> στην ατμόσφαιρα, θα καταναλώνεται μόνο για την εξουδετέρωση του ΗΝΟ</a:t>
            </a:r>
            <a:r>
              <a:rPr lang="el-GR" baseline="-25000" dirty="0"/>
              <a:t>3</a:t>
            </a:r>
            <a:r>
              <a:rPr lang="el-GR" dirty="0"/>
              <a:t>. Πιθανόν, αυτό να οδηγήσει σε αύξηση του ΝΗ</a:t>
            </a:r>
            <a:r>
              <a:rPr lang="el-GR" baseline="-25000" dirty="0"/>
              <a:t>4</a:t>
            </a:r>
            <a:r>
              <a:rPr lang="el-GR" dirty="0"/>
              <a:t>ΝΟ</a:t>
            </a:r>
            <a:r>
              <a:rPr lang="el-GR" baseline="-25000" dirty="0"/>
              <a:t>3, </a:t>
            </a:r>
            <a:r>
              <a:rPr lang="el-GR" dirty="0"/>
              <a:t>ως επακόλουθο της μείωσης των εκπομπών του </a:t>
            </a:r>
            <a:r>
              <a:rPr lang="en-US" dirty="0"/>
              <a:t>SO</a:t>
            </a:r>
            <a:r>
              <a:rPr lang="el-GR" baseline="-25000" dirty="0"/>
              <a:t>2</a:t>
            </a:r>
            <a:r>
              <a:rPr lang="el-GR" dirty="0"/>
              <a:t>, ακόμη κι εάν οι εκπομπές των οξειδίων του αζώτου παραμένουν σταθερές</a:t>
            </a:r>
            <a:r>
              <a:rPr lang="el-GR" dirty="0" smtClean="0"/>
              <a:t>.</a:t>
            </a:r>
          </a:p>
          <a:p>
            <a:r>
              <a:rPr lang="el-GR" dirty="0" smtClean="0"/>
              <a:t>- </a:t>
            </a:r>
            <a:r>
              <a:rPr lang="el-GR" dirty="0"/>
              <a:t>Αυξημένες συγκεντρώσεις των θειικών και νιτρικών ιόντων στην ατμόσφαιρα υποδηλώνουν μεταφορά ρύπων σε περιφερειακή κλίμακα, καθώς σχηματίζονται με σχετικά αργό ρυθμό στην ατμόσφαιρα και δεν εκπέμπονται απευθείας στην ατμόσφαιρα ως πρωτογενή ρύποι (</a:t>
            </a:r>
            <a:r>
              <a:rPr lang="en-US" dirty="0"/>
              <a:t>Harrison and Williams</a:t>
            </a:r>
            <a:r>
              <a:rPr lang="el-GR" dirty="0"/>
              <a:t>, 1982</a:t>
            </a:r>
            <a:r>
              <a:rPr lang="el-GR" dirty="0" smtClean="0"/>
              <a:t>).</a:t>
            </a:r>
            <a:endParaRPr lang="el-GR" dirty="0"/>
          </a:p>
        </p:txBody>
      </p:sp>
    </p:spTree>
    <p:extLst>
      <p:ext uri="{BB962C8B-B14F-4D97-AF65-F5344CB8AC3E}">
        <p14:creationId xmlns:p14="http://schemas.microsoft.com/office/powerpoint/2010/main" val="2357008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Αμμωνιακά ιόντα</a:t>
            </a:r>
            <a:endParaRPr lang="el-GR" dirty="0"/>
          </a:p>
        </p:txBody>
      </p:sp>
      <p:sp>
        <p:nvSpPr>
          <p:cNvPr id="3" name="Θέση περιεχομένου 2"/>
          <p:cNvSpPr>
            <a:spLocks noGrp="1"/>
          </p:cNvSpPr>
          <p:nvPr>
            <p:ph idx="1"/>
          </p:nvPr>
        </p:nvSpPr>
        <p:spPr/>
        <p:txBody>
          <a:bodyPr/>
          <a:lstStyle/>
          <a:p>
            <a:r>
              <a:rPr lang="el-GR" dirty="0" smtClean="0"/>
              <a:t>- </a:t>
            </a:r>
            <a:r>
              <a:rPr lang="el-GR" dirty="0"/>
              <a:t>Τα αμμωνιακά ιόντα ή αμμώνιο (ΝΗ</a:t>
            </a:r>
            <a:r>
              <a:rPr lang="el-GR" baseline="-25000" dirty="0"/>
              <a:t>4</a:t>
            </a:r>
            <a:r>
              <a:rPr lang="el-GR" baseline="30000" dirty="0"/>
              <a:t>+</a:t>
            </a:r>
            <a:r>
              <a:rPr lang="el-GR" dirty="0"/>
              <a:t> ) δημιουργούνται στην ατμόσφαιρα από τη ουδετεροποίηση των θειικών και νιτρικών οξέων από την ατμοσφαιρική </a:t>
            </a:r>
            <a:r>
              <a:rPr lang="en-US" dirty="0"/>
              <a:t>NH</a:t>
            </a:r>
            <a:r>
              <a:rPr lang="el-GR" baseline="-25000" dirty="0"/>
              <a:t>3</a:t>
            </a:r>
            <a:r>
              <a:rPr lang="el-GR" dirty="0"/>
              <a:t>, με αποτέλεσμα το σχηματισμό αμμωνιακών αλάτων (</a:t>
            </a:r>
            <a:r>
              <a:rPr lang="en-US" dirty="0"/>
              <a:t>Harrison and Yin</a:t>
            </a:r>
            <a:r>
              <a:rPr lang="el-GR" dirty="0"/>
              <a:t>, 2000). </a:t>
            </a:r>
            <a:endParaRPr lang="el-GR" dirty="0" smtClean="0"/>
          </a:p>
          <a:p>
            <a:r>
              <a:rPr lang="el-GR" dirty="0" smtClean="0"/>
              <a:t>- </a:t>
            </a:r>
            <a:r>
              <a:rPr lang="el-GR" dirty="0"/>
              <a:t>Η πιο συχνά απαντημένη μορφή </a:t>
            </a:r>
            <a:r>
              <a:rPr lang="el-GR" dirty="0" err="1"/>
              <a:t>αμμώνιου</a:t>
            </a:r>
            <a:r>
              <a:rPr lang="el-GR" dirty="0"/>
              <a:t> στην ατμόσφαιρα είναι το θειικό αμμώνιο ((ΝΗ</a:t>
            </a:r>
            <a:r>
              <a:rPr lang="el-GR" baseline="-25000" dirty="0"/>
              <a:t>4</a:t>
            </a:r>
            <a:r>
              <a:rPr lang="el-GR" dirty="0"/>
              <a:t>)</a:t>
            </a:r>
            <a:r>
              <a:rPr lang="el-GR" baseline="-25000" dirty="0"/>
              <a:t>2</a:t>
            </a:r>
            <a:r>
              <a:rPr lang="en-US" dirty="0"/>
              <a:t>SO</a:t>
            </a:r>
            <a:r>
              <a:rPr lang="el-GR" baseline="-25000" dirty="0"/>
              <a:t>4</a:t>
            </a:r>
            <a:r>
              <a:rPr lang="el-GR" dirty="0" smtClean="0"/>
              <a:t>).</a:t>
            </a:r>
          </a:p>
          <a:p>
            <a:r>
              <a:rPr lang="el-GR" dirty="0" smtClean="0"/>
              <a:t>- </a:t>
            </a:r>
            <a:r>
              <a:rPr lang="el-GR" dirty="0"/>
              <a:t>Η κύρια πηγή της ΝΗ</a:t>
            </a:r>
            <a:r>
              <a:rPr lang="el-GR" baseline="-25000" dirty="0"/>
              <a:t>3</a:t>
            </a:r>
            <a:r>
              <a:rPr lang="el-GR" dirty="0"/>
              <a:t> στην ατμόσφαιρα από ανθρωπογενείς διεργασίες είναι η εντατική γεωργία ενώ φυσικές πηγές είναι το έδαφος και οι βιολογικές διεργασίες των ζώων (</a:t>
            </a:r>
            <a:r>
              <a:rPr lang="en-US" dirty="0"/>
              <a:t>Harrison and Yin</a:t>
            </a:r>
            <a:r>
              <a:rPr lang="el-GR" dirty="0"/>
              <a:t>, 2000</a:t>
            </a:r>
            <a:r>
              <a:rPr lang="el-GR" dirty="0" smtClean="0"/>
              <a:t>).</a:t>
            </a:r>
          </a:p>
          <a:p>
            <a:r>
              <a:rPr lang="el-GR" dirty="0" smtClean="0"/>
              <a:t>- </a:t>
            </a:r>
            <a:r>
              <a:rPr lang="el-GR" dirty="0"/>
              <a:t>Η συντριπτική πλειοψηφία των αμμωνιακών ενώσεων συμμετέχει στη σύσταση των λεπτών σωματιδίων. Αυτό είναι αναμενόμενο διότι τα χονδρά σωματίδια αποτελούνται κυρίως από ορυκτά υλικά, τα οποία είναι αλκαλικά και δεν αντιδρούν με την αέρια ΝΗ</a:t>
            </a:r>
            <a:r>
              <a:rPr lang="el-GR" baseline="-25000" dirty="0"/>
              <a:t>3</a:t>
            </a:r>
            <a:r>
              <a:rPr lang="el-GR" dirty="0"/>
              <a:t> (</a:t>
            </a:r>
            <a:r>
              <a:rPr lang="el-GR" dirty="0" err="1"/>
              <a:t>Διαπούλη</a:t>
            </a:r>
            <a:r>
              <a:rPr lang="el-GR" dirty="0"/>
              <a:t>, 2008).</a:t>
            </a:r>
          </a:p>
        </p:txBody>
      </p:sp>
    </p:spTree>
    <p:extLst>
      <p:ext uri="{BB962C8B-B14F-4D97-AF65-F5344CB8AC3E}">
        <p14:creationId xmlns:p14="http://schemas.microsoft.com/office/powerpoint/2010/main" val="185415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Χλωριόντα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 </a:t>
            </a:r>
            <a:r>
              <a:rPr lang="el-GR" dirty="0"/>
              <a:t>Οι κύριες πηγές προέλευσης των </a:t>
            </a:r>
            <a:r>
              <a:rPr lang="el-GR" dirty="0" err="1"/>
              <a:t>χλωριόντων</a:t>
            </a:r>
            <a:r>
              <a:rPr lang="el-GR" dirty="0"/>
              <a:t> είναι το θαλάσσιο αερόλυμα, ακόμη και σε περιοχές που βρίσκονται εκατοντάδες χιλιόμετρα μακριά από τη θάλασσα</a:t>
            </a:r>
            <a:r>
              <a:rPr lang="el-GR" dirty="0" smtClean="0"/>
              <a:t>.</a:t>
            </a:r>
          </a:p>
          <a:p>
            <a:r>
              <a:rPr lang="el-GR" dirty="0" smtClean="0"/>
              <a:t>- </a:t>
            </a:r>
            <a:r>
              <a:rPr lang="el-GR" dirty="0"/>
              <a:t>Τους χειμερινούς μήνες </a:t>
            </a:r>
            <a:r>
              <a:rPr lang="el-GR" dirty="0" err="1"/>
              <a:t>χλωριόντα</a:t>
            </a:r>
            <a:r>
              <a:rPr lang="el-GR" dirty="0"/>
              <a:t> μπορεί να δημιουργούνται και από την επίστρωση με αλάτι στους παγωμένους δρόμους για την εξουδετέρωση του πάγου. </a:t>
            </a:r>
            <a:endParaRPr lang="el-GR" dirty="0" smtClean="0"/>
          </a:p>
          <a:p>
            <a:r>
              <a:rPr lang="el-GR" dirty="0" smtClean="0"/>
              <a:t>- </a:t>
            </a:r>
            <a:r>
              <a:rPr lang="el-GR" dirty="0"/>
              <a:t>Τα </a:t>
            </a:r>
            <a:r>
              <a:rPr lang="el-GR" dirty="0" err="1"/>
              <a:t>χλωριόντα</a:t>
            </a:r>
            <a:r>
              <a:rPr lang="el-GR" dirty="0"/>
              <a:t> σχηματίζονται από την εξουδετέρωση της ΝΗ</a:t>
            </a:r>
            <a:r>
              <a:rPr lang="el-GR" baseline="-25000" dirty="0"/>
              <a:t>3</a:t>
            </a:r>
            <a:r>
              <a:rPr lang="el-GR" dirty="0"/>
              <a:t> από το υδροχλωρικό οξύ το οποίο εκπέμπεται συνήθως από την καύση των απορριμμάτων και από τους σταθμούς παραγωγής ενέργειας (</a:t>
            </a:r>
            <a:r>
              <a:rPr lang="en-US" dirty="0"/>
              <a:t>Harrison and Yin</a:t>
            </a:r>
            <a:r>
              <a:rPr lang="el-GR" dirty="0"/>
              <a:t>, 2000</a:t>
            </a:r>
            <a:r>
              <a:rPr lang="el-GR" dirty="0" smtClean="0"/>
              <a:t>).</a:t>
            </a:r>
          </a:p>
          <a:p>
            <a:r>
              <a:rPr lang="el-GR" dirty="0" smtClean="0"/>
              <a:t>- </a:t>
            </a:r>
            <a:r>
              <a:rPr lang="el-GR" dirty="0"/>
              <a:t>Σε παραθαλάσσιες περιοχές, στις οποίες δεν παρατηρούνται ρυπασμένες αέριες μάζες, τα ιόντα </a:t>
            </a:r>
            <a:r>
              <a:rPr lang="en-US" dirty="0"/>
              <a:t>Cl</a:t>
            </a:r>
            <a:r>
              <a:rPr lang="el-GR" baseline="30000" dirty="0"/>
              <a:t>-</a:t>
            </a:r>
            <a:r>
              <a:rPr lang="el-GR" dirty="0"/>
              <a:t> εμπεριέχονται στο κλάσμα των χονδρών αιωρούμενων σωματιδίων και αυτό το </a:t>
            </a:r>
            <a:r>
              <a:rPr lang="en-US" dirty="0"/>
              <a:t>Cl</a:t>
            </a:r>
            <a:r>
              <a:rPr lang="el-GR" baseline="30000" dirty="0"/>
              <a:t>- </a:t>
            </a:r>
            <a:r>
              <a:rPr lang="el-GR" dirty="0"/>
              <a:t>κυρίως προέρχεται από το θαλάσσιο </a:t>
            </a:r>
            <a:r>
              <a:rPr lang="en-US" dirty="0" err="1"/>
              <a:t>NaCl</a:t>
            </a:r>
            <a:r>
              <a:rPr lang="el-GR" dirty="0"/>
              <a:t>. </a:t>
            </a:r>
            <a:endParaRPr lang="el-GR" dirty="0" smtClean="0"/>
          </a:p>
          <a:p>
            <a:r>
              <a:rPr lang="el-GR" dirty="0" smtClean="0"/>
              <a:t>- </a:t>
            </a:r>
            <a:r>
              <a:rPr lang="el-GR" dirty="0"/>
              <a:t>Σε ρυπασμένες αέριες μάζες τα </a:t>
            </a:r>
            <a:r>
              <a:rPr lang="el-GR" dirty="0" err="1"/>
              <a:t>χλωριόντα</a:t>
            </a:r>
            <a:r>
              <a:rPr lang="el-GR" dirty="0"/>
              <a:t> εμπεριέχονται στο κλάσμα των λεπτών αιωρούμενων σωματιδίων υπό τη μορφή του χλωριούχου </a:t>
            </a:r>
            <a:r>
              <a:rPr lang="el-GR" dirty="0" err="1"/>
              <a:t>αμμώνιου</a:t>
            </a:r>
            <a:r>
              <a:rPr lang="el-GR" dirty="0"/>
              <a:t> (</a:t>
            </a:r>
            <a:r>
              <a:rPr lang="en-US" dirty="0"/>
              <a:t>NH</a:t>
            </a:r>
            <a:r>
              <a:rPr lang="el-GR" baseline="-25000" dirty="0"/>
              <a:t>4</a:t>
            </a:r>
            <a:r>
              <a:rPr lang="en-US" dirty="0"/>
              <a:t>Cl</a:t>
            </a:r>
            <a:r>
              <a:rPr lang="el-GR" dirty="0"/>
              <a:t>) (</a:t>
            </a:r>
            <a:r>
              <a:rPr lang="en-US" dirty="0"/>
              <a:t>Harrison and </a:t>
            </a:r>
            <a:r>
              <a:rPr lang="en-US" dirty="0" err="1"/>
              <a:t>Pio</a:t>
            </a:r>
            <a:r>
              <a:rPr lang="el-GR" dirty="0"/>
              <a:t>, 1983).</a:t>
            </a:r>
          </a:p>
          <a:p>
            <a:endParaRPr lang="el-GR" dirty="0"/>
          </a:p>
        </p:txBody>
      </p:sp>
    </p:spTree>
    <p:extLst>
      <p:ext uri="{BB962C8B-B14F-4D97-AF65-F5344CB8AC3E}">
        <p14:creationId xmlns:p14="http://schemas.microsoft.com/office/powerpoint/2010/main" val="3473139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Οργανικός και στοιχειακός άνθρακας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 </a:t>
            </a:r>
            <a:r>
              <a:rPr lang="el-GR" dirty="0"/>
              <a:t>Ο</a:t>
            </a:r>
            <a:r>
              <a:rPr lang="el-GR" dirty="0" smtClean="0"/>
              <a:t>ι </a:t>
            </a:r>
            <a:r>
              <a:rPr lang="el-GR" dirty="0"/>
              <a:t>δύο όροι, οργανικός και στοιχειακός άνθρακας, δημιουργήθηκαν από την αναλυτική μέθοδο που χρησιμοποιείται για τον προσδιορισμό τους</a:t>
            </a:r>
            <a:r>
              <a:rPr lang="el-GR" dirty="0" smtClean="0"/>
              <a:t>.</a:t>
            </a:r>
          </a:p>
          <a:p>
            <a:r>
              <a:rPr lang="el-GR" dirty="0" smtClean="0"/>
              <a:t>- </a:t>
            </a:r>
            <a:r>
              <a:rPr lang="el-GR" dirty="0"/>
              <a:t>Η αναλυτική μέθοδος που χρησιμοποιείται στηρίζεται στη θερμική επεξεργασία των φίλτρων συγκράτησης των </a:t>
            </a:r>
            <a:r>
              <a:rPr lang="el-GR" dirty="0" smtClean="0"/>
              <a:t>ενώσεων </a:t>
            </a:r>
            <a:r>
              <a:rPr lang="el-GR" dirty="0"/>
              <a:t>και κατόπιν στη μέτρηση του άνθρακα που απελευθερώνεται ως συνάρτηση της θερμοκρασίας. Κάτω από μια συγκεκριμένη θερμοκρασία (τυπικά 340-350 </a:t>
            </a:r>
            <a:r>
              <a:rPr lang="el-GR" baseline="30000" dirty="0"/>
              <a:t>ο</a:t>
            </a:r>
            <a:r>
              <a:rPr lang="en-US" dirty="0"/>
              <a:t>C</a:t>
            </a:r>
            <a:r>
              <a:rPr lang="el-GR" dirty="0"/>
              <a:t>) απελευθερώνεται οργανικός άνθρακας (</a:t>
            </a:r>
            <a:r>
              <a:rPr lang="en-US" dirty="0"/>
              <a:t>C</a:t>
            </a:r>
            <a:r>
              <a:rPr lang="el-GR" i="1" baseline="-25000" dirty="0" err="1"/>
              <a:t>χ</a:t>
            </a:r>
            <a:r>
              <a:rPr lang="el-GR" dirty="0" err="1"/>
              <a:t>Η</a:t>
            </a:r>
            <a:r>
              <a:rPr lang="en-US" i="1" baseline="-25000" dirty="0" err="1"/>
              <a:t>y</a:t>
            </a:r>
            <a:r>
              <a:rPr lang="en-US" dirty="0" err="1"/>
              <a:t>O</a:t>
            </a:r>
            <a:r>
              <a:rPr lang="en-US" i="1" baseline="-25000" dirty="0" err="1"/>
              <a:t>z</a:t>
            </a:r>
            <a:r>
              <a:rPr lang="el-GR" dirty="0"/>
              <a:t>), ενώ ο άνθρακας που απελευθερώνεται πάνω από αυτή τη θερμοκρασία, θεωρείται στοιχειακός (</a:t>
            </a:r>
            <a:r>
              <a:rPr lang="en-US" dirty="0" err="1"/>
              <a:t>Birmili</a:t>
            </a:r>
            <a:r>
              <a:rPr lang="en-US" dirty="0"/>
              <a:t> and Hoffmann</a:t>
            </a:r>
            <a:r>
              <a:rPr lang="el-GR" dirty="0"/>
              <a:t>, 2006).</a:t>
            </a:r>
          </a:p>
          <a:p>
            <a:r>
              <a:rPr lang="el-GR" dirty="0" smtClean="0"/>
              <a:t>- </a:t>
            </a:r>
            <a:r>
              <a:rPr lang="el-GR" dirty="0"/>
              <a:t>Ο στοιχειακός άνθρακας παράγεται μόνο από διαδικασίες καύσης και επομένως μόνο πρωτογενώς (Καραθανάσης, 2006). </a:t>
            </a:r>
            <a:endParaRPr lang="el-GR" dirty="0" smtClean="0"/>
          </a:p>
          <a:p>
            <a:r>
              <a:rPr lang="el-GR" dirty="0" smtClean="0"/>
              <a:t>- </a:t>
            </a:r>
            <a:r>
              <a:rPr lang="el-GR" dirty="0"/>
              <a:t>Τα πρωτογενή οργανικά σωματίδια αποτελούνται από έναν πυρήνα από στοιχειακό άνθρακα, η επιφάνεια του οποίου επικαλύπτεται από </a:t>
            </a:r>
            <a:r>
              <a:rPr lang="el-GR" dirty="0" err="1"/>
              <a:t>ημι</a:t>
            </a:r>
            <a:r>
              <a:rPr lang="el-GR" dirty="0"/>
              <a:t>-πτητικές οργανικές ενώσεις, οι οποίες συμπυκνώνονται από τα αέρια καύσης (</a:t>
            </a:r>
            <a:r>
              <a:rPr lang="en-US" dirty="0"/>
              <a:t>Harrison and Yin</a:t>
            </a:r>
            <a:r>
              <a:rPr lang="el-GR" dirty="0"/>
              <a:t>, 2000</a:t>
            </a:r>
            <a:r>
              <a:rPr lang="el-GR" dirty="0" smtClean="0"/>
              <a:t>).</a:t>
            </a:r>
          </a:p>
          <a:p>
            <a:r>
              <a:rPr lang="el-GR" dirty="0" smtClean="0"/>
              <a:t>- </a:t>
            </a:r>
            <a:r>
              <a:rPr lang="el-GR" dirty="0"/>
              <a:t>Ο στοιχειακός άνθρακας απορροφά ηλιακή </a:t>
            </a:r>
            <a:r>
              <a:rPr lang="el-GR" dirty="0" smtClean="0"/>
              <a:t>ακτινοβολία.</a:t>
            </a:r>
            <a:endParaRPr lang="el-GR" dirty="0"/>
          </a:p>
        </p:txBody>
      </p:sp>
    </p:spTree>
    <p:extLst>
      <p:ext uri="{BB962C8B-B14F-4D97-AF65-F5344CB8AC3E}">
        <p14:creationId xmlns:p14="http://schemas.microsoft.com/office/powerpoint/2010/main" val="715495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Οργανικός και στοιχειακός άνθρακας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 </a:t>
            </a:r>
            <a:r>
              <a:rPr lang="el-GR" dirty="0"/>
              <a:t>Ο οργανικός άνθρακας μπορεί να προέρχεται πρωτογενώς από βιολογικές πηγές υπό τη μορφή ιών, γύρης, βακτηρίων, μυκήτων, τμημάτων φυτών και ζώων και σπόρων (</a:t>
            </a:r>
            <a:r>
              <a:rPr lang="en-US" dirty="0"/>
              <a:t>Monks et al</a:t>
            </a:r>
            <a:r>
              <a:rPr lang="el-GR" dirty="0"/>
              <a:t>., 2009, </a:t>
            </a:r>
            <a:r>
              <a:rPr lang="en-US" dirty="0"/>
              <a:t>Kelly and </a:t>
            </a:r>
            <a:r>
              <a:rPr lang="en-US" dirty="0" err="1"/>
              <a:t>Fussell</a:t>
            </a:r>
            <a:r>
              <a:rPr lang="el-GR" dirty="0"/>
              <a:t>, 2012). </a:t>
            </a:r>
            <a:endParaRPr lang="el-GR" dirty="0" smtClean="0"/>
          </a:p>
          <a:p>
            <a:r>
              <a:rPr lang="el-GR" dirty="0" smtClean="0"/>
              <a:t>- </a:t>
            </a:r>
            <a:r>
              <a:rPr lang="el-GR" dirty="0"/>
              <a:t>Ο άνθρακας που προέρχεται από βιολογικές πηγές απαντάται κυρίως στο κλάσμα των χονδρών σωματιδίων με αεροδυναμική διάμετρο που φτάνει και τα 100 μ</a:t>
            </a:r>
            <a:r>
              <a:rPr lang="en-US" dirty="0"/>
              <a:t>m</a:t>
            </a:r>
            <a:r>
              <a:rPr lang="el-GR" dirty="0"/>
              <a:t>, χωρίς όμως να αποκλείεται να απαντηθεί και </a:t>
            </a:r>
            <a:r>
              <a:rPr lang="el-GR" dirty="0" err="1"/>
              <a:t>στ</a:t>
            </a:r>
            <a:r>
              <a:rPr lang="en-US" dirty="0"/>
              <a:t>o</a:t>
            </a:r>
            <a:r>
              <a:rPr lang="el-GR" dirty="0"/>
              <a:t> κλάσμα των αιωρούμενων σωματιδίων με μικρότερες αεροδυναμικές διαμέτρους</a:t>
            </a:r>
            <a:r>
              <a:rPr lang="el-GR" dirty="0" smtClean="0"/>
              <a:t>.</a:t>
            </a:r>
          </a:p>
          <a:p>
            <a:r>
              <a:rPr lang="el-GR" dirty="0" smtClean="0"/>
              <a:t>- </a:t>
            </a:r>
            <a:r>
              <a:rPr lang="el-GR" dirty="0"/>
              <a:t>Επιπλέον, ο οργανικός άνθρακας παράγεται πρωτογενώς στην ατμόσφαιρα από ανθρώπινες δραστηριότητες και κυρίως την καύση ορυκτών καυσίμων και </a:t>
            </a:r>
            <a:r>
              <a:rPr lang="el-GR" dirty="0" smtClean="0"/>
              <a:t>βιομάζας, </a:t>
            </a:r>
            <a:r>
              <a:rPr lang="el-GR" dirty="0"/>
              <a:t>μηχανική διάβρωση και δημιουργία θραυσμάτων από υλικά δρόμων και άλλων </a:t>
            </a:r>
            <a:r>
              <a:rPr lang="el-GR" dirty="0" smtClean="0"/>
              <a:t>ελαστικών, </a:t>
            </a:r>
            <a:r>
              <a:rPr lang="el-GR" dirty="0"/>
              <a:t>από οικιακές δραστηριότητες όπως το μαγείρεμα και το </a:t>
            </a:r>
            <a:r>
              <a:rPr lang="el-GR" dirty="0" smtClean="0"/>
              <a:t>κάπνισμα </a:t>
            </a:r>
            <a:r>
              <a:rPr lang="el-GR" dirty="0"/>
              <a:t>(</a:t>
            </a:r>
            <a:r>
              <a:rPr lang="en-US" dirty="0" err="1"/>
              <a:t>Birmili</a:t>
            </a:r>
            <a:r>
              <a:rPr lang="en-US" dirty="0"/>
              <a:t> and Hoffmann</a:t>
            </a:r>
            <a:r>
              <a:rPr lang="el-GR" dirty="0"/>
              <a:t>, 2006).</a:t>
            </a:r>
          </a:p>
          <a:p>
            <a:r>
              <a:rPr lang="el-GR" dirty="0" smtClean="0"/>
              <a:t>- </a:t>
            </a:r>
            <a:r>
              <a:rPr lang="el-GR" dirty="0"/>
              <a:t>Δευτερογενώς, ο οργανικός άνθρακας μπορεί να σχηματιστεί στην τροπόσφαιρα από την αντίδραση πτητικών οργανικών ενώσεων (</a:t>
            </a:r>
            <a:r>
              <a:rPr lang="en-US" dirty="0"/>
              <a:t>Volatile Organic Compounds</a:t>
            </a:r>
            <a:r>
              <a:rPr lang="el-GR" dirty="0"/>
              <a:t> (</a:t>
            </a:r>
            <a:r>
              <a:rPr lang="en-US" dirty="0"/>
              <a:t>VOC</a:t>
            </a:r>
            <a:r>
              <a:rPr lang="el-GR" dirty="0"/>
              <a:t>)) με τα κύρια οξειδωτικά στοιχεία της ατμόσφαιρας Ο</a:t>
            </a:r>
            <a:r>
              <a:rPr lang="el-GR" baseline="-25000" dirty="0"/>
              <a:t>3</a:t>
            </a:r>
            <a:r>
              <a:rPr lang="el-GR" dirty="0"/>
              <a:t>, ΟΗ, και ΝΟ</a:t>
            </a:r>
            <a:r>
              <a:rPr lang="el-GR" baseline="-25000" dirty="0"/>
              <a:t>3</a:t>
            </a:r>
            <a:r>
              <a:rPr lang="el-GR" dirty="0"/>
              <a:t>.</a:t>
            </a:r>
          </a:p>
        </p:txBody>
      </p:sp>
    </p:spTree>
    <p:extLst>
      <p:ext uri="{BB962C8B-B14F-4D97-AF65-F5344CB8AC3E}">
        <p14:creationId xmlns:p14="http://schemas.microsoft.com/office/powerpoint/2010/main" val="22258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ΤΑΞΙΝΟΜΗΣΗ</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u="sng" dirty="0" smtClean="0">
                <a:solidFill>
                  <a:schemeClr val="bg2">
                    <a:lumMod val="50000"/>
                  </a:schemeClr>
                </a:solidFill>
              </a:rPr>
              <a:t>Ανάλογα με την προέλευση</a:t>
            </a:r>
            <a:endParaRPr lang="el-GR" b="1" u="sng" dirty="0">
              <a:solidFill>
                <a:schemeClr val="bg2">
                  <a:lumMod val="50000"/>
                </a:schemeClr>
              </a:solidFill>
            </a:endParaRPr>
          </a:p>
          <a:p>
            <a:pPr>
              <a:buFont typeface="Arial" panose="020B0604020202020204" pitchFamily="34" charset="0"/>
              <a:buChar char="•"/>
            </a:pPr>
            <a:r>
              <a:rPr lang="el-GR" dirty="0">
                <a:solidFill>
                  <a:schemeClr val="bg2">
                    <a:lumMod val="50000"/>
                  </a:schemeClr>
                </a:solidFill>
              </a:rPr>
              <a:t> </a:t>
            </a:r>
            <a:r>
              <a:rPr lang="el-GR" b="1" i="1" dirty="0" smtClean="0">
                <a:solidFill>
                  <a:schemeClr val="bg2">
                    <a:lumMod val="50000"/>
                  </a:schemeClr>
                </a:solidFill>
              </a:rPr>
              <a:t>Πρωτογενείς</a:t>
            </a:r>
            <a:r>
              <a:rPr lang="el-GR" b="1" i="1" dirty="0">
                <a:solidFill>
                  <a:schemeClr val="bg2">
                    <a:lumMod val="50000"/>
                  </a:schemeClr>
                </a:solidFill>
              </a:rPr>
              <a:t>: </a:t>
            </a:r>
            <a:r>
              <a:rPr lang="el-GR" dirty="0">
                <a:solidFill>
                  <a:schemeClr val="accent1">
                    <a:lumMod val="75000"/>
                  </a:schemeClr>
                </a:solidFill>
              </a:rPr>
              <a:t>Οι ρύποι που εκπέμπονται απευθείας από μία </a:t>
            </a:r>
            <a:r>
              <a:rPr lang="el-GR" dirty="0" smtClean="0">
                <a:solidFill>
                  <a:schemeClr val="accent1">
                    <a:lumMod val="75000"/>
                  </a:schemeClr>
                </a:solidFill>
              </a:rPr>
              <a:t>πηγή π.χ</a:t>
            </a:r>
            <a:r>
              <a:rPr lang="el-GR" dirty="0">
                <a:solidFill>
                  <a:schemeClr val="accent1">
                    <a:lumMod val="75000"/>
                  </a:schemeClr>
                </a:solidFill>
              </a:rPr>
              <a:t>. CO, NO, SO2, HC, σωματίδια</a:t>
            </a:r>
          </a:p>
          <a:p>
            <a:pPr>
              <a:buFont typeface="Arial" panose="020B0604020202020204" pitchFamily="34" charset="0"/>
              <a:buChar char="•"/>
            </a:pPr>
            <a:r>
              <a:rPr lang="el-GR" dirty="0"/>
              <a:t> </a:t>
            </a:r>
            <a:r>
              <a:rPr lang="el-GR" b="1" i="1" dirty="0" smtClean="0">
                <a:solidFill>
                  <a:schemeClr val="bg2">
                    <a:lumMod val="50000"/>
                  </a:schemeClr>
                </a:solidFill>
              </a:rPr>
              <a:t>Δευτερογενείς</a:t>
            </a:r>
            <a:r>
              <a:rPr lang="el-GR" b="1" i="1" dirty="0">
                <a:solidFill>
                  <a:schemeClr val="bg2">
                    <a:lumMod val="50000"/>
                  </a:schemeClr>
                </a:solidFill>
              </a:rPr>
              <a:t>:</a:t>
            </a:r>
            <a:r>
              <a:rPr lang="el-GR" b="1" i="1" dirty="0"/>
              <a:t> </a:t>
            </a:r>
            <a:r>
              <a:rPr lang="el-GR" dirty="0">
                <a:solidFill>
                  <a:schemeClr val="accent1">
                    <a:lumMod val="75000"/>
                  </a:schemeClr>
                </a:solidFill>
              </a:rPr>
              <a:t>Οι ρύποι που σχηματίζονται στην </a:t>
            </a:r>
            <a:r>
              <a:rPr lang="el-GR" dirty="0" smtClean="0">
                <a:solidFill>
                  <a:schemeClr val="accent1">
                    <a:lumMod val="75000"/>
                  </a:schemeClr>
                </a:solidFill>
              </a:rPr>
              <a:t>ατμόσφαιρα από </a:t>
            </a:r>
            <a:r>
              <a:rPr lang="el-GR" dirty="0">
                <a:solidFill>
                  <a:schemeClr val="accent1">
                    <a:lumMod val="75000"/>
                  </a:schemeClr>
                </a:solidFill>
              </a:rPr>
              <a:t>πρωτογενείς ρύπους έπειτα από χημικές αντιδράσεις π.χ. </a:t>
            </a:r>
            <a:r>
              <a:rPr lang="el-GR" dirty="0" smtClean="0">
                <a:solidFill>
                  <a:schemeClr val="accent1">
                    <a:lumMod val="75000"/>
                  </a:schemeClr>
                </a:solidFill>
              </a:rPr>
              <a:t>NO2, </a:t>
            </a:r>
            <a:r>
              <a:rPr lang="en-US" dirty="0" smtClean="0">
                <a:solidFill>
                  <a:schemeClr val="accent1">
                    <a:lumMod val="75000"/>
                  </a:schemeClr>
                </a:solidFill>
              </a:rPr>
              <a:t>O3</a:t>
            </a:r>
            <a:endParaRPr lang="el-GR" dirty="0" smtClean="0">
              <a:solidFill>
                <a:schemeClr val="accent1">
                  <a:lumMod val="75000"/>
                </a:schemeClr>
              </a:solidFill>
            </a:endParaRPr>
          </a:p>
          <a:p>
            <a:r>
              <a:rPr lang="el-GR" b="1" u="sng" dirty="0" smtClean="0">
                <a:solidFill>
                  <a:schemeClr val="bg2">
                    <a:lumMod val="50000"/>
                  </a:schemeClr>
                </a:solidFill>
              </a:rPr>
              <a:t>Ανάλογα με τη δραστικότητα</a:t>
            </a:r>
          </a:p>
          <a:p>
            <a:pPr>
              <a:buFont typeface="Arial" panose="020B0604020202020204" pitchFamily="34" charset="0"/>
              <a:buChar char="•"/>
            </a:pPr>
            <a:r>
              <a:rPr lang="el-GR" b="1" dirty="0" smtClean="0"/>
              <a:t> </a:t>
            </a:r>
            <a:r>
              <a:rPr lang="el-GR" b="1" dirty="0" smtClean="0">
                <a:solidFill>
                  <a:schemeClr val="bg2">
                    <a:lumMod val="50000"/>
                  </a:schemeClr>
                </a:solidFill>
              </a:rPr>
              <a:t>Συντηρητικοί ρύποι: </a:t>
            </a:r>
            <a:r>
              <a:rPr lang="el-GR" dirty="0" smtClean="0">
                <a:solidFill>
                  <a:schemeClr val="accent1">
                    <a:lumMod val="75000"/>
                  </a:schemeClr>
                </a:solidFill>
              </a:rPr>
              <a:t>είναι οι ρύποι που δεν αντιδρούν εύκολα και παραμένουν για σχετικά μεγάλο χρονικό διάστημα αμετάβλητοι π.χ. χλωριούχο νάτριο</a:t>
            </a:r>
          </a:p>
          <a:p>
            <a:pPr>
              <a:buFont typeface="Arial" panose="020B0604020202020204" pitchFamily="34" charset="0"/>
              <a:buChar char="•"/>
            </a:pPr>
            <a:r>
              <a:rPr lang="el-GR" b="1" dirty="0"/>
              <a:t> </a:t>
            </a:r>
            <a:r>
              <a:rPr lang="el-GR" b="1" dirty="0" smtClean="0">
                <a:solidFill>
                  <a:schemeClr val="bg2">
                    <a:lumMod val="50000"/>
                  </a:schemeClr>
                </a:solidFill>
              </a:rPr>
              <a:t>Μη συντηρητικοί ρύποι:</a:t>
            </a:r>
            <a:r>
              <a:rPr lang="el-GR" b="1" dirty="0" smtClean="0"/>
              <a:t> </a:t>
            </a:r>
            <a:r>
              <a:rPr lang="el-GR" dirty="0" smtClean="0">
                <a:solidFill>
                  <a:schemeClr val="accent1">
                    <a:lumMod val="75000"/>
                  </a:schemeClr>
                </a:solidFill>
              </a:rPr>
              <a:t>είναι</a:t>
            </a:r>
            <a:r>
              <a:rPr lang="el-GR" b="1" dirty="0" smtClean="0">
                <a:solidFill>
                  <a:schemeClr val="accent1">
                    <a:lumMod val="75000"/>
                  </a:schemeClr>
                </a:solidFill>
              </a:rPr>
              <a:t> </a:t>
            </a:r>
            <a:r>
              <a:rPr lang="el-GR" dirty="0" smtClean="0">
                <a:solidFill>
                  <a:schemeClr val="accent1">
                    <a:lumMod val="75000"/>
                  </a:schemeClr>
                </a:solidFill>
              </a:rPr>
              <a:t>οι ρύποι που αντιδρούν εύκολα και μετασχηματίζονται γρήγορα σε άλλους ρύπους π.χ. </a:t>
            </a:r>
            <a:r>
              <a:rPr lang="en-US" dirty="0">
                <a:solidFill>
                  <a:schemeClr val="accent1">
                    <a:lumMod val="75000"/>
                  </a:schemeClr>
                </a:solidFill>
              </a:rPr>
              <a:t>O3</a:t>
            </a:r>
            <a:endParaRPr lang="el-GR" dirty="0">
              <a:solidFill>
                <a:schemeClr val="accent1">
                  <a:lumMod val="75000"/>
                </a:schemeClr>
              </a:solidFill>
            </a:endParaRPr>
          </a:p>
          <a:p>
            <a:pPr marL="0" indent="0">
              <a:buNone/>
            </a:pPr>
            <a:endParaRPr lang="en-US" dirty="0"/>
          </a:p>
          <a:p>
            <a:r>
              <a:rPr lang="el-GR" b="1" u="sng" dirty="0">
                <a:solidFill>
                  <a:schemeClr val="bg2">
                    <a:lumMod val="50000"/>
                  </a:schemeClr>
                </a:solidFill>
              </a:rPr>
              <a:t>Κατάσταση</a:t>
            </a:r>
          </a:p>
          <a:p>
            <a:r>
              <a:rPr lang="el-GR" dirty="0">
                <a:solidFill>
                  <a:schemeClr val="accent1">
                    <a:lumMod val="75000"/>
                  </a:schemeClr>
                </a:solidFill>
              </a:rPr>
              <a:t>• </a:t>
            </a:r>
            <a:r>
              <a:rPr lang="el-GR" i="1" dirty="0">
                <a:solidFill>
                  <a:schemeClr val="accent1">
                    <a:lumMod val="75000"/>
                  </a:schemeClr>
                </a:solidFill>
              </a:rPr>
              <a:t>Αέριοι</a:t>
            </a:r>
          </a:p>
          <a:p>
            <a:r>
              <a:rPr lang="el-GR" i="1" dirty="0">
                <a:solidFill>
                  <a:schemeClr val="accent1">
                    <a:lumMod val="75000"/>
                  </a:schemeClr>
                </a:solidFill>
              </a:rPr>
              <a:t>• </a:t>
            </a:r>
            <a:r>
              <a:rPr lang="el-GR" i="1" dirty="0" smtClean="0">
                <a:solidFill>
                  <a:schemeClr val="accent1">
                    <a:lumMod val="75000"/>
                  </a:schemeClr>
                </a:solidFill>
              </a:rPr>
              <a:t>Υγροί</a:t>
            </a:r>
            <a:endParaRPr lang="el-GR" i="1" dirty="0">
              <a:solidFill>
                <a:schemeClr val="accent1">
                  <a:lumMod val="75000"/>
                </a:schemeClr>
              </a:solidFill>
            </a:endParaRPr>
          </a:p>
          <a:p>
            <a:r>
              <a:rPr lang="el-GR" i="1" dirty="0">
                <a:solidFill>
                  <a:schemeClr val="accent1">
                    <a:lumMod val="75000"/>
                  </a:schemeClr>
                </a:solidFill>
              </a:rPr>
              <a:t>• Στερεοί</a:t>
            </a:r>
          </a:p>
        </p:txBody>
      </p:sp>
    </p:spTree>
    <p:extLst>
      <p:ext uri="{BB962C8B-B14F-4D97-AF65-F5344CB8AC3E}">
        <p14:creationId xmlns:p14="http://schemas.microsoft.com/office/powerpoint/2010/main" val="721902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Γεωλογικά συστατικά</a:t>
            </a:r>
            <a:endParaRPr lang="el-GR" dirty="0"/>
          </a:p>
        </p:txBody>
      </p:sp>
      <p:sp>
        <p:nvSpPr>
          <p:cNvPr id="3" name="Θέση περιεχομένου 2"/>
          <p:cNvSpPr>
            <a:spLocks noGrp="1"/>
          </p:cNvSpPr>
          <p:nvPr>
            <p:ph idx="1"/>
          </p:nvPr>
        </p:nvSpPr>
        <p:spPr>
          <a:xfrm>
            <a:off x="1097280" y="1845734"/>
            <a:ext cx="10058400" cy="4555066"/>
          </a:xfrm>
        </p:spPr>
        <p:txBody>
          <a:bodyPr>
            <a:normAutofit fontScale="92500" lnSpcReduction="10000"/>
          </a:bodyPr>
          <a:lstStyle/>
          <a:p>
            <a:r>
              <a:rPr lang="el-GR" dirty="0" smtClean="0"/>
              <a:t>- </a:t>
            </a:r>
            <a:r>
              <a:rPr lang="el-GR" dirty="0"/>
              <a:t>Τα γεωλογικά συστατικά περιλαμβάνουν επιφανειακή σκόνη και </a:t>
            </a:r>
            <a:r>
              <a:rPr lang="el-GR" dirty="0" err="1"/>
              <a:t>πετρογενή</a:t>
            </a:r>
            <a:r>
              <a:rPr lang="el-GR" dirty="0"/>
              <a:t> ορυκτά υλικά που μεταφέρονται από τον άνεμο (</a:t>
            </a:r>
            <a:r>
              <a:rPr lang="en-US" dirty="0" err="1"/>
              <a:t>Dentener</a:t>
            </a:r>
            <a:r>
              <a:rPr lang="en-US" dirty="0"/>
              <a:t> et al</a:t>
            </a:r>
            <a:r>
              <a:rPr lang="el-GR" dirty="0"/>
              <a:t>., 1996, </a:t>
            </a:r>
            <a:r>
              <a:rPr lang="en-US" dirty="0"/>
              <a:t>Harrison and Yin</a:t>
            </a:r>
            <a:r>
              <a:rPr lang="el-GR" dirty="0"/>
              <a:t>, 2000). </a:t>
            </a:r>
            <a:endParaRPr lang="el-GR" dirty="0" smtClean="0"/>
          </a:p>
          <a:p>
            <a:r>
              <a:rPr lang="el-GR" dirty="0" smtClean="0"/>
              <a:t>- </a:t>
            </a:r>
            <a:r>
              <a:rPr lang="el-GR" dirty="0"/>
              <a:t>Μ</a:t>
            </a:r>
            <a:r>
              <a:rPr lang="el-GR" dirty="0" smtClean="0"/>
              <a:t>εγάλη </a:t>
            </a:r>
            <a:r>
              <a:rPr lang="el-GR" dirty="0"/>
              <a:t>ποικιλία τόσο στα στοιχεία που περιέχουν όσο και στη μεταξύ τους αναλογία</a:t>
            </a:r>
            <a:r>
              <a:rPr lang="el-GR" dirty="0" smtClean="0"/>
              <a:t>.</a:t>
            </a:r>
          </a:p>
          <a:p>
            <a:r>
              <a:rPr lang="el-GR" dirty="0" smtClean="0"/>
              <a:t>- </a:t>
            </a:r>
            <a:r>
              <a:rPr lang="el-GR" dirty="0"/>
              <a:t>Η συγκέντρωση των γεωλογικών υλικών στα αιωρούμενα σωματίδια αντικατοπτρίζει τη γεωλογία της κάθε περιοχής από όπου προέρχονται καθώς και τις επιφανειακές συνθήκες. Επιπλέον, η συγκέντρωσή τους εξαρτάται από τις κλιματικές συνθήκες καθώς φαίνεται ότι συνθήκες ξηρασίας και έντονων ανέμων ευνοούν τη δημιουργία σκόνης (</a:t>
            </a:r>
            <a:r>
              <a:rPr lang="en-US" dirty="0"/>
              <a:t>Harrison and Yin</a:t>
            </a:r>
            <a:r>
              <a:rPr lang="el-GR" dirty="0"/>
              <a:t>, 2000). </a:t>
            </a:r>
            <a:endParaRPr lang="el-GR" dirty="0" smtClean="0"/>
          </a:p>
          <a:p>
            <a:r>
              <a:rPr lang="el-GR" dirty="0" smtClean="0"/>
              <a:t>- </a:t>
            </a:r>
            <a:r>
              <a:rPr lang="el-GR" dirty="0"/>
              <a:t>Η συμμετοχή των γεωλογικών υλικών σε αιωρούμενα σωματίδια έχει μία τάση αύξησης που σχετίζεται με την ερημοποίηση περιοχών, τα μεταβαλλόμενα επίπεδα κατακρημνισμάτων και τις μεταλλευτικές και βιομηχανικές δραστηριότητες</a:t>
            </a:r>
            <a:r>
              <a:rPr lang="el-GR" dirty="0" smtClean="0"/>
              <a:t>.</a:t>
            </a:r>
          </a:p>
          <a:p>
            <a:r>
              <a:rPr lang="el-GR" dirty="0" smtClean="0"/>
              <a:t>- </a:t>
            </a:r>
            <a:r>
              <a:rPr lang="el-GR" dirty="0"/>
              <a:t>Τα γεωλογικά υλικά σχηματίζουν αιωρούμενα σωματίδια που ανήκουν κυρίως στην κατηγορία των χονδρόκοκκων σωματιδίων (</a:t>
            </a:r>
            <a:r>
              <a:rPr lang="en-US" dirty="0"/>
              <a:t>Harrison and Yin</a:t>
            </a:r>
            <a:r>
              <a:rPr lang="el-GR" dirty="0"/>
              <a:t>, 2000). </a:t>
            </a:r>
            <a:endParaRPr lang="el-GR" dirty="0" smtClean="0"/>
          </a:p>
          <a:p>
            <a:r>
              <a:rPr lang="el-GR" dirty="0" smtClean="0"/>
              <a:t>- Μπορεί να </a:t>
            </a:r>
            <a:r>
              <a:rPr lang="el-GR" dirty="0" err="1" smtClean="0"/>
              <a:t>αγνωριστούν</a:t>
            </a:r>
            <a:r>
              <a:rPr lang="el-GR" dirty="0" smtClean="0"/>
              <a:t> </a:t>
            </a:r>
            <a:r>
              <a:rPr lang="el-GR" dirty="0"/>
              <a:t>από την ακανόνιστη μορφή τους και από την παρουσία υψηλών συγκεντρώσεων στοιχείων του στερεού φλοιού της γης όπως πυρίτιο και τιτάνιο καθώς και σπάνιων γαιών (</a:t>
            </a:r>
            <a:r>
              <a:rPr lang="en-US" dirty="0" err="1"/>
              <a:t>Birmili</a:t>
            </a:r>
            <a:r>
              <a:rPr lang="en-US" dirty="0"/>
              <a:t> and Hoffmann</a:t>
            </a:r>
            <a:r>
              <a:rPr lang="el-GR" dirty="0"/>
              <a:t>, 2006</a:t>
            </a:r>
            <a:r>
              <a:rPr lang="el-GR" dirty="0" smtClean="0"/>
              <a:t>).</a:t>
            </a:r>
            <a:endParaRPr lang="el-GR" dirty="0"/>
          </a:p>
        </p:txBody>
      </p:sp>
    </p:spTree>
    <p:extLst>
      <p:ext uri="{BB962C8B-B14F-4D97-AF65-F5344CB8AC3E}">
        <p14:creationId xmlns:p14="http://schemas.microsoft.com/office/powerpoint/2010/main" val="2572436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Βιολογικά συστατικά</a:t>
            </a:r>
            <a:endParaRPr lang="el-GR" dirty="0"/>
          </a:p>
        </p:txBody>
      </p:sp>
      <p:sp>
        <p:nvSpPr>
          <p:cNvPr id="3" name="Θέση περιεχομένου 2"/>
          <p:cNvSpPr>
            <a:spLocks noGrp="1"/>
          </p:cNvSpPr>
          <p:nvPr>
            <p:ph idx="1"/>
          </p:nvPr>
        </p:nvSpPr>
        <p:spPr/>
        <p:txBody>
          <a:bodyPr/>
          <a:lstStyle/>
          <a:p>
            <a:r>
              <a:rPr lang="el-GR" dirty="0" smtClean="0"/>
              <a:t>- </a:t>
            </a:r>
            <a:r>
              <a:rPr lang="el-GR" dirty="0"/>
              <a:t>Τα υλικά αυτά, όπως έχει ήδη αναφερθεί και παραπάνω, συμπεριλαμβάνουν ιούς, γύρη, βακτήρια, μύκητες, τμήματα φυτών και ζώων και σπόρους (</a:t>
            </a:r>
            <a:r>
              <a:rPr lang="en-US" dirty="0"/>
              <a:t>Monks et al</a:t>
            </a:r>
            <a:r>
              <a:rPr lang="el-GR" dirty="0"/>
              <a:t>., 2009, </a:t>
            </a:r>
            <a:r>
              <a:rPr lang="en-US" dirty="0"/>
              <a:t>Kelly and </a:t>
            </a:r>
            <a:r>
              <a:rPr lang="en-US" dirty="0" err="1"/>
              <a:t>Fussell</a:t>
            </a:r>
            <a:r>
              <a:rPr lang="el-GR" dirty="0"/>
              <a:t>, 2012) και απαντώνται κυρίως στο κλάσμα των χονδρόκοκκων σωματιδίων.</a:t>
            </a:r>
          </a:p>
          <a:p>
            <a:endParaRPr lang="el-GR" dirty="0"/>
          </a:p>
        </p:txBody>
      </p:sp>
    </p:spTree>
    <p:extLst>
      <p:ext uri="{BB962C8B-B14F-4D97-AF65-F5344CB8AC3E}">
        <p14:creationId xmlns:p14="http://schemas.microsoft.com/office/powerpoint/2010/main" val="1424171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Μέταλλα και μεταλλικά ιχνοστοιχεία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 </a:t>
            </a:r>
            <a:r>
              <a:rPr lang="el-GR" dirty="0"/>
              <a:t>Τα μέταλλα στην ατμόσφαιρα μπορεί να προέρχονται από φυσικές πηγές όπως είναι τα θαλάσσια αερολύματα, η </a:t>
            </a:r>
            <a:r>
              <a:rPr lang="el-GR" dirty="0" err="1"/>
              <a:t>επαναιώρηση</a:t>
            </a:r>
            <a:r>
              <a:rPr lang="el-GR" dirty="0"/>
              <a:t> σκόνης και γεωλογικού υλικού και οι πυρκαγιές) και από ανθρώπινες δραστηριότητες (καύση καυσίμων, καύση απορριμμάτων, καυσαέρια οχημάτων, μεταλλευτικές και λατομικές δραστηριότητες) (</a:t>
            </a:r>
            <a:r>
              <a:rPr lang="en-US" dirty="0" err="1"/>
              <a:t>Hieu</a:t>
            </a:r>
            <a:r>
              <a:rPr lang="en-US" dirty="0"/>
              <a:t> and Lee</a:t>
            </a:r>
            <a:r>
              <a:rPr lang="el-GR" dirty="0"/>
              <a:t>, 2010, </a:t>
            </a:r>
            <a:r>
              <a:rPr lang="en-US" dirty="0"/>
              <a:t>Awan et al</a:t>
            </a:r>
            <a:r>
              <a:rPr lang="el-GR" dirty="0"/>
              <a:t>., 2011).</a:t>
            </a:r>
          </a:p>
          <a:p>
            <a:r>
              <a:rPr lang="el-GR" dirty="0" smtClean="0"/>
              <a:t>- </a:t>
            </a:r>
            <a:r>
              <a:rPr lang="el-GR" dirty="0"/>
              <a:t>Τα μέταλλα που απαντώνται σε μεγάλη αναλογία στη μάζα των αιωρούμενων σωματιδίων είναι το νάτριο, το ασβέστιο, το μαγνήσιο και το κάλιο υπό τη μορφή των ιόντων τους</a:t>
            </a:r>
            <a:r>
              <a:rPr lang="el-GR" dirty="0" smtClean="0"/>
              <a:t>.</a:t>
            </a:r>
          </a:p>
          <a:p>
            <a:r>
              <a:rPr lang="el-GR" dirty="0" smtClean="0"/>
              <a:t>- </a:t>
            </a:r>
            <a:r>
              <a:rPr lang="el-GR" dirty="0"/>
              <a:t>Ε</a:t>
            </a:r>
            <a:r>
              <a:rPr lang="el-GR" dirty="0" smtClean="0"/>
              <a:t>μφανίζονται </a:t>
            </a:r>
            <a:r>
              <a:rPr lang="el-GR" dirty="0"/>
              <a:t>κυρίως στο κλάσμα των χονδρόκοκκων σωματιδίων, γεγονός αναμενόμενο λόγω της προέλευσής τους από τα θαλάσσια αερολύματα και την επιφανειακή σκόνη (</a:t>
            </a:r>
            <a:r>
              <a:rPr lang="el-GR" dirty="0" err="1"/>
              <a:t>Διαπούλη</a:t>
            </a:r>
            <a:r>
              <a:rPr lang="el-GR" dirty="0"/>
              <a:t>, 2008). </a:t>
            </a:r>
            <a:endParaRPr lang="el-GR" dirty="0" smtClean="0"/>
          </a:p>
          <a:p>
            <a:r>
              <a:rPr lang="el-GR" dirty="0" smtClean="0"/>
              <a:t>- </a:t>
            </a:r>
            <a:r>
              <a:rPr lang="el-GR" dirty="0"/>
              <a:t>τα μέταλλα που κυριαρχούν στο κλάσμα των χονδρόκοκκων σωματιδίων είναι το μαγνήσιο και το νάτριο προελεύσεως θαλάσσιων αερολυμάτων και το ασβέστιο, το βάριο, ο σίδηρος, το τιτάνιο και το αλουμίνιο που αποτελούν τυπικά στοιχεία του στερεού φλοιού της γης και προέρχονται από την </a:t>
            </a:r>
            <a:r>
              <a:rPr lang="el-GR" dirty="0" err="1"/>
              <a:t>επαναιώρηση</a:t>
            </a:r>
            <a:r>
              <a:rPr lang="el-GR" dirty="0"/>
              <a:t> σκόνης.</a:t>
            </a:r>
          </a:p>
        </p:txBody>
      </p:sp>
    </p:spTree>
    <p:extLst>
      <p:ext uri="{BB962C8B-B14F-4D97-AF65-F5344CB8AC3E}">
        <p14:creationId xmlns:p14="http://schemas.microsoft.com/office/powerpoint/2010/main" val="3799598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Μέταλλα και μεταλλικά ιχνοστοιχεία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 </a:t>
            </a:r>
            <a:r>
              <a:rPr lang="el-GR" dirty="0"/>
              <a:t>Μέταλλα που κυριαρχούν στο κλάσμα των λεπτόκοκκων σωματιδίων είναι ο υδράργυρος, το σελήνιο, το κάδμιο, ο κασσίτερος, το νικέλιο, ο μόλυβδος και ο </a:t>
            </a:r>
            <a:r>
              <a:rPr lang="el-GR" dirty="0" err="1"/>
              <a:t>λευκόχυσος</a:t>
            </a:r>
            <a:r>
              <a:rPr lang="el-GR" dirty="0"/>
              <a:t> τα οποία σχετίζονται με την καύση σε υψηλές θερμοκρασίες. </a:t>
            </a:r>
            <a:endParaRPr lang="el-GR" dirty="0" smtClean="0"/>
          </a:p>
          <a:p>
            <a:r>
              <a:rPr lang="el-GR" dirty="0" smtClean="0"/>
              <a:t>- </a:t>
            </a:r>
            <a:r>
              <a:rPr lang="el-GR" dirty="0"/>
              <a:t>Τα διάφορα μέταλλα που περιέχονται στα αιωρούμενα σωματίδια, έχουν χρησιμοποιηθεί μέχρι τώρα επιτυχώς ως δείκτες για την εξακρίβωση της πηγής των αιωρούμενων σωματιδίων. </a:t>
            </a:r>
            <a:endParaRPr lang="el-GR" dirty="0" smtClean="0"/>
          </a:p>
          <a:p>
            <a:r>
              <a:rPr lang="el-GR" dirty="0" smtClean="0"/>
              <a:t>- Κ</a:t>
            </a:r>
            <a:r>
              <a:rPr lang="el-GR" dirty="0" smtClean="0">
                <a:ea typeface="Calibri" panose="020F0502020204030204" pitchFamily="34" charset="0"/>
              </a:rPr>
              <a:t>αύση </a:t>
            </a:r>
            <a:r>
              <a:rPr lang="el-GR" dirty="0">
                <a:ea typeface="Calibri" panose="020F0502020204030204" pitchFamily="34" charset="0"/>
              </a:rPr>
              <a:t>ελαίων (βανάδιο, νικέλιο, θείο, αρσενικό), καύση άνθρακα (αλουμίνιο, </a:t>
            </a:r>
            <a:r>
              <a:rPr lang="el-GR" dirty="0" err="1">
                <a:ea typeface="Calibri" panose="020F0502020204030204" pitchFamily="34" charset="0"/>
              </a:rPr>
              <a:t>σκάνδιο</a:t>
            </a:r>
            <a:r>
              <a:rPr lang="el-GR" dirty="0">
                <a:ea typeface="Calibri" panose="020F0502020204030204" pitchFamily="34" charset="0"/>
              </a:rPr>
              <a:t>, θείο), βιομηχανία σιδήρου (μαγνήσιο, σίδηρος, χρώμιο), τσιμεντοβιομηχανία (ασβέστιο), καύση απορριμμάτων (ψευδάργυρος, κάλιο, μόλυβδος, αντιμόνιο), καυσαέρια οχημάτων (σίδηρος, βάριο, χαλκός, ψευδάργυρος) και σκόνη (</a:t>
            </a:r>
            <a:r>
              <a:rPr lang="el-GR" dirty="0" err="1">
                <a:ea typeface="Calibri" panose="020F0502020204030204" pitchFamily="34" charset="0"/>
              </a:rPr>
              <a:t>αλουμίνο</a:t>
            </a:r>
            <a:r>
              <a:rPr lang="el-GR" dirty="0">
                <a:ea typeface="Calibri" panose="020F0502020204030204" pitchFamily="34" charset="0"/>
              </a:rPr>
              <a:t>, πυρίτιο, τιτάνιο, </a:t>
            </a:r>
            <a:r>
              <a:rPr lang="el-GR" dirty="0" err="1">
                <a:ea typeface="Calibri" panose="020F0502020204030204" pitchFamily="34" charset="0"/>
              </a:rPr>
              <a:t>σκάνδιο</a:t>
            </a:r>
            <a:r>
              <a:rPr lang="el-GR" dirty="0">
                <a:ea typeface="Calibri" panose="020F0502020204030204" pitchFamily="34" charset="0"/>
              </a:rPr>
              <a:t>, μαγνήσιο) (</a:t>
            </a:r>
            <a:r>
              <a:rPr lang="en-US" dirty="0" err="1">
                <a:ea typeface="Calibri" panose="020F0502020204030204" pitchFamily="34" charset="0"/>
              </a:rPr>
              <a:t>Birmili</a:t>
            </a:r>
            <a:r>
              <a:rPr lang="en-US" dirty="0">
                <a:ea typeface="Calibri" panose="020F0502020204030204" pitchFamily="34" charset="0"/>
              </a:rPr>
              <a:t> and Hoffmann</a:t>
            </a:r>
            <a:r>
              <a:rPr lang="el-GR" dirty="0">
                <a:ea typeface="Calibri" panose="020F0502020204030204" pitchFamily="34" charset="0"/>
              </a:rPr>
              <a:t>, 2006). </a:t>
            </a:r>
            <a:endParaRPr lang="el-GR" dirty="0" smtClean="0">
              <a:ea typeface="Calibri" panose="020F0502020204030204" pitchFamily="34" charset="0"/>
            </a:endParaRPr>
          </a:p>
          <a:p>
            <a:r>
              <a:rPr lang="el-GR" dirty="0" smtClean="0"/>
              <a:t>- Η καύση </a:t>
            </a:r>
            <a:r>
              <a:rPr lang="el-GR" dirty="0"/>
              <a:t>ελαίων αποτελούν από τις πιο τοξικές εκπομπές για τον άνθρωπο, και το βανάδιο και το νικέλιο που χρησιμοποιούνται ως δείκτες για την αναγνώρισή τους έχουν δριμεία επίδραση στη καρδιακή λειτουργία και σχετίζονται με φαινόμενα θνησιμότητας σε βραχυπρόθεσμη έκθεση (</a:t>
            </a:r>
            <a:r>
              <a:rPr lang="en-US" dirty="0"/>
              <a:t>Chen and Lippmann</a:t>
            </a:r>
            <a:r>
              <a:rPr lang="el-GR" dirty="0"/>
              <a:t>, 2009).</a:t>
            </a:r>
          </a:p>
        </p:txBody>
      </p:sp>
    </p:spTree>
    <p:extLst>
      <p:ext uri="{BB962C8B-B14F-4D97-AF65-F5344CB8AC3E}">
        <p14:creationId xmlns:p14="http://schemas.microsoft.com/office/powerpoint/2010/main" val="479628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Ισχυρά οξέα</a:t>
            </a:r>
            <a:endParaRPr lang="el-GR" dirty="0"/>
          </a:p>
        </p:txBody>
      </p:sp>
      <p:sp>
        <p:nvSpPr>
          <p:cNvPr id="3" name="Θέση περιεχομένου 2"/>
          <p:cNvSpPr>
            <a:spLocks noGrp="1"/>
          </p:cNvSpPr>
          <p:nvPr>
            <p:ph idx="1"/>
          </p:nvPr>
        </p:nvSpPr>
        <p:spPr/>
        <p:txBody>
          <a:bodyPr/>
          <a:lstStyle/>
          <a:p>
            <a:r>
              <a:rPr lang="el-GR" dirty="0" smtClean="0"/>
              <a:t>- </a:t>
            </a:r>
            <a:r>
              <a:rPr lang="el-GR" dirty="0"/>
              <a:t>Το νιτρικό οξύ είναι πτητικό και για να συμμετέχει στη σύσταση των αιωρούμενων σωματιδίων πρέπει να χάσει πρώτα την οξύτητά του, είτε μέσω αντίδρασης με υδροχλωρικό οξύ είτε μέσω εξουδετέρωσης από την αμμωνία (</a:t>
            </a:r>
            <a:r>
              <a:rPr lang="en-US" dirty="0" err="1"/>
              <a:t>Danalatos</a:t>
            </a:r>
            <a:r>
              <a:rPr lang="en-US" dirty="0"/>
              <a:t> et al</a:t>
            </a:r>
            <a:r>
              <a:rPr lang="el-GR" dirty="0"/>
              <a:t>., 1995). </a:t>
            </a:r>
            <a:endParaRPr lang="el-GR" dirty="0" smtClean="0"/>
          </a:p>
          <a:p>
            <a:r>
              <a:rPr lang="el-GR" dirty="0" smtClean="0"/>
              <a:t>- Αντίθετα</a:t>
            </a:r>
            <a:r>
              <a:rPr lang="el-GR" dirty="0"/>
              <a:t>, το θειικό οξύ είναι μη πτητικό, και μόλις σχηματίζεται στην ατμόσφαιρα, αμέσως ενσωματώνεται στα αιωρούμενα σωματίδια, όπου κατόπιν είναι δυνατό να εξουδετερωθεί από την αμμωνία της ατμόσφαιρας. </a:t>
            </a:r>
            <a:endParaRPr lang="el-GR" dirty="0" smtClean="0"/>
          </a:p>
          <a:p>
            <a:r>
              <a:rPr lang="el-GR" dirty="0" smtClean="0"/>
              <a:t>- Σε </a:t>
            </a:r>
            <a:r>
              <a:rPr lang="el-GR" dirty="0"/>
              <a:t>περιβάλλοντα λοιπόν, που είναι φτωχά σε αμμωνία, τα αιωρούμενα σωματίδια μπορεί να περιέχουν στη σύστασή τους σημαντική συγκέντρωση οξέος που αντιπροσωπεύει μερικώς ή ολικώς το θειικό οξύ (</a:t>
            </a:r>
            <a:r>
              <a:rPr lang="en-US" dirty="0"/>
              <a:t>Harrison and Yin</a:t>
            </a:r>
            <a:r>
              <a:rPr lang="el-GR" dirty="0"/>
              <a:t>, 2000).</a:t>
            </a:r>
          </a:p>
          <a:p>
            <a:endParaRPr lang="el-GR" dirty="0"/>
          </a:p>
        </p:txBody>
      </p:sp>
    </p:spTree>
    <p:extLst>
      <p:ext uri="{BB962C8B-B14F-4D97-AF65-F5344CB8AC3E}">
        <p14:creationId xmlns:p14="http://schemas.microsoft.com/office/powerpoint/2010/main" val="1695683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784310162"/>
              </p:ext>
            </p:extLst>
          </p:nvPr>
        </p:nvGraphicFramePr>
        <p:xfrm>
          <a:off x="1097280" y="526473"/>
          <a:ext cx="10058400" cy="53425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6996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091507270"/>
              </p:ext>
            </p:extLst>
          </p:nvPr>
        </p:nvGraphicFramePr>
        <p:xfrm>
          <a:off x="1096963" y="651165"/>
          <a:ext cx="10058400" cy="52178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838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Επιδημιολογικές και τοξικολογικές μελέτες</a:t>
            </a:r>
            <a:endParaRPr lang="el-GR" dirty="0"/>
          </a:p>
        </p:txBody>
      </p:sp>
      <p:sp>
        <p:nvSpPr>
          <p:cNvPr id="3" name="Θέση περιεχομένου 2"/>
          <p:cNvSpPr>
            <a:spLocks noGrp="1"/>
          </p:cNvSpPr>
          <p:nvPr>
            <p:ph idx="1"/>
          </p:nvPr>
        </p:nvSpPr>
        <p:spPr>
          <a:xfrm>
            <a:off x="1097280" y="1845733"/>
            <a:ext cx="10058400" cy="4485794"/>
          </a:xfrm>
        </p:spPr>
        <p:txBody>
          <a:bodyPr>
            <a:normAutofit/>
          </a:bodyPr>
          <a:lstStyle/>
          <a:p>
            <a:r>
              <a:rPr lang="el-GR" dirty="0" smtClean="0"/>
              <a:t>- </a:t>
            </a:r>
            <a:r>
              <a:rPr lang="el-GR" dirty="0"/>
              <a:t>Πλήθος επιδημιολογικών μελετών έχουν πραγματοποιηθεί, ήδη από τη δεκαετία το ΄70, για την αποτίμηση των επιπτώσεων των αιωρούμενων σωματιδίων στην υγεία του </a:t>
            </a:r>
            <a:r>
              <a:rPr lang="el-GR" dirty="0" smtClean="0"/>
              <a:t>ανθρώπου.</a:t>
            </a:r>
          </a:p>
          <a:p>
            <a:r>
              <a:rPr lang="el-GR" dirty="0" smtClean="0"/>
              <a:t>- </a:t>
            </a:r>
            <a:r>
              <a:rPr lang="el-GR" dirty="0"/>
              <a:t>Αρχικώς, η έρευνα εστιάστηκε στο να προσδιοριστούν οι επιπτώσεις στην ανθρώπινη υγεία κάποιων σοβαρών επεισοδίων ρύπανσης. </a:t>
            </a:r>
            <a:endParaRPr lang="el-GR" dirty="0" smtClean="0"/>
          </a:p>
          <a:p>
            <a:r>
              <a:rPr lang="el-GR" dirty="0" smtClean="0"/>
              <a:t>- </a:t>
            </a:r>
            <a:r>
              <a:rPr lang="el-GR" dirty="0"/>
              <a:t>Ή</a:t>
            </a:r>
            <a:r>
              <a:rPr lang="el-GR" dirty="0" smtClean="0"/>
              <a:t>δη </a:t>
            </a:r>
            <a:r>
              <a:rPr lang="el-GR" dirty="0"/>
              <a:t>από το 1970, η συσχέτιση των αναπνευστικών προβλημάτων υγείας με τη ρύπανση από αιωρούμενα σωματίδια και </a:t>
            </a:r>
            <a:r>
              <a:rPr lang="en-US" dirty="0"/>
              <a:t>SO</a:t>
            </a:r>
            <a:r>
              <a:rPr lang="el-GR" baseline="-25000" dirty="0"/>
              <a:t>2</a:t>
            </a:r>
            <a:r>
              <a:rPr lang="el-GR" dirty="0"/>
              <a:t>, είναι πολύ καλά τεκμηριωμένη</a:t>
            </a:r>
            <a:r>
              <a:rPr lang="el-GR" dirty="0" smtClean="0"/>
              <a:t>.</a:t>
            </a:r>
          </a:p>
          <a:p>
            <a:r>
              <a:rPr lang="el-GR" dirty="0" smtClean="0"/>
              <a:t>- </a:t>
            </a:r>
            <a:r>
              <a:rPr lang="el-GR" dirty="0"/>
              <a:t>Οι επιδημιολογικές μελέτες επιχειρούν να συνδέσουν τη συγκέντρωση των αιωρούμενων σωματιδίων με κάποιους δείκτες υγείας όπως είναι ο αριθμός των εισαγωγών στο νοσοκομείο, η συχνότητα εμφάνισης παθήσεων του αναπνευστικού συστήματος, η μείωση της λειτουργικότητας των </a:t>
            </a:r>
            <a:r>
              <a:rPr lang="el-GR" dirty="0" smtClean="0"/>
              <a:t>πνευμόνων </a:t>
            </a:r>
            <a:r>
              <a:rPr lang="el-GR" dirty="0"/>
              <a:t>και η θνησιμότητα. </a:t>
            </a:r>
            <a:endParaRPr lang="el-GR" dirty="0" smtClean="0"/>
          </a:p>
          <a:p>
            <a:r>
              <a:rPr lang="el-GR" dirty="0" smtClean="0"/>
              <a:t>- </a:t>
            </a:r>
            <a:r>
              <a:rPr lang="el-GR" dirty="0"/>
              <a:t>Ό</a:t>
            </a:r>
            <a:r>
              <a:rPr lang="el-GR" dirty="0" smtClean="0"/>
              <a:t>λες </a:t>
            </a:r>
            <a:r>
              <a:rPr lang="el-GR" dirty="0"/>
              <a:t>οι επιδημιολογικές μελέτες που έχουν διεξαχθεί μέχρι τώρα, ανεξαρτήτως τόπου, έχουν τεκμηριώσει μια αύξηση της θνησιμότητας ημερησίως, από 0.7 σε 1.6% για κάθε αύξηση 10 μ</a:t>
            </a:r>
            <a:r>
              <a:rPr lang="en-US" dirty="0"/>
              <a:t>g</a:t>
            </a:r>
            <a:r>
              <a:rPr lang="el-GR" dirty="0"/>
              <a:t>/</a:t>
            </a:r>
            <a:r>
              <a:rPr lang="en-US" dirty="0"/>
              <a:t>m</a:t>
            </a:r>
            <a:r>
              <a:rPr lang="el-GR" baseline="30000" dirty="0"/>
              <a:t>3</a:t>
            </a:r>
            <a:r>
              <a:rPr lang="el-GR" dirty="0"/>
              <a:t> της συγκέντρωσης των </a:t>
            </a:r>
            <a:r>
              <a:rPr lang="en-US" dirty="0"/>
              <a:t>PM</a:t>
            </a:r>
            <a:r>
              <a:rPr lang="el-GR" baseline="-25000" dirty="0"/>
              <a:t>10</a:t>
            </a:r>
            <a:r>
              <a:rPr lang="el-GR" dirty="0"/>
              <a:t> (</a:t>
            </a:r>
            <a:r>
              <a:rPr lang="en-US" dirty="0"/>
              <a:t>Chow</a:t>
            </a:r>
            <a:r>
              <a:rPr lang="el-GR" dirty="0"/>
              <a:t>, 1995).</a:t>
            </a:r>
          </a:p>
        </p:txBody>
      </p:sp>
    </p:spTree>
    <p:extLst>
      <p:ext uri="{BB962C8B-B14F-4D97-AF65-F5344CB8AC3E}">
        <p14:creationId xmlns:p14="http://schemas.microsoft.com/office/powerpoint/2010/main" val="3241092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Επιδημιολογικές και τοξικολογικές μελέτες</a:t>
            </a:r>
            <a:endParaRPr lang="el-GR" dirty="0"/>
          </a:p>
        </p:txBody>
      </p:sp>
      <p:sp>
        <p:nvSpPr>
          <p:cNvPr id="3" name="Θέση περιεχομένου 2"/>
          <p:cNvSpPr>
            <a:spLocks noGrp="1"/>
          </p:cNvSpPr>
          <p:nvPr>
            <p:ph idx="1"/>
          </p:nvPr>
        </p:nvSpPr>
        <p:spPr>
          <a:xfrm>
            <a:off x="1097280" y="1845733"/>
            <a:ext cx="10058400" cy="4485794"/>
          </a:xfrm>
        </p:spPr>
        <p:txBody>
          <a:bodyPr>
            <a:normAutofit/>
          </a:bodyPr>
          <a:lstStyle/>
          <a:p>
            <a:r>
              <a:rPr lang="el-GR" dirty="0" smtClean="0"/>
              <a:t>α</a:t>
            </a:r>
            <a:r>
              <a:rPr lang="el-GR" dirty="0"/>
              <a:t>) προβληματισμοί σχετικά με τη μεθοδολογική και αναλυτική μέθοδο που χρησιμοποιείται σε κάθε περίπτωση και πως επηρεάζει τα αποτελέσματα, </a:t>
            </a:r>
            <a:endParaRPr lang="el-GR" dirty="0" smtClean="0"/>
          </a:p>
          <a:p>
            <a:r>
              <a:rPr lang="el-GR" dirty="0" smtClean="0"/>
              <a:t>β</a:t>
            </a:r>
            <a:r>
              <a:rPr lang="el-GR" dirty="0"/>
              <a:t>) προβληματισμοί σε σχέση με το πόσο πραγματικά ανταποκρίνονται τα αποτελέσματα των επιδημιολογικών μελετών, στους πραγματικούς βιολογικούς μηχανισμούς που λαμβάνουν χώρα </a:t>
            </a:r>
            <a:r>
              <a:rPr lang="el-GR" dirty="0" smtClean="0"/>
              <a:t>και</a:t>
            </a:r>
          </a:p>
          <a:p>
            <a:r>
              <a:rPr lang="el-GR" dirty="0" smtClean="0"/>
              <a:t> </a:t>
            </a:r>
            <a:r>
              <a:rPr lang="el-GR" dirty="0"/>
              <a:t>γ) προβληματισμοί σχετικά με τη </a:t>
            </a:r>
            <a:r>
              <a:rPr lang="el-GR" dirty="0" err="1"/>
              <a:t>συνέργια</a:t>
            </a:r>
            <a:r>
              <a:rPr lang="el-GR" dirty="0"/>
              <a:t> άλλων δράσεων. </a:t>
            </a:r>
            <a:endParaRPr lang="el-GR" dirty="0" smtClean="0"/>
          </a:p>
          <a:p>
            <a:r>
              <a:rPr lang="el-GR" dirty="0" smtClean="0"/>
              <a:t>- </a:t>
            </a:r>
            <a:r>
              <a:rPr lang="el-GR" dirty="0"/>
              <a:t>Παρά τη συνέπεια των αποτελεσμάτων, δεν υπάρχει κάποιος γνωστός μηχανισμός, ο οποίος να υποδεικνύει ότι η εισπνοή αιωρούμενων σωματιδίων είναι δυνατό να προκαλέσει το θάνατο. Δηλαδή, δεν υπάρχουν αποδείξεις βιολογικών μηχανισμών που να υποστηρίζουν τη σχέση αιτίας αιτιατού (</a:t>
            </a:r>
            <a:r>
              <a:rPr lang="en-US" dirty="0" err="1"/>
              <a:t>Vedal</a:t>
            </a:r>
            <a:r>
              <a:rPr lang="el-GR" dirty="0"/>
              <a:t>, 1997).</a:t>
            </a:r>
          </a:p>
        </p:txBody>
      </p:sp>
    </p:spTree>
    <p:extLst>
      <p:ext uri="{BB962C8B-B14F-4D97-AF65-F5344CB8AC3E}">
        <p14:creationId xmlns:p14="http://schemas.microsoft.com/office/powerpoint/2010/main" val="15059972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 στον άνθρωπο</a:t>
            </a:r>
            <a:endParaRPr lang="el-GR" dirty="0"/>
          </a:p>
        </p:txBody>
      </p:sp>
      <p:sp>
        <p:nvSpPr>
          <p:cNvPr id="3" name="Θέση περιεχομένου 2"/>
          <p:cNvSpPr>
            <a:spLocks noGrp="1"/>
          </p:cNvSpPr>
          <p:nvPr>
            <p:ph idx="1"/>
          </p:nvPr>
        </p:nvSpPr>
        <p:spPr>
          <a:xfrm>
            <a:off x="1097280" y="1845734"/>
            <a:ext cx="10058400" cy="4402666"/>
          </a:xfrm>
        </p:spPr>
        <p:txBody>
          <a:bodyPr>
            <a:normAutofit fontScale="92500" lnSpcReduction="10000"/>
          </a:bodyPr>
          <a:lstStyle/>
          <a:p>
            <a:r>
              <a:rPr lang="el-GR" dirty="0" smtClean="0"/>
              <a:t>Τα </a:t>
            </a:r>
            <a:r>
              <a:rPr lang="el-GR" dirty="0"/>
              <a:t>συμπτώματα που έχουν συνδεθεί κυρίως με το </a:t>
            </a:r>
            <a:r>
              <a:rPr lang="el-GR" dirty="0" err="1"/>
              <a:t>αναπνεύσιμο</a:t>
            </a:r>
            <a:r>
              <a:rPr lang="el-GR" dirty="0"/>
              <a:t> κλάσμα των αιωρούμενων σωματιδίων (αεροδυναμική διάμετρος &lt;2.5 μ</a:t>
            </a:r>
            <a:r>
              <a:rPr lang="en-US" dirty="0"/>
              <a:t>m</a:t>
            </a:r>
            <a:r>
              <a:rPr lang="el-GR" dirty="0"/>
              <a:t>) είναι </a:t>
            </a:r>
            <a:endParaRPr lang="el-GR" dirty="0" smtClean="0"/>
          </a:p>
          <a:p>
            <a:r>
              <a:rPr lang="el-GR" dirty="0" smtClean="0"/>
              <a:t>- επιδείνωση </a:t>
            </a:r>
            <a:r>
              <a:rPr lang="el-GR" dirty="0"/>
              <a:t>και εμφάνιση παθήσεων του αναπνευστικού συστήματος, </a:t>
            </a:r>
            <a:endParaRPr lang="el-GR" dirty="0" smtClean="0"/>
          </a:p>
          <a:p>
            <a:r>
              <a:rPr lang="el-GR" dirty="0" smtClean="0"/>
              <a:t>- μείωση </a:t>
            </a:r>
            <a:r>
              <a:rPr lang="el-GR" dirty="0"/>
              <a:t>της λειτουργικής ικανότητας των πνευμόνων, </a:t>
            </a:r>
            <a:endParaRPr lang="el-GR" dirty="0" smtClean="0"/>
          </a:p>
          <a:p>
            <a:r>
              <a:rPr lang="el-GR" dirty="0" smtClean="0"/>
              <a:t>- αύξηση </a:t>
            </a:r>
            <a:r>
              <a:rPr lang="el-GR" dirty="0"/>
              <a:t>της νοσηρότητας λόγω αναπνευστικών δυσλειτουργιών (μέτρηση των απουσιών από το σχολείο ή την εργασία), </a:t>
            </a:r>
            <a:endParaRPr lang="el-GR" dirty="0" smtClean="0"/>
          </a:p>
          <a:p>
            <a:r>
              <a:rPr lang="el-GR" dirty="0" smtClean="0"/>
              <a:t>- αύξηση </a:t>
            </a:r>
            <a:r>
              <a:rPr lang="el-GR" dirty="0"/>
              <a:t>των εισαγωγών στο νοσοκομείο για αναπνευστικές και καρδιοαγγειακές </a:t>
            </a:r>
            <a:r>
              <a:rPr lang="el-GR" dirty="0" smtClean="0"/>
              <a:t>παθήσεις,</a:t>
            </a:r>
          </a:p>
          <a:p>
            <a:r>
              <a:rPr lang="el-GR" dirty="0" smtClean="0"/>
              <a:t>- εμφάνιση </a:t>
            </a:r>
            <a:r>
              <a:rPr lang="el-GR" dirty="0"/>
              <a:t>καρκίνου των πνευμόνων και </a:t>
            </a:r>
            <a:endParaRPr lang="el-GR" dirty="0" smtClean="0"/>
          </a:p>
          <a:p>
            <a:r>
              <a:rPr lang="el-GR" dirty="0" smtClean="0"/>
              <a:t>- αυξημένο </a:t>
            </a:r>
            <a:r>
              <a:rPr lang="el-GR" dirty="0"/>
              <a:t>βαθμό της θνησιμότητας από </a:t>
            </a:r>
            <a:r>
              <a:rPr lang="el-GR" dirty="0" err="1"/>
              <a:t>καρδιοαναπνευστικές</a:t>
            </a:r>
            <a:r>
              <a:rPr lang="el-GR" dirty="0"/>
              <a:t> παθήσεις (</a:t>
            </a:r>
            <a:r>
              <a:rPr lang="en-US" dirty="0"/>
              <a:t>Pope et al</a:t>
            </a:r>
            <a:r>
              <a:rPr lang="el-GR" dirty="0"/>
              <a:t>., 1995</a:t>
            </a:r>
            <a:r>
              <a:rPr lang="el-GR" dirty="0" smtClean="0"/>
              <a:t>).</a:t>
            </a:r>
          </a:p>
          <a:p>
            <a:endParaRPr lang="el-GR" dirty="0"/>
          </a:p>
          <a:p>
            <a:r>
              <a:rPr lang="el-GR" i="1" u="sng" dirty="0"/>
              <a:t>Οι επιπτώσεις των αιωρούμενων σωματιδίων στην υγεία είναι ανάλογες τόσο της συγκέντρωσης των αιωρούμενων σωματιδίων όσο και της διάρκειας έκθεσης. </a:t>
            </a:r>
          </a:p>
          <a:p>
            <a:endParaRPr lang="el-GR" dirty="0"/>
          </a:p>
        </p:txBody>
      </p:sp>
    </p:spTree>
    <p:extLst>
      <p:ext uri="{BB962C8B-B14F-4D97-AF65-F5344CB8AC3E}">
        <p14:creationId xmlns:p14="http://schemas.microsoft.com/office/powerpoint/2010/main" val="331456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ΑΙΩΡΟΥΜΕΝΑ ΣΩΜΑΤΙΔΙΑ</a:t>
            </a:r>
            <a:endParaRPr lang="el-GR" dirty="0"/>
          </a:p>
        </p:txBody>
      </p:sp>
      <p:sp>
        <p:nvSpPr>
          <p:cNvPr id="3" name="Θέση περιεχομένου 2"/>
          <p:cNvSpPr>
            <a:spLocks noGrp="1"/>
          </p:cNvSpPr>
          <p:nvPr>
            <p:ph idx="1"/>
          </p:nvPr>
        </p:nvSpPr>
        <p:spPr/>
        <p:txBody>
          <a:bodyPr/>
          <a:lstStyle/>
          <a:p>
            <a:pPr algn="just">
              <a:buFont typeface="Wingdings" panose="05000000000000000000" pitchFamily="2" charset="2"/>
              <a:buChar char="Ø"/>
            </a:pPr>
            <a:r>
              <a:rPr lang="el-GR" i="1" dirty="0" smtClean="0">
                <a:solidFill>
                  <a:schemeClr val="bg2">
                    <a:lumMod val="50000"/>
                  </a:schemeClr>
                </a:solidFill>
              </a:rPr>
              <a:t> Με </a:t>
            </a:r>
            <a:r>
              <a:rPr lang="el-GR" i="1" dirty="0">
                <a:solidFill>
                  <a:schemeClr val="bg2">
                    <a:lumMod val="50000"/>
                  </a:schemeClr>
                </a:solidFill>
              </a:rPr>
              <a:t>τον όρο αιωρούμενα σωματίδια εννοούμε κάθε σώμα (υγρό ή στερεό) που βρίσκεται σε διασπορά και έχει διάμετρο μεγαλύτερη από 0.002 μ</a:t>
            </a:r>
            <a:r>
              <a:rPr lang="en-US" i="1" dirty="0">
                <a:solidFill>
                  <a:schemeClr val="bg2">
                    <a:lumMod val="50000"/>
                  </a:schemeClr>
                </a:solidFill>
              </a:rPr>
              <a:t>m</a:t>
            </a:r>
            <a:r>
              <a:rPr lang="el-GR" i="1" dirty="0">
                <a:solidFill>
                  <a:schemeClr val="bg2">
                    <a:lumMod val="50000"/>
                  </a:schemeClr>
                </a:solidFill>
              </a:rPr>
              <a:t> και μικρότερη από 500 μ</a:t>
            </a:r>
            <a:r>
              <a:rPr lang="en-US" i="1" dirty="0">
                <a:solidFill>
                  <a:schemeClr val="bg2">
                    <a:lumMod val="50000"/>
                  </a:schemeClr>
                </a:solidFill>
              </a:rPr>
              <a:t>m </a:t>
            </a:r>
            <a:r>
              <a:rPr lang="el-GR" i="1" dirty="0">
                <a:solidFill>
                  <a:schemeClr val="bg2">
                    <a:lumMod val="50000"/>
                  </a:schemeClr>
                </a:solidFill>
              </a:rPr>
              <a:t>(Κούγκολος, 2005). </a:t>
            </a:r>
          </a:p>
          <a:p>
            <a:pPr algn="just">
              <a:buFont typeface="Wingdings" panose="05000000000000000000" pitchFamily="2" charset="2"/>
              <a:buChar char="Ø"/>
            </a:pPr>
            <a:r>
              <a:rPr lang="el-GR" i="1" dirty="0" smtClean="0">
                <a:solidFill>
                  <a:schemeClr val="bg2">
                    <a:lumMod val="50000"/>
                  </a:schemeClr>
                </a:solidFill>
              </a:rPr>
              <a:t> </a:t>
            </a:r>
            <a:r>
              <a:rPr lang="el-GR" i="1" dirty="0" smtClean="0">
                <a:solidFill>
                  <a:schemeClr val="accent1">
                    <a:lumMod val="75000"/>
                  </a:schemeClr>
                </a:solidFill>
              </a:rPr>
              <a:t>Επειδή </a:t>
            </a:r>
            <a:r>
              <a:rPr lang="el-GR" i="1" dirty="0">
                <a:solidFill>
                  <a:schemeClr val="accent1">
                    <a:lumMod val="75000"/>
                  </a:schemeClr>
                </a:solidFill>
              </a:rPr>
              <a:t>τα αιωρούμενα σωματίδια είναι ρύποι που περιέχουν μεγάλη ποικιλία συστατικών με διαφορετική χημική σύσταση, δεν μπορούν να αποτελέσουν μια μόνον ομάδα (Καραθανάσης, 2006). </a:t>
            </a:r>
            <a:endParaRPr lang="el-GR" i="1" dirty="0" smtClean="0">
              <a:solidFill>
                <a:schemeClr val="accent1">
                  <a:lumMod val="75000"/>
                </a:schemeClr>
              </a:solidFill>
            </a:endParaRPr>
          </a:p>
          <a:p>
            <a:pPr algn="just">
              <a:buFont typeface="Wingdings" panose="05000000000000000000" pitchFamily="2" charset="2"/>
              <a:buChar char="Ø"/>
            </a:pPr>
            <a:r>
              <a:rPr lang="el-GR" i="1" dirty="0" smtClean="0">
                <a:solidFill>
                  <a:schemeClr val="bg2">
                    <a:lumMod val="50000"/>
                  </a:schemeClr>
                </a:solidFill>
              </a:rPr>
              <a:t> Για </a:t>
            </a:r>
            <a:r>
              <a:rPr lang="el-GR" i="1" dirty="0">
                <a:solidFill>
                  <a:schemeClr val="bg2">
                    <a:lumMod val="50000"/>
                  </a:schemeClr>
                </a:solidFill>
              </a:rPr>
              <a:t>να περιγράψει κάποιος τα αιωρούμενα σωματίδια είναι απαραίτητο να γνωρίζει όχι μόνο </a:t>
            </a:r>
            <a:r>
              <a:rPr lang="el-GR" b="1" i="1" u="sng" dirty="0">
                <a:solidFill>
                  <a:schemeClr val="bg2">
                    <a:lumMod val="50000"/>
                  </a:schemeClr>
                </a:solidFill>
              </a:rPr>
              <a:t>τη συγκέντρωσή τους αλλά και το μέγεθός τους, τη χημική τους σύνθεση, τη φυσική τους κατάσταση (υγρά ή στερεά) και τη μορφολογία τους </a:t>
            </a:r>
            <a:r>
              <a:rPr lang="el-GR" i="1" dirty="0">
                <a:solidFill>
                  <a:schemeClr val="bg2">
                    <a:lumMod val="50000"/>
                  </a:schemeClr>
                </a:solidFill>
              </a:rPr>
              <a:t>(Καραθανάσης, 2006). </a:t>
            </a:r>
            <a:endParaRPr lang="el-GR" i="1" dirty="0" smtClean="0">
              <a:solidFill>
                <a:schemeClr val="bg2">
                  <a:lumMod val="50000"/>
                </a:schemeClr>
              </a:solidFill>
            </a:endParaRPr>
          </a:p>
          <a:p>
            <a:pPr algn="just">
              <a:buFont typeface="Wingdings" panose="05000000000000000000" pitchFamily="2" charset="2"/>
              <a:buChar char="Ø"/>
            </a:pPr>
            <a:r>
              <a:rPr lang="el-GR" i="1" dirty="0" smtClean="0">
                <a:solidFill>
                  <a:schemeClr val="accent1">
                    <a:lumMod val="75000"/>
                  </a:schemeClr>
                </a:solidFill>
              </a:rPr>
              <a:t> Στην </a:t>
            </a:r>
            <a:r>
              <a:rPr lang="el-GR" i="1" dirty="0">
                <a:solidFill>
                  <a:schemeClr val="accent1">
                    <a:lumMod val="75000"/>
                  </a:schemeClr>
                </a:solidFill>
              </a:rPr>
              <a:t>ατμόσφαιρα έχουν ανιχνευθεί συγκεντρώσεις ως προς τη μάζα, από μερικά μ</a:t>
            </a:r>
            <a:r>
              <a:rPr lang="en-US" i="1" dirty="0">
                <a:solidFill>
                  <a:schemeClr val="accent1">
                    <a:lumMod val="75000"/>
                  </a:schemeClr>
                </a:solidFill>
              </a:rPr>
              <a:t>g</a:t>
            </a:r>
            <a:r>
              <a:rPr lang="el-GR" i="1" dirty="0">
                <a:solidFill>
                  <a:schemeClr val="accent1">
                    <a:lumMod val="75000"/>
                  </a:schemeClr>
                </a:solidFill>
              </a:rPr>
              <a:t>/</a:t>
            </a:r>
            <a:r>
              <a:rPr lang="en-US" i="1" dirty="0">
                <a:solidFill>
                  <a:schemeClr val="accent1">
                    <a:lumMod val="75000"/>
                  </a:schemeClr>
                </a:solidFill>
              </a:rPr>
              <a:t>m</a:t>
            </a:r>
            <a:r>
              <a:rPr lang="el-GR" i="1" baseline="30000" dirty="0">
                <a:solidFill>
                  <a:schemeClr val="accent1">
                    <a:lumMod val="75000"/>
                  </a:schemeClr>
                </a:solidFill>
              </a:rPr>
              <a:t>3</a:t>
            </a:r>
            <a:r>
              <a:rPr lang="el-GR" i="1" dirty="0">
                <a:solidFill>
                  <a:schemeClr val="accent1">
                    <a:lumMod val="75000"/>
                  </a:schemeClr>
                </a:solidFill>
              </a:rPr>
              <a:t> έως και αρκετές εκατοντάδες μ</a:t>
            </a:r>
            <a:r>
              <a:rPr lang="en-US" i="1" dirty="0">
                <a:solidFill>
                  <a:schemeClr val="accent1">
                    <a:lumMod val="75000"/>
                  </a:schemeClr>
                </a:solidFill>
              </a:rPr>
              <a:t>g</a:t>
            </a:r>
            <a:r>
              <a:rPr lang="el-GR" i="1" dirty="0">
                <a:solidFill>
                  <a:schemeClr val="accent1">
                    <a:lumMod val="75000"/>
                  </a:schemeClr>
                </a:solidFill>
              </a:rPr>
              <a:t>/</a:t>
            </a:r>
            <a:r>
              <a:rPr lang="en-US" i="1" dirty="0">
                <a:solidFill>
                  <a:schemeClr val="accent1">
                    <a:lumMod val="75000"/>
                  </a:schemeClr>
                </a:solidFill>
              </a:rPr>
              <a:t>m</a:t>
            </a:r>
            <a:r>
              <a:rPr lang="el-GR" i="1" baseline="30000" dirty="0">
                <a:solidFill>
                  <a:schemeClr val="accent1">
                    <a:lumMod val="75000"/>
                  </a:schemeClr>
                </a:solidFill>
              </a:rPr>
              <a:t>3</a:t>
            </a:r>
            <a:r>
              <a:rPr lang="el-GR" i="1" dirty="0">
                <a:solidFill>
                  <a:schemeClr val="accent1">
                    <a:lumMod val="75000"/>
                  </a:schemeClr>
                </a:solidFill>
              </a:rPr>
              <a:t> σε ατμοσφαιρικά επιβαρυμένες περιοχές (Διαπούλη, 2008).</a:t>
            </a:r>
          </a:p>
          <a:p>
            <a:endParaRPr lang="el-GR" dirty="0">
              <a:solidFill>
                <a:schemeClr val="accent1">
                  <a:lumMod val="75000"/>
                </a:schemeClr>
              </a:solidFill>
            </a:endParaRPr>
          </a:p>
        </p:txBody>
      </p:sp>
    </p:spTree>
    <p:extLst>
      <p:ext uri="{BB962C8B-B14F-4D97-AF65-F5344CB8AC3E}">
        <p14:creationId xmlns:p14="http://schemas.microsoft.com/office/powerpoint/2010/main" val="15773684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 στον άνθρωπο</a:t>
            </a:r>
            <a:endParaRPr lang="el-GR" dirty="0"/>
          </a:p>
        </p:txBody>
      </p:sp>
      <p:sp>
        <p:nvSpPr>
          <p:cNvPr id="3" name="Θέση περιεχομένου 2"/>
          <p:cNvSpPr>
            <a:spLocks noGrp="1"/>
          </p:cNvSpPr>
          <p:nvPr>
            <p:ph idx="1"/>
          </p:nvPr>
        </p:nvSpPr>
        <p:spPr>
          <a:xfrm>
            <a:off x="1097280" y="1845734"/>
            <a:ext cx="10058400" cy="4402666"/>
          </a:xfrm>
        </p:spPr>
        <p:txBody>
          <a:bodyPr>
            <a:normAutofit/>
          </a:bodyPr>
          <a:lstStyle/>
          <a:p>
            <a:r>
              <a:rPr lang="el-GR" dirty="0" smtClean="0"/>
              <a:t>- </a:t>
            </a:r>
            <a:r>
              <a:rPr lang="el-GR" dirty="0"/>
              <a:t>Α</a:t>
            </a:r>
            <a:r>
              <a:rPr lang="el-GR" dirty="0" smtClean="0"/>
              <a:t>ύξηση </a:t>
            </a:r>
            <a:r>
              <a:rPr lang="el-GR" dirty="0"/>
              <a:t>10% μ</a:t>
            </a:r>
            <a:r>
              <a:rPr lang="en-US" dirty="0"/>
              <a:t>g</a:t>
            </a:r>
            <a:r>
              <a:rPr lang="el-GR" dirty="0"/>
              <a:t>/</a:t>
            </a:r>
            <a:r>
              <a:rPr lang="en-US" dirty="0"/>
              <a:t>m</a:t>
            </a:r>
            <a:r>
              <a:rPr lang="el-GR" baseline="30000" dirty="0"/>
              <a:t>3</a:t>
            </a:r>
            <a:r>
              <a:rPr lang="el-GR" dirty="0"/>
              <a:t> της συγκέντρωσης των </a:t>
            </a:r>
            <a:r>
              <a:rPr lang="en-US" dirty="0"/>
              <a:t>PM</a:t>
            </a:r>
            <a:r>
              <a:rPr lang="el-GR" baseline="-25000" dirty="0"/>
              <a:t>10</a:t>
            </a:r>
            <a:r>
              <a:rPr lang="el-GR" dirty="0"/>
              <a:t>, προκαλούν μείωση λιγότερο από 1% στη λειτουργική ικανότητα των πνευμόνων και παράλληλη αύξηση 1-10% συμπτωμάτων όπως βήχας, δύσπνοια και κρίσεις άσθματος (</a:t>
            </a:r>
            <a:r>
              <a:rPr lang="en-US" dirty="0"/>
              <a:t>Pope et al</a:t>
            </a:r>
            <a:r>
              <a:rPr lang="el-GR" dirty="0"/>
              <a:t>., 1995). </a:t>
            </a:r>
            <a:endParaRPr lang="el-GR" i="1" u="sng" dirty="0"/>
          </a:p>
          <a:p>
            <a:r>
              <a:rPr lang="el-GR" dirty="0" smtClean="0"/>
              <a:t>- Αύξηση </a:t>
            </a:r>
            <a:r>
              <a:rPr lang="el-GR" dirty="0"/>
              <a:t>10 μ</a:t>
            </a:r>
            <a:r>
              <a:rPr lang="en-US" dirty="0"/>
              <a:t>g</a:t>
            </a:r>
            <a:r>
              <a:rPr lang="el-GR" dirty="0"/>
              <a:t>/</a:t>
            </a:r>
            <a:r>
              <a:rPr lang="en-US" dirty="0"/>
              <a:t>m</a:t>
            </a:r>
            <a:r>
              <a:rPr lang="el-GR" baseline="30000" dirty="0"/>
              <a:t>3</a:t>
            </a:r>
            <a:r>
              <a:rPr lang="el-GR" dirty="0"/>
              <a:t> της συγκέντρωσης των </a:t>
            </a:r>
            <a:r>
              <a:rPr lang="en-US" dirty="0"/>
              <a:t>PM</a:t>
            </a:r>
            <a:r>
              <a:rPr lang="el-GR" baseline="-25000" dirty="0"/>
              <a:t>10</a:t>
            </a:r>
            <a:r>
              <a:rPr lang="el-GR" dirty="0"/>
              <a:t>, την ίδια ημέρα ή 1-2 ημέρες πιο νωρίς, προκαλεί αύξηση 1-4% των εισαγωγών στο νοσοκομείο για αναπνευστικά προβλήματα (</a:t>
            </a:r>
            <a:r>
              <a:rPr lang="en-US" dirty="0"/>
              <a:t>Atkinson et al</a:t>
            </a:r>
            <a:r>
              <a:rPr lang="el-GR" dirty="0"/>
              <a:t>., 2001).</a:t>
            </a:r>
          </a:p>
          <a:p>
            <a:r>
              <a:rPr lang="el-GR" dirty="0" smtClean="0"/>
              <a:t>- </a:t>
            </a:r>
            <a:r>
              <a:rPr lang="el-GR" dirty="0"/>
              <a:t>Αύξηση 10% της συγκέντρωσης των </a:t>
            </a:r>
            <a:r>
              <a:rPr lang="en-US" dirty="0"/>
              <a:t>PM</a:t>
            </a:r>
            <a:r>
              <a:rPr lang="el-GR" baseline="-25000" dirty="0"/>
              <a:t>10</a:t>
            </a:r>
            <a:r>
              <a:rPr lang="el-GR" dirty="0"/>
              <a:t> συνδέεται με την αύξηση 10-25% των περιπτώσεων βρογχίτιδας ή χρόνιου βήχα (</a:t>
            </a:r>
            <a:r>
              <a:rPr lang="en-US" dirty="0"/>
              <a:t>Pope et al</a:t>
            </a:r>
            <a:r>
              <a:rPr lang="el-GR" dirty="0"/>
              <a:t>., 1995).</a:t>
            </a:r>
          </a:p>
          <a:p>
            <a:r>
              <a:rPr lang="el-GR" dirty="0" smtClean="0"/>
              <a:t>- </a:t>
            </a:r>
            <a:r>
              <a:rPr lang="el-GR" dirty="0"/>
              <a:t>Η επικινδυνότητα για θνησιμότητα από την έκθεση σε αιωρούμενα σωματίδια ήταν 15-25% υψηλότερη σε πόλεις με αυξημένα ποσοστά ρύπανσης από αιωρούμενα σωματίδια σε σχέση με πόλεις με χαμηλότερα ποσοστά ρύπανσης και αυτό οφείλεται στη συνδυασμένη δράση των αιωρούμενων σωματιδίων και άλλων αέριων ρυπαντών, ιδιαίτερα των θειικών και νιτρικών ιόντων (</a:t>
            </a:r>
            <a:r>
              <a:rPr lang="en-US" dirty="0"/>
              <a:t>Lave and </a:t>
            </a:r>
            <a:r>
              <a:rPr lang="en-US" dirty="0" err="1"/>
              <a:t>Seskin</a:t>
            </a:r>
            <a:r>
              <a:rPr lang="el-GR" dirty="0"/>
              <a:t>, 1973, </a:t>
            </a:r>
            <a:r>
              <a:rPr lang="en-US" dirty="0" err="1"/>
              <a:t>Wietlisbach</a:t>
            </a:r>
            <a:r>
              <a:rPr lang="en-US" dirty="0"/>
              <a:t> et al</a:t>
            </a:r>
            <a:r>
              <a:rPr lang="el-GR" dirty="0"/>
              <a:t>., 1996).</a:t>
            </a:r>
          </a:p>
        </p:txBody>
      </p:sp>
    </p:spTree>
    <p:extLst>
      <p:ext uri="{BB962C8B-B14F-4D97-AF65-F5344CB8AC3E}">
        <p14:creationId xmlns:p14="http://schemas.microsoft.com/office/powerpoint/2010/main" val="3355742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Επιπτώσεις στον άνθρωπο</a:t>
            </a:r>
            <a:endParaRPr lang="el-GR" dirty="0"/>
          </a:p>
        </p:txBody>
      </p:sp>
      <p:sp>
        <p:nvSpPr>
          <p:cNvPr id="3" name="Θέση περιεχομένου 2"/>
          <p:cNvSpPr>
            <a:spLocks noGrp="1"/>
          </p:cNvSpPr>
          <p:nvPr>
            <p:ph idx="1"/>
          </p:nvPr>
        </p:nvSpPr>
        <p:spPr>
          <a:xfrm>
            <a:off x="1097280" y="1845734"/>
            <a:ext cx="10058400" cy="4402666"/>
          </a:xfrm>
        </p:spPr>
        <p:txBody>
          <a:bodyPr>
            <a:normAutofit/>
          </a:bodyPr>
          <a:lstStyle/>
          <a:p>
            <a:r>
              <a:rPr lang="el-GR" dirty="0"/>
              <a:t>Ιδιαίτερα ευπαθείς ομάδες στην έκθεση των αιωρούμενων σωματιδίων είναι τα παιδιά, οι ηλικιωμένοι και τα άτομα με αναπνευστικές παθήσεις όπως το άσθμα (</a:t>
            </a:r>
            <a:r>
              <a:rPr lang="en-US" dirty="0"/>
              <a:t>Lave and </a:t>
            </a:r>
            <a:r>
              <a:rPr lang="en-US" dirty="0" err="1"/>
              <a:t>Seskin</a:t>
            </a:r>
            <a:r>
              <a:rPr lang="el-GR" dirty="0"/>
              <a:t>, 1973, </a:t>
            </a:r>
            <a:r>
              <a:rPr lang="en-US" dirty="0" err="1"/>
              <a:t>Salvida</a:t>
            </a:r>
            <a:r>
              <a:rPr lang="en-US" dirty="0"/>
              <a:t> et al</a:t>
            </a:r>
            <a:r>
              <a:rPr lang="el-GR" dirty="0"/>
              <a:t>., 1994, </a:t>
            </a:r>
            <a:r>
              <a:rPr lang="en-US" dirty="0"/>
              <a:t>Peters et al</a:t>
            </a:r>
            <a:r>
              <a:rPr lang="el-GR" dirty="0"/>
              <a:t>., 1996, </a:t>
            </a:r>
            <a:r>
              <a:rPr lang="en-US" dirty="0"/>
              <a:t>Chen et al</a:t>
            </a:r>
            <a:r>
              <a:rPr lang="el-GR" dirty="0"/>
              <a:t>., 2012,) αλλά και ομάδες με χαμηλό επίπεδο μόρφωσης (</a:t>
            </a:r>
            <a:r>
              <a:rPr lang="en-US" dirty="0"/>
              <a:t>Chen et al</a:t>
            </a:r>
            <a:r>
              <a:rPr lang="el-GR" dirty="0"/>
              <a:t>., 2012) και δυσχερείς κοινωνικοοικονομικές συνθήκες διαβίωσης (</a:t>
            </a:r>
            <a:r>
              <a:rPr lang="en-US" dirty="0"/>
              <a:t>Lave and </a:t>
            </a:r>
            <a:r>
              <a:rPr lang="en-US" dirty="0" err="1"/>
              <a:t>Seskin</a:t>
            </a:r>
            <a:r>
              <a:rPr lang="el-GR" dirty="0"/>
              <a:t>, 1973, </a:t>
            </a:r>
            <a:r>
              <a:rPr lang="en-US" dirty="0"/>
              <a:t>Chen et al</a:t>
            </a:r>
            <a:r>
              <a:rPr lang="el-GR" dirty="0"/>
              <a:t>., 2012).</a:t>
            </a:r>
          </a:p>
        </p:txBody>
      </p:sp>
    </p:spTree>
    <p:extLst>
      <p:ext uri="{BB962C8B-B14F-4D97-AF65-F5344CB8AC3E}">
        <p14:creationId xmlns:p14="http://schemas.microsoft.com/office/powerpoint/2010/main" val="31144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ΠΗΓΕΣ ΑΙΩΡΟΥΜΕΝΩΝ ΣΩΜΑΤΙΔΙΩΝ</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b="1" i="1" u="sng" dirty="0" smtClean="0">
                <a:solidFill>
                  <a:schemeClr val="bg2">
                    <a:lumMod val="50000"/>
                  </a:schemeClr>
                </a:solidFill>
              </a:rPr>
              <a:t>Ανθρωπογενείς πηγές</a:t>
            </a:r>
          </a:p>
          <a:p>
            <a:pPr>
              <a:buFont typeface="Wingdings" panose="05000000000000000000" pitchFamily="2" charset="2"/>
              <a:buChar char="Ø"/>
            </a:pPr>
            <a:r>
              <a:rPr lang="el-GR" b="1" i="1" u="sng" dirty="0" smtClean="0">
                <a:solidFill>
                  <a:schemeClr val="bg2">
                    <a:lumMod val="50000"/>
                  </a:schemeClr>
                </a:solidFill>
              </a:rPr>
              <a:t>Φυσικές πηγές</a:t>
            </a:r>
          </a:p>
          <a:p>
            <a:pPr>
              <a:buFont typeface="Wingdings" panose="05000000000000000000" pitchFamily="2" charset="2"/>
              <a:buChar char="Ø"/>
            </a:pPr>
            <a:r>
              <a:rPr lang="el-GR" i="1" dirty="0" smtClean="0">
                <a:solidFill>
                  <a:schemeClr val="accent2">
                    <a:lumMod val="75000"/>
                  </a:schemeClr>
                </a:solidFill>
              </a:rPr>
              <a:t> Η </a:t>
            </a:r>
            <a:r>
              <a:rPr lang="el-GR" i="1" dirty="0">
                <a:solidFill>
                  <a:schemeClr val="accent2">
                    <a:lumMod val="75000"/>
                  </a:schemeClr>
                </a:solidFill>
              </a:rPr>
              <a:t>χημική τους σύσταση αντανακλά την πηγή εκπομπής τους.</a:t>
            </a:r>
          </a:p>
          <a:p>
            <a:pPr>
              <a:buFont typeface="Wingdings" panose="05000000000000000000" pitchFamily="2" charset="2"/>
              <a:buChar char="Ø"/>
            </a:pPr>
            <a:r>
              <a:rPr lang="el-GR" i="1" dirty="0" smtClean="0">
                <a:solidFill>
                  <a:schemeClr val="bg2">
                    <a:lumMod val="50000"/>
                  </a:schemeClr>
                </a:solidFill>
              </a:rPr>
              <a:t> Βιομηχανικές </a:t>
            </a:r>
            <a:r>
              <a:rPr lang="el-GR" i="1" dirty="0">
                <a:solidFill>
                  <a:schemeClr val="bg2">
                    <a:lumMod val="50000"/>
                  </a:schemeClr>
                </a:solidFill>
              </a:rPr>
              <a:t>δραστηριότητες, παραγωγή τσιμέντου και γύψου, χυτήρια μεταλλευμάτων, κατασκευές και γεωργικές δραστηριότητες.</a:t>
            </a:r>
          </a:p>
          <a:p>
            <a:pPr>
              <a:buFont typeface="Wingdings" panose="05000000000000000000" pitchFamily="2" charset="2"/>
              <a:buChar char="Ø"/>
            </a:pPr>
            <a:r>
              <a:rPr lang="el-GR" i="1" dirty="0" smtClean="0">
                <a:solidFill>
                  <a:schemeClr val="accent2">
                    <a:lumMod val="75000"/>
                  </a:schemeClr>
                </a:solidFill>
              </a:rPr>
              <a:t> Διάβρωση </a:t>
            </a:r>
            <a:r>
              <a:rPr lang="el-GR" i="1" dirty="0">
                <a:solidFill>
                  <a:schemeClr val="accent2">
                    <a:lumMod val="75000"/>
                  </a:schemeClr>
                </a:solidFill>
              </a:rPr>
              <a:t>εδαφών, πετρωμάτων, ηφαιστειακή δραστηριότητα, σπρέι της θάλασσας και η καύση βιομάζας.</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1066015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ΚΑΤΑΤΑΞΗ ΑΙΩΡΟΥΜΕΝΩΝ ΣΩΜΑΤΙΔΙΩΝ ΜΕ ΒΑΣΗ ΤΟΝ ΤΡΟΠΟ ΣΧΗΜΑΤΙΣΜΟΥ</a:t>
            </a:r>
            <a:endParaRPr lang="el-GR" dirty="0"/>
          </a:p>
        </p:txBody>
      </p:sp>
      <p:sp>
        <p:nvSpPr>
          <p:cNvPr id="3" name="Θέση περιεχομένου 2"/>
          <p:cNvSpPr>
            <a:spLocks noGrp="1"/>
          </p:cNvSpPr>
          <p:nvPr>
            <p:ph idx="1"/>
          </p:nvPr>
        </p:nvSpPr>
        <p:spPr/>
        <p:txBody>
          <a:bodyPr>
            <a:normAutofit fontScale="85000" lnSpcReduction="10000"/>
          </a:bodyPr>
          <a:lstStyle/>
          <a:p>
            <a:pPr algn="just"/>
            <a:r>
              <a:rPr lang="el-GR" b="1" i="1" u="sng" dirty="0">
                <a:solidFill>
                  <a:schemeClr val="bg2">
                    <a:lumMod val="50000"/>
                  </a:schemeClr>
                </a:solidFill>
              </a:rPr>
              <a:t>Σκόνη: </a:t>
            </a:r>
            <a:r>
              <a:rPr lang="el-GR" i="1" dirty="0">
                <a:solidFill>
                  <a:schemeClr val="accent2">
                    <a:lumMod val="75000"/>
                  </a:schemeClr>
                </a:solidFill>
              </a:rPr>
              <a:t>Πρόκειται για μικρά στερεά σωματίδια που προκύπτουν από μηχανικές διεργασίες ελάττωσης του μεγέθους μεγαλύτερων μαζών όπως είναι η σύνθλιψη, η τριβή, ο κατακερματισμός, η έκρηξη. Τυπικά μεγέθη αυτών των σωματιδίων είναι από 1 έως 10000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Καπνός:</a:t>
            </a:r>
            <a:r>
              <a:rPr lang="el-GR" dirty="0"/>
              <a:t> </a:t>
            </a:r>
            <a:r>
              <a:rPr lang="el-GR" i="1" dirty="0">
                <a:solidFill>
                  <a:schemeClr val="accent2">
                    <a:lumMod val="75000"/>
                  </a:schemeClr>
                </a:solidFill>
              </a:rPr>
              <a:t>Πρόκειται για μικρά στερεά σωματίδια που προκύπτουν από την ατελή καύση του άνθρακα και άλλων οργανικών υλικών όπως το ξύλο. Τυπικά μεγέθη αυτών των σωματιδίων είναι από 0.5 έως 1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Ιπτάμενη τέφρα:</a:t>
            </a:r>
            <a:r>
              <a:rPr lang="el-GR" b="1" i="1" dirty="0">
                <a:solidFill>
                  <a:schemeClr val="bg2">
                    <a:lumMod val="50000"/>
                  </a:schemeClr>
                </a:solidFill>
              </a:rPr>
              <a:t> </a:t>
            </a:r>
            <a:r>
              <a:rPr lang="el-GR" i="1" dirty="0">
                <a:solidFill>
                  <a:schemeClr val="accent2">
                    <a:lumMod val="75000"/>
                  </a:schemeClr>
                </a:solidFill>
              </a:rPr>
              <a:t>Π</a:t>
            </a:r>
            <a:r>
              <a:rPr lang="el-GR" i="1" dirty="0" smtClean="0">
                <a:solidFill>
                  <a:schemeClr val="accent2">
                    <a:lumMod val="75000"/>
                  </a:schemeClr>
                </a:solidFill>
              </a:rPr>
              <a:t>ρόκειται </a:t>
            </a:r>
            <a:r>
              <a:rPr lang="el-GR" i="1" dirty="0">
                <a:solidFill>
                  <a:schemeClr val="accent2">
                    <a:lumMod val="75000"/>
                  </a:schemeClr>
                </a:solidFill>
              </a:rPr>
              <a:t>για μικρά μη καύσιμα ορυκτά ή μεταλλικά σωματίδια που εκπέμπονται από τις καπνοδόχους κατά την καύση κάρβουνου. Τυπικά μεγέθη των σωματιδίων αυτών είναι από 1 έως 1000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Αιθάλη:</a:t>
            </a:r>
            <a:r>
              <a:rPr lang="el-GR" dirty="0"/>
              <a:t> </a:t>
            </a:r>
            <a:r>
              <a:rPr lang="el-GR" i="1" dirty="0">
                <a:solidFill>
                  <a:schemeClr val="accent2">
                    <a:lumMod val="75000"/>
                  </a:schemeClr>
                </a:solidFill>
              </a:rPr>
              <a:t>Είναι μικρά, στερεά σωματίδια, τα οποία σχηματίζονται από τη συμπύκνωση ατμών στερεών υλικών, συχνά οξειδίων και μετάλλων (όπως είναι τα οξείδια του ψευδαργύρου και του </a:t>
            </a:r>
            <a:r>
              <a:rPr lang="el-GR" i="1" dirty="0" err="1">
                <a:solidFill>
                  <a:schemeClr val="accent2">
                    <a:lumMod val="75000"/>
                  </a:schemeClr>
                </a:solidFill>
              </a:rPr>
              <a:t>μολύβδου</a:t>
            </a:r>
            <a:r>
              <a:rPr lang="el-GR" i="1" dirty="0">
                <a:solidFill>
                  <a:schemeClr val="accent2">
                    <a:lumMod val="75000"/>
                  </a:schemeClr>
                </a:solidFill>
              </a:rPr>
              <a:t>) και στοιχειακού άνθρακα. Τυπικά μεγέθη των σωματιδίων αυτών είναι από 0.03 έως 0.3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Σπρέι: </a:t>
            </a:r>
            <a:r>
              <a:rPr lang="el-GR" i="1" dirty="0">
                <a:solidFill>
                  <a:schemeClr val="accent2">
                    <a:lumMod val="75000"/>
                  </a:schemeClr>
                </a:solidFill>
              </a:rPr>
              <a:t>Πρόκειται για υγρά σωματίδια που μορφοποιούνται από το ράντισμα υγρών, όπως τα φυτοφάρμακα ή τα παρασιτοκτόνα. Τυπικά μεγέθη είναι από 10 έως 1000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Ομίχλη: </a:t>
            </a:r>
            <a:r>
              <a:rPr lang="el-GR" i="1" dirty="0">
                <a:solidFill>
                  <a:schemeClr val="accent2">
                    <a:lumMod val="75000"/>
                  </a:schemeClr>
                </a:solidFill>
              </a:rPr>
              <a:t>Πρόκειται για υγρά σωματίδια ή σταγονίδια που δημιουργούνται από τη συμπύκνωση ατμών. Τυπικά μεγέθη είναι από 0.1 έως 10 μ</a:t>
            </a:r>
            <a:r>
              <a:rPr lang="en-US" i="1" dirty="0">
                <a:solidFill>
                  <a:schemeClr val="accent2">
                    <a:lumMod val="75000"/>
                  </a:schemeClr>
                </a:solidFill>
              </a:rPr>
              <a:t>m</a:t>
            </a:r>
            <a:r>
              <a:rPr lang="el-GR" i="1" dirty="0">
                <a:solidFill>
                  <a:schemeClr val="accent2">
                    <a:lumMod val="75000"/>
                  </a:schemeClr>
                </a:solidFill>
              </a:rPr>
              <a:t>.</a:t>
            </a:r>
          </a:p>
          <a:p>
            <a:endParaRPr lang="el-GR" b="1" dirty="0"/>
          </a:p>
        </p:txBody>
      </p:sp>
    </p:spTree>
    <p:extLst>
      <p:ext uri="{BB962C8B-B14F-4D97-AF65-F5344CB8AC3E}">
        <p14:creationId xmlns:p14="http://schemas.microsoft.com/office/powerpoint/2010/main" val="1893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ΚΑΤΑΤΑΞΗ ΑΙΩΡΟΥΜΕΝΩΝ ΣΩΜΑΤΙΔΙΩΝ ΜΕ ΒΑΣΗ </a:t>
            </a:r>
            <a:r>
              <a:rPr lang="el-GR" dirty="0" smtClean="0"/>
              <a:t>ΤΟ ΜΕΓΕΘΟΣ</a:t>
            </a:r>
            <a:endParaRPr lang="el-GR" dirty="0"/>
          </a:p>
        </p:txBody>
      </p:sp>
      <p:sp>
        <p:nvSpPr>
          <p:cNvPr id="3" name="Θέση περιεχομένου 2"/>
          <p:cNvSpPr>
            <a:spLocks noGrp="1"/>
          </p:cNvSpPr>
          <p:nvPr>
            <p:ph idx="1"/>
          </p:nvPr>
        </p:nvSpPr>
        <p:spPr>
          <a:xfrm>
            <a:off x="354842" y="1737360"/>
            <a:ext cx="11573301" cy="4813565"/>
          </a:xfrm>
        </p:spPr>
        <p:txBody>
          <a:bodyPr>
            <a:normAutofit fontScale="70000" lnSpcReduction="20000"/>
          </a:bodyPr>
          <a:lstStyle/>
          <a:p>
            <a:r>
              <a:rPr lang="el-GR" b="1" u="sng" dirty="0">
                <a:solidFill>
                  <a:schemeClr val="bg2">
                    <a:lumMod val="50000"/>
                  </a:schemeClr>
                </a:solidFill>
              </a:rPr>
              <a:t>Α) </a:t>
            </a:r>
            <a:r>
              <a:rPr lang="el-GR" b="1" u="sng" dirty="0" smtClean="0">
                <a:solidFill>
                  <a:schemeClr val="bg2">
                    <a:lumMod val="50000"/>
                  </a:schemeClr>
                </a:solidFill>
              </a:rPr>
              <a:t>Λεπτόκοκκα </a:t>
            </a:r>
            <a:r>
              <a:rPr lang="el-GR" b="1" u="sng" dirty="0">
                <a:solidFill>
                  <a:schemeClr val="bg2">
                    <a:lumMod val="50000"/>
                  </a:schemeClr>
                </a:solidFill>
              </a:rPr>
              <a:t>σωματίδια </a:t>
            </a:r>
          </a:p>
          <a:p>
            <a:pPr algn="just"/>
            <a:r>
              <a:rPr lang="el-GR" i="1" dirty="0">
                <a:solidFill>
                  <a:schemeClr val="accent2">
                    <a:lumMod val="75000"/>
                  </a:schemeClr>
                </a:solidFill>
              </a:rPr>
              <a:t>Λεπτόκοκκα σωματίδια (</a:t>
            </a:r>
            <a:r>
              <a:rPr lang="en-US" i="1" dirty="0">
                <a:solidFill>
                  <a:schemeClr val="accent2">
                    <a:lumMod val="75000"/>
                  </a:schemeClr>
                </a:solidFill>
              </a:rPr>
              <a:t>fine particles</a:t>
            </a:r>
            <a:r>
              <a:rPr lang="el-GR" i="1" dirty="0">
                <a:solidFill>
                  <a:schemeClr val="accent2">
                    <a:lumMod val="75000"/>
                  </a:schemeClr>
                </a:solidFill>
              </a:rPr>
              <a:t>) καλούνται τα σωματίδια με μέγεθος αεροδυναμικής διαμέτρου έως 2.5 μ</a:t>
            </a:r>
            <a:r>
              <a:rPr lang="en-US" i="1" dirty="0">
                <a:solidFill>
                  <a:schemeClr val="accent2">
                    <a:lumMod val="75000"/>
                  </a:schemeClr>
                </a:solidFill>
              </a:rPr>
              <a:t>m</a:t>
            </a:r>
            <a:r>
              <a:rPr lang="el-GR" i="1" dirty="0">
                <a:solidFill>
                  <a:schemeClr val="accent2">
                    <a:lumMod val="75000"/>
                  </a:schemeClr>
                </a:solidFill>
              </a:rPr>
              <a:t>. Τα </a:t>
            </a:r>
            <a:r>
              <a:rPr lang="el-GR" i="1" dirty="0" err="1">
                <a:solidFill>
                  <a:schemeClr val="accent2">
                    <a:lumMod val="75000"/>
                  </a:schemeClr>
                </a:solidFill>
              </a:rPr>
              <a:t>λεπτόκκοκα</a:t>
            </a:r>
            <a:r>
              <a:rPr lang="el-GR" i="1" dirty="0">
                <a:solidFill>
                  <a:schemeClr val="accent2">
                    <a:lumMod val="75000"/>
                  </a:schemeClr>
                </a:solidFill>
              </a:rPr>
              <a:t> σωματίδια διακρίνονται περαιτέρω σε τρεις κατηγορίες:</a:t>
            </a:r>
          </a:p>
          <a:p>
            <a:pPr algn="just"/>
            <a:r>
              <a:rPr lang="el-GR" i="1" dirty="0">
                <a:solidFill>
                  <a:schemeClr val="accent2">
                    <a:lumMod val="75000"/>
                  </a:schemeClr>
                </a:solidFill>
              </a:rPr>
              <a:t>1) Υποκατηγορία πυρήνα ή μικροί πυρήνες (</a:t>
            </a:r>
            <a:r>
              <a:rPr lang="en-US" i="1" dirty="0">
                <a:solidFill>
                  <a:schemeClr val="accent2">
                    <a:lumMod val="75000"/>
                  </a:schemeClr>
                </a:solidFill>
              </a:rPr>
              <a:t>nucleation mode</a:t>
            </a:r>
            <a:r>
              <a:rPr lang="el-GR" i="1" dirty="0">
                <a:solidFill>
                  <a:schemeClr val="accent2">
                    <a:lumMod val="75000"/>
                  </a:schemeClr>
                </a:solidFill>
              </a:rPr>
              <a:t>): Είναι τα σωματίδια διαμέτρου μικρότερη από 10 </a:t>
            </a:r>
            <a:r>
              <a:rPr lang="en-US" i="1" dirty="0">
                <a:solidFill>
                  <a:schemeClr val="accent2">
                    <a:lumMod val="75000"/>
                  </a:schemeClr>
                </a:solidFill>
              </a:rPr>
              <a:t>nm</a:t>
            </a:r>
            <a:r>
              <a:rPr lang="el-GR" i="1" dirty="0">
                <a:solidFill>
                  <a:schemeClr val="accent2">
                    <a:lumMod val="75000"/>
                  </a:schemeClr>
                </a:solidFill>
              </a:rPr>
              <a:t>, τα οποία έχουν πολύ πρόσφατα σχηματιστεί μέσω διεργασιών πυρηνοποίησης. Το κατώτερο όριο της κατηγορίας αυτής δεν είναι σαφώς διαχωρισμένο, συνήθως όμως θεωρούνται τα 3 </a:t>
            </a:r>
            <a:r>
              <a:rPr lang="en-US" i="1" dirty="0">
                <a:solidFill>
                  <a:schemeClr val="accent2">
                    <a:lumMod val="75000"/>
                  </a:schemeClr>
                </a:solidFill>
              </a:rPr>
              <a:t>nm</a:t>
            </a:r>
            <a:r>
              <a:rPr lang="el-GR" i="1" dirty="0">
                <a:solidFill>
                  <a:schemeClr val="accent2">
                    <a:lumMod val="75000"/>
                  </a:schemeClr>
                </a:solidFill>
              </a:rPr>
              <a:t>. </a:t>
            </a:r>
          </a:p>
          <a:p>
            <a:pPr algn="just"/>
            <a:r>
              <a:rPr lang="el-GR" i="1" dirty="0">
                <a:solidFill>
                  <a:schemeClr val="accent2">
                    <a:lumMod val="75000"/>
                  </a:schemeClr>
                </a:solidFill>
              </a:rPr>
              <a:t>2) Σωματίδια </a:t>
            </a:r>
            <a:r>
              <a:rPr lang="en-US" i="1" dirty="0">
                <a:solidFill>
                  <a:schemeClr val="accent2">
                    <a:lumMod val="75000"/>
                  </a:schemeClr>
                </a:solidFill>
              </a:rPr>
              <a:t>Aitken</a:t>
            </a:r>
            <a:r>
              <a:rPr lang="el-GR" i="1" dirty="0">
                <a:solidFill>
                  <a:schemeClr val="accent2">
                    <a:lumMod val="75000"/>
                  </a:schemeClr>
                </a:solidFill>
              </a:rPr>
              <a:t> (</a:t>
            </a:r>
            <a:r>
              <a:rPr lang="en-US" i="1" dirty="0">
                <a:solidFill>
                  <a:schemeClr val="accent2">
                    <a:lumMod val="75000"/>
                  </a:schemeClr>
                </a:solidFill>
              </a:rPr>
              <a:t>Aitken mode</a:t>
            </a:r>
            <a:r>
              <a:rPr lang="el-GR" i="1" dirty="0">
                <a:solidFill>
                  <a:schemeClr val="accent2">
                    <a:lumMod val="75000"/>
                  </a:schemeClr>
                </a:solidFill>
              </a:rPr>
              <a:t>): Είναι τα σωματίδια διαμέτρου μεταξύ 10 </a:t>
            </a:r>
            <a:r>
              <a:rPr lang="en-US" i="1" dirty="0">
                <a:solidFill>
                  <a:schemeClr val="accent2">
                    <a:lumMod val="75000"/>
                  </a:schemeClr>
                </a:solidFill>
              </a:rPr>
              <a:t>nm</a:t>
            </a:r>
            <a:r>
              <a:rPr lang="el-GR" i="1" dirty="0">
                <a:solidFill>
                  <a:schemeClr val="accent2">
                    <a:lumMod val="75000"/>
                  </a:schemeClr>
                </a:solidFill>
              </a:rPr>
              <a:t> και 100 </a:t>
            </a:r>
            <a:r>
              <a:rPr lang="en-US" i="1" dirty="0">
                <a:solidFill>
                  <a:schemeClr val="accent2">
                    <a:lumMod val="75000"/>
                  </a:schemeClr>
                </a:solidFill>
              </a:rPr>
              <a:t>nm</a:t>
            </a:r>
            <a:r>
              <a:rPr lang="el-GR" i="1" dirty="0">
                <a:solidFill>
                  <a:schemeClr val="accent2">
                    <a:lumMod val="75000"/>
                  </a:schemeClr>
                </a:solidFill>
              </a:rPr>
              <a:t>. Προέρχονται από την </a:t>
            </a:r>
            <a:r>
              <a:rPr lang="el-GR" i="1" dirty="0" err="1">
                <a:solidFill>
                  <a:schemeClr val="accent2">
                    <a:lumMod val="75000"/>
                  </a:schemeClr>
                </a:solidFill>
              </a:rPr>
              <a:t>πυρηνοποίηση</a:t>
            </a:r>
            <a:r>
              <a:rPr lang="el-GR" i="1" dirty="0">
                <a:solidFill>
                  <a:schemeClr val="accent2">
                    <a:lumMod val="75000"/>
                  </a:schemeClr>
                </a:solidFill>
              </a:rPr>
              <a:t> αερίων ή από σωματίδια πυρήνων σαν αποτέλεσμα της αύξησης </a:t>
            </a:r>
            <a:r>
              <a:rPr lang="el-GR" i="1" dirty="0" smtClean="0">
                <a:solidFill>
                  <a:schemeClr val="accent2">
                    <a:lumMod val="75000"/>
                  </a:schemeClr>
                </a:solidFill>
              </a:rPr>
              <a:t>του </a:t>
            </a:r>
            <a:r>
              <a:rPr lang="el-GR" i="1" dirty="0">
                <a:solidFill>
                  <a:schemeClr val="accent2">
                    <a:lumMod val="75000"/>
                  </a:schemeClr>
                </a:solidFill>
              </a:rPr>
              <a:t>μεγέθους τους.</a:t>
            </a:r>
          </a:p>
          <a:p>
            <a:pPr algn="just"/>
            <a:r>
              <a:rPr lang="el-GR" i="1" dirty="0">
                <a:solidFill>
                  <a:schemeClr val="accent2">
                    <a:lumMod val="75000"/>
                  </a:schemeClr>
                </a:solidFill>
              </a:rPr>
              <a:t>3) Υποκατηγορία συσσώρευσης (</a:t>
            </a:r>
            <a:r>
              <a:rPr lang="en-US" i="1" dirty="0">
                <a:solidFill>
                  <a:schemeClr val="accent2">
                    <a:lumMod val="75000"/>
                  </a:schemeClr>
                </a:solidFill>
              </a:rPr>
              <a:t>accumulation mode</a:t>
            </a:r>
            <a:r>
              <a:rPr lang="el-GR" i="1" dirty="0">
                <a:solidFill>
                  <a:schemeClr val="accent2">
                    <a:lumMod val="75000"/>
                  </a:schemeClr>
                </a:solidFill>
              </a:rPr>
              <a:t>): Είναι τα σωματίδια διαμέτρου μεταξύ 0.1 μ</a:t>
            </a:r>
            <a:r>
              <a:rPr lang="en-US" i="1" dirty="0">
                <a:solidFill>
                  <a:schemeClr val="accent2">
                    <a:lumMod val="75000"/>
                  </a:schemeClr>
                </a:solidFill>
              </a:rPr>
              <a:t>m</a:t>
            </a:r>
            <a:r>
              <a:rPr lang="el-GR" i="1" dirty="0">
                <a:solidFill>
                  <a:schemeClr val="accent2">
                    <a:lumMod val="75000"/>
                  </a:schemeClr>
                </a:solidFill>
              </a:rPr>
              <a:t> έως 1-3 μ</a:t>
            </a:r>
            <a:r>
              <a:rPr lang="en-US" i="1" dirty="0">
                <a:solidFill>
                  <a:schemeClr val="accent2">
                    <a:lumMod val="75000"/>
                  </a:schemeClr>
                </a:solidFill>
              </a:rPr>
              <a:t>m</a:t>
            </a:r>
            <a:r>
              <a:rPr lang="el-GR" i="1" dirty="0">
                <a:solidFill>
                  <a:schemeClr val="accent2">
                    <a:lumMod val="75000"/>
                  </a:schemeClr>
                </a:solidFill>
              </a:rPr>
              <a:t>. Δημιουργούνται κατά τη συσσωμάτωση μικρότερων σωματιδίων (υποκατηγορίας πυρήνα) ή τη συμπύκνωση αερίων συστατικών. Παρουσιάζουν χρόνο ζωής στην ατμόσφαιρα από 7 έως 30 ημέρες καθώς οι μηχανισμοί απομάκρυνσής τους είναι πολύ αργοί, με αποτέλεσμα </a:t>
            </a:r>
            <a:r>
              <a:rPr lang="el-GR" i="1" dirty="0" smtClean="0">
                <a:solidFill>
                  <a:schemeClr val="accent2">
                    <a:lumMod val="75000"/>
                  </a:schemeClr>
                </a:solidFill>
              </a:rPr>
              <a:t>τη </a:t>
            </a:r>
            <a:r>
              <a:rPr lang="el-GR" i="1" dirty="0">
                <a:solidFill>
                  <a:schemeClr val="accent2">
                    <a:lumMod val="75000"/>
                  </a:schemeClr>
                </a:solidFill>
              </a:rPr>
              <a:t>συσσώρευσή τους. Τα σωματίδια συσσώρευσης ομαδοποιούνται περαιτέρω σε:</a:t>
            </a:r>
          </a:p>
          <a:p>
            <a:pPr lvl="0" algn="just"/>
            <a:r>
              <a:rPr lang="el-GR" i="1" dirty="0">
                <a:solidFill>
                  <a:schemeClr val="accent2">
                    <a:lumMod val="75000"/>
                  </a:schemeClr>
                </a:solidFill>
              </a:rPr>
              <a:t>Σταγονίδια (</a:t>
            </a:r>
            <a:r>
              <a:rPr lang="en-US" i="1" dirty="0">
                <a:solidFill>
                  <a:schemeClr val="accent2">
                    <a:lumMod val="75000"/>
                  </a:schemeClr>
                </a:solidFill>
              </a:rPr>
              <a:t>droplet mode</a:t>
            </a:r>
            <a:r>
              <a:rPr lang="el-GR" i="1" dirty="0">
                <a:solidFill>
                  <a:schemeClr val="accent2">
                    <a:lumMod val="75000"/>
                  </a:schemeClr>
                </a:solidFill>
              </a:rPr>
              <a:t>), τα οποία δημιουργούνται από τη συσσωμάτωση σταγονιδίων μέσα σε νέφη ή ομίχλη και σε συνθήκες πολύ υψηλής υγρασίας. </a:t>
            </a:r>
          </a:p>
          <a:p>
            <a:pPr lvl="0" algn="just"/>
            <a:r>
              <a:rPr lang="el-GR" i="1" dirty="0">
                <a:solidFill>
                  <a:schemeClr val="accent2">
                    <a:lumMod val="75000"/>
                  </a:schemeClr>
                </a:solidFill>
              </a:rPr>
              <a:t>Συμπυκνώματα (</a:t>
            </a:r>
            <a:r>
              <a:rPr lang="en-US" i="1" dirty="0">
                <a:solidFill>
                  <a:schemeClr val="accent2">
                    <a:lumMod val="75000"/>
                  </a:schemeClr>
                </a:solidFill>
              </a:rPr>
              <a:t>condensation mode</a:t>
            </a:r>
            <a:r>
              <a:rPr lang="el-GR" i="1" dirty="0">
                <a:solidFill>
                  <a:schemeClr val="accent2">
                    <a:lumMod val="75000"/>
                  </a:schemeClr>
                </a:solidFill>
              </a:rPr>
              <a:t>), τα οποία είναι μικρότερα σε μέγεθος από τα προηγούμενα και δημιουργούνται από τη συσσωμάτωση μη υγροσκοπικών σωματιδίων πυρήνα.</a:t>
            </a:r>
          </a:p>
          <a:p>
            <a:pPr algn="just"/>
            <a:r>
              <a:rPr lang="el-GR" i="1" dirty="0">
                <a:solidFill>
                  <a:schemeClr val="accent2">
                    <a:lumMod val="75000"/>
                  </a:schemeClr>
                </a:solidFill>
              </a:rPr>
              <a:t>Οι δύο πρώτες κατηγορίες (υποκατηγορία πυρήνα και σωματίδια </a:t>
            </a:r>
            <a:r>
              <a:rPr lang="en-US" i="1" dirty="0">
                <a:solidFill>
                  <a:schemeClr val="accent2">
                    <a:lumMod val="75000"/>
                  </a:schemeClr>
                </a:solidFill>
              </a:rPr>
              <a:t>Aitken</a:t>
            </a:r>
            <a:r>
              <a:rPr lang="el-GR" i="1" dirty="0">
                <a:solidFill>
                  <a:schemeClr val="accent2">
                    <a:lumMod val="75000"/>
                  </a:schemeClr>
                </a:solidFill>
              </a:rPr>
              <a:t>) σχηματίζουν μαζί τα υπέρλεπτα σωματίδια (</a:t>
            </a:r>
            <a:r>
              <a:rPr lang="en-US" i="1" dirty="0">
                <a:solidFill>
                  <a:schemeClr val="accent2">
                    <a:lumMod val="75000"/>
                  </a:schemeClr>
                </a:solidFill>
              </a:rPr>
              <a:t>ultrafine particles</a:t>
            </a:r>
            <a:r>
              <a:rPr lang="el-GR" i="1" dirty="0">
                <a:solidFill>
                  <a:schemeClr val="accent2">
                    <a:lumMod val="75000"/>
                  </a:schemeClr>
                </a:solidFill>
              </a:rPr>
              <a:t>), τα οποία έχουν μέγεθος διαμέτρου από 3 </a:t>
            </a:r>
            <a:r>
              <a:rPr lang="en-US" i="1" dirty="0">
                <a:solidFill>
                  <a:schemeClr val="accent2">
                    <a:lumMod val="75000"/>
                  </a:schemeClr>
                </a:solidFill>
              </a:rPr>
              <a:t>nm</a:t>
            </a:r>
            <a:r>
              <a:rPr lang="el-GR" i="1" dirty="0">
                <a:solidFill>
                  <a:schemeClr val="accent2">
                    <a:lumMod val="75000"/>
                  </a:schemeClr>
                </a:solidFill>
              </a:rPr>
              <a:t> έως 100 </a:t>
            </a:r>
            <a:r>
              <a:rPr lang="en-US" i="1" dirty="0">
                <a:solidFill>
                  <a:schemeClr val="accent2">
                    <a:lumMod val="75000"/>
                  </a:schemeClr>
                </a:solidFill>
              </a:rPr>
              <a:t>nm</a:t>
            </a:r>
            <a:r>
              <a:rPr lang="el-GR" i="1" dirty="0">
                <a:solidFill>
                  <a:schemeClr val="accent2">
                    <a:lumMod val="75000"/>
                  </a:schemeClr>
                </a:solidFill>
              </a:rPr>
              <a:t> ή 0.1 μ</a:t>
            </a:r>
            <a:r>
              <a:rPr lang="en-US" i="1" dirty="0">
                <a:solidFill>
                  <a:schemeClr val="accent2">
                    <a:lumMod val="75000"/>
                  </a:schemeClr>
                </a:solidFill>
              </a:rPr>
              <a:t>m</a:t>
            </a:r>
            <a:r>
              <a:rPr lang="el-GR" i="1" dirty="0">
                <a:solidFill>
                  <a:schemeClr val="accent2">
                    <a:lumMod val="75000"/>
                  </a:schemeClr>
                </a:solidFill>
              </a:rPr>
              <a:t>.</a:t>
            </a:r>
          </a:p>
          <a:p>
            <a:r>
              <a:rPr lang="el-GR" b="1" u="sng" dirty="0">
                <a:solidFill>
                  <a:schemeClr val="bg2">
                    <a:lumMod val="50000"/>
                  </a:schemeClr>
                </a:solidFill>
              </a:rPr>
              <a:t>Β) Χονδρόκοκκα σωματίδια </a:t>
            </a:r>
          </a:p>
          <a:p>
            <a:pPr algn="just"/>
            <a:r>
              <a:rPr lang="el-GR" i="1" dirty="0">
                <a:solidFill>
                  <a:schemeClr val="accent2">
                    <a:lumMod val="75000"/>
                  </a:schemeClr>
                </a:solidFill>
              </a:rPr>
              <a:t>Χονδρόκοκκα (μεγάλα ή αδρά) σωματίδια (</a:t>
            </a:r>
            <a:r>
              <a:rPr lang="en-US" i="1" dirty="0">
                <a:solidFill>
                  <a:schemeClr val="accent2">
                    <a:lumMod val="75000"/>
                  </a:schemeClr>
                </a:solidFill>
              </a:rPr>
              <a:t>coarse particles</a:t>
            </a:r>
            <a:r>
              <a:rPr lang="el-GR" i="1" dirty="0">
                <a:solidFill>
                  <a:schemeClr val="accent2">
                    <a:lumMod val="75000"/>
                  </a:schemeClr>
                </a:solidFill>
              </a:rPr>
              <a:t>) καλούνται εκείνα τα σωματίδια με μέγεθος αεροδυναμικής διαμέτρου άνω των 2.5 μ</a:t>
            </a:r>
            <a:r>
              <a:rPr lang="en-US" i="1" dirty="0">
                <a:solidFill>
                  <a:schemeClr val="accent2">
                    <a:lumMod val="75000"/>
                  </a:schemeClr>
                </a:solidFill>
              </a:rPr>
              <a:t>m</a:t>
            </a:r>
            <a:r>
              <a:rPr lang="el-GR" i="1" dirty="0">
                <a:solidFill>
                  <a:schemeClr val="accent2">
                    <a:lumMod val="75000"/>
                  </a:schemeClr>
                </a:solidFill>
              </a:rPr>
              <a:t>. Τα σωματίδια αυτά </a:t>
            </a:r>
            <a:r>
              <a:rPr lang="el-GR" i="1" dirty="0" smtClean="0">
                <a:solidFill>
                  <a:schemeClr val="accent2">
                    <a:lumMod val="75000"/>
                  </a:schemeClr>
                </a:solidFill>
              </a:rPr>
              <a:t>παράγονται </a:t>
            </a:r>
            <a:r>
              <a:rPr lang="el-GR" i="1" dirty="0">
                <a:solidFill>
                  <a:schemeClr val="accent2">
                    <a:lumMod val="75000"/>
                  </a:schemeClr>
                </a:solidFill>
              </a:rPr>
              <a:t>συνήθως με μηχανικούς τρόπους. </a:t>
            </a:r>
          </a:p>
        </p:txBody>
      </p:sp>
    </p:spTree>
    <p:extLst>
      <p:ext uri="{BB962C8B-B14F-4D97-AF65-F5344CB8AC3E}">
        <p14:creationId xmlns:p14="http://schemas.microsoft.com/office/powerpoint/2010/main" val="339848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ΔΙΑΦΟΡΕΣ ΧΟΝΔΡΟΚΟΚΚΩΝ ΚΑΙ ΛΕΠΤΟΚΟΚΚΩΝ ΣΩΜΑΤΙΔΙΩΝ</a:t>
            </a:r>
            <a:endParaRPr lang="el-GR" dirty="0"/>
          </a:p>
        </p:txBody>
      </p:sp>
      <p:sp>
        <p:nvSpPr>
          <p:cNvPr id="3" name="Θέση περιεχομένου 2"/>
          <p:cNvSpPr>
            <a:spLocks noGrp="1"/>
          </p:cNvSpPr>
          <p:nvPr>
            <p:ph idx="1"/>
          </p:nvPr>
        </p:nvSpPr>
        <p:spPr/>
        <p:txBody>
          <a:bodyPr/>
          <a:lstStyle/>
          <a:p>
            <a:r>
              <a:rPr lang="el-GR" i="1" dirty="0" smtClean="0">
                <a:solidFill>
                  <a:schemeClr val="accent2">
                    <a:lumMod val="75000"/>
                  </a:schemeClr>
                </a:solidFill>
              </a:rPr>
              <a:t>Τα χονδρόκοκκα από τα λεπτόκοκκα σωματίδια διαφέρουν </a:t>
            </a:r>
            <a:r>
              <a:rPr lang="el-GR" i="1" dirty="0">
                <a:solidFill>
                  <a:schemeClr val="accent2">
                    <a:lumMod val="75000"/>
                  </a:schemeClr>
                </a:solidFill>
              </a:rPr>
              <a:t>ως </a:t>
            </a:r>
            <a:r>
              <a:rPr lang="el-GR" i="1" dirty="0" smtClean="0">
                <a:solidFill>
                  <a:schemeClr val="accent2">
                    <a:lumMod val="75000"/>
                  </a:schemeClr>
                </a:solidFill>
              </a:rPr>
              <a:t>προς:</a:t>
            </a:r>
          </a:p>
          <a:p>
            <a:pPr>
              <a:buFont typeface="Arial" panose="020B0604020202020204" pitchFamily="34" charset="0"/>
              <a:buChar char="•"/>
            </a:pPr>
            <a:r>
              <a:rPr lang="el-GR" i="1" dirty="0" smtClean="0">
                <a:solidFill>
                  <a:schemeClr val="accent2">
                    <a:lumMod val="75000"/>
                  </a:schemeClr>
                </a:solidFill>
              </a:rPr>
              <a:t>την </a:t>
            </a:r>
            <a:r>
              <a:rPr lang="el-GR" i="1" dirty="0">
                <a:solidFill>
                  <a:schemeClr val="accent2">
                    <a:lumMod val="75000"/>
                  </a:schemeClr>
                </a:solidFill>
              </a:rPr>
              <a:t>προέλευσή τους,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τη </a:t>
            </a:r>
            <a:r>
              <a:rPr lang="el-GR" i="1" dirty="0">
                <a:solidFill>
                  <a:schemeClr val="accent2">
                    <a:lumMod val="75000"/>
                  </a:schemeClr>
                </a:solidFill>
              </a:rPr>
              <a:t>χημική τους σύσταση,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διεργασίες απομάκρυνσης από την ατμόσφαιρα </a:t>
            </a:r>
            <a:r>
              <a:rPr lang="el-GR" i="1" dirty="0" smtClean="0">
                <a:solidFill>
                  <a:schemeClr val="accent2">
                    <a:lumMod val="75000"/>
                  </a:schemeClr>
                </a:solidFill>
              </a:rPr>
              <a:t>,</a:t>
            </a: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οπτικές ιδιότητες και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επιδράσεις τους στην υγεία του ανθρώπου </a:t>
            </a:r>
            <a:endParaRPr lang="el-GR" i="1" dirty="0" smtClean="0">
              <a:solidFill>
                <a:schemeClr val="accent2">
                  <a:lumMod val="75000"/>
                </a:schemeClr>
              </a:solidFill>
            </a:endParaRPr>
          </a:p>
          <a:p>
            <a:pPr marL="0" indent="0">
              <a:buNone/>
            </a:pPr>
            <a:r>
              <a:rPr lang="el-GR" i="1" u="sng" dirty="0" smtClean="0">
                <a:solidFill>
                  <a:schemeClr val="bg2">
                    <a:lumMod val="50000"/>
                  </a:schemeClr>
                </a:solidFill>
              </a:rPr>
              <a:t>Ουσιαστικά </a:t>
            </a:r>
            <a:r>
              <a:rPr lang="el-GR" i="1" u="sng" dirty="0">
                <a:solidFill>
                  <a:schemeClr val="bg2">
                    <a:lumMod val="50000"/>
                  </a:schemeClr>
                </a:solidFill>
              </a:rPr>
              <a:t>δηλαδή, οι δύο κατηγορίες σωματιδίων αποτελούν δύο διαφορετικούς τύπους ρύπων και συνεπώς θα πρέπει να μελετώνται ξεχωριστά.</a:t>
            </a:r>
          </a:p>
          <a:p>
            <a:pPr>
              <a:buFont typeface="Arial" panose="020B0604020202020204" pitchFamily="34" charset="0"/>
              <a:buChar char="•"/>
            </a:pPr>
            <a:endParaRPr lang="el-GR" i="1" dirty="0">
              <a:solidFill>
                <a:schemeClr val="accent2">
                  <a:lumMod val="75000"/>
                </a:schemeClr>
              </a:solidFill>
            </a:endParaRPr>
          </a:p>
        </p:txBody>
      </p:sp>
    </p:spTree>
    <p:extLst>
      <p:ext uri="{BB962C8B-B14F-4D97-AF65-F5344CB8AC3E}">
        <p14:creationId xmlns:p14="http://schemas.microsoft.com/office/powerpoint/2010/main" val="4051489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099925902"/>
              </p:ext>
            </p:extLst>
          </p:nvPr>
        </p:nvGraphicFramePr>
        <p:xfrm>
          <a:off x="736979" y="122830"/>
          <a:ext cx="10877265" cy="6988226"/>
        </p:xfrm>
        <a:graphic>
          <a:graphicData uri="http://schemas.openxmlformats.org/drawingml/2006/table">
            <a:tbl>
              <a:tblPr firstRow="1" firstCol="1" bandRow="1">
                <a:tableStyleId>{5C22544A-7EE6-4342-B048-85BDC9FD1C3A}</a:tableStyleId>
              </a:tblPr>
              <a:tblGrid>
                <a:gridCol w="1600163">
                  <a:extLst>
                    <a:ext uri="{9D8B030D-6E8A-4147-A177-3AD203B41FA5}">
                      <a16:colId xmlns:a16="http://schemas.microsoft.com/office/drawing/2014/main" xmlns="" val="20000"/>
                    </a:ext>
                  </a:extLst>
                </a:gridCol>
                <a:gridCol w="2079757">
                  <a:extLst>
                    <a:ext uri="{9D8B030D-6E8A-4147-A177-3AD203B41FA5}">
                      <a16:colId xmlns:a16="http://schemas.microsoft.com/office/drawing/2014/main" xmlns="" val="20001"/>
                    </a:ext>
                  </a:extLst>
                </a:gridCol>
                <a:gridCol w="1439919">
                  <a:extLst>
                    <a:ext uri="{9D8B030D-6E8A-4147-A177-3AD203B41FA5}">
                      <a16:colId xmlns:a16="http://schemas.microsoft.com/office/drawing/2014/main" xmlns="" val="20002"/>
                    </a:ext>
                  </a:extLst>
                </a:gridCol>
                <a:gridCol w="2878713">
                  <a:extLst>
                    <a:ext uri="{9D8B030D-6E8A-4147-A177-3AD203B41FA5}">
                      <a16:colId xmlns:a16="http://schemas.microsoft.com/office/drawing/2014/main" xmlns="" val="20003"/>
                    </a:ext>
                  </a:extLst>
                </a:gridCol>
                <a:gridCol w="2878713">
                  <a:extLst>
                    <a:ext uri="{9D8B030D-6E8A-4147-A177-3AD203B41FA5}">
                      <a16:colId xmlns:a16="http://schemas.microsoft.com/office/drawing/2014/main" xmlns="" val="20004"/>
                    </a:ext>
                  </a:extLst>
                </a:gridCol>
              </a:tblGrid>
              <a:tr h="235742">
                <a:tc>
                  <a:txBody>
                    <a:bodyPr/>
                    <a:lstStyle/>
                    <a:p>
                      <a:pPr>
                        <a:lnSpc>
                          <a:spcPct val="150000"/>
                        </a:lnSpc>
                        <a:spcAft>
                          <a:spcPts val="0"/>
                        </a:spcAft>
                      </a:pPr>
                      <a:r>
                        <a:rPr lang="el-GR" sz="600" dirty="0">
                          <a:effectLst/>
                        </a:rPr>
                        <a:t> </a:t>
                      </a:r>
                      <a:endParaRPr lang="el-G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gridSpan="3">
                  <a:txBody>
                    <a:bodyPr/>
                    <a:lstStyle/>
                    <a:p>
                      <a:pPr algn="ctr">
                        <a:lnSpc>
                          <a:spcPct val="150000"/>
                        </a:lnSpc>
                        <a:spcAft>
                          <a:spcPts val="0"/>
                        </a:spcAft>
                      </a:pPr>
                      <a:r>
                        <a:rPr lang="el-GR" sz="1600" i="1" dirty="0">
                          <a:solidFill>
                            <a:schemeClr val="bg2">
                              <a:lumMod val="50000"/>
                            </a:schemeClr>
                          </a:solidFill>
                          <a:effectLst/>
                        </a:rPr>
                        <a:t>Λεπτόκοκκα σωματίδια</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600" i="1" dirty="0">
                          <a:solidFill>
                            <a:schemeClr val="bg2">
                              <a:lumMod val="50000"/>
                            </a:schemeClr>
                          </a:solidFill>
                          <a:effectLst/>
                        </a:rPr>
                        <a:t>Χονδρόκοκκα σωματίδια</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0"/>
                  </a:ext>
                </a:extLst>
              </a:tr>
              <a:tr h="235742">
                <a:tc>
                  <a:txBody>
                    <a:bodyPr/>
                    <a:lstStyle/>
                    <a:p>
                      <a:pPr>
                        <a:lnSpc>
                          <a:spcPct val="150000"/>
                        </a:lnSpc>
                        <a:spcAft>
                          <a:spcPts val="0"/>
                        </a:spcAft>
                      </a:pPr>
                      <a:r>
                        <a:rPr lang="el-GR" sz="600">
                          <a:effectLst/>
                        </a:rPr>
                        <a:t> </a:t>
                      </a:r>
                      <a:endParaRPr lang="el-GR" sz="7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gridSpan="2">
                  <a:txBody>
                    <a:bodyPr/>
                    <a:lstStyle/>
                    <a:p>
                      <a:pPr algn="ctr">
                        <a:lnSpc>
                          <a:spcPct val="150000"/>
                        </a:lnSpc>
                        <a:spcAft>
                          <a:spcPts val="0"/>
                        </a:spcAft>
                      </a:pPr>
                      <a:r>
                        <a:rPr lang="el-GR" sz="1400" dirty="0">
                          <a:effectLst/>
                        </a:rPr>
                        <a:t>Υπέρλεπτα σωματίδια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1"/>
                  </a:ext>
                </a:extLst>
              </a:tr>
              <a:tr h="269053">
                <a:tc>
                  <a:txBody>
                    <a:bodyPr/>
                    <a:lstStyle/>
                    <a:p>
                      <a:pPr>
                        <a:lnSpc>
                          <a:spcPct val="150000"/>
                        </a:lnSpc>
                        <a:spcAft>
                          <a:spcPts val="0"/>
                        </a:spcAft>
                      </a:pPr>
                      <a:r>
                        <a:rPr lang="el-GR" sz="600">
                          <a:effectLst/>
                        </a:rPr>
                        <a:t> </a:t>
                      </a:r>
                      <a:endParaRPr lang="el-GR" sz="7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a:txBody>
                    <a:bodyPr/>
                    <a:lstStyle/>
                    <a:p>
                      <a:pPr algn="ctr">
                        <a:lnSpc>
                          <a:spcPct val="150000"/>
                        </a:lnSpc>
                        <a:spcAft>
                          <a:spcPts val="0"/>
                        </a:spcAft>
                      </a:pPr>
                      <a:r>
                        <a:rPr lang="el-GR" sz="1400" dirty="0">
                          <a:effectLst/>
                        </a:rPr>
                        <a:t>Υποκατηγορία πυρήνα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Σωματίδια </a:t>
                      </a:r>
                      <a:r>
                        <a:rPr lang="en-US" sz="1400" dirty="0">
                          <a:effectLst/>
                        </a:rPr>
                        <a:t>Aitken</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Υποκατηγορία συσσώρευσης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a:effectLst/>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2"/>
                  </a:ext>
                </a:extLst>
              </a:tr>
              <a:tr h="471484">
                <a:tc>
                  <a:txBody>
                    <a:bodyPr/>
                    <a:lstStyle/>
                    <a:p>
                      <a:pPr algn="ctr">
                        <a:lnSpc>
                          <a:spcPct val="150000"/>
                        </a:lnSpc>
                        <a:spcAft>
                          <a:spcPts val="0"/>
                        </a:spcAft>
                      </a:pPr>
                      <a:r>
                        <a:rPr lang="el-GR" sz="1600" i="1" dirty="0">
                          <a:solidFill>
                            <a:schemeClr val="bg2">
                              <a:lumMod val="50000"/>
                            </a:schemeClr>
                          </a:solidFill>
                          <a:effectLst/>
                        </a:rPr>
                        <a:t>Μέγεθος</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0.003 μ</a:t>
                      </a:r>
                      <a:r>
                        <a:rPr lang="en-US" sz="1400" dirty="0">
                          <a:effectLst/>
                        </a:rPr>
                        <a:t>m – </a:t>
                      </a:r>
                      <a:endParaRPr lang="el-GR" sz="1400" dirty="0">
                        <a:effectLst/>
                      </a:endParaRPr>
                    </a:p>
                    <a:p>
                      <a:pPr algn="ctr">
                        <a:lnSpc>
                          <a:spcPct val="150000"/>
                        </a:lnSpc>
                        <a:spcAft>
                          <a:spcPts val="0"/>
                        </a:spcAft>
                      </a:pPr>
                      <a:r>
                        <a:rPr lang="el-GR" sz="1400" dirty="0">
                          <a:effectLst/>
                        </a:rPr>
                        <a:t>0.01 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a:effectLst/>
                        </a:rPr>
                        <a:t>0.01 </a:t>
                      </a:r>
                      <a:r>
                        <a:rPr lang="el-GR" sz="1400">
                          <a:effectLst/>
                        </a:rPr>
                        <a:t>μ</a:t>
                      </a:r>
                      <a:r>
                        <a:rPr lang="en-US" sz="1400">
                          <a:effectLst/>
                        </a:rPr>
                        <a:t>m –</a:t>
                      </a:r>
                      <a:endParaRPr lang="el-GR" sz="1400">
                        <a:effectLst/>
                      </a:endParaRPr>
                    </a:p>
                    <a:p>
                      <a:pPr algn="ctr">
                        <a:lnSpc>
                          <a:spcPct val="150000"/>
                        </a:lnSpc>
                        <a:spcAft>
                          <a:spcPts val="0"/>
                        </a:spcAft>
                      </a:pPr>
                      <a:r>
                        <a:rPr lang="en-US" sz="1400">
                          <a:effectLst/>
                        </a:rPr>
                        <a:t>0.1 </a:t>
                      </a:r>
                      <a:r>
                        <a:rPr lang="el-GR" sz="1400">
                          <a:effectLst/>
                        </a:rPr>
                        <a:t>μ</a:t>
                      </a:r>
                      <a:r>
                        <a:rPr lang="en-US" sz="1400">
                          <a:effectLst/>
                        </a:rPr>
                        <a:t>m</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dirty="0">
                          <a:effectLst/>
                        </a:rPr>
                        <a:t>0.1 </a:t>
                      </a:r>
                      <a:r>
                        <a:rPr lang="el-GR" sz="1400" dirty="0">
                          <a:effectLst/>
                        </a:rPr>
                        <a:t>μ</a:t>
                      </a:r>
                      <a:r>
                        <a:rPr lang="en-US" sz="1400" dirty="0">
                          <a:effectLst/>
                        </a:rPr>
                        <a:t>m – </a:t>
                      </a:r>
                      <a:r>
                        <a:rPr lang="el-GR" sz="1400" dirty="0">
                          <a:effectLst/>
                        </a:rPr>
                        <a:t>3 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dirty="0">
                          <a:effectLst/>
                        </a:rPr>
                        <a:t>2.5 </a:t>
                      </a:r>
                      <a:r>
                        <a:rPr lang="el-GR" sz="1400" dirty="0">
                          <a:effectLst/>
                        </a:rPr>
                        <a:t>μ</a:t>
                      </a:r>
                      <a:r>
                        <a:rPr lang="en-US" sz="1400" dirty="0">
                          <a:effectLst/>
                        </a:rPr>
                        <a:t>m – 500 </a:t>
                      </a:r>
                      <a:r>
                        <a:rPr lang="el-GR" sz="1400" dirty="0">
                          <a:effectLst/>
                        </a:rPr>
                        <a:t>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3"/>
                  </a:ext>
                </a:extLst>
              </a:tr>
              <a:tr h="269053">
                <a:tc rowSpan="2">
                  <a:txBody>
                    <a:bodyPr/>
                    <a:lstStyle/>
                    <a:p>
                      <a:pPr algn="ctr">
                        <a:lnSpc>
                          <a:spcPct val="150000"/>
                        </a:lnSpc>
                        <a:spcAft>
                          <a:spcPts val="0"/>
                        </a:spcAft>
                      </a:pPr>
                      <a:r>
                        <a:rPr lang="el-GR" sz="1600" i="1" dirty="0">
                          <a:solidFill>
                            <a:schemeClr val="bg2">
                              <a:lumMod val="50000"/>
                            </a:schemeClr>
                          </a:solidFill>
                          <a:effectLst/>
                        </a:rPr>
                        <a:t>Πηγές εκπομπής</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3">
                  <a:txBody>
                    <a:bodyPr/>
                    <a:lstStyle/>
                    <a:p>
                      <a:pPr algn="ctr">
                        <a:lnSpc>
                          <a:spcPct val="150000"/>
                        </a:lnSpc>
                        <a:spcAft>
                          <a:spcPts val="0"/>
                        </a:spcAft>
                      </a:pPr>
                      <a:r>
                        <a:rPr lang="el-GR" sz="1400" dirty="0">
                          <a:effectLst/>
                        </a:rPr>
                        <a:t>Ανθρωπογενείς πηγές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400" dirty="0">
                          <a:effectLst/>
                        </a:rPr>
                        <a:t>Ανθρωπογενείς και φυσικές πηγές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4"/>
                  </a:ext>
                </a:extLst>
              </a:tr>
              <a:tr h="1414453">
                <a:tc vMerge="1">
                  <a:txBody>
                    <a:bodyPr/>
                    <a:lstStyle/>
                    <a:p>
                      <a:endParaRPr lang="el-GR"/>
                    </a:p>
                  </a:txBody>
                  <a:tcPr/>
                </a:tc>
                <a:tc gridSpan="2">
                  <a:txBody>
                    <a:bodyPr/>
                    <a:lstStyle/>
                    <a:p>
                      <a:pPr algn="ctr">
                        <a:lnSpc>
                          <a:spcPct val="150000"/>
                        </a:lnSpc>
                        <a:spcAft>
                          <a:spcPts val="0"/>
                        </a:spcAft>
                      </a:pPr>
                      <a:r>
                        <a:rPr lang="el-GR" sz="1400" dirty="0">
                          <a:effectLst/>
                        </a:rPr>
                        <a:t>Καύση</a:t>
                      </a:r>
                    </a:p>
                    <a:p>
                      <a:pPr algn="ctr">
                        <a:lnSpc>
                          <a:spcPct val="150000"/>
                        </a:lnSpc>
                        <a:spcAft>
                          <a:spcPts val="0"/>
                        </a:spcAft>
                      </a:pPr>
                      <a:r>
                        <a:rPr lang="el-GR" sz="1400" dirty="0">
                          <a:effectLst/>
                        </a:rPr>
                        <a:t>Συμπυκνώματα προϊόντων καύσης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a:effectLst/>
                        </a:rPr>
                        <a:t>Καύση</a:t>
                      </a:r>
                    </a:p>
                    <a:p>
                      <a:pPr algn="ctr">
                        <a:lnSpc>
                          <a:spcPct val="150000"/>
                        </a:lnSpc>
                        <a:spcAft>
                          <a:spcPts val="0"/>
                        </a:spcAft>
                      </a:pPr>
                      <a:r>
                        <a:rPr lang="el-GR" sz="1400" dirty="0">
                          <a:effectLst/>
                        </a:rPr>
                        <a:t>Μεταφορές</a:t>
                      </a:r>
                    </a:p>
                    <a:p>
                      <a:pPr algn="ctr">
                        <a:lnSpc>
                          <a:spcPct val="150000"/>
                        </a:lnSpc>
                        <a:spcAft>
                          <a:spcPts val="0"/>
                        </a:spcAft>
                      </a:pPr>
                      <a:r>
                        <a:rPr lang="el-GR" sz="1400" dirty="0">
                          <a:effectLst/>
                        </a:rPr>
                        <a:t>Εκπομπές από βιομηχανικές διεργασίες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Καύση, μεταφορές, εκπομπές από βιομηχανικές διεργασίες</a:t>
                      </a:r>
                    </a:p>
                    <a:p>
                      <a:pPr algn="ctr">
                        <a:lnSpc>
                          <a:spcPct val="150000"/>
                        </a:lnSpc>
                        <a:spcAft>
                          <a:spcPts val="0"/>
                        </a:spcAft>
                      </a:pPr>
                      <a:r>
                        <a:rPr lang="el-GR" sz="1100" dirty="0">
                          <a:effectLst/>
                        </a:rPr>
                        <a:t>Σκόνη φυσικής και ανθρωπογενούς προέλευσης</a:t>
                      </a:r>
                    </a:p>
                    <a:p>
                      <a:pPr algn="ctr">
                        <a:lnSpc>
                          <a:spcPct val="150000"/>
                        </a:lnSpc>
                        <a:spcAft>
                          <a:spcPts val="0"/>
                        </a:spcAft>
                      </a:pPr>
                      <a:r>
                        <a:rPr lang="el-GR" sz="1100" dirty="0">
                          <a:effectLst/>
                        </a:rPr>
                        <a:t>Θαλάσσιο αεροζόλ</a:t>
                      </a:r>
                    </a:p>
                    <a:p>
                      <a:pPr algn="ctr">
                        <a:lnSpc>
                          <a:spcPct val="150000"/>
                        </a:lnSpc>
                        <a:spcAft>
                          <a:spcPts val="0"/>
                        </a:spcAft>
                      </a:pPr>
                      <a:r>
                        <a:rPr lang="el-GR" sz="1100" dirty="0">
                          <a:effectLst/>
                        </a:rPr>
                        <a:t>Αεροζόλ βιολογικής προέλευσης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5"/>
                  </a:ext>
                </a:extLst>
              </a:tr>
              <a:tr h="1885938">
                <a:tc>
                  <a:txBody>
                    <a:bodyPr/>
                    <a:lstStyle/>
                    <a:p>
                      <a:pPr algn="ctr">
                        <a:lnSpc>
                          <a:spcPct val="150000"/>
                        </a:lnSpc>
                        <a:spcAft>
                          <a:spcPts val="0"/>
                        </a:spcAft>
                      </a:pPr>
                      <a:r>
                        <a:rPr lang="el-GR" sz="1600" i="1" dirty="0">
                          <a:solidFill>
                            <a:schemeClr val="bg2">
                              <a:lumMod val="50000"/>
                            </a:schemeClr>
                          </a:solidFill>
                          <a:effectLst/>
                        </a:rPr>
                        <a:t>Χημική σύσταση</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2">
                  <a:txBody>
                    <a:bodyPr/>
                    <a:lstStyle/>
                    <a:p>
                      <a:pPr algn="ctr">
                        <a:lnSpc>
                          <a:spcPct val="150000"/>
                        </a:lnSpc>
                        <a:spcAft>
                          <a:spcPts val="0"/>
                        </a:spcAft>
                      </a:pPr>
                      <a:r>
                        <a:rPr lang="el-GR" sz="1400" dirty="0">
                          <a:effectLst/>
                        </a:rPr>
                        <a:t>Θείο</a:t>
                      </a:r>
                    </a:p>
                    <a:p>
                      <a:pPr algn="ctr">
                        <a:lnSpc>
                          <a:spcPct val="150000"/>
                        </a:lnSpc>
                        <a:spcAft>
                          <a:spcPts val="0"/>
                        </a:spcAft>
                      </a:pPr>
                      <a:r>
                        <a:rPr lang="el-GR" sz="1400" dirty="0">
                          <a:effectLst/>
                        </a:rPr>
                        <a:t>Στοιχειακός άνθρακας</a:t>
                      </a:r>
                    </a:p>
                    <a:p>
                      <a:pPr algn="ctr">
                        <a:lnSpc>
                          <a:spcPct val="150000"/>
                        </a:lnSpc>
                        <a:spcAft>
                          <a:spcPts val="0"/>
                        </a:spcAft>
                      </a:pPr>
                      <a:r>
                        <a:rPr lang="el-GR" sz="1400" dirty="0">
                          <a:effectLst/>
                        </a:rPr>
                        <a:t>Ενώσεις μετάλλων</a:t>
                      </a:r>
                    </a:p>
                    <a:p>
                      <a:pPr algn="ctr">
                        <a:lnSpc>
                          <a:spcPct val="150000"/>
                        </a:lnSpc>
                        <a:spcAft>
                          <a:spcPts val="0"/>
                        </a:spcAft>
                      </a:pPr>
                      <a:r>
                        <a:rPr lang="el-GR" sz="1400" dirty="0">
                          <a:effectLst/>
                        </a:rPr>
                        <a:t>Μεγάλης πτητικότητας οργανικές ενώσεις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a:effectLst/>
                        </a:rPr>
                        <a:t>Θείο, άζωτο, αμμώνιο</a:t>
                      </a:r>
                    </a:p>
                    <a:p>
                      <a:pPr algn="ctr">
                        <a:lnSpc>
                          <a:spcPct val="150000"/>
                        </a:lnSpc>
                        <a:spcAft>
                          <a:spcPts val="0"/>
                        </a:spcAft>
                      </a:pPr>
                      <a:r>
                        <a:rPr lang="el-GR" sz="1400" dirty="0">
                          <a:effectLst/>
                        </a:rPr>
                        <a:t>Στοιχειακός άνθρακας</a:t>
                      </a:r>
                    </a:p>
                    <a:p>
                      <a:pPr algn="ctr">
                        <a:lnSpc>
                          <a:spcPct val="150000"/>
                        </a:lnSpc>
                        <a:spcAft>
                          <a:spcPts val="0"/>
                        </a:spcAft>
                      </a:pPr>
                      <a:r>
                        <a:rPr lang="el-GR" sz="1400" dirty="0">
                          <a:effectLst/>
                        </a:rPr>
                        <a:t>Οργανικές ενώσεις</a:t>
                      </a:r>
                    </a:p>
                    <a:p>
                      <a:pPr algn="ctr">
                        <a:lnSpc>
                          <a:spcPct val="150000"/>
                        </a:lnSpc>
                        <a:spcAft>
                          <a:spcPts val="0"/>
                        </a:spcAft>
                      </a:pPr>
                      <a:r>
                        <a:rPr lang="el-GR" sz="1400" dirty="0">
                          <a:effectLst/>
                        </a:rPr>
                        <a:t>Μέταλλα</a:t>
                      </a:r>
                    </a:p>
                    <a:p>
                      <a:pPr algn="ctr">
                        <a:lnSpc>
                          <a:spcPct val="150000"/>
                        </a:lnSpc>
                        <a:spcAft>
                          <a:spcPts val="0"/>
                        </a:spcAft>
                      </a:pPr>
                      <a:r>
                        <a:rPr lang="el-GR" sz="1400" dirty="0">
                          <a:effectLst/>
                        </a:rPr>
                        <a:t>Νερό</a:t>
                      </a:r>
                    </a:p>
                    <a:p>
                      <a:pPr>
                        <a:lnSpc>
                          <a:spcPct val="150000"/>
                        </a:lnSpc>
                        <a:spcAft>
                          <a:spcPts val="0"/>
                        </a:spcAft>
                      </a:pPr>
                      <a:r>
                        <a:rPr lang="el-GR" sz="1400" dirty="0">
                          <a:effectLst/>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Οργανικός άνθρακας υπό τη μορφή ιών, γύρης, βακτηρίων, μυκήτων </a:t>
                      </a:r>
                      <a:r>
                        <a:rPr lang="el-GR" sz="1100" dirty="0" err="1">
                          <a:effectLst/>
                        </a:rPr>
                        <a:t>κλπ</a:t>
                      </a:r>
                      <a:r>
                        <a:rPr lang="el-GR" sz="1100" dirty="0">
                          <a:effectLst/>
                        </a:rPr>
                        <a:t> και από θραύσματα δρόμων και ελαστικών</a:t>
                      </a:r>
                    </a:p>
                    <a:p>
                      <a:pPr algn="ctr">
                        <a:lnSpc>
                          <a:spcPct val="150000"/>
                        </a:lnSpc>
                        <a:spcAft>
                          <a:spcPts val="0"/>
                        </a:spcAft>
                      </a:pPr>
                      <a:r>
                        <a:rPr lang="el-GR" sz="1100" dirty="0">
                          <a:effectLst/>
                        </a:rPr>
                        <a:t>Οργανικός άνθρακας από την καύση</a:t>
                      </a:r>
                    </a:p>
                    <a:p>
                      <a:pPr algn="ctr">
                        <a:lnSpc>
                          <a:spcPct val="150000"/>
                        </a:lnSpc>
                        <a:spcAft>
                          <a:spcPts val="0"/>
                        </a:spcAft>
                      </a:pPr>
                      <a:r>
                        <a:rPr lang="el-GR" sz="1100" dirty="0">
                          <a:effectLst/>
                        </a:rPr>
                        <a:t>Γεωλογικά συστατικά του στερεού φλοιού της γης από </a:t>
                      </a:r>
                      <a:r>
                        <a:rPr lang="el-GR" sz="1100" dirty="0" err="1">
                          <a:effectLst/>
                        </a:rPr>
                        <a:t>επαναιώρηση</a:t>
                      </a:r>
                      <a:r>
                        <a:rPr lang="el-GR" sz="1100" dirty="0">
                          <a:effectLst/>
                        </a:rPr>
                        <a:t> σκόνης</a:t>
                      </a:r>
                    </a:p>
                    <a:p>
                      <a:pPr algn="ctr">
                        <a:lnSpc>
                          <a:spcPct val="150000"/>
                        </a:lnSpc>
                        <a:spcAft>
                          <a:spcPts val="0"/>
                        </a:spcAft>
                      </a:pPr>
                      <a:r>
                        <a:rPr lang="el-GR" sz="1100" dirty="0">
                          <a:effectLst/>
                        </a:rPr>
                        <a:t>Μέταλλα από θαλάσσια αερολύματα και σκόνη</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6"/>
                  </a:ext>
                </a:extLst>
              </a:tr>
              <a:tr h="1687573">
                <a:tc>
                  <a:txBody>
                    <a:bodyPr/>
                    <a:lstStyle/>
                    <a:p>
                      <a:pPr algn="ctr">
                        <a:lnSpc>
                          <a:spcPct val="150000"/>
                        </a:lnSpc>
                        <a:spcAft>
                          <a:spcPts val="0"/>
                        </a:spcAft>
                      </a:pPr>
                      <a:r>
                        <a:rPr lang="el-GR" sz="1600" i="1" dirty="0" smtClean="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Διάφορα χαρακτηριστικά</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2">
                  <a:txBody>
                    <a:bodyPr/>
                    <a:lstStyle/>
                    <a:p>
                      <a:pPr marL="171450" indent="-171450" algn="ctr">
                        <a:lnSpc>
                          <a:spcPct val="150000"/>
                        </a:lnSpc>
                        <a:spcAft>
                          <a:spcPts val="0"/>
                        </a:spcAft>
                        <a:buFontTx/>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Άφθονα</a:t>
                      </a: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στην ατμόσφαιρα</a:t>
                      </a:r>
                    </a:p>
                    <a:p>
                      <a:pPr marL="171450" indent="-171450" algn="ctr">
                        <a:lnSpc>
                          <a:spcPct val="150000"/>
                        </a:lnSpc>
                        <a:spcAft>
                          <a:spcPts val="0"/>
                        </a:spcAft>
                        <a:buFontTx/>
                        <a:buChar char="-"/>
                      </a:pP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Μικρή διάρκεια παραμονής στην ατμόσφαιρα διότι συσσωματώνονται σε μεγαλύτερα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Μεγαλύτερη διάρκεια παραμονής στην ατμόσφαιρα από τις</a:t>
                      </a: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άλλες κατηγορίες σωματιδίων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marL="171450" indent="-171450" algn="ctr">
                        <a:lnSpc>
                          <a:spcPct val="150000"/>
                        </a:lnSpc>
                        <a:spcAft>
                          <a:spcPts val="0"/>
                        </a:spcAft>
                        <a:buFontTx/>
                        <a:buChar char="-"/>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Μεγαλύτερη ταχύτητα</a:t>
                      </a: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baseline="0" dirty="0" err="1" smtClean="0">
                          <a:effectLst/>
                          <a:latin typeface="Calibri" panose="020F0502020204030204" pitchFamily="34" charset="0"/>
                          <a:ea typeface="Calibri" panose="020F0502020204030204" pitchFamily="34" charset="0"/>
                          <a:cs typeface="Times New Roman" panose="02020603050405020304" pitchFamily="18" charset="0"/>
                        </a:rPr>
                        <a:t>βαρυτικής</a:t>
                      </a: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κατακρήμνισης</a:t>
                      </a:r>
                    </a:p>
                    <a:p>
                      <a:pPr marL="171450" indent="-171450" algn="ctr">
                        <a:lnSpc>
                          <a:spcPct val="150000"/>
                        </a:lnSpc>
                        <a:spcAft>
                          <a:spcPts val="0"/>
                        </a:spcAft>
                        <a:buFontTx/>
                        <a:buChar char="-"/>
                      </a:pP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Συνεπώς μικροί σχετικά χρόνοι παραμονής στην ατμόσφαιρα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97310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1439</TotalTime>
  <Words>5116</Words>
  <Application>Microsoft Office PowerPoint</Application>
  <PresentationFormat>Ευρεία οθόνη</PresentationFormat>
  <Paragraphs>279</Paragraphs>
  <Slides>41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41</vt:i4>
      </vt:variant>
    </vt:vector>
  </HeadingPairs>
  <TitlesOfParts>
    <vt:vector size="47" baseType="lpstr">
      <vt:lpstr>Arial</vt:lpstr>
      <vt:lpstr>Calibri</vt:lpstr>
      <vt:lpstr>Calibri Light</vt:lpstr>
      <vt:lpstr>Times New Roman</vt:lpstr>
      <vt:lpstr>Wingdings</vt:lpstr>
      <vt:lpstr>Ανασκόπηση</vt:lpstr>
      <vt:lpstr>ΑΙΩΡΟΥΜΕΝΑ ΣΩΜΑΤΙΔΙΑ Διάλεξη στο πλαίσιο του μαθήματος «Ρύπανση και Προστασία Περιβάλλοντος»</vt:lpstr>
      <vt:lpstr>ΑΤΜΟΣΦΑΙΡΙΚΟΙ ΡΥΠΟΙ </vt:lpstr>
      <vt:lpstr>ΤΑΞΙΝΟΜΗΣΗ</vt:lpstr>
      <vt:lpstr>ΑΙΩΡΟΥΜΕΝΑ ΣΩΜΑΤΙΔΙΑ</vt:lpstr>
      <vt:lpstr>ΠΗΓΕΣ ΑΙΩΡΟΥΜΕΝΩΝ ΣΩΜΑΤΙΔΙΩΝ</vt:lpstr>
      <vt:lpstr>ΚΑΤΑΤΑΞΗ ΑΙΩΡΟΥΜΕΝΩΝ ΣΩΜΑΤΙΔΙΩΝ ΜΕ ΒΑΣΗ ΤΟΝ ΤΡΟΠΟ ΣΧΗΜΑΤΙΣΜΟΥ</vt:lpstr>
      <vt:lpstr>ΚΑΤΑΤΑΞΗ ΑΙΩΡΟΥΜΕΝΩΝ ΣΩΜΑΤΙΔΙΩΝ ΜΕ ΒΑΣΗ ΤΟ ΜΕΓΕΘΟΣ</vt:lpstr>
      <vt:lpstr>ΔΙΑΦΟΡΕΣ ΧΟΝΔΡΟΚΟΚΚΩΝ ΚΑΙ ΛΕΠΤΟΚΟΚΚΩΝ ΣΩΜΑΤΙΔΙΩΝ</vt:lpstr>
      <vt:lpstr>Παρουσίαση του PowerPoint</vt:lpstr>
      <vt:lpstr>ΔΙΑΦΟΡΑ ΧΑΡΑΚΤΗΡΙΣΤΙΚΑ ΤΩΝ ΑΙΩΡΟΥΜΕΝΩΝ ΣΩΜΑΤΙΔΙΩΝ</vt:lpstr>
      <vt:lpstr>Παρουσίαση του PowerPoint</vt:lpstr>
      <vt:lpstr>ΚΑΤΑΤΑΞΗ ΑΙΩΡΟΥΜΕΝΩΝ ΣΩΜΑΤΙΔΙΩΝ ΜΕ ΒΑΣΗ ΤΗ ΔΙΕΙΣΔΥΤΙΚΟΤΗΤΑ ΣΤΟΝ ΑΝΘΡΩΠΙΝΟ ΟΡΓΑΝΙΣΜΟ</vt:lpstr>
      <vt:lpstr>ΑΣ10 (PM10  Particulate Matter)</vt:lpstr>
      <vt:lpstr>Πηγές αιωρούμενων σωματιδίων – Φυσικές πηγές</vt:lpstr>
      <vt:lpstr>Πηγές αιωρούμενων σωματιδίων – Φυσικές πηγές</vt:lpstr>
      <vt:lpstr>Πηγές αιωρούμενων σωματιδίων – Ανθρωπογενείς πηγές</vt:lpstr>
      <vt:lpstr>Πηγές αιωρούμενων σωματιδίων – Ανθρωπογενείς πηγές</vt:lpstr>
      <vt:lpstr>Πηγές αιωρούμενων σωματιδίων – Ανθρωπογενείς πηγές</vt:lpstr>
      <vt:lpstr>Πηγές αιωρούμενων σωματιδίων – Ανθρωπογενείς πηγές</vt:lpstr>
      <vt:lpstr>Πηγές αιωρούμενων σωματιδίων – Ανθρωπογενείς πηγές</vt:lpstr>
      <vt:lpstr>Πηγές αιωρούμενων σωματιδίων – Ανθρωπογενείς πηγές</vt:lpstr>
      <vt:lpstr>Χημική σύσταση αιωρούμενων σωματιδίων</vt:lpstr>
      <vt:lpstr>Θειικά ιόντα</vt:lpstr>
      <vt:lpstr>Νιτρικά ιόντα</vt:lpstr>
      <vt:lpstr>Νιτρικά ιόντα</vt:lpstr>
      <vt:lpstr>Αμμωνιακά ιόντα</vt:lpstr>
      <vt:lpstr>Χλωριόντα</vt:lpstr>
      <vt:lpstr>Οργανικός και στοιχειακός άνθρακας</vt:lpstr>
      <vt:lpstr>Οργανικός και στοιχειακός άνθρακας</vt:lpstr>
      <vt:lpstr>Γεωλογικά συστατικά</vt:lpstr>
      <vt:lpstr>Βιολογικά συστατικά</vt:lpstr>
      <vt:lpstr>Μέταλλα και μεταλλικά ιχνοστοιχεία</vt:lpstr>
      <vt:lpstr>Μέταλλα και μεταλλικά ιχνοστοιχεία</vt:lpstr>
      <vt:lpstr>Ισχυρά οξέα</vt:lpstr>
      <vt:lpstr>Παρουσίαση του PowerPoint</vt:lpstr>
      <vt:lpstr>Παρουσίαση του PowerPoint</vt:lpstr>
      <vt:lpstr>Επιδημιολογικές και τοξικολογικές μελέτες</vt:lpstr>
      <vt:lpstr>Επιδημιολογικές και τοξικολογικές μελέτες</vt:lpstr>
      <vt:lpstr>Επιπτώσεις στον άνθρωπο</vt:lpstr>
      <vt:lpstr>Επιπτώσεις στον άνθρωπο</vt:lpstr>
      <vt:lpstr>Επιπτώσεις στον άνθρωπο</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ΠΕΡΙΒΑΛΛΟΝΤΙΚΗ ΜΗΧΑΝΙΚΗ 3ο εξάμηνο, Τμήμα Μηχανικών Χωροταξίας, Πολεοδομίας και Περιφερειακής Ανάπτυξης, Πανεπιστήμιο Θεσσαλίας</dc:title>
  <dc:creator>user</dc:creator>
  <cp:lastModifiedBy>user</cp:lastModifiedBy>
  <cp:revision>93</cp:revision>
  <dcterms:created xsi:type="dcterms:W3CDTF">2016-10-06T10:12:29Z</dcterms:created>
  <dcterms:modified xsi:type="dcterms:W3CDTF">2017-11-30T12:28:54Z</dcterms:modified>
</cp:coreProperties>
</file>