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  <p:sldId id="283" r:id="rId30"/>
    <p:sldId id="284" r:id="rId31"/>
    <p:sldId id="285" r:id="rId32"/>
    <p:sldId id="287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25D6A-7329-4AD1-B0B3-1D0CA92EA7E9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CD033-00C3-4E52-BB5D-297BBA42BA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655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CD033-00C3-4E52-BB5D-297BBA42BAD0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800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98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900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386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83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527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61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484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796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885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726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175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16/3/2015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91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7253385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800199"/>
          </a:xfrm>
        </p:spPr>
        <p:txBody>
          <a:bodyPr>
            <a:norm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Συγκρούσεις &amp; Αντιπαραθέσεις;</a:t>
            </a:r>
            <a:b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Κανένα πρόβλημα!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Πέρκος</a:t>
            </a:r>
            <a:r>
              <a:rPr lang="el-GR" dirty="0" smtClean="0"/>
              <a:t> Ι. Στέφανος, </a:t>
            </a:r>
            <a:r>
              <a:rPr lang="en-US" dirty="0" smtClean="0"/>
              <a:t>PhD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87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4000" b="1" i="1" dirty="0"/>
              <a:t>Πόσο σημαντικό είναι να πετύχεις αυτό που επιθυμείς, το οποίο μπορεί να απειληθεί από το άλλο άτομο;</a:t>
            </a:r>
          </a:p>
          <a:p>
            <a:r>
              <a:rPr lang="el-GR" sz="4000" b="1" i="1" dirty="0"/>
              <a:t>Πόσο σημαντική είναι η διατήρηση της καλής σχέσης σου με το άτομο αυτό; </a:t>
            </a:r>
          </a:p>
        </p:txBody>
      </p:sp>
    </p:spTree>
    <p:extLst>
      <p:ext uri="{BB962C8B-B14F-4D97-AF65-F5344CB8AC3E}">
        <p14:creationId xmlns:p14="http://schemas.microsoft.com/office/powerpoint/2010/main" val="206405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2276872"/>
            <a:ext cx="7772400" cy="3492103"/>
          </a:xfrm>
        </p:spPr>
        <p:txBody>
          <a:bodyPr>
            <a:normAutofit/>
          </a:bodyPr>
          <a:lstStyle/>
          <a:p>
            <a:r>
              <a:rPr lang="el-GR" sz="4400" dirty="0" smtClean="0"/>
              <a:t>5 </a:t>
            </a:r>
            <a:r>
              <a:rPr lang="el-GR" sz="4400" dirty="0" err="1" smtClean="0"/>
              <a:t>μορφεσ</a:t>
            </a:r>
            <a:r>
              <a:rPr lang="el-GR" sz="4400" dirty="0" smtClean="0"/>
              <a:t> </a:t>
            </a:r>
            <a:r>
              <a:rPr lang="el-GR" sz="4400" dirty="0" err="1" smtClean="0"/>
              <a:t>συγκρουσεων</a:t>
            </a:r>
            <a:endParaRPr lang="el-GR" sz="44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706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>Χελώνα (αποφυγή)</a:t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> </a:t>
            </a:r>
            <a:r>
              <a:rPr lang="el-GR" sz="3600" i="1" dirty="0"/>
              <a:t>Φεύγω. Δεν ασχολούμαι μ’ αυτό τώρα</a:t>
            </a:r>
            <a:r>
              <a:rPr lang="el-GR" dirty="0"/>
              <a:t/>
            </a:r>
            <a:br>
              <a:rPr lang="el-GR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872" y="2636912"/>
            <a:ext cx="5385432" cy="29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u="sng" dirty="0" smtClean="0"/>
              <a:t>Πότε χρησιμοποιείται</a:t>
            </a:r>
            <a:r>
              <a:rPr lang="el-GR" i="1" dirty="0" smtClean="0"/>
              <a:t>;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l-GR" dirty="0"/>
              <a:t>Όταν η διαφωνία είναι ασήμαντης αιτίας.</a:t>
            </a:r>
          </a:p>
          <a:p>
            <a:pPr lvl="0"/>
            <a:r>
              <a:rPr lang="el-GR" dirty="0"/>
              <a:t>Όταν η διένεξη μπορεί να τραυματίσει άσχημα κάποια σχέση (π.χ. προπονητή-αθλητή).</a:t>
            </a:r>
          </a:p>
          <a:p>
            <a:pPr lvl="0"/>
            <a:r>
              <a:rPr lang="el-GR" dirty="0"/>
              <a:t>Όταν κάποιοι άλλοι μπορεί να επιλύσουν αποτελεσματικότερα τη διαφωνία.</a:t>
            </a:r>
          </a:p>
          <a:p>
            <a:pPr lvl="0"/>
            <a:r>
              <a:rPr lang="el-GR" dirty="0"/>
              <a:t>Όταν υπάρχουν μικρές πιθανότητες ικανοποίησης των προσωπικών αναγκών.</a:t>
            </a:r>
          </a:p>
          <a:p>
            <a:pPr lvl="0"/>
            <a:r>
              <a:rPr lang="el-GR" dirty="0"/>
              <a:t>Όταν απαιτείται μια στρατηγική υποχώρηση.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08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Καρχαρίας (ανταγωνισμός)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i="1" dirty="0"/>
              <a:t>Επιτίθεμαι. Η δύναμη το δίκαιό μου!</a:t>
            </a:r>
            <a:endParaRPr lang="el-GR" dirty="0"/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09" y="2348880"/>
            <a:ext cx="5113703" cy="41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35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u="sng" dirty="0"/>
              <a:t>Πότε χρησιμοποιείται</a:t>
            </a:r>
            <a:r>
              <a:rPr lang="el-GR" i="1" dirty="0"/>
              <a:t>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Όταν, λόγω κάποιας κρίσης, απαιτείται μια γρήγορη και άμεση λύση.</a:t>
            </a:r>
          </a:p>
          <a:p>
            <a:pPr lvl="0"/>
            <a:r>
              <a:rPr lang="el-GR" dirty="0"/>
              <a:t>Όταν απαιτείται η λήψη κάποιων δυσάρεστων αλλά απαραίτητων αποφάσεων.</a:t>
            </a:r>
          </a:p>
          <a:p>
            <a:pPr lvl="0"/>
            <a:r>
              <a:rPr lang="el-GR" dirty="0"/>
              <a:t>Όταν η διατήρηση κάποιας καλής σχέσης δεν είναι απαραίτητη.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929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Αλεπού (συμβιβασμός)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695575"/>
            <a:ext cx="3743514" cy="36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395536" y="191683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i="1" dirty="0"/>
              <a:t>Συναντιόμαστε στο μέσον. Μοιράζουμε τη διαφορά;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9428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u="sng" dirty="0"/>
              <a:t>Πότε χρησιμοποιείται</a:t>
            </a:r>
            <a:r>
              <a:rPr lang="el-GR" i="1" dirty="0"/>
              <a:t>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Όταν τα διάφορα σημαντικά θέματα φαίνεται να μην έχουν ξεκάθαρες ή απλές λύσεις.</a:t>
            </a:r>
          </a:p>
          <a:p>
            <a:pPr lvl="0"/>
            <a:r>
              <a:rPr lang="el-GR" dirty="0"/>
              <a:t>Όταν τα εμπλεκόμενα στη διαφωνία άτομα έχουν ισότιμη δύναμη και διαφορετικά «θέλω» και ανάγκες.</a:t>
            </a:r>
          </a:p>
          <a:p>
            <a:pPr lvl="0"/>
            <a:r>
              <a:rPr lang="el-GR" dirty="0"/>
              <a:t>Όταν δεν υπάρχουν άμεσοι χρονικοί περιορισμοί.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08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Αρκουδάκι (εξομάλυνση)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Παραιτούμαι. Δεν με </a:t>
            </a:r>
            <a:r>
              <a:rPr lang="el-GR" i="1" dirty="0" smtClean="0"/>
              <a:t>πολυ-νοιάζει</a:t>
            </a:r>
            <a:r>
              <a:rPr lang="el-GR" i="1" dirty="0"/>
              <a:t>. Κάνε το όπως νομίζεις!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740" y="2564904"/>
            <a:ext cx="3181396" cy="40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66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u="sng" dirty="0" smtClean="0"/>
              <a:t>Πότε χρησιμοποιείται;</a:t>
            </a:r>
            <a:endParaRPr lang="el-GR" i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3600" dirty="0"/>
              <a:t>Όταν υπάρχουν καταστάσεις μικρής σημασίας, όπου η διατήρηση των καλών σχέσεων θεωρείται σημαντικότερη. </a:t>
            </a:r>
          </a:p>
          <a:p>
            <a:pPr lvl="0"/>
            <a:r>
              <a:rPr lang="el-GR" sz="3600" dirty="0"/>
              <a:t>Όταν υπάρχει χρονικός περιορισμός ή όταν η αρμονία και η σταθερότητα είναι επιτακτική ανάγκη.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817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Ποιοί με Ποιούς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08719"/>
            <a:ext cx="8229600" cy="5472000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20" name="Αντικείμενο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974659"/>
              </p:ext>
            </p:extLst>
          </p:nvPr>
        </p:nvGraphicFramePr>
        <p:xfrm>
          <a:off x="827584" y="1412776"/>
          <a:ext cx="7849188" cy="50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Έγγραφο" r:id="rId3" imgW="5432846" imgH="3148427" progId="Word.Document.12">
                  <p:embed/>
                </p:oleObj>
              </mc:Choice>
              <mc:Fallback>
                <p:oleObj name="Έγγραφο" r:id="rId3" imgW="5432846" imgH="314842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412776"/>
                        <a:ext cx="7849188" cy="50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537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Κουκουβάγια (συνεργασία)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Το πρόβλημα λύνεται. Και οι δυο κερδίζουμε. «Δύο </a:t>
            </a:r>
            <a:r>
              <a:rPr lang="el-GR" i="1" dirty="0" smtClean="0"/>
              <a:t>μυαλά </a:t>
            </a:r>
            <a:r>
              <a:rPr lang="el-GR" i="1" dirty="0"/>
              <a:t>είναι καλύτερα από ένα»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19375"/>
            <a:ext cx="3624374" cy="37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417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u="sng" dirty="0"/>
              <a:t>Πότε χρησιμοποιείται;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Όταν η διατήρηση της σχέσης είναι σημαντική.</a:t>
            </a:r>
          </a:p>
          <a:p>
            <a:pPr lvl="0"/>
            <a:r>
              <a:rPr lang="el-GR" dirty="0"/>
              <a:t>Όταν δεν υπάρχει πίεση χρόνου.</a:t>
            </a:r>
          </a:p>
          <a:p>
            <a:pPr lvl="0"/>
            <a:r>
              <a:rPr lang="el-GR" dirty="0"/>
              <a:t>Όταν υπάρχει διαφωνία με άτομα ίσης δύναμης.</a:t>
            </a:r>
          </a:p>
          <a:p>
            <a:pPr lvl="0"/>
            <a:r>
              <a:rPr lang="el-GR" dirty="0"/>
              <a:t>Όταν υπάρχει προσπάθεια συγχώνευσης διαφορετικών απόψεων.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467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Ποιος είναι καλύτερος;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Απάντηση στις 2 αρχικές ερωτήσεις</a:t>
            </a:r>
          </a:p>
          <a:p>
            <a:r>
              <a:rPr lang="el-GR" sz="4400" dirty="0" smtClean="0"/>
              <a:t>Ζύγισμα καταστάσεων-επιλογή αντιμετώπισης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82415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990656" cy="1470025"/>
          </a:xfrm>
        </p:spPr>
        <p:txBody>
          <a:bodyPr/>
          <a:lstStyle/>
          <a:p>
            <a:r>
              <a:rPr lang="el-GR" sz="4800" b="1" dirty="0" smtClean="0"/>
              <a:t>Παραδείγματα</a:t>
            </a:r>
            <a:r>
              <a:rPr lang="el-GR" b="1" dirty="0" smtClean="0"/>
              <a:t> 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3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 smtClean="0"/>
              <a:t>Ορισμένος οπαδός ορμά εναντίον ενός αθλητή της ομάδας.</a:t>
            </a:r>
          </a:p>
          <a:p>
            <a:endParaRPr lang="el-GR" sz="4000" dirty="0"/>
          </a:p>
          <a:p>
            <a:pPr marL="0" indent="0">
              <a:buNone/>
            </a:pPr>
            <a:r>
              <a:rPr lang="el-GR" sz="4000" b="1" dirty="0" smtClean="0"/>
              <a:t>Καρχαρίας </a:t>
            </a:r>
            <a:r>
              <a:rPr lang="el-GR" sz="4000" dirty="0" smtClean="0"/>
              <a:t>για προστασία του αθλητή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7299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 smtClean="0"/>
              <a:t>Πίεση δημοσιογράφων για συχνότερη ενημέρωση (ακόμη και για ασήμαντα θέματα)</a:t>
            </a:r>
          </a:p>
          <a:p>
            <a:pPr marL="0" indent="0">
              <a:buNone/>
            </a:pPr>
            <a:endParaRPr lang="el-GR" sz="4000" dirty="0"/>
          </a:p>
          <a:p>
            <a:pPr marL="0" indent="0">
              <a:buNone/>
            </a:pPr>
            <a:r>
              <a:rPr lang="el-GR" sz="4000" b="1" dirty="0" smtClean="0"/>
              <a:t>Αρκουδάκι </a:t>
            </a:r>
            <a:r>
              <a:rPr lang="el-GR" sz="4000" dirty="0" smtClean="0"/>
              <a:t>για διατήρηση καλών σχέσεων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13804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4000" b="1" dirty="0" smtClean="0"/>
              <a:t>Αλεπού </a:t>
            </a:r>
          </a:p>
          <a:p>
            <a:pPr marL="0" indent="0">
              <a:buNone/>
            </a:pPr>
            <a:endParaRPr lang="el-GR" sz="4000" b="1" dirty="0"/>
          </a:p>
          <a:p>
            <a:pPr marL="0" indent="0">
              <a:buNone/>
            </a:pPr>
            <a:r>
              <a:rPr lang="el-GR" sz="4000" dirty="0" smtClean="0"/>
              <a:t>Προτροπή στους αθλητές για την </a:t>
            </a:r>
            <a:r>
              <a:rPr lang="el-GR" sz="4000" u="sng" dirty="0" smtClean="0"/>
              <a:t>«μερική» συμμετοχή</a:t>
            </a:r>
            <a:r>
              <a:rPr lang="el-GR" sz="4000" dirty="0" smtClean="0"/>
              <a:t> σε αποφάσεις δευτερεύουσας σημασίας του συλλόγου, </a:t>
            </a:r>
            <a:r>
              <a:rPr lang="el-GR" sz="4000" u="sng" dirty="0" smtClean="0"/>
              <a:t>υπαγόρευση</a:t>
            </a:r>
            <a:r>
              <a:rPr lang="el-GR" sz="4000" dirty="0" smtClean="0"/>
              <a:t> βασικών κανόνων λειτουργίας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0700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4000" dirty="0" smtClean="0"/>
              <a:t>Συνάντηση με δημοσιογράφο που κάνει αρνητική διαρκώς κριτική</a:t>
            </a:r>
          </a:p>
          <a:p>
            <a:pPr marL="0" indent="0">
              <a:buNone/>
            </a:pPr>
            <a:endParaRPr lang="el-GR" sz="4000" dirty="0" smtClean="0"/>
          </a:p>
          <a:p>
            <a:pPr marL="0" indent="0">
              <a:buNone/>
            </a:pPr>
            <a:r>
              <a:rPr lang="el-GR" sz="4000" b="1" dirty="0" smtClean="0"/>
              <a:t>Χελώνα </a:t>
            </a:r>
            <a:r>
              <a:rPr lang="el-GR" sz="4000" dirty="0" smtClean="0"/>
              <a:t>(μου είναι παντελώς αδιάφορο)</a:t>
            </a:r>
          </a:p>
          <a:p>
            <a:pPr marL="0" indent="0">
              <a:buNone/>
            </a:pPr>
            <a:r>
              <a:rPr lang="el-GR" sz="4000" b="1" dirty="0" smtClean="0"/>
              <a:t>Αλεπού </a:t>
            </a:r>
            <a:r>
              <a:rPr lang="el-GR" sz="4000" dirty="0" smtClean="0"/>
              <a:t>(διατήρηση σχέσης-αποφυγή παρόμοιων μελλοντικών καταστάσεων)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29391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 smtClean="0"/>
              <a:t>Διένεξη </a:t>
            </a:r>
            <a:r>
              <a:rPr lang="en-US" sz="3600" dirty="0" smtClean="0"/>
              <a:t>head-coach </a:t>
            </a:r>
            <a:r>
              <a:rPr lang="el-GR" sz="3600" dirty="0" smtClean="0"/>
              <a:t>με </a:t>
            </a:r>
            <a:r>
              <a:rPr lang="en-US" sz="3600" dirty="0" smtClean="0"/>
              <a:t>assistant </a:t>
            </a:r>
            <a:r>
              <a:rPr lang="el-GR" sz="3600" dirty="0" smtClean="0"/>
              <a:t>τεχνικό θέμα</a:t>
            </a:r>
          </a:p>
          <a:p>
            <a:pPr marL="0" indent="0">
              <a:buNone/>
            </a:pPr>
            <a:r>
              <a:rPr lang="el-GR" sz="3600" b="1" dirty="0" smtClean="0"/>
              <a:t>Κουκουβάγια</a:t>
            </a:r>
          </a:p>
          <a:p>
            <a:pPr marL="0" indent="0">
              <a:buNone/>
            </a:pPr>
            <a:endParaRPr lang="el-GR" sz="3600" b="1" dirty="0"/>
          </a:p>
          <a:p>
            <a:pPr marL="0" indent="0">
              <a:buNone/>
            </a:pPr>
            <a:r>
              <a:rPr lang="el-GR" sz="3600" dirty="0" smtClean="0"/>
              <a:t>Διακριτική αντιμετώπιση, μη διατάραξη σχέσεων μεταξύ τους</a:t>
            </a:r>
          </a:p>
          <a:p>
            <a:pPr marL="0" indent="0">
              <a:buNone/>
            </a:pPr>
            <a:endParaRPr lang="el-GR" sz="3600" dirty="0"/>
          </a:p>
          <a:p>
            <a:pPr marL="0" indent="0">
              <a:buNone/>
            </a:pP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9956593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/>
              <a:t>Προβληματισμοί!</a:t>
            </a:r>
            <a:endParaRPr lang="el-GR" b="1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349" y="1988840"/>
            <a:ext cx="4727891" cy="44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b="1" dirty="0"/>
              <a:t>Το βασικότερο δεν είναι η εξάλειψη μιας σύγκρουσης (πράγμα φυσιολογικά αδύνατο), αλλά ο κατάλληλος και εποικοδομητικός χειρισμός της!</a:t>
            </a:r>
            <a:endParaRPr lang="el-GR" sz="4400" dirty="0"/>
          </a:p>
          <a:p>
            <a:pPr marL="0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04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4400" dirty="0"/>
              <a:t>Κάποιος γονέας ενός αθλητή δίνει διαρκώς από την κερκίδα, τεχνικές οδηγίες στο παιδί του, κατά τη διάρκεια των αγώνων. </a:t>
            </a:r>
            <a:endParaRPr lang="el-GR" sz="4400" dirty="0" smtClean="0"/>
          </a:p>
          <a:p>
            <a:pPr lvl="0"/>
            <a:endParaRPr lang="el-GR" dirty="0"/>
          </a:p>
          <a:p>
            <a:pPr marL="0" lvl="0" indent="0">
              <a:buNone/>
            </a:pPr>
            <a:r>
              <a:rPr lang="el-GR" b="1" u="sng" dirty="0" smtClean="0"/>
              <a:t>Αντιμετώπιση ;;;;;;;;;;</a:t>
            </a:r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2166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z="4000" dirty="0"/>
              <a:t>Ο βοηθός προπονητής διαφωνεί με </a:t>
            </a:r>
            <a:r>
              <a:rPr lang="el-GR" sz="4000" dirty="0" smtClean="0"/>
              <a:t>την τακτική του 1ου προπονητή στον </a:t>
            </a:r>
            <a:r>
              <a:rPr lang="el-GR" sz="4000" dirty="0"/>
              <a:t>προσεχή αγώνα. </a:t>
            </a:r>
          </a:p>
          <a:p>
            <a:pPr lvl="0"/>
            <a:endParaRPr lang="el-GR" dirty="0" smtClean="0"/>
          </a:p>
          <a:p>
            <a:pPr marL="0" lvl="0" indent="0">
              <a:buNone/>
            </a:pPr>
            <a:r>
              <a:rPr lang="el-GR" b="1" u="sng" dirty="0"/>
              <a:t>Α</a:t>
            </a:r>
            <a:r>
              <a:rPr lang="el-GR" b="1" u="sng" dirty="0" smtClean="0"/>
              <a:t>ντιμετώπιση;;;;</a:t>
            </a:r>
          </a:p>
          <a:p>
            <a:pPr marL="0" lvl="0" indent="0">
              <a:buNone/>
            </a:pPr>
            <a:r>
              <a:rPr lang="el-GR" b="1" u="sng" dirty="0" smtClean="0"/>
              <a:t>Γιατί;;;;</a:t>
            </a:r>
            <a:r>
              <a:rPr lang="el-GR" b="1" dirty="0" smtClean="0"/>
              <a:t> </a:t>
            </a:r>
            <a:endParaRPr lang="el-GR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95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dirty="0"/>
              <a:t>Την παραμονή ενός αγώνα, παρουσιάζεται </a:t>
            </a:r>
            <a:r>
              <a:rPr lang="el-GR" dirty="0" smtClean="0"/>
              <a:t> σοβαρή διαφωνία -σύγκρουση </a:t>
            </a:r>
            <a:r>
              <a:rPr lang="el-GR" dirty="0"/>
              <a:t>μεταξύ δύο αθλητών. Παράλληλα, τα υπόλοιπα μέλη της ομάδας αρχίζουν και παίρνουν θέση υπέρ του ενός ή του άλλου αθλητή. </a:t>
            </a:r>
          </a:p>
          <a:p>
            <a:pPr marL="0" lvl="0" indent="0">
              <a:buNone/>
            </a:pPr>
            <a:r>
              <a:rPr lang="el-GR" b="1" u="sng" dirty="0" smtClean="0"/>
              <a:t>Αντιμετώπιση;;;</a:t>
            </a:r>
          </a:p>
          <a:p>
            <a:pPr marL="0" lvl="0" indent="0">
              <a:buNone/>
            </a:pPr>
            <a:r>
              <a:rPr lang="el-GR" dirty="0" smtClean="0"/>
              <a:t> </a:t>
            </a:r>
            <a:r>
              <a:rPr lang="el-GR" b="1" dirty="0" smtClean="0"/>
              <a:t>Αποφυγή </a:t>
            </a:r>
            <a:r>
              <a:rPr lang="el-GR" dirty="0" smtClean="0"/>
              <a:t>επηρεασμού  αγωνιστικής απόδοσης 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795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u="sng" dirty="0" smtClean="0"/>
              <a:t>Εποικοδομητική</a:t>
            </a:r>
            <a:endParaRPr lang="el-GR" u="sng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l-GR" sz="3600" dirty="0" smtClean="0"/>
              <a:t>Δυνατότητα </a:t>
            </a:r>
            <a:r>
              <a:rPr lang="el-GR" sz="3600" dirty="0"/>
              <a:t>για την έναρξη ενός διαλόγου με τη συμμετοχή των εμπλεκομένων ατόμων σ’ </a:t>
            </a:r>
            <a:r>
              <a:rPr lang="el-GR" sz="3600" dirty="0" smtClean="0"/>
              <a:t>αυτόν.</a:t>
            </a:r>
            <a:endParaRPr lang="el-GR" sz="3600" dirty="0"/>
          </a:p>
          <a:p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u="sng" dirty="0" smtClean="0"/>
              <a:t>Καταστροφική</a:t>
            </a:r>
            <a:endParaRPr lang="el-GR" u="sng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9448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sz="2800" dirty="0" smtClean="0"/>
              <a:t>Απορροφά </a:t>
            </a:r>
            <a:r>
              <a:rPr lang="el-GR" sz="2800" dirty="0"/>
              <a:t>πολύ </a:t>
            </a:r>
            <a:r>
              <a:rPr lang="el-GR" sz="2800" dirty="0" smtClean="0"/>
              <a:t>ενέργεια, </a:t>
            </a:r>
          </a:p>
          <a:p>
            <a:pPr lvl="0"/>
            <a:r>
              <a:rPr lang="el-GR" sz="2800" dirty="0" smtClean="0"/>
              <a:t>αποσπά </a:t>
            </a:r>
            <a:r>
              <a:rPr lang="el-GR" sz="2800" dirty="0"/>
              <a:t>την προσοχή των εμπλεκομένων από σημαντικότερες δραστηριότητες (π.χ. την προπόνηση), </a:t>
            </a:r>
            <a:endParaRPr lang="el-GR" sz="2800" dirty="0" smtClean="0"/>
          </a:p>
          <a:p>
            <a:pPr lvl="0"/>
            <a:r>
              <a:rPr lang="el-GR" sz="2800" dirty="0" smtClean="0"/>
              <a:t>μειώνει </a:t>
            </a:r>
            <a:r>
              <a:rPr lang="el-GR" sz="2800" dirty="0"/>
              <a:t>την αυτοπεποίθηση των αθλητών </a:t>
            </a:r>
            <a:r>
              <a:rPr lang="el-GR" sz="2800" dirty="0" smtClean="0"/>
              <a:t> </a:t>
            </a:r>
          </a:p>
          <a:p>
            <a:pPr lvl="0"/>
            <a:r>
              <a:rPr lang="el-GR" sz="2800" dirty="0" smtClean="0"/>
              <a:t>διαιρεί </a:t>
            </a:r>
            <a:r>
              <a:rPr lang="el-GR" sz="2800" dirty="0"/>
              <a:t>την ομάδα σε δύο αντίπαλα στρατόπεδα.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2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/>
              <a:t>Πλεονεκτήματα</a:t>
            </a:r>
            <a:endParaRPr lang="el-GR" b="1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sz="3900" dirty="0"/>
              <a:t>Επιτρέπει </a:t>
            </a:r>
            <a:r>
              <a:rPr lang="el-GR" sz="3900" dirty="0" smtClean="0"/>
              <a:t>την </a:t>
            </a:r>
            <a:r>
              <a:rPr lang="el-GR" sz="3900" dirty="0"/>
              <a:t>αναγνώριση διαφόρων προβλημάτων μέσα σε μία ομάδα.</a:t>
            </a:r>
          </a:p>
          <a:p>
            <a:pPr lvl="0"/>
            <a:r>
              <a:rPr lang="el-GR" sz="3900" dirty="0"/>
              <a:t>Λειτουργεί καταλυτικά για θετικές αλλαγές.</a:t>
            </a:r>
          </a:p>
          <a:p>
            <a:pPr lvl="0"/>
            <a:r>
              <a:rPr lang="el-GR" sz="3900" dirty="0"/>
              <a:t>Ενεργοποιεί </a:t>
            </a:r>
            <a:r>
              <a:rPr lang="el-GR" sz="3900" dirty="0"/>
              <a:t>-</a:t>
            </a:r>
            <a:r>
              <a:rPr lang="el-GR" sz="3900" dirty="0" smtClean="0"/>
              <a:t>παρακινεί </a:t>
            </a:r>
            <a:r>
              <a:rPr lang="el-GR" sz="3900" dirty="0"/>
              <a:t>για τον χειρισμό άμεσων προβλημάτων.</a:t>
            </a:r>
          </a:p>
          <a:p>
            <a:pPr lvl="0"/>
            <a:r>
              <a:rPr lang="el-GR" sz="3900" dirty="0"/>
              <a:t>Προκαλεί ώστε να παίρνονται προσεκτικές αποφάσεις.</a:t>
            </a:r>
          </a:p>
          <a:p>
            <a:pPr marL="0" lvl="0" indent="0">
              <a:buNone/>
            </a:pPr>
            <a:r>
              <a:rPr lang="el-GR" dirty="0" smtClean="0"/>
              <a:t>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30067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/>
              <a:t>Πώς δημιουργείται; </a:t>
            </a:r>
            <a:endParaRPr lang="el-GR" b="1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l-GR" b="1" u="sng" dirty="0" smtClean="0"/>
              <a:t>Διαφορετικοί στόχοι</a:t>
            </a:r>
          </a:p>
          <a:p>
            <a:pPr marL="0" indent="0">
              <a:buNone/>
            </a:pPr>
            <a:r>
              <a:rPr lang="el-GR" dirty="0" smtClean="0"/>
              <a:t>Η διοίκηση θέλει το πρωτάθλημα, ο προπονητής πιστεύει ότι δεν μπορούν</a:t>
            </a:r>
          </a:p>
          <a:p>
            <a:r>
              <a:rPr lang="el-GR" b="1" u="sng" dirty="0" smtClean="0"/>
              <a:t>Παραβίαση κανόνων</a:t>
            </a:r>
          </a:p>
          <a:p>
            <a:pPr marL="0" indent="0">
              <a:buNone/>
            </a:pPr>
            <a:r>
              <a:rPr lang="el-GR" dirty="0" smtClean="0"/>
              <a:t>Ο αθλητής ο οποίος αργεί διαρκώς στην προπόνηση, συγκρούεται με τον προπονητή του</a:t>
            </a:r>
          </a:p>
          <a:p>
            <a:r>
              <a:rPr lang="el-GR" b="1" u="sng" dirty="0" smtClean="0"/>
              <a:t>Λανθασμένη-καθόλου πληροφορία</a:t>
            </a:r>
          </a:p>
          <a:p>
            <a:pPr marL="0" indent="0">
              <a:buNone/>
            </a:pPr>
            <a:r>
              <a:rPr lang="el-GR" dirty="0" smtClean="0"/>
              <a:t>Όχι οριοθέτηση «ρόλων» στην ομάδα, συγκρούσεις μεταξύ αθλητών-προπονητή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40607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Γ</a:t>
            </a:r>
            <a:r>
              <a:rPr lang="el-GR" b="1" i="1" dirty="0" smtClean="0"/>
              <a:t>ενικότερα</a:t>
            </a:r>
            <a:endParaRPr lang="el-GR" b="1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b="1" dirty="0"/>
              <a:t>Ενδιαφέροντα</a:t>
            </a:r>
            <a:r>
              <a:rPr lang="el-GR" dirty="0"/>
              <a:t> </a:t>
            </a:r>
            <a:r>
              <a:rPr lang="el-GR" i="1" dirty="0"/>
              <a:t>(τι επιθυμώ, τι επιθυμείς)</a:t>
            </a:r>
            <a:endParaRPr lang="el-GR" dirty="0"/>
          </a:p>
          <a:p>
            <a:pPr lvl="0"/>
            <a:r>
              <a:rPr lang="el-GR" b="1" dirty="0"/>
              <a:t>Κατανόηση</a:t>
            </a:r>
            <a:r>
              <a:rPr lang="el-GR" dirty="0"/>
              <a:t> </a:t>
            </a:r>
            <a:r>
              <a:rPr lang="el-GR" i="1" dirty="0"/>
              <a:t>(τι κατάλαβα, τι κατάλαβες)</a:t>
            </a:r>
            <a:endParaRPr lang="el-GR" dirty="0"/>
          </a:p>
          <a:p>
            <a:pPr lvl="0"/>
            <a:r>
              <a:rPr lang="el-GR" b="1" dirty="0"/>
              <a:t>Απόψεις</a:t>
            </a:r>
            <a:r>
              <a:rPr lang="el-GR" dirty="0"/>
              <a:t> </a:t>
            </a:r>
            <a:r>
              <a:rPr lang="el-GR" i="1" dirty="0"/>
              <a:t>(τι σκέφτομαι, τι σκέφτεσαι)</a:t>
            </a:r>
            <a:endParaRPr lang="el-GR" dirty="0"/>
          </a:p>
          <a:p>
            <a:pPr lvl="0"/>
            <a:r>
              <a:rPr lang="el-GR" b="1" dirty="0"/>
              <a:t>Αξίες</a:t>
            </a:r>
            <a:r>
              <a:rPr lang="el-GR" dirty="0"/>
              <a:t> </a:t>
            </a:r>
            <a:r>
              <a:rPr lang="el-GR" i="1" dirty="0"/>
              <a:t>(τι θεωρώ σημαντικό, τι θεωρείς σημαντικό)</a:t>
            </a:r>
            <a:endParaRPr lang="el-GR" dirty="0"/>
          </a:p>
          <a:p>
            <a:pPr lvl="0"/>
            <a:r>
              <a:rPr lang="el-GR" b="1" dirty="0"/>
              <a:t>Τρόπος ζωής </a:t>
            </a:r>
            <a:r>
              <a:rPr lang="el-GR" i="1" dirty="0"/>
              <a:t>(ο τρόπος που λειτουργώ, ο τρόπος που λειτουργείς)</a:t>
            </a:r>
            <a:endParaRPr lang="el-GR" dirty="0"/>
          </a:p>
          <a:p>
            <a:r>
              <a:rPr lang="el-GR" b="1" dirty="0"/>
              <a:t>Ταυτότητες</a:t>
            </a:r>
            <a:r>
              <a:rPr lang="el-GR" dirty="0"/>
              <a:t> </a:t>
            </a:r>
            <a:r>
              <a:rPr lang="el-GR" i="1" dirty="0"/>
              <a:t>(ποιός είμαι, ποιός είσαι</a:t>
            </a:r>
            <a:r>
              <a:rPr lang="el-GR" i="1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88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smtClean="0"/>
              <a:t>Κρυφές Συγκρούσεις</a:t>
            </a:r>
            <a:endParaRPr lang="el-GR" b="1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l-GR" sz="3500" dirty="0"/>
              <a:t>Η ομάδα δεν μπορεί να λειτουργήσει αποτελεσματικά.</a:t>
            </a:r>
          </a:p>
          <a:p>
            <a:pPr lvl="0"/>
            <a:r>
              <a:rPr lang="el-GR" sz="3500" dirty="0"/>
              <a:t>Ορισμένοι αθλητές υπολειτουργούν (λουφάρουν).</a:t>
            </a:r>
          </a:p>
          <a:p>
            <a:pPr lvl="0"/>
            <a:r>
              <a:rPr lang="el-GR" sz="3500" dirty="0"/>
              <a:t>Δημιουργούνται κλίκες.</a:t>
            </a:r>
          </a:p>
          <a:p>
            <a:pPr lvl="0"/>
            <a:r>
              <a:rPr lang="el-GR" sz="3500" dirty="0"/>
              <a:t>Παρουσιάζεται υπερβολικός ανταγωνισμός μεταξύ των αθλητών.</a:t>
            </a:r>
          </a:p>
          <a:p>
            <a:r>
              <a:rPr lang="el-GR" sz="3500" dirty="0"/>
              <a:t>Ορισμένοι αθλητές αρχίζουν να απομονώνονται ιδιαίτερα από τους υπολοίπους</a:t>
            </a:r>
            <a:r>
              <a:rPr lang="el-GR" dirty="0"/>
              <a:t>. </a:t>
            </a:r>
            <a:r>
              <a:rPr lang="el-GR" dirty="0" smtClean="0"/>
              <a:t>(</a:t>
            </a:r>
            <a:r>
              <a:rPr lang="el-GR" dirty="0" err="1" smtClean="0"/>
              <a:t>Δογάνης</a:t>
            </a:r>
            <a:r>
              <a:rPr lang="el-GR" dirty="0" smtClean="0"/>
              <a:t>, 2009)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365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Είδη Συγκρούσεων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453573" cy="43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1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737</Words>
  <Application>Microsoft Office PowerPoint</Application>
  <PresentationFormat>On-screen Show (4:3)</PresentationFormat>
  <Paragraphs>107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Θέμα του Office</vt:lpstr>
      <vt:lpstr>Έγγραφο</vt:lpstr>
      <vt:lpstr>Συγκρούσεις &amp; Αντιπαραθέσεις; Κανένα πρόβλημα!</vt:lpstr>
      <vt:lpstr>Ποιοί με Ποιούς</vt:lpstr>
      <vt:lpstr>PowerPoint Presentation</vt:lpstr>
      <vt:lpstr>PowerPoint Presentation</vt:lpstr>
      <vt:lpstr>Πλεονεκτήματα</vt:lpstr>
      <vt:lpstr>Πώς δημιουργείται; </vt:lpstr>
      <vt:lpstr>Γενικότερα</vt:lpstr>
      <vt:lpstr>Κρυφές Συγκρούσεις</vt:lpstr>
      <vt:lpstr>Είδη Συγκρούσεων</vt:lpstr>
      <vt:lpstr>PowerPoint Presentation</vt:lpstr>
      <vt:lpstr>5 μορφεσ συγκρουσεων</vt:lpstr>
      <vt:lpstr>  Χελώνα (αποφυγή)   Φεύγω. Δεν ασχολούμαι μ’ αυτό τώρα </vt:lpstr>
      <vt:lpstr>Πότε χρησιμοποιείται;</vt:lpstr>
      <vt:lpstr>Καρχαρίας (ανταγωνισμός)</vt:lpstr>
      <vt:lpstr>Πότε χρησιμοποιείται;</vt:lpstr>
      <vt:lpstr>Αλεπού (συμβιβασμός)</vt:lpstr>
      <vt:lpstr>Πότε χρησιμοποιείται;</vt:lpstr>
      <vt:lpstr>Αρκουδάκι (εξομάλυνση)</vt:lpstr>
      <vt:lpstr>Πότε χρησιμοποιείται;</vt:lpstr>
      <vt:lpstr>Κουκουβάγια (συνεργασία)</vt:lpstr>
      <vt:lpstr>Πότε χρησιμοποιείται;</vt:lpstr>
      <vt:lpstr>Ποιος είναι καλύτερος;</vt:lpstr>
      <vt:lpstr>Παραδείγματα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Προβληματισμοί!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Συγκρούσεις &amp; Αντιπαραθέσεις; Κανένα πρόβλημα!</dc:title>
  <dc:creator>stefanos</dc:creator>
  <cp:lastModifiedBy>unit-1</cp:lastModifiedBy>
  <cp:revision>12</cp:revision>
  <dcterms:created xsi:type="dcterms:W3CDTF">2011-11-17T04:54:35Z</dcterms:created>
  <dcterms:modified xsi:type="dcterms:W3CDTF">2015-03-16T16:44:31Z</dcterms:modified>
</cp:coreProperties>
</file>