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7"/>
  </p:notesMasterIdLst>
  <p:sldIdLst>
    <p:sldId id="663" r:id="rId2"/>
    <p:sldId id="666" r:id="rId3"/>
    <p:sldId id="679" r:id="rId4"/>
    <p:sldId id="680" r:id="rId5"/>
    <p:sldId id="682" r:id="rId6"/>
    <p:sldId id="713" r:id="rId7"/>
    <p:sldId id="678" r:id="rId8"/>
    <p:sldId id="675" r:id="rId9"/>
    <p:sldId id="686" r:id="rId10"/>
    <p:sldId id="676" r:id="rId11"/>
    <p:sldId id="684" r:id="rId12"/>
    <p:sldId id="685" r:id="rId13"/>
    <p:sldId id="672" r:id="rId14"/>
    <p:sldId id="673" r:id="rId15"/>
    <p:sldId id="698" r:id="rId16"/>
    <p:sldId id="674" r:id="rId17"/>
    <p:sldId id="714" r:id="rId18"/>
    <p:sldId id="715" r:id="rId19"/>
    <p:sldId id="708" r:id="rId20"/>
    <p:sldId id="709" r:id="rId21"/>
    <p:sldId id="706" r:id="rId22"/>
    <p:sldId id="718" r:id="rId23"/>
    <p:sldId id="719" r:id="rId24"/>
    <p:sldId id="710" r:id="rId25"/>
    <p:sldId id="720" r:id="rId26"/>
    <p:sldId id="724" r:id="rId27"/>
    <p:sldId id="721" r:id="rId28"/>
    <p:sldId id="722" r:id="rId29"/>
    <p:sldId id="723" r:id="rId30"/>
    <p:sldId id="726" r:id="rId31"/>
    <p:sldId id="711" r:id="rId32"/>
    <p:sldId id="712" r:id="rId33"/>
    <p:sldId id="702" r:id="rId34"/>
    <p:sldId id="681" r:id="rId35"/>
    <p:sldId id="670" r:id="rId36"/>
    <p:sldId id="668" r:id="rId37"/>
    <p:sldId id="669" r:id="rId38"/>
    <p:sldId id="671" r:id="rId39"/>
    <p:sldId id="716" r:id="rId40"/>
    <p:sldId id="696" r:id="rId41"/>
    <p:sldId id="725" r:id="rId42"/>
    <p:sldId id="697" r:id="rId43"/>
    <p:sldId id="699" r:id="rId44"/>
    <p:sldId id="700" r:id="rId45"/>
    <p:sldId id="717" r:id="rId46"/>
  </p:sldIdLst>
  <p:sldSz cx="9144000" cy="6858000" type="screen4x3"/>
  <p:notesSz cx="6858000" cy="9144000"/>
  <p:embeddedFontLst>
    <p:embeddedFont>
      <p:font typeface="Tahoma" panose="020B0604030504040204" pitchFamily="34" charset="0"/>
      <p:regular r:id="rId48"/>
      <p:bold r:id="rId49"/>
    </p:embeddedFont>
  </p:embeddedFontLst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0066"/>
    <a:srgbClr val="0000FF"/>
    <a:srgbClr val="008000"/>
    <a:srgbClr val="33CCFF"/>
    <a:srgbClr val="006600"/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110" d="100"/>
          <a:sy n="110" d="100"/>
        </p:scale>
        <p:origin x="165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2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282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82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30DAF3E-117C-402C-ACB5-77A04AEBB25D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7152442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4027B-1E6E-4409-B34E-0EABCE004593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30570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9F252-8435-4128-919B-DBB20953304B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53152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B3997-7BC9-4C90-ADD1-9A6367BFAAFD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620309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0D1AC-FBE1-4342-B878-CB68369D4C2D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289462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8D75-DB50-4509-894D-A6D80692F90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16964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36345-4D3F-4AE9-9967-4E89BC44AF4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609446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C8840-D298-4DD1-AC3C-CB03B7FDE9D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77054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B9C4D-B7F3-4AF6-B041-5CF6DE21E1A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9146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09F0D-6ADA-4D96-8440-27119A73684D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997842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81AEB-1382-4BA2-88E7-222623AA6BD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033609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8E4E7-FD94-4E3A-9E59-F834E8C0D871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053444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6EFEB-A7EB-4FC0-8991-28B0553A74A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50307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E670BBF-9FE6-447E-BCB3-74BF3221D5E4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a.gov.cy/moa/da/da.nsf/All/DAB131B0F306F922C2257B2E0040F49E/$file/%CE%9F%CE%BA14_2012Koniklotrofia.pdf?OpenElement" TargetMode="External"/><Relationship Id="rId2" Type="http://schemas.openxmlformats.org/officeDocument/2006/relationships/hyperlink" Target="http://www.minagric.gr/index.php/el/for-farmer-2/animal-production/koynelia-menu/2096-kounelia-ar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5013325"/>
            <a:ext cx="8713787" cy="19446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sz="3600" b="1" smtClean="0">
                <a:solidFill>
                  <a:srgbClr val="CC0066"/>
                </a:solidFill>
              </a:rPr>
              <a:t/>
            </a:r>
            <a:br>
              <a:rPr lang="el-GR" altLang="el-GR" sz="3600" b="1" smtClean="0">
                <a:solidFill>
                  <a:srgbClr val="CC0066"/>
                </a:solidFill>
              </a:rPr>
            </a:br>
            <a:r>
              <a:rPr lang="el-GR" altLang="el-GR" sz="3600" b="1" smtClean="0">
                <a:solidFill>
                  <a:srgbClr val="CC0066"/>
                </a:solidFill>
              </a:rPr>
              <a:t> </a:t>
            </a:r>
            <a:r>
              <a:rPr lang="el-GR" altLang="el-GR" sz="1800" b="1" smtClean="0">
                <a:solidFill>
                  <a:srgbClr val="0000FF"/>
                </a:solidFill>
              </a:rPr>
              <a:t> </a:t>
            </a:r>
            <a:r>
              <a:rPr lang="el-GR" altLang="el-GR" sz="2000" b="1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Γιώργος Χριστοδουλόπουλος</a:t>
            </a:r>
            <a:r>
              <a:rPr lang="el-GR" altLang="el-GR" sz="2000" b="1" smtClean="0">
                <a:solidFill>
                  <a:schemeClr val="accent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l-GR" altLang="el-GR" sz="2000" b="1" smtClean="0">
                <a:solidFill>
                  <a:schemeClr val="accent2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l-GR" altLang="el-GR" sz="1600" i="1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Κτηνίατρος, </a:t>
            </a:r>
            <a:r>
              <a:rPr lang="en-US" altLang="el-GR" sz="1600" i="1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PhD</a:t>
            </a:r>
            <a:r>
              <a:rPr lang="el-GR" altLang="el-GR" sz="1600" i="1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altLang="el-GR" sz="1600" i="1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PhD</a:t>
            </a:r>
            <a:r>
              <a:rPr lang="el-GR" altLang="el-GR" sz="1600" i="1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l-GR" sz="1600" i="1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CertSHP</a:t>
            </a:r>
            <a:r>
              <a:rPr lang="el-GR" altLang="el-GR" sz="1600" i="1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l-GR" sz="1600" i="1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DipECBHM</a:t>
            </a:r>
            <a:r>
              <a:rPr lang="el-GR" altLang="el-GR" sz="1600" i="1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l-GR" sz="1600" i="1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DipECSRHM</a:t>
            </a:r>
            <a:r>
              <a:rPr lang="el-GR" altLang="el-GR" sz="1600" i="1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l-GR" sz="1600" i="1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MRCVS</a:t>
            </a:r>
            <a:r>
              <a:rPr lang="el-GR" altLang="el-GR" sz="2000" i="1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l-GR" altLang="el-GR" sz="2000" i="1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l-GR" altLang="el-GR" sz="2000" i="1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Καθηγητής Παθολογίας Παραγωγικών Ζώων</a:t>
            </a:r>
            <a:r>
              <a:rPr lang="en-US" altLang="el-GR" sz="2000" i="1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l-GR" sz="2000" i="1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l-GR" b="1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l-GR" sz="2000" b="1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www.ktiniatrikanea.com</a:t>
            </a:r>
            <a:r>
              <a:rPr lang="en-US" altLang="el-GR" sz="2000" b="1" smtClean="0">
                <a:solidFill>
                  <a:srgbClr val="0000FF"/>
                </a:solidFill>
              </a:rPr>
              <a:t> </a:t>
            </a:r>
            <a:r>
              <a:rPr lang="el-GR" altLang="el-GR" b="1" smtClean="0"/>
              <a:t/>
            </a:r>
            <a:br>
              <a:rPr lang="el-GR" altLang="el-GR" b="1" smtClean="0"/>
            </a:br>
            <a:r>
              <a:rPr lang="el-GR" altLang="el-GR" sz="3200" b="1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35150" y="400050"/>
            <a:ext cx="53959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54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Κονικλοτροφία</a:t>
            </a:r>
            <a:endParaRPr lang="fr-FR" altLang="el-GR" sz="5400">
              <a:solidFill>
                <a:srgbClr val="FF0066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76" name="Rectangle 9"/>
          <p:cNvSpPr>
            <a:spLocks noChangeArrowheads="1"/>
          </p:cNvSpPr>
          <p:nvPr/>
        </p:nvSpPr>
        <p:spPr bwMode="auto">
          <a:xfrm>
            <a:off x="2065338" y="1484313"/>
            <a:ext cx="5059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CC0066"/>
                </a:solidFill>
              </a:rPr>
              <a:t> </a:t>
            </a:r>
            <a:r>
              <a:rPr lang="el-GR" altLang="el-GR" sz="24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Χειμερινό</a:t>
            </a:r>
            <a:r>
              <a:rPr lang="el-GR" altLang="el-GR" sz="2400" b="1">
                <a:solidFill>
                  <a:srgbClr val="CC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altLang="el-GR" sz="24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εξάμηνο 2016/2017</a:t>
            </a:r>
            <a:r>
              <a:rPr lang="el-GR" altLang="el-GR" sz="2400" b="1">
                <a:solidFill>
                  <a:srgbClr val="CC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fr-FR" altLang="el-GR" sz="2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t="7507" r="12379" b="6561"/>
          <a:stretch>
            <a:fillRect/>
          </a:stretch>
        </p:blipFill>
        <p:spPr bwMode="auto">
          <a:xfrm>
            <a:off x="611188" y="2205038"/>
            <a:ext cx="813752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A:\traditi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534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:\traditio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382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0"/>
            <a:ext cx="9183688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04813"/>
            <a:ext cx="6191250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George\Documents\GC files_5 12 2016\Rabbit 2016\Picture 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1125538"/>
            <a:ext cx="7497762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1"/>
          <p:cNvSpPr>
            <a:spLocks noChangeArrowheads="1"/>
          </p:cNvSpPr>
          <p:nvPr/>
        </p:nvSpPr>
        <p:spPr bwMode="auto">
          <a:xfrm>
            <a:off x="1304925" y="333375"/>
            <a:ext cx="6580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0000FF"/>
                </a:solidFill>
              </a:rPr>
              <a:t>Κρεοπαραγωγική κονικλοτροφία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34925" y="1035050"/>
            <a:ext cx="89646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CC0066"/>
                </a:solidFill>
              </a:rPr>
              <a:t>M</a:t>
            </a:r>
            <a:r>
              <a:rPr lang="el-GR" altLang="el-GR" sz="2800" b="1">
                <a:solidFill>
                  <a:srgbClr val="CC0066"/>
                </a:solidFill>
              </a:rPr>
              <a:t>ειονεκτήματα κουνελιού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CC0066"/>
                </a:solidFill>
              </a:rPr>
              <a:t>ως κρεοπαραγωγικό ζώο</a:t>
            </a:r>
          </a:p>
        </p:txBody>
      </p:sp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1476375" y="2276475"/>
            <a:ext cx="6191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l-GR" altLang="el-GR" sz="2400"/>
              <a:t>Τα παχυνόμενα κουνέλια είναι ευαίσθητα σε νοσήματα του Πεπτικού</a:t>
            </a:r>
          </a:p>
          <a:p>
            <a:pPr eaLnBrk="1" hangingPunct="1">
              <a:spcBef>
                <a:spcPct val="0"/>
              </a:spcBef>
            </a:pPr>
            <a:r>
              <a:rPr lang="el-GR" altLang="el-GR" sz="2400"/>
              <a:t>Προβλήματα αγονιμότητας στις κουνέλες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755650" y="765175"/>
            <a:ext cx="7993063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 dirty="0"/>
              <a:t> </a:t>
            </a:r>
            <a:endParaRPr lang="el-GR" altLang="el-GR" sz="1800" dirty="0"/>
          </a:p>
          <a:p>
            <a:pPr marL="342900" indent="-342900" eaLnBrk="1" hangingPunct="1">
              <a:spcBef>
                <a:spcPct val="0"/>
              </a:spcBef>
            </a:pPr>
            <a:r>
              <a:rPr lang="el-GR" altLang="el-GR" sz="2400" b="1" dirty="0">
                <a:solidFill>
                  <a:srgbClr val="0000FF"/>
                </a:solidFill>
              </a:rPr>
              <a:t>Τα θηλυκά οδηγούνται στην πρώτη τους σύζευξη γύρω στον 4ο μήνα της ζωής τους. Τα αρσενικά συνήθως στον 5ο.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 b="1" dirty="0">
              <a:solidFill>
                <a:srgbClr val="0000FF"/>
              </a:solidFill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l-GR" altLang="el-GR" sz="2400" b="1" dirty="0">
                <a:solidFill>
                  <a:srgbClr val="0000FF"/>
                </a:solidFill>
              </a:rPr>
              <a:t>Διάρκεια εγκυμοσύνης: 31-32 μέρες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 b="1" dirty="0">
              <a:solidFill>
                <a:srgbClr val="0000FF"/>
              </a:solidFill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l-GR" altLang="el-GR" sz="2400" b="1" dirty="0">
                <a:solidFill>
                  <a:srgbClr val="0000FF"/>
                </a:solidFill>
              </a:rPr>
              <a:t>Μέγεθος </a:t>
            </a:r>
            <a:r>
              <a:rPr lang="el-GR" altLang="el-GR" sz="2400" b="1" dirty="0" err="1">
                <a:solidFill>
                  <a:srgbClr val="0000FF"/>
                </a:solidFill>
              </a:rPr>
              <a:t>τοκετοομάδας</a:t>
            </a:r>
            <a:r>
              <a:rPr lang="el-GR" altLang="el-GR" sz="2400" b="1" dirty="0">
                <a:solidFill>
                  <a:srgbClr val="0000FF"/>
                </a:solidFill>
              </a:rPr>
              <a:t>: 1-12 νεογνά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 dirty="0">
                <a:solidFill>
                  <a:srgbClr val="0000FF"/>
                </a:solidFill>
              </a:rPr>
              <a:t> 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l-GR" altLang="el-GR" sz="2400" b="1" dirty="0">
                <a:solidFill>
                  <a:srgbClr val="0000FF"/>
                </a:solidFill>
              </a:rPr>
              <a:t>Σε εντατικούς βιομηχανικούς ρυθμούς αναπαραγωγής οι θηλυκές οδηγούνται σε νέα σύζευξη αμέσως μετά τη γέννα. Σε </a:t>
            </a:r>
            <a:r>
              <a:rPr lang="el-GR" altLang="el-GR" sz="2400" b="1" dirty="0" err="1">
                <a:solidFill>
                  <a:srgbClr val="0000FF"/>
                </a:solidFill>
              </a:rPr>
              <a:t>ημιεντατικούς</a:t>
            </a:r>
            <a:r>
              <a:rPr lang="el-GR" altLang="el-GR" sz="2400" b="1" dirty="0">
                <a:solidFill>
                  <a:srgbClr val="0000FF"/>
                </a:solidFill>
              </a:rPr>
              <a:t> ρυθμούς αναπαραγωγής 10-12 μέρες μετά τη γέννα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 b="1" dirty="0">
              <a:solidFill>
                <a:srgbClr val="0000FF"/>
              </a:solidFill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l-GR" altLang="el-GR" sz="2400" b="1" dirty="0">
                <a:solidFill>
                  <a:srgbClr val="0000FF"/>
                </a:solidFill>
              </a:rPr>
              <a:t>Οι κουνέλες διατηρούνται στην αναπαραγωγή για 2-3 χρόνια</a:t>
            </a:r>
            <a:endParaRPr lang="el-GR" altLang="el-GR" sz="2800" b="1" dirty="0">
              <a:solidFill>
                <a:srgbClr val="0000FF"/>
              </a:solidFill>
            </a:endParaRPr>
          </a:p>
        </p:txBody>
      </p:sp>
      <p:sp>
        <p:nvSpPr>
          <p:cNvPr id="21507" name="Rectangle 1"/>
          <p:cNvSpPr>
            <a:spLocks noChangeArrowheads="1"/>
          </p:cNvSpPr>
          <p:nvPr/>
        </p:nvSpPr>
        <p:spPr bwMode="auto">
          <a:xfrm>
            <a:off x="2095500" y="260350"/>
            <a:ext cx="49244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0066"/>
                </a:solidFill>
              </a:rPr>
              <a:t>Στοιχεία αναπαραγωγής</a:t>
            </a:r>
            <a:endParaRPr lang="el-GR" altLang="el-GR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60363" y="44450"/>
            <a:ext cx="8532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b="1"/>
              <a:t>Βιβλιογραφία</a:t>
            </a:r>
            <a:endParaRPr lang="el-GR" altLang="el-GR" b="1">
              <a:solidFill>
                <a:srgbClr val="C00000"/>
              </a:solidFill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07950" y="765175"/>
            <a:ext cx="4608513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C0099"/>
              </a:buClr>
              <a:buFont typeface="Wingdings" panose="05000000000000000000" pitchFamily="2" charset="2"/>
              <a:buChar char="§"/>
            </a:pPr>
            <a:r>
              <a:rPr lang="el-GR" altLang="el-GR" sz="1800" b="1">
                <a:solidFill>
                  <a:srgbClr val="0033CC"/>
                </a:solidFill>
                <a:latin typeface="Tahoma" panose="020B0604030504040204" pitchFamily="34" charset="0"/>
              </a:rPr>
              <a:t> Γ. Χριστοδουλόπουλος (2001). </a:t>
            </a:r>
            <a:r>
              <a:rPr lang="el-GR" altLang="el-GR" sz="1800">
                <a:solidFill>
                  <a:srgbClr val="0033CC"/>
                </a:solidFill>
                <a:latin typeface="Tahoma" panose="020B0604030504040204" pitchFamily="34" charset="0"/>
              </a:rPr>
              <a:t>Παθολογία Κουνελιών. Εκδόσεις Πανεπιστημίου Θεσσαλίας</a:t>
            </a:r>
          </a:p>
          <a:p>
            <a:pPr eaLnBrk="1" hangingPunct="1">
              <a:spcBef>
                <a:spcPct val="0"/>
              </a:spcBef>
              <a:buClr>
                <a:srgbClr val="CC0099"/>
              </a:buClr>
              <a:buFont typeface="Wingdings" panose="05000000000000000000" pitchFamily="2" charset="2"/>
              <a:buChar char="§"/>
            </a:pPr>
            <a:endParaRPr lang="el-GR" altLang="el-GR" sz="1800">
              <a:solidFill>
                <a:srgbClr val="0033CC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CC0099"/>
              </a:buClr>
              <a:buFont typeface="Wingdings" panose="05000000000000000000" pitchFamily="2" charset="2"/>
              <a:buChar char="§"/>
            </a:pPr>
            <a:r>
              <a:rPr lang="el-GR" altLang="el-GR" sz="1800" b="1">
                <a:solidFill>
                  <a:srgbClr val="0033CC"/>
                </a:solidFill>
                <a:latin typeface="Tahoma" panose="020B0604030504040204" pitchFamily="34" charset="0"/>
              </a:rPr>
              <a:t> Φραγκίσκος Μ. Πλυτάς (1993)</a:t>
            </a:r>
            <a:r>
              <a:rPr lang="el-GR" altLang="el-GR" sz="1800">
                <a:solidFill>
                  <a:srgbClr val="0033CC"/>
                </a:solidFill>
                <a:latin typeface="Tahoma" panose="020B0604030504040204" pitchFamily="34" charset="0"/>
              </a:rPr>
              <a:t>. Η Κονικλοτροφία. Εκδόσεις Γεν. Δ/ση Γεωργικών Εφαρμογών και Έρευνας, Υπουργείο Γεωργίας. </a:t>
            </a:r>
            <a:r>
              <a:rPr lang="en-US" altLang="el-GR" sz="1800">
                <a:hlinkClick r:id="rId2"/>
              </a:rPr>
              <a:t>http://www.minagric.gr/index.php/el/for-farmer-2/animal-production/koynelia-menu/2096-kounelia-art</a:t>
            </a:r>
            <a:endParaRPr lang="el-GR" altLang="el-GR" sz="1800"/>
          </a:p>
          <a:p>
            <a:pPr eaLnBrk="1" hangingPunct="1">
              <a:spcBef>
                <a:spcPct val="0"/>
              </a:spcBef>
              <a:buClr>
                <a:srgbClr val="CC0099"/>
              </a:buClr>
              <a:buFont typeface="Wingdings" panose="05000000000000000000" pitchFamily="2" charset="2"/>
              <a:buChar char="§"/>
            </a:pPr>
            <a:endParaRPr lang="el-GR" altLang="el-GR" sz="1800" b="1">
              <a:solidFill>
                <a:srgbClr val="0033CC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CC0099"/>
              </a:buClr>
              <a:buFont typeface="Wingdings" panose="05000000000000000000" pitchFamily="2" charset="2"/>
              <a:buChar char="§"/>
            </a:pPr>
            <a:r>
              <a:rPr lang="el-GR" altLang="el-GR" sz="1800" b="1">
                <a:solidFill>
                  <a:srgbClr val="0033CC"/>
                </a:solidFill>
                <a:latin typeface="Tahoma" panose="020B0604030504040204" pitchFamily="34" charset="0"/>
              </a:rPr>
              <a:t> Υπουργείο Γεωργίας, Φυσικών Πόρων και Περιβάλλοντος – Τμήμα Γεωργίας (2012).</a:t>
            </a:r>
            <a:r>
              <a:rPr lang="el-GR" altLang="el-GR" sz="1800">
                <a:solidFill>
                  <a:srgbClr val="0033CC"/>
                </a:solidFill>
                <a:latin typeface="Tahoma" panose="020B0604030504040204" pitchFamily="34" charset="0"/>
              </a:rPr>
              <a:t> Κονικλοτροφία. Λευκωσία – Κύπρος. </a:t>
            </a:r>
            <a:r>
              <a:rPr lang="en-US" altLang="el-GR" sz="1800">
                <a:solidFill>
                  <a:srgbClr val="0033CC"/>
                </a:solidFill>
                <a:latin typeface="Tahoma" panose="020B0604030504040204" pitchFamily="34" charset="0"/>
                <a:hlinkClick r:id="rId3"/>
              </a:rPr>
              <a:t>http://www.moa.gov.cy/moa/da/da.nsf/All/DAB131B0F306F922C2257B2E0040F49E/$file/%CE%9F%CE%BA14_2012Koniklotrofia.pdf?OpenElement</a:t>
            </a:r>
            <a:endParaRPr lang="el-GR" altLang="el-GR" sz="1800">
              <a:solidFill>
                <a:srgbClr val="0033CC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CC0099"/>
              </a:buClr>
              <a:buFont typeface="Wingdings" panose="05000000000000000000" pitchFamily="2" charset="2"/>
              <a:buChar char="§"/>
            </a:pPr>
            <a:endParaRPr lang="el-GR" altLang="el-GR" sz="1800" b="1">
              <a:solidFill>
                <a:srgbClr val="0033CC"/>
              </a:solidFill>
              <a:latin typeface="Tahoma" panose="020B060403050404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765175"/>
            <a:ext cx="4030663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179388" y="1282700"/>
            <a:ext cx="8785225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 dirty="0"/>
              <a:t> </a:t>
            </a:r>
            <a:endParaRPr lang="el-GR" altLang="el-GR" sz="1800" dirty="0"/>
          </a:p>
          <a:p>
            <a:pPr marL="342900" indent="-342900" eaLnBrk="1" hangingPunct="1">
              <a:spcBef>
                <a:spcPct val="0"/>
              </a:spcBef>
            </a:pPr>
            <a:r>
              <a:rPr lang="el-GR" altLang="el-GR" sz="2400" b="1" dirty="0">
                <a:solidFill>
                  <a:srgbClr val="0000FF"/>
                </a:solidFill>
              </a:rPr>
              <a:t>Γεννιούνται τυφλά και ανοίγουν τα μάτια τους γύρω στη 10η μέρα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 b="1" dirty="0">
              <a:solidFill>
                <a:srgbClr val="0000FF"/>
              </a:solidFill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l-GR" altLang="el-GR" sz="2400" b="1" dirty="0">
                <a:solidFill>
                  <a:srgbClr val="0000FF"/>
                </a:solidFill>
              </a:rPr>
              <a:t>Θηλάζουν μία φορά την ημέρα και ορισμένες φορές δύο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 b="1" dirty="0">
              <a:solidFill>
                <a:srgbClr val="0000FF"/>
              </a:solidFill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l-GR" altLang="el-GR" sz="2400" b="1" dirty="0">
                <a:solidFill>
                  <a:srgbClr val="0000FF"/>
                </a:solidFill>
              </a:rPr>
              <a:t>Κατά την τρίτη βδομάδα της ζωής τους αρχίζουν να χοροπηδούν γύρω από τη φωλιά τους και είναι ικανά να φάνε στερεά τροφή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 b="1" dirty="0">
              <a:solidFill>
                <a:srgbClr val="0000FF"/>
              </a:solidFill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l-GR" altLang="el-GR" sz="2400" b="1" dirty="0">
                <a:solidFill>
                  <a:srgbClr val="0000FF"/>
                </a:solidFill>
              </a:rPr>
              <a:t>Μετά την τρίτη βδομάδα μπορούν να απογαλακτισθούν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 b="1" dirty="0">
              <a:solidFill>
                <a:srgbClr val="0000FF"/>
              </a:solidFill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l-GR" altLang="el-GR" sz="2400" b="1" dirty="0">
                <a:solidFill>
                  <a:srgbClr val="0000FF"/>
                </a:solidFill>
              </a:rPr>
              <a:t>Φτάνουν σε βάρος κατάλληλο για σφαγή σε ηλικία 10-12 εβδομάδων</a:t>
            </a:r>
          </a:p>
        </p:txBody>
      </p:sp>
      <p:sp>
        <p:nvSpPr>
          <p:cNvPr id="22531" name="Rectangle 1"/>
          <p:cNvSpPr>
            <a:spLocks noChangeArrowheads="1"/>
          </p:cNvSpPr>
          <p:nvPr/>
        </p:nvSpPr>
        <p:spPr bwMode="auto">
          <a:xfrm>
            <a:off x="3059113" y="539750"/>
            <a:ext cx="29860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0066"/>
                </a:solidFill>
              </a:rPr>
              <a:t>Τα νεογέννητα</a:t>
            </a:r>
            <a:endParaRPr lang="el-GR" altLang="el-GR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/>
          <a:stretch>
            <a:fillRect/>
          </a:stretch>
        </p:blipFill>
        <p:spPr bwMode="auto">
          <a:xfrm>
            <a:off x="2051050" y="692150"/>
            <a:ext cx="5081588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1"/>
          <p:cNvSpPr>
            <a:spLocks noChangeArrowheads="1"/>
          </p:cNvSpPr>
          <p:nvPr/>
        </p:nvSpPr>
        <p:spPr bwMode="auto">
          <a:xfrm>
            <a:off x="3348038" y="115888"/>
            <a:ext cx="2357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 b="1"/>
              <a:t>K</a:t>
            </a:r>
            <a:r>
              <a:rPr lang="el-GR" altLang="el-GR" sz="1800" b="1"/>
              <a:t>αθορισμός φύλου </a:t>
            </a:r>
            <a:endParaRPr lang="el-GR" altLang="el-GR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6" descr="ÎÏÎ¿ÏÎ­Î»ÎµÏÎ¼Î± ÎµÎ¹ÎºÏÎ½Î±Ï Î³Î¹Î± rabbits male female differences"/>
          <p:cNvSpPr>
            <a:spLocks noChangeAspect="1" noChangeArrowheads="1"/>
          </p:cNvSpPr>
          <p:nvPr/>
        </p:nvSpPr>
        <p:spPr bwMode="auto">
          <a:xfrm>
            <a:off x="155575" y="-144463"/>
            <a:ext cx="3357563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pic>
        <p:nvPicPr>
          <p:cNvPr id="24579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773238"/>
            <a:ext cx="903605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ÎÏÎ¿ÏÎ­Î»ÎµÏÎ¼Î± ÎµÎ¹ÎºÏÎ½Î±Ï Î³Î¹Î± rabbits male female differen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773238"/>
            <a:ext cx="905192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755650" y="1136650"/>
            <a:ext cx="7704138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</a:pPr>
            <a:r>
              <a:rPr lang="el-GR" altLang="el-GR" sz="2000" b="1" dirty="0" err="1"/>
              <a:t>Τυφλοφαγία</a:t>
            </a:r>
            <a:r>
              <a:rPr lang="el-GR" altLang="el-GR" sz="2000" b="1" dirty="0"/>
              <a:t>:</a:t>
            </a:r>
            <a:r>
              <a:rPr lang="el-GR" altLang="el-GR" sz="2000" dirty="0"/>
              <a:t>  Τα κουνέλια παράγουν δυο ειδών κόπρανα: τα σκληρά κόπρανα και τα μαλακά. Τα μαλακά ή </a:t>
            </a:r>
            <a:r>
              <a:rPr lang="el-GR" altLang="el-GR" sz="2000" dirty="0" err="1"/>
              <a:t>τυφλοτροφή</a:t>
            </a:r>
            <a:r>
              <a:rPr lang="el-GR" altLang="el-GR" sz="2000" dirty="0"/>
              <a:t> (</a:t>
            </a:r>
            <a:r>
              <a:rPr lang="en-GB" altLang="el-GR" sz="2000" dirty="0" err="1"/>
              <a:t>caecotrophs</a:t>
            </a:r>
            <a:r>
              <a:rPr lang="el-GR" altLang="el-GR" sz="2000" dirty="0"/>
              <a:t>) το ζώο τα τρώει κατευθείαν από τον πρωκτό!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000" dirty="0"/>
          </a:p>
          <a:p>
            <a:pPr marL="342900" indent="-342900" eaLnBrk="1" hangingPunct="1">
              <a:spcBef>
                <a:spcPct val="0"/>
              </a:spcBef>
            </a:pPr>
            <a:r>
              <a:rPr lang="el-GR" altLang="el-GR" sz="2000" dirty="0"/>
              <a:t>Τα κουνέλια καταναλώνουν το σιτηρέσιό τους κυρίως κατά το απόγευμα, τη νύχτα και νωρίς το πρωί. Τα σκληρά κόπρανα αποβάλλονται κατά τον ίδιο χρόνο.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000" dirty="0"/>
          </a:p>
          <a:p>
            <a:pPr marL="342900" indent="-342900" eaLnBrk="1" hangingPunct="1">
              <a:spcBef>
                <a:spcPct val="0"/>
              </a:spcBef>
            </a:pPr>
            <a:r>
              <a:rPr lang="el-GR" altLang="el-GR" sz="2000" dirty="0"/>
              <a:t>Η </a:t>
            </a:r>
            <a:r>
              <a:rPr lang="el-GR" altLang="el-GR" sz="2000" dirty="0" err="1"/>
              <a:t>τυφλοφαγία</a:t>
            </a:r>
            <a:r>
              <a:rPr lang="el-GR" altLang="el-GR" sz="2000" dirty="0"/>
              <a:t> λαμβάνει χώρα κατά τη διάρκεια της μέρας (μεταξύ 9 π.μ. και 5 μ.μ.).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000" dirty="0"/>
          </a:p>
          <a:p>
            <a:pPr marL="342900" indent="-342900" eaLnBrk="1" hangingPunct="1">
              <a:spcBef>
                <a:spcPct val="0"/>
              </a:spcBef>
            </a:pPr>
            <a:r>
              <a:rPr lang="el-GR" altLang="el-GR" sz="2000" dirty="0"/>
              <a:t>Τα κουνέλια, όπως  και τα άλογα, </a:t>
            </a:r>
            <a:r>
              <a:rPr lang="el-GR" altLang="el-GR" sz="2000" b="1" dirty="0"/>
              <a:t>δεν</a:t>
            </a:r>
            <a:r>
              <a:rPr lang="el-GR" altLang="el-GR" sz="2000" dirty="0"/>
              <a:t> μπορούν να κάνουν εμετό.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dirty="0"/>
              <a:t> 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l-GR" altLang="el-GR" sz="2000" b="1" dirty="0"/>
              <a:t>Αναπνευστικές κινήσεις: </a:t>
            </a:r>
            <a:r>
              <a:rPr lang="el-GR" altLang="el-GR" sz="2000" dirty="0"/>
              <a:t>Τα ρουθούνια των κουνελιών ανεβοκατεβαίνουν φυσιολογικά 20 έως 120 φορές το λεπτό!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 dirty="0"/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2406650" y="260350"/>
            <a:ext cx="43259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0066"/>
                </a:solidFill>
              </a:rPr>
              <a:t>Στοιχεία φυσιολογίας</a:t>
            </a:r>
            <a:endParaRPr lang="el-GR" altLang="el-GR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971600" y="332656"/>
            <a:ext cx="70475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 dirty="0">
                <a:solidFill>
                  <a:srgbClr val="FF0066"/>
                </a:solidFill>
              </a:rPr>
              <a:t>Στοιχεία </a:t>
            </a:r>
            <a:r>
              <a:rPr lang="el-GR" altLang="el-GR" b="1" dirty="0" smtClean="0">
                <a:solidFill>
                  <a:srgbClr val="FF0066"/>
                </a:solidFill>
              </a:rPr>
              <a:t>φυσιολογίας</a:t>
            </a:r>
            <a:r>
              <a:rPr lang="en-US" altLang="el-GR" b="1" dirty="0" smtClean="0">
                <a:solidFill>
                  <a:srgbClr val="FF0066"/>
                </a:solidFill>
              </a:rPr>
              <a:t>- </a:t>
            </a:r>
            <a:r>
              <a:rPr lang="el-GR" altLang="el-GR" b="1" dirty="0" smtClean="0">
                <a:solidFill>
                  <a:srgbClr val="FF0066"/>
                </a:solidFill>
              </a:rPr>
              <a:t>προβλήματα</a:t>
            </a:r>
            <a:endParaRPr lang="el-GR" altLang="el-GR" dirty="0">
              <a:solidFill>
                <a:srgbClr val="FF0066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55650" y="1136650"/>
            <a:ext cx="7704138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2000" dirty="0" smtClean="0"/>
              <a:t>Οι τομείς των κουνελιών αναπτύσσονται συνεχώς 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l-GR" altLang="el-GR" sz="2000" dirty="0" smtClean="0"/>
              <a:t>Υπερανάπτυξη δοντιών και </a:t>
            </a:r>
            <a:r>
              <a:rPr lang="el-GR" altLang="el-GR" sz="2000" dirty="0" err="1" smtClean="0"/>
              <a:t>δυσμορφιες</a:t>
            </a:r>
            <a:endParaRPr lang="el-GR" altLang="el-GR" sz="2000" dirty="0" smtClean="0"/>
          </a:p>
          <a:p>
            <a:pPr marL="1085850" lvl="1" indent="-342900" eaLnBrk="1" hangingPunct="1">
              <a:spcBef>
                <a:spcPct val="0"/>
              </a:spcBef>
              <a:defRPr/>
            </a:pPr>
            <a:r>
              <a:rPr lang="el-GR" altLang="el-GR" sz="1600" dirty="0" smtClean="0"/>
              <a:t>Μη ισορροπημένου σιτηρεσίου</a:t>
            </a:r>
            <a:r>
              <a:rPr lang="en-US" altLang="el-GR" sz="1600" dirty="0" smtClean="0"/>
              <a:t> </a:t>
            </a:r>
            <a:r>
              <a:rPr lang="el-GR" altLang="el-GR" sz="1600" dirty="0" smtClean="0"/>
              <a:t>σε ιχνοστοιχεία ( </a:t>
            </a:r>
            <a:r>
              <a:rPr lang="en-US" altLang="el-GR" sz="1600" dirty="0" smtClean="0"/>
              <a:t>Ca, P)</a:t>
            </a:r>
          </a:p>
          <a:p>
            <a:pPr marL="1485900" lvl="2" indent="-342900" eaLnBrk="1" hangingPunct="1">
              <a:spcBef>
                <a:spcPct val="0"/>
              </a:spcBef>
              <a:defRPr/>
            </a:pPr>
            <a:r>
              <a:rPr lang="el-GR" altLang="el-GR" sz="1200" dirty="0" smtClean="0"/>
              <a:t>Κακή ποιότητα δοντιών</a:t>
            </a:r>
          </a:p>
          <a:p>
            <a:pPr marL="1085850" lvl="1" indent="-342900" eaLnBrk="1" hangingPunct="1">
              <a:spcBef>
                <a:spcPct val="0"/>
              </a:spcBef>
              <a:defRPr/>
            </a:pPr>
            <a:r>
              <a:rPr lang="el-GR" altLang="el-GR" sz="1600" dirty="0" smtClean="0"/>
              <a:t>Απουσία σκληρών τροφών για φυσιολογική τριβή (στη φύση καταναλώνουν συνεχώς σκληρά στελέχη φυτών)</a:t>
            </a:r>
          </a:p>
          <a:p>
            <a:pPr marL="1085850" lvl="1" indent="-342900" eaLnBrk="1" hangingPunct="1">
              <a:spcBef>
                <a:spcPct val="0"/>
              </a:spcBef>
              <a:defRPr/>
            </a:pPr>
            <a:r>
              <a:rPr lang="el-GR" altLang="el-GR" sz="1600" dirty="0" smtClean="0"/>
              <a:t>Κληρονομική προδιάθεση</a:t>
            </a:r>
          </a:p>
          <a:p>
            <a:pPr marL="1085850" lvl="1" indent="-342900" eaLnBrk="1" hangingPunct="1">
              <a:spcBef>
                <a:spcPct val="0"/>
              </a:spcBef>
              <a:defRPr/>
            </a:pPr>
            <a:r>
              <a:rPr lang="el-GR" altLang="el-GR" sz="1600" dirty="0" smtClean="0"/>
              <a:t>Ατυχήματα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endParaRPr lang="el-GR" altLang="el-GR" sz="20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l-GR" altLang="el-GR" sz="1800" dirty="0" smtClean="0"/>
          </a:p>
        </p:txBody>
      </p:sp>
      <p:pic>
        <p:nvPicPr>
          <p:cNvPr id="27653" name="Picture 5" descr="tooth_pic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11325"/>
            <a:ext cx="4370906" cy="270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971600" y="332656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l-GR" altLang="el-GR" sz="3200" b="1" dirty="0" smtClean="0">
                <a:solidFill>
                  <a:srgbClr val="FF0066"/>
                </a:solidFill>
              </a:rPr>
              <a:t>Στοιχεία φυσιολογίας</a:t>
            </a:r>
            <a:r>
              <a:rPr lang="en-US" altLang="el-GR" sz="3200" b="1" dirty="0" smtClean="0">
                <a:solidFill>
                  <a:srgbClr val="FF0066"/>
                </a:solidFill>
              </a:rPr>
              <a:t>- </a:t>
            </a:r>
            <a:r>
              <a:rPr lang="el-GR" altLang="el-GR" sz="3200" b="1" dirty="0" smtClean="0">
                <a:solidFill>
                  <a:srgbClr val="FF0066"/>
                </a:solidFill>
              </a:rPr>
              <a:t>προβλήματα</a:t>
            </a:r>
            <a:endParaRPr lang="el-GR" altLang="el-GR" sz="3200" dirty="0">
              <a:solidFill>
                <a:srgbClr val="FF0066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55650" y="1136650"/>
            <a:ext cx="7704138" cy="52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l-GR" altLang="el-GR" sz="2400" dirty="0" smtClean="0"/>
              <a:t>Υπερανάπτυξη και δυσμορφία δοντιών</a:t>
            </a:r>
          </a:p>
          <a:p>
            <a:pPr marL="1085850" lvl="1" indent="-34290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l-GR" altLang="el-GR" sz="1800" dirty="0" smtClean="0"/>
              <a:t>Αποκοπή δοντιών με συγκράτηση ή αναισθησία</a:t>
            </a:r>
          </a:p>
          <a:p>
            <a:pPr marL="1085850" lvl="1" indent="-34290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l-GR" altLang="el-GR" sz="1800" dirty="0" smtClean="0"/>
              <a:t>Βελτίωση του σιτηρεσίου</a:t>
            </a:r>
          </a:p>
          <a:p>
            <a:pPr marL="1485900" lvl="2" indent="-34290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l-GR" altLang="el-GR" sz="1400" dirty="0" smtClean="0"/>
              <a:t>80-90 % της τροφής πρέπει να παρέχεται σε ξηρή/ σκληρή μορφή ( άχυρο – χορτάρι- σπόροι)</a:t>
            </a:r>
          </a:p>
          <a:p>
            <a:pPr marL="1485900" lvl="2" indent="-34290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l-GR" altLang="el-GR" sz="1400" dirty="0" smtClean="0"/>
              <a:t>Το υπόλοιπο σε μορφή φύλλων ή </a:t>
            </a:r>
            <a:r>
              <a:rPr lang="en-US" altLang="el-GR" sz="1400" dirty="0" smtClean="0"/>
              <a:t>pellets </a:t>
            </a:r>
            <a:endParaRPr lang="el-GR" altLang="el-GR" sz="14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l-GR" altLang="el-GR" sz="2400" dirty="0" smtClean="0"/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l-GR" altLang="el-GR" sz="2000" dirty="0" smtClean="0"/>
              <a:t>Κοπρόστατη – τριχοβεζοάρια</a:t>
            </a:r>
          </a:p>
          <a:p>
            <a:pPr marL="1028700" lvl="1" eaLnBrk="1" hangingPunct="1">
              <a:spcBef>
                <a:spcPct val="0"/>
              </a:spcBef>
              <a:defRPr/>
            </a:pPr>
            <a:r>
              <a:rPr lang="el-GR" altLang="el-GR" sz="1600" dirty="0" smtClean="0"/>
              <a:t>Το πεπτικό σύστημα βρίσκεται σε συνεχή κινητικότητα</a:t>
            </a:r>
          </a:p>
          <a:p>
            <a:pPr marL="1028700" lvl="1" eaLnBrk="1" hangingPunct="1">
              <a:spcBef>
                <a:spcPct val="0"/>
              </a:spcBef>
              <a:defRPr/>
            </a:pPr>
            <a:r>
              <a:rPr lang="el-GR" altLang="el-GR" sz="1600" dirty="0" smtClean="0"/>
              <a:t>Η στάση της κινητικότητας</a:t>
            </a:r>
          </a:p>
          <a:p>
            <a:pPr marL="1428750" lvl="2" eaLnBrk="1" hangingPunct="1">
              <a:spcBef>
                <a:spcPct val="0"/>
              </a:spcBef>
              <a:defRPr/>
            </a:pPr>
            <a:r>
              <a:rPr lang="el-GR" altLang="el-GR" sz="1050" dirty="0" smtClean="0"/>
              <a:t>Στρες</a:t>
            </a:r>
          </a:p>
          <a:p>
            <a:pPr marL="1428750" lvl="2" eaLnBrk="1" hangingPunct="1">
              <a:spcBef>
                <a:spcPct val="0"/>
              </a:spcBef>
              <a:defRPr/>
            </a:pPr>
            <a:r>
              <a:rPr lang="el-GR" altLang="el-GR" sz="1050" dirty="0" smtClean="0"/>
              <a:t>Κακής ποιότητας τροφή</a:t>
            </a:r>
          </a:p>
          <a:p>
            <a:pPr marL="1428750" lvl="2" eaLnBrk="1" hangingPunct="1">
              <a:spcBef>
                <a:spcPct val="0"/>
              </a:spcBef>
              <a:defRPr/>
            </a:pPr>
            <a:r>
              <a:rPr lang="el-GR" altLang="el-GR" sz="1050" dirty="0" smtClean="0"/>
              <a:t>Ξένο σώμα</a:t>
            </a:r>
          </a:p>
          <a:p>
            <a:pPr marL="1428750" lvl="2" eaLnBrk="1" hangingPunct="1">
              <a:spcBef>
                <a:spcPct val="0"/>
              </a:spcBef>
              <a:defRPr/>
            </a:pPr>
            <a:r>
              <a:rPr lang="el-GR" altLang="el-GR" sz="1050" dirty="0" smtClean="0"/>
              <a:t>Τριχοβεζοάρια</a:t>
            </a:r>
          </a:p>
          <a:p>
            <a:pPr marL="1428750" lvl="2" eaLnBrk="1" hangingPunct="1">
              <a:spcBef>
                <a:spcPct val="0"/>
              </a:spcBef>
              <a:defRPr/>
            </a:pPr>
            <a:r>
              <a:rPr lang="el-GR" altLang="el-GR" sz="1050" dirty="0" smtClean="0"/>
              <a:t>Συστημικό νόσημα</a:t>
            </a:r>
          </a:p>
          <a:p>
            <a:pPr marL="1028700" lvl="1" eaLnBrk="1" hangingPunct="1">
              <a:spcBef>
                <a:spcPct val="0"/>
              </a:spcBef>
              <a:defRPr/>
            </a:pPr>
            <a:r>
              <a:rPr lang="el-GR" altLang="el-GR" sz="1600" dirty="0" smtClean="0"/>
              <a:t>Άμεση αναζήτηση για βοήθεια</a:t>
            </a:r>
          </a:p>
          <a:p>
            <a:pPr marL="1028700" lvl="1" eaLnBrk="1" hangingPunct="1">
              <a:spcBef>
                <a:spcPct val="0"/>
              </a:spcBef>
              <a:defRPr/>
            </a:pPr>
            <a:r>
              <a:rPr lang="el-GR" altLang="el-GR" sz="1600" dirty="0" smtClean="0"/>
              <a:t>Δύσκολη η επαναλειτουργία του εντέρου</a:t>
            </a:r>
          </a:p>
          <a:p>
            <a:pPr marL="1428750" lvl="2" eaLnBrk="1" hangingPunct="1">
              <a:spcBef>
                <a:spcPct val="0"/>
              </a:spcBef>
              <a:defRPr/>
            </a:pPr>
            <a:r>
              <a:rPr lang="el-GR" altLang="el-GR" sz="1050" dirty="0" err="1" smtClean="0"/>
              <a:t>Προκινητικά</a:t>
            </a:r>
            <a:endParaRPr lang="el-GR" altLang="el-GR" sz="1050" dirty="0" smtClean="0"/>
          </a:p>
          <a:p>
            <a:pPr marL="1428750" lvl="2" eaLnBrk="1" hangingPunct="1">
              <a:spcBef>
                <a:spcPct val="0"/>
              </a:spcBef>
              <a:defRPr/>
            </a:pPr>
            <a:r>
              <a:rPr lang="el-GR" altLang="el-GR" sz="1050" dirty="0" smtClean="0"/>
              <a:t>Ενυδάτωση</a:t>
            </a:r>
          </a:p>
          <a:p>
            <a:pPr marL="1428750" lvl="2" eaLnBrk="1" hangingPunct="1">
              <a:spcBef>
                <a:spcPct val="0"/>
              </a:spcBef>
              <a:defRPr/>
            </a:pPr>
            <a:r>
              <a:rPr lang="el-GR" altLang="el-GR" sz="1050" dirty="0"/>
              <a:t>Χ</a:t>
            </a:r>
            <a:r>
              <a:rPr lang="el-GR" altLang="el-GR" sz="1050" dirty="0" smtClean="0"/>
              <a:t>ειρουργείο</a:t>
            </a:r>
          </a:p>
          <a:p>
            <a:pPr marL="1428750" lvl="2" eaLnBrk="1" hangingPunct="1">
              <a:spcBef>
                <a:spcPct val="0"/>
              </a:spcBef>
              <a:defRPr/>
            </a:pPr>
            <a:endParaRPr lang="el-GR" altLang="el-GR" sz="1000" dirty="0" smtClean="0"/>
          </a:p>
          <a:p>
            <a:pPr marL="1428750" lvl="2" eaLnBrk="1" hangingPunct="1">
              <a:spcBef>
                <a:spcPct val="0"/>
              </a:spcBef>
              <a:defRPr/>
            </a:pPr>
            <a:endParaRPr lang="el-GR" altLang="el-GR" sz="1000" dirty="0" smtClean="0"/>
          </a:p>
        </p:txBody>
      </p:sp>
    </p:spTree>
    <p:extLst>
      <p:ext uri="{BB962C8B-B14F-4D97-AF65-F5344CB8AC3E}">
        <p14:creationId xmlns:p14="http://schemas.microsoft.com/office/powerpoint/2010/main" val="34426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4" descr="ÎÏÎ¿ÏÎ­Î»ÎµÏÎ¼Î± ÎµÎ¹ÎºÏÎ½Î±Ï Î³Î¹Î± dental overgrowth rabbits"/>
          <p:cNvSpPr>
            <a:spLocks noChangeAspect="1" noChangeArrowheads="1"/>
          </p:cNvSpPr>
          <p:nvPr/>
        </p:nvSpPr>
        <p:spPr bwMode="auto">
          <a:xfrm>
            <a:off x="2843213" y="429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pic>
        <p:nvPicPr>
          <p:cNvPr id="28675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22225"/>
            <a:ext cx="4959351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AutoShape 6" descr="ÎÏÎ¿ÏÎ­Î»ÎµÏÎ¼Î± ÎµÎ¹ÎºÏÎ½Î±Ï Î³Î¹Î± dental overgrowth rabbi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28677" name="AutoShape 8" descr="ÎÏÎ¿ÏÎ­Î»ÎµÏÎ¼Î± ÎµÎ¹ÎºÏÎ½Î±Ï Î³Î¹Î± dental overgrowth rabbits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pic>
        <p:nvPicPr>
          <p:cNvPr id="28678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703638"/>
            <a:ext cx="4211637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lh3.googleusercontent.com/mXGpDX_j0txRffyw5YRR7guNDooNGNBmne0FZgWwNcLwW-oesKX4aNjGpvHucxqr1flSFs9c1eUMUV9AEc8W6Gq4xj5yCNrqgf2dpQhmW_1iKroJePx9tL36XGXcr_6B0NX7WIUEwrd12TCxRcuSWXRVAH1kbhv2dq-Tj0eWwQjxrGVNjGfYR9e0Qa5GsNHMfaCvJ39vTJIb780X-DTY4ntT-M9_uImVzVt06cKyuW_WQDxmqpz46RrkN51nrSdBV4PGvBM_2Sc8ZcUPWP7P96-rEZL0nbb4Je9aqhZ8lzNo6XYHudjYxOX8BvxtsIA760wq03KAFf6KruIp6WC9PDgv6fwGfXHYO8Zu9Clgpq8tcDxUYdRbtPb3t4OaoxuhM8wh0ljQvsNdf-qVyCERtR6_QdIhUsIjMD6lx1YBmmi5zSKCCpmsxsedjRovjuz_7469sc_VdTbV2AJrIW-tx4wzmnD42UMG4Li4myZ_py0IB2eiYC0kA7MpxuC8_CAQMJ8SI80EOGWLFTijR3gspNZNaAMs-NA0DIGQ2D2hxQQf_PHII4WPtLWXD5Y5ThvigolVmmvUs4zUNH-ngl_Tq_bxyXTVUNqGnkGTYsZr7T__eNNcoyvspyrH3m_HakJvMcBYwe1JrqnT82W4VlPEDqwz=w433-h577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0" r="1367"/>
          <a:stretch>
            <a:fillRect/>
          </a:stretch>
        </p:blipFill>
        <p:spPr bwMode="auto">
          <a:xfrm>
            <a:off x="6350" y="0"/>
            <a:ext cx="4068763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 descr="https://lh3.googleusercontent.com/pF7-mTVdzAPDbGLKntI0KEPQNt6HZ_WlLLAi8GAJhm6eUCB9hbHyEKNE9pC65HL7U7CS78BLDWMQB3gNjDCD6bXi4dHy7dpGGnpMX7f8N3jfwebqF0g6aFOBT0GcyQSTgpQkbsuqHufK6LOR-qrByUjIx1NxZDALcKImH4Xgbrd0AiB1sRM2SiohP4fr1rD93G_Q-6HMZCB56bwDfNlhf6-8KyKi2tG_O401QJGWyz6ISHMGh75ZglGp0v2zAIJ8A9cdYTxXw4Q8H3GfdsSVx2STxsDxIkM4UzX5VlOuEHgRjKyOLpR3-ofV0VWfIMKxGYAXnsnUsuLSMKeZHj7r-T9t3BMDrTIHRUbDvlJzeY62rr_IL5DZpfHDq0xGgsnxwngYLcMFhiEfQUJLYHWGVGolneyeJ6mMzLd2sO3MMWohnc6e64N6vBJ98dRfyc_kRumegvxcritOhHCOboFMQR3uRFY4_Tr04hQne1KIwfRwg2gbKsnkQtNzF723aiMA2FQGz1NN-bRSqeNStxGCLX8NWYHyyETUeWuMQzX1qe-Uosw62PEfNkNLTSRN5mZLDigCH5dO3I3ZiQI2KNsQ9lZjPe_z6VQkHKicKKsPevGBoLP3Y-sd9ChSZrISnaham6O0piDLOx3FTWiv7D6u2VH2=w433-h577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62075"/>
            <a:ext cx="41243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81105_20110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ATA\MATRIX_Oct 2016\Documents up to Oct 2016\GC2010\gc2005\rabbit\christodoulopoulos[photo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" b="1523"/>
          <a:stretch>
            <a:fillRect/>
          </a:stretch>
        </p:blipFill>
        <p:spPr bwMode="auto">
          <a:xfrm>
            <a:off x="1331913" y="115888"/>
            <a:ext cx="2952750" cy="669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"/>
          <p:cNvSpPr>
            <a:spLocks noChangeArrowheads="1"/>
          </p:cNvSpPr>
          <p:nvPr/>
        </p:nvSpPr>
        <p:spPr bwMode="auto">
          <a:xfrm>
            <a:off x="4572000" y="5735638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/>
              <a:t>Αγόρι με κουνέλι, 320-310 π.Χ.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 i="1"/>
              <a:t>Μουσείο Κυκλαδικής Τέχνης, Αθήνα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ÎÏÎ¿ÏÎ­Î»ÎµÏÎ¼Î± ÎµÎ¹ÎºÏÎ½Î±Ï Î³Î¹Î± rabbit with iv cath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595266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75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2700338" y="908050"/>
            <a:ext cx="37211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0066"/>
                </a:solidFill>
              </a:rPr>
              <a:t>Ποιότητα  κρέατος</a:t>
            </a:r>
          </a:p>
        </p:txBody>
      </p:sp>
      <p:pic>
        <p:nvPicPr>
          <p:cNvPr id="31747" name="Picture 3" descr="C:\Users\George\Documents\GC files_5 12 2016\Rabbit 2016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86741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George\Documents\GC files_5 12 2016\Rabbit 2016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83629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1"/>
          <p:cNvSpPr>
            <a:spLocks noChangeArrowheads="1"/>
          </p:cNvSpPr>
          <p:nvPr/>
        </p:nvSpPr>
        <p:spPr bwMode="auto">
          <a:xfrm>
            <a:off x="2700338" y="908050"/>
            <a:ext cx="37211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0066"/>
                </a:solidFill>
              </a:rPr>
              <a:t>Ποιότητα  κρέατος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71438" y="404813"/>
            <a:ext cx="89646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400" b="1">
                <a:solidFill>
                  <a:srgbClr val="CC0066"/>
                </a:solidFill>
              </a:rPr>
              <a:t>Φυλές Κουνελιών</a:t>
            </a:r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539750" y="1268413"/>
            <a:ext cx="8064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latin typeface="Tahoma" panose="020B0604030504040204" pitchFamily="34" charset="0"/>
              </a:rPr>
              <a:t>Φραγκίσκος Μ. Πλυτάς (1993)</a:t>
            </a:r>
            <a:r>
              <a:rPr lang="el-GR" altLang="el-GR" sz="1800">
                <a:latin typeface="Tahoma" panose="020B0604030504040204" pitchFamily="34" charset="0"/>
              </a:rPr>
              <a:t>. Η Κονικλοτροφία. Εκδόσεις Γεν. Δ/ση Γεωργικών Εφαρμογών και Έρευνας, Υπουργείο Γεωργίας.</a:t>
            </a:r>
            <a:endParaRPr lang="el-GR" altLang="el-GR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solidFill>
                  <a:srgbClr val="0000FF"/>
                </a:solidFill>
              </a:rPr>
              <a:t>http://www.minagric.gr/images/stories/docs/agrotis/Kounelia/koynelia_kef1.pdf</a:t>
            </a:r>
            <a:endParaRPr lang="el-GR" altLang="el-GR" sz="1800">
              <a:solidFill>
                <a:srgbClr val="0000FF"/>
              </a:solidFill>
            </a:endParaRPr>
          </a:p>
        </p:txBody>
      </p:sp>
      <p:pic>
        <p:nvPicPr>
          <p:cNvPr id="33796" name="Picture 5" descr="C:\Users\George\Documents\GC files_5 12 2016\Rabbit 2016\Picture 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2420938"/>
            <a:ext cx="6057900" cy="433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08113"/>
            <a:ext cx="85725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1"/>
          <p:cNvSpPr>
            <a:spLocks noChangeArrowheads="1"/>
          </p:cNvSpPr>
          <p:nvPr/>
        </p:nvSpPr>
        <p:spPr bwMode="auto">
          <a:xfrm>
            <a:off x="71438" y="404813"/>
            <a:ext cx="89646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400" b="1">
                <a:solidFill>
                  <a:srgbClr val="CC0066"/>
                </a:solidFill>
              </a:rPr>
              <a:t>Γίγαντας Τσιντσιλά Αμερικής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1" r="7425" b="7634"/>
          <a:stretch>
            <a:fillRect/>
          </a:stretch>
        </p:blipFill>
        <p:spPr bwMode="auto">
          <a:xfrm>
            <a:off x="1619250" y="1233488"/>
            <a:ext cx="5976938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1"/>
          <p:cNvSpPr>
            <a:spLocks noChangeArrowheads="1"/>
          </p:cNvSpPr>
          <p:nvPr/>
        </p:nvSpPr>
        <p:spPr bwMode="auto">
          <a:xfrm>
            <a:off x="71438" y="404813"/>
            <a:ext cx="89646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400" b="1">
                <a:solidFill>
                  <a:srgbClr val="CC0066"/>
                </a:solidFill>
              </a:rPr>
              <a:t>Γίγαντας της Φλάνδρας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" r="6355"/>
          <a:stretch>
            <a:fillRect/>
          </a:stretch>
        </p:blipFill>
        <p:spPr bwMode="auto">
          <a:xfrm>
            <a:off x="1116013" y="1390650"/>
            <a:ext cx="6942137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1"/>
          <p:cNvSpPr>
            <a:spLocks noChangeArrowheads="1"/>
          </p:cNvSpPr>
          <p:nvPr/>
        </p:nvSpPr>
        <p:spPr bwMode="auto">
          <a:xfrm>
            <a:off x="71438" y="404813"/>
            <a:ext cx="89646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400" b="1">
                <a:solidFill>
                  <a:srgbClr val="CC0066"/>
                </a:solidFill>
              </a:rPr>
              <a:t>Κουνέλι Καλιφόρνιας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68413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1"/>
          <p:cNvSpPr>
            <a:spLocks noChangeArrowheads="1"/>
          </p:cNvSpPr>
          <p:nvPr/>
        </p:nvSpPr>
        <p:spPr bwMode="auto">
          <a:xfrm>
            <a:off x="71438" y="404813"/>
            <a:ext cx="89646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400" b="1">
                <a:solidFill>
                  <a:srgbClr val="CC0066"/>
                </a:solidFill>
              </a:rPr>
              <a:t>Κουνέλι Νέας Ζηλανδίας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1268413"/>
            <a:ext cx="46863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1"/>
          <p:cNvSpPr>
            <a:spLocks noChangeArrowheads="1"/>
          </p:cNvSpPr>
          <p:nvPr/>
        </p:nvSpPr>
        <p:spPr bwMode="auto">
          <a:xfrm>
            <a:off x="71438" y="404813"/>
            <a:ext cx="89646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400" b="1">
                <a:solidFill>
                  <a:srgbClr val="CC0066"/>
                </a:solidFill>
              </a:rPr>
              <a:t>Κουνέλι Αγκύρας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71438" y="836613"/>
            <a:ext cx="8964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CC0066"/>
                </a:solidFill>
              </a:rPr>
              <a:t>Εριοπαραγωγή</a:t>
            </a:r>
          </a:p>
        </p:txBody>
      </p:sp>
      <p:sp>
        <p:nvSpPr>
          <p:cNvPr id="39939" name="Rectangle 1"/>
          <p:cNvSpPr>
            <a:spLocks noChangeArrowheads="1"/>
          </p:cNvSpPr>
          <p:nvPr/>
        </p:nvSpPr>
        <p:spPr bwMode="auto">
          <a:xfrm>
            <a:off x="1403350" y="1671638"/>
            <a:ext cx="6840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400" b="1"/>
              <a:t>Παραγωγή έως και</a:t>
            </a:r>
            <a:r>
              <a:rPr lang="el-GR" altLang="el-GR" sz="2400"/>
              <a:t> </a:t>
            </a:r>
            <a:r>
              <a:rPr lang="el-GR" altLang="el-GR" sz="2400" b="1"/>
              <a:t>0,2 </a:t>
            </a:r>
            <a:r>
              <a:rPr lang="en-GB" altLang="el-GR" sz="2400" b="1"/>
              <a:t>kg</a:t>
            </a:r>
            <a:r>
              <a:rPr lang="el-GR" altLang="el-GR" sz="2400" b="1"/>
              <a:t> μαλλί/</a:t>
            </a:r>
            <a:r>
              <a:rPr lang="en-GB" altLang="el-GR" sz="2400" b="1"/>
              <a:t>kg</a:t>
            </a:r>
            <a:r>
              <a:rPr lang="el-GR" altLang="el-GR" sz="2400" b="1"/>
              <a:t> Σ.Β./έτος</a:t>
            </a:r>
          </a:p>
        </p:txBody>
      </p:sp>
      <p:grpSp>
        <p:nvGrpSpPr>
          <p:cNvPr id="39940" name="Group 1"/>
          <p:cNvGrpSpPr>
            <a:grpSpLocks/>
          </p:cNvGrpSpPr>
          <p:nvPr/>
        </p:nvGrpSpPr>
        <p:grpSpPr bwMode="auto">
          <a:xfrm>
            <a:off x="250825" y="2420938"/>
            <a:ext cx="8669338" cy="3671887"/>
            <a:chOff x="-134269" y="1628800"/>
            <a:chExt cx="9098757" cy="4034707"/>
          </a:xfrm>
        </p:grpSpPr>
        <p:pic>
          <p:nvPicPr>
            <p:cNvPr id="3994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4269" y="1628800"/>
              <a:ext cx="4034987" cy="4034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1" r="1840"/>
            <a:stretch>
              <a:fillRect/>
            </a:stretch>
          </p:blipFill>
          <p:spPr bwMode="auto">
            <a:xfrm>
              <a:off x="4108281" y="1628800"/>
              <a:ext cx="4856207" cy="4020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3348038" y="1476375"/>
            <a:ext cx="2492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l-GR" b="1">
                <a:solidFill>
                  <a:srgbClr val="0000FF"/>
                </a:solidFill>
              </a:rPr>
              <a:t>T</a:t>
            </a:r>
            <a:r>
              <a:rPr lang="el-GR" altLang="el-GR" b="1">
                <a:solidFill>
                  <a:srgbClr val="0000FF"/>
                </a:solidFill>
              </a:rPr>
              <a:t>αξινόμηση</a:t>
            </a:r>
            <a:endParaRPr lang="el-GR" altLang="el-GR">
              <a:solidFill>
                <a:srgbClr val="0000FF"/>
              </a:solidFill>
            </a:endParaRPr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1620838" y="2446338"/>
            <a:ext cx="630872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l-GR" altLang="el-GR">
                <a:solidFill>
                  <a:srgbClr val="CC0066"/>
                </a:solidFill>
              </a:rPr>
              <a:t>Είδος:</a:t>
            </a:r>
            <a:r>
              <a:rPr lang="el-GR" altLang="el-GR" i="1">
                <a:solidFill>
                  <a:srgbClr val="CC0066"/>
                </a:solidFill>
              </a:rPr>
              <a:t> </a:t>
            </a:r>
            <a:r>
              <a:rPr lang="en-GB" altLang="el-GR" b="1" i="1">
                <a:solidFill>
                  <a:srgbClr val="CC0066"/>
                </a:solidFill>
              </a:rPr>
              <a:t>Oryctolagus cuniculus</a:t>
            </a:r>
            <a:endParaRPr lang="el-GR" altLang="el-GR" b="1" i="1">
              <a:solidFill>
                <a:srgbClr val="CC0066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>
                <a:solidFill>
                  <a:srgbClr val="CC0066"/>
                </a:solidFill>
              </a:rPr>
              <a:t>Οικογένεια: </a:t>
            </a:r>
            <a:r>
              <a:rPr lang="en-GB" altLang="el-GR" b="1" i="1">
                <a:solidFill>
                  <a:srgbClr val="CC0066"/>
                </a:solidFill>
              </a:rPr>
              <a:t>Leporidae</a:t>
            </a:r>
            <a:r>
              <a:rPr lang="en-GB" altLang="el-GR" i="1">
                <a:solidFill>
                  <a:srgbClr val="CC0066"/>
                </a:solidFill>
              </a:rPr>
              <a:t> </a:t>
            </a:r>
            <a:endParaRPr lang="el-GR" altLang="el-GR" i="1">
              <a:solidFill>
                <a:srgbClr val="CC0066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>
                <a:solidFill>
                  <a:srgbClr val="CC0066"/>
                </a:solidFill>
              </a:rPr>
              <a:t>Τάξη: </a:t>
            </a:r>
            <a:r>
              <a:rPr lang="en-GB" altLang="el-GR" b="1" i="1">
                <a:solidFill>
                  <a:srgbClr val="CC0066"/>
                </a:solidFill>
              </a:rPr>
              <a:t>Lagomorpha</a:t>
            </a:r>
            <a:endParaRPr lang="el-GR" altLang="el-GR" b="1" i="1">
              <a:solidFill>
                <a:srgbClr val="CC0066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>
                <a:solidFill>
                  <a:srgbClr val="CC0066"/>
                </a:solidFill>
              </a:rPr>
              <a:t>Κλάδος: </a:t>
            </a:r>
            <a:r>
              <a:rPr lang="en-GB" altLang="el-GR" b="1" i="1">
                <a:solidFill>
                  <a:srgbClr val="CC0066"/>
                </a:solidFill>
              </a:rPr>
              <a:t>Glires</a:t>
            </a:r>
            <a:endParaRPr lang="el-GR" altLang="el-GR" b="1" i="1">
              <a:solidFill>
                <a:srgbClr val="CC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3419475" y="549275"/>
            <a:ext cx="243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b="1" dirty="0">
                <a:solidFill>
                  <a:srgbClr val="FF0066"/>
                </a:solidFill>
              </a:rPr>
              <a:t>Pet rabbits</a:t>
            </a:r>
            <a:r>
              <a:rPr lang="el-GR" altLang="el-GR" b="1" dirty="0">
                <a:solidFill>
                  <a:srgbClr val="FF0066"/>
                </a:solidFill>
              </a:rPr>
              <a:t>!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3025"/>
            <a:ext cx="85232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1"/>
          <p:cNvSpPr>
            <a:spLocks noChangeArrowheads="1"/>
          </p:cNvSpPr>
          <p:nvPr/>
        </p:nvSpPr>
        <p:spPr bwMode="auto">
          <a:xfrm>
            <a:off x="441325" y="4292600"/>
            <a:ext cx="85232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l-GR" altLang="el-GR" sz="1800"/>
              <a:t>Περίπου 80 φυλές κουνελιών χρησιμοποιούνται (και) ως  </a:t>
            </a:r>
            <a:r>
              <a:rPr lang="en-US" altLang="el-GR" sz="1800"/>
              <a:t>pet</a:t>
            </a:r>
            <a:r>
              <a:rPr lang="el-GR" altLang="el-GR" sz="1800"/>
              <a:t>!</a:t>
            </a:r>
          </a:p>
          <a:p>
            <a:pPr eaLnBrk="1" hangingPunct="1">
              <a:spcBef>
                <a:spcPct val="0"/>
              </a:spcBef>
            </a:pPr>
            <a:endParaRPr lang="el-GR" altLang="el-GR" sz="1800"/>
          </a:p>
          <a:p>
            <a:pPr eaLnBrk="1" hangingPunct="1">
              <a:spcBef>
                <a:spcPct val="0"/>
              </a:spcBef>
            </a:pPr>
            <a:r>
              <a:rPr lang="el-GR" altLang="el-GR" sz="1800"/>
              <a:t>Σήμερα παγκοσμίως, υπολογίζεται ότι υπάρχουν περίπου 14 εκατομμύρια κουνελιών </a:t>
            </a:r>
            <a:r>
              <a:rPr lang="en-US" altLang="el-GR" sz="1800"/>
              <a:t>pet</a:t>
            </a:r>
            <a:r>
              <a:rPr lang="el-GR" altLang="el-GR" sz="1800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771800" y="548680"/>
            <a:ext cx="338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l-GR" sz="3200" b="1" dirty="0" smtClean="0">
                <a:solidFill>
                  <a:srgbClr val="FF0066"/>
                </a:solidFill>
              </a:rPr>
              <a:t>Pet rabbits</a:t>
            </a:r>
            <a:r>
              <a:rPr lang="el-GR" altLang="el-GR" sz="3200" b="1" dirty="0" smtClean="0">
                <a:solidFill>
                  <a:srgbClr val="FF0066"/>
                </a:solidFill>
              </a:rPr>
              <a:t>!</a:t>
            </a:r>
            <a:endParaRPr lang="el-GR" altLang="el-GR" sz="3200" b="1" dirty="0">
              <a:solidFill>
                <a:srgbClr val="FF00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1484784"/>
            <a:ext cx="75608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/>
              <a:t>Π</a:t>
            </a:r>
            <a:r>
              <a:rPr lang="el-GR" sz="2400" dirty="0" smtClean="0"/>
              <a:t>ροσαρμοστικότητα στο περιβάλλον του ανθρώπου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Εύκολη συγκατοίκηση με αλλά ζώα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Επιρρεπής σε ατυχήματα (καλώδια, κατάποση αντικειμένων </a:t>
            </a:r>
            <a:r>
              <a:rPr lang="el-GR" sz="2400" dirty="0" err="1" smtClean="0"/>
              <a:t>κ.α</a:t>
            </a:r>
            <a:r>
              <a:rPr lang="el-GR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088319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ChangeArrowheads="1"/>
          </p:cNvSpPr>
          <p:nvPr/>
        </p:nvSpPr>
        <p:spPr bwMode="auto">
          <a:xfrm>
            <a:off x="1042988" y="620713"/>
            <a:ext cx="70358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0000FF"/>
                </a:solidFill>
              </a:rPr>
              <a:t>Η κρεοπαραγωγική κονικλοτροφία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0000FF"/>
                </a:solidFill>
              </a:rPr>
              <a:t>στη χώρα μας</a:t>
            </a:r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1169988" y="2151063"/>
            <a:ext cx="68580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rgbClr val="CC0066"/>
                </a:solidFill>
              </a:rPr>
              <a:t>Ο κλάδος γνώρισε μια σύντομη περίοδο ανάπτυξης τη δεκαετία 1990-2000, με αποτέλεσμα οι εκτροφείς να φτάσουν στους </a:t>
            </a:r>
            <a:r>
              <a:rPr lang="el-GR" altLang="el-GR" sz="1800" b="1">
                <a:solidFill>
                  <a:srgbClr val="CC0066"/>
                </a:solidFill>
              </a:rPr>
              <a:t>40</a:t>
            </a:r>
            <a:r>
              <a:rPr lang="el-GR" altLang="el-GR" sz="1800">
                <a:solidFill>
                  <a:srgbClr val="CC0066"/>
                </a:solidFill>
              </a:rPr>
              <a:t> την περίοδο 2004-2008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solidFill>
                <a:srgbClr val="CC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rgbClr val="CC0066"/>
                </a:solidFill>
              </a:rPr>
              <a:t>Σήμερα επαγγελματικά δραστηριοποιούνται μόλις </a:t>
            </a:r>
            <a:r>
              <a:rPr lang="el-GR" altLang="el-GR" sz="1800" u="sng">
                <a:solidFill>
                  <a:srgbClr val="CC0066"/>
                </a:solidFill>
              </a:rPr>
              <a:t>9-10 παραγωγοί!</a:t>
            </a:r>
            <a:r>
              <a:rPr lang="el-GR" altLang="el-GR" sz="1800">
                <a:solidFill>
                  <a:srgbClr val="CC0066"/>
                </a:solidFill>
              </a:rPr>
              <a:t> Εξ’ αυτών, μόνο </a:t>
            </a:r>
            <a:r>
              <a:rPr lang="el-GR" altLang="el-GR" sz="1800" u="sng">
                <a:solidFill>
                  <a:srgbClr val="CC0066"/>
                </a:solidFill>
              </a:rPr>
              <a:t>τρεις</a:t>
            </a:r>
            <a:r>
              <a:rPr lang="el-GR" altLang="el-GR" sz="1800">
                <a:solidFill>
                  <a:srgbClr val="CC0066"/>
                </a:solidFill>
              </a:rPr>
              <a:t> καλύπτουν το 75%-80% της εγχώριας παραγωγής!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solidFill>
                <a:srgbClr val="CC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rgbClr val="CC0066"/>
                </a:solidFill>
              </a:rPr>
              <a:t>Ο κλάδος  δυσκολεύεται να ανταγωνιστεί το φθηνότερο, εισαγόμενο κρέας κουνελιού, από Ιταλία, Γαλλία, Ισπανία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ChangeArrowheads="1"/>
          </p:cNvSpPr>
          <p:nvPr/>
        </p:nvSpPr>
        <p:spPr bwMode="auto">
          <a:xfrm>
            <a:off x="1187450" y="1773238"/>
            <a:ext cx="6913563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rgbClr val="CC0066"/>
                </a:solidFill>
              </a:rPr>
              <a:t>Η μέση ετήσια παραγωγή ανέρχεται σε 1.200-1.300 τόνους, ενώ οι ανάγκες της αγοράς ανέρχονται σε 4.000 τόνους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solidFill>
                <a:srgbClr val="CC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rgbClr val="CC0066"/>
                </a:solidFill>
              </a:rPr>
              <a:t>Η λιανική τιμή κυμαίνεται σε 7,8-9,5 ευρώ το κιλό με χονδρική περίπου 5,1 ευρώ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solidFill>
                <a:srgbClr val="CC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rgbClr val="CC0066"/>
                </a:solidFill>
              </a:rPr>
              <a:t>Στην Ελλάδα, το κόστος παραγωγής στη μονάδα είναι 3,90-4,00 ευρώ το κιλό και με τις δαπάνες σφαγείου και διακίνησης ανέρχεται σε 4,40-4,50 ευρώ/κιλό (το αντίστοιχο στην Ιταλία να είναι 3,20-3,30 ευρώ/κιλό)</a:t>
            </a:r>
          </a:p>
        </p:txBody>
      </p:sp>
      <p:sp>
        <p:nvSpPr>
          <p:cNvPr id="43011" name="Rectangle 1"/>
          <p:cNvSpPr>
            <a:spLocks noChangeArrowheads="1"/>
          </p:cNvSpPr>
          <p:nvPr/>
        </p:nvSpPr>
        <p:spPr bwMode="auto">
          <a:xfrm>
            <a:off x="673100" y="908050"/>
            <a:ext cx="78597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0000FF"/>
                </a:solidFill>
              </a:rPr>
              <a:t>Ετήσια Ελληνική Παραγωγή και Κόστος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ChangeArrowheads="1"/>
          </p:cNvSpPr>
          <p:nvPr/>
        </p:nvSpPr>
        <p:spPr bwMode="auto">
          <a:xfrm>
            <a:off x="1258888" y="2492375"/>
            <a:ext cx="68421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l-GR" altLang="el-GR" sz="1800"/>
          </a:p>
          <a:p>
            <a:pPr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CC0066"/>
                </a:solidFill>
              </a:rPr>
              <a:t>Το κόστος παραγωγής (εισαγόμενες ζωοτροφές) </a:t>
            </a:r>
          </a:p>
          <a:p>
            <a:pPr eaLnBrk="1" hangingPunct="1">
              <a:spcBef>
                <a:spcPct val="0"/>
              </a:spcBef>
            </a:pPr>
            <a:endParaRPr lang="el-GR" altLang="el-GR" sz="1800" b="1">
              <a:solidFill>
                <a:srgbClr val="CC0066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CC0066"/>
                </a:solidFill>
              </a:rPr>
              <a:t>Έλλειψη κρατικής υποστήριξης </a:t>
            </a:r>
          </a:p>
          <a:p>
            <a:pPr eaLnBrk="1" hangingPunct="1">
              <a:spcBef>
                <a:spcPct val="0"/>
              </a:spcBef>
            </a:pPr>
            <a:endParaRPr lang="el-GR" altLang="el-GR" sz="1800" b="1">
              <a:solidFill>
                <a:srgbClr val="CC0066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CC0066"/>
                </a:solidFill>
              </a:rPr>
              <a:t>Αύξηση φόρων </a:t>
            </a:r>
          </a:p>
          <a:p>
            <a:pPr eaLnBrk="1" hangingPunct="1">
              <a:spcBef>
                <a:spcPct val="0"/>
              </a:spcBef>
            </a:pPr>
            <a:endParaRPr lang="el-GR" altLang="el-GR" sz="1800" b="1">
              <a:solidFill>
                <a:srgbClr val="CC0066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CC0066"/>
                </a:solidFill>
              </a:rPr>
              <a:t>Περιορισμένη διείσδυση του κουνελιού στην ελληνική κουζίνα</a:t>
            </a:r>
          </a:p>
          <a:p>
            <a:pPr eaLnBrk="1" hangingPunct="1">
              <a:spcBef>
                <a:spcPct val="0"/>
              </a:spcBef>
            </a:pPr>
            <a:endParaRPr lang="el-GR" altLang="el-GR" sz="1800" b="1">
              <a:solidFill>
                <a:srgbClr val="CC0066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CC0066"/>
                </a:solidFill>
              </a:rPr>
              <a:t>Έλλειψη επιστημονικής υποστήριξης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673100" y="908050"/>
            <a:ext cx="804386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0000FF"/>
                </a:solidFill>
              </a:rPr>
              <a:t>Εμπόδια ανάπτυξης της κονικλοτροφίας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0000FF"/>
                </a:solidFill>
              </a:rPr>
              <a:t>στη χώρα μας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rgbClr val="0000FF"/>
                </a:solidFill>
              </a:rPr>
              <a:t>(</a:t>
            </a:r>
            <a:r>
              <a:rPr lang="el-GR" altLang="el-GR" sz="2800" i="1">
                <a:solidFill>
                  <a:srgbClr val="0000FF"/>
                </a:solidFill>
              </a:rPr>
              <a:t>σύμφωνα με τους παραγωγούς</a:t>
            </a:r>
            <a:r>
              <a:rPr lang="el-GR" altLang="el-GR" sz="2800">
                <a:solidFill>
                  <a:srgbClr val="0000FF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ChangeArrowheads="1"/>
          </p:cNvSpPr>
          <p:nvPr/>
        </p:nvSpPr>
        <p:spPr bwMode="auto">
          <a:xfrm>
            <a:off x="1331913" y="5148263"/>
            <a:ext cx="6480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b="1" i="1">
                <a:solidFill>
                  <a:srgbClr val="FF0066"/>
                </a:solidFill>
              </a:rPr>
              <a:t>Καλή συνέχεια!</a:t>
            </a:r>
            <a:endParaRPr lang="el-GR" altLang="el-GR" sz="2800" b="1">
              <a:solidFill>
                <a:srgbClr val="0000FF"/>
              </a:solidFill>
            </a:endParaRP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836613"/>
            <a:ext cx="5675312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eorge\Documents\GC files_5 12 2016\Rabbit 2016\Picture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26988"/>
            <a:ext cx="91932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1403350" y="1125538"/>
            <a:ext cx="6480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b="1" i="1">
                <a:solidFill>
                  <a:srgbClr val="FF0066"/>
                </a:solidFill>
              </a:rPr>
              <a:t>Διάρκεια ζωής: </a:t>
            </a:r>
            <a:r>
              <a:rPr lang="el-GR" altLang="el-GR" sz="2800" b="1">
                <a:solidFill>
                  <a:srgbClr val="0000FF"/>
                </a:solidFill>
              </a:rPr>
              <a:t>7-8 χρόνια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2060575"/>
            <a:ext cx="5675312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2051050" y="984250"/>
            <a:ext cx="50387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0000FF"/>
                </a:solidFill>
              </a:rPr>
              <a:t>Για ποιους σκοπούς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0000FF"/>
                </a:solidFill>
              </a:rPr>
              <a:t>εκτρέφονται τα κουνέλια;</a:t>
            </a: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2627313" y="2374900"/>
            <a:ext cx="410845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l-GR" altLang="el-GR">
                <a:solidFill>
                  <a:srgbClr val="FF0066"/>
                </a:solidFill>
              </a:rPr>
              <a:t>Παραγωγή κρέατος</a:t>
            </a:r>
          </a:p>
          <a:p>
            <a:pPr eaLnBrk="1" hangingPunct="1">
              <a:spcBef>
                <a:spcPct val="0"/>
              </a:spcBef>
            </a:pPr>
            <a:r>
              <a:rPr lang="el-GR" altLang="el-GR">
                <a:solidFill>
                  <a:srgbClr val="FF0066"/>
                </a:solidFill>
              </a:rPr>
              <a:t>Παραγωγή μαλλιού</a:t>
            </a:r>
          </a:p>
          <a:p>
            <a:pPr eaLnBrk="1" hangingPunct="1">
              <a:spcBef>
                <a:spcPct val="0"/>
              </a:spcBef>
            </a:pPr>
            <a:r>
              <a:rPr lang="el-GR" altLang="el-GR">
                <a:solidFill>
                  <a:srgbClr val="FF0066"/>
                </a:solidFill>
              </a:rPr>
              <a:t>Χόμπι</a:t>
            </a:r>
          </a:p>
          <a:p>
            <a:pPr eaLnBrk="1" hangingPunct="1">
              <a:spcBef>
                <a:spcPct val="0"/>
              </a:spcBef>
            </a:pPr>
            <a:r>
              <a:rPr lang="en-US" altLang="el-GR">
                <a:solidFill>
                  <a:srgbClr val="FF0066"/>
                </a:solidFill>
              </a:rPr>
              <a:t>Pet</a:t>
            </a:r>
            <a:endParaRPr lang="el-GR" altLang="el-GR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4813"/>
            <a:ext cx="8515350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9162</TotalTime>
  <Words>642</Words>
  <Application>Microsoft Office PowerPoint</Application>
  <PresentationFormat>Προβολή στην οθόνη (4:3)</PresentationFormat>
  <Paragraphs>137</Paragraphs>
  <Slides>45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45</vt:i4>
      </vt:variant>
    </vt:vector>
  </HeadingPairs>
  <TitlesOfParts>
    <vt:vector size="49" baseType="lpstr">
      <vt:lpstr>Arial</vt:lpstr>
      <vt:lpstr>Wingdings</vt:lpstr>
      <vt:lpstr>Tahoma</vt:lpstr>
      <vt:lpstr>Προεπιλεγμένη σχεδίαση</vt:lpstr>
      <vt:lpstr>   Γιώργος Χριστοδουλόπουλος Κτηνίατρος, PhD, PhD, CertSHP, DipECBHM, DipECSRHM, MRCVS Καθηγητής Παθολογίας Παραγωγικών Ζώων  www.ktiniatrikanea.com 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Παράσιτα παθογόνα για τον άνθρωπο    Πρόγραμμα Μεταπτυχιακών Σπουδών:  «Εφαρμοσμένη Δημόσια Υγεία  και Περιβαλλοντική Υγιεινή»</dc:title>
  <dc:creator>G. Christodoulopoulos</dc:creator>
  <cp:lastModifiedBy>Χρήστης των Windows</cp:lastModifiedBy>
  <cp:revision>403</cp:revision>
  <dcterms:created xsi:type="dcterms:W3CDTF">2008-02-22T08:40:03Z</dcterms:created>
  <dcterms:modified xsi:type="dcterms:W3CDTF">2018-12-12T10:35:50Z</dcterms:modified>
</cp:coreProperties>
</file>