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259" r:id="rId2"/>
    <p:sldId id="260" r:id="rId3"/>
    <p:sldId id="261" r:id="rId4"/>
    <p:sldId id="320" r:id="rId5"/>
    <p:sldId id="32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62" r:id="rId18"/>
    <p:sldId id="263" r:id="rId19"/>
    <p:sldId id="323" r:id="rId20"/>
    <p:sldId id="334" r:id="rId21"/>
    <p:sldId id="324" r:id="rId22"/>
    <p:sldId id="325" r:id="rId23"/>
    <p:sldId id="359" r:id="rId24"/>
    <p:sldId id="360" r:id="rId25"/>
    <p:sldId id="361" r:id="rId26"/>
    <p:sldId id="330" r:id="rId27"/>
    <p:sldId id="331" r:id="rId28"/>
    <p:sldId id="332" r:id="rId29"/>
    <p:sldId id="333" r:id="rId30"/>
    <p:sldId id="326" r:id="rId31"/>
    <p:sldId id="327" r:id="rId32"/>
    <p:sldId id="328" r:id="rId33"/>
    <p:sldId id="271" r:id="rId34"/>
    <p:sldId id="287" r:id="rId35"/>
    <p:sldId id="288" r:id="rId36"/>
    <p:sldId id="400" r:id="rId37"/>
    <p:sldId id="289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4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97" r:id="rId65"/>
    <p:sldId id="398" r:id="rId66"/>
    <p:sldId id="399" r:id="rId67"/>
    <p:sldId id="278" r:id="rId68"/>
    <p:sldId id="279" r:id="rId69"/>
    <p:sldId id="280" r:id="rId70"/>
    <p:sldId id="281" r:id="rId71"/>
    <p:sldId id="282" r:id="rId72"/>
    <p:sldId id="283" r:id="rId73"/>
    <p:sldId id="284" r:id="rId74"/>
    <p:sldId id="401" r:id="rId75"/>
    <p:sldId id="286" r:id="rId76"/>
    <p:sldId id="402" r:id="rId77"/>
    <p:sldId id="358" r:id="rId78"/>
    <p:sldId id="336" r:id="rId79"/>
    <p:sldId id="337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404" r:id="rId90"/>
    <p:sldId id="403" r:id="rId91"/>
    <p:sldId id="357" r:id="rId92"/>
    <p:sldId id="386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5" r:id="rId105"/>
    <p:sldId id="376" r:id="rId106"/>
    <p:sldId id="406" r:id="rId107"/>
    <p:sldId id="396" r:id="rId108"/>
    <p:sldId id="379" r:id="rId109"/>
    <p:sldId id="378" r:id="rId110"/>
    <p:sldId id="380" r:id="rId111"/>
    <p:sldId id="382" r:id="rId112"/>
    <p:sldId id="383" r:id="rId113"/>
    <p:sldId id="388" r:id="rId114"/>
    <p:sldId id="384" r:id="rId115"/>
    <p:sldId id="385" r:id="rId116"/>
    <p:sldId id="390" r:id="rId117"/>
    <p:sldId id="389" r:id="rId118"/>
    <p:sldId id="392" r:id="rId119"/>
    <p:sldId id="407" r:id="rId120"/>
    <p:sldId id="391" r:id="rId121"/>
    <p:sldId id="394" r:id="rId122"/>
    <p:sldId id="393" r:id="rId123"/>
    <p:sldId id="395" r:id="rId1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9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100C-05E7-46F3-9799-09BB875676B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38813-AF1A-4DAA-AE51-80AB68CB93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6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E63E0-ECF3-425D-886D-887EA763A385}" type="slidenum">
              <a:rPr lang="en-US"/>
              <a:pPr/>
              <a:t>78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6A9877-FA0B-4162-AC55-C1DAA68F180A}" type="slidenum">
              <a:rPr lang="en-US" altLang="el-GR"/>
              <a:pPr eaLnBrk="1" hangingPunct="1"/>
              <a:t>95</a:t>
            </a:fld>
            <a:endParaRPr lang="en-US" altLang="el-G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2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05F7FC-271C-4D4D-962F-B4A6CCA09302}" type="slidenum">
              <a:rPr lang="en-US" altLang="el-GR"/>
              <a:pPr eaLnBrk="1" hangingPunct="1"/>
              <a:t>96</a:t>
            </a:fld>
            <a:endParaRPr lang="en-US" altLang="el-GR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23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AC8FCD-9CDF-40F2-B171-0044D9B7918B}" type="slidenum">
              <a:rPr lang="en-US" altLang="el-GR"/>
              <a:pPr eaLnBrk="1" hangingPunct="1"/>
              <a:t>98</a:t>
            </a:fld>
            <a:endParaRPr lang="en-US" altLang="el-G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4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8F45CE-8BF9-4DEC-A0E3-D3FCB3BF175F}" type="slidenum">
              <a:rPr lang="en-US" altLang="el-GR"/>
              <a:pPr eaLnBrk="1" hangingPunct="1"/>
              <a:t>111</a:t>
            </a:fld>
            <a:endParaRPr lang="en-US" altLang="el-GR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83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FC55BB-EA02-4DAB-A672-9CF0CE1A6660}" type="slidenum">
              <a:rPr lang="en-US" altLang="el-GR"/>
              <a:pPr eaLnBrk="1" hangingPunct="1"/>
              <a:t>120</a:t>
            </a:fld>
            <a:endParaRPr lang="en-US" altLang="el-GR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11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9321EC-CDCB-495E-9BF9-F4F711B83129}" type="slidenum">
              <a:rPr lang="en-US" altLang="el-GR"/>
              <a:pPr eaLnBrk="1" hangingPunct="1"/>
              <a:t>121</a:t>
            </a:fld>
            <a:endParaRPr lang="en-US" altLang="el-GR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8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7A4918-B7F8-4021-933C-0B1AC213A7D3}" type="slidenum">
              <a:rPr lang="en-US" altLang="el-GR"/>
              <a:pPr eaLnBrk="1" hangingPunct="1"/>
              <a:t>122</a:t>
            </a:fld>
            <a:endParaRPr lang="en-US" altLang="el-GR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48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0C66B3-E453-4BA2-901A-D56EE43B3CB1}" type="slidenum">
              <a:rPr lang="en-US" altLang="el-GR"/>
              <a:pPr eaLnBrk="1" hangingPunct="1"/>
              <a:t>123</a:t>
            </a:fld>
            <a:endParaRPr lang="en-US" altLang="el-GR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FA7A5-417B-4425-921B-EB2DE9588FA1}" type="slidenum">
              <a:rPr lang="en-US"/>
              <a:pPr/>
              <a:t>79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1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E2ACF-A135-43FF-AB7D-0B47D2E85373}" type="slidenum">
              <a:rPr lang="en-US"/>
              <a:pPr/>
              <a:t>80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5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23E43-7EEB-4722-B196-5498DA6E8412}" type="slidenum">
              <a:rPr lang="en-US"/>
              <a:pPr/>
              <a:t>84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9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4BE04-45A4-4047-A33C-A32BD379C1FF}" type="slidenum">
              <a:rPr lang="en-US"/>
              <a:pPr/>
              <a:t>85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9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B460F-F8DD-4353-BE17-F15160FDA136}" type="slidenum">
              <a:rPr lang="en-US"/>
              <a:pPr/>
              <a:t>86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40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3FDF7-B81E-477A-9DB6-95026F4B210A}" type="slidenum">
              <a:rPr lang="en-US"/>
              <a:pPr/>
              <a:t>87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D1733-BF0A-47AB-8723-B21BDE35DB1B}" type="slidenum">
              <a:rPr lang="en-US"/>
              <a:pPr/>
              <a:t>88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45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AEBF7-6FDA-4B59-9631-19E0907D2D5D}" type="slidenum">
              <a:rPr lang="en-US"/>
              <a:pPr/>
              <a:t>91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5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A388-6B57-468D-976B-959329C3E885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maq.org/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Terrence_pla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Theater of Marcellus_reconstru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pec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409700"/>
            <a:ext cx="71437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7684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pecu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409700"/>
            <a:ext cx="71437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2802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pecu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409700"/>
            <a:ext cx="71437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0492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Koln_aqueduc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832"/>
            <a:ext cx="4379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172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Specus</a:t>
            </a:r>
            <a:r>
              <a:rPr lang="en-US" dirty="0" smtClean="0"/>
              <a:t> </a:t>
            </a:r>
            <a:r>
              <a:rPr lang="el-GR" dirty="0" smtClean="0"/>
              <a:t>του υδραγωγείου </a:t>
            </a:r>
            <a:r>
              <a:rPr lang="en-US" dirty="0" smtClean="0"/>
              <a:t>Eifel </a:t>
            </a:r>
            <a:r>
              <a:rPr lang="el-GR" dirty="0" smtClean="0"/>
              <a:t>της Κολωνίας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1533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qua Claudia and Anio Nov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640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1674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Aqua Clau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5638"/>
            <a:ext cx="9144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634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Porta Maggiore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334000" y="381000"/>
            <a:ext cx="3429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H aqua Claudia </a:t>
            </a:r>
            <a:r>
              <a:rPr lang="el-GR" altLang="en-US" sz="1800" dirty="0"/>
              <a:t>και η </a:t>
            </a:r>
            <a:r>
              <a:rPr lang="en-US" altLang="en-US" sz="1800" dirty="0" err="1"/>
              <a:t>Anio</a:t>
            </a:r>
            <a:r>
              <a:rPr lang="en-US" altLang="en-US" sz="1800" dirty="0"/>
              <a:t> Novus </a:t>
            </a:r>
            <a:r>
              <a:rPr lang="el-GR" altLang="en-US" sz="1800" dirty="0"/>
              <a:t>πάνω από την </a:t>
            </a:r>
            <a:r>
              <a:rPr lang="en-US" altLang="en-US" sz="1800" dirty="0"/>
              <a:t>Porta Maggiore</a:t>
            </a:r>
            <a:endParaRPr lang="el-G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649300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8600"/>
            <a:ext cx="7543800" cy="6134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488668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Κοιλαδογέφυρα του υδραγωγείου της </a:t>
            </a:r>
            <a:r>
              <a:rPr lang="en-US" dirty="0" smtClean="0"/>
              <a:t>Segovia (</a:t>
            </a:r>
            <a:r>
              <a:rPr lang="el-GR" dirty="0" smtClean="0"/>
              <a:t>Ισπανία)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6422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ont du Gar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4770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Pont du Gard</a:t>
            </a:r>
            <a:r>
              <a:rPr lang="fr-FR" dirty="0" smtClean="0"/>
              <a:t>: </a:t>
            </a:r>
            <a:r>
              <a:rPr lang="el-GR" dirty="0" err="1" smtClean="0"/>
              <a:t>υδατογέφυρα</a:t>
            </a:r>
            <a:r>
              <a:rPr lang="el-GR" dirty="0" smtClean="0"/>
              <a:t> του υδραγωγείου της </a:t>
            </a:r>
            <a:r>
              <a:rPr lang="en-US" dirty="0" smtClean="0"/>
              <a:t>Nimes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23027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Moria_aqueduct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7832" y="6483752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Υδατογέφυρα</a:t>
            </a:r>
            <a:r>
              <a:rPr lang="el-GR" dirty="0" smtClean="0">
                <a:solidFill>
                  <a:schemeClr val="bg1"/>
                </a:solidFill>
              </a:rPr>
              <a:t> του υδραγωγείου της Μυτιλήνης στη Μόρια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Roman theater_Vitruvi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-9525"/>
            <a:ext cx="5715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unne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0899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619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7620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3246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</a:t>
            </a:r>
            <a:r>
              <a:rPr lang="el-GR" dirty="0" err="1"/>
              <a:t>castellum</a:t>
            </a:r>
            <a:r>
              <a:rPr lang="el-GR" dirty="0"/>
              <a:t> </a:t>
            </a:r>
            <a:r>
              <a:rPr lang="el-GR" dirty="0" err="1"/>
              <a:t>divisorium</a:t>
            </a:r>
            <a:r>
              <a:rPr lang="el-GR" dirty="0"/>
              <a:t> της </a:t>
            </a:r>
            <a:r>
              <a:rPr lang="el-GR" dirty="0" err="1"/>
              <a:t>Nîmes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21635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Nimes_castellum divisori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9144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1104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qua Claudia_reservo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440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3924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Nymphaeum_Athens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32" y="228600"/>
            <a:ext cx="91440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2484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Κάτοψη της κεντρικής δεξαμενής του Αδριάνειου υδραγωγείου της Αθήνας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23312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Nymphaeum_Athen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" y="381000"/>
            <a:ext cx="9144000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63246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Πρόσοψη της </a:t>
            </a:r>
            <a:r>
              <a:rPr lang="el-GR" dirty="0"/>
              <a:t>κεντρικής δεξαμενής του Αδριάνειου υδραγωγείου της Αθήνας</a:t>
            </a:r>
          </a:p>
        </p:txBody>
      </p:sp>
    </p:spTree>
    <p:extLst>
      <p:ext uri="{BB962C8B-B14F-4D97-AF65-F5344CB8AC3E}">
        <p14:creationId xmlns:p14="http://schemas.microsoft.com/office/powerpoint/2010/main" val="38987882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7136"/>
            <a:ext cx="4953000" cy="6830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6019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 βασικές οδικές αρτηρίες της Ιταλικής χερσονήσου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63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a Appia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67600" y="228600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Via </a:t>
            </a:r>
            <a:r>
              <a:rPr lang="en-US" altLang="en-US" b="1" dirty="0" err="1">
                <a:solidFill>
                  <a:schemeClr val="bg1"/>
                </a:solidFill>
              </a:rPr>
              <a:t>Appia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4"/>
          <p:cNvGrpSpPr>
            <a:grpSpLocks/>
          </p:cNvGrpSpPr>
          <p:nvPr/>
        </p:nvGrpSpPr>
        <p:grpSpPr bwMode="auto">
          <a:xfrm>
            <a:off x="304800" y="609600"/>
            <a:ext cx="8001000" cy="5410200"/>
            <a:chOff x="0" y="0"/>
            <a:chExt cx="5760" cy="4320"/>
          </a:xfrm>
        </p:grpSpPr>
        <p:pic>
          <p:nvPicPr>
            <p:cNvPr id="80899" name="Picture 2" descr="Layer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0" name="Picture 3" descr="Layers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4"/>
              <a:ext cx="576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143000" y="6172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Στρωματογραφία της Εγνατίας οδού στον Άγιο </a:t>
            </a:r>
            <a:r>
              <a:rPr lang="el-GR" dirty="0" err="1" smtClean="0"/>
              <a:t>Σύλλα</a:t>
            </a:r>
            <a:r>
              <a:rPr lang="el-GR" dirty="0" smtClean="0"/>
              <a:t> Καβάλας (πάνω) και στον Κόμαρο Έβρου (κάτω)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8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81" y="1371600"/>
            <a:ext cx="6477000" cy="4615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324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Γέφυρα της </a:t>
            </a:r>
            <a:r>
              <a:rPr lang="en-US" dirty="0" smtClean="0"/>
              <a:t>Via </a:t>
            </a:r>
            <a:r>
              <a:rPr lang="en-US" dirty="0" err="1" smtClean="0"/>
              <a:t>Appia</a:t>
            </a:r>
            <a:r>
              <a:rPr lang="en-US" dirty="0" smtClean="0"/>
              <a:t> </a:t>
            </a:r>
            <a:r>
              <a:rPr lang="el-GR" dirty="0" smtClean="0"/>
              <a:t>στο </a:t>
            </a:r>
            <a:r>
              <a:rPr lang="en-US" dirty="0" err="1" smtClean="0"/>
              <a:t>Beneventum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746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Roman theater_p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1858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Milia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96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Romiopoul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473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5715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Μιλιοδείκτες</a:t>
            </a:r>
            <a:r>
              <a:rPr lang="el-GR" dirty="0" smtClean="0"/>
              <a:t> (</a:t>
            </a:r>
            <a:r>
              <a:rPr lang="en-US" dirty="0" err="1" smtClean="0"/>
              <a:t>miliaria</a:t>
            </a:r>
            <a:r>
              <a:rPr lang="en-US" dirty="0" smtClean="0"/>
              <a:t>)</a:t>
            </a:r>
            <a:r>
              <a:rPr lang="el-GR" dirty="0" smtClean="0"/>
              <a:t> της Εγνατίας οδού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36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Beaujour_map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270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7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ollar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955"/>
            <a:ext cx="91440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3810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Γέφυρα της Εγνατίας οδού κοντά στους Φιλίππους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31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raianoupolis_dromo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04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Οδόστρωμα της Εγνατίας στο ύψος της </a:t>
            </a:r>
            <a:r>
              <a:rPr lang="el-GR" dirty="0" err="1" smtClean="0"/>
              <a:t>Τραϊανούπολης</a:t>
            </a:r>
            <a:r>
              <a:rPr lang="el-GR" dirty="0" smtClean="0"/>
              <a:t> (δυτική Θράκη)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28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Aspendos.pl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0"/>
            <a:ext cx="814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Aspendos_theater_exteri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2971800" y="64770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To </a:t>
            </a:r>
            <a:r>
              <a:rPr lang="el-GR" b="1"/>
              <a:t>θέατρο της Ασπένδου</a:t>
            </a:r>
            <a:endParaRPr lang="en-US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Aspend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590800" y="6491288"/>
            <a:ext cx="2903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To </a:t>
            </a:r>
            <a:r>
              <a:rPr lang="el-GR" b="1"/>
              <a:t>θέατρο της Ασπένδου</a:t>
            </a:r>
            <a:endParaRPr lang="en-US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Aspendos_theater_interi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" y="0"/>
            <a:ext cx="8759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pomp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Pompe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52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Athens_Odeion of Agrippa_p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114800" y="60960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Αθήνα</a:t>
            </a:r>
            <a:r>
              <a:rPr lang="en-US"/>
              <a:t>: </a:t>
            </a:r>
            <a:r>
              <a:rPr lang="el-GR"/>
              <a:t>Ωδείο του Αγρίππα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Mime sce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eion of Agrippa_pla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6019800" cy="6827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Athens_Odeion of Agrippa_sect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8006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410200" y="914400"/>
            <a:ext cx="2905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Αθήνα</a:t>
            </a:r>
            <a:r>
              <a:rPr lang="en-US"/>
              <a:t>: </a:t>
            </a:r>
            <a:r>
              <a:rPr lang="el-GR"/>
              <a:t>Ωδείο του Αγρίππα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Athens_Odeion of Agrippa_Rec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914400"/>
            <a:ext cx="911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895600" y="6491288"/>
            <a:ext cx="2905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Αθήνα</a:t>
            </a:r>
            <a:r>
              <a:rPr lang="en-US"/>
              <a:t>: </a:t>
            </a:r>
            <a:r>
              <a:rPr lang="el-GR"/>
              <a:t>Ωδείο του Αγρίππα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" y="0"/>
            <a:ext cx="6053328" cy="6803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5000" y="5105400"/>
            <a:ext cx="336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dirty="0"/>
              <a:t>Αθήνα</a:t>
            </a:r>
            <a:r>
              <a:rPr lang="en-US" altLang="el-GR" dirty="0"/>
              <a:t>: </a:t>
            </a:r>
            <a:r>
              <a:rPr lang="el-GR" altLang="el-GR" dirty="0"/>
              <a:t>Ωδείο του Ηρώδη Αττικού</a:t>
            </a:r>
          </a:p>
        </p:txBody>
      </p:sp>
    </p:spTree>
    <p:extLst>
      <p:ext uri="{BB962C8B-B14F-4D97-AF65-F5344CB8AC3E}">
        <p14:creationId xmlns:p14="http://schemas.microsoft.com/office/powerpoint/2010/main" val="4242715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Athens_Odeum of Hero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457200" y="6553200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dirty="0"/>
              <a:t>Αθήνα</a:t>
            </a:r>
            <a:r>
              <a:rPr lang="en-US" altLang="el-GR" dirty="0"/>
              <a:t>: </a:t>
            </a:r>
            <a:r>
              <a:rPr lang="el-GR" altLang="el-GR" dirty="0"/>
              <a:t>Ωδείο του Ηρώδη Αττικού</a:t>
            </a:r>
          </a:p>
        </p:txBody>
      </p:sp>
    </p:spTree>
    <p:extLst>
      <p:ext uri="{BB962C8B-B14F-4D97-AF65-F5344CB8AC3E}">
        <p14:creationId xmlns:p14="http://schemas.microsoft.com/office/powerpoint/2010/main" val="204653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71"/>
            <a:ext cx="9144000" cy="6198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324600"/>
            <a:ext cx="518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</a:t>
            </a:r>
            <a:r>
              <a:rPr lang="el-GR" dirty="0" smtClean="0"/>
              <a:t>στέγαση του Ηρωδείου κατά Μανόλη </a:t>
            </a:r>
            <a:r>
              <a:rPr lang="el-GR" dirty="0" err="1" smtClean="0"/>
              <a:t>Κορρέ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7855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iazza Nav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467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3848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tadium of Domitian_excavate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638"/>
            <a:ext cx="8763000" cy="6837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oi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932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antomime relie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4962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Paestum_grave_funerary games_4th 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72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" y="48768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</a:t>
            </a:r>
            <a:r>
              <a:rPr lang="el-GR"/>
              <a:t>ιχογραφία τάφου της Ποσειδωνίας </a:t>
            </a:r>
            <a:r>
              <a:rPr lang="en-US"/>
              <a:t>(Paestum) </a:t>
            </a:r>
            <a:r>
              <a:rPr lang="el-GR"/>
              <a:t>με σκηνή μονομάχων (4</a:t>
            </a:r>
            <a:r>
              <a:rPr lang="el-GR" baseline="30000"/>
              <a:t>ος</a:t>
            </a:r>
            <a:r>
              <a:rPr lang="el-GR"/>
              <a:t> αι. π.Χ.)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Venatio_mosa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8382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Gladiators_mosa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805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Munera_mosa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7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828800" y="6488113"/>
            <a:ext cx="563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O secutor Astyanax </a:t>
            </a:r>
            <a:r>
              <a:rPr lang="el-GR" b="1">
                <a:solidFill>
                  <a:schemeClr val="bg1"/>
                </a:solidFill>
              </a:rPr>
              <a:t>κατά του </a:t>
            </a:r>
            <a:r>
              <a:rPr lang="en-US" b="1">
                <a:solidFill>
                  <a:schemeClr val="bg1"/>
                </a:solidFill>
              </a:rPr>
              <a:t>retiarius Kalendio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El Jem_amphitheater_desig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" y="609600"/>
            <a:ext cx="90947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6400800"/>
            <a:ext cx="769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Ο σχεδιασμός του αμφιθεάτρου του </a:t>
            </a:r>
            <a:r>
              <a:rPr lang="en-US"/>
              <a:t>El-Jem</a:t>
            </a:r>
            <a:endParaRPr lang="el-G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Pompeii_amphithea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55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2971800" y="6488113"/>
            <a:ext cx="350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/>
              <a:t>Το αμφιθέατρο της Πομπηίας</a:t>
            </a:r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9207566" cy="335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5334000"/>
            <a:ext cx="4583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Το αμφιθέατρο της </a:t>
            </a:r>
            <a:r>
              <a:rPr lang="el-GR" b="1" dirty="0" smtClean="0"/>
              <a:t>Πομπηίας</a:t>
            </a:r>
            <a:r>
              <a:rPr lang="fr-FR" b="1" dirty="0" smtClean="0"/>
              <a:t>: </a:t>
            </a:r>
            <a:r>
              <a:rPr lang="el-GR" b="1" dirty="0" smtClean="0"/>
              <a:t>εξωτερική όψη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8623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Pompeii_riot in the amphithea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304800"/>
            <a:ext cx="7451021" cy="590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64008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Απεικόνιση του αμφιθεάτρου της Πομπηίας σε τοιχογραφία. Διακρίνεται το </a:t>
            </a:r>
            <a:r>
              <a:rPr lang="en-US" dirty="0" smtClean="0"/>
              <a:t>velum (</a:t>
            </a:r>
            <a:r>
              <a:rPr lang="el-GR" dirty="0" smtClean="0"/>
              <a:t>σκίαστρο)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Amphitheatrum Flav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31750"/>
            <a:ext cx="7848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762000" y="6324600"/>
            <a:ext cx="647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Το </a:t>
            </a:r>
            <a:r>
              <a:rPr lang="en-US" b="1">
                <a:solidFill>
                  <a:schemeClr val="bg1"/>
                </a:solidFill>
              </a:rPr>
              <a:t>Amphitheatrum Flavium (</a:t>
            </a:r>
            <a:r>
              <a:rPr lang="el-GR" b="1">
                <a:solidFill>
                  <a:schemeClr val="bg1"/>
                </a:solidFill>
              </a:rPr>
              <a:t>Κολοσσαίο)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Rome_coloseeum_p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4763"/>
            <a:ext cx="44196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410200" y="5334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Κάτοψη του </a:t>
            </a:r>
            <a:r>
              <a:rPr lang="en-US"/>
              <a:t>amphitheatrum Flavium</a:t>
            </a:r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ompeii_thea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90600" y="64912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Το θέατρο της Πομπηίας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Colosseum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Colosseum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coin of Ti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75"/>
            <a:ext cx="7239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supports of po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797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Rome _colosseum_rec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1066800"/>
            <a:ext cx="91265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plan and 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Colosseum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Colosseum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Colosseum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Colosseum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Pompeii_large thea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867400" y="22860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Κάτοψη του θεάτρου της Πομπηίας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olosseum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reconstructed se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5088"/>
            <a:ext cx="9144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 descr="Colosseum2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Rome_colosseum_under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-20638"/>
            <a:ext cx="4572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Colosseum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Colosseum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Colosseum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Arena_infru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arena_mechanis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Reconstru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Theater of Marcell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52400" y="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H </a:t>
            </a:r>
            <a:r>
              <a:rPr lang="el-GR" b="1" dirty="0"/>
              <a:t>πρόσοψη του θεάτρου του </a:t>
            </a:r>
            <a:r>
              <a:rPr lang="el-GR" b="1" dirty="0" smtClean="0"/>
              <a:t>Μαρκέλλου</a:t>
            </a:r>
            <a:r>
              <a:rPr lang="en-US" b="1" dirty="0" smtClean="0"/>
              <a:t> </a:t>
            </a:r>
            <a:r>
              <a:rPr lang="el-GR" b="1" dirty="0" smtClean="0"/>
              <a:t>στη Ρώμη</a:t>
            </a:r>
            <a:endParaRPr lang="el-GR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Pl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763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Ludus Magn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3581400" y="63246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Ρώμη</a:t>
            </a:r>
            <a:r>
              <a:rPr lang="en-US" b="1">
                <a:solidFill>
                  <a:schemeClr val="bg1"/>
                </a:solidFill>
              </a:rPr>
              <a:t>: Ludus Magnus (</a:t>
            </a:r>
            <a:r>
              <a:rPr lang="el-GR" b="1">
                <a:solidFill>
                  <a:schemeClr val="bg1"/>
                </a:solidFill>
              </a:rPr>
              <a:t>σχολή μονομάχων)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Ludus Magnus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429000" y="6491288"/>
            <a:ext cx="481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Ρώμη</a:t>
            </a:r>
            <a:r>
              <a:rPr lang="en-US" b="1">
                <a:solidFill>
                  <a:schemeClr val="bg1"/>
                </a:solidFill>
              </a:rPr>
              <a:t>: Ludus Magnus (</a:t>
            </a:r>
            <a:r>
              <a:rPr lang="el-GR" b="1">
                <a:solidFill>
                  <a:schemeClr val="bg1"/>
                </a:solidFill>
              </a:rPr>
              <a:t>σχολή μονομάχων)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 descr="Reconstructi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175" y="0"/>
            <a:ext cx="558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3836"/>
            <a:ext cx="9144000" cy="3699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2578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θέατρο και το αμφιθέατρο της αποικίας </a:t>
            </a:r>
            <a:r>
              <a:rPr lang="en-US" dirty="0" smtClean="0"/>
              <a:t>Augusta Emerita (Merida) </a:t>
            </a:r>
            <a:r>
              <a:rPr lang="el-GR" dirty="0" smtClean="0"/>
              <a:t>στην Ισπανία</a:t>
            </a:r>
            <a:r>
              <a:rPr lang="en-US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260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63994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2484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θέατρο της Μ</a:t>
            </a:r>
            <a:r>
              <a:rPr lang="en-US" dirty="0" err="1" smtClean="0"/>
              <a:t>erida</a:t>
            </a:r>
            <a:r>
              <a:rPr lang="en-US" dirty="0"/>
              <a:t> </a:t>
            </a:r>
            <a:r>
              <a:rPr lang="el-GR" dirty="0" smtClean="0"/>
              <a:t>με την αναστηλωμένη </a:t>
            </a:r>
            <a:r>
              <a:rPr lang="en-US" dirty="0" err="1" smtClean="0"/>
              <a:t>scenae</a:t>
            </a:r>
            <a:r>
              <a:rPr lang="en-US" smtClean="0"/>
              <a:t> frons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01977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38200"/>
            <a:ext cx="8839200" cy="4667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943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 </a:t>
            </a:r>
            <a:r>
              <a:rPr lang="el-GR" dirty="0" smtClean="0"/>
              <a:t>Το θέατρο της </a:t>
            </a:r>
            <a:r>
              <a:rPr lang="en-US" dirty="0" smtClean="0"/>
              <a:t>Orange, </a:t>
            </a:r>
            <a:r>
              <a:rPr lang="fr-FR" dirty="0" smtClean="0"/>
              <a:t>b) </a:t>
            </a:r>
            <a:r>
              <a:rPr lang="el-GR" dirty="0" smtClean="0"/>
              <a:t>το Κολοσσαίο, </a:t>
            </a:r>
            <a:r>
              <a:rPr lang="en-US" dirty="0" smtClean="0"/>
              <a:t>c) </a:t>
            </a:r>
            <a:r>
              <a:rPr lang="el-GR" dirty="0" smtClean="0"/>
              <a:t>τ</a:t>
            </a:r>
            <a:r>
              <a:rPr lang="fr-FR" dirty="0" smtClean="0"/>
              <a:t>o </a:t>
            </a:r>
            <a:r>
              <a:rPr lang="el-GR" dirty="0" smtClean="0"/>
              <a:t>στάδιο του </a:t>
            </a:r>
            <a:r>
              <a:rPr lang="el-GR" dirty="0" err="1" smtClean="0"/>
              <a:t>Δομιτιανού</a:t>
            </a:r>
            <a:r>
              <a:rPr lang="el-GR" dirty="0" smtClean="0"/>
              <a:t>, </a:t>
            </a:r>
            <a:r>
              <a:rPr lang="en-US" dirty="0" smtClean="0"/>
              <a:t>d) </a:t>
            </a:r>
            <a:r>
              <a:rPr lang="el-GR" dirty="0" smtClean="0"/>
              <a:t>το </a:t>
            </a:r>
            <a:r>
              <a:rPr lang="en-US" dirty="0" smtClean="0"/>
              <a:t>Circus Maximus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0862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lepcis-magna_circ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9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6248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Ο ιππόδρομος της </a:t>
            </a:r>
            <a:r>
              <a:rPr lang="en-US"/>
              <a:t>Leptis Magna</a:t>
            </a:r>
            <a:endParaRPr lang="el-G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Lepcis Magna_circus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609600"/>
            <a:ext cx="9102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04800" y="6248400"/>
            <a:ext cx="3495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Ο ιππόδρομος της </a:t>
            </a:r>
            <a:r>
              <a:rPr lang="en-US"/>
              <a:t>Leptis Magna</a:t>
            </a:r>
            <a:endParaRPr lang="el-GR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Lepcis Magna_circus_p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7432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Rome_theater of Marcell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7938"/>
            <a:ext cx="79248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ampana plaqu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4196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Circus Maximus_aeri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7238"/>
            <a:ext cx="9144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Ρώμη</a:t>
            </a:r>
            <a:r>
              <a:rPr lang="en-US"/>
              <a:t>: circus maximus</a:t>
            </a:r>
            <a:endParaRPr lang="el-G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Rome_circus maximus_marble p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163"/>
            <a:ext cx="84582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 Circus Maximus </a:t>
            </a:r>
            <a:r>
              <a:rPr lang="el-GR"/>
              <a:t>όπως απεικονίζεται στη </a:t>
            </a:r>
            <a:r>
              <a:rPr lang="en-US"/>
              <a:t>Forma Urbis</a:t>
            </a:r>
            <a:endParaRPr lang="el-G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Circus Maximus (from Palatine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685800" y="6324600"/>
            <a:ext cx="2285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Ρώμη</a:t>
            </a:r>
            <a:r>
              <a:rPr lang="en-US" dirty="0">
                <a:solidFill>
                  <a:schemeClr val="bg1"/>
                </a:solidFill>
              </a:rPr>
              <a:t>: C</a:t>
            </a:r>
            <a:r>
              <a:rPr lang="en-US" dirty="0" smtClean="0">
                <a:solidFill>
                  <a:schemeClr val="bg1"/>
                </a:solidFill>
              </a:rPr>
              <a:t>ircus Maximus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0" y="6324600"/>
            <a:ext cx="229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Ρώμη</a:t>
            </a:r>
            <a:r>
              <a:rPr lang="en-US" dirty="0"/>
              <a:t>: Circus Maximus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27084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Rome_circus maximus_restored p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-46038"/>
            <a:ext cx="3048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81000"/>
            <a:ext cx="7696201" cy="5722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201837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συγκροτήματα λουτρών και γυμνασίων στις Σάρδεις (αριστερά) και την Έφεσο (δεξιά)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52468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ii_Stabian Bath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458"/>
            <a:ext cx="6934200" cy="6866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6324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</a:t>
            </a:r>
            <a:r>
              <a:rPr lang="el-GR" dirty="0" err="1" smtClean="0"/>
              <a:t>Σταβιανά</a:t>
            </a:r>
            <a:r>
              <a:rPr lang="el-GR" dirty="0" smtClean="0"/>
              <a:t> λουτρά της Πομπηίας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tabian_bath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-1588"/>
            <a:ext cx="83058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th_typ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864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Theater of Marcellus_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88"/>
            <a:ext cx="9144000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perial bath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897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5400"/>
            <a:ext cx="6934200" cy="683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Thermae_reconstru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80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aldarium_reconstruct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9800"/>
            <a:ext cx="9144000" cy="506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aracalla_bath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-58738"/>
            <a:ext cx="7467600" cy="6916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aracalla_baths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-1588"/>
            <a:ext cx="7620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aracalla_bath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31750"/>
            <a:ext cx="7848600" cy="6889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Ρώμη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el-GR" b="1" dirty="0" smtClean="0">
                <a:solidFill>
                  <a:schemeClr val="bg1"/>
                </a:solidFill>
              </a:rPr>
              <a:t>θέρμες του Καρακάλλα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100_13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100_13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Baths of Caracalla_basilic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3276600" y="0"/>
            <a:ext cx="437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/>
              <a:t>Θέρμες του Καρακάλλα</a:t>
            </a:r>
            <a:r>
              <a:rPr lang="fr-FR" altLang="el-GR" sz="1800" b="1"/>
              <a:t>: </a:t>
            </a:r>
            <a:r>
              <a:rPr lang="el-GR" altLang="el-GR" sz="1800" b="1"/>
              <a:t>το </a:t>
            </a:r>
            <a:r>
              <a:rPr lang="en-US" altLang="el-GR" sz="1800" b="1"/>
              <a:t>frigidarium</a:t>
            </a:r>
          </a:p>
        </p:txBody>
      </p:sp>
    </p:spTree>
    <p:extLst>
      <p:ext uri="{BB962C8B-B14F-4D97-AF65-F5344CB8AC3E}">
        <p14:creationId xmlns:p14="http://schemas.microsoft.com/office/powerpoint/2010/main" val="111130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Theater of Marcellus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52578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</a:t>
            </a:r>
            <a:r>
              <a:rPr lang="en-US" dirty="0" err="1" smtClean="0"/>
              <a:t>frigidarium</a:t>
            </a:r>
            <a:r>
              <a:rPr lang="en-US" dirty="0" smtClean="0"/>
              <a:t> </a:t>
            </a:r>
            <a:r>
              <a:rPr lang="el-GR" dirty="0" smtClean="0"/>
              <a:t>των θερμών του </a:t>
            </a:r>
            <a:r>
              <a:rPr lang="el-GR" dirty="0" err="1" smtClean="0"/>
              <a:t>Διοκλητιανού</a:t>
            </a:r>
            <a:r>
              <a:rPr lang="el-GR" dirty="0" smtClean="0"/>
              <a:t> που μετατράπηκε στο κεντρικό κλίτος της βασιλικής της </a:t>
            </a:r>
            <a:r>
              <a:rPr lang="en-US" dirty="0" smtClean="0"/>
              <a:t>Santa Maria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Angeli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37824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ypocaust_Pompe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491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04800"/>
            <a:ext cx="7511143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273225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Χάρτης της μεσογείου με τα γνωστά ρωμαϊκά υδραγωγεία. Πηγή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https://www.romaq.org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(The Atlas Project of Roman Aqueducts)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957516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sterix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447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quedu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i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662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i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683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4984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Koln_captation basin_rec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62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1100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uct_gra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763"/>
            <a:ext cx="7620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757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pec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409700"/>
            <a:ext cx="71437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20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432</Words>
  <Application>Microsoft Office PowerPoint</Application>
  <PresentationFormat>On-screen Show (4:3)</PresentationFormat>
  <Paragraphs>68</Paragraphs>
  <Slides>123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</dc:creator>
  <cp:lastModifiedBy>ylolos</cp:lastModifiedBy>
  <cp:revision>50</cp:revision>
  <dcterms:created xsi:type="dcterms:W3CDTF">2012-04-24T08:54:16Z</dcterms:created>
  <dcterms:modified xsi:type="dcterms:W3CDTF">2019-03-04T12:32:44Z</dcterms:modified>
</cp:coreProperties>
</file>