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5"/>
  </p:notesMasterIdLst>
  <p:sldIdLst>
    <p:sldId id="259" r:id="rId2"/>
    <p:sldId id="260" r:id="rId3"/>
    <p:sldId id="261" r:id="rId4"/>
    <p:sldId id="320" r:id="rId5"/>
    <p:sldId id="32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3" r:id="rId14"/>
    <p:sldId id="274" r:id="rId15"/>
    <p:sldId id="275" r:id="rId16"/>
    <p:sldId id="276" r:id="rId17"/>
    <p:sldId id="262" r:id="rId18"/>
    <p:sldId id="263" r:id="rId19"/>
    <p:sldId id="323" r:id="rId20"/>
    <p:sldId id="334" r:id="rId21"/>
    <p:sldId id="324" r:id="rId22"/>
    <p:sldId id="325" r:id="rId23"/>
    <p:sldId id="359" r:id="rId24"/>
    <p:sldId id="360" r:id="rId25"/>
    <p:sldId id="361" r:id="rId26"/>
    <p:sldId id="330" r:id="rId27"/>
    <p:sldId id="331" r:id="rId28"/>
    <p:sldId id="332" r:id="rId29"/>
    <p:sldId id="333" r:id="rId30"/>
    <p:sldId id="326" r:id="rId31"/>
    <p:sldId id="327" r:id="rId32"/>
    <p:sldId id="328" r:id="rId33"/>
    <p:sldId id="271" r:id="rId34"/>
    <p:sldId id="287" r:id="rId35"/>
    <p:sldId id="288" r:id="rId36"/>
    <p:sldId id="400" r:id="rId37"/>
    <p:sldId id="289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4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97" r:id="rId65"/>
    <p:sldId id="398" r:id="rId66"/>
    <p:sldId id="399" r:id="rId67"/>
    <p:sldId id="278" r:id="rId68"/>
    <p:sldId id="279" r:id="rId69"/>
    <p:sldId id="280" r:id="rId70"/>
    <p:sldId id="281" r:id="rId71"/>
    <p:sldId id="282" r:id="rId72"/>
    <p:sldId id="283" r:id="rId73"/>
    <p:sldId id="284" r:id="rId74"/>
    <p:sldId id="401" r:id="rId75"/>
    <p:sldId id="286" r:id="rId76"/>
    <p:sldId id="402" r:id="rId77"/>
    <p:sldId id="358" r:id="rId78"/>
    <p:sldId id="336" r:id="rId79"/>
    <p:sldId id="337" r:id="rId80"/>
    <p:sldId id="341" r:id="rId81"/>
    <p:sldId id="342" r:id="rId82"/>
    <p:sldId id="343" r:id="rId83"/>
    <p:sldId id="344" r:id="rId84"/>
    <p:sldId id="345" r:id="rId85"/>
    <p:sldId id="346" r:id="rId86"/>
    <p:sldId id="347" r:id="rId87"/>
    <p:sldId id="348" r:id="rId88"/>
    <p:sldId id="349" r:id="rId89"/>
    <p:sldId id="404" r:id="rId90"/>
    <p:sldId id="403" r:id="rId91"/>
    <p:sldId id="357" r:id="rId92"/>
    <p:sldId id="386" r:id="rId93"/>
    <p:sldId id="363" r:id="rId94"/>
    <p:sldId id="364" r:id="rId95"/>
    <p:sldId id="365" r:id="rId96"/>
    <p:sldId id="366" r:id="rId97"/>
    <p:sldId id="367" r:id="rId98"/>
    <p:sldId id="368" r:id="rId99"/>
    <p:sldId id="369" r:id="rId100"/>
    <p:sldId id="370" r:id="rId101"/>
    <p:sldId id="371" r:id="rId102"/>
    <p:sldId id="372" r:id="rId103"/>
    <p:sldId id="373" r:id="rId104"/>
    <p:sldId id="375" r:id="rId105"/>
    <p:sldId id="376" r:id="rId106"/>
    <p:sldId id="406" r:id="rId107"/>
    <p:sldId id="396" r:id="rId108"/>
    <p:sldId id="379" r:id="rId109"/>
    <p:sldId id="378" r:id="rId110"/>
    <p:sldId id="380" r:id="rId111"/>
    <p:sldId id="382" r:id="rId112"/>
    <p:sldId id="383" r:id="rId113"/>
    <p:sldId id="388" r:id="rId114"/>
    <p:sldId id="384" r:id="rId115"/>
    <p:sldId id="385" r:id="rId116"/>
    <p:sldId id="390" r:id="rId117"/>
    <p:sldId id="389" r:id="rId118"/>
    <p:sldId id="392" r:id="rId119"/>
    <p:sldId id="407" r:id="rId120"/>
    <p:sldId id="391" r:id="rId121"/>
    <p:sldId id="394" r:id="rId122"/>
    <p:sldId id="393" r:id="rId123"/>
    <p:sldId id="395" r:id="rId1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E100C-05E7-46F3-9799-09BB875676B1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38813-AF1A-4DAA-AE51-80AB68CB93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66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CE63E0-ECF3-425D-886D-887EA763A385}" type="slidenum">
              <a:rPr lang="en-US"/>
              <a:pPr/>
              <a:t>78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92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36A9877-FA0B-4162-AC55-C1DAA68F180A}" type="slidenum">
              <a:rPr lang="en-US" altLang="el-GR"/>
              <a:pPr eaLnBrk="1" hangingPunct="1"/>
              <a:t>95</a:t>
            </a:fld>
            <a:endParaRPr lang="en-US" altLang="el-GR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21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005F7FC-271C-4D4D-962F-B4A6CCA09302}" type="slidenum">
              <a:rPr lang="en-US" altLang="el-GR"/>
              <a:pPr eaLnBrk="1" hangingPunct="1"/>
              <a:t>96</a:t>
            </a:fld>
            <a:endParaRPr lang="en-US" altLang="el-GR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230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CAC8FCD-9CDF-40F2-B171-0044D9B7918B}" type="slidenum">
              <a:rPr lang="en-US" altLang="el-GR"/>
              <a:pPr eaLnBrk="1" hangingPunct="1"/>
              <a:t>98</a:t>
            </a:fld>
            <a:endParaRPr lang="en-US" altLang="el-GR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6402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78F45CE-8BF9-4DEC-A0E3-D3FCB3BF175F}" type="slidenum">
              <a:rPr lang="en-US" altLang="el-GR"/>
              <a:pPr eaLnBrk="1" hangingPunct="1"/>
              <a:t>111</a:t>
            </a:fld>
            <a:endParaRPr lang="en-US" altLang="el-GR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830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8FC55BB-EA02-4DAB-A672-9CF0CE1A6660}" type="slidenum">
              <a:rPr lang="en-US" altLang="el-GR"/>
              <a:pPr eaLnBrk="1" hangingPunct="1"/>
              <a:t>120</a:t>
            </a:fld>
            <a:endParaRPr lang="en-US" altLang="el-GR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11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E9321EC-CDCB-495E-9BF9-F4F711B83129}" type="slidenum">
              <a:rPr lang="en-US" altLang="el-GR"/>
              <a:pPr eaLnBrk="1" hangingPunct="1"/>
              <a:t>121</a:t>
            </a:fld>
            <a:endParaRPr lang="en-US" altLang="el-GR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581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7A4918-B7F8-4021-933C-0B1AC213A7D3}" type="slidenum">
              <a:rPr lang="en-US" altLang="el-GR"/>
              <a:pPr eaLnBrk="1" hangingPunct="1"/>
              <a:t>122</a:t>
            </a:fld>
            <a:endParaRPr lang="en-US" altLang="el-GR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748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70C66B3-E453-4BA2-901A-D56EE43B3CB1}" type="slidenum">
              <a:rPr lang="en-US" altLang="el-GR"/>
              <a:pPr eaLnBrk="1" hangingPunct="1"/>
              <a:t>123</a:t>
            </a:fld>
            <a:endParaRPr lang="en-US" altLang="el-GR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01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2FA7A5-417B-4425-921B-EB2DE9588FA1}" type="slidenum">
              <a:rPr lang="en-US"/>
              <a:pPr/>
              <a:t>79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11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DE2ACF-A135-43FF-AB7D-0B47D2E85373}" type="slidenum">
              <a:rPr lang="en-US"/>
              <a:pPr/>
              <a:t>80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5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723E43-7EEB-4722-B196-5498DA6E8412}" type="slidenum">
              <a:rPr lang="en-US"/>
              <a:pPr/>
              <a:t>84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29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D4BE04-45A4-4047-A33C-A32BD379C1FF}" type="slidenum">
              <a:rPr lang="en-US"/>
              <a:pPr/>
              <a:t>85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95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B460F-F8DD-4353-BE17-F15160FDA136}" type="slidenum">
              <a:rPr lang="en-US"/>
              <a:pPr/>
              <a:t>86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40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B3FDF7-B81E-477A-9DB6-95026F4B210A}" type="slidenum">
              <a:rPr lang="en-US"/>
              <a:pPr/>
              <a:t>87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63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8D1733-BF0A-47AB-8723-B21BDE35DB1B}" type="slidenum">
              <a:rPr lang="en-US"/>
              <a:pPr/>
              <a:t>88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45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BAEBF7-6FDA-4B59-9631-19E0907D2D5D}" type="slidenum">
              <a:rPr lang="en-US"/>
              <a:pPr/>
              <a:t>91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5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9A388-6B57-468D-976B-959329C3E885}" type="datetimeFigureOut">
              <a:rPr lang="en-US" smtClean="0"/>
              <a:pPr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F960C-CD56-40CE-B61D-499624F60B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maq.org/" TargetMode="External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Terrence_play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61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Theater of Marcellus_reconstructio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562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pecus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5" y="1409700"/>
            <a:ext cx="71437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76843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pecus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5" y="1409700"/>
            <a:ext cx="71437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28024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pecus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5" y="1409700"/>
            <a:ext cx="71437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004921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Koln_aqueduc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9832"/>
            <a:ext cx="43799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86400" y="61722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Specus</a:t>
            </a:r>
            <a:r>
              <a:rPr lang="en-US" dirty="0" smtClean="0"/>
              <a:t> </a:t>
            </a:r>
            <a:r>
              <a:rPr lang="el-GR" dirty="0" smtClean="0"/>
              <a:t>του υδραγωγείου </a:t>
            </a:r>
            <a:r>
              <a:rPr lang="en-US" dirty="0" smtClean="0"/>
              <a:t>Eifel </a:t>
            </a:r>
            <a:r>
              <a:rPr lang="el-GR" dirty="0" smtClean="0"/>
              <a:t>της Κολωνίας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15337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Aqua Claudia and Anio Novu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4640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16747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5" descr="Aqua Clau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5638"/>
            <a:ext cx="9144000" cy="620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56346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 descr="Porta Maggiore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5334000" y="381000"/>
            <a:ext cx="3429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/>
              <a:t>H aqua Claudia </a:t>
            </a:r>
            <a:r>
              <a:rPr lang="el-GR" altLang="en-US" sz="1800" dirty="0"/>
              <a:t>και η </a:t>
            </a:r>
            <a:r>
              <a:rPr lang="en-US" altLang="en-US" sz="1800" dirty="0" err="1"/>
              <a:t>Anio</a:t>
            </a:r>
            <a:r>
              <a:rPr lang="en-US" altLang="en-US" sz="1800" dirty="0"/>
              <a:t> Novus </a:t>
            </a:r>
            <a:r>
              <a:rPr lang="el-GR" altLang="en-US" sz="1800" dirty="0"/>
              <a:t>πάνω από την </a:t>
            </a:r>
            <a:r>
              <a:rPr lang="en-US" altLang="en-US" sz="1800" dirty="0"/>
              <a:t>Porta Maggiore</a:t>
            </a:r>
            <a:endParaRPr lang="el-G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66493009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28600"/>
            <a:ext cx="7543800" cy="61343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6488668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Κοιλαδογέφυρα του υδραγωγείου της </a:t>
            </a:r>
            <a:r>
              <a:rPr lang="en-US" dirty="0" smtClean="0"/>
              <a:t>Segovia (</a:t>
            </a:r>
            <a:r>
              <a:rPr lang="el-GR" dirty="0" smtClean="0"/>
              <a:t>Ισπανία)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64228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Pont du Gard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96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00200" y="64770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Pont du Gard</a:t>
            </a:r>
            <a:r>
              <a:rPr lang="fr-FR" dirty="0" smtClean="0"/>
              <a:t>: </a:t>
            </a:r>
            <a:r>
              <a:rPr lang="el-GR" dirty="0" err="1" smtClean="0"/>
              <a:t>υδατογέφυρα</a:t>
            </a:r>
            <a:r>
              <a:rPr lang="el-GR" dirty="0" smtClean="0"/>
              <a:t> του υδραγωγείου της </a:t>
            </a:r>
            <a:r>
              <a:rPr lang="en-US" dirty="0" smtClean="0"/>
              <a:t>Nimes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230279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Moria_aqueduct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7832" y="6483752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>
                <a:solidFill>
                  <a:schemeClr val="bg1"/>
                </a:solidFill>
              </a:rPr>
              <a:t>Υδατογέφυρα</a:t>
            </a:r>
            <a:r>
              <a:rPr lang="el-GR" dirty="0" smtClean="0">
                <a:solidFill>
                  <a:schemeClr val="bg1"/>
                </a:solidFill>
              </a:rPr>
              <a:t> του υδραγωγείου της Μυτιλήνης στη Μόρια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09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 descr="Roman theater_Vitruviu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-9525"/>
            <a:ext cx="5715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Tunnel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8089900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06196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Nim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76200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63246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</a:t>
            </a:r>
            <a:r>
              <a:rPr lang="el-GR" dirty="0" err="1"/>
              <a:t>castellum</a:t>
            </a:r>
            <a:r>
              <a:rPr lang="el-GR" dirty="0"/>
              <a:t> </a:t>
            </a:r>
            <a:r>
              <a:rPr lang="el-GR" dirty="0" err="1"/>
              <a:t>divisorium</a:t>
            </a:r>
            <a:r>
              <a:rPr lang="el-GR" dirty="0"/>
              <a:t> της </a:t>
            </a:r>
            <a:r>
              <a:rPr lang="el-GR" dirty="0" err="1"/>
              <a:t>Nîmes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216355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Nimes_castellum divisorium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325"/>
            <a:ext cx="9144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311042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Aqua Claudia_reservo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7000"/>
            <a:ext cx="9144000" cy="673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39249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Nymphaeum_Athens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832" y="228600"/>
            <a:ext cx="9144000" cy="581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62484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Κάτοψη της κεντρικής δεξαμενής του Αδριάνειου υδραγωγείου της Αθήνας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233129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 descr="Nymphaeum_Athen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8" y="381000"/>
            <a:ext cx="9144000" cy="58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2000" y="6324600"/>
            <a:ext cx="815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Πρόσοψη της </a:t>
            </a:r>
            <a:r>
              <a:rPr lang="el-GR" dirty="0"/>
              <a:t>κεντρικής δεξαμενής του Αδριάνειου υδραγωγείου της Αθήνας</a:t>
            </a:r>
          </a:p>
        </p:txBody>
      </p:sp>
    </p:spTree>
    <p:extLst>
      <p:ext uri="{BB962C8B-B14F-4D97-AF65-F5344CB8AC3E}">
        <p14:creationId xmlns:p14="http://schemas.microsoft.com/office/powerpoint/2010/main" val="389878826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27136"/>
            <a:ext cx="4953000" cy="68308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10200" y="60198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Οι βασικές οδικές αρτηρίες της Ιταλικής χερσονήσου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633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ia Appia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467600" y="228600"/>
            <a:ext cx="1099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chemeClr val="bg1"/>
                </a:solidFill>
              </a:rPr>
              <a:t>Via </a:t>
            </a:r>
            <a:r>
              <a:rPr lang="en-US" altLang="en-US" b="1" dirty="0" err="1">
                <a:solidFill>
                  <a:schemeClr val="bg1"/>
                </a:solidFill>
              </a:rPr>
              <a:t>Appia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80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4"/>
          <p:cNvGrpSpPr>
            <a:grpSpLocks/>
          </p:cNvGrpSpPr>
          <p:nvPr/>
        </p:nvGrpSpPr>
        <p:grpSpPr bwMode="auto">
          <a:xfrm>
            <a:off x="304800" y="609600"/>
            <a:ext cx="8001000" cy="5410200"/>
            <a:chOff x="0" y="0"/>
            <a:chExt cx="5760" cy="4320"/>
          </a:xfrm>
        </p:grpSpPr>
        <p:pic>
          <p:nvPicPr>
            <p:cNvPr id="80899" name="Picture 2" descr="Layers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900" name="Picture 3" descr="Layers1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24"/>
              <a:ext cx="5760" cy="2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1143000" y="61722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Στρωματογραφία της Εγνατίας οδού στον Άγιο </a:t>
            </a:r>
            <a:r>
              <a:rPr lang="el-GR" dirty="0" err="1" smtClean="0"/>
              <a:t>Σύλλα</a:t>
            </a:r>
            <a:r>
              <a:rPr lang="el-GR" dirty="0" smtClean="0"/>
              <a:t> Καβάλας (πάνω) και στον Κόμαρο Έβρου (κάτω)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86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181" y="1371600"/>
            <a:ext cx="6477000" cy="4615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6324600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Γέφυρα της </a:t>
            </a:r>
            <a:r>
              <a:rPr lang="en-US" dirty="0" smtClean="0"/>
              <a:t>Via </a:t>
            </a:r>
            <a:r>
              <a:rPr lang="en-US" dirty="0" err="1" smtClean="0"/>
              <a:t>Appia</a:t>
            </a:r>
            <a:r>
              <a:rPr lang="en-US" dirty="0" smtClean="0"/>
              <a:t> </a:t>
            </a:r>
            <a:r>
              <a:rPr lang="el-GR" dirty="0" smtClean="0"/>
              <a:t>στο </a:t>
            </a:r>
            <a:r>
              <a:rPr lang="en-US" dirty="0" err="1" smtClean="0"/>
              <a:t>Beneventum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7467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 descr="Roman theater_pla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018588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Miliar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2968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6" descr="Romiopoulo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2473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15000" y="57150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Μιλιοδείκτες</a:t>
            </a:r>
            <a:r>
              <a:rPr lang="el-GR" dirty="0" smtClean="0"/>
              <a:t> (</a:t>
            </a:r>
            <a:r>
              <a:rPr lang="en-US" dirty="0" err="1" smtClean="0"/>
              <a:t>miliaria</a:t>
            </a:r>
            <a:r>
              <a:rPr lang="en-US" dirty="0" smtClean="0"/>
              <a:t>)</a:t>
            </a:r>
            <a:r>
              <a:rPr lang="el-GR" dirty="0" smtClean="0"/>
              <a:t> της Εγνατίας οδού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365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Beaujour_map_cropp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27075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74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ollart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955"/>
            <a:ext cx="9144000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95600" y="38100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Γέφυρα της Εγνατίας οδού κοντά στους Φιλίππους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318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Traianoupolis_dromos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7400" y="3048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Οδόστρωμα της Εγνατίας στο ύψος της </a:t>
            </a:r>
            <a:r>
              <a:rPr lang="el-GR" dirty="0" err="1" smtClean="0"/>
              <a:t>Τραϊανούπολης</a:t>
            </a:r>
            <a:r>
              <a:rPr lang="el-GR" dirty="0" smtClean="0"/>
              <a:t> (δυτική Θράκη)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281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 descr="Aspendos.pla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50" y="0"/>
            <a:ext cx="8140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 descr="Aspendos_theater_exterio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65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TextBox 2"/>
          <p:cNvSpPr txBox="1">
            <a:spLocks noChangeArrowheads="1"/>
          </p:cNvSpPr>
          <p:nvPr/>
        </p:nvSpPr>
        <p:spPr bwMode="auto">
          <a:xfrm>
            <a:off x="2971800" y="64770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To </a:t>
            </a:r>
            <a:r>
              <a:rPr lang="el-GR" b="1"/>
              <a:t>θέατρο της Ασπένδου</a:t>
            </a:r>
            <a:endParaRPr lang="en-US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 descr="Aspend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8938"/>
            <a:ext cx="91440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590800" y="6491288"/>
            <a:ext cx="2903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To </a:t>
            </a:r>
            <a:r>
              <a:rPr lang="el-GR" b="1"/>
              <a:t>θέατρο της Ασπένδου</a:t>
            </a:r>
            <a:endParaRPr lang="en-US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" descr="Aspendos_theater_interio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175" y="0"/>
            <a:ext cx="8759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8" name="Picture 4" descr="pomp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229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Pompe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44000" cy="6529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" descr="Athens_Odeion of Agrippa_pla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9213" y="0"/>
            <a:ext cx="9193213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4114800" y="60960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Αθήνα</a:t>
            </a:r>
            <a:r>
              <a:rPr lang="en-US"/>
              <a:t>: </a:t>
            </a:r>
            <a:r>
              <a:rPr lang="el-GR"/>
              <a:t>Ωδείο του Αγρίππα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Mime scen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74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deion of Agrippa_plan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6019800" cy="68277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" descr="Athens_Odeion of Agrippa_sectio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8006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5410200" y="914400"/>
            <a:ext cx="2905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Αθήνα</a:t>
            </a:r>
            <a:r>
              <a:rPr lang="en-US"/>
              <a:t>: </a:t>
            </a:r>
            <a:r>
              <a:rPr lang="el-GR"/>
              <a:t>Ωδείο του Αγρίππα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 descr="Athens_Odeion of Agrippa_Reco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0" y="914400"/>
            <a:ext cx="9118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2895600" y="6491288"/>
            <a:ext cx="2905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Αθήνα</a:t>
            </a:r>
            <a:r>
              <a:rPr lang="en-US"/>
              <a:t>: </a:t>
            </a:r>
            <a:r>
              <a:rPr lang="el-GR"/>
              <a:t>Ωδείο του Αγρίππα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" y="0"/>
            <a:ext cx="6053328" cy="68031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5105400"/>
            <a:ext cx="3360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Αθήνα</a:t>
            </a:r>
            <a:r>
              <a:rPr lang="en-US" altLang="el-GR" dirty="0"/>
              <a:t>: </a:t>
            </a:r>
            <a:r>
              <a:rPr lang="el-GR" altLang="el-GR" dirty="0"/>
              <a:t>Ωδείο του Ηρώδη Αττικού</a:t>
            </a:r>
          </a:p>
        </p:txBody>
      </p:sp>
    </p:spTree>
    <p:extLst>
      <p:ext uri="{BB962C8B-B14F-4D97-AF65-F5344CB8AC3E}">
        <p14:creationId xmlns:p14="http://schemas.microsoft.com/office/powerpoint/2010/main" val="4242715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 descr="Athens_Odeum of Herod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457200" y="6553200"/>
            <a:ext cx="762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dirty="0"/>
              <a:t>Αθήνα</a:t>
            </a:r>
            <a:r>
              <a:rPr lang="en-US" altLang="el-GR" dirty="0"/>
              <a:t>: </a:t>
            </a:r>
            <a:r>
              <a:rPr lang="el-GR" altLang="el-GR" dirty="0"/>
              <a:t>Ωδείο του Ηρώδη Αττικού</a:t>
            </a:r>
          </a:p>
        </p:txBody>
      </p:sp>
    </p:spTree>
    <p:extLst>
      <p:ext uri="{BB962C8B-B14F-4D97-AF65-F5344CB8AC3E}">
        <p14:creationId xmlns:p14="http://schemas.microsoft.com/office/powerpoint/2010/main" val="204653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871"/>
            <a:ext cx="9144000" cy="6198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6324600"/>
            <a:ext cx="518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 </a:t>
            </a:r>
            <a:r>
              <a:rPr lang="el-GR" dirty="0" smtClean="0"/>
              <a:t>στέγαση του Ηρωδείου κατά Μανόλη </a:t>
            </a:r>
            <a:r>
              <a:rPr lang="el-GR" dirty="0" err="1" smtClean="0"/>
              <a:t>Κορρέ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7855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Piazza Navo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5467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P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0"/>
            <a:ext cx="38481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Stadium of Domitian_excavate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638"/>
            <a:ext cx="8763000" cy="6837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Coi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4932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Pantomime relie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4962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Paestum_grave_funerary games_4th c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7257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52400" y="4876800"/>
            <a:ext cx="861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To</a:t>
            </a:r>
            <a:r>
              <a:rPr lang="el-GR"/>
              <a:t>ιχογραφία τάφου της Ποσειδωνίας </a:t>
            </a:r>
            <a:r>
              <a:rPr lang="en-US"/>
              <a:t>(Paestum) </a:t>
            </a:r>
            <a:r>
              <a:rPr lang="el-GR"/>
              <a:t>με σκηνή μονομάχων (4</a:t>
            </a:r>
            <a:r>
              <a:rPr lang="el-GR" baseline="30000"/>
              <a:t>ος</a:t>
            </a:r>
            <a:r>
              <a:rPr lang="el-GR"/>
              <a:t> αι. π.Χ.)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Venatio_mosaic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57150"/>
            <a:ext cx="83820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Gladiators_mosaic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80513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Munera_mosaic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7477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1828800" y="6488113"/>
            <a:ext cx="5638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O secutor Astyanax </a:t>
            </a:r>
            <a:r>
              <a:rPr lang="el-GR" b="1">
                <a:solidFill>
                  <a:schemeClr val="bg1"/>
                </a:solidFill>
              </a:rPr>
              <a:t>κατά του </a:t>
            </a:r>
            <a:r>
              <a:rPr lang="en-US" b="1">
                <a:solidFill>
                  <a:schemeClr val="bg1"/>
                </a:solidFill>
              </a:rPr>
              <a:t>retiarius Kalendio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 descr="El Jem_amphitheater_desig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13" y="609600"/>
            <a:ext cx="909478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0" y="6400800"/>
            <a:ext cx="769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Ο σχεδιασμός του αμφιθεάτρου του </a:t>
            </a:r>
            <a:r>
              <a:rPr lang="en-US"/>
              <a:t>El-Jem</a:t>
            </a:r>
            <a:endParaRPr lang="el-G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1" descr="Pompeii_amphitheat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5588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3" name="TextBox 2"/>
          <p:cNvSpPr txBox="1">
            <a:spLocks noChangeArrowheads="1"/>
          </p:cNvSpPr>
          <p:nvPr/>
        </p:nvSpPr>
        <p:spPr bwMode="auto">
          <a:xfrm>
            <a:off x="2971800" y="6488113"/>
            <a:ext cx="3505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 dirty="0"/>
              <a:t>Το αμφιθέατρο της Πομπηίας</a:t>
            </a:r>
            <a:endParaRPr lang="en-US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0"/>
            <a:ext cx="9207566" cy="3352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28800" y="5334000"/>
            <a:ext cx="4583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/>
              <a:t>Το αμφιθέατρο της </a:t>
            </a:r>
            <a:r>
              <a:rPr lang="el-GR" b="1" dirty="0" smtClean="0"/>
              <a:t>Πομπηίας</a:t>
            </a:r>
            <a:r>
              <a:rPr lang="fr-FR" b="1" dirty="0" smtClean="0"/>
              <a:t>: </a:t>
            </a:r>
            <a:r>
              <a:rPr lang="el-GR" b="1" dirty="0" smtClean="0"/>
              <a:t>εξωτερική όψη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186231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1" descr="Pompeii_riot in the amphitheat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399" y="304800"/>
            <a:ext cx="7451021" cy="590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52400" y="64008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Απεικόνιση του αμφιθεάτρου της Πομπηίας σε τοιχογραφία. Διακρίνεται το </a:t>
            </a:r>
            <a:r>
              <a:rPr lang="en-US" dirty="0" smtClean="0"/>
              <a:t>velum (</a:t>
            </a:r>
            <a:r>
              <a:rPr lang="el-GR" dirty="0" smtClean="0"/>
              <a:t>σκίαστρο)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5" descr="Amphitheatrum Flav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-31750"/>
            <a:ext cx="78486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762000" y="6324600"/>
            <a:ext cx="647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Το </a:t>
            </a:r>
            <a:r>
              <a:rPr lang="en-US" b="1">
                <a:solidFill>
                  <a:schemeClr val="bg1"/>
                </a:solidFill>
              </a:rPr>
              <a:t>Amphitheatrum Flavium (</a:t>
            </a:r>
            <a:r>
              <a:rPr lang="el-GR" b="1">
                <a:solidFill>
                  <a:schemeClr val="bg1"/>
                </a:solidFill>
              </a:rPr>
              <a:t>Κολοσσαίο)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1" descr="Rome_coloseeum_pla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-4763"/>
            <a:ext cx="44196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5410200" y="533400"/>
            <a:ext cx="297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Κάτοψη του </a:t>
            </a:r>
            <a:r>
              <a:rPr lang="en-US"/>
              <a:t>amphitheatrum Flavium</a:t>
            </a:r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Pompeii_theat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92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990600" y="6491288"/>
            <a:ext cx="3124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Το θέατρο της Πομπηίας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4" descr="Colosseum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4" descr="Colosseum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5" descr="coin of Tit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175"/>
            <a:ext cx="7239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4" descr="supports of po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6797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 descr="Rome _colosseum_reco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3" y="1066800"/>
            <a:ext cx="912653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4" descr="plan and se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0"/>
            <a:ext cx="622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4" descr="Colosseum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4" descr="Colosseum2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4" descr="Colosseum19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5" descr="Colosseum2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 descr="Pompeii_large theat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848600" cy="6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5867400" y="228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Κάτοψη του θεάτρου της Πομπηίας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4" descr="Colosseum2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4" descr="reconstructed sea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5088"/>
            <a:ext cx="9144000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5" descr="Colosseum2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1" descr="Rome_colosseum_underground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-20638"/>
            <a:ext cx="4572000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4" descr="Colosseum1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4" descr="Colosseum1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4" descr="Colosseum1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4" descr="Arena_infrustruc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440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4" descr="arena_mechanism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591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4" descr="Reconstructio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Theater of Marcellu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6"/>
          <p:cNvSpPr txBox="1">
            <a:spLocks noChangeArrowheads="1"/>
          </p:cNvSpPr>
          <p:nvPr/>
        </p:nvSpPr>
        <p:spPr bwMode="auto">
          <a:xfrm>
            <a:off x="152400" y="0"/>
            <a:ext cx="815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H </a:t>
            </a:r>
            <a:r>
              <a:rPr lang="el-GR" b="1" dirty="0"/>
              <a:t>πρόσοψη του θεάτρου του </a:t>
            </a:r>
            <a:r>
              <a:rPr lang="el-GR" b="1" dirty="0" smtClean="0"/>
              <a:t>Μαρκέλλου</a:t>
            </a:r>
            <a:r>
              <a:rPr lang="en-US" b="1" dirty="0" smtClean="0"/>
              <a:t> </a:t>
            </a:r>
            <a:r>
              <a:rPr lang="el-GR" b="1" dirty="0" smtClean="0"/>
              <a:t>στη Ρώμη</a:t>
            </a:r>
            <a:endParaRPr lang="el-GR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1" descr="Pla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7630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1" descr="Ludus Magnu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3581400" y="6324600"/>
            <a:ext cx="502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Ρώμη</a:t>
            </a:r>
            <a:r>
              <a:rPr lang="en-US" b="1">
                <a:solidFill>
                  <a:schemeClr val="bg1"/>
                </a:solidFill>
              </a:rPr>
              <a:t>: Ludus Magnus (</a:t>
            </a:r>
            <a:r>
              <a:rPr lang="el-GR" b="1">
                <a:solidFill>
                  <a:schemeClr val="bg1"/>
                </a:solidFill>
              </a:rPr>
              <a:t>σχολή μονομάχων)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1" descr="Ludus Magnus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3429000" y="6491288"/>
            <a:ext cx="4816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Ρώμη</a:t>
            </a:r>
            <a:r>
              <a:rPr lang="en-US" b="1">
                <a:solidFill>
                  <a:schemeClr val="bg1"/>
                </a:solidFill>
              </a:rPr>
              <a:t>: Ludus Magnus (</a:t>
            </a:r>
            <a:r>
              <a:rPr lang="el-GR" b="1">
                <a:solidFill>
                  <a:schemeClr val="bg1"/>
                </a:solidFill>
              </a:rPr>
              <a:t>σχολή μονομάχων)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1" descr="Reconstructio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1175" y="0"/>
            <a:ext cx="5581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3836"/>
            <a:ext cx="9144000" cy="36991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2578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θέατρο και το αμφιθέατρο της αποικίας </a:t>
            </a:r>
            <a:r>
              <a:rPr lang="en-US" dirty="0" smtClean="0"/>
              <a:t>Augusta Emerita (Merida) </a:t>
            </a:r>
            <a:r>
              <a:rPr lang="el-GR" dirty="0" smtClean="0"/>
              <a:t>στην Ισπανία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2602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00"/>
            <a:ext cx="9163994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62484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θέατρο της Μ</a:t>
            </a:r>
            <a:r>
              <a:rPr lang="en-US" dirty="0" err="1" smtClean="0"/>
              <a:t>erida</a:t>
            </a:r>
            <a:r>
              <a:rPr lang="en-US" dirty="0"/>
              <a:t> </a:t>
            </a:r>
            <a:r>
              <a:rPr lang="el-GR" dirty="0" smtClean="0"/>
              <a:t>με την αναστηλωμένη </a:t>
            </a:r>
            <a:r>
              <a:rPr lang="en-US" dirty="0" err="1" smtClean="0"/>
              <a:t>scenae</a:t>
            </a:r>
            <a:r>
              <a:rPr lang="en-US" smtClean="0"/>
              <a:t> frons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1977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838200"/>
            <a:ext cx="8839200" cy="46675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5943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a) </a:t>
            </a:r>
            <a:r>
              <a:rPr lang="el-GR" dirty="0" smtClean="0"/>
              <a:t>Το θέατρο της </a:t>
            </a:r>
            <a:r>
              <a:rPr lang="en-US" dirty="0" smtClean="0"/>
              <a:t>Orange, </a:t>
            </a:r>
            <a:r>
              <a:rPr lang="fr-FR" dirty="0" smtClean="0"/>
              <a:t>b) </a:t>
            </a:r>
            <a:r>
              <a:rPr lang="el-GR" dirty="0" smtClean="0"/>
              <a:t>το Κολοσσαίο, </a:t>
            </a:r>
            <a:r>
              <a:rPr lang="en-US" dirty="0" smtClean="0"/>
              <a:t>c) </a:t>
            </a:r>
            <a:r>
              <a:rPr lang="el-GR" dirty="0" smtClean="0"/>
              <a:t>τ</a:t>
            </a:r>
            <a:r>
              <a:rPr lang="fr-FR" dirty="0" smtClean="0"/>
              <a:t>o </a:t>
            </a:r>
            <a:r>
              <a:rPr lang="el-GR" dirty="0" smtClean="0"/>
              <a:t>στάδιο του </a:t>
            </a:r>
            <a:r>
              <a:rPr lang="el-GR" dirty="0" err="1" smtClean="0"/>
              <a:t>Δομιτιανού</a:t>
            </a:r>
            <a:r>
              <a:rPr lang="el-GR" dirty="0" smtClean="0"/>
              <a:t>, </a:t>
            </a:r>
            <a:r>
              <a:rPr lang="en-US" dirty="0" smtClean="0"/>
              <a:t>d) </a:t>
            </a:r>
            <a:r>
              <a:rPr lang="el-GR" dirty="0" smtClean="0"/>
              <a:t>το </a:t>
            </a:r>
            <a:r>
              <a:rPr lang="en-US" dirty="0" smtClean="0"/>
              <a:t>Circus Maximus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08623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1" descr="lepcis-magna_circu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99563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0" y="62484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Ο ιππόδρομος της </a:t>
            </a:r>
            <a:r>
              <a:rPr lang="en-US"/>
              <a:t>Leptis Magna</a:t>
            </a:r>
            <a:endParaRPr lang="el-GR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1" descr="Lepcis Magna_circus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5" y="609600"/>
            <a:ext cx="91027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304800" y="6248400"/>
            <a:ext cx="3495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/>
              <a:t>Ο ιππόδρομος της </a:t>
            </a:r>
            <a:r>
              <a:rPr lang="en-US"/>
              <a:t>Leptis Magna</a:t>
            </a:r>
            <a:endParaRPr lang="el-GR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" descr="Lepcis Magna_circus_pla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27432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 descr="Rome_theater of Marcellu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-7938"/>
            <a:ext cx="79248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Campana plaqu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44196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" descr="Circus Maximus_aeria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57238"/>
            <a:ext cx="91440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304800" y="6172200"/>
            <a:ext cx="678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Ρώμη</a:t>
            </a:r>
            <a:r>
              <a:rPr lang="en-US"/>
              <a:t>: circus maximus</a:t>
            </a:r>
            <a:endParaRPr lang="el-GR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1" descr="Rome_circus maximus_marble pla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0163"/>
            <a:ext cx="8458200" cy="682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457200" y="5791200"/>
            <a:ext cx="403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To Circus Maximus </a:t>
            </a:r>
            <a:r>
              <a:rPr lang="el-GR"/>
              <a:t>όπως απεικονίζεται στη </a:t>
            </a:r>
            <a:r>
              <a:rPr lang="en-US"/>
              <a:t>Forma Urbis</a:t>
            </a:r>
            <a:endParaRPr lang="el-GR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1" descr="Circus Maximus (from Palatine)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685800" y="6324600"/>
            <a:ext cx="22854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>
                <a:solidFill>
                  <a:schemeClr val="bg1"/>
                </a:solidFill>
              </a:rPr>
              <a:t>Ρώμη</a:t>
            </a:r>
            <a:r>
              <a:rPr lang="en-US" dirty="0">
                <a:solidFill>
                  <a:schemeClr val="bg1"/>
                </a:solidFill>
              </a:rPr>
              <a:t>: C</a:t>
            </a:r>
            <a:r>
              <a:rPr lang="en-US" dirty="0" smtClean="0">
                <a:solidFill>
                  <a:schemeClr val="bg1"/>
                </a:solidFill>
              </a:rPr>
              <a:t>ircus Maximus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8600"/>
            <a:ext cx="9144000" cy="6096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24600" y="6324600"/>
            <a:ext cx="2298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/>
              <a:t>Ρώμη</a:t>
            </a:r>
            <a:r>
              <a:rPr lang="en-US" dirty="0"/>
              <a:t>: Circus Maximus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270840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1" descr="Rome_circus maximus_restored pla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-46038"/>
            <a:ext cx="3048000" cy="690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381000"/>
            <a:ext cx="7696201" cy="5722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6201837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συγκροτήματα λουτρών και γυμνασίων στις Σάρδεις (αριστερά) και την Έφεσο (δεξιά)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524686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mpeii_Stabian Bath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2458"/>
            <a:ext cx="6934200" cy="68660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0" y="63246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</a:t>
            </a:r>
            <a:r>
              <a:rPr lang="el-GR" dirty="0" err="1" smtClean="0"/>
              <a:t>Σταβιανά</a:t>
            </a:r>
            <a:r>
              <a:rPr lang="el-GR" dirty="0" smtClean="0"/>
              <a:t> λουτρά της Πομπηίας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bian_bath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-1588"/>
            <a:ext cx="8305800" cy="685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Bath_type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5864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Theater of Marcellus_mod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688"/>
            <a:ext cx="9144000" cy="681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Imperial bath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78973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P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5400"/>
            <a:ext cx="6934200" cy="683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 descr="Thermae_reconstru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5803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Caldarium_reconstructed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39800"/>
            <a:ext cx="9144000" cy="5068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aracalla_bath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-58738"/>
            <a:ext cx="7467600" cy="6916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aracalla_baths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-1588"/>
            <a:ext cx="7620000" cy="685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Caracalla_bath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-31750"/>
            <a:ext cx="7848600" cy="68897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86400" y="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</a:rPr>
              <a:t>Ρώμη</a:t>
            </a:r>
            <a:r>
              <a:rPr lang="en-US" b="1" dirty="0" smtClean="0">
                <a:solidFill>
                  <a:schemeClr val="bg1"/>
                </a:solidFill>
              </a:rPr>
              <a:t>: </a:t>
            </a:r>
            <a:r>
              <a:rPr lang="el-GR" b="1" dirty="0" smtClean="0">
                <a:solidFill>
                  <a:schemeClr val="bg1"/>
                </a:solidFill>
              </a:rPr>
              <a:t>θέρμες του Καρακάλλα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100_131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100_131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" descr="Baths of Caracalla_basilic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Rectangle 2"/>
          <p:cNvSpPr>
            <a:spLocks noChangeArrowheads="1"/>
          </p:cNvSpPr>
          <p:nvPr/>
        </p:nvSpPr>
        <p:spPr bwMode="auto">
          <a:xfrm>
            <a:off x="3276600" y="0"/>
            <a:ext cx="437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/>
              <a:t>Θέρμες του Καρακάλλα</a:t>
            </a:r>
            <a:r>
              <a:rPr lang="fr-FR" altLang="el-GR" sz="1800" b="1"/>
              <a:t>: </a:t>
            </a:r>
            <a:r>
              <a:rPr lang="el-GR" altLang="el-GR" sz="1800" b="1"/>
              <a:t>το </a:t>
            </a:r>
            <a:r>
              <a:rPr lang="en-US" altLang="el-GR" sz="1800" b="1"/>
              <a:t>frigidarium</a:t>
            </a:r>
          </a:p>
        </p:txBody>
      </p:sp>
    </p:spTree>
    <p:extLst>
      <p:ext uri="{BB962C8B-B14F-4D97-AF65-F5344CB8AC3E}">
        <p14:creationId xmlns:p14="http://schemas.microsoft.com/office/powerpoint/2010/main" val="1111309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Theater of Marcellus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0"/>
            <a:ext cx="457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0" y="5257800"/>
            <a:ext cx="312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</a:t>
            </a:r>
            <a:r>
              <a:rPr lang="en-US" dirty="0" err="1" smtClean="0"/>
              <a:t>frigidarium</a:t>
            </a:r>
            <a:r>
              <a:rPr lang="en-US" dirty="0" smtClean="0"/>
              <a:t> </a:t>
            </a:r>
            <a:r>
              <a:rPr lang="el-GR" dirty="0" smtClean="0"/>
              <a:t>των θερμών του </a:t>
            </a:r>
            <a:r>
              <a:rPr lang="el-GR" dirty="0" err="1" smtClean="0"/>
              <a:t>Διοκλητιανού</a:t>
            </a:r>
            <a:r>
              <a:rPr lang="el-GR" dirty="0" smtClean="0"/>
              <a:t> που μετατράπηκε στο κεντρικό κλίτος της βασιλικής της </a:t>
            </a:r>
            <a:r>
              <a:rPr lang="en-US" dirty="0" smtClean="0"/>
              <a:t>Santa Maria </a:t>
            </a:r>
            <a:r>
              <a:rPr lang="en-US" dirty="0" err="1" smtClean="0"/>
              <a:t>degli</a:t>
            </a:r>
            <a:r>
              <a:rPr lang="en-US" dirty="0" smtClean="0"/>
              <a:t> </a:t>
            </a:r>
            <a:r>
              <a:rPr lang="en-US" dirty="0" err="1" smtClean="0"/>
              <a:t>Angeli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378248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ypocaust_Pompei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9144000" cy="4911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304800"/>
            <a:ext cx="7511143" cy="5791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6273225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Χάρτης της μεσογείου με τα γνωστά ρωμαϊκά υδραγωγεία. Πηγή</a:t>
            </a:r>
            <a:r>
              <a:rPr lang="en-US" sz="1600" dirty="0"/>
              <a:t>: </a:t>
            </a:r>
            <a:r>
              <a:rPr lang="en-US" sz="1600" dirty="0">
                <a:hlinkClick r:id="rId3"/>
              </a:rPr>
              <a:t>https://www.romaq.org</a:t>
            </a:r>
            <a:r>
              <a:rPr lang="en-US" sz="1600" dirty="0" smtClean="0">
                <a:hlinkClick r:id="rId3"/>
              </a:rPr>
              <a:t>/</a:t>
            </a:r>
            <a:r>
              <a:rPr lang="en-US" sz="1600" dirty="0" smtClean="0"/>
              <a:t> (The Atlas Project of Roman Aqueducts)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95751692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Asterix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454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34478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Aquedu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5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ik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8938"/>
            <a:ext cx="9144000" cy="646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66628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ik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6683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49841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Koln_captation basin_reco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6623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11000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uct_grav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4763"/>
            <a:ext cx="7620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87576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pecu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5" y="1409700"/>
            <a:ext cx="71437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020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432</Words>
  <Application>Microsoft Office PowerPoint</Application>
  <PresentationFormat>On-screen Show (4:3)</PresentationFormat>
  <Paragraphs>68</Paragraphs>
  <Slides>123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123</vt:i4>
      </vt:variant>
    </vt:vector>
  </HeadingPairs>
  <TitlesOfParts>
    <vt:vector size="12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ylolos</cp:lastModifiedBy>
  <cp:revision>50</cp:revision>
  <dcterms:created xsi:type="dcterms:W3CDTF">2012-04-24T08:54:16Z</dcterms:created>
  <dcterms:modified xsi:type="dcterms:W3CDTF">2019-03-04T12:32:44Z</dcterms:modified>
</cp:coreProperties>
</file>