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302" r:id="rId4"/>
    <p:sldId id="303" r:id="rId5"/>
    <p:sldId id="304" r:id="rId6"/>
    <p:sldId id="305" r:id="rId7"/>
    <p:sldId id="306" r:id="rId8"/>
    <p:sldId id="307" r:id="rId9"/>
    <p:sldId id="308" r:id="rId10"/>
    <p:sldId id="309" r:id="rId11"/>
    <p:sldId id="310" r:id="rId12"/>
    <p:sldId id="311" r:id="rId13"/>
    <p:sldId id="312" r:id="rId14"/>
    <p:sldId id="277" r:id="rId15"/>
    <p:sldId id="259" r:id="rId16"/>
    <p:sldId id="267" r:id="rId17"/>
    <p:sldId id="260" r:id="rId18"/>
    <p:sldId id="270" r:id="rId19"/>
    <p:sldId id="271" r:id="rId20"/>
    <p:sldId id="284" r:id="rId21"/>
    <p:sldId id="301" r:id="rId22"/>
    <p:sldId id="290" r:id="rId23"/>
    <p:sldId id="289" r:id="rId24"/>
    <p:sldId id="298" r:id="rId25"/>
    <p:sldId id="313" r:id="rId26"/>
    <p:sldId id="287" r:id="rId27"/>
    <p:sldId id="296" r:id="rId28"/>
    <p:sldId id="293" r:id="rId29"/>
    <p:sldId id="294" r:id="rId30"/>
    <p:sldId id="269" r:id="rId31"/>
    <p:sldId id="273" r:id="rId32"/>
    <p:sldId id="262" r:id="rId33"/>
    <p:sldId id="272" r:id="rId34"/>
    <p:sldId id="265" r:id="rId35"/>
    <p:sldId id="280" r:id="rId36"/>
    <p:sldId id="281" r:id="rId37"/>
    <p:sldId id="282" r:id="rId38"/>
    <p:sldId id="291" r:id="rId39"/>
    <p:sldId id="283" r:id="rId40"/>
    <p:sldId id="292" r:id="rId41"/>
    <p:sldId id="299" r:id="rId42"/>
    <p:sldId id="300" r:id="rId43"/>
    <p:sldId id="266"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588941E-8F5B-4792-B31D-F2A1133CD693}" type="datetimeFigureOut">
              <a:rPr lang="en-US"/>
              <a:pPr>
                <a:defRPr/>
              </a:pPr>
              <a:t>2/8/2017</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n-US"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E0AB2CA-C570-419C-BB8B-2B44DC9EA310}" type="slidenum">
              <a:rPr lang="en-US"/>
              <a:pPr>
                <a:defRPr/>
              </a:pPr>
              <a:t>‹#›</a:t>
            </a:fld>
            <a:endParaRPr lang="en-US"/>
          </a:p>
        </p:txBody>
      </p:sp>
    </p:spTree>
    <p:extLst>
      <p:ext uri="{BB962C8B-B14F-4D97-AF65-F5344CB8AC3E}">
        <p14:creationId xmlns:p14="http://schemas.microsoft.com/office/powerpoint/2010/main" val="32569428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10</a:t>
            </a:fld>
            <a:endParaRPr lang="en-US"/>
          </a:p>
        </p:txBody>
      </p:sp>
    </p:spTree>
    <p:extLst>
      <p:ext uri="{BB962C8B-B14F-4D97-AF65-F5344CB8AC3E}">
        <p14:creationId xmlns:p14="http://schemas.microsoft.com/office/powerpoint/2010/main" val="3427077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11</a:t>
            </a:fld>
            <a:endParaRPr lang="en-US"/>
          </a:p>
        </p:txBody>
      </p:sp>
    </p:spTree>
    <p:extLst>
      <p:ext uri="{BB962C8B-B14F-4D97-AF65-F5344CB8AC3E}">
        <p14:creationId xmlns:p14="http://schemas.microsoft.com/office/powerpoint/2010/main" val="3710766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12</a:t>
            </a:fld>
            <a:endParaRPr lang="en-US"/>
          </a:p>
        </p:txBody>
      </p:sp>
    </p:spTree>
    <p:extLst>
      <p:ext uri="{BB962C8B-B14F-4D97-AF65-F5344CB8AC3E}">
        <p14:creationId xmlns:p14="http://schemas.microsoft.com/office/powerpoint/2010/main" val="54397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13</a:t>
            </a:fld>
            <a:endParaRPr lang="en-US"/>
          </a:p>
        </p:txBody>
      </p:sp>
    </p:spTree>
    <p:extLst>
      <p:ext uri="{BB962C8B-B14F-4D97-AF65-F5344CB8AC3E}">
        <p14:creationId xmlns:p14="http://schemas.microsoft.com/office/powerpoint/2010/main" val="4156730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584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584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F7A9AE-06E8-4034-A0D2-EA590C95688E}" type="slidenum">
              <a:rPr lang="en-US"/>
              <a:pPr fontAlgn="base">
                <a:spcBef>
                  <a:spcPct val="0"/>
                </a:spcBef>
                <a:spcAft>
                  <a:spcPct val="0"/>
                </a:spcAft>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cxnSp>
        <p:nvCxnSpPr>
          <p:cNvPr id="4" name="7 - Ευθεία γραμμή σύνδεσης"/>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12 - Ευθεία γραμμή σύνδεσης"/>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13 - Έλλειψη"/>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28" name="27 - Τίτλος"/>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l-GR" smtClean="0"/>
              <a:t>Kλικ για επεξεργασία του τίτλου</a:t>
            </a:r>
            <a:endParaRPr lang="en-US"/>
          </a:p>
        </p:txBody>
      </p:sp>
      <p:sp>
        <p:nvSpPr>
          <p:cNvPr id="7" name="14 - Θέση ημερομηνίας"/>
          <p:cNvSpPr>
            <a:spLocks noGrp="1"/>
          </p:cNvSpPr>
          <p:nvPr>
            <p:ph type="dt" sz="half" idx="10"/>
          </p:nvPr>
        </p:nvSpPr>
        <p:spPr/>
        <p:txBody>
          <a:bodyPr/>
          <a:lstStyle>
            <a:lvl1pPr>
              <a:defRPr/>
            </a:lvl1pPr>
          </a:lstStyle>
          <a:p>
            <a:pPr>
              <a:defRPr/>
            </a:pPr>
            <a:fld id="{59D99D6F-27C2-4BF9-94E3-CF57CE19CFA7}" type="datetime1">
              <a:rPr lang="en-US" smtClean="0"/>
              <a:pPr>
                <a:defRPr/>
              </a:pPr>
              <a:t>2/8/2017</a:t>
            </a:fld>
            <a:endParaRPr lang="en-US"/>
          </a:p>
        </p:txBody>
      </p:sp>
      <p:sp>
        <p:nvSpPr>
          <p:cNvPr id="8" name="15 - Θέση αριθμού διαφάνειας"/>
          <p:cNvSpPr>
            <a:spLocks noGrp="1"/>
          </p:cNvSpPr>
          <p:nvPr>
            <p:ph type="sldNum" sz="quarter" idx="11"/>
          </p:nvPr>
        </p:nvSpPr>
        <p:spPr/>
        <p:txBody>
          <a:bodyPr/>
          <a:lstStyle>
            <a:lvl1pPr>
              <a:defRPr/>
            </a:lvl1pPr>
          </a:lstStyle>
          <a:p>
            <a:pPr>
              <a:defRPr/>
            </a:pPr>
            <a:fld id="{C0BF2112-E268-499D-906C-397585ECCF7E}" type="slidenum">
              <a:rPr lang="en-US"/>
              <a:pPr>
                <a:defRPr/>
              </a:pPr>
              <a:t>‹#›</a:t>
            </a:fld>
            <a:endParaRPr lang="en-US"/>
          </a:p>
        </p:txBody>
      </p:sp>
      <p:sp>
        <p:nvSpPr>
          <p:cNvPr id="10" name="16 - Θέση υποσέλιδου"/>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3AA4ECC6-D8EF-4381-84BF-9A916FE14F2E}" type="datetime1">
              <a:rPr lang="en-US" smtClean="0"/>
              <a:pPr>
                <a:defRPr/>
              </a:pPr>
              <a:t>2/8/2017</a:t>
            </a:fld>
            <a:endParaRPr lang="en-US"/>
          </a:p>
        </p:txBody>
      </p:sp>
      <p:sp>
        <p:nvSpPr>
          <p:cNvPr id="5" name="9 - Θέση υποσέλιδου"/>
          <p:cNvSpPr>
            <a:spLocks noGrp="1"/>
          </p:cNvSpPr>
          <p:nvPr>
            <p:ph type="ftr" sz="quarter" idx="11"/>
          </p:nvPr>
        </p:nvSpPr>
        <p:spPr/>
        <p:txBody>
          <a:bodyPr/>
          <a:lstStyle>
            <a:lvl1pPr>
              <a:defRPr/>
            </a:lvl1pPr>
          </a:lstStyle>
          <a:p>
            <a:pPr>
              <a:defRPr/>
            </a:pPr>
            <a:endParaRPr lang="en-US"/>
          </a:p>
        </p:txBody>
      </p:sp>
      <p:sp>
        <p:nvSpPr>
          <p:cNvPr id="6" name="21 - Θέση αριθμού διαφάνειας"/>
          <p:cNvSpPr>
            <a:spLocks noGrp="1"/>
          </p:cNvSpPr>
          <p:nvPr>
            <p:ph type="sldNum" sz="quarter" idx="12"/>
          </p:nvPr>
        </p:nvSpPr>
        <p:spPr/>
        <p:txBody>
          <a:bodyPr/>
          <a:lstStyle>
            <a:lvl1pPr>
              <a:defRPr/>
            </a:lvl1pPr>
          </a:lstStyle>
          <a:p>
            <a:pPr>
              <a:defRPr/>
            </a:pPr>
            <a:fld id="{94F23015-C60A-4FED-A31B-FE8A8D5DFF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3AF57F8E-9139-418A-ACDB-8F84F3BC06C5}" type="datetime1">
              <a:rPr lang="en-US" smtClean="0"/>
              <a:pPr>
                <a:defRPr/>
              </a:pPr>
              <a:t>2/8/2017</a:t>
            </a:fld>
            <a:endParaRPr lang="en-US"/>
          </a:p>
        </p:txBody>
      </p:sp>
      <p:sp>
        <p:nvSpPr>
          <p:cNvPr id="5" name="9 - Θέση υποσέλιδου"/>
          <p:cNvSpPr>
            <a:spLocks noGrp="1"/>
          </p:cNvSpPr>
          <p:nvPr>
            <p:ph type="ftr" sz="quarter" idx="11"/>
          </p:nvPr>
        </p:nvSpPr>
        <p:spPr/>
        <p:txBody>
          <a:bodyPr/>
          <a:lstStyle>
            <a:lvl1pPr>
              <a:defRPr/>
            </a:lvl1pPr>
          </a:lstStyle>
          <a:p>
            <a:pPr>
              <a:defRPr/>
            </a:pPr>
            <a:endParaRPr lang="en-US"/>
          </a:p>
        </p:txBody>
      </p:sp>
      <p:sp>
        <p:nvSpPr>
          <p:cNvPr id="6" name="21 - Θέση αριθμού διαφάνειας"/>
          <p:cNvSpPr>
            <a:spLocks noGrp="1"/>
          </p:cNvSpPr>
          <p:nvPr>
            <p:ph type="sldNum" sz="quarter" idx="12"/>
          </p:nvPr>
        </p:nvSpPr>
        <p:spPr/>
        <p:txBody>
          <a:bodyPr/>
          <a:lstStyle>
            <a:lvl1pPr>
              <a:defRPr/>
            </a:lvl1pPr>
          </a:lstStyle>
          <a:p>
            <a:pPr>
              <a:defRPr/>
            </a:pPr>
            <a:fld id="{4E983020-DF59-4AC4-A9B3-9FC7D6E8020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152400"/>
            <a:ext cx="8229600" cy="59737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2 - Θέση ημερομηνίας"/>
          <p:cNvSpPr>
            <a:spLocks noGrp="1"/>
          </p:cNvSpPr>
          <p:nvPr>
            <p:ph type="dt" sz="half" idx="10"/>
          </p:nvPr>
        </p:nvSpPr>
        <p:spPr>
          <a:xfrm>
            <a:off x="5791200" y="6203950"/>
            <a:ext cx="2590800" cy="384175"/>
          </a:xfrm>
        </p:spPr>
        <p:txBody>
          <a:bodyPr/>
          <a:lstStyle>
            <a:lvl1pPr>
              <a:defRPr/>
            </a:lvl1pPr>
          </a:lstStyle>
          <a:p>
            <a:pPr>
              <a:defRPr/>
            </a:pPr>
            <a:fld id="{C657C329-4A93-4311-A98E-CCC440AFC49D}" type="datetime1">
              <a:rPr lang="en-US" smtClean="0"/>
              <a:pPr>
                <a:defRPr/>
              </a:pPr>
              <a:t>2/8/2017</a:t>
            </a:fld>
            <a:endParaRPr lang="en-US"/>
          </a:p>
        </p:txBody>
      </p:sp>
      <p:sp>
        <p:nvSpPr>
          <p:cNvPr id="4" name="3 - Θέση υποσέλιδου"/>
          <p:cNvSpPr>
            <a:spLocks noGrp="1"/>
          </p:cNvSpPr>
          <p:nvPr>
            <p:ph type="ftr" sz="quarter" idx="11"/>
          </p:nvPr>
        </p:nvSpPr>
        <p:spPr>
          <a:xfrm>
            <a:off x="2133600" y="6203950"/>
            <a:ext cx="3581400" cy="384175"/>
          </a:xfrm>
        </p:spPr>
        <p:txBody>
          <a:bodyPr/>
          <a:lstStyle>
            <a:lvl1pPr>
              <a:defRPr/>
            </a:lvl1pPr>
          </a:lstStyle>
          <a:p>
            <a:pPr>
              <a:defRPr/>
            </a:pPr>
            <a:endParaRPr lang="en-US"/>
          </a:p>
        </p:txBody>
      </p:sp>
      <p:sp>
        <p:nvSpPr>
          <p:cNvPr id="5" name="4 - Θέση αριθμού διαφάνειας"/>
          <p:cNvSpPr>
            <a:spLocks noGrp="1"/>
          </p:cNvSpPr>
          <p:nvPr>
            <p:ph type="sldNum" sz="quarter" idx="12"/>
          </p:nvPr>
        </p:nvSpPr>
        <p:spPr>
          <a:xfrm>
            <a:off x="8410575" y="6181725"/>
            <a:ext cx="609600" cy="457200"/>
          </a:xfrm>
        </p:spPr>
        <p:txBody>
          <a:bodyPr/>
          <a:lstStyle>
            <a:lvl1pPr>
              <a:defRPr/>
            </a:lvl1pPr>
          </a:lstStyle>
          <a:p>
            <a:pPr>
              <a:defRPr/>
            </a:pPr>
            <a:fld id="{2AE0BDE6-14A8-4101-B186-28E967FABF0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7" name="16 - Τίτλος"/>
          <p:cNvSpPr>
            <a:spLocks noGrp="1"/>
          </p:cNvSpPr>
          <p:nvPr>
            <p:ph type="title"/>
          </p:nvPr>
        </p:nvSpPr>
        <p:spPr/>
        <p:txBody>
          <a:bodyPr rtlCol="0"/>
          <a:lstStyle/>
          <a:p>
            <a:r>
              <a:rPr lang="el-GR" smtClean="0"/>
              <a:t>Kλικ για επεξεργασία του τίτλου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822C66A6-C06C-4A71-A5D6-124ED782A086}" type="datetime1">
              <a:rPr lang="en-US" smtClean="0"/>
              <a:pPr>
                <a:defRPr/>
              </a:pPr>
              <a:t>2/8/2017</a:t>
            </a:fld>
            <a:endParaRPr lang="en-US"/>
          </a:p>
        </p:txBody>
      </p:sp>
      <p:sp>
        <p:nvSpPr>
          <p:cNvPr id="5" name="9 - Θέση υποσέλιδου"/>
          <p:cNvSpPr>
            <a:spLocks noGrp="1"/>
          </p:cNvSpPr>
          <p:nvPr>
            <p:ph type="ftr" sz="quarter" idx="11"/>
          </p:nvPr>
        </p:nvSpPr>
        <p:spPr/>
        <p:txBody>
          <a:bodyPr/>
          <a:lstStyle>
            <a:lvl1pPr>
              <a:defRPr/>
            </a:lvl1pPr>
          </a:lstStyle>
          <a:p>
            <a:pPr>
              <a:defRPr/>
            </a:pPr>
            <a:endParaRPr lang="en-US"/>
          </a:p>
        </p:txBody>
      </p:sp>
      <p:sp>
        <p:nvSpPr>
          <p:cNvPr id="6" name="21 - Θέση αριθμού διαφάνειας"/>
          <p:cNvSpPr>
            <a:spLocks noGrp="1"/>
          </p:cNvSpPr>
          <p:nvPr>
            <p:ph type="sldNum" sz="quarter" idx="12"/>
          </p:nvPr>
        </p:nvSpPr>
        <p:spPr/>
        <p:txBody>
          <a:bodyPr/>
          <a:lstStyle>
            <a:lvl1pPr>
              <a:defRPr/>
            </a:lvl1pPr>
          </a:lstStyle>
          <a:p>
            <a:pPr>
              <a:defRPr/>
            </a:pPr>
            <a:fld id="{7A4F7113-D3E3-4845-8917-AA416FE05BB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3 - Ευθεία γραμμή σύνδεσης"/>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3EDAEB40-8910-4B76-8395-8189C45379B4}" type="datetime1">
              <a:rPr lang="en-US" smtClean="0"/>
              <a:pPr>
                <a:defRPr/>
              </a:pPr>
              <a:t>2/8/2017</a:t>
            </a:fld>
            <a:endParaRPr lang="en-US"/>
          </a:p>
        </p:txBody>
      </p:sp>
      <p:sp>
        <p:nvSpPr>
          <p:cNvPr id="6" name="4 - Θέση υποσέλιδου"/>
          <p:cNvSpPr>
            <a:spLocks noGrp="1"/>
          </p:cNvSpPr>
          <p:nvPr>
            <p:ph type="ftr" sz="quarter" idx="11"/>
          </p:nvPr>
        </p:nvSpPr>
        <p:spPr/>
        <p:txBody>
          <a:bodyPr/>
          <a:lstStyle>
            <a:lvl1pPr>
              <a:defRPr/>
            </a:lvl1pPr>
          </a:lstStyle>
          <a:p>
            <a:pPr>
              <a:defRPr/>
            </a:pPr>
            <a:endParaRPr lang="en-US"/>
          </a:p>
        </p:txBody>
      </p:sp>
      <p:sp>
        <p:nvSpPr>
          <p:cNvPr id="7" name="5 - Θέση αριθμού διαφάνειας"/>
          <p:cNvSpPr>
            <a:spLocks noGrp="1"/>
          </p:cNvSpPr>
          <p:nvPr>
            <p:ph type="sldNum" sz="quarter" idx="12"/>
          </p:nvPr>
        </p:nvSpPr>
        <p:spPr/>
        <p:txBody>
          <a:bodyPr/>
          <a:lstStyle>
            <a:lvl1pPr>
              <a:defRPr/>
            </a:lvl1pPr>
          </a:lstStyle>
          <a:p>
            <a:pPr>
              <a:defRPr/>
            </a:pPr>
            <a:fld id="{AB29FBA1-EE0B-44C1-92C0-93BB61D8C1F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11" name="10 - Θέση περιεχομένου"/>
          <p:cNvSpPr>
            <a:spLocks noGrp="1"/>
          </p:cNvSpPr>
          <p:nvPr>
            <p:ph sz="half" idx="1"/>
          </p:nvPr>
        </p:nvSpPr>
        <p:spPr>
          <a:xfrm>
            <a:off x="457200" y="1524000"/>
            <a:ext cx="4059936"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half" idx="2"/>
          </p:nvPr>
        </p:nvSpPr>
        <p:spPr>
          <a:xfrm>
            <a:off x="4648200" y="1524000"/>
            <a:ext cx="4059936"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3 - Θέση ημερομηνίας"/>
          <p:cNvSpPr>
            <a:spLocks noGrp="1"/>
          </p:cNvSpPr>
          <p:nvPr>
            <p:ph type="dt" sz="half" idx="10"/>
          </p:nvPr>
        </p:nvSpPr>
        <p:spPr/>
        <p:txBody>
          <a:bodyPr/>
          <a:lstStyle>
            <a:lvl1pPr>
              <a:defRPr/>
            </a:lvl1pPr>
          </a:lstStyle>
          <a:p>
            <a:pPr>
              <a:defRPr/>
            </a:pPr>
            <a:fld id="{65151619-67D3-4C62-BC87-E33971DC6AE0}" type="datetime1">
              <a:rPr lang="en-US" smtClean="0"/>
              <a:pPr>
                <a:defRPr/>
              </a:pPr>
              <a:t>2/8/2017</a:t>
            </a:fld>
            <a:endParaRPr lang="en-US"/>
          </a:p>
        </p:txBody>
      </p:sp>
      <p:sp>
        <p:nvSpPr>
          <p:cNvPr id="6" name="9 - Θέση υποσέλιδου"/>
          <p:cNvSpPr>
            <a:spLocks noGrp="1"/>
          </p:cNvSpPr>
          <p:nvPr>
            <p:ph type="ftr" sz="quarter" idx="11"/>
          </p:nvPr>
        </p:nvSpPr>
        <p:spPr/>
        <p:txBody>
          <a:bodyPr/>
          <a:lstStyle>
            <a:lvl1pPr>
              <a:defRPr/>
            </a:lvl1pPr>
          </a:lstStyle>
          <a:p>
            <a:pPr>
              <a:defRPr/>
            </a:pPr>
            <a:endParaRPr lang="en-US"/>
          </a:p>
        </p:txBody>
      </p:sp>
      <p:sp>
        <p:nvSpPr>
          <p:cNvPr id="7" name="21 - Θέση αριθμού διαφάνειας"/>
          <p:cNvSpPr>
            <a:spLocks noGrp="1"/>
          </p:cNvSpPr>
          <p:nvPr>
            <p:ph type="sldNum" sz="quarter" idx="12"/>
          </p:nvPr>
        </p:nvSpPr>
        <p:spPr/>
        <p:txBody>
          <a:bodyPr/>
          <a:lstStyle>
            <a:lvl1pPr>
              <a:defRPr/>
            </a:lvl1pPr>
          </a:lstStyle>
          <a:p>
            <a:pPr>
              <a:defRPr/>
            </a:pPr>
            <a:fld id="{87456B21-4279-4210-B3FB-322DBB6AE5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9 - Ευθεία γραμμή σύνδεσης"/>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16 - Ευθεία γραμμή σύνδεσης"/>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4" name="33 - Θέση περιεχομένου"/>
          <p:cNvSpPr>
            <a:spLocks noGrp="1"/>
          </p:cNvSpPr>
          <p:nvPr>
            <p:ph sz="quarter" idx="4"/>
          </p:nvPr>
        </p:nvSpPr>
        <p:spPr>
          <a:xfrm>
            <a:off x="4649788" y="2201896"/>
            <a:ext cx="4038600" cy="391363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 name="1 - Τίτλος"/>
          <p:cNvSpPr>
            <a:spLocks noGrp="1"/>
          </p:cNvSpPr>
          <p:nvPr>
            <p:ph type="title"/>
          </p:nvPr>
        </p:nvSpPr>
        <p:spPr>
          <a:xfrm>
            <a:off x="457200" y="155448"/>
            <a:ext cx="8229600" cy="1143000"/>
          </a:xfrm>
        </p:spPr>
        <p:txBody>
          <a:bodyPr/>
          <a:lstStyle>
            <a:lvl1pPr>
              <a:defRPr/>
            </a:lvl1pPr>
          </a:lstStyle>
          <a:p>
            <a:r>
              <a:rPr lang="el-GR" smtClean="0"/>
              <a:t>Kλικ για επεξεργασία του τίτλου</a:t>
            </a:r>
            <a:endParaRPr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9" name="8 - Θέση αριθμού διαφάνειας"/>
          <p:cNvSpPr>
            <a:spLocks noGrp="1"/>
          </p:cNvSpPr>
          <p:nvPr>
            <p:ph type="sldNum" sz="quarter" idx="10"/>
          </p:nvPr>
        </p:nvSpPr>
        <p:spPr/>
        <p:txBody>
          <a:bodyPr/>
          <a:lstStyle>
            <a:lvl1pPr>
              <a:defRPr/>
            </a:lvl1pPr>
          </a:lstStyle>
          <a:p>
            <a:pPr>
              <a:defRPr/>
            </a:pPr>
            <a:fld id="{9688F054-A340-46EC-AFC7-B8A2871009F8}" type="slidenum">
              <a:rPr lang="en-US"/>
              <a:pPr>
                <a:defRPr/>
              </a:pPr>
              <a:t>‹#›</a:t>
            </a:fld>
            <a:endParaRPr lang="en-US"/>
          </a:p>
        </p:txBody>
      </p:sp>
      <p:sp>
        <p:nvSpPr>
          <p:cNvPr id="10" name="7 - Θέση υποσέλιδου"/>
          <p:cNvSpPr>
            <a:spLocks noGrp="1"/>
          </p:cNvSpPr>
          <p:nvPr>
            <p:ph type="ftr" sz="quarter" idx="11"/>
          </p:nvPr>
        </p:nvSpPr>
        <p:spPr/>
        <p:txBody>
          <a:bodyPr/>
          <a:lstStyle>
            <a:lvl1pPr>
              <a:defRPr/>
            </a:lvl1pPr>
          </a:lstStyle>
          <a:p>
            <a:pPr>
              <a:defRPr/>
            </a:pPr>
            <a:endParaRPr lang="en-US"/>
          </a:p>
        </p:txBody>
      </p:sp>
      <p:sp>
        <p:nvSpPr>
          <p:cNvPr id="11" name="6 - Θέση ημερομηνίας"/>
          <p:cNvSpPr>
            <a:spLocks noGrp="1"/>
          </p:cNvSpPr>
          <p:nvPr>
            <p:ph type="dt" sz="half" idx="12"/>
          </p:nvPr>
        </p:nvSpPr>
        <p:spPr/>
        <p:txBody>
          <a:bodyPr/>
          <a:lstStyle>
            <a:lvl1pPr>
              <a:defRPr/>
            </a:lvl1pPr>
          </a:lstStyle>
          <a:p>
            <a:pPr>
              <a:defRPr/>
            </a:pPr>
            <a:fld id="{3114256D-227A-4E40-89D6-3BDCE0F49E56}" type="datetime1">
              <a:rPr lang="en-US" smtClean="0"/>
              <a:pPr>
                <a:defRPr/>
              </a:pPr>
              <a:t>2/8/2017</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3 - Θέση ημερομηνίας"/>
          <p:cNvSpPr>
            <a:spLocks noGrp="1"/>
          </p:cNvSpPr>
          <p:nvPr>
            <p:ph type="dt" sz="half" idx="10"/>
          </p:nvPr>
        </p:nvSpPr>
        <p:spPr/>
        <p:txBody>
          <a:bodyPr/>
          <a:lstStyle>
            <a:lvl1pPr>
              <a:defRPr/>
            </a:lvl1pPr>
          </a:lstStyle>
          <a:p>
            <a:pPr>
              <a:defRPr/>
            </a:pPr>
            <a:fld id="{167BE82F-5914-460B-BCCB-50CFD3E4CA50}" type="datetime1">
              <a:rPr lang="en-US" smtClean="0"/>
              <a:pPr>
                <a:defRPr/>
              </a:pPr>
              <a:t>2/8/2017</a:t>
            </a:fld>
            <a:endParaRPr lang="en-US"/>
          </a:p>
        </p:txBody>
      </p:sp>
      <p:sp>
        <p:nvSpPr>
          <p:cNvPr id="4" name="9 - Θέση υποσέλιδου"/>
          <p:cNvSpPr>
            <a:spLocks noGrp="1"/>
          </p:cNvSpPr>
          <p:nvPr>
            <p:ph type="ftr" sz="quarter" idx="11"/>
          </p:nvPr>
        </p:nvSpPr>
        <p:spPr/>
        <p:txBody>
          <a:bodyPr/>
          <a:lstStyle>
            <a:lvl1pPr>
              <a:defRPr/>
            </a:lvl1pPr>
          </a:lstStyle>
          <a:p>
            <a:pPr>
              <a:defRPr/>
            </a:pPr>
            <a:endParaRPr lang="en-US"/>
          </a:p>
        </p:txBody>
      </p:sp>
      <p:sp>
        <p:nvSpPr>
          <p:cNvPr id="5" name="21 - Θέση αριθμού διαφάνειας"/>
          <p:cNvSpPr>
            <a:spLocks noGrp="1"/>
          </p:cNvSpPr>
          <p:nvPr>
            <p:ph type="sldNum" sz="quarter" idx="12"/>
          </p:nvPr>
        </p:nvSpPr>
        <p:spPr/>
        <p:txBody>
          <a:bodyPr/>
          <a:lstStyle>
            <a:lvl1pPr>
              <a:defRPr/>
            </a:lvl1pPr>
          </a:lstStyle>
          <a:p>
            <a:pPr>
              <a:defRPr/>
            </a:pPr>
            <a:fld id="{C28DD0B9-491A-4D96-A67C-0689169D70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23 - Θέση ημερομηνίας"/>
          <p:cNvSpPr>
            <a:spLocks noGrp="1"/>
          </p:cNvSpPr>
          <p:nvPr>
            <p:ph type="dt" sz="half" idx="10"/>
          </p:nvPr>
        </p:nvSpPr>
        <p:spPr/>
        <p:txBody>
          <a:bodyPr/>
          <a:lstStyle>
            <a:lvl1pPr>
              <a:defRPr/>
            </a:lvl1pPr>
          </a:lstStyle>
          <a:p>
            <a:pPr>
              <a:defRPr/>
            </a:pPr>
            <a:fld id="{8EFCFEF1-6560-434E-B1CC-5B13DA395C5B}" type="datetime1">
              <a:rPr lang="en-US" smtClean="0"/>
              <a:pPr>
                <a:defRPr/>
              </a:pPr>
              <a:t>2/8/2017</a:t>
            </a:fld>
            <a:endParaRPr lang="en-US"/>
          </a:p>
        </p:txBody>
      </p:sp>
      <p:sp>
        <p:nvSpPr>
          <p:cNvPr id="3" name="9 - Θέση υποσέλιδου"/>
          <p:cNvSpPr>
            <a:spLocks noGrp="1"/>
          </p:cNvSpPr>
          <p:nvPr>
            <p:ph type="ftr" sz="quarter" idx="11"/>
          </p:nvPr>
        </p:nvSpPr>
        <p:spPr/>
        <p:txBody>
          <a:bodyPr/>
          <a:lstStyle>
            <a:lvl1pPr>
              <a:defRPr/>
            </a:lvl1pPr>
          </a:lstStyle>
          <a:p>
            <a:pPr>
              <a:defRPr/>
            </a:pPr>
            <a:endParaRPr lang="en-US"/>
          </a:p>
        </p:txBody>
      </p:sp>
      <p:sp>
        <p:nvSpPr>
          <p:cNvPr id="4" name="21 - Θέση αριθμού διαφάνειας"/>
          <p:cNvSpPr>
            <a:spLocks noGrp="1"/>
          </p:cNvSpPr>
          <p:nvPr>
            <p:ph type="sldNum" sz="quarter" idx="12"/>
          </p:nvPr>
        </p:nvSpPr>
        <p:spPr/>
        <p:txBody>
          <a:bodyPr/>
          <a:lstStyle>
            <a:lvl1pPr>
              <a:defRPr/>
            </a:lvl1pPr>
          </a:lstStyle>
          <a:p>
            <a:pPr>
              <a:defRPr/>
            </a:pPr>
            <a:fld id="{DD12367E-18E3-4E5B-B25A-E3E8967EC66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2 - Θέση κειμένου"/>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Kλικ για επεξεργασία του τίτλου</a:t>
            </a:r>
            <a:endParaRPr lang="en-US"/>
          </a:p>
        </p:txBody>
      </p:sp>
      <p:sp>
        <p:nvSpPr>
          <p:cNvPr id="5" name="7 - Θέση ημερομηνίας"/>
          <p:cNvSpPr>
            <a:spLocks noGrp="1"/>
          </p:cNvSpPr>
          <p:nvPr>
            <p:ph type="dt" sz="half" idx="10"/>
          </p:nvPr>
        </p:nvSpPr>
        <p:spPr/>
        <p:txBody>
          <a:bodyPr/>
          <a:lstStyle>
            <a:lvl1pPr>
              <a:defRPr/>
            </a:lvl1pPr>
          </a:lstStyle>
          <a:p>
            <a:pPr>
              <a:defRPr/>
            </a:pPr>
            <a:fld id="{B551E798-96EE-41CE-B411-0052578C92D8}" type="datetime1">
              <a:rPr lang="en-US" smtClean="0"/>
              <a:pPr>
                <a:defRPr/>
              </a:pPr>
              <a:t>2/8/2017</a:t>
            </a:fld>
            <a:endParaRPr lang="en-US"/>
          </a:p>
        </p:txBody>
      </p:sp>
      <p:sp>
        <p:nvSpPr>
          <p:cNvPr id="6" name="8 - Θέση αριθμού διαφάνειας"/>
          <p:cNvSpPr>
            <a:spLocks noGrp="1"/>
          </p:cNvSpPr>
          <p:nvPr>
            <p:ph type="sldNum" sz="quarter" idx="11"/>
          </p:nvPr>
        </p:nvSpPr>
        <p:spPr/>
        <p:txBody>
          <a:bodyPr/>
          <a:lstStyle>
            <a:lvl1pPr>
              <a:defRPr/>
            </a:lvl1pPr>
          </a:lstStyle>
          <a:p>
            <a:pPr>
              <a:defRPr/>
            </a:pPr>
            <a:fld id="{249A6CA2-D220-43A1-A588-39DDA1488CD2}" type="slidenum">
              <a:rPr lang="en-US"/>
              <a:pPr>
                <a:defRPr/>
              </a:pPr>
              <a:t>‹#›</a:t>
            </a:fld>
            <a:endParaRPr lang="en-US"/>
          </a:p>
        </p:txBody>
      </p:sp>
      <p:sp>
        <p:nvSpPr>
          <p:cNvPr id="7" name="9 - Θέση υποσέλιδου"/>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l-GR" noProof="0" smtClean="0"/>
              <a:t>Κάντε κλικ στο εικονίδιο για να προσθέσετε μια εικόνα</a:t>
            </a:r>
            <a:endParaRPr lang="en-US" noProof="0"/>
          </a:p>
        </p:txBody>
      </p:sp>
      <p:sp>
        <p:nvSpPr>
          <p:cNvPr id="4" name="3 - Θέση κειμένου"/>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5" name="7 - Θέση ημερομηνίας"/>
          <p:cNvSpPr>
            <a:spLocks noGrp="1"/>
          </p:cNvSpPr>
          <p:nvPr>
            <p:ph type="dt" sz="half" idx="10"/>
          </p:nvPr>
        </p:nvSpPr>
        <p:spPr/>
        <p:txBody>
          <a:bodyPr/>
          <a:lstStyle>
            <a:lvl1pPr>
              <a:defRPr/>
            </a:lvl1pPr>
          </a:lstStyle>
          <a:p>
            <a:pPr>
              <a:defRPr/>
            </a:pPr>
            <a:fld id="{10A4129B-2CD6-4D8D-83EC-88E6F37D52EC}" type="datetime1">
              <a:rPr lang="en-US" smtClean="0"/>
              <a:pPr>
                <a:defRPr/>
              </a:pPr>
              <a:t>2/8/2017</a:t>
            </a:fld>
            <a:endParaRPr lang="en-US"/>
          </a:p>
        </p:txBody>
      </p:sp>
      <p:sp>
        <p:nvSpPr>
          <p:cNvPr id="6" name="8 - Θέση αριθμού διαφάνειας"/>
          <p:cNvSpPr>
            <a:spLocks noGrp="1"/>
          </p:cNvSpPr>
          <p:nvPr>
            <p:ph type="sldNum" sz="quarter" idx="11"/>
          </p:nvPr>
        </p:nvSpPr>
        <p:spPr/>
        <p:txBody>
          <a:bodyPr/>
          <a:lstStyle>
            <a:lvl1pPr>
              <a:defRPr/>
            </a:lvl1pPr>
          </a:lstStyle>
          <a:p>
            <a:pPr>
              <a:defRPr/>
            </a:pPr>
            <a:fld id="{D5580182-E8DE-4EF3-B50F-1C53524621CE}" type="slidenum">
              <a:rPr lang="en-US"/>
              <a:pPr>
                <a:defRPr/>
              </a:pPr>
              <a:t>‹#›</a:t>
            </a:fld>
            <a:endParaRPr lang="en-US"/>
          </a:p>
        </p:txBody>
      </p:sp>
      <p:sp>
        <p:nvSpPr>
          <p:cNvPr id="7" name="9 - Θέση υποσέλιδου"/>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8 - Θέση κειμένου"/>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24" name="23 - Θέση ημερομηνίας"/>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defRPr>
            </a:lvl1pPr>
          </a:lstStyle>
          <a:p>
            <a:pPr>
              <a:defRPr/>
            </a:pPr>
            <a:fld id="{0864F696-2FF4-4BE0-8253-A6CD5AA7A319}" type="datetime1">
              <a:rPr lang="en-US" smtClean="0"/>
              <a:pPr>
                <a:defRPr/>
              </a:pPr>
              <a:t>2/8/2017</a:t>
            </a:fld>
            <a:endParaRPr lang="en-US"/>
          </a:p>
        </p:txBody>
      </p:sp>
      <p:sp>
        <p:nvSpPr>
          <p:cNvPr id="10" name="9 - Θέση υποσέλιδου"/>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22" name="21 - Θέση αριθμού διαφάνειας"/>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defRPr>
            </a:lvl1pPr>
          </a:lstStyle>
          <a:p>
            <a:pPr>
              <a:defRPr/>
            </a:pPr>
            <a:fld id="{8AB37297-CED3-49A0-BF12-2D3EE20ACB21}" type="slidenum">
              <a:rPr lang="en-US"/>
              <a:pPr>
                <a:defRPr/>
              </a:pPr>
              <a:t>‹#›</a:t>
            </a:fld>
            <a:endParaRPr lang="en-US"/>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l-GR" smtClean="0"/>
              <a:t>Kλικ για επεξεργασία του τίτλου</a:t>
            </a:r>
            <a:endParaRPr lang="en-US"/>
          </a:p>
        </p:txBody>
      </p:sp>
    </p:spTree>
  </p:cSld>
  <p:clrMap bg1="dk1" tx1="lt1" bg2="dk2" tx2="lt2" accent1="accent1" accent2="accent2" accent3="accent3" accent4="accent4" accent5="accent5" accent6="accent6" hlink="hlink" folHlink="folHlink"/>
  <p:sldLayoutIdLst>
    <p:sldLayoutId id="2147483673" r:id="rId1"/>
    <p:sldLayoutId id="2147483671" r:id="rId2"/>
    <p:sldLayoutId id="2147483674" r:id="rId3"/>
    <p:sldLayoutId id="2147483670" r:id="rId4"/>
    <p:sldLayoutId id="2147483675" r:id="rId5"/>
    <p:sldLayoutId id="2147483669" r:id="rId6"/>
    <p:sldLayoutId id="2147483668" r:id="rId7"/>
    <p:sldLayoutId id="2147483676" r:id="rId8"/>
    <p:sldLayoutId id="2147483677" r:id="rId9"/>
    <p:sldLayoutId id="2147483667" r:id="rId10"/>
    <p:sldLayoutId id="2147483666" r:id="rId11"/>
    <p:sldLayoutId id="2147483672" r:id="rId12"/>
  </p:sldLayoutIdLst>
  <p:hf hdr="0" ftr="0" dt="0"/>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n.wikipedia.org/wiki/File:GM_HQ.jpg" TargetMode="Externa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en.wikipedia.org/wiki/File:New_crops-Chicago_urban_farm.jp" TargetMode="Externa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en.wikipedia.org/wiki/File:Urban_agriculture_in_Amsterdam.jp"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csmonitor.com/var/ezflow_site/storage/images/media/images/2010/0426/0428-detroit-gardens-1/7780426-1-eng-US/0428-Detroit-Gardens-1_full_600.jp" TargetMode="Externa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metrojacksonville.com/gallery/index.php?i=1360072769&amp;ik=6x7wN5k&amp;g=17798317&amp;gk=Kwvws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34.wmf"/><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7.xml"/><Relationship Id="rId4" Type="http://schemas.openxmlformats.org/officeDocument/2006/relationships/image" Target="../media/image3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0" y="3733801"/>
            <a:ext cx="9144000" cy="609600"/>
          </a:xfrm>
        </p:spPr>
        <p:txBody>
          <a:bodyPr/>
          <a:lstStyle/>
          <a:p>
            <a:pPr fontAlgn="auto">
              <a:spcAft>
                <a:spcPts val="0"/>
              </a:spcAft>
              <a:buFont typeface="Wingdings 2"/>
              <a:buNone/>
              <a:defRPr/>
            </a:pPr>
            <a:r>
              <a:rPr lang="el-GR" sz="2800" b="1" dirty="0" smtClean="0">
                <a:solidFill>
                  <a:srgbClr val="C00000"/>
                </a:solidFill>
                <a:effectLst>
                  <a:outerShdw blurRad="38100" dist="38100" dir="2700000" algn="tl">
                    <a:srgbClr val="000000">
                      <a:alpha val="43137"/>
                    </a:srgbClr>
                  </a:outerShdw>
                </a:effectLst>
              </a:rPr>
              <a:t>Παραδείγματα από τις βορειοαμερικανικές πόλεις.</a:t>
            </a:r>
            <a:endParaRPr lang="en-US" sz="2800" b="1" dirty="0" smtClean="0">
              <a:solidFill>
                <a:srgbClr val="C00000"/>
              </a:solidFill>
              <a:effectLst>
                <a:outerShdw blurRad="38100" dist="38100" dir="2700000" algn="tl">
                  <a:srgbClr val="000000">
                    <a:alpha val="43137"/>
                  </a:srgbClr>
                </a:outerShdw>
              </a:effectLst>
            </a:endParaRPr>
          </a:p>
        </p:txBody>
      </p:sp>
      <p:sp>
        <p:nvSpPr>
          <p:cNvPr id="2" name="1 - Τίτλος"/>
          <p:cNvSpPr>
            <a:spLocks noGrp="1"/>
          </p:cNvSpPr>
          <p:nvPr>
            <p:ph type="ctrTitle"/>
          </p:nvPr>
        </p:nvSpPr>
        <p:spPr>
          <a:xfrm>
            <a:off x="152400" y="990600"/>
            <a:ext cx="8686800" cy="2424332"/>
          </a:xfrm>
        </p:spPr>
        <p:txBody>
          <a:bodyPr/>
          <a:lstStyle/>
          <a:p>
            <a:pPr fontAlgn="auto">
              <a:spcAft>
                <a:spcPts val="0"/>
              </a:spcAft>
              <a:defRPr/>
            </a:pPr>
            <a:r>
              <a:rPr lang="el-GR" sz="3200" b="1" dirty="0" smtClean="0">
                <a:solidFill>
                  <a:schemeClr val="bg1"/>
                </a:solidFill>
              </a:rPr>
              <a:t>Η αστική συρρίκνωση ως αποτέλεσμα της αποβιομηχάνισης, της </a:t>
            </a:r>
            <a:r>
              <a:rPr lang="el-GR" sz="3200" b="1" dirty="0" err="1" smtClean="0">
                <a:solidFill>
                  <a:schemeClr val="bg1"/>
                </a:solidFill>
              </a:rPr>
              <a:t>προαστικοποίησης</a:t>
            </a:r>
            <a:r>
              <a:rPr lang="el-GR" sz="3200" b="1" dirty="0" smtClean="0">
                <a:solidFill>
                  <a:schemeClr val="bg1"/>
                </a:solidFill>
              </a:rPr>
              <a:t> και της αστικής διάχυσης.</a:t>
            </a:r>
            <a:br>
              <a:rPr lang="el-GR" sz="3200" b="1" dirty="0" smtClean="0">
                <a:solidFill>
                  <a:schemeClr val="bg1"/>
                </a:solidFill>
              </a:rPr>
            </a:br>
            <a:endParaRPr sz="3200" b="1" dirty="0">
              <a:solidFill>
                <a:schemeClr val="bg1"/>
              </a:solidFill>
            </a:endParaRPr>
          </a:p>
        </p:txBody>
      </p:sp>
      <p:sp>
        <p:nvSpPr>
          <p:cNvPr id="6" name="5 - Θέση αριθμού διαφάνειας"/>
          <p:cNvSpPr>
            <a:spLocks noGrp="1"/>
          </p:cNvSpPr>
          <p:nvPr>
            <p:ph type="sldNum" sz="quarter" idx="11"/>
          </p:nvPr>
        </p:nvSpPr>
        <p:spPr/>
        <p:txBody>
          <a:bodyPr/>
          <a:lstStyle/>
          <a:p>
            <a:pPr>
              <a:defRPr/>
            </a:pPr>
            <a:fld id="{C0BF2112-E268-499D-906C-397585ECCF7E}" type="slidenum">
              <a:rPr lang="en-US" smtClean="0"/>
              <a:pPr>
                <a:defRPr/>
              </a:pPr>
              <a:t>1</a:t>
            </a:fld>
            <a:endParaRPr lang="en-US"/>
          </a:p>
        </p:txBody>
      </p:sp>
      <p:sp>
        <p:nvSpPr>
          <p:cNvPr id="8" name="Rectangle 3"/>
          <p:cNvSpPr txBox="1">
            <a:spLocks noChangeArrowheads="1"/>
          </p:cNvSpPr>
          <p:nvPr/>
        </p:nvSpPr>
        <p:spPr bwMode="auto">
          <a:xfrm>
            <a:off x="755650" y="4724400"/>
            <a:ext cx="7848600" cy="144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fontAlgn="base">
              <a:spcBef>
                <a:spcPts val="600"/>
              </a:spcBef>
              <a:spcAft>
                <a:spcPct val="0"/>
              </a:spcAft>
              <a:buClr>
                <a:schemeClr val="accent2"/>
              </a:buClr>
              <a:buSzPct val="85000"/>
              <a:buFont typeface="Wingdings 2" pitchFamily="18" charset="2"/>
              <a:buNone/>
              <a:defRPr sz="2200" kern="1200" spc="100" baseline="0">
                <a:solidFill>
                  <a:schemeClr val="tx2"/>
                </a:solidFill>
                <a:latin typeface="+mn-lt"/>
                <a:ea typeface="+mn-ea"/>
                <a:cs typeface="+mn-cs"/>
              </a:defRPr>
            </a:lvl1pPr>
            <a:lvl2pPr marL="457200" indent="0" algn="ctr" rtl="0" fontAlgn="base">
              <a:spcBef>
                <a:spcPts val="300"/>
              </a:spcBef>
              <a:spcAft>
                <a:spcPct val="0"/>
              </a:spcAft>
              <a:buClr>
                <a:srgbClr val="D6903D"/>
              </a:buClr>
              <a:buSzPct val="85000"/>
              <a:buFont typeface="Wingdings 2" pitchFamily="18" charset="2"/>
              <a:buNone/>
              <a:defRPr sz="2400" kern="1200">
                <a:solidFill>
                  <a:schemeClr val="tx2"/>
                </a:solidFill>
                <a:latin typeface="+mn-lt"/>
                <a:ea typeface="+mn-ea"/>
                <a:cs typeface="+mn-cs"/>
              </a:defRPr>
            </a:lvl2pPr>
            <a:lvl3pPr marL="914400" indent="0" algn="ctr" rtl="0" fontAlgn="base">
              <a:spcBef>
                <a:spcPts val="300"/>
              </a:spcBef>
              <a:spcAft>
                <a:spcPct val="0"/>
              </a:spcAft>
              <a:buClr>
                <a:srgbClr val="B37732"/>
              </a:buClr>
              <a:buSzPct val="85000"/>
              <a:buFont typeface="Wingdings 2" pitchFamily="18" charset="2"/>
              <a:buNone/>
              <a:defRPr sz="2100" kern="1200">
                <a:solidFill>
                  <a:schemeClr val="tx1"/>
                </a:solidFill>
                <a:latin typeface="+mn-lt"/>
                <a:ea typeface="+mn-ea"/>
                <a:cs typeface="+mn-cs"/>
              </a:defRPr>
            </a:lvl3pPr>
            <a:lvl4pPr marL="1371600" indent="0" algn="ctr" rtl="0" fontAlgn="base">
              <a:spcBef>
                <a:spcPts val="300"/>
              </a:spcBef>
              <a:spcAft>
                <a:spcPct val="0"/>
              </a:spcAft>
              <a:buClr>
                <a:srgbClr val="D6903D"/>
              </a:buClr>
              <a:buSzPct val="85000"/>
              <a:buFont typeface="Wingdings 2" pitchFamily="18" charset="2"/>
              <a:buNone/>
              <a:defRPr sz="1900" kern="1200">
                <a:solidFill>
                  <a:schemeClr val="tx1"/>
                </a:solidFill>
                <a:latin typeface="+mn-lt"/>
                <a:ea typeface="+mn-ea"/>
                <a:cs typeface="+mn-cs"/>
              </a:defRPr>
            </a:lvl4pPr>
            <a:lvl5pPr marL="1828800" indent="0" algn="ctr" rtl="0" fontAlgn="base">
              <a:spcBef>
                <a:spcPts val="338"/>
              </a:spcBef>
              <a:spcAft>
                <a:spcPct val="0"/>
              </a:spcAft>
              <a:buClr>
                <a:srgbClr val="D6903D"/>
              </a:buClr>
              <a:buSzPct val="85000"/>
              <a:buFont typeface="Wingdings 2" pitchFamily="18" charset="2"/>
              <a:buNone/>
              <a:defRPr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a:lnSpc>
                <a:spcPct val="80000"/>
              </a:lnSpc>
              <a:defRPr/>
            </a:pPr>
            <a:r>
              <a:rPr lang="el-GR" altLang="el-GR" sz="1800" b="1" dirty="0" smtClean="0">
                <a:solidFill>
                  <a:srgbClr val="C00000"/>
                </a:solidFill>
                <a:effectLst>
                  <a:outerShdw blurRad="38100" dist="38100" dir="2700000" algn="tl">
                    <a:srgbClr val="C0C0C0"/>
                  </a:outerShdw>
                </a:effectLst>
              </a:rPr>
              <a:t>Άσπα Γοσποδίνη</a:t>
            </a:r>
            <a:endParaRPr lang="en-US" altLang="el-GR" sz="1800" b="1" dirty="0" smtClean="0">
              <a:solidFill>
                <a:srgbClr val="C00000"/>
              </a:solidFill>
              <a:effectLst>
                <a:outerShdw blurRad="38100" dist="38100" dir="2700000" algn="tl">
                  <a:srgbClr val="C0C0C0"/>
                </a:outerShdw>
              </a:effectLst>
            </a:endParaRPr>
          </a:p>
          <a:p>
            <a:pPr>
              <a:lnSpc>
                <a:spcPct val="80000"/>
              </a:lnSpc>
              <a:defRPr/>
            </a:pPr>
            <a:r>
              <a:rPr lang="el-GR" altLang="el-GR" sz="1800" dirty="0" smtClean="0">
                <a:solidFill>
                  <a:schemeClr val="bg1"/>
                </a:solidFill>
                <a:effectLst>
                  <a:outerShdw blurRad="38100" dist="38100" dir="2700000" algn="tl">
                    <a:srgbClr val="C0C0C0"/>
                  </a:outerShdw>
                </a:effectLst>
              </a:rPr>
              <a:t>Αρχιτέκτων - Πολεοδόμος</a:t>
            </a:r>
            <a:r>
              <a:rPr lang="en-US" altLang="el-GR" sz="1800" dirty="0" smtClean="0">
                <a:solidFill>
                  <a:schemeClr val="bg1"/>
                </a:solidFill>
                <a:effectLst>
                  <a:outerShdw blurRad="38100" dist="38100" dir="2700000" algn="tl">
                    <a:srgbClr val="C0C0C0"/>
                  </a:outerShdw>
                </a:effectLst>
              </a:rPr>
              <a:t>, MSc, PhD University College London</a:t>
            </a:r>
            <a:endParaRPr lang="el-GR" altLang="el-GR" sz="1800" dirty="0" smtClean="0">
              <a:solidFill>
                <a:schemeClr val="bg1"/>
              </a:solidFill>
              <a:effectLst>
                <a:outerShdw blurRad="38100" dist="38100" dir="2700000" algn="tl">
                  <a:srgbClr val="C0C0C0"/>
                </a:outerShdw>
              </a:effectLst>
            </a:endParaRPr>
          </a:p>
          <a:p>
            <a:pPr>
              <a:lnSpc>
                <a:spcPct val="80000"/>
              </a:lnSpc>
              <a:defRPr/>
            </a:pPr>
            <a:r>
              <a:rPr lang="el-GR" altLang="el-GR" sz="1800" dirty="0" smtClean="0">
                <a:solidFill>
                  <a:schemeClr val="bg1"/>
                </a:solidFill>
                <a:effectLst>
                  <a:outerShdw blurRad="38100" dist="38100" dir="2700000" algn="tl">
                    <a:srgbClr val="C0C0C0"/>
                  </a:outerShdw>
                </a:effectLst>
              </a:rPr>
              <a:t>Καθηγήτρια Πολεοδομίας &amp; Αστικού Σχεδιασμού</a:t>
            </a:r>
            <a:r>
              <a:rPr lang="en-US" altLang="el-GR" sz="1800" dirty="0" smtClean="0">
                <a:solidFill>
                  <a:schemeClr val="bg1"/>
                </a:solidFill>
                <a:effectLst>
                  <a:outerShdw blurRad="38100" dist="38100" dir="2700000" algn="tl">
                    <a:srgbClr val="C0C0C0"/>
                  </a:outerShdw>
                </a:effectLst>
              </a:rPr>
              <a:t>,</a:t>
            </a:r>
          </a:p>
          <a:p>
            <a:pPr>
              <a:lnSpc>
                <a:spcPct val="80000"/>
              </a:lnSpc>
              <a:defRPr/>
            </a:pPr>
            <a:r>
              <a:rPr lang="el-GR" altLang="el-GR" sz="1800" dirty="0" smtClean="0">
                <a:solidFill>
                  <a:schemeClr val="bg1"/>
                </a:solidFill>
                <a:effectLst>
                  <a:outerShdw blurRad="38100" dist="38100" dir="2700000" algn="tl">
                    <a:srgbClr val="C0C0C0"/>
                  </a:outerShdw>
                </a:effectLst>
              </a:rPr>
              <a:t>Τμήμα Μηχ. Χωροταξίας, Πολεοδομίας &amp; Περιφ. Ανάπτυξης, Πανεπιστήμιο Θεσσαλίας</a:t>
            </a:r>
            <a:endParaRPr lang="el-GR" altLang="el-GR" sz="1800" dirty="0" smtClean="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Ορθογώνιο"/>
          <p:cNvSpPr/>
          <p:nvPr/>
        </p:nvSpPr>
        <p:spPr>
          <a:xfrm>
            <a:off x="285720" y="914400"/>
            <a:ext cx="8462744" cy="3139321"/>
          </a:xfrm>
          <a:prstGeom prst="rect">
            <a:avLst/>
          </a:prstGeom>
        </p:spPr>
        <p:txBody>
          <a:bodyPr wrap="square">
            <a:spAutoFit/>
          </a:bodyPr>
          <a:lstStyle/>
          <a:p>
            <a:pPr algn="just"/>
            <a:r>
              <a:rPr lang="el-GR" dirty="0" smtClean="0">
                <a:solidFill>
                  <a:schemeClr val="bg1"/>
                </a:solidFill>
                <a:latin typeface="+mn-lt"/>
              </a:rPr>
              <a:t>Εκτός από τη μείωση του πληθυσμού και την ανεργία, που αποτελούν τα προβλήματα που παρατηρούνται πιο εύκολα και πιο άμεσα, οι πόλεις που παρουσιάζουν αστική χωρική συρρίκνωση έρχονται αντιμέτωπες με μια σειρά προβλημάτων που σχετίζονται με την παρακμή των πόλεων, όπως:</a:t>
            </a:r>
            <a:endParaRPr lang="en-US" dirty="0" smtClean="0">
              <a:solidFill>
                <a:schemeClr val="bg1"/>
              </a:solidFill>
              <a:latin typeface="+mn-lt"/>
            </a:endParaRPr>
          </a:p>
          <a:p>
            <a:pPr algn="just"/>
            <a:endParaRPr lang="en-US" dirty="0" smtClean="0">
              <a:solidFill>
                <a:schemeClr val="bg1"/>
              </a:solidFill>
              <a:latin typeface="+mn-lt"/>
            </a:endParaRPr>
          </a:p>
          <a:p>
            <a:pPr algn="just">
              <a:buFont typeface="Wingdings" pitchFamily="2" charset="2"/>
              <a:buChar char="§"/>
            </a:pPr>
            <a:r>
              <a:rPr lang="el-GR" b="1" dirty="0" smtClean="0">
                <a:solidFill>
                  <a:srgbClr val="C00000"/>
                </a:solidFill>
                <a:latin typeface="+mn-lt"/>
              </a:rPr>
              <a:t>Φυσική φθορά</a:t>
            </a:r>
            <a:r>
              <a:rPr lang="en-US" dirty="0" smtClean="0">
                <a:latin typeface="+mn-lt"/>
              </a:rPr>
              <a:t>–</a:t>
            </a:r>
            <a:r>
              <a:rPr lang="el-GR" dirty="0" smtClean="0">
                <a:solidFill>
                  <a:schemeClr val="bg1"/>
                </a:solidFill>
                <a:latin typeface="+mn-lt"/>
              </a:rPr>
              <a:t>αυξημένος αριθμός εγκαταλειμμένων κτιρίων, κενών αστικών χώρων κλπ.</a:t>
            </a:r>
            <a:endParaRPr lang="en-US" dirty="0" smtClean="0">
              <a:solidFill>
                <a:schemeClr val="bg1"/>
              </a:solidFill>
              <a:latin typeface="+mn-lt"/>
            </a:endParaRPr>
          </a:p>
          <a:p>
            <a:pPr algn="just">
              <a:buFont typeface="Wingdings" pitchFamily="2" charset="2"/>
              <a:buChar char="§"/>
            </a:pPr>
            <a:r>
              <a:rPr lang="el-GR" b="1" dirty="0" smtClean="0">
                <a:solidFill>
                  <a:srgbClr val="C00000"/>
                </a:solidFill>
                <a:latin typeface="+mn-lt"/>
              </a:rPr>
              <a:t>Κρίση στον τομέα των κατασκευών και πωλήσεων</a:t>
            </a:r>
            <a:r>
              <a:rPr lang="en-US" dirty="0" smtClean="0">
                <a:latin typeface="+mn-lt"/>
              </a:rPr>
              <a:t>–</a:t>
            </a:r>
            <a:r>
              <a:rPr lang="el-GR" dirty="0" smtClean="0">
                <a:latin typeface="+mn-lt"/>
              </a:rPr>
              <a:t>  μείωση των πωλήσεων, </a:t>
            </a:r>
            <a:r>
              <a:rPr lang="el-GR" dirty="0" smtClean="0">
                <a:solidFill>
                  <a:schemeClr val="bg1"/>
                </a:solidFill>
                <a:latin typeface="+mn-lt"/>
              </a:rPr>
              <a:t>έλλειψη επενδύσεων στο στεγαστικό τομέα κλπ.</a:t>
            </a:r>
            <a:r>
              <a:rPr lang="en-US" dirty="0" smtClean="0">
                <a:solidFill>
                  <a:schemeClr val="bg1"/>
                </a:solidFill>
                <a:latin typeface="+mn-lt"/>
              </a:rPr>
              <a:t>due to existing vacancies and lack of investment in the existing stock</a:t>
            </a:r>
          </a:p>
          <a:p>
            <a:pPr algn="just">
              <a:buFont typeface="Wingdings" pitchFamily="2" charset="2"/>
              <a:buChar char="§"/>
            </a:pPr>
            <a:r>
              <a:rPr lang="el-GR" b="1" dirty="0" smtClean="0">
                <a:solidFill>
                  <a:srgbClr val="C00000"/>
                </a:solidFill>
                <a:latin typeface="+mn-lt"/>
              </a:rPr>
              <a:t>Περιβαλλοντικά προβλήματα</a:t>
            </a:r>
            <a:r>
              <a:rPr lang="en-US" dirty="0" smtClean="0">
                <a:latin typeface="+mn-lt"/>
              </a:rPr>
              <a:t>-</a:t>
            </a:r>
            <a:r>
              <a:rPr lang="el-GR" dirty="0" smtClean="0">
                <a:solidFill>
                  <a:schemeClr val="bg1"/>
                </a:solidFill>
                <a:latin typeface="+mn-lt"/>
              </a:rPr>
              <a:t>που σχετίζονται με χαμηλή ποιότητα ζωής</a:t>
            </a:r>
            <a:endParaRPr lang="en-US" dirty="0" smtClean="0">
              <a:solidFill>
                <a:schemeClr val="bg1"/>
              </a:solidFill>
              <a:latin typeface="+mn-lt"/>
            </a:endParaRPr>
          </a:p>
        </p:txBody>
      </p:sp>
      <p:sp>
        <p:nvSpPr>
          <p:cNvPr id="3" name="2 - TextBox"/>
          <p:cNvSpPr txBox="1"/>
          <p:nvPr/>
        </p:nvSpPr>
        <p:spPr>
          <a:xfrm>
            <a:off x="785786" y="109815"/>
            <a:ext cx="7715304" cy="830997"/>
          </a:xfrm>
          <a:prstGeom prst="rect">
            <a:avLst/>
          </a:prstGeom>
          <a:noFill/>
        </p:spPr>
        <p:txBody>
          <a:bodyPr wrap="square" rtlCol="0">
            <a:spAutoFit/>
          </a:bodyPr>
          <a:lstStyle/>
          <a:p>
            <a:pPr algn="ctr"/>
            <a:r>
              <a:rPr lang="el-GR" sz="2400" b="1" dirty="0" smtClean="0">
                <a:solidFill>
                  <a:srgbClr val="C00000"/>
                </a:solidFill>
                <a:latin typeface="+mn-lt"/>
              </a:rPr>
              <a:t>Προβλήματα που σχετίζονται με την αστική συρρίκνωση</a:t>
            </a:r>
            <a:endParaRPr lang="el-GR" sz="2400" b="1" dirty="0">
              <a:solidFill>
                <a:srgbClr val="C00000"/>
              </a:solidFill>
              <a:latin typeface="+mn-lt"/>
            </a:endParaRPr>
          </a:p>
        </p:txBody>
      </p:sp>
      <p:pic>
        <p:nvPicPr>
          <p:cNvPr id="4" name="Picture 3"/>
          <p:cNvPicPr>
            <a:picLocks noChangeAspect="1" noChangeArrowheads="1"/>
          </p:cNvPicPr>
          <p:nvPr/>
        </p:nvPicPr>
        <p:blipFill>
          <a:blip r:embed="rId3" cstate="print"/>
          <a:srcRect/>
          <a:stretch>
            <a:fillRect/>
          </a:stretch>
        </p:blipFill>
        <p:spPr bwMode="auto">
          <a:xfrm>
            <a:off x="395536" y="4334980"/>
            <a:ext cx="2702089" cy="2142020"/>
          </a:xfrm>
          <a:prstGeom prst="rect">
            <a:avLst/>
          </a:prstGeom>
          <a:noFill/>
          <a:ln w="9525">
            <a:noFill/>
            <a:miter lim="800000"/>
            <a:headEnd/>
            <a:tailEnd/>
          </a:ln>
        </p:spPr>
      </p:pic>
      <p:pic>
        <p:nvPicPr>
          <p:cNvPr id="5" name="Picture 7"/>
          <p:cNvPicPr>
            <a:picLocks noChangeAspect="1" noChangeArrowheads="1"/>
          </p:cNvPicPr>
          <p:nvPr/>
        </p:nvPicPr>
        <p:blipFill>
          <a:blip r:embed="rId4" cstate="print"/>
          <a:srcRect/>
          <a:stretch>
            <a:fillRect/>
          </a:stretch>
        </p:blipFill>
        <p:spPr bwMode="auto">
          <a:xfrm>
            <a:off x="3275856" y="4330226"/>
            <a:ext cx="2527175" cy="2119141"/>
          </a:xfrm>
          <a:prstGeom prst="rect">
            <a:avLst/>
          </a:prstGeom>
          <a:noFill/>
          <a:ln w="9525">
            <a:noFill/>
            <a:miter lim="800000"/>
            <a:headEnd/>
            <a:tailEnd/>
          </a:ln>
          <a:effectLst/>
        </p:spPr>
      </p:pic>
      <p:pic>
        <p:nvPicPr>
          <p:cNvPr id="6" name="il_fi" descr="http://americancity.org/images/cache/875eaefc6b8228159888359a436618144985cd92.jpg"/>
          <p:cNvPicPr>
            <a:picLocks noChangeAspect="1" noChangeArrowheads="1"/>
          </p:cNvPicPr>
          <p:nvPr/>
        </p:nvPicPr>
        <p:blipFill>
          <a:blip r:embed="rId5" cstate="print"/>
          <a:srcRect/>
          <a:stretch>
            <a:fillRect/>
          </a:stretch>
        </p:blipFill>
        <p:spPr bwMode="auto">
          <a:xfrm>
            <a:off x="6012160" y="4293096"/>
            <a:ext cx="2895600" cy="2085975"/>
          </a:xfrm>
          <a:prstGeom prst="rect">
            <a:avLst/>
          </a:prstGeom>
          <a:noFill/>
          <a:ln w="9525">
            <a:noFill/>
            <a:miter lim="800000"/>
            <a:headEnd/>
            <a:tailEnd/>
          </a:ln>
        </p:spPr>
      </p:pic>
    </p:spTree>
    <p:extLst>
      <p:ext uri="{BB962C8B-B14F-4D97-AF65-F5344CB8AC3E}">
        <p14:creationId xmlns:p14="http://schemas.microsoft.com/office/powerpoint/2010/main" val="791940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785786" y="142852"/>
            <a:ext cx="7715304" cy="830997"/>
          </a:xfrm>
          <a:prstGeom prst="rect">
            <a:avLst/>
          </a:prstGeom>
          <a:noFill/>
        </p:spPr>
        <p:txBody>
          <a:bodyPr wrap="square" rtlCol="0">
            <a:spAutoFit/>
          </a:bodyPr>
          <a:lstStyle/>
          <a:p>
            <a:pPr algn="ctr"/>
            <a:r>
              <a:rPr lang="el-GR" sz="2400" b="1" dirty="0" smtClean="0">
                <a:solidFill>
                  <a:srgbClr val="C00000"/>
                </a:solidFill>
                <a:latin typeface="+mn-lt"/>
              </a:rPr>
              <a:t>Πολιτικές για την αναζωογόνηση πόλεων με αστική συρρίκνωση</a:t>
            </a:r>
            <a:endParaRPr lang="el-GR" sz="2400" b="1" dirty="0">
              <a:solidFill>
                <a:srgbClr val="C00000"/>
              </a:solidFill>
              <a:latin typeface="+mn-lt"/>
            </a:endParaRPr>
          </a:p>
        </p:txBody>
      </p:sp>
      <p:sp>
        <p:nvSpPr>
          <p:cNvPr id="4" name="1 - Ορθογώνιο"/>
          <p:cNvSpPr/>
          <p:nvPr/>
        </p:nvSpPr>
        <p:spPr>
          <a:xfrm>
            <a:off x="76200" y="1447800"/>
            <a:ext cx="8610600" cy="4170372"/>
          </a:xfrm>
          <a:prstGeom prst="rect">
            <a:avLst/>
          </a:prstGeom>
        </p:spPr>
        <p:txBody>
          <a:bodyPr wrap="square">
            <a:spAutoFit/>
          </a:bodyPr>
          <a:lstStyle/>
          <a:p>
            <a:pPr marL="457200" indent="-457200" algn="just">
              <a:spcBef>
                <a:spcPts val="600"/>
              </a:spcBef>
              <a:buClr>
                <a:schemeClr val="accent2"/>
              </a:buClr>
              <a:buSzPct val="85000"/>
            </a:pPr>
            <a:r>
              <a:rPr lang="el-GR" sz="2000" dirty="0">
                <a:latin typeface="+mn-lt"/>
              </a:rPr>
              <a:t>	</a:t>
            </a:r>
            <a:r>
              <a:rPr lang="el-GR" sz="2000" dirty="0">
                <a:solidFill>
                  <a:schemeClr val="bg1"/>
                </a:solidFill>
                <a:latin typeface="+mn-lt"/>
              </a:rPr>
              <a:t>Τα μοντέλα αναζωογόνησης των </a:t>
            </a:r>
            <a:r>
              <a:rPr lang="el-GR" sz="2000" dirty="0" smtClean="0">
                <a:solidFill>
                  <a:schemeClr val="bg1"/>
                </a:solidFill>
                <a:latin typeface="+mn-lt"/>
              </a:rPr>
              <a:t>περιοχών που παρουσιάζουν αστικ</a:t>
            </a:r>
            <a:r>
              <a:rPr lang="el-GR" sz="2000" dirty="0" smtClean="0">
                <a:latin typeface="+mn-lt"/>
              </a:rPr>
              <a:t>ή </a:t>
            </a:r>
            <a:r>
              <a:rPr lang="el-GR" sz="2000" dirty="0" smtClean="0">
                <a:solidFill>
                  <a:schemeClr val="bg1"/>
                </a:solidFill>
                <a:latin typeface="+mn-lt"/>
              </a:rPr>
              <a:t>συρρίκνωση </a:t>
            </a:r>
            <a:r>
              <a:rPr lang="el-GR" sz="2000" i="1" dirty="0" smtClean="0">
                <a:solidFill>
                  <a:srgbClr val="2D2901"/>
                </a:solidFill>
                <a:latin typeface="+mn-lt"/>
              </a:rPr>
              <a:t>βασίζονται </a:t>
            </a:r>
            <a:r>
              <a:rPr lang="el-GR" sz="2000" b="1" i="1" u="sng" dirty="0">
                <a:solidFill>
                  <a:srgbClr val="2D2901"/>
                </a:solidFill>
                <a:latin typeface="+mn-lt"/>
              </a:rPr>
              <a:t>στην προσπάθεια ρύθμισης-εξισορρόπησης ορισμένων παραγόντων</a:t>
            </a:r>
            <a:r>
              <a:rPr lang="el-GR" sz="2000" i="1" dirty="0">
                <a:solidFill>
                  <a:srgbClr val="2D2901"/>
                </a:solidFill>
                <a:latin typeface="+mn-lt"/>
              </a:rPr>
              <a:t>:</a:t>
            </a:r>
            <a:endParaRPr lang="el-GR" sz="2000" dirty="0">
              <a:latin typeface="+mn-lt"/>
            </a:endParaRPr>
          </a:p>
          <a:p>
            <a:pPr marL="457200" indent="-457200" algn="just">
              <a:spcBef>
                <a:spcPts val="600"/>
              </a:spcBef>
              <a:buClr>
                <a:schemeClr val="accent2"/>
              </a:buClr>
              <a:buSzPct val="85000"/>
            </a:pPr>
            <a:endParaRPr lang="el-GR" sz="2000" dirty="0">
              <a:solidFill>
                <a:srgbClr val="C00000"/>
              </a:solidFill>
              <a:latin typeface="+mn-lt"/>
            </a:endParaRPr>
          </a:p>
          <a:p>
            <a:pPr marL="914400" lvl="1" indent="-457200" algn="just">
              <a:spcBef>
                <a:spcPts val="600"/>
              </a:spcBef>
              <a:buClr>
                <a:schemeClr val="accent2"/>
              </a:buClr>
              <a:buSzPct val="85000"/>
              <a:buFont typeface="Wingdings" pitchFamily="2" charset="2"/>
              <a:buChar char="Ø"/>
            </a:pPr>
            <a:r>
              <a:rPr lang="el-GR" sz="2000" b="1" u="sng" dirty="0">
                <a:solidFill>
                  <a:srgbClr val="C00000"/>
                </a:solidFill>
                <a:latin typeface="+mn-lt"/>
              </a:rPr>
              <a:t>Του κοινωνικού</a:t>
            </a:r>
            <a:r>
              <a:rPr lang="el-GR" sz="2000" b="1" dirty="0">
                <a:solidFill>
                  <a:srgbClr val="C00000"/>
                </a:solidFill>
                <a:latin typeface="+mn-lt"/>
              </a:rPr>
              <a:t> </a:t>
            </a:r>
            <a:r>
              <a:rPr lang="el-GR" sz="2000" dirty="0">
                <a:latin typeface="+mn-lt"/>
              </a:rPr>
              <a:t>(</a:t>
            </a:r>
            <a:r>
              <a:rPr lang="el-GR" sz="2000" dirty="0">
                <a:solidFill>
                  <a:schemeClr val="bg1"/>
                </a:solidFill>
                <a:latin typeface="+mn-lt"/>
              </a:rPr>
              <a:t>για π.χ. μείωση του βαθμού της εγκληματικότητας</a:t>
            </a:r>
            <a:r>
              <a:rPr lang="el-GR" sz="2000" dirty="0">
                <a:latin typeface="+mn-lt"/>
              </a:rPr>
              <a:t>, </a:t>
            </a:r>
            <a:r>
              <a:rPr lang="el-GR" sz="2000" dirty="0">
                <a:solidFill>
                  <a:schemeClr val="bg1"/>
                </a:solidFill>
                <a:latin typeface="+mn-lt"/>
              </a:rPr>
              <a:t>ενθάρρυνση της ανάπτυξης της τοπικής </a:t>
            </a:r>
            <a:r>
              <a:rPr lang="el-GR" sz="2000" dirty="0" smtClean="0">
                <a:solidFill>
                  <a:schemeClr val="bg1"/>
                </a:solidFill>
                <a:latin typeface="+mn-lt"/>
              </a:rPr>
              <a:t>κοινότητας),</a:t>
            </a:r>
            <a:endParaRPr lang="el-GR" sz="2000" dirty="0">
              <a:solidFill>
                <a:schemeClr val="bg1"/>
              </a:solidFill>
              <a:latin typeface="+mn-lt"/>
            </a:endParaRPr>
          </a:p>
          <a:p>
            <a:pPr marL="914400" lvl="1" indent="-457200" algn="just">
              <a:spcBef>
                <a:spcPts val="600"/>
              </a:spcBef>
              <a:buClr>
                <a:schemeClr val="accent2"/>
              </a:buClr>
              <a:buSzPct val="85000"/>
              <a:buFont typeface="Wingdings" pitchFamily="2" charset="2"/>
              <a:buChar char="Ø"/>
            </a:pPr>
            <a:r>
              <a:rPr lang="el-GR" sz="2000" b="1" u="sng" dirty="0" smtClean="0">
                <a:solidFill>
                  <a:srgbClr val="C00000"/>
                </a:solidFill>
                <a:latin typeface="+mn-lt"/>
              </a:rPr>
              <a:t>Του οικονομικού</a:t>
            </a:r>
            <a:r>
              <a:rPr lang="el-GR" sz="2000" b="1" dirty="0" smtClean="0">
                <a:solidFill>
                  <a:srgbClr val="C00000"/>
                </a:solidFill>
                <a:latin typeface="+mn-lt"/>
              </a:rPr>
              <a:t> </a:t>
            </a:r>
            <a:r>
              <a:rPr lang="el-GR" sz="2000" dirty="0">
                <a:solidFill>
                  <a:schemeClr val="bg1"/>
                </a:solidFill>
                <a:latin typeface="+mn-lt"/>
              </a:rPr>
              <a:t>(για π.χ. δημιουργία νέων θέσεων εργα</a:t>
            </a:r>
            <a:r>
              <a:rPr lang="el-GR" sz="2000" dirty="0">
                <a:latin typeface="+mn-lt"/>
              </a:rPr>
              <a:t>σίας, </a:t>
            </a:r>
            <a:r>
              <a:rPr lang="el-GR" sz="2000" dirty="0">
                <a:solidFill>
                  <a:schemeClr val="bg1"/>
                </a:solidFill>
                <a:latin typeface="+mn-lt"/>
              </a:rPr>
              <a:t>προσπάθεια οικονομικής σταθερότητας</a:t>
            </a:r>
            <a:r>
              <a:rPr lang="el-GR" sz="2000" dirty="0" smtClean="0">
                <a:solidFill>
                  <a:schemeClr val="bg1"/>
                </a:solidFill>
                <a:latin typeface="+mn-lt"/>
              </a:rPr>
              <a:t>),</a:t>
            </a:r>
            <a:endParaRPr lang="el-GR" sz="2000" dirty="0">
              <a:solidFill>
                <a:schemeClr val="bg1"/>
              </a:solidFill>
              <a:latin typeface="+mn-lt"/>
            </a:endParaRPr>
          </a:p>
          <a:p>
            <a:pPr marL="914400" lvl="1" indent="-457200" algn="just">
              <a:spcBef>
                <a:spcPts val="600"/>
              </a:spcBef>
              <a:buClr>
                <a:schemeClr val="accent2"/>
              </a:buClr>
              <a:buSzPct val="85000"/>
              <a:buFont typeface="Wingdings" pitchFamily="2" charset="2"/>
              <a:buChar char="Ø"/>
            </a:pPr>
            <a:r>
              <a:rPr lang="el-GR" sz="2000" b="1" u="sng" dirty="0">
                <a:solidFill>
                  <a:srgbClr val="C00000"/>
                </a:solidFill>
                <a:latin typeface="+mn-lt"/>
              </a:rPr>
              <a:t>Του πολιτικού</a:t>
            </a:r>
            <a:r>
              <a:rPr lang="el-GR" sz="2000" b="1" dirty="0">
                <a:solidFill>
                  <a:srgbClr val="C00000"/>
                </a:solidFill>
                <a:latin typeface="+mn-lt"/>
              </a:rPr>
              <a:t> </a:t>
            </a:r>
            <a:r>
              <a:rPr lang="el-GR" sz="2000" dirty="0">
                <a:latin typeface="+mn-lt"/>
              </a:rPr>
              <a:t>(</a:t>
            </a:r>
            <a:r>
              <a:rPr lang="el-GR" sz="2000" dirty="0">
                <a:solidFill>
                  <a:schemeClr val="bg1"/>
                </a:solidFill>
                <a:latin typeface="+mn-lt"/>
              </a:rPr>
              <a:t>για π.χ. βελτίωση της ικανότητας διαχείρισης της περιοχής</a:t>
            </a:r>
            <a:r>
              <a:rPr lang="el-GR" sz="2000" dirty="0" smtClean="0">
                <a:solidFill>
                  <a:schemeClr val="bg1"/>
                </a:solidFill>
                <a:latin typeface="+mn-lt"/>
              </a:rPr>
              <a:t>),</a:t>
            </a:r>
            <a:endParaRPr lang="el-GR" sz="2000" dirty="0">
              <a:solidFill>
                <a:schemeClr val="bg1"/>
              </a:solidFill>
              <a:latin typeface="+mn-lt"/>
            </a:endParaRPr>
          </a:p>
          <a:p>
            <a:pPr marL="914400" lvl="1" indent="-457200" algn="just">
              <a:spcBef>
                <a:spcPts val="600"/>
              </a:spcBef>
              <a:buClr>
                <a:schemeClr val="accent2"/>
              </a:buClr>
              <a:buSzPct val="85000"/>
              <a:buFont typeface="Wingdings" pitchFamily="2" charset="2"/>
              <a:buChar char="Ø"/>
            </a:pPr>
            <a:r>
              <a:rPr lang="el-GR" sz="2000" b="1" u="sng" dirty="0">
                <a:solidFill>
                  <a:srgbClr val="C00000"/>
                </a:solidFill>
                <a:latin typeface="+mn-lt"/>
              </a:rPr>
              <a:t>Του πολιτιστικού</a:t>
            </a:r>
            <a:r>
              <a:rPr lang="el-GR" sz="2000" b="1" dirty="0">
                <a:solidFill>
                  <a:srgbClr val="C00000"/>
                </a:solidFill>
                <a:latin typeface="+mn-lt"/>
              </a:rPr>
              <a:t> </a:t>
            </a:r>
            <a:r>
              <a:rPr lang="el-GR" sz="2000" dirty="0">
                <a:latin typeface="+mn-lt"/>
              </a:rPr>
              <a:t>(</a:t>
            </a:r>
            <a:r>
              <a:rPr lang="el-GR" sz="2000" dirty="0">
                <a:solidFill>
                  <a:schemeClr val="bg1"/>
                </a:solidFill>
                <a:latin typeface="+mn-lt"/>
              </a:rPr>
              <a:t>για π.χ. ενίσχυση της αίσθησης της τοπικής κοινωνίας και του ανήκειν).</a:t>
            </a:r>
          </a:p>
        </p:txBody>
      </p:sp>
    </p:spTree>
    <p:extLst>
      <p:ext uri="{BB962C8B-B14F-4D97-AF65-F5344CB8AC3E}">
        <p14:creationId xmlns:p14="http://schemas.microsoft.com/office/powerpoint/2010/main" val="45343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785786" y="142852"/>
            <a:ext cx="7715304" cy="830997"/>
          </a:xfrm>
          <a:prstGeom prst="rect">
            <a:avLst/>
          </a:prstGeom>
          <a:noFill/>
        </p:spPr>
        <p:txBody>
          <a:bodyPr wrap="square" rtlCol="0">
            <a:spAutoFit/>
          </a:bodyPr>
          <a:lstStyle/>
          <a:p>
            <a:pPr algn="ctr"/>
            <a:r>
              <a:rPr lang="el-GR" sz="2400" b="1" dirty="0" smtClean="0">
                <a:solidFill>
                  <a:schemeClr val="bg1"/>
                </a:solidFill>
                <a:latin typeface="+mn-lt"/>
              </a:rPr>
              <a:t>Πολιτικές για την αναζωογόνηση πόλεων με αστική συρρίκνωση</a:t>
            </a:r>
            <a:endParaRPr lang="el-GR" sz="2400" b="1" dirty="0">
              <a:solidFill>
                <a:schemeClr val="bg1"/>
              </a:solidFill>
              <a:latin typeface="+mn-lt"/>
            </a:endParaRPr>
          </a:p>
        </p:txBody>
      </p:sp>
      <p:sp>
        <p:nvSpPr>
          <p:cNvPr id="8" name="7 - Ορθογώνιο"/>
          <p:cNvSpPr/>
          <p:nvPr/>
        </p:nvSpPr>
        <p:spPr>
          <a:xfrm>
            <a:off x="503040" y="1214422"/>
            <a:ext cx="7998050" cy="5016758"/>
          </a:xfrm>
          <a:prstGeom prst="rect">
            <a:avLst/>
          </a:prstGeom>
        </p:spPr>
        <p:txBody>
          <a:bodyPr wrap="square">
            <a:spAutoFit/>
          </a:bodyPr>
          <a:lstStyle/>
          <a:p>
            <a:pPr lvl="0" algn="just" fontAlgn="base">
              <a:spcBef>
                <a:spcPct val="0"/>
              </a:spcBef>
              <a:spcAft>
                <a:spcPct val="0"/>
              </a:spcAft>
            </a:pPr>
            <a:r>
              <a:rPr lang="el-GR" sz="2000" dirty="0" smtClean="0">
                <a:solidFill>
                  <a:schemeClr val="bg1"/>
                </a:solidFill>
                <a:latin typeface="+mn-lt"/>
                <a:ea typeface="Times New Roman" pitchFamily="18" charset="0"/>
                <a:cs typeface="Arial" pitchFamily="34" charset="0"/>
              </a:rPr>
              <a:t>Κατά τη διαδικασία διερεύνησης των πολιτικών που έχουν υιοθετηθεί για την ανάσχεση – αντιμετώπιση της αστικής χωρικής συρρίκνωσης, γίνεται φανερό </a:t>
            </a:r>
            <a:r>
              <a:rPr lang="el-GR" sz="2000" b="1" dirty="0" smtClean="0">
                <a:solidFill>
                  <a:schemeClr val="bg1"/>
                </a:solidFill>
                <a:latin typeface="+mn-lt"/>
                <a:ea typeface="Times New Roman" pitchFamily="18" charset="0"/>
                <a:cs typeface="Arial" pitchFamily="34" charset="0"/>
              </a:rPr>
              <a:t>ότι οι πολιτικές που επιλέγονται εξαρτώνται από τη μορφή της αστικής χωρικής συρρίκνωσης που παρατηρείται. </a:t>
            </a:r>
          </a:p>
          <a:p>
            <a:pPr lvl="0" algn="just" fontAlgn="base">
              <a:spcBef>
                <a:spcPct val="0"/>
              </a:spcBef>
              <a:spcAft>
                <a:spcPct val="0"/>
              </a:spcAft>
            </a:pPr>
            <a:endParaRPr lang="el-GR" sz="2000" dirty="0" smtClean="0">
              <a:solidFill>
                <a:schemeClr val="bg1"/>
              </a:solidFill>
              <a:latin typeface="+mn-lt"/>
              <a:ea typeface="Times New Roman" pitchFamily="18" charset="0"/>
              <a:cs typeface="Arial" pitchFamily="34" charset="0"/>
            </a:endParaRPr>
          </a:p>
          <a:p>
            <a:pPr lvl="0" algn="just" fontAlgn="base">
              <a:spcBef>
                <a:spcPct val="0"/>
              </a:spcBef>
              <a:spcAft>
                <a:spcPct val="0"/>
              </a:spcAft>
            </a:pPr>
            <a:r>
              <a:rPr lang="el-GR" sz="2000" dirty="0" smtClean="0">
                <a:solidFill>
                  <a:schemeClr val="bg1"/>
                </a:solidFill>
                <a:latin typeface="+mn-lt"/>
                <a:ea typeface="Times New Roman" pitchFamily="18" charset="0"/>
                <a:cs typeface="Arial" pitchFamily="34" charset="0"/>
              </a:rPr>
              <a:t>Παρατηρούνται δύο «ομάδες» πολιτικών, αυτές που κατά βάση υιοθετήθηκαν από τις </a:t>
            </a:r>
            <a:r>
              <a:rPr lang="el-GR" sz="2000" dirty="0" err="1" smtClean="0">
                <a:solidFill>
                  <a:schemeClr val="bg1"/>
                </a:solidFill>
                <a:latin typeface="+mn-lt"/>
                <a:ea typeface="Times New Roman" pitchFamily="18" charset="0"/>
                <a:cs typeface="Arial" pitchFamily="34" charset="0"/>
              </a:rPr>
              <a:t>Βορειο</a:t>
            </a:r>
            <a:r>
              <a:rPr lang="el-GR" sz="2000" dirty="0" smtClean="0">
                <a:solidFill>
                  <a:schemeClr val="bg1"/>
                </a:solidFill>
                <a:latin typeface="+mn-lt"/>
                <a:ea typeface="Times New Roman" pitchFamily="18" charset="0"/>
                <a:cs typeface="Arial" pitchFamily="34" charset="0"/>
              </a:rPr>
              <a:t>-Αμερικανικές πόλεις και αυτές που επιλέχθηκαν από τις Ευρωπαϊκές πόλεις. </a:t>
            </a:r>
          </a:p>
          <a:p>
            <a:pPr lvl="0" algn="just" fontAlgn="base">
              <a:spcBef>
                <a:spcPct val="0"/>
              </a:spcBef>
              <a:spcAft>
                <a:spcPct val="0"/>
              </a:spcAft>
            </a:pPr>
            <a:endParaRPr lang="el-GR" sz="2000" b="1" dirty="0" smtClean="0">
              <a:solidFill>
                <a:schemeClr val="bg1"/>
              </a:solidFill>
              <a:latin typeface="+mn-lt"/>
              <a:cs typeface="Arial" pitchFamily="34" charset="0"/>
            </a:endParaRPr>
          </a:p>
          <a:p>
            <a:pPr lvl="0" algn="ctr" eaLnBrk="0" fontAlgn="base" hangingPunct="0">
              <a:spcBef>
                <a:spcPct val="0"/>
              </a:spcBef>
              <a:spcAft>
                <a:spcPct val="0"/>
              </a:spcAft>
            </a:pPr>
            <a:r>
              <a:rPr lang="el-GR" sz="2000" b="1" u="sng" dirty="0" smtClean="0">
                <a:solidFill>
                  <a:schemeClr val="bg1"/>
                </a:solidFill>
                <a:latin typeface="+mn-lt"/>
                <a:ea typeface="Times New Roman" pitchFamily="18" charset="0"/>
                <a:cs typeface="Arial" pitchFamily="34" charset="0"/>
              </a:rPr>
              <a:t>Για τις </a:t>
            </a:r>
            <a:r>
              <a:rPr lang="el-GR" sz="2000" b="1" u="sng" dirty="0" err="1" smtClean="0">
                <a:solidFill>
                  <a:schemeClr val="bg1"/>
                </a:solidFill>
                <a:latin typeface="+mn-lt"/>
                <a:ea typeface="Times New Roman" pitchFamily="18" charset="0"/>
                <a:cs typeface="Arial" pitchFamily="34" charset="0"/>
              </a:rPr>
              <a:t>Βορειο</a:t>
            </a:r>
            <a:r>
              <a:rPr lang="el-GR" sz="2000" b="1" u="sng" dirty="0" smtClean="0">
                <a:solidFill>
                  <a:schemeClr val="bg1"/>
                </a:solidFill>
                <a:latin typeface="+mn-lt"/>
                <a:ea typeface="Times New Roman" pitchFamily="18" charset="0"/>
                <a:cs typeface="Arial" pitchFamily="34" charset="0"/>
              </a:rPr>
              <a:t>-αμερικανικές </a:t>
            </a:r>
            <a:r>
              <a:rPr lang="el-GR" sz="2000" b="1" u="sng" dirty="0" smtClean="0">
                <a:latin typeface="+mn-lt"/>
                <a:ea typeface="Times New Roman" pitchFamily="18" charset="0"/>
                <a:cs typeface="Arial" pitchFamily="34" charset="0"/>
              </a:rPr>
              <a:t>πόλεις</a:t>
            </a:r>
            <a:endParaRPr lang="el-GR" sz="2000" b="1" dirty="0" smtClean="0">
              <a:latin typeface="+mn-lt"/>
              <a:ea typeface="Times New Roman" pitchFamily="18" charset="0"/>
              <a:cs typeface="Arial" pitchFamily="34" charset="0"/>
            </a:endParaRPr>
          </a:p>
          <a:p>
            <a:pPr lvl="0" algn="just" eaLnBrk="0" fontAlgn="base" hangingPunct="0">
              <a:spcBef>
                <a:spcPct val="0"/>
              </a:spcBef>
              <a:spcAft>
                <a:spcPct val="0"/>
              </a:spcAft>
              <a:buFontTx/>
              <a:buChar char="•"/>
            </a:pPr>
            <a:r>
              <a:rPr lang="en-US" sz="2000" dirty="0" err="1" smtClean="0">
                <a:solidFill>
                  <a:schemeClr val="bg1"/>
                </a:solidFill>
                <a:latin typeface="+mn-lt"/>
                <a:ea typeface="Times New Roman" pitchFamily="18" charset="0"/>
                <a:cs typeface="Arial" pitchFamily="34" charset="0"/>
              </a:rPr>
              <a:t>i</a:t>
            </a:r>
            <a:r>
              <a:rPr lang="en-US" sz="2000" dirty="0" smtClean="0">
                <a:solidFill>
                  <a:schemeClr val="bg1"/>
                </a:solidFill>
                <a:latin typeface="+mn-lt"/>
                <a:ea typeface="Times New Roman" pitchFamily="18" charset="0"/>
                <a:cs typeface="Arial" pitchFamily="34" charset="0"/>
              </a:rPr>
              <a:t>) </a:t>
            </a:r>
            <a:r>
              <a:rPr lang="el-GR" sz="2000" b="1" dirty="0" smtClean="0">
                <a:solidFill>
                  <a:srgbClr val="C00000"/>
                </a:solidFill>
                <a:latin typeface="+mn-lt"/>
                <a:ea typeface="Times New Roman" pitchFamily="18" charset="0"/>
                <a:cs typeface="Arial" pitchFamily="34" charset="0"/>
              </a:rPr>
              <a:t>αναζωογόνηση του ιστορικού κέντρου και των κεντρικών περιοχών, </a:t>
            </a:r>
            <a:r>
              <a:rPr lang="el-GR" sz="2000" dirty="0" smtClean="0">
                <a:solidFill>
                  <a:schemeClr val="bg1"/>
                </a:solidFill>
                <a:latin typeface="+mn-lt"/>
                <a:ea typeface="Times New Roman" pitchFamily="18" charset="0"/>
                <a:cs typeface="Arial" pitchFamily="34" charset="0"/>
              </a:rPr>
              <a:t>με στόχο την αντιμετώπιση του </a:t>
            </a:r>
            <a:r>
              <a:rPr lang="en-US" sz="2000" dirty="0" smtClean="0">
                <a:solidFill>
                  <a:schemeClr val="bg1"/>
                </a:solidFill>
                <a:latin typeface="+mn-lt"/>
                <a:ea typeface="Times New Roman" pitchFamily="18" charset="0"/>
                <a:cs typeface="Arial" pitchFamily="34" charset="0"/>
              </a:rPr>
              <a:t>the ‘doughnut effect’, </a:t>
            </a:r>
            <a:endParaRPr lang="el-GR" sz="2000" dirty="0" smtClean="0">
              <a:solidFill>
                <a:schemeClr val="bg1"/>
              </a:solidFill>
              <a:latin typeface="+mn-lt"/>
              <a:ea typeface="Times New Roman" pitchFamily="18" charset="0"/>
              <a:cs typeface="Arial" pitchFamily="34" charset="0"/>
            </a:endParaRPr>
          </a:p>
          <a:p>
            <a:pPr lvl="0" algn="just" eaLnBrk="0" fontAlgn="base" hangingPunct="0">
              <a:spcBef>
                <a:spcPct val="0"/>
              </a:spcBef>
              <a:spcAft>
                <a:spcPct val="0"/>
              </a:spcAft>
              <a:buFontTx/>
              <a:buChar char="•"/>
            </a:pPr>
            <a:r>
              <a:rPr lang="en-US" sz="2000" dirty="0" smtClean="0">
                <a:solidFill>
                  <a:schemeClr val="bg1"/>
                </a:solidFill>
                <a:latin typeface="+mn-lt"/>
                <a:ea typeface="Times New Roman" pitchFamily="18" charset="0"/>
                <a:cs typeface="Arial" pitchFamily="34" charset="0"/>
              </a:rPr>
              <a:t>ii)</a:t>
            </a:r>
            <a:r>
              <a:rPr lang="el-GR" sz="2000" dirty="0" smtClean="0">
                <a:solidFill>
                  <a:schemeClr val="bg1"/>
                </a:solidFill>
                <a:latin typeface="+mn-lt"/>
                <a:ea typeface="Times New Roman" pitchFamily="18" charset="0"/>
                <a:cs typeface="Arial" pitchFamily="34" charset="0"/>
              </a:rPr>
              <a:t> </a:t>
            </a:r>
            <a:r>
              <a:rPr lang="el-GR" sz="2000" b="1" dirty="0" smtClean="0">
                <a:solidFill>
                  <a:srgbClr val="C00000"/>
                </a:solidFill>
                <a:latin typeface="+mn-lt"/>
                <a:ea typeface="Times New Roman" pitchFamily="18" charset="0"/>
                <a:cs typeface="Arial" pitchFamily="34" charset="0"/>
              </a:rPr>
              <a:t>αναγνώριση του πραγματικού μεγέθους της πόλης </a:t>
            </a:r>
            <a:r>
              <a:rPr lang="el-GR" sz="2000" dirty="0" smtClean="0">
                <a:latin typeface="+mn-lt"/>
                <a:ea typeface="Times New Roman" pitchFamily="18" charset="0"/>
                <a:cs typeface="Arial" pitchFamily="34" charset="0"/>
              </a:rPr>
              <a:t>και </a:t>
            </a:r>
            <a:r>
              <a:rPr lang="el-GR" sz="2000" dirty="0" smtClean="0">
                <a:solidFill>
                  <a:schemeClr val="bg1"/>
                </a:solidFill>
                <a:latin typeface="+mn-lt"/>
                <a:ea typeface="Times New Roman" pitchFamily="18" charset="0"/>
                <a:cs typeface="Arial" pitchFamily="34" charset="0"/>
              </a:rPr>
              <a:t>προσαρμογή του σχεδιασμού σε αυτό,</a:t>
            </a:r>
          </a:p>
          <a:p>
            <a:pPr lvl="0" algn="just" eaLnBrk="0" fontAlgn="base" hangingPunct="0">
              <a:spcBef>
                <a:spcPct val="0"/>
              </a:spcBef>
              <a:spcAft>
                <a:spcPct val="0"/>
              </a:spcAft>
              <a:buFontTx/>
              <a:buChar char="•"/>
            </a:pPr>
            <a:r>
              <a:rPr lang="en-US" sz="2000" dirty="0" smtClean="0">
                <a:solidFill>
                  <a:schemeClr val="bg1"/>
                </a:solidFill>
                <a:latin typeface="+mn-lt"/>
                <a:ea typeface="Times New Roman" pitchFamily="18" charset="0"/>
                <a:cs typeface="Arial" pitchFamily="34" charset="0"/>
              </a:rPr>
              <a:t> iii)</a:t>
            </a:r>
            <a:r>
              <a:rPr lang="el-GR" sz="2000" dirty="0" smtClean="0">
                <a:solidFill>
                  <a:schemeClr val="bg1"/>
                </a:solidFill>
                <a:latin typeface="+mn-lt"/>
                <a:ea typeface="Times New Roman" pitchFamily="18" charset="0"/>
                <a:cs typeface="Arial" pitchFamily="34" charset="0"/>
              </a:rPr>
              <a:t> </a:t>
            </a:r>
            <a:r>
              <a:rPr lang="el-GR" sz="2000" b="1" dirty="0" smtClean="0">
                <a:solidFill>
                  <a:srgbClr val="C00000"/>
                </a:solidFill>
                <a:latin typeface="+mn-lt"/>
                <a:ea typeface="Times New Roman" pitchFamily="18" charset="0"/>
                <a:cs typeface="Arial" pitchFamily="34" charset="0"/>
              </a:rPr>
              <a:t>αλλαγή της οικονομικής βάσης της πόλης με στροφή στις νέες τεχνολογίες</a:t>
            </a:r>
            <a:r>
              <a:rPr lang="en-US" sz="2000" b="1" dirty="0" smtClean="0">
                <a:solidFill>
                  <a:srgbClr val="C00000"/>
                </a:solidFill>
                <a:latin typeface="+mn-lt"/>
                <a:ea typeface="Times New Roman" pitchFamily="18" charset="0"/>
                <a:cs typeface="Arial" pitchFamily="34" charset="0"/>
              </a:rPr>
              <a:t>.</a:t>
            </a:r>
            <a:endParaRPr lang="el-GR" sz="2000" b="1" dirty="0" smtClean="0">
              <a:solidFill>
                <a:srgbClr val="C00000"/>
              </a:solidFill>
              <a:latin typeface="+mn-lt"/>
              <a:ea typeface="Times New Roman" pitchFamily="18" charset="0"/>
              <a:cs typeface="Arial" pitchFamily="34" charset="0"/>
            </a:endParaRPr>
          </a:p>
        </p:txBody>
      </p:sp>
    </p:spTree>
    <p:extLst>
      <p:ext uri="{BB962C8B-B14F-4D97-AF65-F5344CB8AC3E}">
        <p14:creationId xmlns:p14="http://schemas.microsoft.com/office/powerpoint/2010/main" val="4064762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785786" y="214290"/>
            <a:ext cx="7715304" cy="830997"/>
          </a:xfrm>
          <a:prstGeom prst="rect">
            <a:avLst/>
          </a:prstGeom>
          <a:noFill/>
        </p:spPr>
        <p:txBody>
          <a:bodyPr wrap="square" rtlCol="0">
            <a:spAutoFit/>
          </a:bodyPr>
          <a:lstStyle/>
          <a:p>
            <a:pPr algn="ctr"/>
            <a:r>
              <a:rPr lang="el-GR" sz="2400" b="1" dirty="0" smtClean="0">
                <a:solidFill>
                  <a:srgbClr val="C00000"/>
                </a:solidFill>
                <a:latin typeface="+mn-lt"/>
              </a:rPr>
              <a:t>Πολιτικές για την αναζωογόνηση πόλεων με αστική συρρίκνω</a:t>
            </a:r>
            <a:r>
              <a:rPr lang="el-GR" sz="2400" b="1" dirty="0" smtClean="0">
                <a:solidFill>
                  <a:schemeClr val="bg1"/>
                </a:solidFill>
                <a:latin typeface="+mn-lt"/>
              </a:rPr>
              <a:t>ση</a:t>
            </a:r>
            <a:endParaRPr lang="el-GR" sz="2400" b="1" dirty="0">
              <a:solidFill>
                <a:schemeClr val="bg1"/>
              </a:solidFill>
              <a:latin typeface="+mn-lt"/>
            </a:endParaRPr>
          </a:p>
        </p:txBody>
      </p:sp>
      <p:sp>
        <p:nvSpPr>
          <p:cNvPr id="8" name="7 - Ορθογώνιο"/>
          <p:cNvSpPr/>
          <p:nvPr/>
        </p:nvSpPr>
        <p:spPr>
          <a:xfrm>
            <a:off x="503040" y="1347132"/>
            <a:ext cx="7998050" cy="1938992"/>
          </a:xfrm>
          <a:prstGeom prst="rect">
            <a:avLst/>
          </a:prstGeom>
        </p:spPr>
        <p:txBody>
          <a:bodyPr wrap="square">
            <a:spAutoFit/>
          </a:bodyPr>
          <a:lstStyle/>
          <a:p>
            <a:pPr lvl="0" algn="ctr" eaLnBrk="0" fontAlgn="base" hangingPunct="0">
              <a:spcBef>
                <a:spcPct val="0"/>
              </a:spcBef>
              <a:spcAft>
                <a:spcPct val="0"/>
              </a:spcAft>
            </a:pPr>
            <a:r>
              <a:rPr lang="el-GR" sz="2000" b="1" u="sng" dirty="0" smtClean="0">
                <a:solidFill>
                  <a:schemeClr val="bg1"/>
                </a:solidFill>
                <a:latin typeface="+mn-lt"/>
                <a:ea typeface="Times New Roman" pitchFamily="18" charset="0"/>
                <a:cs typeface="Arial" pitchFamily="34" charset="0"/>
              </a:rPr>
              <a:t>Για τις Ευρωπαϊκές πόλεις</a:t>
            </a:r>
          </a:p>
          <a:p>
            <a:pPr lvl="0" algn="just" eaLnBrk="0" fontAlgn="base" hangingPunct="0">
              <a:spcBef>
                <a:spcPct val="0"/>
              </a:spcBef>
              <a:spcAft>
                <a:spcPct val="0"/>
              </a:spcAft>
            </a:pPr>
            <a:r>
              <a:rPr lang="en-US" sz="2000" dirty="0" smtClean="0">
                <a:solidFill>
                  <a:schemeClr val="bg1"/>
                </a:solidFill>
                <a:latin typeface="+mn-lt"/>
                <a:ea typeface="Times New Roman" pitchFamily="18" charset="0"/>
                <a:cs typeface="Arial" pitchFamily="34" charset="0"/>
              </a:rPr>
              <a:t> </a:t>
            </a:r>
            <a:r>
              <a:rPr lang="en-US" sz="2000" dirty="0" err="1" smtClean="0">
                <a:solidFill>
                  <a:schemeClr val="bg1"/>
                </a:solidFill>
                <a:latin typeface="+mn-lt"/>
                <a:ea typeface="Times New Roman" pitchFamily="18" charset="0"/>
                <a:cs typeface="Arial" pitchFamily="34" charset="0"/>
              </a:rPr>
              <a:t>i</a:t>
            </a:r>
            <a:r>
              <a:rPr lang="en-US" sz="2000" dirty="0" smtClean="0">
                <a:solidFill>
                  <a:schemeClr val="bg1"/>
                </a:solidFill>
                <a:latin typeface="+mn-lt"/>
                <a:ea typeface="Times New Roman" pitchFamily="18" charset="0"/>
                <a:cs typeface="Arial" pitchFamily="34" charset="0"/>
              </a:rPr>
              <a:t>) </a:t>
            </a:r>
            <a:r>
              <a:rPr lang="el-GR" sz="2000" dirty="0" smtClean="0">
                <a:solidFill>
                  <a:schemeClr val="bg1"/>
                </a:solidFill>
                <a:latin typeface="+mn-lt"/>
                <a:ea typeface="Times New Roman" pitchFamily="18" charset="0"/>
                <a:cs typeface="Arial" pitchFamily="34" charset="0"/>
              </a:rPr>
              <a:t>αντιμετώπιση των συγκεκριμένων προβλημάτων της κάθε πόλης, με στόχο τη </a:t>
            </a:r>
            <a:r>
              <a:rPr lang="el-GR" sz="2000" b="1" dirty="0" smtClean="0">
                <a:solidFill>
                  <a:srgbClr val="C00000"/>
                </a:solidFill>
                <a:latin typeface="+mn-lt"/>
                <a:ea typeface="Times New Roman" pitchFamily="18" charset="0"/>
                <a:cs typeface="Arial" pitchFamily="34" charset="0"/>
              </a:rPr>
              <a:t>δημιουργία καλύτερων συνθηκών για τους κατοίκους, τους τουρίστες και τις επιχειρήσεις</a:t>
            </a:r>
            <a:r>
              <a:rPr lang="en-US" sz="2000" b="1" dirty="0" smtClean="0">
                <a:solidFill>
                  <a:srgbClr val="C00000"/>
                </a:solidFill>
                <a:latin typeface="+mn-lt"/>
                <a:ea typeface="Times New Roman" pitchFamily="18" charset="0"/>
                <a:cs typeface="Arial" pitchFamily="34" charset="0"/>
              </a:rPr>
              <a:t>,</a:t>
            </a:r>
            <a:endParaRPr lang="el-GR" sz="2000" b="1" dirty="0" smtClean="0">
              <a:solidFill>
                <a:srgbClr val="C00000"/>
              </a:solidFill>
              <a:latin typeface="+mn-lt"/>
              <a:ea typeface="Times New Roman" pitchFamily="18" charset="0"/>
              <a:cs typeface="Arial" pitchFamily="34" charset="0"/>
            </a:endParaRPr>
          </a:p>
          <a:p>
            <a:pPr lvl="0" algn="just" eaLnBrk="0" fontAlgn="base" hangingPunct="0">
              <a:spcBef>
                <a:spcPct val="0"/>
              </a:spcBef>
              <a:spcAft>
                <a:spcPct val="0"/>
              </a:spcAft>
            </a:pPr>
            <a:r>
              <a:rPr lang="en-US" sz="2000" dirty="0" smtClean="0">
                <a:solidFill>
                  <a:schemeClr val="bg1"/>
                </a:solidFill>
                <a:latin typeface="+mn-lt"/>
                <a:ea typeface="Times New Roman" pitchFamily="18" charset="0"/>
                <a:cs typeface="Arial" pitchFamily="34" charset="0"/>
              </a:rPr>
              <a:t> ii) </a:t>
            </a:r>
            <a:r>
              <a:rPr lang="el-GR" sz="2000" b="1" dirty="0" smtClean="0">
                <a:solidFill>
                  <a:srgbClr val="C00000"/>
                </a:solidFill>
                <a:latin typeface="+mn-lt"/>
                <a:ea typeface="Times New Roman" pitchFamily="18" charset="0"/>
                <a:cs typeface="Arial" pitchFamily="34" charset="0"/>
              </a:rPr>
              <a:t>στροφή της οικονομίας σε </a:t>
            </a:r>
            <a:r>
              <a:rPr lang="en-US" sz="2000" b="1" dirty="0" smtClean="0">
                <a:solidFill>
                  <a:srgbClr val="C00000"/>
                </a:solidFill>
                <a:latin typeface="+mn-lt"/>
                <a:ea typeface="Times New Roman" pitchFamily="18" charset="0"/>
                <a:cs typeface="Arial" pitchFamily="34" charset="0"/>
              </a:rPr>
              <a:t>“creative industries” </a:t>
            </a:r>
            <a:r>
              <a:rPr lang="el-GR" sz="2000" b="1" dirty="0" smtClean="0">
                <a:solidFill>
                  <a:srgbClr val="C00000"/>
                </a:solidFill>
                <a:latin typeface="+mn-lt"/>
                <a:ea typeface="Times New Roman" pitchFamily="18" charset="0"/>
                <a:cs typeface="Arial" pitchFamily="34" charset="0"/>
              </a:rPr>
              <a:t> </a:t>
            </a:r>
            <a:r>
              <a:rPr lang="el-GR" sz="2000" dirty="0" smtClean="0">
                <a:latin typeface="+mn-lt"/>
                <a:ea typeface="Times New Roman" pitchFamily="18" charset="0"/>
                <a:cs typeface="Arial" pitchFamily="34" charset="0"/>
              </a:rPr>
              <a:t>και ανάπτυξη </a:t>
            </a:r>
            <a:r>
              <a:rPr lang="en-US" sz="2000" dirty="0" smtClean="0">
                <a:solidFill>
                  <a:schemeClr val="bg1"/>
                </a:solidFill>
                <a:latin typeface="+mn-lt"/>
                <a:ea typeface="Times New Roman" pitchFamily="18" charset="0"/>
                <a:cs typeface="Arial" pitchFamily="34" charset="0"/>
              </a:rPr>
              <a:t>clusters</a:t>
            </a:r>
            <a:r>
              <a:rPr lang="el-GR" sz="2000" dirty="0" smtClean="0">
                <a:solidFill>
                  <a:schemeClr val="bg1"/>
                </a:solidFill>
                <a:latin typeface="+mn-lt"/>
                <a:ea typeface="Times New Roman" pitchFamily="18" charset="0"/>
                <a:cs typeface="Arial" pitchFamily="34" charset="0"/>
              </a:rPr>
              <a:t> (επιχειρηματικών, πολιτιστικών κ.α.)</a:t>
            </a:r>
            <a:endParaRPr lang="en-US" sz="2000" dirty="0" smtClean="0">
              <a:solidFill>
                <a:schemeClr val="bg1"/>
              </a:solidFill>
              <a:latin typeface="+mn-lt"/>
            </a:endParaRPr>
          </a:p>
        </p:txBody>
      </p:sp>
    </p:spTree>
    <p:extLst>
      <p:ext uri="{BB962C8B-B14F-4D97-AF65-F5344CB8AC3E}">
        <p14:creationId xmlns:p14="http://schemas.microsoft.com/office/powerpoint/2010/main" val="98796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000" y="381000"/>
            <a:ext cx="8305800" cy="461963"/>
          </a:xfrm>
          <a:prstGeom prst="rect">
            <a:avLst/>
          </a:prstGeom>
          <a:noFill/>
        </p:spPr>
        <p:txBody>
          <a:bodyPr>
            <a:spAutoFit/>
          </a:bodyPr>
          <a:lstStyle/>
          <a:p>
            <a:pPr algn="ctr" fontAlgn="auto">
              <a:spcBef>
                <a:spcPts val="0"/>
              </a:spcBef>
              <a:spcAft>
                <a:spcPts val="0"/>
              </a:spcAft>
              <a:defRPr/>
            </a:pPr>
            <a:r>
              <a:rPr lang="el-GR" sz="2400" b="1" u="sng" dirty="0">
                <a:solidFill>
                  <a:schemeClr val="bg1"/>
                </a:solidFill>
                <a:latin typeface="+mn-lt"/>
              </a:rPr>
              <a:t>Η αστική συρρίκνωση στις πόλεις των ΗΠΑ</a:t>
            </a:r>
            <a:endParaRPr lang="en-US" sz="2400" b="1" u="sng" dirty="0">
              <a:solidFill>
                <a:schemeClr val="bg1"/>
              </a:solidFill>
              <a:latin typeface="+mn-lt"/>
            </a:endParaRPr>
          </a:p>
        </p:txBody>
      </p:sp>
      <p:sp>
        <p:nvSpPr>
          <p:cNvPr id="3" name="2 - Υπότιτλος"/>
          <p:cNvSpPr txBox="1">
            <a:spLocks/>
          </p:cNvSpPr>
          <p:nvPr/>
        </p:nvSpPr>
        <p:spPr>
          <a:xfrm>
            <a:off x="457200" y="914400"/>
            <a:ext cx="8001000" cy="5410200"/>
          </a:xfrm>
          <a:prstGeom prst="rect">
            <a:avLst/>
          </a:prstGeom>
        </p:spPr>
        <p:txBody>
          <a:bodyPr/>
          <a:lstStyle/>
          <a:p>
            <a:pPr algn="just">
              <a:buFont typeface="Wingdings" pitchFamily="2" charset="2"/>
              <a:buChar char="§"/>
            </a:pPr>
            <a:endParaRPr lang="el-GR" sz="2400" dirty="0">
              <a:solidFill>
                <a:srgbClr val="FDF69C"/>
              </a:solidFill>
              <a:latin typeface="Constantia" pitchFamily="18" charset="0"/>
            </a:endParaRPr>
          </a:p>
          <a:p>
            <a:pPr algn="just"/>
            <a:r>
              <a:rPr lang="el-GR" sz="2400" u="sng" dirty="0">
                <a:solidFill>
                  <a:schemeClr val="bg1"/>
                </a:solidFill>
                <a:latin typeface="Constantia" pitchFamily="18" charset="0"/>
              </a:rPr>
              <a:t>Πριν τον Β’ Π.Π.</a:t>
            </a:r>
          </a:p>
          <a:p>
            <a:pPr lvl="1" algn="just">
              <a:buFont typeface="Wingdings" pitchFamily="2" charset="2"/>
              <a:buChar char="ü"/>
            </a:pPr>
            <a:r>
              <a:rPr lang="el-GR" sz="2000" dirty="0">
                <a:solidFill>
                  <a:schemeClr val="bg1"/>
                </a:solidFill>
                <a:effectLst>
                  <a:outerShdw blurRad="38100" dist="38100" dir="2700000" algn="tl">
                    <a:srgbClr val="444D26"/>
                  </a:outerShdw>
                </a:effectLst>
                <a:latin typeface="Constantia" pitchFamily="18" charset="0"/>
              </a:rPr>
              <a:t>το φαινόμενο της αστικής συρρίκνωση</a:t>
            </a:r>
            <a:r>
              <a:rPr lang="el-GR" sz="2000" dirty="0">
                <a:effectLst>
                  <a:outerShdw blurRad="38100" dist="38100" dir="2700000" algn="tl">
                    <a:srgbClr val="444D26"/>
                  </a:outerShdw>
                </a:effectLst>
                <a:latin typeface="Constantia" pitchFamily="18" charset="0"/>
              </a:rPr>
              <a:t>ς </a:t>
            </a:r>
            <a:r>
              <a:rPr lang="el-GR" sz="2000" b="1" dirty="0">
                <a:solidFill>
                  <a:srgbClr val="C00000"/>
                </a:solidFill>
                <a:latin typeface="Constantia" pitchFamily="18" charset="0"/>
              </a:rPr>
              <a:t>δεν παρατηρείται σε μεγάλο βαθμό.</a:t>
            </a:r>
            <a:endParaRPr lang="el-GR" sz="2000" b="1" dirty="0">
              <a:solidFill>
                <a:schemeClr val="bg1"/>
              </a:solidFill>
              <a:latin typeface="Constantia" pitchFamily="18" charset="0"/>
            </a:endParaRPr>
          </a:p>
          <a:p>
            <a:pPr lvl="1" algn="just">
              <a:buFont typeface="Wingdings" pitchFamily="2" charset="2"/>
              <a:buChar char="ü"/>
            </a:pPr>
            <a:r>
              <a:rPr lang="el-GR" sz="2000" dirty="0">
                <a:solidFill>
                  <a:schemeClr val="bg1"/>
                </a:solidFill>
                <a:effectLst>
                  <a:outerShdw blurRad="38100" dist="38100" dir="2700000" algn="tl">
                    <a:srgbClr val="444D26"/>
                  </a:outerShdw>
                </a:effectLst>
                <a:latin typeface="Constantia" pitchFamily="18" charset="0"/>
              </a:rPr>
              <a:t>Έρευνα σε αμερικανικές πόλεις κατά την περίοδο 1870-1930, έδει</a:t>
            </a:r>
            <a:r>
              <a:rPr lang="el-GR" sz="2000" dirty="0">
                <a:effectLst>
                  <a:outerShdw blurRad="38100" dist="38100" dir="2700000" algn="tl">
                    <a:srgbClr val="444D26"/>
                  </a:outerShdw>
                </a:effectLst>
                <a:latin typeface="Constantia" pitchFamily="18" charset="0"/>
              </a:rPr>
              <a:t>ξε ότι </a:t>
            </a:r>
            <a:r>
              <a:rPr lang="el-GR" sz="2000" b="1" dirty="0">
                <a:solidFill>
                  <a:srgbClr val="C00000"/>
                </a:solidFill>
                <a:latin typeface="Constantia" pitchFamily="18" charset="0"/>
              </a:rPr>
              <a:t>μόνον ένας μικρός αριθμός πόλεων παρουσίασαν αστική συρρίκνωση </a:t>
            </a:r>
            <a:r>
              <a:rPr lang="el-GR" sz="2000" dirty="0">
                <a:solidFill>
                  <a:schemeClr val="bg1"/>
                </a:solidFill>
                <a:effectLst>
                  <a:outerShdw blurRad="38100" dist="38100" dir="2700000" algn="tl">
                    <a:srgbClr val="444D26"/>
                  </a:outerShdw>
                </a:effectLst>
                <a:latin typeface="Constantia" pitchFamily="18" charset="0"/>
              </a:rPr>
              <a:t>–το μεγαλύτερο ποσοστό από αυτές αποτελούσαν πόλεις-λιμάνια, η ανάπτυξη των οποίων βασίζονταν  στο εμπόριο.</a:t>
            </a:r>
          </a:p>
          <a:p>
            <a:pPr algn="just"/>
            <a:endParaRPr lang="el-GR" sz="2000" b="1" u="sng" dirty="0">
              <a:solidFill>
                <a:srgbClr val="2D2901"/>
              </a:solidFill>
              <a:effectLst>
                <a:outerShdw blurRad="38100" dist="38100" dir="2700000" algn="tl">
                  <a:srgbClr val="FFFFFF"/>
                </a:outerShdw>
              </a:effectLst>
              <a:latin typeface="Constantia" pitchFamily="18" charset="0"/>
            </a:endParaRPr>
          </a:p>
          <a:p>
            <a:pPr algn="just"/>
            <a:r>
              <a:rPr lang="el-GR" sz="2400" u="sng" dirty="0">
                <a:solidFill>
                  <a:schemeClr val="bg1"/>
                </a:solidFill>
                <a:latin typeface="Constantia" pitchFamily="18" charset="0"/>
              </a:rPr>
              <a:t>Μετά τον Β’ Π.Π.</a:t>
            </a:r>
          </a:p>
          <a:p>
            <a:pPr algn="just"/>
            <a:r>
              <a:rPr lang="el-GR" sz="2000" dirty="0">
                <a:solidFill>
                  <a:schemeClr val="bg1"/>
                </a:solidFill>
                <a:latin typeface="Constantia" pitchFamily="18" charset="0"/>
              </a:rPr>
              <a:t>την περίοδο αυτή η αστική συρρίκνωση στις αμερικανικές πόλεις </a:t>
            </a:r>
            <a:r>
              <a:rPr lang="el-GR" sz="2000" b="1" dirty="0">
                <a:solidFill>
                  <a:srgbClr val="C00000"/>
                </a:solidFill>
                <a:latin typeface="Constantia" pitchFamily="18" charset="0"/>
              </a:rPr>
              <a:t>είναι έντονη </a:t>
            </a:r>
            <a:r>
              <a:rPr lang="el-GR" sz="2000" dirty="0">
                <a:solidFill>
                  <a:schemeClr val="bg1"/>
                </a:solidFill>
                <a:latin typeface="Constantia" pitchFamily="18" charset="0"/>
              </a:rPr>
              <a:t>και οφείλεται σε μεγάλο βαθμό:</a:t>
            </a:r>
            <a:r>
              <a:rPr lang="el-GR" sz="2000" b="1" dirty="0">
                <a:solidFill>
                  <a:schemeClr val="bg1"/>
                </a:solidFill>
                <a:latin typeface="Constantia" pitchFamily="18" charset="0"/>
              </a:rPr>
              <a:t> </a:t>
            </a:r>
          </a:p>
          <a:p>
            <a:pPr lvl="1" algn="just">
              <a:buFont typeface="Wingdings" pitchFamily="2" charset="2"/>
              <a:buChar char="ü"/>
            </a:pPr>
            <a:r>
              <a:rPr lang="el-GR" sz="2000" b="1" dirty="0">
                <a:solidFill>
                  <a:schemeClr val="bg1"/>
                </a:solidFill>
                <a:latin typeface="Constantia" pitchFamily="18" charset="0"/>
              </a:rPr>
              <a:t>σε </a:t>
            </a:r>
            <a:r>
              <a:rPr lang="el-GR" sz="2000" b="1" dirty="0" err="1">
                <a:solidFill>
                  <a:schemeClr val="bg1"/>
                </a:solidFill>
                <a:latin typeface="Constantia" pitchFamily="18" charset="0"/>
              </a:rPr>
              <a:t>μετα</a:t>
            </a:r>
            <a:r>
              <a:rPr lang="el-GR" sz="2000" b="1" dirty="0">
                <a:solidFill>
                  <a:schemeClr val="bg1"/>
                </a:solidFill>
                <a:latin typeface="Constantia" pitchFamily="18" charset="0"/>
              </a:rPr>
              <a:t>-βιομηχανικούς μετασχηματισμούς και αλλαγές της οικονομίας. </a:t>
            </a:r>
          </a:p>
          <a:p>
            <a:pPr lvl="1" algn="just">
              <a:buFont typeface="Wingdings" pitchFamily="2" charset="2"/>
              <a:buChar char="ü"/>
            </a:pPr>
            <a:r>
              <a:rPr lang="el-GR" sz="2000" b="1" dirty="0">
                <a:solidFill>
                  <a:schemeClr val="bg1"/>
                </a:solidFill>
                <a:latin typeface="Constantia" pitchFamily="18" charset="0"/>
              </a:rPr>
              <a:t>στις έντονες τάσεις </a:t>
            </a:r>
            <a:r>
              <a:rPr lang="el-GR" sz="2000" b="1" dirty="0" err="1">
                <a:solidFill>
                  <a:schemeClr val="bg1"/>
                </a:solidFill>
                <a:latin typeface="Constantia" pitchFamily="18" charset="0"/>
              </a:rPr>
              <a:t>προαστικοποιησης</a:t>
            </a:r>
            <a:r>
              <a:rPr lang="el-GR" sz="2000" b="1" dirty="0">
                <a:solidFill>
                  <a:schemeClr val="bg1"/>
                </a:solidFill>
                <a:latin typeface="Constantia" pitchFamily="18" charset="0"/>
              </a:rPr>
              <a:t> και αστικής διάχυσης.</a:t>
            </a:r>
          </a:p>
          <a:p>
            <a:pPr algn="just"/>
            <a:endParaRPr lang="en-US" sz="2000" b="1" i="1" dirty="0">
              <a:solidFill>
                <a:schemeClr val="bg1"/>
              </a:solidFill>
              <a:latin typeface="Constantia" pitchFamily="18" charset="0"/>
            </a:endParaRPr>
          </a:p>
        </p:txBody>
      </p:sp>
      <p:sp>
        <p:nvSpPr>
          <p:cNvPr id="6" name="5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 Υπότιτλος"/>
          <p:cNvSpPr txBox="1">
            <a:spLocks/>
          </p:cNvSpPr>
          <p:nvPr/>
        </p:nvSpPr>
        <p:spPr>
          <a:xfrm>
            <a:off x="457200" y="1143000"/>
            <a:ext cx="8305800" cy="5410200"/>
          </a:xfrm>
          <a:prstGeom prst="rect">
            <a:avLst/>
          </a:prstGeom>
        </p:spPr>
        <p:txBody>
          <a:bodyPr/>
          <a:lstStyle/>
          <a:p>
            <a:pPr marL="730250" lvl="1" indent="-273050" algn="just">
              <a:spcBef>
                <a:spcPts val="600"/>
              </a:spcBef>
              <a:buClr>
                <a:schemeClr val="accent2"/>
              </a:buClr>
              <a:buSzPct val="85000"/>
              <a:buFont typeface="Wingdings" pitchFamily="2" charset="2"/>
              <a:buChar char="ü"/>
            </a:pPr>
            <a:r>
              <a:rPr lang="el-GR" sz="2000" dirty="0">
                <a:solidFill>
                  <a:schemeClr val="bg1"/>
                </a:solidFill>
                <a:latin typeface="Constantia" pitchFamily="18" charset="0"/>
              </a:rPr>
              <a:t>Η δραστική μείωση της μεταποιητικής βιομηχανίας</a:t>
            </a:r>
          </a:p>
          <a:p>
            <a:pPr marL="730250" lvl="1" indent="-273050" algn="just">
              <a:spcBef>
                <a:spcPts val="600"/>
              </a:spcBef>
              <a:buClr>
                <a:schemeClr val="accent2"/>
              </a:buClr>
              <a:buSzPct val="85000"/>
            </a:pPr>
            <a:r>
              <a:rPr lang="el-GR" sz="2000" dirty="0">
                <a:solidFill>
                  <a:schemeClr val="bg1"/>
                </a:solidFill>
                <a:latin typeface="Constantia" pitchFamily="18" charset="0"/>
              </a:rPr>
              <a:t>	με αποτέλεσμα τη μείωση του αριθμού των επιχειρήσεων  και των θέσεων  εργασίας (</a:t>
            </a:r>
            <a:r>
              <a:rPr lang="en-US" sz="2000" dirty="0">
                <a:solidFill>
                  <a:schemeClr val="bg1"/>
                </a:solidFill>
                <a:latin typeface="Constantia" pitchFamily="18" charset="0"/>
              </a:rPr>
              <a:t>blue collar jobs)</a:t>
            </a:r>
            <a:r>
              <a:rPr lang="el-GR" sz="2000" dirty="0">
                <a:solidFill>
                  <a:schemeClr val="bg1"/>
                </a:solidFill>
                <a:latin typeface="Constantia" pitchFamily="18" charset="0"/>
              </a:rPr>
              <a:t>,</a:t>
            </a:r>
          </a:p>
          <a:p>
            <a:pPr marL="730250" lvl="1" indent="-273050" algn="just">
              <a:spcBef>
                <a:spcPts val="600"/>
              </a:spcBef>
              <a:buClr>
                <a:schemeClr val="accent2"/>
              </a:buClr>
              <a:buSzPct val="85000"/>
              <a:buFont typeface="Wingdings" pitchFamily="2" charset="2"/>
              <a:buChar char="ü"/>
            </a:pPr>
            <a:r>
              <a:rPr lang="el-GR" sz="2000" dirty="0">
                <a:solidFill>
                  <a:schemeClr val="bg1"/>
                </a:solidFill>
                <a:latin typeface="Constantia" pitchFamily="18" charset="0"/>
              </a:rPr>
              <a:t>αλλαγές στον  τομέα της βιομηχανίας υψηλής τεχνολογίας (</a:t>
            </a:r>
            <a:r>
              <a:rPr lang="en-US" sz="2000" dirty="0">
                <a:solidFill>
                  <a:schemeClr val="bg1"/>
                </a:solidFill>
                <a:latin typeface="Constantia" pitchFamily="18" charset="0"/>
              </a:rPr>
              <a:t>dot-com bust)</a:t>
            </a:r>
            <a:r>
              <a:rPr lang="el-GR" sz="2000" dirty="0">
                <a:solidFill>
                  <a:schemeClr val="bg1"/>
                </a:solidFill>
                <a:latin typeface="Constantia" pitchFamily="18" charset="0"/>
              </a:rPr>
              <a:t>,</a:t>
            </a:r>
          </a:p>
          <a:p>
            <a:pPr marL="730250" lvl="1" indent="-273050" algn="just">
              <a:spcBef>
                <a:spcPts val="600"/>
              </a:spcBef>
              <a:buClr>
                <a:schemeClr val="accent2"/>
              </a:buClr>
              <a:buSzPct val="85000"/>
              <a:buFont typeface="Wingdings" pitchFamily="2" charset="2"/>
              <a:buChar char="ü"/>
            </a:pPr>
            <a:r>
              <a:rPr lang="el-GR" sz="2000" dirty="0" smtClean="0">
                <a:solidFill>
                  <a:schemeClr val="bg1"/>
                </a:solidFill>
                <a:latin typeface="Constantia" pitchFamily="18" charset="0"/>
              </a:rPr>
              <a:t>Παρατηρείται μία αστική χωρική συρρίκνωση, που συνήθως καλύπτει το σύνολο της πόλης </a:t>
            </a:r>
            <a:r>
              <a:rPr lang="el-GR" sz="2000" dirty="0" smtClean="0">
                <a:latin typeface="Constantia" pitchFamily="18" charset="0"/>
              </a:rPr>
              <a:t>–</a:t>
            </a:r>
            <a:r>
              <a:rPr lang="el-GR" sz="2000" b="1" dirty="0">
                <a:solidFill>
                  <a:srgbClr val="C00000"/>
                </a:solidFill>
                <a:latin typeface="Constantia" pitchFamily="18" charset="0"/>
              </a:rPr>
              <a:t>κέντρο και προάστια</a:t>
            </a:r>
            <a:r>
              <a:rPr lang="el-GR" sz="2000" b="1" dirty="0" smtClean="0">
                <a:solidFill>
                  <a:srgbClr val="C00000"/>
                </a:solidFill>
                <a:latin typeface="Constantia" pitchFamily="18" charset="0"/>
              </a:rPr>
              <a:t>.</a:t>
            </a:r>
            <a:endParaRPr lang="el-GR" sz="2000" b="1" dirty="0">
              <a:solidFill>
                <a:srgbClr val="C00000"/>
              </a:solidFill>
              <a:latin typeface="Constantia" pitchFamily="18" charset="0"/>
            </a:endParaRPr>
          </a:p>
          <a:p>
            <a:pPr marL="730250" lvl="1" indent="-273050" algn="just">
              <a:spcBef>
                <a:spcPts val="600"/>
              </a:spcBef>
              <a:buClr>
                <a:schemeClr val="accent2"/>
              </a:buClr>
              <a:buSzPct val="85000"/>
            </a:pPr>
            <a:endParaRPr lang="el-GR" sz="2000" dirty="0">
              <a:latin typeface="Constantia" pitchFamily="18" charset="0"/>
            </a:endParaRPr>
          </a:p>
          <a:p>
            <a:pPr marL="730250" lvl="1" indent="-273050" algn="ctr">
              <a:spcBef>
                <a:spcPts val="600"/>
              </a:spcBef>
              <a:buClr>
                <a:schemeClr val="accent2"/>
              </a:buClr>
              <a:buSzPct val="85000"/>
            </a:pPr>
            <a:r>
              <a:rPr lang="el-GR" sz="2000" u="sng" dirty="0">
                <a:solidFill>
                  <a:schemeClr val="bg1"/>
                </a:solidFill>
                <a:latin typeface="Constantia" pitchFamily="18" charset="0"/>
              </a:rPr>
              <a:t>Παραδείγματα πόλεων με έντονη αστική συρρίκνωση</a:t>
            </a:r>
          </a:p>
          <a:p>
            <a:pPr marL="730250" lvl="1" indent="-273050" algn="ctr">
              <a:spcBef>
                <a:spcPts val="600"/>
              </a:spcBef>
              <a:buClr>
                <a:schemeClr val="accent2"/>
              </a:buClr>
              <a:buSzPct val="85000"/>
              <a:buFont typeface="Wingdings" pitchFamily="2" charset="2"/>
              <a:buChar char="ü"/>
            </a:pPr>
            <a:r>
              <a:rPr lang="el-GR" sz="2000" u="sng" dirty="0">
                <a:solidFill>
                  <a:srgbClr val="C00000"/>
                </a:solidFill>
                <a:latin typeface="Constantia" pitchFamily="18" charset="0"/>
              </a:rPr>
              <a:t>πόλεις στη βορειοανατολική πλευρά των ΗΠΑ</a:t>
            </a:r>
            <a:r>
              <a:rPr lang="el-GR" sz="2000" dirty="0">
                <a:solidFill>
                  <a:srgbClr val="C00000"/>
                </a:solidFill>
                <a:latin typeface="Constantia" pitchFamily="18" charset="0"/>
              </a:rPr>
              <a:t> </a:t>
            </a:r>
          </a:p>
          <a:p>
            <a:pPr marL="730250" lvl="1" indent="-273050" algn="ctr">
              <a:spcBef>
                <a:spcPts val="600"/>
              </a:spcBef>
              <a:buClr>
                <a:schemeClr val="accent2"/>
              </a:buClr>
              <a:buSzPct val="85000"/>
            </a:pPr>
            <a:r>
              <a:rPr lang="el-GR" sz="2000" i="1" dirty="0">
                <a:solidFill>
                  <a:schemeClr val="bg1"/>
                </a:solidFill>
                <a:latin typeface="Constantia" pitchFamily="18" charset="0"/>
              </a:rPr>
              <a:t>παλιές βιομηχανικές πόλεις στην περιοχή </a:t>
            </a:r>
            <a:r>
              <a:rPr lang="en-US" sz="2000" i="1" dirty="0">
                <a:solidFill>
                  <a:schemeClr val="bg1"/>
                </a:solidFill>
                <a:latin typeface="Constantia" pitchFamily="18" charset="0"/>
              </a:rPr>
              <a:t>“rust belt”, </a:t>
            </a:r>
            <a:r>
              <a:rPr lang="el-GR" sz="2000" i="1" dirty="0">
                <a:solidFill>
                  <a:schemeClr val="bg1"/>
                </a:solidFill>
                <a:latin typeface="Constantia" pitchFamily="18" charset="0"/>
              </a:rPr>
              <a:t>για παράδειγμα </a:t>
            </a:r>
            <a:r>
              <a:rPr lang="en-US" sz="2000" i="1" dirty="0">
                <a:solidFill>
                  <a:schemeClr val="bg1"/>
                </a:solidFill>
                <a:latin typeface="Constantia" pitchFamily="18" charset="0"/>
              </a:rPr>
              <a:t>Detroit, Pittsburgh, Cleveland</a:t>
            </a:r>
            <a:r>
              <a:rPr lang="el-GR" sz="2000" i="1" dirty="0">
                <a:solidFill>
                  <a:schemeClr val="bg1"/>
                </a:solidFill>
                <a:latin typeface="Constantia" pitchFamily="18" charset="0"/>
              </a:rPr>
              <a:t>, </a:t>
            </a:r>
          </a:p>
          <a:p>
            <a:pPr marL="730250" lvl="1" indent="-273050" algn="ctr">
              <a:spcBef>
                <a:spcPts val="600"/>
              </a:spcBef>
              <a:buClr>
                <a:schemeClr val="accent2"/>
              </a:buClr>
              <a:buSzPct val="85000"/>
              <a:buFont typeface="Wingdings" pitchFamily="2" charset="2"/>
              <a:buChar char="ü"/>
            </a:pPr>
            <a:r>
              <a:rPr lang="el-GR" sz="2000" u="sng" dirty="0">
                <a:solidFill>
                  <a:srgbClr val="C00000"/>
                </a:solidFill>
                <a:latin typeface="Constantia" pitchFamily="18" charset="0"/>
              </a:rPr>
              <a:t>πόλεις στη νοτιοδυτική</a:t>
            </a:r>
            <a:r>
              <a:rPr lang="en-US" sz="2000" u="sng" dirty="0">
                <a:solidFill>
                  <a:srgbClr val="C00000"/>
                </a:solidFill>
                <a:latin typeface="Constantia" pitchFamily="18" charset="0"/>
              </a:rPr>
              <a:t> </a:t>
            </a:r>
            <a:r>
              <a:rPr lang="el-GR" sz="2000" u="sng" dirty="0">
                <a:solidFill>
                  <a:srgbClr val="C00000"/>
                </a:solidFill>
                <a:latin typeface="Constantia" pitchFamily="18" charset="0"/>
              </a:rPr>
              <a:t>πλευρά  των ΗΠΑ </a:t>
            </a:r>
            <a:r>
              <a:rPr lang="en-US" sz="2000" dirty="0">
                <a:solidFill>
                  <a:srgbClr val="C00000"/>
                </a:solidFill>
                <a:latin typeface="Constantia" pitchFamily="18" charset="0"/>
              </a:rPr>
              <a:t>(Silicon </a:t>
            </a:r>
            <a:r>
              <a:rPr lang="en-US" sz="2000" dirty="0">
                <a:latin typeface="Constantia" pitchFamily="18" charset="0"/>
              </a:rPr>
              <a:t>Valley) </a:t>
            </a:r>
            <a:endParaRPr lang="el-GR" sz="2000" dirty="0">
              <a:latin typeface="Constantia" pitchFamily="18" charset="0"/>
            </a:endParaRPr>
          </a:p>
          <a:p>
            <a:pPr marL="730250" lvl="1" indent="-273050" algn="ctr">
              <a:spcBef>
                <a:spcPts val="600"/>
              </a:spcBef>
              <a:buClr>
                <a:schemeClr val="accent2"/>
              </a:buClr>
              <a:buSzPct val="85000"/>
            </a:pPr>
            <a:r>
              <a:rPr lang="el-GR" sz="2000" i="1" dirty="0">
                <a:solidFill>
                  <a:schemeClr val="bg1"/>
                </a:solidFill>
                <a:latin typeface="Constantia" pitchFamily="18" charset="0"/>
              </a:rPr>
              <a:t>για παράδειγμα </a:t>
            </a:r>
            <a:r>
              <a:rPr lang="en-US" sz="2000" i="1" dirty="0">
                <a:solidFill>
                  <a:schemeClr val="bg1"/>
                </a:solidFill>
                <a:latin typeface="Constantia" pitchFamily="18" charset="0"/>
              </a:rPr>
              <a:t>San </a:t>
            </a:r>
            <a:r>
              <a:rPr lang="en-US" sz="2000" i="1" dirty="0" err="1">
                <a:solidFill>
                  <a:schemeClr val="bg1"/>
                </a:solidFill>
                <a:latin typeface="Constantia" pitchFamily="18" charset="0"/>
              </a:rPr>
              <a:t>Fransisco</a:t>
            </a:r>
            <a:r>
              <a:rPr lang="en-US" sz="2000" i="1" dirty="0">
                <a:solidFill>
                  <a:schemeClr val="bg1"/>
                </a:solidFill>
                <a:latin typeface="Constantia" pitchFamily="18" charset="0"/>
              </a:rPr>
              <a:t>, </a:t>
            </a:r>
            <a:r>
              <a:rPr lang="el-GR" sz="2000" i="1" dirty="0">
                <a:solidFill>
                  <a:schemeClr val="bg1"/>
                </a:solidFill>
                <a:latin typeface="Constantia" pitchFamily="18" charset="0"/>
              </a:rPr>
              <a:t> </a:t>
            </a:r>
            <a:r>
              <a:rPr lang="en-US" sz="2000" i="1" dirty="0">
                <a:solidFill>
                  <a:schemeClr val="bg1"/>
                </a:solidFill>
                <a:latin typeface="Constantia" pitchFamily="18" charset="0"/>
              </a:rPr>
              <a:t>Sunnyvale, San Jose).</a:t>
            </a:r>
          </a:p>
          <a:p>
            <a:pPr marL="730250" lvl="1" indent="-273050" algn="just">
              <a:spcBef>
                <a:spcPts val="600"/>
              </a:spcBef>
              <a:buClr>
                <a:schemeClr val="accent2"/>
              </a:buClr>
              <a:buSzPct val="85000"/>
              <a:buFont typeface="Wingdings" pitchFamily="2" charset="2"/>
              <a:buChar char="ü"/>
            </a:pPr>
            <a:endParaRPr lang="en-US" sz="2000" dirty="0">
              <a:latin typeface="Constantia" pitchFamily="18" charset="0"/>
            </a:endParaRPr>
          </a:p>
          <a:p>
            <a:pPr marL="273050" indent="-273050" algn="just">
              <a:spcBef>
                <a:spcPts val="600"/>
              </a:spcBef>
              <a:buClr>
                <a:schemeClr val="accent2"/>
              </a:buClr>
              <a:buSzPct val="85000"/>
              <a:buFont typeface="Wingdings 2" pitchFamily="18" charset="2"/>
              <a:buChar char=""/>
            </a:pPr>
            <a:endParaRPr lang="en-US" sz="2000" dirty="0">
              <a:latin typeface="Constantia" pitchFamily="18" charset="0"/>
            </a:endParaRPr>
          </a:p>
        </p:txBody>
      </p:sp>
      <p:sp>
        <p:nvSpPr>
          <p:cNvPr id="3" name="2 - TextBox"/>
          <p:cNvSpPr txBox="1"/>
          <p:nvPr/>
        </p:nvSpPr>
        <p:spPr>
          <a:xfrm>
            <a:off x="609600" y="381000"/>
            <a:ext cx="8153400" cy="461963"/>
          </a:xfrm>
          <a:prstGeom prst="rect">
            <a:avLst/>
          </a:prstGeom>
          <a:noFill/>
        </p:spPr>
        <p:txBody>
          <a:bodyPr>
            <a:spAutoFit/>
          </a:bodyPr>
          <a:lstStyle/>
          <a:p>
            <a:pPr marL="274320" indent="-274320" fontAlgn="auto">
              <a:spcBef>
                <a:spcPts val="600"/>
              </a:spcBef>
              <a:spcAft>
                <a:spcPts val="0"/>
              </a:spcAft>
              <a:buClr>
                <a:schemeClr val="accent2"/>
              </a:buClr>
              <a:buSzPct val="85000"/>
              <a:defRPr/>
            </a:pPr>
            <a:r>
              <a:rPr lang="el-GR" sz="2400" b="1" u="sng" dirty="0">
                <a:solidFill>
                  <a:srgbClr val="C00000"/>
                </a:solidFill>
                <a:latin typeface="+mn-lt"/>
              </a:rPr>
              <a:t>Α. </a:t>
            </a:r>
            <a:r>
              <a:rPr lang="el-GR" sz="2400" b="1" u="sng" dirty="0" err="1">
                <a:solidFill>
                  <a:srgbClr val="C00000"/>
                </a:solidFill>
                <a:latin typeface="+mn-lt"/>
              </a:rPr>
              <a:t>Μετα</a:t>
            </a:r>
            <a:r>
              <a:rPr lang="el-GR" sz="2400" b="1" u="sng" dirty="0">
                <a:solidFill>
                  <a:srgbClr val="C00000"/>
                </a:solidFill>
                <a:latin typeface="+mn-lt"/>
              </a:rPr>
              <a:t>-βιομηχανικοί μετασχηματισμοί της οικονομίας</a:t>
            </a:r>
          </a:p>
        </p:txBody>
      </p:sp>
      <p:sp>
        <p:nvSpPr>
          <p:cNvPr id="7" name="6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 y="990600"/>
            <a:ext cx="8305800" cy="2862322"/>
          </a:xfrm>
          <a:prstGeom prst="rect">
            <a:avLst/>
          </a:prstGeom>
        </p:spPr>
        <p:txBody>
          <a:bodyPr>
            <a:spAutoFit/>
          </a:bodyPr>
          <a:lstStyle/>
          <a:p>
            <a:pPr marL="730250" lvl="1" indent="-273050" algn="just">
              <a:spcBef>
                <a:spcPts val="600"/>
              </a:spcBef>
              <a:buClr>
                <a:schemeClr val="accent2"/>
              </a:buClr>
              <a:buSzPct val="85000"/>
            </a:pPr>
            <a:r>
              <a:rPr lang="el-GR" sz="2000" dirty="0">
                <a:solidFill>
                  <a:schemeClr val="bg1"/>
                </a:solidFill>
                <a:latin typeface="Constantia" pitchFamily="18" charset="0"/>
              </a:rPr>
              <a:t>Οι τάσεις αυτές είναι εμφανείς σε όλες τις πόλεις των </a:t>
            </a:r>
            <a:r>
              <a:rPr lang="el-GR" sz="2000" dirty="0" smtClean="0">
                <a:solidFill>
                  <a:schemeClr val="bg1"/>
                </a:solidFill>
                <a:latin typeface="Constantia" pitchFamily="18" charset="0"/>
              </a:rPr>
              <a:t>ΗΠΑ, σε μικρό ή μεγαλύτερο βαθμό.</a:t>
            </a:r>
            <a:r>
              <a:rPr lang="en-US" sz="2000" dirty="0" smtClean="0">
                <a:solidFill>
                  <a:schemeClr val="bg1"/>
                </a:solidFill>
                <a:latin typeface="Constantia" pitchFamily="18" charset="0"/>
              </a:rPr>
              <a:t> </a:t>
            </a:r>
            <a:endParaRPr lang="el-GR" sz="2000" dirty="0">
              <a:solidFill>
                <a:schemeClr val="bg1"/>
              </a:solidFill>
              <a:latin typeface="Constantia" pitchFamily="18" charset="0"/>
            </a:endParaRPr>
          </a:p>
          <a:p>
            <a:pPr marL="730250" lvl="1" indent="-273050" algn="just">
              <a:spcBef>
                <a:spcPts val="600"/>
              </a:spcBef>
              <a:buClr>
                <a:schemeClr val="accent2"/>
              </a:buClr>
              <a:buSzPct val="85000"/>
            </a:pPr>
            <a:r>
              <a:rPr lang="el-GR" sz="2000" dirty="0">
                <a:solidFill>
                  <a:schemeClr val="bg1"/>
                </a:solidFill>
                <a:latin typeface="Constantia" pitchFamily="18" charset="0"/>
              </a:rPr>
              <a:t>Βασίζονται κυρίως</a:t>
            </a:r>
            <a:r>
              <a:rPr lang="el-GR" sz="2000" dirty="0">
                <a:solidFill>
                  <a:schemeClr val="bg1"/>
                </a:solidFill>
                <a:effectLst>
                  <a:outerShdw blurRad="38100" dist="38100" dir="2700000" algn="tl">
                    <a:srgbClr val="444D26"/>
                  </a:outerShdw>
                </a:effectLst>
                <a:latin typeface="Constantia" pitchFamily="18" charset="0"/>
              </a:rPr>
              <a:t>: </a:t>
            </a:r>
          </a:p>
          <a:p>
            <a:pPr marL="1187450" lvl="2" indent="-273050" algn="just">
              <a:spcBef>
                <a:spcPts val="600"/>
              </a:spcBef>
              <a:buClr>
                <a:schemeClr val="accent2"/>
              </a:buClr>
              <a:buSzPct val="85000"/>
              <a:buFont typeface="Wingdings" pitchFamily="2" charset="2"/>
              <a:buChar char="§"/>
            </a:pPr>
            <a:r>
              <a:rPr lang="el-GR" sz="2000" b="1" i="1" dirty="0">
                <a:solidFill>
                  <a:srgbClr val="C00000"/>
                </a:solidFill>
                <a:latin typeface="Constantia" pitchFamily="18" charset="0"/>
              </a:rPr>
              <a:t>στην  αύξηση της  ιδιοκτησίας ιδιωτικών οχημάτων</a:t>
            </a:r>
            <a:r>
              <a:rPr lang="el-GR" sz="2000" i="1" dirty="0">
                <a:solidFill>
                  <a:srgbClr val="C00000"/>
                </a:solidFill>
                <a:effectLst>
                  <a:outerShdw blurRad="38100" dist="38100" dir="2700000" algn="tl">
                    <a:srgbClr val="FFFFFF"/>
                  </a:outerShdw>
                </a:effectLst>
                <a:latin typeface="Constantia" pitchFamily="18" charset="0"/>
              </a:rPr>
              <a:t> </a:t>
            </a:r>
            <a:r>
              <a:rPr lang="el-GR" sz="2000" dirty="0">
                <a:solidFill>
                  <a:schemeClr val="bg1"/>
                </a:solidFill>
                <a:effectLst>
                  <a:outerShdw blurRad="38100" dist="38100" dir="2700000" algn="tl">
                    <a:srgbClr val="444D26"/>
                  </a:outerShdw>
                </a:effectLst>
                <a:latin typeface="Constantia" pitchFamily="18" charset="0"/>
              </a:rPr>
              <a:t>που επιτρέπει την εύκολη μετακίνηση,</a:t>
            </a:r>
            <a:endParaRPr lang="el-GR" sz="2000" dirty="0">
              <a:solidFill>
                <a:schemeClr val="bg1"/>
              </a:solidFill>
              <a:latin typeface="Constantia" pitchFamily="18" charset="0"/>
            </a:endParaRPr>
          </a:p>
          <a:p>
            <a:pPr marL="1187450" lvl="2" indent="-273050" algn="just">
              <a:spcBef>
                <a:spcPts val="600"/>
              </a:spcBef>
              <a:buClr>
                <a:schemeClr val="accent2"/>
              </a:buClr>
              <a:buSzPct val="85000"/>
              <a:buFont typeface="Wingdings" pitchFamily="2" charset="2"/>
              <a:buChar char="§"/>
            </a:pPr>
            <a:r>
              <a:rPr lang="el-GR" sz="2000" b="1" i="1" dirty="0" smtClean="0">
                <a:solidFill>
                  <a:srgbClr val="C00000"/>
                </a:solidFill>
                <a:latin typeface="Constantia" pitchFamily="18" charset="0"/>
              </a:rPr>
              <a:t>στη </a:t>
            </a:r>
            <a:r>
              <a:rPr lang="el-GR" sz="2000" b="1" i="1" dirty="0">
                <a:solidFill>
                  <a:srgbClr val="C00000"/>
                </a:solidFill>
                <a:latin typeface="Constantia" pitchFamily="18" charset="0"/>
              </a:rPr>
              <a:t>δυνατότητα δανεισμού</a:t>
            </a:r>
            <a:r>
              <a:rPr lang="el-GR" sz="2000" b="1" dirty="0">
                <a:solidFill>
                  <a:srgbClr val="C00000"/>
                </a:solidFill>
                <a:latin typeface="Constantia" pitchFamily="18" charset="0"/>
              </a:rPr>
              <a:t> </a:t>
            </a:r>
            <a:r>
              <a:rPr lang="el-GR" sz="2000" b="1" i="1" dirty="0">
                <a:solidFill>
                  <a:srgbClr val="C00000"/>
                </a:solidFill>
                <a:latin typeface="Constantia" pitchFamily="18" charset="0"/>
              </a:rPr>
              <a:t>μεγάλων ποσών</a:t>
            </a:r>
            <a:r>
              <a:rPr lang="el-GR" sz="2000" i="1" dirty="0">
                <a:solidFill>
                  <a:schemeClr val="bg1"/>
                </a:solidFill>
                <a:latin typeface="Constantia" pitchFamily="18" charset="0"/>
              </a:rPr>
              <a:t> </a:t>
            </a:r>
            <a:r>
              <a:rPr lang="el-GR" sz="2000" dirty="0">
                <a:solidFill>
                  <a:schemeClr val="bg1"/>
                </a:solidFill>
                <a:latin typeface="Constantia" pitchFamily="18" charset="0"/>
              </a:rPr>
              <a:t>για την αγορά ιδιόκτητων κατοικιών και</a:t>
            </a:r>
          </a:p>
          <a:p>
            <a:pPr marL="1187450" lvl="2" indent="-273050" algn="just">
              <a:spcBef>
                <a:spcPts val="600"/>
              </a:spcBef>
              <a:buClr>
                <a:schemeClr val="accent2"/>
              </a:buClr>
              <a:buSzPct val="85000"/>
              <a:buFont typeface="Wingdings" pitchFamily="2" charset="2"/>
              <a:buChar char="§"/>
            </a:pPr>
            <a:r>
              <a:rPr lang="el-GR" sz="2000" b="1" i="1" dirty="0">
                <a:solidFill>
                  <a:srgbClr val="C00000"/>
                </a:solidFill>
                <a:latin typeface="Constantia" pitchFamily="18" charset="0"/>
              </a:rPr>
              <a:t>στην εξιδανίκευση της ζωής στα προάστια</a:t>
            </a:r>
            <a:r>
              <a:rPr lang="el-GR" sz="2000" b="1" i="1" dirty="0" smtClean="0">
                <a:solidFill>
                  <a:schemeClr val="tx2">
                    <a:lumMod val="90000"/>
                  </a:schemeClr>
                </a:solidFill>
                <a:latin typeface="Constantia" pitchFamily="18" charset="0"/>
              </a:rPr>
              <a:t>.</a:t>
            </a:r>
            <a:endParaRPr lang="el-GR" sz="2000" b="1" i="1" dirty="0">
              <a:solidFill>
                <a:schemeClr val="tx2">
                  <a:lumMod val="90000"/>
                </a:schemeClr>
              </a:solidFill>
              <a:latin typeface="Constantia" pitchFamily="18" charset="0"/>
            </a:endParaRPr>
          </a:p>
        </p:txBody>
      </p:sp>
      <p:sp>
        <p:nvSpPr>
          <p:cNvPr id="3" name="2 - TextBox"/>
          <p:cNvSpPr txBox="1"/>
          <p:nvPr/>
        </p:nvSpPr>
        <p:spPr>
          <a:xfrm>
            <a:off x="0" y="381000"/>
            <a:ext cx="9448800" cy="461963"/>
          </a:xfrm>
          <a:prstGeom prst="rect">
            <a:avLst/>
          </a:prstGeom>
          <a:noFill/>
        </p:spPr>
        <p:txBody>
          <a:bodyPr>
            <a:spAutoFit/>
          </a:bodyPr>
          <a:lstStyle/>
          <a:p>
            <a:pPr marL="274320" indent="-274320" algn="ctr" fontAlgn="auto">
              <a:spcBef>
                <a:spcPts val="600"/>
              </a:spcBef>
              <a:spcAft>
                <a:spcPts val="0"/>
              </a:spcAft>
              <a:buClr>
                <a:schemeClr val="accent2"/>
              </a:buClr>
              <a:buSzPct val="85000"/>
              <a:defRPr/>
            </a:pPr>
            <a:r>
              <a:rPr lang="el-GR" sz="2400" b="1" u="sng" dirty="0">
                <a:solidFill>
                  <a:schemeClr val="bg1"/>
                </a:solidFill>
                <a:effectLst>
                  <a:outerShdw blurRad="38100" dist="38100" dir="2700000" algn="tl">
                    <a:srgbClr val="000000">
                      <a:alpha val="43137"/>
                    </a:srgbClr>
                  </a:outerShdw>
                </a:effectLst>
                <a:latin typeface="+mn-lt"/>
              </a:rPr>
              <a:t>Β. Έντονες τάσεις </a:t>
            </a:r>
            <a:r>
              <a:rPr lang="el-GR" sz="2400" b="1" u="sng" dirty="0" err="1">
                <a:solidFill>
                  <a:schemeClr val="bg1"/>
                </a:solidFill>
                <a:effectLst>
                  <a:outerShdw blurRad="38100" dist="38100" dir="2700000" algn="tl">
                    <a:srgbClr val="000000">
                      <a:alpha val="43137"/>
                    </a:srgbClr>
                  </a:outerShdw>
                </a:effectLst>
                <a:latin typeface="+mn-lt"/>
              </a:rPr>
              <a:t>προαστικοποίησης</a:t>
            </a:r>
            <a:r>
              <a:rPr lang="el-GR" sz="2400" b="1" u="sng" dirty="0">
                <a:solidFill>
                  <a:schemeClr val="bg1"/>
                </a:solidFill>
                <a:effectLst>
                  <a:outerShdw blurRad="38100" dist="38100" dir="2700000" algn="tl">
                    <a:srgbClr val="000000">
                      <a:alpha val="43137"/>
                    </a:srgbClr>
                  </a:outerShdw>
                </a:effectLst>
                <a:latin typeface="+mn-lt"/>
              </a:rPr>
              <a:t> και αστικής διάχυσης</a:t>
            </a:r>
          </a:p>
        </p:txBody>
      </p:sp>
      <p:sp>
        <p:nvSpPr>
          <p:cNvPr id="4" name="3 - Ορθογώνιο"/>
          <p:cNvSpPr/>
          <p:nvPr/>
        </p:nvSpPr>
        <p:spPr>
          <a:xfrm>
            <a:off x="381000" y="4009817"/>
            <a:ext cx="8382000" cy="1400383"/>
          </a:xfrm>
          <a:prstGeom prst="rect">
            <a:avLst/>
          </a:prstGeom>
        </p:spPr>
        <p:txBody>
          <a:bodyPr wrap="square">
            <a:spAutoFit/>
          </a:bodyPr>
          <a:lstStyle/>
          <a:p>
            <a:pPr marL="730250" lvl="1" indent="-273050" algn="just">
              <a:spcBef>
                <a:spcPts val="600"/>
              </a:spcBef>
              <a:buClr>
                <a:schemeClr val="accent2"/>
              </a:buClr>
              <a:buSzPct val="85000"/>
            </a:pPr>
            <a:r>
              <a:rPr lang="el-GR" sz="2000" dirty="0" smtClean="0">
                <a:solidFill>
                  <a:schemeClr val="bg1"/>
                </a:solidFill>
                <a:latin typeface="Constantia" pitchFamily="18" charset="0"/>
              </a:rPr>
              <a:t>Αυτό που παρατηρείται στις περιπτώσεις αυτές είναι </a:t>
            </a:r>
            <a:r>
              <a:rPr lang="el-GR" sz="2000" i="1" dirty="0" smtClean="0">
                <a:solidFill>
                  <a:schemeClr val="bg1"/>
                </a:solidFill>
                <a:effectLst>
                  <a:outerShdw blurRad="38100" dist="38100" dir="2700000" algn="tl">
                    <a:srgbClr val="FFFFFF"/>
                  </a:outerShdw>
                </a:effectLst>
                <a:latin typeface="Constantia" pitchFamily="18" charset="0"/>
              </a:rPr>
              <a:t>η </a:t>
            </a:r>
            <a:r>
              <a:rPr lang="el-GR" sz="2000" i="1" u="sng" dirty="0" smtClean="0">
                <a:solidFill>
                  <a:schemeClr val="bg1"/>
                </a:solidFill>
                <a:effectLst>
                  <a:outerShdw blurRad="38100" dist="38100" dir="2700000" algn="tl">
                    <a:srgbClr val="FFFFFF"/>
                  </a:outerShdw>
                </a:effectLst>
                <a:latin typeface="Constantia" pitchFamily="18" charset="0"/>
              </a:rPr>
              <a:t>συρρίκνωση των αστικών κέντρων</a:t>
            </a:r>
            <a:r>
              <a:rPr lang="el-GR" sz="2000" i="1" dirty="0" smtClean="0">
                <a:solidFill>
                  <a:schemeClr val="bg1"/>
                </a:solidFill>
                <a:latin typeface="Constantia" pitchFamily="18" charset="0"/>
              </a:rPr>
              <a:t>, </a:t>
            </a:r>
            <a:r>
              <a:rPr lang="el-GR" sz="2000" dirty="0" smtClean="0">
                <a:solidFill>
                  <a:schemeClr val="bg1"/>
                </a:solidFill>
                <a:latin typeface="Constantia" pitchFamily="18" charset="0"/>
              </a:rPr>
              <a:t>με την </a:t>
            </a:r>
            <a:r>
              <a:rPr lang="el-GR" sz="2000" i="1" u="sng" dirty="0" smtClean="0">
                <a:solidFill>
                  <a:schemeClr val="bg1"/>
                </a:solidFill>
                <a:effectLst>
                  <a:outerShdw blurRad="38100" dist="38100" dir="2700000" algn="tl">
                    <a:srgbClr val="FFFFFF"/>
                  </a:outerShdw>
                </a:effectLst>
                <a:latin typeface="Constantia" pitchFamily="18" charset="0"/>
              </a:rPr>
              <a:t>ταυτόχρονη μεγάλη ανάπτυξη της περιφέρειας</a:t>
            </a:r>
            <a:r>
              <a:rPr lang="el-GR" sz="2000" i="1" dirty="0" smtClean="0">
                <a:solidFill>
                  <a:schemeClr val="bg1"/>
                </a:solidFill>
                <a:effectLst>
                  <a:outerShdw blurRad="38100" dist="38100" dir="2700000" algn="tl">
                    <a:srgbClr val="FFFFFF"/>
                  </a:outerShdw>
                </a:effectLst>
                <a:latin typeface="Constantia" pitchFamily="18" charset="0"/>
              </a:rPr>
              <a:t> </a:t>
            </a:r>
            <a:r>
              <a:rPr lang="el-GR" sz="2000" dirty="0" smtClean="0">
                <a:solidFill>
                  <a:schemeClr val="bg1"/>
                </a:solidFill>
                <a:effectLst>
                  <a:outerShdw blurRad="38100" dist="38100" dir="2700000" algn="tl">
                    <a:srgbClr val="FFFFFF"/>
                  </a:outerShdw>
                </a:effectLst>
                <a:latin typeface="Constantia" pitchFamily="18" charset="0"/>
              </a:rPr>
              <a:t>των πόλεων, των προαστίων.</a:t>
            </a:r>
          </a:p>
          <a:p>
            <a:pPr marL="273050" indent="-273050" algn="just">
              <a:spcBef>
                <a:spcPts val="600"/>
              </a:spcBef>
              <a:buClr>
                <a:schemeClr val="accent2"/>
              </a:buClr>
              <a:buSzPct val="85000"/>
            </a:pPr>
            <a:r>
              <a:rPr lang="el-GR" sz="2000" i="1" dirty="0" smtClean="0">
                <a:latin typeface="Constantia" pitchFamily="18" charset="0"/>
              </a:rPr>
              <a:t>	</a:t>
            </a:r>
            <a:r>
              <a:rPr lang="el-GR" sz="2000" i="1" dirty="0" smtClean="0">
                <a:solidFill>
                  <a:schemeClr val="bg1"/>
                </a:solidFill>
                <a:latin typeface="Constantia" pitchFamily="18" charset="0"/>
              </a:rPr>
              <a:t>Το φαινόμενο αυτό αποκαλείται </a:t>
            </a:r>
            <a:r>
              <a:rPr lang="en-US" sz="2000" b="1" dirty="0" smtClean="0">
                <a:solidFill>
                  <a:srgbClr val="C00000"/>
                </a:solidFill>
                <a:latin typeface="Constantia" pitchFamily="18" charset="0"/>
              </a:rPr>
              <a:t>“hollowing out”  </a:t>
            </a:r>
            <a:r>
              <a:rPr lang="el-GR" sz="2000" b="1" dirty="0" smtClean="0">
                <a:solidFill>
                  <a:srgbClr val="C00000"/>
                </a:solidFill>
                <a:latin typeface="Constantia" pitchFamily="18" charset="0"/>
              </a:rPr>
              <a:t>ή </a:t>
            </a:r>
            <a:r>
              <a:rPr lang="en-US" sz="2000" b="1" dirty="0" smtClean="0">
                <a:solidFill>
                  <a:srgbClr val="C00000"/>
                </a:solidFill>
                <a:latin typeface="Constantia" pitchFamily="18" charset="0"/>
              </a:rPr>
              <a:t> “doughnut effect”</a:t>
            </a:r>
            <a:r>
              <a:rPr lang="el-GR" sz="2000" b="1" dirty="0" smtClean="0">
                <a:solidFill>
                  <a:srgbClr val="C00000"/>
                </a:solidFill>
                <a:latin typeface="Constantia" pitchFamily="18" charset="0"/>
              </a:rPr>
              <a:t>.</a:t>
            </a:r>
            <a:endParaRPr lang="el-GR" sz="2000" b="1" dirty="0">
              <a:solidFill>
                <a:srgbClr val="C00000"/>
              </a:solidFill>
              <a:latin typeface="Constantia" pitchFamily="18" charset="0"/>
            </a:endParaRPr>
          </a:p>
        </p:txBody>
      </p:sp>
      <p:sp>
        <p:nvSpPr>
          <p:cNvPr id="7" name="6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2 - Υπότιτλος"/>
          <p:cNvSpPr txBox="1">
            <a:spLocks/>
          </p:cNvSpPr>
          <p:nvPr/>
        </p:nvSpPr>
        <p:spPr bwMode="auto">
          <a:xfrm>
            <a:off x="457200" y="762000"/>
            <a:ext cx="8305800" cy="4800600"/>
          </a:xfrm>
          <a:prstGeom prst="rect">
            <a:avLst/>
          </a:prstGeom>
          <a:noFill/>
          <a:ln w="9525">
            <a:noFill/>
            <a:miter lim="800000"/>
            <a:headEnd/>
            <a:tailEnd/>
          </a:ln>
        </p:spPr>
        <p:txBody>
          <a:bodyPr/>
          <a:lstStyle/>
          <a:p>
            <a:pPr marL="273050" indent="-273050">
              <a:spcBef>
                <a:spcPts val="600"/>
              </a:spcBef>
              <a:buClr>
                <a:schemeClr val="accent2"/>
              </a:buClr>
              <a:buSzPct val="85000"/>
            </a:pPr>
            <a:endParaRPr lang="el-GR" sz="2400">
              <a:solidFill>
                <a:schemeClr val="bg1"/>
              </a:solidFill>
              <a:latin typeface="Constantia" pitchFamily="18" charset="0"/>
            </a:endParaRPr>
          </a:p>
          <a:p>
            <a:pPr marL="730250" lvl="1" indent="-273050">
              <a:spcBef>
                <a:spcPts val="600"/>
              </a:spcBef>
              <a:buClr>
                <a:schemeClr val="accent2"/>
              </a:buClr>
              <a:buSzPct val="85000"/>
              <a:buFont typeface="Wingdings" pitchFamily="2" charset="2"/>
              <a:buChar char="ü"/>
            </a:pPr>
            <a:endParaRPr lang="en-US" sz="2400">
              <a:solidFill>
                <a:schemeClr val="bg1"/>
              </a:solidFill>
              <a:latin typeface="Constantia" pitchFamily="18" charset="0"/>
            </a:endParaRPr>
          </a:p>
          <a:p>
            <a:pPr marL="730250" lvl="1" indent="-273050">
              <a:spcBef>
                <a:spcPts val="600"/>
              </a:spcBef>
              <a:buClr>
                <a:schemeClr val="accent2"/>
              </a:buClr>
              <a:buSzPct val="85000"/>
              <a:buFont typeface="Wingdings" pitchFamily="2" charset="2"/>
              <a:buChar char="ü"/>
            </a:pPr>
            <a:endParaRPr lang="en-US" sz="2400">
              <a:solidFill>
                <a:schemeClr val="bg1"/>
              </a:solidFill>
              <a:latin typeface="Constantia" pitchFamily="18" charset="0"/>
            </a:endParaRPr>
          </a:p>
          <a:p>
            <a:pPr marL="273050" indent="-273050">
              <a:spcBef>
                <a:spcPts val="600"/>
              </a:spcBef>
              <a:buClr>
                <a:schemeClr val="accent2"/>
              </a:buClr>
              <a:buSzPct val="85000"/>
              <a:buFont typeface="Wingdings 2" pitchFamily="18" charset="2"/>
              <a:buChar char=""/>
            </a:pPr>
            <a:endParaRPr lang="en-US" sz="2400">
              <a:solidFill>
                <a:schemeClr val="bg1"/>
              </a:solidFill>
              <a:latin typeface="Constantia" pitchFamily="18" charset="0"/>
            </a:endParaRPr>
          </a:p>
        </p:txBody>
      </p:sp>
      <p:grpSp>
        <p:nvGrpSpPr>
          <p:cNvPr id="21506" name="12 - Ομάδα"/>
          <p:cNvGrpSpPr>
            <a:grpSpLocks/>
          </p:cNvGrpSpPr>
          <p:nvPr/>
        </p:nvGrpSpPr>
        <p:grpSpPr bwMode="auto">
          <a:xfrm>
            <a:off x="533400" y="1595438"/>
            <a:ext cx="8129588" cy="4500562"/>
            <a:chOff x="562970" y="1828800"/>
            <a:chExt cx="8129232" cy="4501310"/>
          </a:xfrm>
        </p:grpSpPr>
        <p:pic>
          <p:nvPicPr>
            <p:cNvPr id="21508" name="Picture 5"/>
            <p:cNvPicPr>
              <a:picLocks noChangeAspect="1" noChangeArrowheads="1"/>
            </p:cNvPicPr>
            <p:nvPr/>
          </p:nvPicPr>
          <p:blipFill>
            <a:blip r:embed="rId2" cstate="print"/>
            <a:srcRect/>
            <a:stretch>
              <a:fillRect/>
            </a:stretch>
          </p:blipFill>
          <p:spPr bwMode="auto">
            <a:xfrm>
              <a:off x="562970" y="1828800"/>
              <a:ext cx="8129232" cy="4501310"/>
            </a:xfrm>
            <a:prstGeom prst="rect">
              <a:avLst/>
            </a:prstGeom>
            <a:noFill/>
            <a:ln w="9525">
              <a:noFill/>
              <a:miter lim="800000"/>
              <a:headEnd/>
              <a:tailEnd/>
            </a:ln>
          </p:spPr>
        </p:pic>
        <p:grpSp>
          <p:nvGrpSpPr>
            <p:cNvPr id="21509" name="11 - Ομάδα"/>
            <p:cNvGrpSpPr>
              <a:grpSpLocks/>
            </p:cNvGrpSpPr>
            <p:nvPr/>
          </p:nvGrpSpPr>
          <p:grpSpPr bwMode="auto">
            <a:xfrm>
              <a:off x="2209800" y="2514600"/>
              <a:ext cx="5943600" cy="2743200"/>
              <a:chOff x="2209800" y="2514600"/>
              <a:chExt cx="5943600" cy="2743200"/>
            </a:xfrm>
          </p:grpSpPr>
          <p:sp>
            <p:nvSpPr>
              <p:cNvPr id="9" name="8 - Έλλειψη"/>
              <p:cNvSpPr/>
              <p:nvPr/>
            </p:nvSpPr>
            <p:spPr>
              <a:xfrm>
                <a:off x="5563376" y="2514714"/>
                <a:ext cx="2590687" cy="1295615"/>
              </a:xfrm>
              <a:prstGeom prst="ellipse">
                <a:avLst/>
              </a:prstGeom>
              <a:solidFill>
                <a:schemeClr val="accent2">
                  <a:lumMod val="75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9 - Έλλειψη"/>
              <p:cNvSpPr/>
              <p:nvPr/>
            </p:nvSpPr>
            <p:spPr>
              <a:xfrm>
                <a:off x="2209136" y="3353053"/>
                <a:ext cx="1142950" cy="914552"/>
              </a:xfrm>
              <a:prstGeom prst="ellipse">
                <a:avLst/>
              </a:prstGeom>
              <a:solidFill>
                <a:schemeClr val="accent2">
                  <a:lumMod val="75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0 - Έλλειψη"/>
              <p:cNvSpPr/>
              <p:nvPr/>
            </p:nvSpPr>
            <p:spPr>
              <a:xfrm>
                <a:off x="5791966" y="4343818"/>
                <a:ext cx="1142950" cy="914552"/>
              </a:xfrm>
              <a:prstGeom prst="ellipse">
                <a:avLst/>
              </a:prstGeom>
              <a:solidFill>
                <a:schemeClr val="accent2">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14" name="13 - Ορθογώνιο"/>
          <p:cNvSpPr/>
          <p:nvPr/>
        </p:nvSpPr>
        <p:spPr>
          <a:xfrm>
            <a:off x="1066800" y="838200"/>
            <a:ext cx="6948488" cy="400050"/>
          </a:xfrm>
          <a:prstGeom prst="rect">
            <a:avLst/>
          </a:prstGeom>
        </p:spPr>
        <p:txBody>
          <a:bodyPr>
            <a:spAutoFit/>
          </a:bodyPr>
          <a:lstStyle/>
          <a:p>
            <a:pPr algn="ctr" fontAlgn="auto">
              <a:spcBef>
                <a:spcPts val="0"/>
              </a:spcBef>
              <a:spcAft>
                <a:spcPts val="0"/>
              </a:spcAft>
              <a:defRPr/>
            </a:pPr>
            <a:r>
              <a:rPr lang="el-GR" sz="2000" b="1" i="1" dirty="0">
                <a:solidFill>
                  <a:srgbClr val="C00000"/>
                </a:solidFill>
                <a:latin typeface="+mn-lt"/>
              </a:rPr>
              <a:t>Αστική συρρίκνωση στις ΗΠΑ </a:t>
            </a:r>
            <a:r>
              <a:rPr lang="en-US" sz="2000" b="1" i="1" dirty="0">
                <a:solidFill>
                  <a:srgbClr val="C00000"/>
                </a:solidFill>
                <a:latin typeface="+mn-lt"/>
              </a:rPr>
              <a:t>  </a:t>
            </a:r>
            <a:r>
              <a:rPr lang="el-GR" sz="2000" b="1" i="1" dirty="0">
                <a:solidFill>
                  <a:srgbClr val="C00000"/>
                </a:solidFill>
                <a:latin typeface="+mn-lt"/>
              </a:rPr>
              <a:t>2000-2004</a:t>
            </a:r>
          </a:p>
        </p:txBody>
      </p:sp>
      <p:sp>
        <p:nvSpPr>
          <p:cNvPr id="15" name="14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33400" y="457200"/>
            <a:ext cx="8077200" cy="5832366"/>
          </a:xfrm>
          <a:prstGeom prst="rect">
            <a:avLst/>
          </a:prstGeom>
        </p:spPr>
        <p:txBody>
          <a:bodyPr>
            <a:spAutoFit/>
          </a:bodyPr>
          <a:lstStyle/>
          <a:p>
            <a:pPr marL="273050" indent="-273050" algn="ctr">
              <a:spcBef>
                <a:spcPts val="600"/>
              </a:spcBef>
              <a:buClr>
                <a:schemeClr val="accent2"/>
              </a:buClr>
              <a:buSzPct val="85000"/>
            </a:pPr>
            <a:r>
              <a:rPr lang="el-GR" sz="2400" b="1" u="sng" dirty="0" smtClean="0">
                <a:solidFill>
                  <a:srgbClr val="C00000"/>
                </a:solidFill>
                <a:latin typeface="Constantia" pitchFamily="18" charset="0"/>
              </a:rPr>
              <a:t>Χαρακτηριστικά  της  αστικής  συρρίκνωσης</a:t>
            </a:r>
          </a:p>
          <a:p>
            <a:pPr marL="273050" indent="-273050" algn="ctr">
              <a:spcBef>
                <a:spcPts val="600"/>
              </a:spcBef>
              <a:buClr>
                <a:schemeClr val="accent2"/>
              </a:buClr>
              <a:buSzPct val="85000"/>
            </a:pPr>
            <a:endParaRPr lang="el-GR" sz="2400" b="1" u="sng" dirty="0">
              <a:solidFill>
                <a:schemeClr val="bg1"/>
              </a:solidFill>
              <a:effectLst>
                <a:outerShdw blurRad="38100" dist="38100" dir="2700000" algn="tl">
                  <a:srgbClr val="FFFFFF"/>
                </a:outerShdw>
              </a:effectLst>
              <a:latin typeface="Constantia" pitchFamily="18" charset="0"/>
            </a:endParaRPr>
          </a:p>
          <a:p>
            <a:pPr marL="273050" indent="-273050" algn="just">
              <a:spcBef>
                <a:spcPts val="600"/>
              </a:spcBef>
              <a:buClr>
                <a:schemeClr val="accent2"/>
              </a:buClr>
              <a:buSzPct val="85000"/>
              <a:buFont typeface="Arial" pitchFamily="34" charset="0"/>
              <a:buChar char="•"/>
            </a:pPr>
            <a:r>
              <a:rPr lang="el-GR" sz="2000" b="1" dirty="0">
                <a:solidFill>
                  <a:srgbClr val="C00000"/>
                </a:solidFill>
                <a:latin typeface="Constantia" pitchFamily="18" charset="0"/>
              </a:rPr>
              <a:t>μείωση του πληθυσμού </a:t>
            </a:r>
            <a:r>
              <a:rPr lang="el-GR" sz="2000" dirty="0">
                <a:solidFill>
                  <a:schemeClr val="bg1"/>
                </a:solidFill>
                <a:latin typeface="Constantia" pitchFamily="18" charset="0"/>
              </a:rPr>
              <a:t>της περιοχής, δημογραφική συρρίκνωση,</a:t>
            </a:r>
          </a:p>
          <a:p>
            <a:pPr marL="273050" indent="-273050" algn="just">
              <a:spcBef>
                <a:spcPts val="600"/>
              </a:spcBef>
              <a:buClr>
                <a:schemeClr val="accent2"/>
              </a:buClr>
              <a:buSzPct val="85000"/>
              <a:buFont typeface="Arial" pitchFamily="34" charset="0"/>
              <a:buChar char="•"/>
            </a:pPr>
            <a:r>
              <a:rPr lang="el-GR" sz="2000" dirty="0">
                <a:solidFill>
                  <a:schemeClr val="bg1"/>
                </a:solidFill>
                <a:latin typeface="Constantia" pitchFamily="18" charset="0"/>
              </a:rPr>
              <a:t>μείωση της πυκνότητας του πληθυσμού </a:t>
            </a:r>
            <a:r>
              <a:rPr lang="el-GR" sz="2000" b="1" dirty="0">
                <a:solidFill>
                  <a:srgbClr val="C00000"/>
                </a:solidFill>
                <a:latin typeface="Constantia" pitchFamily="18" charset="0"/>
              </a:rPr>
              <a:t>προκαλεί ακανόνιστα «κενά</a:t>
            </a:r>
            <a:r>
              <a:rPr lang="el-GR" sz="2000" b="1" dirty="0">
                <a:solidFill>
                  <a:schemeClr val="bg1"/>
                </a:solidFill>
                <a:latin typeface="Constantia" pitchFamily="18" charset="0"/>
              </a:rPr>
              <a:t>»  </a:t>
            </a:r>
            <a:r>
              <a:rPr lang="el-GR" sz="2000" dirty="0">
                <a:solidFill>
                  <a:schemeClr val="bg1"/>
                </a:solidFill>
                <a:latin typeface="Constantia" pitchFamily="18" charset="0"/>
              </a:rPr>
              <a:t>στη δομή του αστικού χώρου</a:t>
            </a:r>
            <a:r>
              <a:rPr lang="el-GR" sz="2000" b="1" dirty="0">
                <a:solidFill>
                  <a:schemeClr val="bg1"/>
                </a:solidFill>
                <a:latin typeface="Constantia" pitchFamily="18" charset="0"/>
              </a:rPr>
              <a:t>, </a:t>
            </a:r>
            <a:r>
              <a:rPr lang="el-GR" sz="2000" b="1" dirty="0">
                <a:solidFill>
                  <a:srgbClr val="C00000"/>
                </a:solidFill>
                <a:latin typeface="Constantia" pitchFamily="18" charset="0"/>
              </a:rPr>
              <a:t>με εγκαταλειμμένες περιοχές και κτίρια</a:t>
            </a:r>
            <a:r>
              <a:rPr lang="el-GR" sz="2000" dirty="0">
                <a:solidFill>
                  <a:srgbClr val="C00000"/>
                </a:solidFill>
                <a:latin typeface="Constantia" pitchFamily="18" charset="0"/>
              </a:rPr>
              <a:t>,</a:t>
            </a:r>
            <a:endParaRPr lang="el-GR" sz="2000" dirty="0">
              <a:solidFill>
                <a:schemeClr val="bg1"/>
              </a:solidFill>
              <a:latin typeface="Constantia" pitchFamily="18" charset="0"/>
            </a:endParaRPr>
          </a:p>
          <a:p>
            <a:pPr marL="273050" indent="-273050" algn="just">
              <a:spcBef>
                <a:spcPts val="600"/>
              </a:spcBef>
              <a:buClr>
                <a:schemeClr val="accent2"/>
              </a:buClr>
              <a:buSzPct val="85000"/>
              <a:buFont typeface="Arial" pitchFamily="34" charset="0"/>
              <a:buChar char="•"/>
            </a:pPr>
            <a:r>
              <a:rPr lang="el-GR" sz="2000" b="1" dirty="0">
                <a:solidFill>
                  <a:srgbClr val="C00000"/>
                </a:solidFill>
                <a:latin typeface="Constantia" pitchFamily="18" charset="0"/>
              </a:rPr>
              <a:t>το «ίχνος» (</a:t>
            </a:r>
            <a:r>
              <a:rPr lang="en-US" sz="2000" b="1" dirty="0">
                <a:solidFill>
                  <a:srgbClr val="C00000"/>
                </a:solidFill>
                <a:latin typeface="Constantia" pitchFamily="18" charset="0"/>
              </a:rPr>
              <a:t>footprint) </a:t>
            </a:r>
            <a:r>
              <a:rPr lang="el-GR" sz="2000" b="1" dirty="0">
                <a:solidFill>
                  <a:srgbClr val="C00000"/>
                </a:solidFill>
                <a:latin typeface="Constantia" pitchFamily="18" charset="0"/>
              </a:rPr>
              <a:t>της πόλης είναι πολύ μεγάλο </a:t>
            </a:r>
            <a:r>
              <a:rPr lang="el-GR" sz="2000" dirty="0">
                <a:solidFill>
                  <a:schemeClr val="bg1"/>
                </a:solidFill>
                <a:latin typeface="Constantia" pitchFamily="18" charset="0"/>
              </a:rPr>
              <a:t>για τον πληθυσμό  της. </a:t>
            </a:r>
          </a:p>
          <a:p>
            <a:pPr marL="273050" indent="-273050" algn="just">
              <a:spcBef>
                <a:spcPts val="600"/>
              </a:spcBef>
              <a:buClr>
                <a:schemeClr val="accent2"/>
              </a:buClr>
              <a:buSzPct val="85000"/>
            </a:pPr>
            <a:endParaRPr lang="el-GR" sz="2000" dirty="0">
              <a:latin typeface="Constantia" pitchFamily="18" charset="0"/>
            </a:endParaRPr>
          </a:p>
          <a:p>
            <a:pPr marL="273050" indent="-273050" algn="just">
              <a:spcBef>
                <a:spcPts val="600"/>
              </a:spcBef>
              <a:buClr>
                <a:schemeClr val="accent2"/>
              </a:buClr>
              <a:buSzPct val="85000"/>
            </a:pPr>
            <a:r>
              <a:rPr lang="el-GR" sz="2000" dirty="0">
                <a:solidFill>
                  <a:schemeClr val="bg1"/>
                </a:solidFill>
                <a:latin typeface="Constantia" pitchFamily="18" charset="0"/>
              </a:rPr>
              <a:t>Συνέπεια  όλων  των παραπάνω είναι </a:t>
            </a:r>
            <a:r>
              <a:rPr lang="el-GR" sz="2000" b="1" dirty="0">
                <a:solidFill>
                  <a:srgbClr val="C00000"/>
                </a:solidFill>
                <a:latin typeface="Constantia" pitchFamily="18" charset="0"/>
              </a:rPr>
              <a:t>η υποβάθμιση της ποιότητας  του αστικού περιβάλλοντος αλλά και της ζωής των κατοίκων:  </a:t>
            </a:r>
          </a:p>
          <a:p>
            <a:pPr marL="273050" indent="-273050" algn="just">
              <a:spcBef>
                <a:spcPts val="600"/>
              </a:spcBef>
              <a:buClr>
                <a:schemeClr val="accent2"/>
              </a:buClr>
              <a:buSzPct val="85000"/>
            </a:pPr>
            <a:r>
              <a:rPr lang="el-GR" sz="2000" dirty="0">
                <a:solidFill>
                  <a:schemeClr val="bg1"/>
                </a:solidFill>
                <a:latin typeface="Constantia" pitchFamily="18" charset="0"/>
              </a:rPr>
              <a:t>-</a:t>
            </a:r>
            <a:r>
              <a:rPr lang="el-GR" sz="2000" b="1" dirty="0">
                <a:solidFill>
                  <a:srgbClr val="C00000"/>
                </a:solidFill>
                <a:latin typeface="Constantia" pitchFamily="18" charset="0"/>
              </a:rPr>
              <a:t>πολλά κτίρια μένουν κενά</a:t>
            </a:r>
            <a:r>
              <a:rPr lang="el-GR" sz="2000" dirty="0">
                <a:solidFill>
                  <a:schemeClr val="bg1"/>
                </a:solidFill>
                <a:latin typeface="Constantia" pitchFamily="18" charset="0"/>
              </a:rPr>
              <a:t>, δεν συντηρούνται κατάλληλα, καταρρέουν ή καίγονται,</a:t>
            </a:r>
          </a:p>
          <a:p>
            <a:pPr marL="273050" indent="-273050" algn="just">
              <a:spcBef>
                <a:spcPts val="600"/>
              </a:spcBef>
              <a:buClr>
                <a:schemeClr val="accent2"/>
              </a:buClr>
              <a:buSzPct val="85000"/>
            </a:pPr>
            <a:r>
              <a:rPr lang="el-GR" sz="2000" dirty="0">
                <a:solidFill>
                  <a:schemeClr val="bg1"/>
                </a:solidFill>
                <a:latin typeface="Constantia" pitchFamily="18" charset="0"/>
              </a:rPr>
              <a:t>-αυξάνεται η </a:t>
            </a:r>
            <a:r>
              <a:rPr lang="el-GR" sz="2000" b="1" dirty="0">
                <a:solidFill>
                  <a:srgbClr val="C00000"/>
                </a:solidFill>
                <a:latin typeface="Constantia" pitchFamily="18" charset="0"/>
              </a:rPr>
              <a:t>εγκληματικότητα, </a:t>
            </a:r>
          </a:p>
          <a:p>
            <a:pPr marL="273050" indent="-273050" algn="just">
              <a:spcBef>
                <a:spcPts val="600"/>
              </a:spcBef>
              <a:buClr>
                <a:schemeClr val="accent2"/>
              </a:buClr>
              <a:buSzPct val="85000"/>
            </a:pPr>
            <a:r>
              <a:rPr lang="el-GR" sz="2000" dirty="0">
                <a:solidFill>
                  <a:schemeClr val="bg1"/>
                </a:solidFill>
                <a:latin typeface="Constantia" pitchFamily="18" charset="0"/>
              </a:rPr>
              <a:t>-</a:t>
            </a:r>
            <a:r>
              <a:rPr lang="el-GR" sz="2000" b="1" dirty="0">
                <a:solidFill>
                  <a:srgbClr val="C00000"/>
                </a:solidFill>
                <a:latin typeface="Constantia" pitchFamily="18" charset="0"/>
              </a:rPr>
              <a:t>μειώνονται οι διαθέσιμοι πόροι από το κράτος</a:t>
            </a:r>
            <a:r>
              <a:rPr lang="el-GR" sz="2000" dirty="0">
                <a:solidFill>
                  <a:schemeClr val="bg1"/>
                </a:solidFill>
                <a:latin typeface="Constantia" pitchFamily="18" charset="0"/>
              </a:rPr>
              <a:t> λόγω των μειωμένων εσόδων από τη φορολογία </a:t>
            </a:r>
            <a:r>
              <a:rPr lang="el-GR" sz="2000" dirty="0">
                <a:latin typeface="Constantia" pitchFamily="18" charset="0"/>
              </a:rPr>
              <a:t>κ.ά</a:t>
            </a:r>
            <a:r>
              <a:rPr lang="el-GR" sz="2000" i="1" dirty="0">
                <a:solidFill>
                  <a:schemeClr val="bg1"/>
                </a:solidFill>
                <a:latin typeface="Constantia" pitchFamily="18" charset="0"/>
              </a:rPr>
              <a:t>. </a:t>
            </a:r>
          </a:p>
        </p:txBody>
      </p:sp>
      <p:sp>
        <p:nvSpPr>
          <p:cNvPr id="5" name="4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154113"/>
            <a:ext cx="8610600" cy="4170372"/>
          </a:xfrm>
          <a:prstGeom prst="rect">
            <a:avLst/>
          </a:prstGeom>
        </p:spPr>
        <p:txBody>
          <a:bodyPr>
            <a:spAutoFit/>
          </a:bodyPr>
          <a:lstStyle/>
          <a:p>
            <a:pPr marL="457200" indent="-457200" algn="just">
              <a:spcBef>
                <a:spcPts val="600"/>
              </a:spcBef>
              <a:buClr>
                <a:schemeClr val="accent2"/>
              </a:buClr>
              <a:buSzPct val="85000"/>
            </a:pPr>
            <a:r>
              <a:rPr lang="el-GR" sz="2000" dirty="0">
                <a:latin typeface="Constantia" pitchFamily="18" charset="0"/>
              </a:rPr>
              <a:t>	</a:t>
            </a:r>
            <a:r>
              <a:rPr lang="el-GR" sz="2000" dirty="0">
                <a:solidFill>
                  <a:schemeClr val="bg1"/>
                </a:solidFill>
                <a:latin typeface="Constantia" pitchFamily="18" charset="0"/>
              </a:rPr>
              <a:t>Τα μοντέλα αναζωογόνησης των συρρικνωμένων ή συρρικνούμενων περιοχών που έχουν οργανωθεί, </a:t>
            </a:r>
            <a:r>
              <a:rPr lang="el-GR" sz="2000" i="1" dirty="0">
                <a:solidFill>
                  <a:schemeClr val="bg1"/>
                </a:solidFill>
                <a:latin typeface="Constantia" pitchFamily="18" charset="0"/>
              </a:rPr>
              <a:t>βασίζονται </a:t>
            </a:r>
            <a:r>
              <a:rPr lang="el-GR" sz="2000" b="1" i="1" u="sng" dirty="0">
                <a:solidFill>
                  <a:srgbClr val="C00000"/>
                </a:solidFill>
                <a:latin typeface="Constantia" pitchFamily="18" charset="0"/>
              </a:rPr>
              <a:t>στην προσπάθεια ρύθμισης-εξισορρόπησης ορισμένων παραγόντων</a:t>
            </a:r>
            <a:r>
              <a:rPr lang="el-GR" sz="2000" i="1" dirty="0">
                <a:solidFill>
                  <a:srgbClr val="C00000"/>
                </a:solidFill>
                <a:latin typeface="Constantia" pitchFamily="18" charset="0"/>
              </a:rPr>
              <a:t>:</a:t>
            </a:r>
            <a:endParaRPr lang="el-GR" sz="2000" dirty="0">
              <a:solidFill>
                <a:srgbClr val="C00000"/>
              </a:solidFill>
              <a:latin typeface="Constantia" pitchFamily="18" charset="0"/>
            </a:endParaRPr>
          </a:p>
          <a:p>
            <a:pPr marL="457200" indent="-457200" algn="just">
              <a:spcBef>
                <a:spcPts val="600"/>
              </a:spcBef>
              <a:buClr>
                <a:schemeClr val="accent2"/>
              </a:buClr>
              <a:buSzPct val="85000"/>
            </a:pPr>
            <a:endParaRPr lang="el-GR" sz="2000" dirty="0">
              <a:latin typeface="Constantia" pitchFamily="18" charset="0"/>
            </a:endParaRPr>
          </a:p>
          <a:p>
            <a:pPr marL="914400" lvl="1" indent="-457200" algn="just">
              <a:spcBef>
                <a:spcPts val="600"/>
              </a:spcBef>
              <a:buClr>
                <a:schemeClr val="accent2"/>
              </a:buClr>
              <a:buSzPct val="85000"/>
              <a:buFont typeface="Wingdings" pitchFamily="2" charset="2"/>
              <a:buChar char="Ø"/>
            </a:pPr>
            <a:r>
              <a:rPr lang="el-GR" sz="2000" b="1" u="sng" dirty="0">
                <a:solidFill>
                  <a:srgbClr val="C00000"/>
                </a:solidFill>
                <a:latin typeface="Constantia" pitchFamily="18" charset="0"/>
              </a:rPr>
              <a:t>Του κοινωνικού</a:t>
            </a:r>
            <a:r>
              <a:rPr lang="el-GR" sz="2000" b="1" dirty="0">
                <a:solidFill>
                  <a:srgbClr val="C00000"/>
                </a:solidFill>
                <a:latin typeface="Constantia" pitchFamily="18" charset="0"/>
              </a:rPr>
              <a:t> </a:t>
            </a:r>
            <a:r>
              <a:rPr lang="el-GR" sz="2000" dirty="0" smtClean="0">
                <a:solidFill>
                  <a:schemeClr val="bg1"/>
                </a:solidFill>
                <a:latin typeface="Constantia" pitchFamily="18" charset="0"/>
              </a:rPr>
              <a:t>(για </a:t>
            </a:r>
            <a:r>
              <a:rPr lang="el-GR" sz="2000" dirty="0">
                <a:solidFill>
                  <a:schemeClr val="bg1"/>
                </a:solidFill>
                <a:latin typeface="Constantia" pitchFamily="18" charset="0"/>
              </a:rPr>
              <a:t>π.χ. μείωση του βαθμού της εγκληματικότητας</a:t>
            </a:r>
            <a:r>
              <a:rPr lang="el-GR" sz="2000" dirty="0">
                <a:latin typeface="Constantia" pitchFamily="18" charset="0"/>
              </a:rPr>
              <a:t>, </a:t>
            </a:r>
            <a:r>
              <a:rPr lang="el-GR" sz="2000" dirty="0">
                <a:solidFill>
                  <a:schemeClr val="bg1"/>
                </a:solidFill>
                <a:latin typeface="Constantia" pitchFamily="18" charset="0"/>
              </a:rPr>
              <a:t>ενθάρρυνση της ανάπτυξης της τοπικής </a:t>
            </a:r>
            <a:r>
              <a:rPr lang="el-GR" sz="2000" dirty="0" smtClean="0">
                <a:solidFill>
                  <a:schemeClr val="bg1"/>
                </a:solidFill>
                <a:latin typeface="Constantia" pitchFamily="18" charset="0"/>
              </a:rPr>
              <a:t>κοινότητας),</a:t>
            </a:r>
            <a:endParaRPr lang="el-GR" sz="2000" dirty="0">
              <a:solidFill>
                <a:schemeClr val="bg1"/>
              </a:solidFill>
              <a:latin typeface="Constantia" pitchFamily="18" charset="0"/>
            </a:endParaRPr>
          </a:p>
          <a:p>
            <a:pPr marL="914400" lvl="1" indent="-457200" algn="just">
              <a:spcBef>
                <a:spcPts val="600"/>
              </a:spcBef>
              <a:buClr>
                <a:schemeClr val="accent2"/>
              </a:buClr>
              <a:buSzPct val="85000"/>
              <a:buFont typeface="Wingdings" pitchFamily="2" charset="2"/>
              <a:buChar char="Ø"/>
            </a:pPr>
            <a:r>
              <a:rPr lang="el-GR" sz="2000" b="1" u="sng" dirty="0">
                <a:solidFill>
                  <a:srgbClr val="C00000"/>
                </a:solidFill>
                <a:latin typeface="Constantia" pitchFamily="18" charset="0"/>
              </a:rPr>
              <a:t>Του οικονομικού</a:t>
            </a:r>
            <a:r>
              <a:rPr lang="el-GR" sz="2000" b="1" dirty="0">
                <a:solidFill>
                  <a:schemeClr val="tx2">
                    <a:lumMod val="90000"/>
                  </a:schemeClr>
                </a:solidFill>
                <a:latin typeface="Constantia" pitchFamily="18" charset="0"/>
              </a:rPr>
              <a:t> </a:t>
            </a:r>
            <a:r>
              <a:rPr lang="el-GR" sz="2000" dirty="0">
                <a:solidFill>
                  <a:schemeClr val="bg1"/>
                </a:solidFill>
                <a:latin typeface="Constantia" pitchFamily="18" charset="0"/>
              </a:rPr>
              <a:t>(για π.χ. δημιουργία νέων θέσεων εργασίας, προσπάθεια οικονομικής σταθερότητας</a:t>
            </a:r>
            <a:r>
              <a:rPr lang="el-GR" sz="2000" dirty="0" smtClean="0">
                <a:solidFill>
                  <a:schemeClr val="bg1"/>
                </a:solidFill>
                <a:latin typeface="Constantia" pitchFamily="18" charset="0"/>
              </a:rPr>
              <a:t>),</a:t>
            </a:r>
            <a:endParaRPr lang="el-GR" sz="2000" dirty="0">
              <a:solidFill>
                <a:schemeClr val="bg1"/>
              </a:solidFill>
              <a:latin typeface="Constantia" pitchFamily="18" charset="0"/>
            </a:endParaRPr>
          </a:p>
          <a:p>
            <a:pPr marL="914400" lvl="1" indent="-457200" algn="just">
              <a:spcBef>
                <a:spcPts val="600"/>
              </a:spcBef>
              <a:buClr>
                <a:schemeClr val="accent2"/>
              </a:buClr>
              <a:buSzPct val="85000"/>
              <a:buFont typeface="Wingdings" pitchFamily="2" charset="2"/>
              <a:buChar char="Ø"/>
            </a:pPr>
            <a:r>
              <a:rPr lang="el-GR" sz="2000" b="1" u="sng" dirty="0">
                <a:solidFill>
                  <a:srgbClr val="C00000"/>
                </a:solidFill>
                <a:latin typeface="Constantia" pitchFamily="18" charset="0"/>
              </a:rPr>
              <a:t>Του πολιτικού</a:t>
            </a:r>
            <a:r>
              <a:rPr lang="el-GR" sz="2000" b="1" dirty="0">
                <a:solidFill>
                  <a:srgbClr val="C00000"/>
                </a:solidFill>
                <a:latin typeface="Constantia" pitchFamily="18" charset="0"/>
              </a:rPr>
              <a:t> </a:t>
            </a:r>
            <a:r>
              <a:rPr lang="el-GR" sz="2000" dirty="0">
                <a:solidFill>
                  <a:schemeClr val="bg1"/>
                </a:solidFill>
                <a:latin typeface="Constantia" pitchFamily="18" charset="0"/>
              </a:rPr>
              <a:t>(για π.χ. βελτίωση της ικανότητας διαχείρισης της περιοχής</a:t>
            </a:r>
            <a:r>
              <a:rPr lang="el-GR" sz="2000" dirty="0" smtClean="0">
                <a:solidFill>
                  <a:schemeClr val="bg1"/>
                </a:solidFill>
                <a:latin typeface="Constantia" pitchFamily="18" charset="0"/>
              </a:rPr>
              <a:t>),</a:t>
            </a:r>
            <a:endParaRPr lang="el-GR" sz="2000" dirty="0">
              <a:solidFill>
                <a:schemeClr val="bg1"/>
              </a:solidFill>
              <a:latin typeface="Constantia" pitchFamily="18" charset="0"/>
            </a:endParaRPr>
          </a:p>
          <a:p>
            <a:pPr marL="914400" lvl="1" indent="-457200" algn="just">
              <a:spcBef>
                <a:spcPts val="600"/>
              </a:spcBef>
              <a:buClr>
                <a:schemeClr val="accent2"/>
              </a:buClr>
              <a:buSzPct val="85000"/>
              <a:buFont typeface="Wingdings" pitchFamily="2" charset="2"/>
              <a:buChar char="Ø"/>
            </a:pPr>
            <a:r>
              <a:rPr lang="el-GR" sz="2000" b="1" u="sng" dirty="0">
                <a:solidFill>
                  <a:srgbClr val="C00000"/>
                </a:solidFill>
                <a:latin typeface="Constantia" pitchFamily="18" charset="0"/>
              </a:rPr>
              <a:t>Του πολιτιστικού</a:t>
            </a:r>
            <a:r>
              <a:rPr lang="el-GR" sz="2000" b="1" dirty="0">
                <a:solidFill>
                  <a:schemeClr val="tx2">
                    <a:lumMod val="90000"/>
                  </a:schemeClr>
                </a:solidFill>
                <a:latin typeface="Constantia" pitchFamily="18" charset="0"/>
              </a:rPr>
              <a:t> </a:t>
            </a:r>
            <a:r>
              <a:rPr lang="el-GR" sz="2000" dirty="0">
                <a:solidFill>
                  <a:schemeClr val="bg1"/>
                </a:solidFill>
                <a:latin typeface="Constantia" pitchFamily="18" charset="0"/>
              </a:rPr>
              <a:t>(για π.χ. ενίσχυση της αίσθησης της τοπικής κοινωνίας και του ανήκειν)</a:t>
            </a:r>
            <a:r>
              <a:rPr lang="el-GR" sz="2000" dirty="0">
                <a:latin typeface="Constantia" pitchFamily="18" charset="0"/>
              </a:rPr>
              <a:t>.</a:t>
            </a:r>
          </a:p>
        </p:txBody>
      </p:sp>
      <p:sp>
        <p:nvSpPr>
          <p:cNvPr id="3" name="2 - TextBox"/>
          <p:cNvSpPr txBox="1"/>
          <p:nvPr/>
        </p:nvSpPr>
        <p:spPr>
          <a:xfrm>
            <a:off x="0" y="376238"/>
            <a:ext cx="9067800" cy="461962"/>
          </a:xfrm>
          <a:prstGeom prst="rect">
            <a:avLst/>
          </a:prstGeom>
          <a:noFill/>
        </p:spPr>
        <p:txBody>
          <a:bodyPr wrap="square">
            <a:spAutoFit/>
          </a:bodyPr>
          <a:lstStyle/>
          <a:p>
            <a:pPr marL="274320" indent="-274320" algn="ctr" fontAlgn="auto">
              <a:spcBef>
                <a:spcPts val="600"/>
              </a:spcBef>
              <a:spcAft>
                <a:spcPts val="0"/>
              </a:spcAft>
              <a:buClr>
                <a:schemeClr val="accent2"/>
              </a:buClr>
              <a:buSzPct val="85000"/>
              <a:defRPr/>
            </a:pPr>
            <a:r>
              <a:rPr lang="el-GR" sz="2400" b="1" u="sng" dirty="0">
                <a:solidFill>
                  <a:srgbClr val="C00000"/>
                </a:solidFill>
                <a:effectLst>
                  <a:outerShdw blurRad="38100" dist="38100" dir="2700000" algn="tl">
                    <a:srgbClr val="000000">
                      <a:alpha val="43137"/>
                    </a:srgbClr>
                  </a:outerShdw>
                </a:effectLst>
                <a:latin typeface="+mn-lt"/>
              </a:rPr>
              <a:t>Μοντέλα αναζωογόνησης των συρρικνωμένων περιοχών</a:t>
            </a:r>
          </a:p>
        </p:txBody>
      </p:sp>
      <p:sp>
        <p:nvSpPr>
          <p:cNvPr id="6" name="5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Υπότιτλος"/>
          <p:cNvSpPr txBox="1">
            <a:spLocks/>
          </p:cNvSpPr>
          <p:nvPr/>
        </p:nvSpPr>
        <p:spPr>
          <a:xfrm>
            <a:off x="457200" y="990600"/>
            <a:ext cx="8077200" cy="1752600"/>
          </a:xfrm>
          <a:prstGeom prst="rect">
            <a:avLst/>
          </a:prstGeom>
        </p:spPr>
        <p:txBody>
          <a:bodyPr/>
          <a:lstStyle/>
          <a:p>
            <a:pPr marL="274320" indent="-274320" algn="just" fontAlgn="auto">
              <a:spcBef>
                <a:spcPts val="600"/>
              </a:spcBef>
              <a:spcAft>
                <a:spcPts val="0"/>
              </a:spcAft>
              <a:buClr>
                <a:schemeClr val="accent2"/>
              </a:buClr>
              <a:buSzPct val="85000"/>
              <a:defRPr/>
            </a:pPr>
            <a:r>
              <a:rPr lang="el-GR" sz="2000" dirty="0">
                <a:solidFill>
                  <a:schemeClr val="bg1"/>
                </a:solidFill>
                <a:latin typeface="+mn-lt"/>
              </a:rPr>
              <a:t>	Το φαινόμενο της αστικής συρρίκνωσης </a:t>
            </a:r>
            <a:r>
              <a:rPr lang="el-GR" sz="2000" dirty="0">
                <a:solidFill>
                  <a:schemeClr val="bg1"/>
                </a:solidFill>
                <a:effectLst>
                  <a:outerShdw blurRad="38100" dist="38100" dir="2700000" algn="tl">
                    <a:srgbClr val="000000">
                      <a:alpha val="43137"/>
                    </a:srgbClr>
                  </a:outerShdw>
                </a:effectLst>
                <a:latin typeface="+mn-lt"/>
              </a:rPr>
              <a:t>–κοινωνικής και οικονομικής-</a:t>
            </a:r>
            <a:r>
              <a:rPr lang="el-GR" sz="2000" dirty="0">
                <a:solidFill>
                  <a:schemeClr val="bg1"/>
                </a:solidFill>
                <a:latin typeface="+mn-lt"/>
              </a:rPr>
              <a:t> έχει πάρει </a:t>
            </a:r>
            <a:r>
              <a:rPr lang="el-GR" sz="2000" dirty="0">
                <a:solidFill>
                  <a:schemeClr val="bg1"/>
                </a:solidFill>
                <a:effectLst>
                  <a:outerShdw blurRad="38100" dist="38100" dir="2700000" algn="tl">
                    <a:srgbClr val="000000">
                      <a:alpha val="43137"/>
                    </a:srgbClr>
                  </a:outerShdw>
                </a:effectLst>
                <a:latin typeface="+mn-lt"/>
              </a:rPr>
              <a:t>μεγάλες διαστάσεις  κατά  τις τελευταίες δεκαετίες. </a:t>
            </a:r>
            <a:endParaRPr lang="el-GR" sz="2000" dirty="0">
              <a:solidFill>
                <a:schemeClr val="bg1"/>
              </a:solidFill>
              <a:latin typeface="+mn-lt"/>
            </a:endParaRPr>
          </a:p>
          <a:p>
            <a:pPr marL="274320" indent="-274320" algn="just" fontAlgn="auto">
              <a:spcBef>
                <a:spcPts val="600"/>
              </a:spcBef>
              <a:spcAft>
                <a:spcPts val="0"/>
              </a:spcAft>
              <a:buClr>
                <a:schemeClr val="accent2"/>
              </a:buClr>
              <a:buSzPct val="85000"/>
              <a:buFont typeface="Wingdings" pitchFamily="2" charset="2"/>
              <a:buChar char="§"/>
              <a:defRPr/>
            </a:pPr>
            <a:r>
              <a:rPr lang="el-GR" sz="2000" u="sng" dirty="0">
                <a:solidFill>
                  <a:schemeClr val="bg1"/>
                </a:solidFill>
                <a:latin typeface="+mn-lt"/>
              </a:rPr>
              <a:t>Σε παγκόσμιο επίπεδο</a:t>
            </a:r>
            <a:r>
              <a:rPr lang="el-GR" sz="2000" dirty="0">
                <a:solidFill>
                  <a:schemeClr val="bg1"/>
                </a:solidFill>
                <a:latin typeface="+mn-lt"/>
              </a:rPr>
              <a:t>:  Κατά την τελευταία 50ετία, </a:t>
            </a:r>
            <a:r>
              <a:rPr lang="el-GR" sz="2000" dirty="0">
                <a:solidFill>
                  <a:schemeClr val="bg1"/>
                </a:solidFill>
                <a:effectLst>
                  <a:outerShdw blurRad="38100" dist="38100" dir="2700000" algn="tl">
                    <a:srgbClr val="000000">
                      <a:alpha val="43137"/>
                    </a:srgbClr>
                  </a:outerShdw>
                </a:effectLst>
                <a:latin typeface="+mn-lt"/>
              </a:rPr>
              <a:t>370 πόλεις με πληθυσμό μεγαλύτερο των 100.000 κατοίκων, </a:t>
            </a:r>
            <a:r>
              <a:rPr lang="el-GR" sz="2000" dirty="0">
                <a:solidFill>
                  <a:schemeClr val="bg1"/>
                </a:solidFill>
                <a:latin typeface="+mn-lt"/>
              </a:rPr>
              <a:t>παρουσίασαν μείωση του πληθυσμού τους </a:t>
            </a:r>
            <a:r>
              <a:rPr lang="el-GR" sz="2000" dirty="0">
                <a:solidFill>
                  <a:schemeClr val="bg1"/>
                </a:solidFill>
                <a:effectLst>
                  <a:outerShdw blurRad="38100" dist="38100" dir="2700000" algn="tl">
                    <a:srgbClr val="000000">
                      <a:alpha val="43137"/>
                    </a:srgbClr>
                  </a:outerShdw>
                </a:effectLst>
                <a:latin typeface="+mn-lt"/>
              </a:rPr>
              <a:t>τουλάχιστον κατά 10%.</a:t>
            </a:r>
            <a:r>
              <a:rPr lang="el-GR" sz="2000" dirty="0">
                <a:solidFill>
                  <a:schemeClr val="bg1"/>
                </a:solidFill>
                <a:latin typeface="+mn-lt"/>
              </a:rPr>
              <a:t> </a:t>
            </a:r>
            <a:endParaRPr lang="en-US" sz="2000" dirty="0">
              <a:solidFill>
                <a:schemeClr val="bg1"/>
              </a:solidFill>
              <a:latin typeface="+mn-lt"/>
            </a:endParaRPr>
          </a:p>
          <a:p>
            <a:pPr marL="274320" indent="-274320" algn="just" fontAlgn="auto">
              <a:spcBef>
                <a:spcPts val="600"/>
              </a:spcBef>
              <a:spcAft>
                <a:spcPts val="0"/>
              </a:spcAft>
              <a:buClr>
                <a:schemeClr val="accent2"/>
              </a:buClr>
              <a:buSzPct val="85000"/>
              <a:buFont typeface="Wingdings 2"/>
              <a:buChar char=""/>
              <a:defRPr/>
            </a:pPr>
            <a:endParaRPr lang="en-US" sz="2000" dirty="0">
              <a:latin typeface="+mn-lt"/>
            </a:endParaRPr>
          </a:p>
        </p:txBody>
      </p:sp>
      <p:sp>
        <p:nvSpPr>
          <p:cNvPr id="7" name="6 - TextBox"/>
          <p:cNvSpPr txBox="1"/>
          <p:nvPr/>
        </p:nvSpPr>
        <p:spPr>
          <a:xfrm>
            <a:off x="609600" y="457200"/>
            <a:ext cx="7696200" cy="461963"/>
          </a:xfrm>
          <a:prstGeom prst="rect">
            <a:avLst/>
          </a:prstGeom>
          <a:noFill/>
        </p:spPr>
        <p:txBody>
          <a:bodyPr>
            <a:spAutoFit/>
          </a:bodyPr>
          <a:lstStyle/>
          <a:p>
            <a:pPr algn="ctr" fontAlgn="auto">
              <a:spcBef>
                <a:spcPts val="0"/>
              </a:spcBef>
              <a:spcAft>
                <a:spcPts val="0"/>
              </a:spcAft>
              <a:defRPr/>
            </a:pPr>
            <a:r>
              <a:rPr lang="el-GR" sz="2400" b="1" u="sng" dirty="0">
                <a:solidFill>
                  <a:srgbClr val="C00000"/>
                </a:solidFill>
                <a:effectLst>
                  <a:outerShdw blurRad="38100" dist="38100" dir="2700000" algn="tl">
                    <a:srgbClr val="000000">
                      <a:alpha val="43137"/>
                    </a:srgbClr>
                  </a:outerShdw>
                </a:effectLst>
                <a:latin typeface="+mn-lt"/>
              </a:rPr>
              <a:t>Το φαινόμενο της αστικής συρρίκνωσης</a:t>
            </a:r>
            <a:endParaRPr lang="en-US" sz="2400" b="1" u="sng" dirty="0">
              <a:solidFill>
                <a:srgbClr val="C00000"/>
              </a:solidFill>
              <a:effectLst>
                <a:outerShdw blurRad="38100" dist="38100" dir="2700000" algn="tl">
                  <a:srgbClr val="000000">
                    <a:alpha val="43137"/>
                  </a:srgbClr>
                </a:outerShdw>
              </a:effectLst>
              <a:latin typeface="+mn-lt"/>
            </a:endParaRPr>
          </a:p>
        </p:txBody>
      </p:sp>
      <p:sp>
        <p:nvSpPr>
          <p:cNvPr id="6" name="5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2</a:t>
            </a:fld>
            <a:endParaRPr lang="en-US"/>
          </a:p>
        </p:txBody>
      </p:sp>
      <p:pic>
        <p:nvPicPr>
          <p:cNvPr id="5" name="1 - Εικόνα"/>
          <p:cNvPicPr>
            <a:picLocks noChangeAspect="1" noChangeArrowheads="1"/>
          </p:cNvPicPr>
          <p:nvPr/>
        </p:nvPicPr>
        <p:blipFill>
          <a:blip r:embed="rId2" cstate="print"/>
          <a:srcRect/>
          <a:stretch>
            <a:fillRect/>
          </a:stretch>
        </p:blipFill>
        <p:spPr bwMode="auto">
          <a:xfrm>
            <a:off x="1040823" y="2743200"/>
            <a:ext cx="7264977" cy="3810000"/>
          </a:xfrm>
          <a:prstGeom prst="rect">
            <a:avLst/>
          </a:prstGeom>
          <a:noFill/>
          <a:ln w="9525">
            <a:noFill/>
            <a:miter lim="800000"/>
            <a:headEnd/>
            <a:tailEnd/>
          </a:ln>
        </p:spPr>
      </p:pic>
      <p:grpSp>
        <p:nvGrpSpPr>
          <p:cNvPr id="8" name="7 - Ομάδα"/>
          <p:cNvGrpSpPr/>
          <p:nvPr/>
        </p:nvGrpSpPr>
        <p:grpSpPr>
          <a:xfrm>
            <a:off x="2209800" y="3657600"/>
            <a:ext cx="3124200" cy="990600"/>
            <a:chOff x="1905000" y="2895600"/>
            <a:chExt cx="3124200" cy="990600"/>
          </a:xfrm>
        </p:grpSpPr>
        <p:sp>
          <p:nvSpPr>
            <p:cNvPr id="9" name="8 - Έλλειψη"/>
            <p:cNvSpPr/>
            <p:nvPr/>
          </p:nvSpPr>
          <p:spPr>
            <a:xfrm>
              <a:off x="1905000" y="3276600"/>
              <a:ext cx="1143000" cy="609600"/>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9 - Έλλειψη"/>
            <p:cNvSpPr/>
            <p:nvPr/>
          </p:nvSpPr>
          <p:spPr>
            <a:xfrm>
              <a:off x="3886200" y="2895600"/>
              <a:ext cx="1143000" cy="609600"/>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 Ορθογώνιο"/>
          <p:cNvSpPr>
            <a:spLocks noChangeArrowheads="1"/>
          </p:cNvSpPr>
          <p:nvPr/>
        </p:nvSpPr>
        <p:spPr bwMode="auto">
          <a:xfrm>
            <a:off x="4267200" y="957263"/>
            <a:ext cx="4648200" cy="5632311"/>
          </a:xfrm>
          <a:prstGeom prst="rect">
            <a:avLst/>
          </a:prstGeom>
          <a:noFill/>
          <a:ln w="9525">
            <a:noFill/>
            <a:miter lim="800000"/>
            <a:headEnd/>
            <a:tailEnd/>
          </a:ln>
        </p:spPr>
        <p:txBody>
          <a:bodyPr wrap="square">
            <a:spAutoFit/>
          </a:bodyPr>
          <a:lstStyle/>
          <a:p>
            <a:pPr algn="just"/>
            <a:r>
              <a:rPr lang="el-GR" dirty="0">
                <a:solidFill>
                  <a:schemeClr val="bg1"/>
                </a:solidFill>
                <a:latin typeface="Constantia" pitchFamily="18" charset="0"/>
              </a:rPr>
              <a:t>Αποτελεί τη </a:t>
            </a:r>
            <a:r>
              <a:rPr lang="el-GR" b="1" u="sng" dirty="0">
                <a:solidFill>
                  <a:srgbClr val="C00000"/>
                </a:solidFill>
                <a:latin typeface="Constantia" pitchFamily="18" charset="0"/>
              </a:rPr>
              <a:t>10</a:t>
            </a:r>
            <a:r>
              <a:rPr lang="el-GR" b="1" u="sng" baseline="30000" dirty="0">
                <a:solidFill>
                  <a:srgbClr val="C00000"/>
                </a:solidFill>
                <a:latin typeface="Constantia" pitchFamily="18" charset="0"/>
              </a:rPr>
              <a:t>η</a:t>
            </a:r>
            <a:r>
              <a:rPr lang="el-GR" b="1" u="sng" dirty="0">
                <a:solidFill>
                  <a:srgbClr val="C00000"/>
                </a:solidFill>
                <a:latin typeface="Constantia" pitchFamily="18" charset="0"/>
              </a:rPr>
              <a:t> μεγαλύτερη πόλη των ΗΠΑ </a:t>
            </a:r>
            <a:r>
              <a:rPr lang="el-GR" dirty="0">
                <a:solidFill>
                  <a:schemeClr val="bg1"/>
                </a:solidFill>
                <a:latin typeface="Constantia" pitchFamily="18" charset="0"/>
              </a:rPr>
              <a:t>και την πρώτη σε μείωση του πληθυσμού της –</a:t>
            </a:r>
            <a:r>
              <a:rPr lang="el-GR" u="sng" dirty="0">
                <a:solidFill>
                  <a:schemeClr val="bg1"/>
                </a:solidFill>
                <a:latin typeface="Constantia" pitchFamily="18" charset="0"/>
              </a:rPr>
              <a:t>παρουσίασε μείωση πληθυσμού κατά 2 εκατομμύρια από το 1955. </a:t>
            </a:r>
            <a:r>
              <a:rPr lang="el-GR" dirty="0">
                <a:solidFill>
                  <a:schemeClr val="bg1"/>
                </a:solidFill>
                <a:latin typeface="Constantia" pitchFamily="18" charset="0"/>
              </a:rPr>
              <a:t>Είναι γνωστή</a:t>
            </a:r>
            <a:r>
              <a:rPr lang="el-GR" dirty="0">
                <a:latin typeface="Constantia" pitchFamily="18" charset="0"/>
              </a:rPr>
              <a:t> ως </a:t>
            </a:r>
            <a:r>
              <a:rPr lang="en-US" b="1" dirty="0">
                <a:solidFill>
                  <a:schemeClr val="bg1"/>
                </a:solidFill>
                <a:latin typeface="Constantia" pitchFamily="18" charset="0"/>
              </a:rPr>
              <a:t>“</a:t>
            </a:r>
            <a:r>
              <a:rPr lang="en-US" b="1" dirty="0">
                <a:solidFill>
                  <a:srgbClr val="C00000"/>
                </a:solidFill>
                <a:latin typeface="Constantia" pitchFamily="18" charset="0"/>
              </a:rPr>
              <a:t>Motor City”</a:t>
            </a:r>
            <a:r>
              <a:rPr lang="el-GR" b="1" dirty="0">
                <a:solidFill>
                  <a:srgbClr val="C00000"/>
                </a:solidFill>
                <a:latin typeface="Constantia" pitchFamily="18" charset="0"/>
              </a:rPr>
              <a:t> ή </a:t>
            </a:r>
            <a:r>
              <a:rPr lang="en-US" b="1" dirty="0">
                <a:solidFill>
                  <a:srgbClr val="C00000"/>
                </a:solidFill>
                <a:latin typeface="Constantia" pitchFamily="18" charset="0"/>
              </a:rPr>
              <a:t>“Motown”</a:t>
            </a:r>
            <a:r>
              <a:rPr lang="en-US" b="1" dirty="0">
                <a:solidFill>
                  <a:schemeClr val="bg1"/>
                </a:solidFill>
                <a:latin typeface="Constantia" pitchFamily="18" charset="0"/>
              </a:rPr>
              <a:t>, </a:t>
            </a:r>
            <a:r>
              <a:rPr lang="el-GR" dirty="0">
                <a:solidFill>
                  <a:schemeClr val="bg1"/>
                </a:solidFill>
                <a:latin typeface="Constantia" pitchFamily="18" charset="0"/>
              </a:rPr>
              <a:t>καθώς η ανάπτυξή της βασίστηκε στην αυτοκινητοβιομηχανία</a:t>
            </a:r>
            <a:r>
              <a:rPr lang="el-GR" dirty="0">
                <a:latin typeface="Constantia" pitchFamily="18" charset="0"/>
              </a:rPr>
              <a:t> (</a:t>
            </a:r>
            <a:r>
              <a:rPr lang="el-GR" b="1" dirty="0">
                <a:solidFill>
                  <a:srgbClr val="C00000"/>
                </a:solidFill>
                <a:latin typeface="Constantia" pitchFamily="18" charset="0"/>
              </a:rPr>
              <a:t>έδρα της </a:t>
            </a:r>
            <a:r>
              <a:rPr lang="en-US" b="1" dirty="0">
                <a:solidFill>
                  <a:srgbClr val="C00000"/>
                </a:solidFill>
                <a:latin typeface="Constantia" pitchFamily="18" charset="0"/>
              </a:rPr>
              <a:t>Ford, Chrysler </a:t>
            </a:r>
            <a:r>
              <a:rPr lang="el-GR" b="1" dirty="0">
                <a:solidFill>
                  <a:srgbClr val="C00000"/>
                </a:solidFill>
                <a:latin typeface="Constantia" pitchFamily="18" charset="0"/>
              </a:rPr>
              <a:t>και της </a:t>
            </a:r>
            <a:r>
              <a:rPr lang="en-US" b="1" dirty="0">
                <a:solidFill>
                  <a:srgbClr val="C00000"/>
                </a:solidFill>
                <a:latin typeface="Constantia" pitchFamily="18" charset="0"/>
              </a:rPr>
              <a:t>General Motors)</a:t>
            </a:r>
            <a:r>
              <a:rPr lang="el-GR" b="1" dirty="0">
                <a:solidFill>
                  <a:srgbClr val="C00000"/>
                </a:solidFill>
                <a:latin typeface="Constantia" pitchFamily="18" charset="0"/>
              </a:rPr>
              <a:t>.   </a:t>
            </a:r>
          </a:p>
          <a:p>
            <a:pPr algn="just"/>
            <a:endParaRPr lang="el-GR" dirty="0">
              <a:solidFill>
                <a:schemeClr val="bg1"/>
              </a:solidFill>
              <a:latin typeface="Constantia" pitchFamily="18" charset="0"/>
            </a:endParaRPr>
          </a:p>
          <a:p>
            <a:pPr algn="just"/>
            <a:r>
              <a:rPr lang="el-GR" dirty="0">
                <a:solidFill>
                  <a:schemeClr val="bg1"/>
                </a:solidFill>
                <a:latin typeface="Constantia" pitchFamily="18" charset="0"/>
              </a:rPr>
              <a:t>Η πόλη παρουσίασε  συρρίκνωση λόγω:  </a:t>
            </a:r>
            <a:endParaRPr lang="en-US" dirty="0">
              <a:solidFill>
                <a:schemeClr val="bg1"/>
              </a:solidFill>
              <a:latin typeface="Constantia" pitchFamily="18" charset="0"/>
            </a:endParaRPr>
          </a:p>
          <a:p>
            <a:pPr algn="ctr"/>
            <a:r>
              <a:rPr lang="el-GR" b="1" dirty="0">
                <a:solidFill>
                  <a:srgbClr val="C00000"/>
                </a:solidFill>
                <a:latin typeface="Constantia" pitchFamily="18" charset="0"/>
              </a:rPr>
              <a:t>Α. της </a:t>
            </a:r>
            <a:r>
              <a:rPr lang="el-GR" b="1" dirty="0" err="1">
                <a:solidFill>
                  <a:srgbClr val="C00000"/>
                </a:solidFill>
                <a:latin typeface="Constantia" pitchFamily="18" charset="0"/>
              </a:rPr>
              <a:t>προαστικοποίησης</a:t>
            </a:r>
            <a:r>
              <a:rPr lang="el-GR" b="1" dirty="0">
                <a:solidFill>
                  <a:srgbClr val="C00000"/>
                </a:solidFill>
                <a:latin typeface="Constantia" pitchFamily="18" charset="0"/>
              </a:rPr>
              <a:t>  και</a:t>
            </a:r>
          </a:p>
          <a:p>
            <a:pPr algn="ctr"/>
            <a:r>
              <a:rPr lang="el-GR" b="1" dirty="0">
                <a:solidFill>
                  <a:srgbClr val="C00000"/>
                </a:solidFill>
                <a:latin typeface="Constantia" pitchFamily="18" charset="0"/>
              </a:rPr>
              <a:t>Β. </a:t>
            </a:r>
            <a:r>
              <a:rPr lang="el-GR" b="1" dirty="0" smtClean="0">
                <a:solidFill>
                  <a:srgbClr val="C00000"/>
                </a:solidFill>
                <a:latin typeface="Constantia" pitchFamily="18" charset="0"/>
              </a:rPr>
              <a:t>αποβιομηχάνισης.</a:t>
            </a:r>
            <a:endParaRPr lang="en-US" b="1" dirty="0" smtClean="0">
              <a:solidFill>
                <a:srgbClr val="C00000"/>
              </a:solidFill>
              <a:latin typeface="Constantia" pitchFamily="18" charset="0"/>
            </a:endParaRPr>
          </a:p>
          <a:p>
            <a:pPr algn="ctr"/>
            <a:endParaRPr lang="en-US" dirty="0">
              <a:latin typeface="Constantia" pitchFamily="18" charset="0"/>
            </a:endParaRPr>
          </a:p>
          <a:p>
            <a:r>
              <a:rPr lang="el-GR" b="1" dirty="0" smtClean="0">
                <a:solidFill>
                  <a:schemeClr val="bg1"/>
                </a:solidFill>
                <a:latin typeface="Constantia" pitchFamily="18" charset="0"/>
              </a:rPr>
              <a:t>Α</a:t>
            </a:r>
            <a:r>
              <a:rPr lang="el-GR" b="1" dirty="0" smtClean="0">
                <a:solidFill>
                  <a:schemeClr val="bg1"/>
                </a:solidFill>
                <a:latin typeface="Constantia" pitchFamily="18" charset="0"/>
              </a:rPr>
              <a:t>. </a:t>
            </a:r>
            <a:r>
              <a:rPr lang="el-GR" b="1" dirty="0" err="1" smtClean="0">
                <a:solidFill>
                  <a:schemeClr val="bg1"/>
                </a:solidFill>
                <a:latin typeface="Constantia" pitchFamily="18" charset="0"/>
              </a:rPr>
              <a:t>Προαστικοποίηση</a:t>
            </a:r>
            <a:r>
              <a:rPr lang="el-GR" b="1" dirty="0" smtClean="0">
                <a:solidFill>
                  <a:schemeClr val="bg1"/>
                </a:solidFill>
                <a:latin typeface="Constantia" pitchFamily="18" charset="0"/>
              </a:rPr>
              <a:t>:</a:t>
            </a:r>
          </a:p>
          <a:p>
            <a:pPr algn="just"/>
            <a:r>
              <a:rPr lang="el-GR" dirty="0" smtClean="0">
                <a:solidFill>
                  <a:schemeClr val="bg1"/>
                </a:solidFill>
                <a:latin typeface="Constantia" pitchFamily="18" charset="0"/>
              </a:rPr>
              <a:t>1899</a:t>
            </a:r>
            <a:r>
              <a:rPr lang="en-US" dirty="0" smtClean="0">
                <a:solidFill>
                  <a:schemeClr val="bg1"/>
                </a:solidFill>
                <a:latin typeface="Constantia" pitchFamily="18" charset="0"/>
              </a:rPr>
              <a:t>: </a:t>
            </a:r>
            <a:r>
              <a:rPr lang="el-GR" dirty="0" smtClean="0">
                <a:solidFill>
                  <a:schemeClr val="bg1"/>
                </a:solidFill>
                <a:latin typeface="Constantia" pitchFamily="18" charset="0"/>
              </a:rPr>
              <a:t>Η </a:t>
            </a:r>
            <a:r>
              <a:rPr lang="el-GR" dirty="0" smtClean="0">
                <a:solidFill>
                  <a:schemeClr val="bg1"/>
                </a:solidFill>
                <a:latin typeface="Constantia" pitchFamily="18" charset="0"/>
              </a:rPr>
              <a:t>ίδρυση της πρώτης αυτοκινητοβιομηχανίας</a:t>
            </a:r>
          </a:p>
          <a:p>
            <a:pPr algn="just"/>
            <a:endParaRPr lang="el-GR" dirty="0" smtClean="0">
              <a:solidFill>
                <a:schemeClr val="bg1"/>
              </a:solidFill>
              <a:latin typeface="Constantia" pitchFamily="18" charset="0"/>
            </a:endParaRPr>
          </a:p>
          <a:p>
            <a:pPr algn="just"/>
            <a:r>
              <a:rPr lang="en-US" dirty="0" smtClean="0">
                <a:solidFill>
                  <a:srgbClr val="C00000"/>
                </a:solidFill>
                <a:latin typeface="Constantia" pitchFamily="18" charset="0"/>
              </a:rPr>
              <a:t>Industrial boom</a:t>
            </a:r>
            <a:r>
              <a:rPr lang="el-GR" dirty="0" smtClean="0">
                <a:solidFill>
                  <a:srgbClr val="C00000"/>
                </a:solidFill>
                <a:latin typeface="Constantia" pitchFamily="18" charset="0"/>
              </a:rPr>
              <a:t>:</a:t>
            </a:r>
            <a:r>
              <a:rPr lang="el-GR" dirty="0" smtClean="0">
                <a:solidFill>
                  <a:schemeClr val="bg1"/>
                </a:solidFill>
                <a:latin typeface="Constantia" pitchFamily="18" charset="0"/>
              </a:rPr>
              <a:t> χρονικό διάστημα ανάμεσα στον Α και Β’ Παγκόσμιο Πόλεμο</a:t>
            </a:r>
          </a:p>
          <a:p>
            <a:pPr lvl="1" algn="just">
              <a:buFontTx/>
              <a:buChar char="•"/>
            </a:pPr>
            <a:endParaRPr lang="el-GR" i="1" dirty="0">
              <a:solidFill>
                <a:schemeClr val="bg1"/>
              </a:solidFill>
              <a:latin typeface="Constantia" pitchFamily="18" charset="0"/>
            </a:endParaRPr>
          </a:p>
        </p:txBody>
      </p:sp>
      <p:sp>
        <p:nvSpPr>
          <p:cNvPr id="6" name="2 - Υπότιτλος"/>
          <p:cNvSpPr txBox="1">
            <a:spLocks/>
          </p:cNvSpPr>
          <p:nvPr/>
        </p:nvSpPr>
        <p:spPr>
          <a:xfrm>
            <a:off x="1219200" y="240729"/>
            <a:ext cx="6934200" cy="609600"/>
          </a:xfrm>
          <a:prstGeom prst="rect">
            <a:avLst/>
          </a:prstGeom>
        </p:spPr>
        <p:txBody>
          <a:bodyPr/>
          <a:lstStyle/>
          <a:p>
            <a:pPr marL="273050" indent="-273050" algn="ctr">
              <a:spcBef>
                <a:spcPts val="600"/>
              </a:spcBef>
              <a:buClr>
                <a:schemeClr val="accent2"/>
              </a:buClr>
              <a:buSzPct val="85000"/>
            </a:pPr>
            <a:r>
              <a:rPr lang="el-GR" sz="2400" b="1" dirty="0">
                <a:solidFill>
                  <a:schemeClr val="bg1"/>
                </a:solidFill>
                <a:latin typeface="Constantia" pitchFamily="18" charset="0"/>
              </a:rPr>
              <a:t>	</a:t>
            </a:r>
            <a:r>
              <a:rPr lang="en-US" sz="2400" b="1" u="sng" dirty="0">
                <a:solidFill>
                  <a:srgbClr val="C00000"/>
                </a:solidFill>
                <a:latin typeface="Constantia" pitchFamily="18" charset="0"/>
              </a:rPr>
              <a:t>Detroit (Michigan)</a:t>
            </a:r>
            <a:r>
              <a:rPr lang="el-GR" sz="2400" b="1" dirty="0">
                <a:solidFill>
                  <a:schemeClr val="bg1"/>
                </a:solidFill>
                <a:latin typeface="Constantia" pitchFamily="18" charset="0"/>
              </a:rPr>
              <a:t> </a:t>
            </a:r>
            <a:endParaRPr lang="en-US" sz="2400" b="1" dirty="0">
              <a:solidFill>
                <a:schemeClr val="bg1"/>
              </a:solidFill>
              <a:latin typeface="Constantia" pitchFamily="18" charset="0"/>
            </a:endParaRPr>
          </a:p>
        </p:txBody>
      </p:sp>
      <p:sp>
        <p:nvSpPr>
          <p:cNvPr id="9" name="8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20</a:t>
            </a:fld>
            <a:endParaRPr lang="en-US" dirty="0"/>
          </a:p>
        </p:txBody>
      </p:sp>
      <p:pic>
        <p:nvPicPr>
          <p:cNvPr id="7" name="Picture 4"/>
          <p:cNvPicPr>
            <a:picLocks noChangeAspect="1" noChangeArrowheads="1"/>
          </p:cNvPicPr>
          <p:nvPr/>
        </p:nvPicPr>
        <p:blipFill>
          <a:blip r:embed="rId2" cstate="print"/>
          <a:srcRect/>
          <a:stretch>
            <a:fillRect/>
          </a:stretch>
        </p:blipFill>
        <p:spPr bwMode="auto">
          <a:xfrm>
            <a:off x="228600" y="971552"/>
            <a:ext cx="3810000" cy="2857500"/>
          </a:xfrm>
          <a:prstGeom prst="rect">
            <a:avLst/>
          </a:prstGeom>
          <a:noFill/>
          <a:ln w="9525">
            <a:noFill/>
            <a:miter lim="800000"/>
            <a:headEnd/>
            <a:tailEnd/>
          </a:ln>
          <a:effectLst/>
        </p:spPr>
      </p:pic>
      <p:pic>
        <p:nvPicPr>
          <p:cNvPr id="8" name="Picture 5"/>
          <p:cNvPicPr>
            <a:picLocks noChangeAspect="1" noChangeArrowheads="1"/>
          </p:cNvPicPr>
          <p:nvPr/>
        </p:nvPicPr>
        <p:blipFill>
          <a:blip r:embed="rId3" cstate="print"/>
          <a:srcRect/>
          <a:stretch>
            <a:fillRect/>
          </a:stretch>
        </p:blipFill>
        <p:spPr bwMode="auto">
          <a:xfrm>
            <a:off x="228600" y="3965409"/>
            <a:ext cx="3818876" cy="25877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 Ορθογώνιο"/>
          <p:cNvSpPr>
            <a:spLocks noChangeArrowheads="1"/>
          </p:cNvSpPr>
          <p:nvPr/>
        </p:nvSpPr>
        <p:spPr bwMode="auto">
          <a:xfrm>
            <a:off x="4219575" y="873293"/>
            <a:ext cx="4495800" cy="5632311"/>
          </a:xfrm>
          <a:prstGeom prst="rect">
            <a:avLst/>
          </a:prstGeom>
          <a:noFill/>
          <a:ln w="9525">
            <a:noFill/>
            <a:miter lim="800000"/>
            <a:headEnd/>
            <a:tailEnd/>
          </a:ln>
        </p:spPr>
        <p:txBody>
          <a:bodyPr wrap="square">
            <a:spAutoFit/>
          </a:bodyPr>
          <a:lstStyle/>
          <a:p>
            <a:pPr marL="285750" indent="-285750" algn="just">
              <a:buFont typeface="Wingdings" panose="05000000000000000000" pitchFamily="2" charset="2"/>
              <a:buChar char="§"/>
            </a:pPr>
            <a:r>
              <a:rPr lang="el-GR" dirty="0">
                <a:solidFill>
                  <a:schemeClr val="bg1"/>
                </a:solidFill>
                <a:latin typeface="Constantia" pitchFamily="18" charset="0"/>
              </a:rPr>
              <a:t>Μαζική μετανάστευση εργατικής τάξης</a:t>
            </a:r>
          </a:p>
          <a:p>
            <a:pPr marL="285750" indent="-285750" algn="just">
              <a:buFont typeface="Wingdings" panose="05000000000000000000" pitchFamily="2" charset="2"/>
              <a:buChar char="§"/>
            </a:pPr>
            <a:r>
              <a:rPr lang="el-GR" dirty="0" smtClean="0">
                <a:solidFill>
                  <a:schemeClr val="bg1"/>
                </a:solidFill>
                <a:latin typeface="Constantia" pitchFamily="18" charset="0"/>
              </a:rPr>
              <a:t>Μεγάλη </a:t>
            </a:r>
            <a:r>
              <a:rPr lang="el-GR" dirty="0">
                <a:solidFill>
                  <a:schemeClr val="bg1"/>
                </a:solidFill>
                <a:latin typeface="Constantia" pitchFamily="18" charset="0"/>
              </a:rPr>
              <a:t>αύξηση του πληθυσμού, κυρίως 	των μαύρων</a:t>
            </a:r>
          </a:p>
          <a:p>
            <a:pPr algn="just"/>
            <a:endParaRPr lang="el-GR" b="1" dirty="0" smtClean="0">
              <a:solidFill>
                <a:schemeClr val="bg1"/>
              </a:solidFill>
              <a:latin typeface="Constantia" pitchFamily="18" charset="0"/>
            </a:endParaRPr>
          </a:p>
          <a:p>
            <a:pPr algn="just"/>
            <a:r>
              <a:rPr lang="el-GR" b="1" dirty="0" smtClean="0">
                <a:solidFill>
                  <a:srgbClr val="C00000"/>
                </a:solidFill>
                <a:latin typeface="Constantia" pitchFamily="18" charset="0"/>
              </a:rPr>
              <a:t>Δεκαετία </a:t>
            </a:r>
            <a:r>
              <a:rPr lang="el-GR" b="1" dirty="0">
                <a:solidFill>
                  <a:srgbClr val="C00000"/>
                </a:solidFill>
                <a:latin typeface="Constantia" pitchFamily="18" charset="0"/>
              </a:rPr>
              <a:t>1950: </a:t>
            </a:r>
            <a:r>
              <a:rPr lang="el-GR" dirty="0">
                <a:solidFill>
                  <a:schemeClr val="bg1"/>
                </a:solidFill>
                <a:latin typeface="Constantia" pitchFamily="18" charset="0"/>
              </a:rPr>
              <a:t>αποκέντρωση βιομηχανίας, μετεγκατάσταση πολλών μονάδων στα προάστια.</a:t>
            </a:r>
          </a:p>
          <a:p>
            <a:pPr algn="just"/>
            <a:r>
              <a:rPr lang="el-GR" dirty="0">
                <a:solidFill>
                  <a:schemeClr val="bg1"/>
                </a:solidFill>
                <a:latin typeface="Constantia" pitchFamily="18" charset="0"/>
              </a:rPr>
              <a:t>Παράλληλη μετεγκατάσταση κατοίκων.</a:t>
            </a:r>
          </a:p>
          <a:p>
            <a:pPr algn="just"/>
            <a:endParaRPr lang="el-GR" dirty="0" smtClean="0">
              <a:latin typeface="Constantia" pitchFamily="18" charset="0"/>
            </a:endParaRPr>
          </a:p>
          <a:p>
            <a:pPr algn="just"/>
            <a:r>
              <a:rPr lang="el-GR" b="1" dirty="0" smtClean="0">
                <a:solidFill>
                  <a:srgbClr val="C00000"/>
                </a:solidFill>
                <a:latin typeface="Constantia" pitchFamily="18" charset="0"/>
              </a:rPr>
              <a:t>Δεκαετία 1970: </a:t>
            </a:r>
            <a:r>
              <a:rPr lang="el-GR" dirty="0" smtClean="0">
                <a:solidFill>
                  <a:schemeClr val="bg1"/>
                </a:solidFill>
                <a:latin typeface="Constantia" pitchFamily="18" charset="0"/>
              </a:rPr>
              <a:t>Πετρελαϊκή κρίση, επιδεινώνεται η θέση της βιομηχανίας</a:t>
            </a:r>
          </a:p>
          <a:p>
            <a:pPr algn="just"/>
            <a:endParaRPr lang="el-GR" dirty="0">
              <a:solidFill>
                <a:schemeClr val="bg1"/>
              </a:solidFill>
              <a:latin typeface="Constantia" pitchFamily="18" charset="0"/>
            </a:endParaRPr>
          </a:p>
          <a:p>
            <a:pPr algn="just"/>
            <a:r>
              <a:rPr lang="en-US" b="1" dirty="0" smtClean="0">
                <a:solidFill>
                  <a:srgbClr val="C00000"/>
                </a:solidFill>
                <a:latin typeface="Constantia" pitchFamily="18" charset="0"/>
              </a:rPr>
              <a:t>White flight</a:t>
            </a:r>
            <a:r>
              <a:rPr lang="el-GR" b="1" dirty="0" smtClean="0">
                <a:solidFill>
                  <a:schemeClr val="bg1"/>
                </a:solidFill>
                <a:latin typeface="Constantia" pitchFamily="18" charset="0"/>
              </a:rPr>
              <a:t>: </a:t>
            </a:r>
            <a:r>
              <a:rPr lang="el-GR" dirty="0" smtClean="0">
                <a:solidFill>
                  <a:schemeClr val="bg1"/>
                </a:solidFill>
                <a:latin typeface="Constantia" pitchFamily="18" charset="0"/>
              </a:rPr>
              <a:t>απομάκρυνση λευκών κατοίκων προς τα προάστια</a:t>
            </a:r>
            <a:r>
              <a:rPr lang="el-GR" dirty="0" smtClean="0">
                <a:latin typeface="Constantia" pitchFamily="18" charset="0"/>
              </a:rPr>
              <a:t>.</a:t>
            </a:r>
          </a:p>
          <a:p>
            <a:pPr algn="just"/>
            <a:endParaRPr lang="el-GR" dirty="0">
              <a:latin typeface="Constantia" pitchFamily="18" charset="0"/>
            </a:endParaRPr>
          </a:p>
          <a:p>
            <a:pPr marL="285750" indent="-285750" algn="just">
              <a:buFont typeface="Wingdings" panose="05000000000000000000" pitchFamily="2" charset="2"/>
              <a:buChar char="§"/>
            </a:pPr>
            <a:r>
              <a:rPr lang="el-GR" dirty="0" smtClean="0">
                <a:solidFill>
                  <a:schemeClr val="bg1"/>
                </a:solidFill>
                <a:latin typeface="Constantia" pitchFamily="18" charset="0"/>
              </a:rPr>
              <a:t>Περαιτέρω ανάπτυξη των προαστίων, μεταφορά ακόμη πιο πολλών βιομηχανικών μονάδων  στα προάστια</a:t>
            </a:r>
          </a:p>
          <a:p>
            <a:pPr marL="285750" indent="-285750" algn="just">
              <a:buFont typeface="Wingdings" panose="05000000000000000000" pitchFamily="2" charset="2"/>
              <a:buChar char="§"/>
            </a:pPr>
            <a:r>
              <a:rPr lang="el-GR" dirty="0" smtClean="0">
                <a:solidFill>
                  <a:schemeClr val="bg1"/>
                </a:solidFill>
                <a:latin typeface="Constantia" pitchFamily="18" charset="0"/>
              </a:rPr>
              <a:t>Υποβάθμιση κέντρου  </a:t>
            </a:r>
            <a:endParaRPr lang="el-GR" dirty="0">
              <a:solidFill>
                <a:schemeClr val="bg1"/>
              </a:solidFill>
              <a:latin typeface="Constantia" pitchFamily="18" charset="0"/>
            </a:endParaRPr>
          </a:p>
          <a:p>
            <a:pPr lvl="1" algn="just">
              <a:buFontTx/>
              <a:buChar char="•"/>
            </a:pPr>
            <a:endParaRPr lang="el-GR" i="1" dirty="0">
              <a:latin typeface="Constantia" pitchFamily="18" charset="0"/>
            </a:endParaRPr>
          </a:p>
        </p:txBody>
      </p:sp>
      <p:pic>
        <p:nvPicPr>
          <p:cNvPr id="26628" name="Picture 4"/>
          <p:cNvPicPr>
            <a:picLocks noChangeAspect="1" noChangeArrowheads="1"/>
          </p:cNvPicPr>
          <p:nvPr/>
        </p:nvPicPr>
        <p:blipFill>
          <a:blip r:embed="rId2" cstate="print"/>
          <a:srcRect/>
          <a:stretch>
            <a:fillRect/>
          </a:stretch>
        </p:blipFill>
        <p:spPr bwMode="auto">
          <a:xfrm>
            <a:off x="228600" y="971552"/>
            <a:ext cx="3810000" cy="2857500"/>
          </a:xfrm>
          <a:prstGeom prst="rect">
            <a:avLst/>
          </a:prstGeom>
          <a:noFill/>
          <a:ln w="9525">
            <a:noFill/>
            <a:miter lim="800000"/>
            <a:headEnd/>
            <a:tailEnd/>
          </a:ln>
          <a:effectLst/>
        </p:spPr>
      </p:pic>
      <p:pic>
        <p:nvPicPr>
          <p:cNvPr id="26629" name="Picture 5"/>
          <p:cNvPicPr>
            <a:picLocks noChangeAspect="1" noChangeArrowheads="1"/>
          </p:cNvPicPr>
          <p:nvPr/>
        </p:nvPicPr>
        <p:blipFill>
          <a:blip r:embed="rId3" cstate="print"/>
          <a:srcRect/>
          <a:stretch>
            <a:fillRect/>
          </a:stretch>
        </p:blipFill>
        <p:spPr bwMode="auto">
          <a:xfrm>
            <a:off x="228600" y="3965409"/>
            <a:ext cx="3818876" cy="2587791"/>
          </a:xfrm>
          <a:prstGeom prst="rect">
            <a:avLst/>
          </a:prstGeom>
          <a:noFill/>
          <a:ln w="9525">
            <a:noFill/>
            <a:miter lim="800000"/>
            <a:headEnd/>
            <a:tailEnd/>
          </a:ln>
          <a:effectLst/>
        </p:spPr>
      </p:pic>
      <p:sp>
        <p:nvSpPr>
          <p:cNvPr id="6" name="2 - Υπότιτλος"/>
          <p:cNvSpPr txBox="1">
            <a:spLocks/>
          </p:cNvSpPr>
          <p:nvPr/>
        </p:nvSpPr>
        <p:spPr>
          <a:xfrm>
            <a:off x="1066800" y="263693"/>
            <a:ext cx="6934200" cy="609600"/>
          </a:xfrm>
          <a:prstGeom prst="rect">
            <a:avLst/>
          </a:prstGeom>
        </p:spPr>
        <p:txBody>
          <a:bodyPr/>
          <a:lstStyle/>
          <a:p>
            <a:pPr marL="273050" indent="-273050" algn="ctr">
              <a:spcBef>
                <a:spcPts val="600"/>
              </a:spcBef>
              <a:buClr>
                <a:schemeClr val="accent2"/>
              </a:buClr>
              <a:buSzPct val="85000"/>
            </a:pPr>
            <a:r>
              <a:rPr lang="el-GR" sz="2400" b="1" dirty="0">
                <a:solidFill>
                  <a:schemeClr val="bg1"/>
                </a:solidFill>
                <a:latin typeface="Constantia" pitchFamily="18" charset="0"/>
              </a:rPr>
              <a:t>	</a:t>
            </a:r>
            <a:r>
              <a:rPr lang="en-US" sz="2400" b="1" u="sng" dirty="0">
                <a:solidFill>
                  <a:srgbClr val="C00000"/>
                </a:solidFill>
                <a:latin typeface="Constantia" pitchFamily="18" charset="0"/>
              </a:rPr>
              <a:t>Detroit (Michigan)</a:t>
            </a:r>
            <a:r>
              <a:rPr lang="el-GR" sz="2400" b="1" dirty="0">
                <a:solidFill>
                  <a:srgbClr val="C00000"/>
                </a:solidFill>
                <a:latin typeface="Constantia" pitchFamily="18" charset="0"/>
              </a:rPr>
              <a:t> </a:t>
            </a:r>
            <a:endParaRPr lang="en-US" sz="2400" b="1" dirty="0">
              <a:solidFill>
                <a:srgbClr val="C00000"/>
              </a:solidFill>
              <a:latin typeface="Constantia" pitchFamily="18" charset="0"/>
            </a:endParaRPr>
          </a:p>
        </p:txBody>
      </p:sp>
      <p:sp>
        <p:nvSpPr>
          <p:cNvPr id="9" name="8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21</a:t>
            </a:fld>
            <a:endParaRPr lang="en-US"/>
          </a:p>
        </p:txBody>
      </p:sp>
    </p:spTree>
    <p:extLst>
      <p:ext uri="{BB962C8B-B14F-4D97-AF65-F5344CB8AC3E}">
        <p14:creationId xmlns:p14="http://schemas.microsoft.com/office/powerpoint/2010/main" val="3274626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3124200" y="869085"/>
            <a:ext cx="5562600" cy="5816977"/>
          </a:xfrm>
          <a:prstGeom prst="rect">
            <a:avLst/>
          </a:prstGeom>
          <a:noFill/>
          <a:ln w="9525">
            <a:noFill/>
            <a:miter lim="800000"/>
            <a:headEnd/>
            <a:tailEnd/>
          </a:ln>
          <a:effectLst/>
        </p:spPr>
        <p:txBody>
          <a:bodyPr wrap="square">
            <a:spAutoFit/>
          </a:bodyPr>
          <a:lstStyle/>
          <a:p>
            <a:pPr lvl="1" algn="just">
              <a:buFontTx/>
              <a:buChar char="•"/>
            </a:pPr>
            <a:r>
              <a:rPr lang="el-GR" b="1" u="sng" dirty="0">
                <a:solidFill>
                  <a:srgbClr val="C00000"/>
                </a:solidFill>
                <a:latin typeface="Constantia" pitchFamily="18" charset="0"/>
              </a:rPr>
              <a:t>στη μεγάλη αύξηση του φυλετικού διαχωρισμού</a:t>
            </a:r>
            <a:r>
              <a:rPr lang="el-GR" u="sng" dirty="0">
                <a:solidFill>
                  <a:srgbClr val="C00000"/>
                </a:solidFill>
                <a:latin typeface="Constantia" pitchFamily="18" charset="0"/>
              </a:rPr>
              <a:t>,</a:t>
            </a:r>
            <a:r>
              <a:rPr lang="el-GR" dirty="0">
                <a:solidFill>
                  <a:schemeClr val="bg1"/>
                </a:solidFill>
                <a:latin typeface="Constantia" pitchFamily="18" charset="0"/>
              </a:rPr>
              <a:t> που οδήγησε τους λευκούς στα προάστια. </a:t>
            </a:r>
          </a:p>
          <a:p>
            <a:pPr algn="just"/>
            <a:r>
              <a:rPr lang="el-GR" i="1" dirty="0">
                <a:solidFill>
                  <a:schemeClr val="bg1"/>
                </a:solidFill>
                <a:latin typeface="Constantia" pitchFamily="18" charset="0"/>
              </a:rPr>
              <a:t>	</a:t>
            </a:r>
            <a:r>
              <a:rPr lang="el-GR" sz="1600" i="1" dirty="0">
                <a:solidFill>
                  <a:schemeClr val="bg1"/>
                </a:solidFill>
                <a:latin typeface="Constantia" pitchFamily="18" charset="0"/>
              </a:rPr>
              <a:t>Μεταξύ των δεκαετιών ‘40-’60, η αναλογία των μαύρων στο σύνολο 	του πληθυσμού αυξήθηκε, φτάνοντας το 1/3. Οι λευκοί μετέφεραν τον 	τόπο κατοικία τους στην περιφέρεια της πόλης, σε προάστια. Το 1998 το 78% αυτών που ζούσαν στα  προάστια ήταν λευκοί, ενώ το 79% αυτών που ζούσαν στο ‘</a:t>
            </a:r>
            <a:r>
              <a:rPr lang="en-US" sz="1600" i="1" dirty="0">
                <a:solidFill>
                  <a:schemeClr val="bg1"/>
                </a:solidFill>
                <a:latin typeface="Constantia" pitchFamily="18" charset="0"/>
              </a:rPr>
              <a:t>inner city</a:t>
            </a:r>
            <a:r>
              <a:rPr lang="el-GR" sz="1600" i="1" dirty="0">
                <a:solidFill>
                  <a:schemeClr val="bg1"/>
                </a:solidFill>
                <a:latin typeface="Constantia" pitchFamily="18" charset="0"/>
              </a:rPr>
              <a:t>’</a:t>
            </a:r>
            <a:r>
              <a:rPr lang="en-US" sz="1600" i="1" dirty="0">
                <a:solidFill>
                  <a:schemeClr val="bg1"/>
                </a:solidFill>
                <a:latin typeface="Constantia" pitchFamily="18" charset="0"/>
              </a:rPr>
              <a:t> </a:t>
            </a:r>
            <a:r>
              <a:rPr lang="el-GR" sz="1600" i="1" dirty="0">
                <a:solidFill>
                  <a:schemeClr val="bg1"/>
                </a:solidFill>
                <a:latin typeface="Constantia" pitchFamily="18" charset="0"/>
              </a:rPr>
              <a:t>ήταν μαύροι.</a:t>
            </a:r>
          </a:p>
          <a:p>
            <a:pPr algn="just"/>
            <a:endParaRPr lang="el-GR" i="1" dirty="0">
              <a:solidFill>
                <a:schemeClr val="bg1"/>
              </a:solidFill>
              <a:latin typeface="Constantia" pitchFamily="18" charset="0"/>
            </a:endParaRPr>
          </a:p>
          <a:p>
            <a:pPr algn="just">
              <a:buFontTx/>
              <a:buChar char="•"/>
            </a:pPr>
            <a:r>
              <a:rPr lang="el-GR" b="1" dirty="0">
                <a:solidFill>
                  <a:schemeClr val="bg1"/>
                </a:solidFill>
                <a:latin typeface="Constantia" pitchFamily="18" charset="0"/>
              </a:rPr>
              <a:t>Μετά την αποβιομηχάνιση της πόλης, ερήμωσαν ακόμη και τα προάστια. </a:t>
            </a:r>
          </a:p>
          <a:p>
            <a:pPr algn="just"/>
            <a:endParaRPr lang="el-GR" b="1" dirty="0">
              <a:solidFill>
                <a:schemeClr val="bg1"/>
              </a:solidFill>
              <a:latin typeface="Constantia" pitchFamily="18" charset="0"/>
            </a:endParaRPr>
          </a:p>
          <a:p>
            <a:pPr algn="just"/>
            <a:r>
              <a:rPr lang="el-GR" b="1" dirty="0">
                <a:solidFill>
                  <a:schemeClr val="bg1"/>
                </a:solidFill>
                <a:latin typeface="Constantia" pitchFamily="18" charset="0"/>
              </a:rPr>
              <a:t>1989: έρευνα μιας ομάδας δημοσιογράφων της </a:t>
            </a:r>
            <a:r>
              <a:rPr lang="en-US" b="1" dirty="0">
                <a:solidFill>
                  <a:schemeClr val="bg1"/>
                </a:solidFill>
                <a:latin typeface="Constantia" pitchFamily="18" charset="0"/>
              </a:rPr>
              <a:t>Detroit Free Press</a:t>
            </a:r>
            <a:r>
              <a:rPr lang="el-GR" b="1" dirty="0">
                <a:solidFill>
                  <a:schemeClr val="bg1"/>
                </a:solidFill>
                <a:latin typeface="Constantia" pitchFamily="18" charset="0"/>
              </a:rPr>
              <a:t>.</a:t>
            </a:r>
            <a:r>
              <a:rPr lang="el-GR" i="1" dirty="0">
                <a:solidFill>
                  <a:schemeClr val="bg1"/>
                </a:solidFill>
                <a:latin typeface="Constantia" pitchFamily="18" charset="0"/>
              </a:rPr>
              <a:t> </a:t>
            </a:r>
          </a:p>
          <a:p>
            <a:pPr lvl="1" algn="just">
              <a:buFontTx/>
              <a:buChar char="•"/>
            </a:pPr>
            <a:r>
              <a:rPr lang="el-GR" sz="1600" i="1" dirty="0">
                <a:solidFill>
                  <a:schemeClr val="bg1"/>
                </a:solidFill>
                <a:latin typeface="Constantia" pitchFamily="18" charset="0"/>
              </a:rPr>
              <a:t>Καταμετρήθηκαν 15.215 εγκαταλελειμμένα κτίσματα, εκ των οποίων τα 9.017 ήταν μονοκατοικίες, 225 κτίρια διαμερισμάτων και 3.404 εμπορικά κτίρια.</a:t>
            </a:r>
          </a:p>
          <a:p>
            <a:pPr lvl="1" algn="just">
              <a:buFontTx/>
              <a:buChar char="•"/>
            </a:pPr>
            <a:r>
              <a:rPr lang="el-GR" sz="1600" i="1" dirty="0">
                <a:solidFill>
                  <a:schemeClr val="bg1"/>
                </a:solidFill>
                <a:latin typeface="Constantia" pitchFamily="18" charset="0"/>
              </a:rPr>
              <a:t>Έγινε εκτίμηση ότι περίπου 200 κτίσματα ερημώνονται κάθε μήνα. </a:t>
            </a:r>
          </a:p>
          <a:p>
            <a:pPr lvl="1" algn="just">
              <a:buFontTx/>
              <a:buChar char="•"/>
            </a:pPr>
            <a:r>
              <a:rPr lang="el-GR" sz="1600" i="1" dirty="0">
                <a:solidFill>
                  <a:schemeClr val="bg1"/>
                </a:solidFill>
                <a:latin typeface="Constantia" pitchFamily="18" charset="0"/>
              </a:rPr>
              <a:t>Το </a:t>
            </a:r>
            <a:r>
              <a:rPr lang="en-US" sz="1600" i="1" dirty="0">
                <a:solidFill>
                  <a:schemeClr val="bg1"/>
                </a:solidFill>
                <a:latin typeface="Constantia" pitchFamily="18" charset="0"/>
              </a:rPr>
              <a:t>Detroit </a:t>
            </a:r>
            <a:r>
              <a:rPr lang="el-GR" sz="1600" i="1" dirty="0">
                <a:solidFill>
                  <a:schemeClr val="bg1"/>
                </a:solidFill>
                <a:latin typeface="Constantia" pitchFamily="18" charset="0"/>
              </a:rPr>
              <a:t> χαρακτηρίστηκε ως </a:t>
            </a:r>
            <a:r>
              <a:rPr lang="en-US" sz="1600" i="1" dirty="0">
                <a:solidFill>
                  <a:schemeClr val="bg1"/>
                </a:solidFill>
                <a:latin typeface="Constantia" pitchFamily="18" charset="0"/>
              </a:rPr>
              <a:t>“one of the most distressed urban landscapes”</a:t>
            </a:r>
            <a:r>
              <a:rPr lang="el-GR" sz="1600" i="1" dirty="0">
                <a:solidFill>
                  <a:schemeClr val="bg1"/>
                </a:solidFill>
                <a:latin typeface="Constantia" pitchFamily="18" charset="0"/>
              </a:rPr>
              <a:t>.</a:t>
            </a:r>
          </a:p>
        </p:txBody>
      </p:sp>
      <p:pic>
        <p:nvPicPr>
          <p:cNvPr id="51205" name="il_fi" descr="http://www.planet99.com/pix/9638_2.jpg"/>
          <p:cNvPicPr>
            <a:picLocks noChangeAspect="1" noChangeArrowheads="1"/>
          </p:cNvPicPr>
          <p:nvPr/>
        </p:nvPicPr>
        <p:blipFill>
          <a:blip r:embed="rId2" cstate="print"/>
          <a:srcRect/>
          <a:stretch>
            <a:fillRect/>
          </a:stretch>
        </p:blipFill>
        <p:spPr bwMode="auto">
          <a:xfrm>
            <a:off x="228600" y="4625975"/>
            <a:ext cx="2743200" cy="2155825"/>
          </a:xfrm>
          <a:prstGeom prst="rect">
            <a:avLst/>
          </a:prstGeom>
          <a:noFill/>
          <a:ln w="9525">
            <a:noFill/>
            <a:miter lim="800000"/>
            <a:headEnd/>
            <a:tailEnd/>
          </a:ln>
        </p:spPr>
      </p:pic>
      <p:pic>
        <p:nvPicPr>
          <p:cNvPr id="51207" name="Picture 7"/>
          <p:cNvPicPr>
            <a:picLocks noChangeAspect="1" noChangeArrowheads="1"/>
          </p:cNvPicPr>
          <p:nvPr/>
        </p:nvPicPr>
        <p:blipFill>
          <a:blip r:embed="rId3" cstate="print"/>
          <a:srcRect/>
          <a:stretch>
            <a:fillRect/>
          </a:stretch>
        </p:blipFill>
        <p:spPr bwMode="auto">
          <a:xfrm>
            <a:off x="228600" y="2271713"/>
            <a:ext cx="2743200" cy="2300287"/>
          </a:xfrm>
          <a:prstGeom prst="rect">
            <a:avLst/>
          </a:prstGeom>
          <a:noFill/>
          <a:ln w="9525">
            <a:noFill/>
            <a:miter lim="800000"/>
            <a:headEnd/>
            <a:tailEnd/>
          </a:ln>
          <a:effectLst/>
        </p:spPr>
      </p:pic>
      <p:sp>
        <p:nvSpPr>
          <p:cNvPr id="4" name="2 - Υπότιτλος"/>
          <p:cNvSpPr txBox="1">
            <a:spLocks/>
          </p:cNvSpPr>
          <p:nvPr/>
        </p:nvSpPr>
        <p:spPr>
          <a:xfrm>
            <a:off x="2971800" y="228600"/>
            <a:ext cx="6172200" cy="609600"/>
          </a:xfrm>
          <a:prstGeom prst="rect">
            <a:avLst/>
          </a:prstGeom>
        </p:spPr>
        <p:txBody>
          <a:bodyPr/>
          <a:lstStyle/>
          <a:p>
            <a:pPr marL="273050" indent="-273050" algn="ctr">
              <a:spcBef>
                <a:spcPts val="600"/>
              </a:spcBef>
              <a:buClr>
                <a:schemeClr val="accent2"/>
              </a:buClr>
              <a:buSzPct val="85000"/>
            </a:pPr>
            <a:r>
              <a:rPr lang="el-GR" sz="2400" b="1" dirty="0">
                <a:solidFill>
                  <a:schemeClr val="bg1"/>
                </a:solidFill>
                <a:latin typeface="Constantia" pitchFamily="18" charset="0"/>
              </a:rPr>
              <a:t>	</a:t>
            </a:r>
            <a:r>
              <a:rPr lang="en-US" sz="2400" b="1" u="sng" dirty="0">
                <a:solidFill>
                  <a:srgbClr val="C00000"/>
                </a:solidFill>
                <a:latin typeface="Constantia" pitchFamily="18" charset="0"/>
              </a:rPr>
              <a:t>Detroit (Michigan)</a:t>
            </a:r>
            <a:r>
              <a:rPr lang="el-GR" sz="2400" b="1" dirty="0">
                <a:solidFill>
                  <a:srgbClr val="C00000"/>
                </a:solidFill>
                <a:latin typeface="Constantia" pitchFamily="18" charset="0"/>
              </a:rPr>
              <a:t> </a:t>
            </a:r>
            <a:endParaRPr lang="en-US" sz="2400" b="1" dirty="0">
              <a:solidFill>
                <a:srgbClr val="C00000"/>
              </a:solidFill>
              <a:latin typeface="Constantia" pitchFamily="18" charset="0"/>
            </a:endParaRPr>
          </a:p>
        </p:txBody>
      </p:sp>
      <p:pic>
        <p:nvPicPr>
          <p:cNvPr id="51210" name="Picture 10"/>
          <p:cNvPicPr>
            <a:picLocks noChangeAspect="1" noChangeArrowheads="1"/>
          </p:cNvPicPr>
          <p:nvPr/>
        </p:nvPicPr>
        <p:blipFill>
          <a:blip r:embed="rId4" cstate="print"/>
          <a:srcRect/>
          <a:stretch>
            <a:fillRect/>
          </a:stretch>
        </p:blipFill>
        <p:spPr bwMode="auto">
          <a:xfrm>
            <a:off x="228600" y="152400"/>
            <a:ext cx="2743200" cy="2057400"/>
          </a:xfrm>
          <a:prstGeom prst="rect">
            <a:avLst/>
          </a:prstGeom>
          <a:noFill/>
          <a:ln w="9525">
            <a:noFill/>
            <a:miter lim="800000"/>
            <a:headEnd/>
            <a:tailEnd/>
          </a:ln>
          <a:effectLst/>
        </p:spPr>
      </p:pic>
      <p:sp>
        <p:nvSpPr>
          <p:cNvPr id="9" name="8 - Θέση αριθμού διαφάνειας"/>
          <p:cNvSpPr>
            <a:spLocks noGrp="1"/>
          </p:cNvSpPr>
          <p:nvPr>
            <p:ph type="sldNum" sz="quarter" idx="12"/>
          </p:nvPr>
        </p:nvSpPr>
        <p:spPr/>
        <p:txBody>
          <a:bodyPr/>
          <a:lstStyle/>
          <a:p>
            <a:pPr>
              <a:defRPr/>
            </a:pPr>
            <a:fld id="{7A4F7113-D3E3-4845-8917-AA416FE05BB9}"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ttp://upload.wikimedia.org/wikipedia/commons/c/c7/Abandoned_Packard_Automobile_Factory_Detroit_200.jpg"/>
          <p:cNvPicPr>
            <a:picLocks noChangeAspect="1" noChangeArrowheads="1"/>
          </p:cNvPicPr>
          <p:nvPr/>
        </p:nvPicPr>
        <p:blipFill>
          <a:blip r:embed="rId2" cstate="print"/>
          <a:srcRect/>
          <a:stretch>
            <a:fillRect/>
          </a:stretch>
        </p:blipFill>
        <p:spPr bwMode="auto">
          <a:xfrm>
            <a:off x="228600" y="533400"/>
            <a:ext cx="2819400" cy="1879600"/>
          </a:xfrm>
          <a:prstGeom prst="rect">
            <a:avLst/>
          </a:prstGeom>
          <a:noFill/>
          <a:ln w="9525">
            <a:noFill/>
            <a:miter lim="800000"/>
            <a:headEnd/>
            <a:tailEnd/>
          </a:ln>
        </p:spPr>
      </p:pic>
      <p:pic>
        <p:nvPicPr>
          <p:cNvPr id="29698" name="Picture 4" descr="http://i.istockimg.com/file_thumbview_approve/10922402/2/stock-photo-10922402-abandoned-and-run-down-factory-in-detroit.jpg"/>
          <p:cNvPicPr>
            <a:picLocks noChangeAspect="1" noChangeArrowheads="1"/>
          </p:cNvPicPr>
          <p:nvPr/>
        </p:nvPicPr>
        <p:blipFill>
          <a:blip r:embed="rId3" cstate="print"/>
          <a:srcRect/>
          <a:stretch>
            <a:fillRect/>
          </a:stretch>
        </p:blipFill>
        <p:spPr bwMode="auto">
          <a:xfrm>
            <a:off x="228600" y="2541588"/>
            <a:ext cx="2819400" cy="1878012"/>
          </a:xfrm>
          <a:prstGeom prst="rect">
            <a:avLst/>
          </a:prstGeom>
          <a:noFill/>
          <a:ln w="9525">
            <a:noFill/>
            <a:miter lim="800000"/>
            <a:headEnd/>
            <a:tailEnd/>
          </a:ln>
        </p:spPr>
      </p:pic>
      <p:sp>
        <p:nvSpPr>
          <p:cNvPr id="4" name="2 - Υπότιτλος"/>
          <p:cNvSpPr txBox="1">
            <a:spLocks/>
          </p:cNvSpPr>
          <p:nvPr/>
        </p:nvSpPr>
        <p:spPr>
          <a:xfrm>
            <a:off x="1676400" y="228600"/>
            <a:ext cx="8077200" cy="609600"/>
          </a:xfrm>
          <a:prstGeom prst="rect">
            <a:avLst/>
          </a:prstGeom>
        </p:spPr>
        <p:txBody>
          <a:bodyPr/>
          <a:lstStyle/>
          <a:p>
            <a:pPr marL="273050" indent="-273050" algn="ctr">
              <a:spcBef>
                <a:spcPts val="600"/>
              </a:spcBef>
              <a:buClr>
                <a:schemeClr val="accent2"/>
              </a:buClr>
              <a:buSzPct val="85000"/>
            </a:pPr>
            <a:r>
              <a:rPr lang="el-GR" sz="2400" b="1" dirty="0">
                <a:solidFill>
                  <a:schemeClr val="bg1"/>
                </a:solidFill>
                <a:latin typeface="Constantia" pitchFamily="18" charset="0"/>
              </a:rPr>
              <a:t>	</a:t>
            </a:r>
            <a:r>
              <a:rPr lang="en-US" sz="2400" b="1" u="sng" dirty="0">
                <a:solidFill>
                  <a:schemeClr val="bg1"/>
                </a:solidFill>
                <a:latin typeface="Constantia" pitchFamily="18" charset="0"/>
              </a:rPr>
              <a:t>Detroit (Michigan)</a:t>
            </a:r>
            <a:r>
              <a:rPr lang="el-GR" sz="2400" b="1" dirty="0">
                <a:solidFill>
                  <a:schemeClr val="bg1"/>
                </a:solidFill>
                <a:latin typeface="Constantia" pitchFamily="18" charset="0"/>
              </a:rPr>
              <a:t> </a:t>
            </a:r>
            <a:endParaRPr lang="en-US" sz="2400" b="1" dirty="0">
              <a:solidFill>
                <a:schemeClr val="bg1"/>
              </a:solidFill>
              <a:latin typeface="Constantia" pitchFamily="18" charset="0"/>
            </a:endParaRPr>
          </a:p>
        </p:txBody>
      </p:sp>
      <p:sp>
        <p:nvSpPr>
          <p:cNvPr id="29702" name="Rectangle 6"/>
          <p:cNvSpPr>
            <a:spLocks noChangeArrowheads="1"/>
          </p:cNvSpPr>
          <p:nvPr/>
        </p:nvSpPr>
        <p:spPr bwMode="auto">
          <a:xfrm>
            <a:off x="3352800" y="827088"/>
            <a:ext cx="5562600" cy="5816977"/>
          </a:xfrm>
          <a:prstGeom prst="rect">
            <a:avLst/>
          </a:prstGeom>
          <a:noFill/>
          <a:ln w="9525">
            <a:noFill/>
            <a:miter lim="800000"/>
            <a:headEnd/>
            <a:tailEnd/>
          </a:ln>
          <a:effectLst/>
        </p:spPr>
        <p:txBody>
          <a:bodyPr>
            <a:spAutoFit/>
          </a:bodyPr>
          <a:lstStyle/>
          <a:p>
            <a:pPr lvl="1" algn="ctr"/>
            <a:r>
              <a:rPr lang="el-GR" sz="2000" b="1" dirty="0">
                <a:solidFill>
                  <a:srgbClr val="C00000"/>
                </a:solidFill>
                <a:latin typeface="Constantia" pitchFamily="18" charset="0"/>
              </a:rPr>
              <a:t>Β. </a:t>
            </a:r>
            <a:r>
              <a:rPr lang="el-GR" sz="2000" b="1" dirty="0" smtClean="0">
                <a:solidFill>
                  <a:srgbClr val="C00000"/>
                </a:solidFill>
                <a:latin typeface="Constantia" pitchFamily="18" charset="0"/>
              </a:rPr>
              <a:t>Αποβιομηχάνιση</a:t>
            </a:r>
          </a:p>
          <a:p>
            <a:pPr algn="just">
              <a:buFont typeface="Arial" pitchFamily="34" charset="0"/>
              <a:buChar char="•"/>
            </a:pPr>
            <a:r>
              <a:rPr lang="el-GR" b="1" dirty="0" smtClean="0">
                <a:solidFill>
                  <a:schemeClr val="bg1"/>
                </a:solidFill>
                <a:latin typeface="Constantia" pitchFamily="18" charset="0"/>
              </a:rPr>
              <a:t>Μετά </a:t>
            </a:r>
            <a:r>
              <a:rPr lang="el-GR" b="1" dirty="0">
                <a:solidFill>
                  <a:schemeClr val="bg1"/>
                </a:solidFill>
                <a:latin typeface="Constantia" pitchFamily="18" charset="0"/>
              </a:rPr>
              <a:t>το 1950 άρχισε και η βιομηχανία να αποκεντρώνεται και να μεταφέρονται πολλές μονάδες </a:t>
            </a:r>
            <a:r>
              <a:rPr lang="el-GR" b="1" dirty="0">
                <a:latin typeface="Constantia" pitchFamily="18" charset="0"/>
              </a:rPr>
              <a:t>στα προάστια.</a:t>
            </a:r>
          </a:p>
          <a:p>
            <a:pPr lvl="3" algn="just">
              <a:buFontTx/>
              <a:buChar char="•"/>
            </a:pPr>
            <a:r>
              <a:rPr lang="el-GR" sz="1600" i="1" dirty="0">
                <a:solidFill>
                  <a:schemeClr val="bg1"/>
                </a:solidFill>
                <a:latin typeface="Constantia" pitchFamily="18" charset="0"/>
              </a:rPr>
              <a:t>για στρατιωτικούς λόγους και</a:t>
            </a:r>
          </a:p>
          <a:p>
            <a:pPr lvl="3">
              <a:buFontTx/>
              <a:buChar char="•"/>
            </a:pPr>
            <a:r>
              <a:rPr lang="el-GR" sz="1600" i="1" dirty="0">
                <a:solidFill>
                  <a:schemeClr val="bg1"/>
                </a:solidFill>
                <a:latin typeface="Constantia" pitchFamily="18" charset="0"/>
              </a:rPr>
              <a:t>επειδή οι περισσότεροι εργάτες ζούσαν στα προάστια </a:t>
            </a:r>
          </a:p>
          <a:p>
            <a:pPr algn="just"/>
            <a:endParaRPr lang="el-GR" i="1" dirty="0">
              <a:solidFill>
                <a:schemeClr val="bg1"/>
              </a:solidFill>
              <a:latin typeface="Constantia" pitchFamily="18" charset="0"/>
            </a:endParaRPr>
          </a:p>
          <a:p>
            <a:pPr algn="just">
              <a:buFontTx/>
              <a:buChar char="•"/>
            </a:pPr>
            <a:r>
              <a:rPr lang="el-GR" b="1" dirty="0">
                <a:solidFill>
                  <a:schemeClr val="bg1"/>
                </a:solidFill>
                <a:latin typeface="Constantia" pitchFamily="18" charset="0"/>
              </a:rPr>
              <a:t>Με την πετρελαϊκή κρίση του 1973, αλλά και τον έντονο ανταγωνισμό </a:t>
            </a:r>
            <a:r>
              <a:rPr lang="el-GR" b="1" u="sng" dirty="0">
                <a:solidFill>
                  <a:schemeClr val="bg1"/>
                </a:solidFill>
                <a:latin typeface="Constantia" pitchFamily="18" charset="0"/>
              </a:rPr>
              <a:t>οι τρεις μεγάλες εταιρείες του </a:t>
            </a:r>
            <a:r>
              <a:rPr lang="en-US" b="1" u="sng" dirty="0">
                <a:solidFill>
                  <a:schemeClr val="bg1"/>
                </a:solidFill>
                <a:latin typeface="Constantia" pitchFamily="18" charset="0"/>
              </a:rPr>
              <a:t>Detroit </a:t>
            </a:r>
            <a:r>
              <a:rPr lang="el-GR" b="1" u="sng" dirty="0">
                <a:solidFill>
                  <a:schemeClr val="bg1"/>
                </a:solidFill>
                <a:latin typeface="Constantia" pitchFamily="18" charset="0"/>
              </a:rPr>
              <a:t>άρχισαν να έχουν απώλειες.  </a:t>
            </a:r>
          </a:p>
          <a:p>
            <a:pPr algn="just"/>
            <a:endParaRPr lang="el-GR" b="1" dirty="0">
              <a:latin typeface="Constantia" pitchFamily="18" charset="0"/>
            </a:endParaRPr>
          </a:p>
          <a:p>
            <a:pPr algn="just">
              <a:buFontTx/>
              <a:buChar char="•"/>
            </a:pPr>
            <a:r>
              <a:rPr lang="el-GR" b="1" dirty="0">
                <a:solidFill>
                  <a:schemeClr val="bg1"/>
                </a:solidFill>
                <a:latin typeface="Constantia" pitchFamily="18" charset="0"/>
              </a:rPr>
              <a:t>Μεταξύ του 1970 και 1980 χάθηκαν 208.000 θέσεις εργασίας.</a:t>
            </a:r>
          </a:p>
          <a:p>
            <a:pPr algn="just">
              <a:buFontTx/>
              <a:buChar char="•"/>
            </a:pPr>
            <a:endParaRPr lang="el-GR" b="1" dirty="0">
              <a:solidFill>
                <a:schemeClr val="bg1"/>
              </a:solidFill>
              <a:latin typeface="Constantia" pitchFamily="18" charset="0"/>
            </a:endParaRPr>
          </a:p>
          <a:p>
            <a:pPr algn="just">
              <a:buFontTx/>
              <a:buChar char="•"/>
            </a:pPr>
            <a:r>
              <a:rPr lang="el-GR" b="1" dirty="0">
                <a:solidFill>
                  <a:schemeClr val="bg1"/>
                </a:solidFill>
                <a:latin typeface="Constantia" pitchFamily="18" charset="0"/>
              </a:rPr>
              <a:t>Εκτός από την έντονη μείωση του πληθυσμού αλλά και τη συρρίκνωση της οικονομίας, παρουσιάστηκαν και πολλά κοινωνικά προβλήματα, όπως έξαρση της εγκληματικότητας.</a:t>
            </a:r>
          </a:p>
          <a:p>
            <a:pPr algn="just"/>
            <a:r>
              <a:rPr lang="el-GR" b="1" dirty="0">
                <a:solidFill>
                  <a:schemeClr val="bg1"/>
                </a:solidFill>
                <a:latin typeface="Constantia" pitchFamily="18" charset="0"/>
              </a:rPr>
              <a:t>	</a:t>
            </a:r>
            <a:r>
              <a:rPr lang="el-GR" sz="1600" i="1" dirty="0">
                <a:solidFill>
                  <a:schemeClr val="bg1"/>
                </a:solidFill>
                <a:latin typeface="Constantia" pitchFamily="18" charset="0"/>
              </a:rPr>
              <a:t>1984:  </a:t>
            </a:r>
            <a:r>
              <a:rPr lang="en-US" sz="1600" i="1" dirty="0">
                <a:solidFill>
                  <a:schemeClr val="bg1"/>
                </a:solidFill>
                <a:latin typeface="Constantia" pitchFamily="18" charset="0"/>
              </a:rPr>
              <a:t>Devil’s night (30 </a:t>
            </a:r>
            <a:r>
              <a:rPr lang="el-GR" sz="1600" i="1" dirty="0">
                <a:solidFill>
                  <a:schemeClr val="bg1"/>
                </a:solidFill>
                <a:latin typeface="Constantia" pitchFamily="18" charset="0"/>
              </a:rPr>
              <a:t>Οκτωβρίου) έγιναν πάρα 	πολλοί εμπρησμοί κτιρίων. </a:t>
            </a:r>
          </a:p>
        </p:txBody>
      </p:sp>
      <p:pic>
        <p:nvPicPr>
          <p:cNvPr id="29703" name="Picture 7"/>
          <p:cNvPicPr>
            <a:picLocks noChangeAspect="1" noChangeArrowheads="1"/>
          </p:cNvPicPr>
          <p:nvPr/>
        </p:nvPicPr>
        <p:blipFill>
          <a:blip r:embed="rId4" cstate="print"/>
          <a:srcRect/>
          <a:stretch>
            <a:fillRect/>
          </a:stretch>
        </p:blipFill>
        <p:spPr bwMode="auto">
          <a:xfrm>
            <a:off x="228600" y="4548188"/>
            <a:ext cx="2819400" cy="2114550"/>
          </a:xfrm>
          <a:prstGeom prst="rect">
            <a:avLst/>
          </a:prstGeom>
          <a:noFill/>
          <a:ln w="9525">
            <a:noFill/>
            <a:miter lim="800000"/>
            <a:headEnd/>
            <a:tailEnd/>
          </a:ln>
          <a:effectLst/>
        </p:spPr>
      </p:pic>
      <p:sp>
        <p:nvSpPr>
          <p:cNvPr id="9" name="8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txBox="1">
            <a:spLocks/>
          </p:cNvSpPr>
          <p:nvPr/>
        </p:nvSpPr>
        <p:spPr>
          <a:xfrm>
            <a:off x="1028700" y="299519"/>
            <a:ext cx="6553200" cy="609600"/>
          </a:xfrm>
          <a:prstGeom prst="rect">
            <a:avLst/>
          </a:prstGeom>
        </p:spPr>
        <p:txBody>
          <a:bodyPr/>
          <a:lstStyle/>
          <a:p>
            <a:pPr marL="273050" indent="-273050" algn="ctr">
              <a:spcBef>
                <a:spcPts val="600"/>
              </a:spcBef>
              <a:buClr>
                <a:schemeClr val="accent2"/>
              </a:buClr>
              <a:buSzPct val="85000"/>
            </a:pPr>
            <a:r>
              <a:rPr lang="el-GR" sz="2400" b="1" dirty="0">
                <a:solidFill>
                  <a:schemeClr val="bg1"/>
                </a:solidFill>
                <a:latin typeface="Constantia" pitchFamily="18" charset="0"/>
              </a:rPr>
              <a:t>	</a:t>
            </a:r>
            <a:r>
              <a:rPr lang="en-US" sz="2400" b="1" u="sng" dirty="0">
                <a:solidFill>
                  <a:srgbClr val="C00000"/>
                </a:solidFill>
                <a:latin typeface="Constantia" pitchFamily="18" charset="0"/>
              </a:rPr>
              <a:t>Detroit (Michigan)</a:t>
            </a:r>
            <a:endParaRPr lang="en-US" sz="2400" b="1" dirty="0">
              <a:solidFill>
                <a:srgbClr val="C00000"/>
              </a:solidFill>
              <a:latin typeface="Constantia" pitchFamily="18" charset="0"/>
            </a:endParaRPr>
          </a:p>
        </p:txBody>
      </p:sp>
      <p:sp>
        <p:nvSpPr>
          <p:cNvPr id="4" name="Rectangle 1"/>
          <p:cNvSpPr>
            <a:spLocks noChangeArrowheads="1"/>
          </p:cNvSpPr>
          <p:nvPr/>
        </p:nvSpPr>
        <p:spPr bwMode="auto">
          <a:xfrm flipH="1">
            <a:off x="762000" y="1048672"/>
            <a:ext cx="7924800" cy="4708981"/>
          </a:xfrm>
          <a:prstGeom prst="rect">
            <a:avLst/>
          </a:prstGeom>
          <a:noFill/>
          <a:ln w="9525">
            <a:noFill/>
            <a:miter lim="800000"/>
            <a:headEnd/>
            <a:tailEnd/>
          </a:ln>
          <a:effectLst/>
        </p:spPr>
        <p:txBody>
          <a:bodyPr wrap="square" anchor="ctr">
            <a:spAutoFit/>
          </a:bodyPr>
          <a:lstStyle/>
          <a:p>
            <a:pPr marL="342900" indent="-342900" algn="ctr"/>
            <a:r>
              <a:rPr lang="el-GR" sz="2000" b="1" dirty="0">
                <a:solidFill>
                  <a:schemeClr val="bg1"/>
                </a:solidFill>
                <a:latin typeface="Constantia" pitchFamily="18" charset="0"/>
                <a:ea typeface="Calibri" pitchFamily="34" charset="0"/>
                <a:cs typeface="TimesNewRoman" charset="0"/>
              </a:rPr>
              <a:t>Πολιτικές </a:t>
            </a:r>
            <a:r>
              <a:rPr lang="el-GR" sz="2000" b="1" dirty="0" smtClean="0">
                <a:solidFill>
                  <a:schemeClr val="bg1"/>
                </a:solidFill>
                <a:latin typeface="Constantia" pitchFamily="18" charset="0"/>
                <a:ea typeface="Calibri" pitchFamily="34" charset="0"/>
                <a:cs typeface="TimesNewRoman" charset="0"/>
              </a:rPr>
              <a:t>αναζωογόνησης</a:t>
            </a:r>
          </a:p>
          <a:p>
            <a:pPr marL="342900" indent="-342900" algn="ctr"/>
            <a:endParaRPr lang="el-GR" sz="2000" b="1" dirty="0">
              <a:solidFill>
                <a:schemeClr val="bg1"/>
              </a:solidFill>
              <a:latin typeface="Constantia" pitchFamily="18" charset="0"/>
              <a:ea typeface="Calibri" pitchFamily="34" charset="0"/>
              <a:cs typeface="TimesNewRoman" charset="0"/>
            </a:endParaRPr>
          </a:p>
          <a:p>
            <a:pPr marL="342900" indent="-342900" algn="ctr"/>
            <a:r>
              <a:rPr lang="en-US" sz="2000" b="1" dirty="0" smtClean="0">
                <a:solidFill>
                  <a:srgbClr val="C00000"/>
                </a:solidFill>
                <a:latin typeface="Constantia" pitchFamily="18" charset="0"/>
                <a:ea typeface="Calibri" pitchFamily="34" charset="0"/>
                <a:cs typeface="TimesNewRoman" charset="0"/>
              </a:rPr>
              <a:t>Re –Urbanism</a:t>
            </a:r>
          </a:p>
          <a:p>
            <a:pPr marL="342900" indent="-342900" algn="ctr"/>
            <a:r>
              <a:rPr lang="el-GR" sz="2000" b="1" dirty="0" smtClean="0">
                <a:solidFill>
                  <a:srgbClr val="C00000"/>
                </a:solidFill>
                <a:latin typeface="Constantia" pitchFamily="18" charset="0"/>
                <a:ea typeface="Calibri" pitchFamily="34" charset="0"/>
                <a:cs typeface="TimesNewRoman" charset="0"/>
              </a:rPr>
              <a:t>Κέντρο πόλης: </a:t>
            </a:r>
            <a:r>
              <a:rPr lang="el-GR" sz="2000" b="1" dirty="0" smtClean="0">
                <a:solidFill>
                  <a:schemeClr val="bg1"/>
                </a:solidFill>
                <a:latin typeface="Constantia" pitchFamily="18" charset="0"/>
                <a:ea typeface="Calibri" pitchFamily="34" charset="0"/>
                <a:cs typeface="TimesNewRoman" charset="0"/>
              </a:rPr>
              <a:t>παρουσιάζει μια μικρή ανάκαμψη</a:t>
            </a:r>
            <a:r>
              <a:rPr lang="el-GR" sz="2000" b="1" dirty="0" smtClean="0">
                <a:latin typeface="Constantia" pitchFamily="18" charset="0"/>
                <a:ea typeface="Calibri" pitchFamily="34" charset="0"/>
                <a:cs typeface="TimesNewRoman" charset="0"/>
              </a:rPr>
              <a:t>, </a:t>
            </a:r>
            <a:r>
              <a:rPr lang="el-GR" sz="2000" b="1" dirty="0" smtClean="0">
                <a:solidFill>
                  <a:schemeClr val="bg1"/>
                </a:solidFill>
                <a:latin typeface="Constantia" pitchFamily="18" charset="0"/>
                <a:ea typeface="Calibri" pitchFamily="34" charset="0"/>
                <a:cs typeface="TimesNewRoman" charset="0"/>
              </a:rPr>
              <a:t>ως αποτέλεσμα νέων επενδύσεων που πραγματοποιήθηκαν.</a:t>
            </a:r>
          </a:p>
          <a:p>
            <a:pPr marL="342900" indent="-342900" algn="ctr"/>
            <a:endParaRPr lang="el-GR" sz="2000" b="1" dirty="0" smtClean="0">
              <a:solidFill>
                <a:schemeClr val="bg1"/>
              </a:solidFill>
              <a:latin typeface="Constantia" pitchFamily="18" charset="0"/>
              <a:ea typeface="Calibri" pitchFamily="34" charset="0"/>
              <a:cs typeface="TimesNewRoman" charset="0"/>
            </a:endParaRPr>
          </a:p>
          <a:p>
            <a:pPr marL="342900" indent="-342900" algn="ctr"/>
            <a:r>
              <a:rPr lang="el-GR" sz="2000" b="1" dirty="0" smtClean="0">
                <a:solidFill>
                  <a:srgbClr val="C00000"/>
                </a:solidFill>
                <a:latin typeface="Constantia" pitchFamily="18" charset="0"/>
                <a:ea typeface="Calibri" pitchFamily="34" charset="0"/>
                <a:cs typeface="TimesNewRoman" charset="0"/>
              </a:rPr>
              <a:t>Κύριος στόχος: </a:t>
            </a:r>
          </a:p>
          <a:p>
            <a:pPr marL="342900" indent="-342900" algn="ctr"/>
            <a:r>
              <a:rPr lang="el-GR" sz="2000" b="1" dirty="0" smtClean="0">
                <a:solidFill>
                  <a:schemeClr val="bg1"/>
                </a:solidFill>
                <a:latin typeface="Constantia" pitchFamily="18" charset="0"/>
                <a:ea typeface="Calibri" pitchFamily="34" charset="0"/>
                <a:cs typeface="TimesNewRoman" charset="0"/>
              </a:rPr>
              <a:t>η προσέλκυση νέων «λευκών» κατοίκων, </a:t>
            </a:r>
          </a:p>
          <a:p>
            <a:pPr marL="342900" indent="-342900" algn="ctr"/>
            <a:r>
              <a:rPr lang="el-GR" sz="2000" b="1" dirty="0" smtClean="0">
                <a:solidFill>
                  <a:schemeClr val="bg1"/>
                </a:solidFill>
                <a:latin typeface="Constantia" pitchFamily="18" charset="0"/>
                <a:ea typeface="Calibri" pitchFamily="34" charset="0"/>
                <a:cs typeface="TimesNewRoman" charset="0"/>
              </a:rPr>
              <a:t>προσπάθεια κοινωνικής εξισορρόπησης  - επίλυσης κοινωνικών προβλημάτων </a:t>
            </a:r>
            <a:r>
              <a:rPr lang="el-GR" sz="2000" b="1" dirty="0" err="1" smtClean="0">
                <a:solidFill>
                  <a:schemeClr val="bg1"/>
                </a:solidFill>
                <a:latin typeface="Constantia" pitchFamily="18" charset="0"/>
                <a:ea typeface="Calibri" pitchFamily="34" charset="0"/>
                <a:cs typeface="TimesNewRoman" charset="0"/>
              </a:rPr>
              <a:t>γκετοποίησης</a:t>
            </a:r>
            <a:endParaRPr lang="el-GR" sz="2000" b="1" dirty="0" smtClean="0">
              <a:solidFill>
                <a:schemeClr val="bg1"/>
              </a:solidFill>
              <a:latin typeface="Constantia" pitchFamily="18" charset="0"/>
              <a:ea typeface="Calibri" pitchFamily="34" charset="0"/>
              <a:cs typeface="TimesNewRoman" charset="0"/>
            </a:endParaRPr>
          </a:p>
          <a:p>
            <a:pPr marL="342900" indent="-342900" algn="ctr"/>
            <a:endParaRPr lang="el-GR" sz="2000" b="1" dirty="0">
              <a:solidFill>
                <a:schemeClr val="bg1"/>
              </a:solidFill>
              <a:latin typeface="Constantia" pitchFamily="18" charset="0"/>
              <a:ea typeface="Calibri" pitchFamily="34" charset="0"/>
              <a:cs typeface="TimesNewRoman" charset="0"/>
            </a:endParaRPr>
          </a:p>
          <a:p>
            <a:pPr marL="342900" indent="-342900" algn="ctr"/>
            <a:r>
              <a:rPr lang="el-GR" sz="2000" b="1" dirty="0" smtClean="0">
                <a:solidFill>
                  <a:srgbClr val="C00000"/>
                </a:solidFill>
                <a:latin typeface="Constantia" pitchFamily="18" charset="0"/>
                <a:ea typeface="Calibri" pitchFamily="34" charset="0"/>
                <a:cs typeface="TimesNewRoman" charset="0"/>
              </a:rPr>
              <a:t>Έμφαση: </a:t>
            </a:r>
          </a:p>
          <a:p>
            <a:pPr marL="342900" indent="-342900" algn="ctr"/>
            <a:r>
              <a:rPr lang="el-GR" sz="2000" b="1" dirty="0" smtClean="0">
                <a:solidFill>
                  <a:schemeClr val="bg1"/>
                </a:solidFill>
                <a:latin typeface="Constantia" pitchFamily="18" charset="0"/>
                <a:ea typeface="Calibri" pitchFamily="34" charset="0"/>
                <a:cs typeface="TimesNewRoman" charset="0"/>
              </a:rPr>
              <a:t>βιώσιμη ανάπτυξη, </a:t>
            </a:r>
          </a:p>
          <a:p>
            <a:pPr marL="342900" indent="-342900" algn="ctr"/>
            <a:r>
              <a:rPr lang="el-GR" sz="2000" b="1" dirty="0" smtClean="0">
                <a:solidFill>
                  <a:schemeClr val="bg1"/>
                </a:solidFill>
                <a:latin typeface="Constantia" pitchFamily="18" charset="0"/>
                <a:ea typeface="Calibri" pitchFamily="34" charset="0"/>
                <a:cs typeface="TimesNewRoman" charset="0"/>
              </a:rPr>
              <a:t>ενίσχυση της τοπικής οικονομίας, και της τοπικής κοινωνίας</a:t>
            </a:r>
          </a:p>
          <a:p>
            <a:pPr marL="342900" indent="-342900" algn="ctr"/>
            <a:r>
              <a:rPr lang="en-US" sz="2000" b="1" dirty="0" smtClean="0">
                <a:solidFill>
                  <a:schemeClr val="bg1"/>
                </a:solidFill>
                <a:latin typeface="Constantia" pitchFamily="18" charset="0"/>
                <a:ea typeface="Calibri" pitchFamily="34" charset="0"/>
                <a:cs typeface="TimesNewRoman" charset="0"/>
              </a:rPr>
              <a:t>Suburbia</a:t>
            </a:r>
            <a:r>
              <a:rPr lang="el-GR" sz="2000" b="1" dirty="0" smtClean="0">
                <a:solidFill>
                  <a:schemeClr val="bg1"/>
                </a:solidFill>
                <a:latin typeface="Constantia" pitchFamily="18" charset="0"/>
                <a:ea typeface="Calibri" pitchFamily="34" charset="0"/>
                <a:cs typeface="TimesNewRoman" charset="0"/>
              </a:rPr>
              <a:t>: από το </a:t>
            </a:r>
            <a:r>
              <a:rPr lang="en-US" sz="2000" b="1" dirty="0" smtClean="0">
                <a:solidFill>
                  <a:schemeClr val="bg1"/>
                </a:solidFill>
                <a:latin typeface="Constantia" pitchFamily="18" charset="0"/>
                <a:ea typeface="Calibri" pitchFamily="34" charset="0"/>
                <a:cs typeface="TimesNewRoman" charset="0"/>
              </a:rPr>
              <a:t>urban </a:t>
            </a:r>
            <a:r>
              <a:rPr lang="el-GR" sz="2000" b="1" dirty="0" smtClean="0">
                <a:solidFill>
                  <a:schemeClr val="bg1"/>
                </a:solidFill>
                <a:latin typeface="Constantia" pitchFamily="18" charset="0"/>
                <a:ea typeface="Calibri" pitchFamily="34" charset="0"/>
                <a:cs typeface="TimesNewRoman" charset="0"/>
              </a:rPr>
              <a:t>στο </a:t>
            </a:r>
            <a:r>
              <a:rPr lang="en-US" sz="2000" b="1" dirty="0" smtClean="0">
                <a:solidFill>
                  <a:schemeClr val="bg1"/>
                </a:solidFill>
                <a:latin typeface="Constantia" pitchFamily="18" charset="0"/>
                <a:ea typeface="Calibri" pitchFamily="34" charset="0"/>
                <a:cs typeface="TimesNewRoman" charset="0"/>
              </a:rPr>
              <a:t>semi-rural.</a:t>
            </a:r>
            <a:endParaRPr lang="el-GR" sz="2000" dirty="0">
              <a:latin typeface="Constantia" pitchFamily="18" charset="0"/>
              <a:ea typeface="Calibri" pitchFamily="34" charset="0"/>
              <a:cs typeface="TimesNewRoman" charset="0"/>
            </a:endParaRPr>
          </a:p>
        </p:txBody>
      </p:sp>
      <p:sp>
        <p:nvSpPr>
          <p:cNvPr id="9" name="8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upload.wikimedia.org/wikipedia/commons/thumb/6/60/GM_HQ.jpg/200px-GM_HQ.jpg">
            <a:hlinkClick r:id="rId2"/>
          </p:cNvPr>
          <p:cNvPicPr/>
          <p:nvPr/>
        </p:nvPicPr>
        <p:blipFill>
          <a:blip r:embed="rId3" cstate="print"/>
          <a:srcRect/>
          <a:stretch>
            <a:fillRect/>
          </a:stretch>
        </p:blipFill>
        <p:spPr bwMode="auto">
          <a:xfrm>
            <a:off x="1066800" y="457200"/>
            <a:ext cx="2514600" cy="3124200"/>
          </a:xfrm>
          <a:prstGeom prst="rect">
            <a:avLst/>
          </a:prstGeom>
          <a:noFill/>
          <a:ln w="9525">
            <a:noFill/>
            <a:miter lim="800000"/>
            <a:headEnd/>
            <a:tailEnd/>
          </a:ln>
        </p:spPr>
      </p:pic>
      <p:sp>
        <p:nvSpPr>
          <p:cNvPr id="3" name="2 - Υπότιτλος"/>
          <p:cNvSpPr txBox="1">
            <a:spLocks/>
          </p:cNvSpPr>
          <p:nvPr/>
        </p:nvSpPr>
        <p:spPr>
          <a:xfrm>
            <a:off x="3657600" y="304800"/>
            <a:ext cx="5486400" cy="762000"/>
          </a:xfrm>
          <a:prstGeom prst="rect">
            <a:avLst/>
          </a:prstGeom>
        </p:spPr>
        <p:txBody>
          <a:bodyPr/>
          <a:lstStyle/>
          <a:p>
            <a:pPr marL="273050" indent="-273050" algn="ctr">
              <a:spcBef>
                <a:spcPts val="600"/>
              </a:spcBef>
              <a:buClr>
                <a:schemeClr val="accent2"/>
              </a:buClr>
              <a:buSzPct val="85000"/>
            </a:pPr>
            <a:r>
              <a:rPr lang="el-GR" sz="2400" b="1" dirty="0">
                <a:solidFill>
                  <a:schemeClr val="bg1"/>
                </a:solidFill>
                <a:latin typeface="Constantia" pitchFamily="18" charset="0"/>
              </a:rPr>
              <a:t>	</a:t>
            </a:r>
            <a:r>
              <a:rPr lang="en-US" sz="2400" b="1" u="sng" dirty="0">
                <a:solidFill>
                  <a:srgbClr val="C00000"/>
                </a:solidFill>
                <a:latin typeface="Constantia" pitchFamily="18" charset="0"/>
              </a:rPr>
              <a:t>Detroit (Michigan)</a:t>
            </a:r>
            <a:endParaRPr lang="en-US" sz="2400" b="1" dirty="0">
              <a:solidFill>
                <a:srgbClr val="C00000"/>
              </a:solidFill>
              <a:latin typeface="Constantia" pitchFamily="18" charset="0"/>
            </a:endParaRPr>
          </a:p>
        </p:txBody>
      </p:sp>
      <p:sp>
        <p:nvSpPr>
          <p:cNvPr id="4" name="Rectangle 1"/>
          <p:cNvSpPr>
            <a:spLocks noChangeArrowheads="1"/>
          </p:cNvSpPr>
          <p:nvPr/>
        </p:nvSpPr>
        <p:spPr bwMode="auto">
          <a:xfrm flipH="1">
            <a:off x="4000500" y="702201"/>
            <a:ext cx="4800600" cy="6063198"/>
          </a:xfrm>
          <a:prstGeom prst="rect">
            <a:avLst/>
          </a:prstGeom>
          <a:noFill/>
          <a:ln w="9525">
            <a:noFill/>
            <a:miter lim="800000"/>
            <a:headEnd/>
            <a:tailEnd/>
          </a:ln>
          <a:effectLst/>
        </p:spPr>
        <p:txBody>
          <a:bodyPr wrap="square" anchor="ctr">
            <a:spAutoFit/>
          </a:bodyPr>
          <a:lstStyle/>
          <a:p>
            <a:pPr marL="342900" indent="-342900" algn="ctr"/>
            <a:r>
              <a:rPr lang="el-GR" sz="2000" b="1" dirty="0">
                <a:solidFill>
                  <a:srgbClr val="C00000"/>
                </a:solidFill>
                <a:latin typeface="Constantia" pitchFamily="18" charset="0"/>
                <a:ea typeface="Calibri" pitchFamily="34" charset="0"/>
                <a:cs typeface="TimesNewRoman" charset="0"/>
              </a:rPr>
              <a:t>Πολιτικές </a:t>
            </a:r>
            <a:r>
              <a:rPr lang="el-GR" sz="2000" b="1" dirty="0" smtClean="0">
                <a:solidFill>
                  <a:srgbClr val="C00000"/>
                </a:solidFill>
                <a:latin typeface="Constantia" pitchFamily="18" charset="0"/>
                <a:ea typeface="Calibri" pitchFamily="34" charset="0"/>
                <a:cs typeface="TimesNewRoman" charset="0"/>
              </a:rPr>
              <a:t>αναζωογόνησης</a:t>
            </a:r>
          </a:p>
          <a:p>
            <a:pPr marL="342900" indent="-342900" algn="ctr"/>
            <a:r>
              <a:rPr lang="el-GR" sz="2000" b="1" dirty="0" smtClean="0">
                <a:effectLst>
                  <a:outerShdw blurRad="38100" dist="38100" dir="2700000" algn="tl">
                    <a:srgbClr val="FFFFFF"/>
                  </a:outerShdw>
                </a:effectLst>
                <a:latin typeface="Constantia" pitchFamily="18" charset="0"/>
                <a:ea typeface="Calibri" pitchFamily="34" charset="0"/>
                <a:cs typeface="TimesNewRoman" charset="0"/>
              </a:rPr>
              <a:t>Α. </a:t>
            </a:r>
            <a:r>
              <a:rPr lang="en-US" sz="2000" b="1" dirty="0" smtClean="0">
                <a:effectLst>
                  <a:outerShdw blurRad="38100" dist="38100" dir="2700000" algn="tl">
                    <a:srgbClr val="FFFFFF"/>
                  </a:outerShdw>
                </a:effectLst>
                <a:latin typeface="Constantia" pitchFamily="18" charset="0"/>
                <a:ea typeface="Calibri" pitchFamily="34" charset="0"/>
                <a:cs typeface="TimesNewRoman" charset="0"/>
              </a:rPr>
              <a:t>Renaissance Center</a:t>
            </a:r>
            <a:endParaRPr lang="el-GR" sz="2000" b="1" dirty="0" smtClean="0">
              <a:effectLst>
                <a:outerShdw blurRad="38100" dist="38100" dir="2700000" algn="tl">
                  <a:srgbClr val="FFFFFF"/>
                </a:outerShdw>
              </a:effectLst>
              <a:latin typeface="Constantia" pitchFamily="18" charset="0"/>
              <a:ea typeface="Calibri" pitchFamily="34" charset="0"/>
              <a:cs typeface="TimesNewRoman" charset="0"/>
            </a:endParaRPr>
          </a:p>
          <a:p>
            <a:pPr marL="342900" indent="-342900" algn="just"/>
            <a:r>
              <a:rPr lang="el-GR" sz="2000" dirty="0" smtClean="0">
                <a:solidFill>
                  <a:schemeClr val="bg1"/>
                </a:solidFill>
                <a:latin typeface="Constantia" pitchFamily="18" charset="0"/>
                <a:ea typeface="Calibri" pitchFamily="34" charset="0"/>
                <a:cs typeface="TimesNewRoman" charset="0"/>
              </a:rPr>
              <a:t>	</a:t>
            </a:r>
            <a:r>
              <a:rPr lang="el-GR" dirty="0" smtClean="0">
                <a:solidFill>
                  <a:schemeClr val="bg1"/>
                </a:solidFill>
                <a:latin typeface="Constantia" pitchFamily="18" charset="0"/>
                <a:ea typeface="Calibri" pitchFamily="34" charset="0"/>
                <a:cs typeface="TimesNewRoman" charset="0"/>
              </a:rPr>
              <a:t>Ένα μεγάλο έργο, που χρηματοδοτήθηκε από τον </a:t>
            </a:r>
            <a:r>
              <a:rPr lang="en-US" dirty="0" smtClean="0">
                <a:solidFill>
                  <a:schemeClr val="bg1"/>
                </a:solidFill>
                <a:latin typeface="Constantia" pitchFamily="18" charset="0"/>
                <a:ea typeface="Calibri" pitchFamily="34" charset="0"/>
                <a:cs typeface="TimesNewRoman" charset="0"/>
              </a:rPr>
              <a:t>Henry Ford</a:t>
            </a:r>
            <a:r>
              <a:rPr lang="el-GR" dirty="0" smtClean="0">
                <a:solidFill>
                  <a:schemeClr val="bg1"/>
                </a:solidFill>
                <a:latin typeface="Constantia" pitchFamily="18" charset="0"/>
                <a:ea typeface="Calibri" pitchFamily="34" charset="0"/>
                <a:cs typeface="TimesNewRoman" charset="0"/>
              </a:rPr>
              <a:t>, με στόχο την οικονομική αναζωογόνηση της πόλης.</a:t>
            </a:r>
            <a:r>
              <a:rPr lang="en-US" dirty="0" smtClean="0">
                <a:solidFill>
                  <a:schemeClr val="bg1"/>
                </a:solidFill>
                <a:latin typeface="Constantia" pitchFamily="18" charset="0"/>
                <a:ea typeface="Calibri" pitchFamily="34" charset="0"/>
                <a:cs typeface="TimesNewRoman" charset="0"/>
              </a:rPr>
              <a:t> </a:t>
            </a:r>
            <a:r>
              <a:rPr lang="el-GR" dirty="0" smtClean="0">
                <a:solidFill>
                  <a:schemeClr val="bg1"/>
                </a:solidFill>
                <a:latin typeface="Constantia" pitchFamily="18" charset="0"/>
                <a:ea typeface="Calibri" pitchFamily="34" charset="0"/>
                <a:cs typeface="TimesNewRoman" charset="0"/>
              </a:rPr>
              <a:t> Το έργο ολοκληρώθηκε το 1977. </a:t>
            </a:r>
            <a:r>
              <a:rPr lang="el-GR" dirty="0">
                <a:solidFill>
                  <a:schemeClr val="bg1"/>
                </a:solidFill>
                <a:latin typeface="Constantia" pitchFamily="18" charset="0"/>
                <a:ea typeface="Calibri" pitchFamily="34" charset="0"/>
                <a:cs typeface="TimesNewRoman" charset="0"/>
              </a:rPr>
              <a:t>Τ</a:t>
            </a:r>
            <a:r>
              <a:rPr lang="el-GR" dirty="0" smtClean="0">
                <a:solidFill>
                  <a:schemeClr val="bg1"/>
                </a:solidFill>
                <a:latin typeface="Constantia" pitchFamily="18" charset="0"/>
                <a:ea typeface="Calibri" pitchFamily="34" charset="0"/>
                <a:cs typeface="TimesNewRoman" charset="0"/>
              </a:rPr>
              <a:t>ο 2004 πραγματοποιήθηκαν σημαντικές εργασίες ανακαίνισης. Εκεί είναι εγκατεστημένα τα κεντρικά γραφεία της </a:t>
            </a:r>
            <a:r>
              <a:rPr lang="en-US" dirty="0" smtClean="0">
                <a:solidFill>
                  <a:schemeClr val="bg1"/>
                </a:solidFill>
                <a:latin typeface="Constantia" pitchFamily="18" charset="0"/>
                <a:ea typeface="Calibri" pitchFamily="34" charset="0"/>
                <a:cs typeface="TimesNewRoman" charset="0"/>
              </a:rPr>
              <a:t>GM</a:t>
            </a:r>
            <a:r>
              <a:rPr lang="el-GR" dirty="0" smtClean="0">
                <a:solidFill>
                  <a:schemeClr val="bg1"/>
                </a:solidFill>
                <a:latin typeface="Constantia" pitchFamily="18" charset="0"/>
                <a:ea typeface="Calibri" pitchFamily="34" charset="0"/>
                <a:cs typeface="TimesNewRoman" charset="0"/>
              </a:rPr>
              <a:t>. Άλλες χρήσεις: γραφεία, ξενοδοχείο, εμπόριο.</a:t>
            </a:r>
            <a:endParaRPr lang="en-US" dirty="0" smtClean="0">
              <a:solidFill>
                <a:schemeClr val="bg1"/>
              </a:solidFill>
              <a:latin typeface="Constantia" pitchFamily="18" charset="0"/>
              <a:ea typeface="Calibri" pitchFamily="34" charset="0"/>
              <a:cs typeface="TimesNewRoman" charset="0"/>
            </a:endParaRPr>
          </a:p>
          <a:p>
            <a:pPr marL="342900" indent="-342900" algn="ctr"/>
            <a:endParaRPr lang="en-US" sz="2000" b="1" dirty="0" smtClean="0">
              <a:solidFill>
                <a:srgbClr val="C00000"/>
              </a:solidFill>
              <a:effectLst>
                <a:outerShdw blurRad="38100" dist="38100" dir="2700000" algn="tl">
                  <a:srgbClr val="FFFFFF"/>
                </a:outerShdw>
              </a:effectLst>
              <a:latin typeface="Constantia" pitchFamily="18" charset="0"/>
              <a:ea typeface="Calibri" pitchFamily="34" charset="0"/>
              <a:cs typeface="TimesNewRoman" charset="0"/>
            </a:endParaRPr>
          </a:p>
          <a:p>
            <a:pPr marL="342900" indent="-342900" algn="ctr"/>
            <a:endParaRPr lang="en-US" sz="2000" b="1" dirty="0">
              <a:solidFill>
                <a:srgbClr val="C00000"/>
              </a:solidFill>
              <a:effectLst>
                <a:outerShdw blurRad="38100" dist="38100" dir="2700000" algn="tl">
                  <a:srgbClr val="FFFFFF"/>
                </a:outerShdw>
              </a:effectLst>
              <a:latin typeface="Constantia" pitchFamily="18" charset="0"/>
              <a:ea typeface="Calibri" pitchFamily="34" charset="0"/>
              <a:cs typeface="TimesNewRoman" charset="0"/>
            </a:endParaRPr>
          </a:p>
          <a:p>
            <a:pPr marL="342900" indent="-342900" algn="ctr"/>
            <a:r>
              <a:rPr lang="en-US" sz="2000" b="1" dirty="0" smtClean="0">
                <a:solidFill>
                  <a:srgbClr val="C00000"/>
                </a:solidFill>
                <a:effectLst>
                  <a:outerShdw blurRad="38100" dist="38100" dir="2700000" algn="tl">
                    <a:srgbClr val="FFFFFF"/>
                  </a:outerShdw>
                </a:effectLst>
                <a:latin typeface="Constantia" pitchFamily="18" charset="0"/>
                <a:ea typeface="Calibri" pitchFamily="34" charset="0"/>
                <a:cs typeface="TimesNewRoman" charset="0"/>
              </a:rPr>
              <a:t>B. </a:t>
            </a:r>
            <a:r>
              <a:rPr lang="en-US" sz="2000" b="1" dirty="0" err="1" smtClean="0">
                <a:solidFill>
                  <a:srgbClr val="C00000"/>
                </a:solidFill>
                <a:effectLst>
                  <a:outerShdw blurRad="38100" dist="38100" dir="2700000" algn="tl">
                    <a:srgbClr val="FFFFFF"/>
                  </a:outerShdw>
                </a:effectLst>
                <a:latin typeface="Constantia" pitchFamily="18" charset="0"/>
                <a:ea typeface="Calibri" pitchFamily="34" charset="0"/>
                <a:cs typeface="TimesNewRoman" charset="0"/>
              </a:rPr>
              <a:t>Greektown</a:t>
            </a:r>
            <a:endParaRPr lang="en-US" sz="2000" b="1" dirty="0">
              <a:solidFill>
                <a:srgbClr val="C00000"/>
              </a:solidFill>
              <a:effectLst>
                <a:outerShdw blurRad="38100" dist="38100" dir="2700000" algn="tl">
                  <a:srgbClr val="FFFFFF"/>
                </a:outerShdw>
              </a:effectLst>
              <a:latin typeface="Constantia" pitchFamily="18" charset="0"/>
              <a:ea typeface="Calibri" pitchFamily="34" charset="0"/>
              <a:cs typeface="TimesNewRoman" charset="0"/>
            </a:endParaRPr>
          </a:p>
          <a:p>
            <a:pPr marL="342900" indent="-342900" algn="just">
              <a:buFont typeface="Wingdings" pitchFamily="2" charset="2"/>
              <a:buNone/>
            </a:pPr>
            <a:endParaRPr lang="en-US" sz="1400" dirty="0" smtClean="0">
              <a:latin typeface="Constantia" pitchFamily="18" charset="0"/>
              <a:ea typeface="Calibri" pitchFamily="34" charset="0"/>
              <a:cs typeface="TimesNewRoman" charset="0"/>
            </a:endParaRPr>
          </a:p>
          <a:p>
            <a:pPr marL="342900" indent="-342900" algn="just">
              <a:buFont typeface="Wingdings" pitchFamily="2" charset="2"/>
              <a:buNone/>
            </a:pPr>
            <a:r>
              <a:rPr lang="el-GR" dirty="0" smtClean="0">
                <a:solidFill>
                  <a:schemeClr val="bg1"/>
                </a:solidFill>
                <a:latin typeface="Constantia" pitchFamily="18" charset="0"/>
                <a:ea typeface="Calibri" pitchFamily="34" charset="0"/>
                <a:cs typeface="TimesNewRoman" charset="0"/>
              </a:rPr>
              <a:t>	Ιστορική περιοχή του </a:t>
            </a:r>
            <a:r>
              <a:rPr lang="en-US" dirty="0" smtClean="0">
                <a:solidFill>
                  <a:schemeClr val="bg1"/>
                </a:solidFill>
                <a:latin typeface="Constantia" pitchFamily="18" charset="0"/>
                <a:ea typeface="Calibri" pitchFamily="34" charset="0"/>
                <a:cs typeface="TimesNewRoman" charset="0"/>
              </a:rPr>
              <a:t>Detroit</a:t>
            </a:r>
            <a:r>
              <a:rPr lang="el-GR" dirty="0" smtClean="0">
                <a:solidFill>
                  <a:schemeClr val="bg1"/>
                </a:solidFill>
                <a:latin typeface="Constantia" pitchFamily="18" charset="0"/>
                <a:ea typeface="Calibri" pitchFamily="34" charset="0"/>
                <a:cs typeface="TimesNewRoman" charset="0"/>
              </a:rPr>
              <a:t>, αρχικά κατοικούνταν από Γερμανούς μετανάστες. Από τις αρχές του 20</a:t>
            </a:r>
            <a:r>
              <a:rPr lang="el-GR" baseline="30000" dirty="0" smtClean="0">
                <a:solidFill>
                  <a:schemeClr val="bg1"/>
                </a:solidFill>
                <a:latin typeface="Constantia" pitchFamily="18" charset="0"/>
                <a:ea typeface="Calibri" pitchFamily="34" charset="0"/>
                <a:cs typeface="TimesNewRoman" charset="0"/>
              </a:rPr>
              <a:t>ου</a:t>
            </a:r>
            <a:r>
              <a:rPr lang="el-GR" dirty="0" smtClean="0">
                <a:solidFill>
                  <a:schemeClr val="bg1"/>
                </a:solidFill>
                <a:latin typeface="Constantia" pitchFamily="18" charset="0"/>
                <a:ea typeface="Calibri" pitchFamily="34" charset="0"/>
                <a:cs typeface="TimesNewRoman" charset="0"/>
              </a:rPr>
              <a:t> αιώνα οι κάτοικοί του μετακόμισαν στα προάστια και η περιοχή καταλήφθηκε από Έλληνες μετανάστες. Οι κυριότερες χρήσεις είναι εμπορίου και αναψυχής. </a:t>
            </a:r>
            <a:endParaRPr lang="el-GR" sz="2000" dirty="0">
              <a:latin typeface="Constantia" pitchFamily="18" charset="0"/>
              <a:ea typeface="Calibri" pitchFamily="34" charset="0"/>
              <a:cs typeface="TimesNewRoman" charset="0"/>
            </a:endParaRPr>
          </a:p>
        </p:txBody>
      </p:sp>
      <p:pic>
        <p:nvPicPr>
          <p:cNvPr id="6" name="il_fi" descr="http://2.bp.blogspot.com/_oGMZkt4Ioiw/TSfRhCawIAI/AAAAAAAABLY/9TfiDoZMJFM/s1600/greektown.jpg"/>
          <p:cNvPicPr/>
          <p:nvPr/>
        </p:nvPicPr>
        <p:blipFill>
          <a:blip r:embed="rId4" cstate="print"/>
          <a:srcRect/>
          <a:stretch>
            <a:fillRect/>
          </a:stretch>
        </p:blipFill>
        <p:spPr bwMode="auto">
          <a:xfrm>
            <a:off x="381001" y="3733800"/>
            <a:ext cx="3810000" cy="2924184"/>
          </a:xfrm>
          <a:prstGeom prst="rect">
            <a:avLst/>
          </a:prstGeom>
          <a:noFill/>
          <a:ln w="9525">
            <a:noFill/>
            <a:miter lim="800000"/>
            <a:headEnd/>
            <a:tailEnd/>
          </a:ln>
        </p:spPr>
      </p:pic>
      <p:sp>
        <p:nvSpPr>
          <p:cNvPr id="9" name="8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25</a:t>
            </a:fld>
            <a:endParaRPr lang="en-US"/>
          </a:p>
        </p:txBody>
      </p:sp>
    </p:spTree>
    <p:extLst>
      <p:ext uri="{BB962C8B-B14F-4D97-AF65-F5344CB8AC3E}">
        <p14:creationId xmlns:p14="http://schemas.microsoft.com/office/powerpoint/2010/main" val="171859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Υπότιτλος"/>
          <p:cNvSpPr txBox="1">
            <a:spLocks/>
          </p:cNvSpPr>
          <p:nvPr/>
        </p:nvSpPr>
        <p:spPr>
          <a:xfrm>
            <a:off x="2362200" y="304800"/>
            <a:ext cx="6553200" cy="609600"/>
          </a:xfrm>
          <a:prstGeom prst="rect">
            <a:avLst/>
          </a:prstGeom>
        </p:spPr>
        <p:txBody>
          <a:bodyPr/>
          <a:lstStyle/>
          <a:p>
            <a:pPr marL="273050" indent="-273050" algn="ctr">
              <a:spcBef>
                <a:spcPts val="600"/>
              </a:spcBef>
              <a:buClr>
                <a:schemeClr val="accent2"/>
              </a:buClr>
              <a:buSzPct val="85000"/>
            </a:pPr>
            <a:r>
              <a:rPr lang="el-GR" sz="2400" b="1" dirty="0">
                <a:solidFill>
                  <a:schemeClr val="bg1"/>
                </a:solidFill>
                <a:latin typeface="Constantia" pitchFamily="18" charset="0"/>
              </a:rPr>
              <a:t>	</a:t>
            </a:r>
            <a:r>
              <a:rPr lang="en-US" sz="2400" b="1" u="sng" dirty="0">
                <a:solidFill>
                  <a:srgbClr val="C00000"/>
                </a:solidFill>
                <a:latin typeface="Constantia" pitchFamily="18" charset="0"/>
              </a:rPr>
              <a:t>Detroit (Michigan)</a:t>
            </a:r>
            <a:endParaRPr lang="en-US" sz="2400" b="1" dirty="0">
              <a:solidFill>
                <a:srgbClr val="C00000"/>
              </a:solidFill>
              <a:latin typeface="Constantia" pitchFamily="18" charset="0"/>
            </a:endParaRPr>
          </a:p>
        </p:txBody>
      </p:sp>
      <p:sp>
        <p:nvSpPr>
          <p:cNvPr id="3" name="Rectangle 1"/>
          <p:cNvSpPr>
            <a:spLocks noChangeArrowheads="1"/>
          </p:cNvSpPr>
          <p:nvPr/>
        </p:nvSpPr>
        <p:spPr bwMode="auto">
          <a:xfrm flipH="1">
            <a:off x="3581400" y="1049714"/>
            <a:ext cx="4953000" cy="4862870"/>
          </a:xfrm>
          <a:prstGeom prst="rect">
            <a:avLst/>
          </a:prstGeom>
          <a:noFill/>
          <a:ln w="9525">
            <a:noFill/>
            <a:miter lim="800000"/>
            <a:headEnd/>
            <a:tailEnd/>
          </a:ln>
          <a:effectLst/>
        </p:spPr>
        <p:txBody>
          <a:bodyPr wrap="square" anchor="ctr">
            <a:spAutoFit/>
          </a:bodyPr>
          <a:lstStyle/>
          <a:p>
            <a:pPr marL="342900" indent="-342900" algn="ctr"/>
            <a:r>
              <a:rPr lang="el-GR" sz="2000" b="1" dirty="0">
                <a:solidFill>
                  <a:srgbClr val="C00000"/>
                </a:solidFill>
                <a:latin typeface="Constantia" pitchFamily="18" charset="0"/>
                <a:ea typeface="Calibri" pitchFamily="34" charset="0"/>
                <a:cs typeface="TimesNewRoman" charset="0"/>
              </a:rPr>
              <a:t>Πολιτικές αναζωογόνησης</a:t>
            </a:r>
            <a:endParaRPr lang="en-US" sz="2000" b="1" dirty="0">
              <a:solidFill>
                <a:srgbClr val="C00000"/>
              </a:solidFill>
              <a:latin typeface="Constantia" pitchFamily="18" charset="0"/>
              <a:ea typeface="Calibri" pitchFamily="34" charset="0"/>
              <a:cs typeface="TimesNewRoman" charset="0"/>
            </a:endParaRPr>
          </a:p>
          <a:p>
            <a:pPr marL="342900" indent="-342900" algn="ctr"/>
            <a:r>
              <a:rPr lang="el-GR" sz="2000" b="1" u="sng" dirty="0" smtClean="0">
                <a:latin typeface="Constantia" pitchFamily="18" charset="0"/>
                <a:ea typeface="Calibri" pitchFamily="34" charset="0"/>
                <a:cs typeface="TimesNewRoman" charset="0"/>
              </a:rPr>
              <a:t>Γ. </a:t>
            </a:r>
            <a:r>
              <a:rPr lang="en-US" sz="2000" b="1" u="sng" dirty="0" smtClean="0">
                <a:latin typeface="Constantia" pitchFamily="18" charset="0"/>
                <a:ea typeface="Calibri" pitchFamily="34" charset="0"/>
                <a:cs typeface="TimesNewRoman" charset="0"/>
              </a:rPr>
              <a:t>Urban </a:t>
            </a:r>
            <a:r>
              <a:rPr lang="en-US" sz="2000" b="1" u="sng" dirty="0">
                <a:latin typeface="Constantia" pitchFamily="18" charset="0"/>
                <a:ea typeface="Calibri" pitchFamily="34" charset="0"/>
                <a:cs typeface="TimesNewRoman" charset="0"/>
              </a:rPr>
              <a:t>Farming</a:t>
            </a:r>
          </a:p>
          <a:p>
            <a:pPr marL="342900" indent="-342900" algn="just"/>
            <a:r>
              <a:rPr lang="el-GR" u="sng" dirty="0" smtClean="0">
                <a:solidFill>
                  <a:srgbClr val="C00000"/>
                </a:solidFill>
                <a:latin typeface="Constantia" pitchFamily="18" charset="0"/>
                <a:ea typeface="Calibri" pitchFamily="34" charset="0"/>
                <a:cs typeface="TimesNewRoman" charset="0"/>
              </a:rPr>
              <a:t>Η </a:t>
            </a:r>
            <a:r>
              <a:rPr lang="el-GR" u="sng" dirty="0">
                <a:solidFill>
                  <a:srgbClr val="C00000"/>
                </a:solidFill>
                <a:latin typeface="Constantia" pitchFamily="18" charset="0"/>
                <a:ea typeface="Calibri" pitchFamily="34" charset="0"/>
                <a:cs typeface="TimesNewRoman" charset="0"/>
              </a:rPr>
              <a:t>πρακτική της καλλιέργειας, επεξεργασίας και διανομής αγροτικών προϊόντων </a:t>
            </a:r>
            <a:r>
              <a:rPr lang="el-GR" dirty="0">
                <a:latin typeface="Constantia" pitchFamily="18" charset="0"/>
                <a:ea typeface="Calibri" pitchFamily="34" charset="0"/>
                <a:cs typeface="TimesNewRoman" charset="0"/>
              </a:rPr>
              <a:t>σε μια πόλη. </a:t>
            </a:r>
            <a:r>
              <a:rPr lang="el-GR" dirty="0">
                <a:solidFill>
                  <a:schemeClr val="bg1"/>
                </a:solidFill>
                <a:latin typeface="Constantia" pitchFamily="18" charset="0"/>
                <a:ea typeface="Calibri" pitchFamily="34" charset="0"/>
                <a:cs typeface="TimesNewRoman" charset="0"/>
              </a:rPr>
              <a:t>Εκτός από την καλλιέργεια λαχανικών και φρούτων, μπορεί να περιλαμβάνει και την εκτροφή ζώων.</a:t>
            </a:r>
          </a:p>
          <a:p>
            <a:pPr marL="342900" indent="-342900" algn="just"/>
            <a:endParaRPr lang="el-GR" dirty="0" smtClean="0">
              <a:solidFill>
                <a:schemeClr val="bg1"/>
              </a:solidFill>
              <a:latin typeface="Constantia" pitchFamily="18" charset="0"/>
              <a:ea typeface="Calibri" pitchFamily="34" charset="0"/>
              <a:cs typeface="TimesNewRoman" charset="0"/>
            </a:endParaRPr>
          </a:p>
          <a:p>
            <a:pPr marL="342900" indent="-342900" algn="just"/>
            <a:r>
              <a:rPr lang="el-GR" dirty="0" smtClean="0">
                <a:solidFill>
                  <a:schemeClr val="bg1"/>
                </a:solidFill>
                <a:latin typeface="Constantia" pitchFamily="18" charset="0"/>
                <a:ea typeface="Calibri" pitchFamily="34" charset="0"/>
                <a:cs typeface="TimesNewRoman" charset="0"/>
              </a:rPr>
              <a:t>Συμβάλλει: </a:t>
            </a:r>
          </a:p>
          <a:p>
            <a:pPr marL="342900" indent="-342900" algn="just">
              <a:buFont typeface="Wingdings" pitchFamily="2" charset="2"/>
              <a:buChar char="§"/>
            </a:pPr>
            <a:r>
              <a:rPr lang="el-GR" i="1" dirty="0" smtClean="0">
                <a:solidFill>
                  <a:schemeClr val="bg1"/>
                </a:solidFill>
                <a:latin typeface="Constantia" pitchFamily="18" charset="0"/>
                <a:ea typeface="Calibri" pitchFamily="34" charset="0"/>
                <a:cs typeface="TimesNewRoman" charset="0"/>
              </a:rPr>
              <a:t>στη βιωσιμότητα της περιοχής, </a:t>
            </a:r>
          </a:p>
          <a:p>
            <a:pPr marL="342900" indent="-342900" algn="just">
              <a:buFont typeface="Wingdings" pitchFamily="2" charset="2"/>
              <a:buChar char="§"/>
            </a:pPr>
            <a:r>
              <a:rPr lang="el-GR" i="1" dirty="0" smtClean="0">
                <a:solidFill>
                  <a:schemeClr val="bg1"/>
                </a:solidFill>
                <a:latin typeface="Constantia" pitchFamily="18" charset="0"/>
                <a:ea typeface="Calibri" pitchFamily="34" charset="0"/>
                <a:cs typeface="TimesNewRoman" charset="0"/>
              </a:rPr>
              <a:t>στη </a:t>
            </a:r>
            <a:r>
              <a:rPr lang="el-GR" i="1" dirty="0">
                <a:solidFill>
                  <a:schemeClr val="bg1"/>
                </a:solidFill>
                <a:latin typeface="Constantia" pitchFamily="18" charset="0"/>
                <a:ea typeface="Calibri" pitchFamily="34" charset="0"/>
                <a:cs typeface="TimesNewRoman" charset="0"/>
              </a:rPr>
              <a:t>βελτίωση της υγείας των κατοίκων, </a:t>
            </a:r>
            <a:endParaRPr lang="el-GR" i="1" dirty="0" smtClean="0">
              <a:solidFill>
                <a:schemeClr val="bg1"/>
              </a:solidFill>
              <a:latin typeface="Constantia" pitchFamily="18" charset="0"/>
              <a:ea typeface="Calibri" pitchFamily="34" charset="0"/>
              <a:cs typeface="TimesNewRoman" charset="0"/>
            </a:endParaRPr>
          </a:p>
          <a:p>
            <a:pPr marL="342900" indent="-342900" algn="just">
              <a:buFont typeface="Wingdings" pitchFamily="2" charset="2"/>
              <a:buChar char="§"/>
            </a:pPr>
            <a:r>
              <a:rPr lang="el-GR" i="1" dirty="0" smtClean="0">
                <a:solidFill>
                  <a:schemeClr val="bg1"/>
                </a:solidFill>
                <a:latin typeface="Constantia" pitchFamily="18" charset="0"/>
                <a:ea typeface="Calibri" pitchFamily="34" charset="0"/>
                <a:cs typeface="TimesNewRoman" charset="0"/>
              </a:rPr>
              <a:t>στη </a:t>
            </a:r>
            <a:r>
              <a:rPr lang="el-GR" i="1" dirty="0">
                <a:solidFill>
                  <a:schemeClr val="bg1"/>
                </a:solidFill>
                <a:latin typeface="Constantia" pitchFamily="18" charset="0"/>
                <a:ea typeface="Calibri" pitchFamily="34" charset="0"/>
                <a:cs typeface="TimesNewRoman" charset="0"/>
              </a:rPr>
              <a:t>μείωση της μόλυνσης των πόλεων, </a:t>
            </a:r>
            <a:endParaRPr lang="el-GR" i="1" dirty="0" smtClean="0">
              <a:solidFill>
                <a:schemeClr val="bg1"/>
              </a:solidFill>
              <a:latin typeface="Constantia" pitchFamily="18" charset="0"/>
              <a:ea typeface="Calibri" pitchFamily="34" charset="0"/>
              <a:cs typeface="TimesNewRoman" charset="0"/>
            </a:endParaRPr>
          </a:p>
          <a:p>
            <a:pPr marL="342900" indent="-342900" algn="just">
              <a:buFont typeface="Wingdings" pitchFamily="2" charset="2"/>
              <a:buChar char="§"/>
            </a:pPr>
            <a:r>
              <a:rPr lang="el-GR" i="1" dirty="0" smtClean="0">
                <a:solidFill>
                  <a:schemeClr val="bg1"/>
                </a:solidFill>
                <a:latin typeface="Constantia" pitchFamily="18" charset="0"/>
                <a:ea typeface="Calibri" pitchFamily="34" charset="0"/>
                <a:cs typeface="TimesNewRoman" charset="0"/>
              </a:rPr>
              <a:t>στη </a:t>
            </a:r>
            <a:r>
              <a:rPr lang="el-GR" i="1" dirty="0">
                <a:solidFill>
                  <a:schemeClr val="bg1"/>
                </a:solidFill>
                <a:latin typeface="Constantia" pitchFamily="18" charset="0"/>
                <a:ea typeface="Calibri" pitchFamily="34" charset="0"/>
                <a:cs typeface="TimesNewRoman" charset="0"/>
              </a:rPr>
              <a:t>δημιουργία πιο πράσινων πόλεων, </a:t>
            </a:r>
            <a:endParaRPr lang="el-GR" i="1" dirty="0" smtClean="0">
              <a:solidFill>
                <a:schemeClr val="bg1"/>
              </a:solidFill>
              <a:latin typeface="Constantia" pitchFamily="18" charset="0"/>
              <a:ea typeface="Calibri" pitchFamily="34" charset="0"/>
              <a:cs typeface="TimesNewRoman" charset="0"/>
            </a:endParaRPr>
          </a:p>
          <a:p>
            <a:pPr marL="342900" indent="-342900" algn="just">
              <a:buFont typeface="Wingdings" pitchFamily="2" charset="2"/>
              <a:buChar char="§"/>
            </a:pPr>
            <a:r>
              <a:rPr lang="el-GR" i="1" dirty="0" smtClean="0">
                <a:solidFill>
                  <a:schemeClr val="bg1"/>
                </a:solidFill>
                <a:latin typeface="Constantia" pitchFamily="18" charset="0"/>
                <a:ea typeface="Calibri" pitchFamily="34" charset="0"/>
                <a:cs typeface="TimesNewRoman" charset="0"/>
              </a:rPr>
              <a:t>στην </a:t>
            </a:r>
            <a:r>
              <a:rPr lang="el-GR" i="1" dirty="0" smtClean="0">
                <a:solidFill>
                  <a:schemeClr val="bg1"/>
                </a:solidFill>
                <a:latin typeface="Constantia" pitchFamily="18" charset="0"/>
                <a:ea typeface="Calibri" pitchFamily="34" charset="0"/>
                <a:cs typeface="TimesNewRoman" charset="0"/>
              </a:rPr>
              <a:t>επανάχρηση </a:t>
            </a:r>
            <a:r>
              <a:rPr lang="el-GR" i="1" dirty="0">
                <a:solidFill>
                  <a:schemeClr val="bg1"/>
                </a:solidFill>
                <a:latin typeface="Constantia" pitchFamily="18" charset="0"/>
                <a:ea typeface="Calibri" pitchFamily="34" charset="0"/>
                <a:cs typeface="TimesNewRoman" charset="0"/>
              </a:rPr>
              <a:t>κενών χώρων στην πόλη κλπ</a:t>
            </a:r>
            <a:r>
              <a:rPr lang="el-GR" i="1" dirty="0" smtClean="0">
                <a:solidFill>
                  <a:schemeClr val="bg1"/>
                </a:solidFill>
                <a:latin typeface="Constantia" pitchFamily="18" charset="0"/>
                <a:ea typeface="Calibri" pitchFamily="34" charset="0"/>
                <a:cs typeface="TimesNewRoman" charset="0"/>
              </a:rPr>
              <a:t>.</a:t>
            </a:r>
          </a:p>
          <a:p>
            <a:pPr marL="342900" indent="-342900" algn="just">
              <a:buFont typeface="Wingdings" pitchFamily="2" charset="2"/>
              <a:buChar char="§"/>
            </a:pPr>
            <a:r>
              <a:rPr lang="el-GR" i="1" dirty="0">
                <a:solidFill>
                  <a:schemeClr val="bg1"/>
                </a:solidFill>
                <a:latin typeface="Constantia" pitchFamily="18" charset="0"/>
                <a:ea typeface="Calibri" pitchFamily="34" charset="0"/>
                <a:cs typeface="TimesNewRoman" charset="0"/>
              </a:rPr>
              <a:t>σ</a:t>
            </a:r>
            <a:r>
              <a:rPr lang="el-GR" i="1" dirty="0" smtClean="0">
                <a:solidFill>
                  <a:schemeClr val="bg1"/>
                </a:solidFill>
                <a:latin typeface="Constantia" pitchFamily="18" charset="0"/>
                <a:ea typeface="Calibri" pitchFamily="34" charset="0"/>
                <a:cs typeface="TimesNewRoman" charset="0"/>
              </a:rPr>
              <a:t>την αύξηση της αξίας των κενών και εγκαταλελειμμένων οικοπέδων και κτισμάτων.</a:t>
            </a:r>
          </a:p>
          <a:p>
            <a:pPr marL="342900" indent="-342900" algn="just"/>
            <a:endParaRPr lang="el-GR" dirty="0">
              <a:solidFill>
                <a:schemeClr val="bg1"/>
              </a:solidFill>
              <a:latin typeface="Constantia" pitchFamily="18" charset="0"/>
              <a:ea typeface="Calibri" pitchFamily="34" charset="0"/>
              <a:cs typeface="TimesNewRoman" charset="0"/>
            </a:endParaRPr>
          </a:p>
        </p:txBody>
      </p:sp>
      <p:pic>
        <p:nvPicPr>
          <p:cNvPr id="31749" name="Εικόνα 4" descr="http://upload.wikimedia.org/wikipedia/commons/thumb/3/3d/New_crops-Chicago_urban_farm.jpg/250px-New_crops-Chicago_urban_farm.jpg">
            <a:hlinkClick r:id="rId2"/>
          </p:cNvPr>
          <p:cNvPicPr>
            <a:picLocks noChangeAspect="1" noChangeArrowheads="1"/>
          </p:cNvPicPr>
          <p:nvPr/>
        </p:nvPicPr>
        <p:blipFill>
          <a:blip r:embed="rId3" cstate="print"/>
          <a:srcRect/>
          <a:stretch>
            <a:fillRect/>
          </a:stretch>
        </p:blipFill>
        <p:spPr bwMode="auto">
          <a:xfrm>
            <a:off x="457200" y="1206195"/>
            <a:ext cx="2895600" cy="2146605"/>
          </a:xfrm>
          <a:prstGeom prst="rect">
            <a:avLst/>
          </a:prstGeom>
          <a:noFill/>
          <a:ln w="9525">
            <a:noFill/>
            <a:miter lim="800000"/>
            <a:headEnd/>
            <a:tailEnd/>
          </a:ln>
        </p:spPr>
      </p:pic>
      <p:pic>
        <p:nvPicPr>
          <p:cNvPr id="31750" name="Εικόνα 7" descr="http://upload.wikimedia.org/wikipedia/commons/thumb/f/f1/Urban_agriculture_in_Amsterdam.jpg/250px-Urban_agriculture_in_Amsterdam.jpg">
            <a:hlinkClick r:id="rId4"/>
          </p:cNvPr>
          <p:cNvPicPr>
            <a:picLocks noChangeAspect="1" noChangeArrowheads="1"/>
          </p:cNvPicPr>
          <p:nvPr/>
        </p:nvPicPr>
        <p:blipFill>
          <a:blip r:embed="rId5" cstate="print"/>
          <a:srcRect/>
          <a:stretch>
            <a:fillRect/>
          </a:stretch>
        </p:blipFill>
        <p:spPr bwMode="auto">
          <a:xfrm>
            <a:off x="457200" y="3927349"/>
            <a:ext cx="2895600" cy="1940051"/>
          </a:xfrm>
          <a:prstGeom prst="rect">
            <a:avLst/>
          </a:prstGeom>
          <a:noFill/>
          <a:ln w="9525">
            <a:noFill/>
            <a:miter lim="800000"/>
            <a:headEnd/>
            <a:tailEnd/>
          </a:ln>
        </p:spPr>
      </p:pic>
      <p:sp>
        <p:nvSpPr>
          <p:cNvPr id="31753" name="Text Box 9"/>
          <p:cNvSpPr txBox="1">
            <a:spLocks noChangeArrowheads="1"/>
          </p:cNvSpPr>
          <p:nvPr/>
        </p:nvSpPr>
        <p:spPr bwMode="auto">
          <a:xfrm>
            <a:off x="752475" y="914400"/>
            <a:ext cx="2066925" cy="304800"/>
          </a:xfrm>
          <a:prstGeom prst="rect">
            <a:avLst/>
          </a:prstGeom>
          <a:noFill/>
          <a:ln w="9525">
            <a:noFill/>
            <a:miter lim="800000"/>
            <a:headEnd/>
            <a:tailEnd/>
          </a:ln>
          <a:effectLst/>
        </p:spPr>
        <p:txBody>
          <a:bodyPr wrap="none">
            <a:spAutoFit/>
          </a:bodyPr>
          <a:lstStyle/>
          <a:p>
            <a:r>
              <a:rPr lang="en-US" sz="1400" dirty="0">
                <a:latin typeface="Constantia" pitchFamily="18" charset="0"/>
              </a:rPr>
              <a:t>Urban farm </a:t>
            </a:r>
            <a:r>
              <a:rPr lang="el-GR" sz="1400" dirty="0">
                <a:latin typeface="Constantia" pitchFamily="18" charset="0"/>
              </a:rPr>
              <a:t>στο </a:t>
            </a:r>
            <a:r>
              <a:rPr lang="en-US" sz="1400" dirty="0">
                <a:latin typeface="Constantia" pitchFamily="18" charset="0"/>
              </a:rPr>
              <a:t>Chicago</a:t>
            </a:r>
            <a:endParaRPr lang="el-GR" sz="1400" dirty="0">
              <a:latin typeface="Constantia" pitchFamily="18" charset="0"/>
            </a:endParaRPr>
          </a:p>
        </p:txBody>
      </p:sp>
      <p:sp>
        <p:nvSpPr>
          <p:cNvPr id="31755" name="Text Box 11"/>
          <p:cNvSpPr txBox="1">
            <a:spLocks noChangeArrowheads="1"/>
          </p:cNvSpPr>
          <p:nvPr/>
        </p:nvSpPr>
        <p:spPr bwMode="auto">
          <a:xfrm>
            <a:off x="752475" y="3657600"/>
            <a:ext cx="2339487" cy="307777"/>
          </a:xfrm>
          <a:prstGeom prst="rect">
            <a:avLst/>
          </a:prstGeom>
          <a:noFill/>
          <a:ln w="9525">
            <a:noFill/>
            <a:miter lim="800000"/>
            <a:headEnd/>
            <a:tailEnd/>
          </a:ln>
          <a:effectLst/>
        </p:spPr>
        <p:txBody>
          <a:bodyPr wrap="none">
            <a:spAutoFit/>
          </a:bodyPr>
          <a:lstStyle/>
          <a:p>
            <a:r>
              <a:rPr lang="en-US" sz="1400" dirty="0">
                <a:latin typeface="Constantia" pitchFamily="18" charset="0"/>
              </a:rPr>
              <a:t>Urban farm </a:t>
            </a:r>
            <a:r>
              <a:rPr lang="el-GR" sz="1400" dirty="0">
                <a:latin typeface="Constantia" pitchFamily="18" charset="0"/>
              </a:rPr>
              <a:t>στο </a:t>
            </a:r>
            <a:r>
              <a:rPr lang="en-US" sz="1400" dirty="0" smtClean="0">
                <a:latin typeface="Constantia" pitchFamily="18" charset="0"/>
              </a:rPr>
              <a:t>Amsterdam</a:t>
            </a:r>
            <a:endParaRPr lang="el-GR" sz="1400" dirty="0">
              <a:latin typeface="Constantia" pitchFamily="18" charset="0"/>
            </a:endParaRPr>
          </a:p>
        </p:txBody>
      </p:sp>
      <p:sp>
        <p:nvSpPr>
          <p:cNvPr id="13" name="12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Υπότιτλος"/>
          <p:cNvSpPr txBox="1">
            <a:spLocks/>
          </p:cNvSpPr>
          <p:nvPr/>
        </p:nvSpPr>
        <p:spPr>
          <a:xfrm>
            <a:off x="914400" y="304800"/>
            <a:ext cx="6553200" cy="609600"/>
          </a:xfrm>
          <a:prstGeom prst="rect">
            <a:avLst/>
          </a:prstGeom>
        </p:spPr>
        <p:txBody>
          <a:bodyPr/>
          <a:lstStyle/>
          <a:p>
            <a:pPr marL="273050" indent="-273050" algn="ctr">
              <a:spcBef>
                <a:spcPts val="600"/>
              </a:spcBef>
              <a:buClr>
                <a:schemeClr val="accent2"/>
              </a:buClr>
              <a:buSzPct val="85000"/>
            </a:pPr>
            <a:r>
              <a:rPr lang="el-GR" sz="2400" b="1" dirty="0">
                <a:solidFill>
                  <a:schemeClr val="bg1"/>
                </a:solidFill>
                <a:latin typeface="Constantia" pitchFamily="18" charset="0"/>
              </a:rPr>
              <a:t>	</a:t>
            </a:r>
            <a:r>
              <a:rPr lang="en-US" sz="2400" b="1" u="sng" dirty="0">
                <a:solidFill>
                  <a:srgbClr val="C00000"/>
                </a:solidFill>
                <a:latin typeface="Constantia" pitchFamily="18" charset="0"/>
              </a:rPr>
              <a:t>Detroit (Michigan)</a:t>
            </a:r>
            <a:endParaRPr lang="en-US" sz="2400" b="1" dirty="0">
              <a:solidFill>
                <a:srgbClr val="C00000"/>
              </a:solidFill>
              <a:latin typeface="Constantia" pitchFamily="18" charset="0"/>
            </a:endParaRPr>
          </a:p>
        </p:txBody>
      </p:sp>
      <p:sp>
        <p:nvSpPr>
          <p:cNvPr id="3" name="Rectangle 1"/>
          <p:cNvSpPr>
            <a:spLocks noChangeArrowheads="1"/>
          </p:cNvSpPr>
          <p:nvPr/>
        </p:nvSpPr>
        <p:spPr bwMode="auto">
          <a:xfrm flipH="1">
            <a:off x="877455" y="1068288"/>
            <a:ext cx="7315200" cy="2339102"/>
          </a:xfrm>
          <a:prstGeom prst="rect">
            <a:avLst/>
          </a:prstGeom>
          <a:noFill/>
          <a:ln w="9525">
            <a:noFill/>
            <a:miter lim="800000"/>
            <a:headEnd/>
            <a:tailEnd/>
          </a:ln>
          <a:effectLst/>
        </p:spPr>
        <p:txBody>
          <a:bodyPr wrap="square" anchor="ctr">
            <a:spAutoFit/>
          </a:bodyPr>
          <a:lstStyle/>
          <a:p>
            <a:pPr marL="342900" indent="-342900" algn="ctr"/>
            <a:r>
              <a:rPr lang="el-GR" sz="2000" b="1" dirty="0">
                <a:solidFill>
                  <a:srgbClr val="C00000"/>
                </a:solidFill>
                <a:latin typeface="Constantia" pitchFamily="18" charset="0"/>
                <a:ea typeface="Calibri" pitchFamily="34" charset="0"/>
                <a:cs typeface="TimesNewRoman" charset="0"/>
              </a:rPr>
              <a:t>Πολιτικές αναζωογόνησης</a:t>
            </a:r>
            <a:endParaRPr lang="en-US" sz="2000" b="1" dirty="0">
              <a:solidFill>
                <a:srgbClr val="C00000"/>
              </a:solidFill>
              <a:latin typeface="Constantia" pitchFamily="18" charset="0"/>
              <a:ea typeface="Calibri" pitchFamily="34" charset="0"/>
              <a:cs typeface="TimesNewRoman" charset="0"/>
            </a:endParaRPr>
          </a:p>
          <a:p>
            <a:pPr marL="342900" indent="-342900" algn="ctr"/>
            <a:r>
              <a:rPr lang="en-US" sz="2000" u="sng" dirty="0">
                <a:solidFill>
                  <a:srgbClr val="C00000"/>
                </a:solidFill>
                <a:latin typeface="Constantia" pitchFamily="18" charset="0"/>
                <a:ea typeface="Calibri" pitchFamily="34" charset="0"/>
                <a:cs typeface="TimesNewRoman" charset="0"/>
              </a:rPr>
              <a:t>Urban Farming</a:t>
            </a:r>
          </a:p>
          <a:p>
            <a:pPr marL="342900" indent="-342900" algn="ctr"/>
            <a:r>
              <a:rPr lang="el-GR" dirty="0" smtClean="0">
                <a:solidFill>
                  <a:schemeClr val="bg1"/>
                </a:solidFill>
                <a:latin typeface="Constantia" pitchFamily="18" charset="0"/>
                <a:ea typeface="Calibri" pitchFamily="34" charset="0"/>
                <a:cs typeface="TimesNewRoman" charset="0"/>
              </a:rPr>
              <a:t>Συμβάλλει </a:t>
            </a:r>
            <a:r>
              <a:rPr lang="el-GR" dirty="0">
                <a:solidFill>
                  <a:schemeClr val="bg1"/>
                </a:solidFill>
                <a:latin typeface="Constantia" pitchFamily="18" charset="0"/>
                <a:ea typeface="Calibri" pitchFamily="34" charset="0"/>
                <a:cs typeface="TimesNewRoman" charset="0"/>
              </a:rPr>
              <a:t>σημαντικά στη μείωση της φτώχιας:</a:t>
            </a:r>
          </a:p>
          <a:p>
            <a:pPr marL="342900" indent="-342900" algn="ctr">
              <a:buFontTx/>
              <a:buChar char="•"/>
            </a:pPr>
            <a:r>
              <a:rPr lang="el-GR" dirty="0">
                <a:solidFill>
                  <a:schemeClr val="bg1"/>
                </a:solidFill>
                <a:latin typeface="Constantia" pitchFamily="18" charset="0"/>
                <a:ea typeface="Calibri" pitchFamily="34" charset="0"/>
                <a:cs typeface="TimesNewRoman" charset="0"/>
              </a:rPr>
              <a:t>Ασκείται κυρίως από </a:t>
            </a:r>
            <a:r>
              <a:rPr lang="el-GR" u="sng" dirty="0" smtClean="0">
                <a:solidFill>
                  <a:schemeClr val="bg1"/>
                </a:solidFill>
                <a:latin typeface="Constantia" pitchFamily="18" charset="0"/>
                <a:ea typeface="Calibri" pitchFamily="34" charset="0"/>
                <a:cs typeface="TimesNewRoman" charset="0"/>
              </a:rPr>
              <a:t>φτωχούς </a:t>
            </a:r>
            <a:r>
              <a:rPr lang="el-GR" u="sng" dirty="0">
                <a:solidFill>
                  <a:schemeClr val="bg1"/>
                </a:solidFill>
                <a:latin typeface="Constantia" pitchFamily="18" charset="0"/>
                <a:ea typeface="Calibri" pitchFamily="34" charset="0"/>
                <a:cs typeface="TimesNewRoman" charset="0"/>
              </a:rPr>
              <a:t>κατοίκους </a:t>
            </a:r>
            <a:r>
              <a:rPr lang="el-GR" u="sng" dirty="0" smtClean="0">
                <a:solidFill>
                  <a:schemeClr val="bg1"/>
                </a:solidFill>
                <a:latin typeface="Constantia" pitchFamily="18" charset="0"/>
                <a:ea typeface="Calibri" pitchFamily="34" charset="0"/>
                <a:cs typeface="TimesNewRoman" charset="0"/>
              </a:rPr>
              <a:t>πόλεων</a:t>
            </a:r>
            <a:r>
              <a:rPr lang="el-GR" dirty="0" smtClean="0">
                <a:solidFill>
                  <a:schemeClr val="bg1"/>
                </a:solidFill>
                <a:latin typeface="Constantia" pitchFamily="18" charset="0"/>
                <a:ea typeface="Calibri" pitchFamily="34" charset="0"/>
                <a:cs typeface="TimesNewRoman" charset="0"/>
              </a:rPr>
              <a:t>,</a:t>
            </a:r>
            <a:endParaRPr lang="el-GR" dirty="0">
              <a:solidFill>
                <a:schemeClr val="bg1"/>
              </a:solidFill>
              <a:latin typeface="Constantia" pitchFamily="18" charset="0"/>
              <a:ea typeface="Calibri" pitchFamily="34" charset="0"/>
              <a:cs typeface="TimesNewRoman" charset="0"/>
            </a:endParaRPr>
          </a:p>
          <a:p>
            <a:pPr marL="342900" indent="-342900" algn="ctr">
              <a:buFontTx/>
              <a:buChar char="•"/>
            </a:pPr>
            <a:r>
              <a:rPr lang="el-GR" dirty="0">
                <a:solidFill>
                  <a:schemeClr val="bg1"/>
                </a:solidFill>
                <a:latin typeface="Constantia" pitchFamily="18" charset="0"/>
                <a:ea typeface="Calibri" pitchFamily="34" charset="0"/>
                <a:cs typeface="TimesNewRoman" charset="0"/>
              </a:rPr>
              <a:t>Τα προϊόντα χρησιμοποιούνται </a:t>
            </a:r>
            <a:r>
              <a:rPr lang="el-GR" u="sng" dirty="0">
                <a:solidFill>
                  <a:schemeClr val="bg1"/>
                </a:solidFill>
                <a:latin typeface="Constantia" pitchFamily="18" charset="0"/>
                <a:ea typeface="Calibri" pitchFamily="34" charset="0"/>
                <a:cs typeface="TimesNewRoman" charset="0"/>
              </a:rPr>
              <a:t>για τη διατροφή της οικογένειας, </a:t>
            </a:r>
            <a:r>
              <a:rPr lang="el-GR" dirty="0">
                <a:solidFill>
                  <a:schemeClr val="bg1"/>
                </a:solidFill>
                <a:latin typeface="Constantia" pitchFamily="18" charset="0"/>
                <a:ea typeface="Calibri" pitchFamily="34" charset="0"/>
                <a:cs typeface="TimesNewRoman" charset="0"/>
              </a:rPr>
              <a:t>αλλά η πώλησή τους προσφέρει και </a:t>
            </a:r>
            <a:r>
              <a:rPr lang="el-GR" u="sng" dirty="0">
                <a:solidFill>
                  <a:schemeClr val="bg1"/>
                </a:solidFill>
                <a:latin typeface="Constantia" pitchFamily="18" charset="0"/>
                <a:ea typeface="Calibri" pitchFamily="34" charset="0"/>
                <a:cs typeface="TimesNewRoman" charset="0"/>
              </a:rPr>
              <a:t>εισόδημα.</a:t>
            </a:r>
            <a:endParaRPr lang="en-US" u="sng" dirty="0">
              <a:solidFill>
                <a:schemeClr val="bg1"/>
              </a:solidFill>
              <a:latin typeface="Constantia" pitchFamily="18" charset="0"/>
              <a:ea typeface="Calibri" pitchFamily="34" charset="0"/>
              <a:cs typeface="TimesNewRoman" charset="0"/>
            </a:endParaRPr>
          </a:p>
          <a:p>
            <a:pPr marL="342900" indent="-342900" algn="just">
              <a:buFont typeface="Wingdings" pitchFamily="2" charset="2"/>
              <a:buNone/>
            </a:pPr>
            <a:endParaRPr lang="el-GR" sz="1400" dirty="0">
              <a:solidFill>
                <a:schemeClr val="bg1"/>
              </a:solidFill>
              <a:latin typeface="Constantia" pitchFamily="18" charset="0"/>
              <a:ea typeface="Calibri" pitchFamily="34" charset="0"/>
              <a:cs typeface="TimesNewRoman" charset="0"/>
            </a:endParaRPr>
          </a:p>
          <a:p>
            <a:pPr marL="342900" indent="-342900" algn="just">
              <a:buFont typeface="Wingdings" pitchFamily="2" charset="2"/>
              <a:buChar char="§"/>
            </a:pPr>
            <a:endParaRPr lang="el-GR" sz="2000" dirty="0">
              <a:latin typeface="Constantia" pitchFamily="18" charset="0"/>
              <a:ea typeface="Calibri" pitchFamily="34" charset="0"/>
              <a:cs typeface="TimesNewRoman" charset="0"/>
            </a:endParaRPr>
          </a:p>
        </p:txBody>
      </p:sp>
      <p:pic>
        <p:nvPicPr>
          <p:cNvPr id="4" name="Εικόνα 1" descr="http://www.csmonitor.com/var/ezflow_site/storage/images/media/images/2010/0426/0428-detroit-gardens-1/7780426-1-eng-US/0428-Detroit-Gardens-1_full_380.jpg">
            <a:hlinkClick r:id="rId2"/>
          </p:cNvPr>
          <p:cNvPicPr>
            <a:picLocks noChangeAspect="1" noChangeArrowheads="1"/>
          </p:cNvPicPr>
          <p:nvPr/>
        </p:nvPicPr>
        <p:blipFill>
          <a:blip r:embed="rId3" cstate="print"/>
          <a:srcRect/>
          <a:stretch>
            <a:fillRect/>
          </a:stretch>
        </p:blipFill>
        <p:spPr bwMode="auto">
          <a:xfrm>
            <a:off x="476459" y="3833813"/>
            <a:ext cx="3933947" cy="2490787"/>
          </a:xfrm>
          <a:prstGeom prst="rect">
            <a:avLst/>
          </a:prstGeom>
          <a:noFill/>
          <a:ln w="9525">
            <a:noFill/>
            <a:miter lim="800000"/>
            <a:headEnd/>
            <a:tailEnd/>
          </a:ln>
        </p:spPr>
      </p:pic>
      <p:pic>
        <p:nvPicPr>
          <p:cNvPr id="5" name="il_fi" descr="http://www.celsias.com/media/uploads/admin/522549966_6d34b883e3.jpg"/>
          <p:cNvPicPr>
            <a:picLocks noChangeAspect="1" noChangeArrowheads="1"/>
          </p:cNvPicPr>
          <p:nvPr/>
        </p:nvPicPr>
        <p:blipFill>
          <a:blip r:embed="rId4" cstate="print"/>
          <a:srcRect/>
          <a:stretch>
            <a:fillRect/>
          </a:stretch>
        </p:blipFill>
        <p:spPr bwMode="auto">
          <a:xfrm>
            <a:off x="4707652" y="3810000"/>
            <a:ext cx="3979148" cy="2514600"/>
          </a:xfrm>
          <a:prstGeom prst="rect">
            <a:avLst/>
          </a:prstGeom>
          <a:noFill/>
          <a:ln w="9525">
            <a:noFill/>
            <a:miter lim="800000"/>
            <a:headEnd/>
            <a:tailEnd/>
          </a:ln>
        </p:spPr>
      </p:pic>
      <p:sp>
        <p:nvSpPr>
          <p:cNvPr id="6" name="Text Box 10"/>
          <p:cNvSpPr txBox="1">
            <a:spLocks noChangeArrowheads="1"/>
          </p:cNvSpPr>
          <p:nvPr/>
        </p:nvSpPr>
        <p:spPr bwMode="auto">
          <a:xfrm>
            <a:off x="3372060" y="3429000"/>
            <a:ext cx="2519363" cy="366713"/>
          </a:xfrm>
          <a:prstGeom prst="rect">
            <a:avLst/>
          </a:prstGeom>
          <a:noFill/>
          <a:ln w="9525">
            <a:noFill/>
            <a:miter lim="800000"/>
            <a:headEnd/>
            <a:tailEnd/>
          </a:ln>
          <a:effectLst/>
        </p:spPr>
        <p:txBody>
          <a:bodyPr wrap="none">
            <a:spAutoFit/>
          </a:bodyPr>
          <a:lstStyle/>
          <a:p>
            <a:r>
              <a:rPr lang="en-US" dirty="0">
                <a:latin typeface="Constantia" pitchFamily="18" charset="0"/>
              </a:rPr>
              <a:t>Urban farm </a:t>
            </a:r>
            <a:r>
              <a:rPr lang="el-GR" dirty="0">
                <a:latin typeface="Constantia" pitchFamily="18" charset="0"/>
              </a:rPr>
              <a:t>στο </a:t>
            </a:r>
            <a:r>
              <a:rPr lang="en-US" dirty="0">
                <a:latin typeface="Constantia" pitchFamily="18" charset="0"/>
              </a:rPr>
              <a:t>Detroit</a:t>
            </a:r>
            <a:endParaRPr lang="el-GR" dirty="0">
              <a:latin typeface="Constantia" pitchFamily="18" charset="0"/>
            </a:endParaRPr>
          </a:p>
        </p:txBody>
      </p:sp>
      <p:sp>
        <p:nvSpPr>
          <p:cNvPr id="9" name="8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Υπότιτλος"/>
          <p:cNvSpPr txBox="1">
            <a:spLocks/>
          </p:cNvSpPr>
          <p:nvPr/>
        </p:nvSpPr>
        <p:spPr>
          <a:xfrm>
            <a:off x="533400" y="304800"/>
            <a:ext cx="8077200" cy="609600"/>
          </a:xfrm>
          <a:prstGeom prst="rect">
            <a:avLst/>
          </a:prstGeom>
        </p:spPr>
        <p:txBody>
          <a:bodyPr/>
          <a:lstStyle/>
          <a:p>
            <a:pPr marL="273050" indent="-273050" algn="ctr">
              <a:spcBef>
                <a:spcPts val="600"/>
              </a:spcBef>
              <a:buClr>
                <a:schemeClr val="accent2"/>
              </a:buClr>
              <a:buSzPct val="85000"/>
            </a:pPr>
            <a:r>
              <a:rPr lang="el-GR" sz="2400" b="1">
                <a:solidFill>
                  <a:srgbClr val="2D2901"/>
                </a:solidFill>
                <a:latin typeface="Constantia" pitchFamily="18" charset="0"/>
              </a:rPr>
              <a:t>	</a:t>
            </a:r>
            <a:r>
              <a:rPr lang="en-US" sz="2400" b="1" u="sng" dirty="0">
                <a:solidFill>
                  <a:srgbClr val="2D2901"/>
                </a:solidFill>
                <a:latin typeface="Constantia" pitchFamily="18" charset="0"/>
              </a:rPr>
              <a:t>Detroit (Michigan)</a:t>
            </a:r>
            <a:r>
              <a:rPr lang="el-GR" sz="2400" b="1" dirty="0">
                <a:solidFill>
                  <a:srgbClr val="2D2901"/>
                </a:solidFill>
                <a:latin typeface="Constantia" pitchFamily="18" charset="0"/>
              </a:rPr>
              <a:t> </a:t>
            </a:r>
            <a:endParaRPr lang="en-US" sz="2400" b="1" dirty="0">
              <a:solidFill>
                <a:srgbClr val="2D2901"/>
              </a:solidFill>
              <a:latin typeface="Constantia" pitchFamily="18" charset="0"/>
            </a:endParaRPr>
          </a:p>
        </p:txBody>
      </p:sp>
      <p:pic>
        <p:nvPicPr>
          <p:cNvPr id="54458" name="Εικόνα 1"/>
          <p:cNvPicPr>
            <a:picLocks noChangeAspect="1" noChangeArrowheads="1"/>
          </p:cNvPicPr>
          <p:nvPr/>
        </p:nvPicPr>
        <p:blipFill>
          <a:blip r:embed="rId2" cstate="print"/>
          <a:srcRect/>
          <a:stretch>
            <a:fillRect/>
          </a:stretch>
        </p:blipFill>
        <p:spPr bwMode="auto">
          <a:xfrm>
            <a:off x="1295400" y="2233612"/>
            <a:ext cx="6477000" cy="4395788"/>
          </a:xfrm>
          <a:prstGeom prst="rect">
            <a:avLst/>
          </a:prstGeom>
          <a:noFill/>
          <a:ln w="9525">
            <a:noFill/>
            <a:miter lim="800000"/>
            <a:headEnd/>
            <a:tailEnd/>
          </a:ln>
        </p:spPr>
      </p:pic>
      <p:sp>
        <p:nvSpPr>
          <p:cNvPr id="54459" name="Rectangle 187"/>
          <p:cNvSpPr>
            <a:spLocks noChangeArrowheads="1"/>
          </p:cNvSpPr>
          <p:nvPr/>
        </p:nvSpPr>
        <p:spPr bwMode="auto">
          <a:xfrm>
            <a:off x="457200" y="857071"/>
            <a:ext cx="8382000" cy="1200329"/>
          </a:xfrm>
          <a:prstGeom prst="rect">
            <a:avLst/>
          </a:prstGeom>
          <a:noFill/>
          <a:ln w="9525">
            <a:noFill/>
            <a:miter lim="800000"/>
            <a:headEnd/>
            <a:tailEnd/>
          </a:ln>
          <a:effectLst/>
        </p:spPr>
        <p:txBody>
          <a:bodyPr wrap="square" anchor="ctr">
            <a:spAutoFit/>
          </a:bodyPr>
          <a:lstStyle/>
          <a:p>
            <a:pPr algn="ctr"/>
            <a:r>
              <a:rPr lang="en-US" b="1" u="sng" dirty="0" smtClean="0">
                <a:latin typeface="Constantia" pitchFamily="18" charset="0"/>
              </a:rPr>
              <a:t>“</a:t>
            </a:r>
            <a:r>
              <a:rPr lang="en-US" b="1" u="sng" dirty="0" smtClean="0">
                <a:solidFill>
                  <a:srgbClr val="C00000"/>
                </a:solidFill>
                <a:latin typeface="Constantia" pitchFamily="18" charset="0"/>
              </a:rPr>
              <a:t>BLOTS”</a:t>
            </a:r>
            <a:endParaRPr lang="el-GR" b="1" u="sng" dirty="0" smtClean="0">
              <a:solidFill>
                <a:srgbClr val="C00000"/>
              </a:solidFill>
              <a:latin typeface="Constantia" pitchFamily="18" charset="0"/>
            </a:endParaRPr>
          </a:p>
          <a:p>
            <a:pPr algn="just"/>
            <a:r>
              <a:rPr lang="el-GR" dirty="0" smtClean="0">
                <a:solidFill>
                  <a:srgbClr val="C00000"/>
                </a:solidFill>
                <a:latin typeface="Constantia" pitchFamily="18" charset="0"/>
              </a:rPr>
              <a:t>Ιδιοκτήτες οικοπέδων (</a:t>
            </a:r>
            <a:r>
              <a:rPr lang="en-US" dirty="0" smtClean="0">
                <a:solidFill>
                  <a:srgbClr val="C00000"/>
                </a:solidFill>
                <a:latin typeface="Constantia" pitchFamily="18" charset="0"/>
              </a:rPr>
              <a:t>lots</a:t>
            </a:r>
            <a:r>
              <a:rPr lang="el-GR" dirty="0" smtClean="0">
                <a:solidFill>
                  <a:srgbClr val="C00000"/>
                </a:solidFill>
                <a:latin typeface="Constantia" pitchFamily="18" charset="0"/>
              </a:rPr>
              <a:t>) </a:t>
            </a:r>
            <a:r>
              <a:rPr lang="el-GR" dirty="0" smtClean="0">
                <a:solidFill>
                  <a:schemeClr val="bg1"/>
                </a:solidFill>
                <a:latin typeface="Constantia" pitchFamily="18" charset="0"/>
              </a:rPr>
              <a:t>οικειοποιούνται, νοικιάζουν» ή αγοράζουν όμορες ιδιοκτησίες, αυξάνοντας την ιδιοκτησία τους, αλλά συμβάλλοντας και στη μείωση των αχρησιμοποίητων οικοπέδων μέσα στην πόλη. </a:t>
            </a:r>
            <a:endParaRPr lang="el-GR" dirty="0">
              <a:solidFill>
                <a:schemeClr val="bg1"/>
              </a:solidFill>
              <a:latin typeface="Constantia" pitchFamily="18" charset="0"/>
            </a:endParaRPr>
          </a:p>
        </p:txBody>
      </p:sp>
      <p:sp>
        <p:nvSpPr>
          <p:cNvPr id="7" name="6 - Θέση αριθμού διαφάνειας"/>
          <p:cNvSpPr>
            <a:spLocks noGrp="1"/>
          </p:cNvSpPr>
          <p:nvPr>
            <p:ph type="sldNum" sz="quarter" idx="12"/>
          </p:nvPr>
        </p:nvSpPr>
        <p:spPr/>
        <p:txBody>
          <a:bodyPr/>
          <a:lstStyle/>
          <a:p>
            <a:pPr>
              <a:defRPr/>
            </a:pPr>
            <a:fld id="{2AE0BDE6-14A8-4101-B186-28E967FABF03}"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Εικόνα 2"/>
          <p:cNvPicPr>
            <a:picLocks noChangeAspect="1" noChangeArrowheads="1"/>
          </p:cNvPicPr>
          <p:nvPr/>
        </p:nvPicPr>
        <p:blipFill>
          <a:blip r:embed="rId2" cstate="print"/>
          <a:srcRect/>
          <a:stretch>
            <a:fillRect/>
          </a:stretch>
        </p:blipFill>
        <p:spPr bwMode="auto">
          <a:xfrm>
            <a:off x="5334000" y="1219200"/>
            <a:ext cx="3547911" cy="2581275"/>
          </a:xfrm>
          <a:prstGeom prst="rect">
            <a:avLst/>
          </a:prstGeom>
          <a:noFill/>
          <a:ln w="9525">
            <a:noFill/>
            <a:miter lim="800000"/>
            <a:headEnd/>
            <a:tailEnd/>
          </a:ln>
        </p:spPr>
      </p:pic>
      <p:sp>
        <p:nvSpPr>
          <p:cNvPr id="4" name="2 - Υπότιτλος"/>
          <p:cNvSpPr txBox="1">
            <a:spLocks/>
          </p:cNvSpPr>
          <p:nvPr/>
        </p:nvSpPr>
        <p:spPr>
          <a:xfrm>
            <a:off x="533400" y="304800"/>
            <a:ext cx="8077200" cy="609600"/>
          </a:xfrm>
          <a:prstGeom prst="rect">
            <a:avLst/>
          </a:prstGeom>
        </p:spPr>
        <p:txBody>
          <a:bodyPr/>
          <a:lstStyle/>
          <a:p>
            <a:pPr marL="273050" indent="-273050" algn="ctr">
              <a:spcBef>
                <a:spcPts val="600"/>
              </a:spcBef>
              <a:buClr>
                <a:schemeClr val="accent2"/>
              </a:buClr>
              <a:buSzPct val="85000"/>
            </a:pPr>
            <a:r>
              <a:rPr lang="el-GR" sz="2400" b="1" dirty="0">
                <a:solidFill>
                  <a:schemeClr val="bg1"/>
                </a:solidFill>
                <a:latin typeface="Constantia" pitchFamily="18" charset="0"/>
              </a:rPr>
              <a:t>	</a:t>
            </a:r>
            <a:r>
              <a:rPr lang="en-US" sz="2400" b="1" u="sng" dirty="0">
                <a:solidFill>
                  <a:schemeClr val="bg1"/>
                </a:solidFill>
                <a:latin typeface="Constantia" pitchFamily="18" charset="0"/>
              </a:rPr>
              <a:t>Detroit (Michigan)</a:t>
            </a:r>
            <a:r>
              <a:rPr lang="el-GR" sz="2400" b="1" dirty="0">
                <a:solidFill>
                  <a:schemeClr val="bg1"/>
                </a:solidFill>
                <a:latin typeface="Constantia" pitchFamily="18" charset="0"/>
              </a:rPr>
              <a:t> </a:t>
            </a:r>
            <a:endParaRPr lang="en-US" sz="2400" b="1" dirty="0">
              <a:solidFill>
                <a:schemeClr val="bg1"/>
              </a:solidFill>
              <a:latin typeface="Constantia" pitchFamily="18" charset="0"/>
            </a:endParaRPr>
          </a:p>
        </p:txBody>
      </p:sp>
      <p:pic>
        <p:nvPicPr>
          <p:cNvPr id="56326" name="Picture 6"/>
          <p:cNvPicPr>
            <a:picLocks noChangeAspect="1" noChangeArrowheads="1"/>
          </p:cNvPicPr>
          <p:nvPr/>
        </p:nvPicPr>
        <p:blipFill>
          <a:blip r:embed="rId3" cstate="print"/>
          <a:srcRect/>
          <a:stretch>
            <a:fillRect/>
          </a:stretch>
        </p:blipFill>
        <p:spPr bwMode="auto">
          <a:xfrm>
            <a:off x="650599" y="1219200"/>
            <a:ext cx="4426226" cy="3657600"/>
          </a:xfrm>
          <a:prstGeom prst="rect">
            <a:avLst/>
          </a:prstGeom>
          <a:noFill/>
          <a:ln w="9525">
            <a:noFill/>
            <a:miter lim="800000"/>
            <a:headEnd/>
            <a:tailEnd/>
          </a:ln>
        </p:spPr>
      </p:pic>
      <p:pic>
        <p:nvPicPr>
          <p:cNvPr id="56327" name="Picture 7"/>
          <p:cNvPicPr>
            <a:picLocks noChangeAspect="1" noChangeArrowheads="1"/>
          </p:cNvPicPr>
          <p:nvPr/>
        </p:nvPicPr>
        <p:blipFill>
          <a:blip r:embed="rId4" cstate="print"/>
          <a:srcRect/>
          <a:stretch>
            <a:fillRect/>
          </a:stretch>
        </p:blipFill>
        <p:spPr bwMode="auto">
          <a:xfrm>
            <a:off x="2133600" y="3886200"/>
            <a:ext cx="4772025" cy="2819400"/>
          </a:xfrm>
          <a:prstGeom prst="rect">
            <a:avLst/>
          </a:prstGeom>
          <a:noFill/>
          <a:ln w="9525">
            <a:noFill/>
            <a:miter lim="800000"/>
            <a:headEnd/>
            <a:tailEnd/>
          </a:ln>
        </p:spPr>
      </p:pic>
      <p:sp>
        <p:nvSpPr>
          <p:cNvPr id="6" name="5 - Ορθογώνιο"/>
          <p:cNvSpPr/>
          <p:nvPr/>
        </p:nvSpPr>
        <p:spPr>
          <a:xfrm>
            <a:off x="4038600" y="762000"/>
            <a:ext cx="1102353" cy="369332"/>
          </a:xfrm>
          <a:prstGeom prst="rect">
            <a:avLst/>
          </a:prstGeom>
        </p:spPr>
        <p:txBody>
          <a:bodyPr wrap="none">
            <a:spAutoFit/>
          </a:bodyPr>
          <a:lstStyle/>
          <a:p>
            <a:pPr algn="ctr"/>
            <a:r>
              <a:rPr lang="en-US" b="1" u="sng" dirty="0" smtClean="0">
                <a:latin typeface="Constantia" pitchFamily="18" charset="0"/>
              </a:rPr>
              <a:t>“BLOTS”</a:t>
            </a:r>
            <a:endParaRPr lang="el-GR" b="1" u="sng" dirty="0" smtClean="0">
              <a:latin typeface="Constantia" pitchFamily="18" charset="0"/>
            </a:endParaRPr>
          </a:p>
        </p:txBody>
      </p:sp>
      <p:sp>
        <p:nvSpPr>
          <p:cNvPr id="9" name="8 - Θέση αριθμού διαφάνειας"/>
          <p:cNvSpPr>
            <a:spLocks noGrp="1"/>
          </p:cNvSpPr>
          <p:nvPr>
            <p:ph type="sldNum" sz="quarter" idx="12"/>
          </p:nvPr>
        </p:nvSpPr>
        <p:spPr/>
        <p:txBody>
          <a:bodyPr/>
          <a:lstStyle/>
          <a:p>
            <a:pPr>
              <a:defRPr/>
            </a:pPr>
            <a:fld id="{7A4F7113-D3E3-4845-8917-AA416FE05BB9}"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990600"/>
            <a:ext cx="8229600" cy="5562600"/>
          </a:xfrm>
        </p:spPr>
        <p:txBody>
          <a:bodyPr>
            <a:noAutofit/>
          </a:bodyPr>
          <a:lstStyle/>
          <a:p>
            <a:pPr algn="just" eaLnBrk="1" hangingPunct="1">
              <a:buFontTx/>
              <a:buNone/>
              <a:defRPr/>
            </a:pPr>
            <a:r>
              <a:rPr lang="el-GR" sz="2000" dirty="0" smtClean="0">
                <a:solidFill>
                  <a:schemeClr val="tx1"/>
                </a:solidFill>
              </a:rPr>
              <a:t>	</a:t>
            </a:r>
            <a:r>
              <a:rPr lang="en-US" sz="2000" dirty="0" smtClean="0">
                <a:solidFill>
                  <a:srgbClr val="C00000"/>
                </a:solidFill>
              </a:rPr>
              <a:t>H </a:t>
            </a:r>
            <a:r>
              <a:rPr lang="el-GR" sz="2000" b="1" dirty="0" smtClean="0">
                <a:solidFill>
                  <a:srgbClr val="C00000"/>
                </a:solidFill>
              </a:rPr>
              <a:t>αστική συρρίκνωση </a:t>
            </a:r>
            <a:r>
              <a:rPr lang="el-GR" sz="2000" dirty="0" smtClean="0">
                <a:solidFill>
                  <a:schemeClr val="bg1"/>
                </a:solidFill>
              </a:rPr>
              <a:t>είναι ένα </a:t>
            </a:r>
            <a:r>
              <a:rPr lang="el-GR" sz="2000" b="1" dirty="0" smtClean="0">
                <a:solidFill>
                  <a:schemeClr val="bg1"/>
                </a:solidFill>
              </a:rPr>
              <a:t>πολυδιάστατο φαινόμενο</a:t>
            </a:r>
            <a:r>
              <a:rPr lang="en-US" sz="2000" dirty="0" smtClean="0">
                <a:solidFill>
                  <a:schemeClr val="bg1"/>
                </a:solidFill>
              </a:rPr>
              <a:t>, </a:t>
            </a:r>
            <a:r>
              <a:rPr lang="el-GR" sz="2000" dirty="0" smtClean="0">
                <a:solidFill>
                  <a:schemeClr val="bg1"/>
                </a:solidFill>
              </a:rPr>
              <a:t>που τα τελευταία χρόνια απασχολεί σε μεγάλο βαθμό ερευνητές διαφόρων ειδικοτήτων. </a:t>
            </a:r>
          </a:p>
          <a:p>
            <a:pPr algn="just" eaLnBrk="1" hangingPunct="1">
              <a:buFontTx/>
              <a:buNone/>
              <a:defRPr/>
            </a:pPr>
            <a:r>
              <a:rPr lang="el-GR" sz="2000" dirty="0" smtClean="0">
                <a:solidFill>
                  <a:schemeClr val="tx1"/>
                </a:solidFill>
              </a:rPr>
              <a:t>	</a:t>
            </a:r>
            <a:r>
              <a:rPr lang="el-GR" sz="2000" dirty="0" smtClean="0">
                <a:solidFill>
                  <a:srgbClr val="C00000"/>
                </a:solidFill>
              </a:rPr>
              <a:t>Αναφέρεται σε </a:t>
            </a:r>
            <a:r>
              <a:rPr lang="el-GR" sz="2000" b="1" dirty="0" smtClean="0">
                <a:solidFill>
                  <a:schemeClr val="bg1"/>
                </a:solidFill>
              </a:rPr>
              <a:t>γεωγραφικές περιφέρειες, μητροπολιτικές περιοχές, πόλεις, ακόμη και σε μεμονωμένες περιοχές πόλεων</a:t>
            </a:r>
            <a:r>
              <a:rPr lang="el-GR" sz="2000" b="1" dirty="0" smtClean="0">
                <a:solidFill>
                  <a:schemeClr val="tx1"/>
                </a:solidFill>
              </a:rPr>
              <a:t> </a:t>
            </a:r>
            <a:r>
              <a:rPr lang="el-GR" sz="2000" dirty="0" smtClean="0">
                <a:solidFill>
                  <a:schemeClr val="bg1"/>
                </a:solidFill>
              </a:rPr>
              <a:t>που σημειώνουν </a:t>
            </a:r>
            <a:r>
              <a:rPr lang="el-GR" sz="2000" b="1" dirty="0" smtClean="0">
                <a:solidFill>
                  <a:srgbClr val="C00000"/>
                </a:solidFill>
              </a:rPr>
              <a:t>σημαντική μείωση των οικονομικών και δημογραφικών τους δεδομένων. </a:t>
            </a:r>
          </a:p>
          <a:p>
            <a:pPr algn="just">
              <a:buNone/>
              <a:defRPr/>
            </a:pPr>
            <a:r>
              <a:rPr lang="el-GR" sz="2000" dirty="0" smtClean="0">
                <a:solidFill>
                  <a:srgbClr val="C00000"/>
                </a:solidFill>
              </a:rPr>
              <a:t>	</a:t>
            </a:r>
            <a:r>
              <a:rPr lang="el-GR" sz="2000" dirty="0" smtClean="0">
                <a:solidFill>
                  <a:schemeClr val="bg1"/>
                </a:solidFill>
              </a:rPr>
              <a:t>Σύμφωνα με το δίκτυο </a:t>
            </a:r>
            <a:r>
              <a:rPr lang="el-GR" sz="2000" b="1" i="1" dirty="0" smtClean="0">
                <a:solidFill>
                  <a:schemeClr val="bg1"/>
                </a:solidFill>
              </a:rPr>
              <a:t>‘</a:t>
            </a:r>
            <a:r>
              <a:rPr lang="el-GR" sz="2000" b="1" i="1" dirty="0" err="1" smtClean="0">
                <a:solidFill>
                  <a:schemeClr val="bg1"/>
                </a:solidFill>
              </a:rPr>
              <a:t>The</a:t>
            </a:r>
            <a:r>
              <a:rPr lang="el-GR" sz="2000" b="1" i="1" dirty="0" smtClean="0">
                <a:solidFill>
                  <a:schemeClr val="bg1"/>
                </a:solidFill>
              </a:rPr>
              <a:t> </a:t>
            </a:r>
            <a:r>
              <a:rPr lang="el-GR" sz="2000" b="1" i="1" dirty="0" err="1" smtClean="0">
                <a:solidFill>
                  <a:schemeClr val="bg1"/>
                </a:solidFill>
              </a:rPr>
              <a:t>Shrinking</a:t>
            </a:r>
            <a:r>
              <a:rPr lang="el-GR" sz="2000" b="1" i="1" dirty="0" smtClean="0">
                <a:solidFill>
                  <a:schemeClr val="bg1"/>
                </a:solidFill>
              </a:rPr>
              <a:t> </a:t>
            </a:r>
            <a:r>
              <a:rPr lang="el-GR" sz="2000" b="1" i="1" dirty="0" err="1" smtClean="0">
                <a:solidFill>
                  <a:schemeClr val="bg1"/>
                </a:solidFill>
              </a:rPr>
              <a:t>Cities</a:t>
            </a:r>
            <a:r>
              <a:rPr lang="el-GR" sz="2000" b="1" i="1" dirty="0" smtClean="0">
                <a:solidFill>
                  <a:schemeClr val="bg1"/>
                </a:solidFill>
              </a:rPr>
              <a:t> </a:t>
            </a:r>
            <a:r>
              <a:rPr lang="el-GR" sz="2000" b="1" i="1" dirty="0" err="1" smtClean="0">
                <a:solidFill>
                  <a:schemeClr val="bg1"/>
                </a:solidFill>
              </a:rPr>
              <a:t>International</a:t>
            </a:r>
            <a:r>
              <a:rPr lang="el-GR" sz="2000" b="1" i="1" dirty="0" smtClean="0">
                <a:solidFill>
                  <a:schemeClr val="bg1"/>
                </a:solidFill>
              </a:rPr>
              <a:t> </a:t>
            </a:r>
            <a:r>
              <a:rPr lang="el-GR" sz="2000" b="1" i="1" dirty="0" err="1" smtClean="0">
                <a:solidFill>
                  <a:schemeClr val="bg1"/>
                </a:solidFill>
              </a:rPr>
              <a:t>Research</a:t>
            </a:r>
            <a:r>
              <a:rPr lang="el-GR" sz="2000" b="1" i="1" dirty="0" smtClean="0">
                <a:solidFill>
                  <a:schemeClr val="bg1"/>
                </a:solidFill>
              </a:rPr>
              <a:t> </a:t>
            </a:r>
            <a:r>
              <a:rPr lang="el-GR" sz="2000" b="1" i="1" dirty="0" err="1" smtClean="0">
                <a:solidFill>
                  <a:schemeClr val="bg1"/>
                </a:solidFill>
              </a:rPr>
              <a:t>Network</a:t>
            </a:r>
            <a:r>
              <a:rPr lang="el-GR" sz="2000" b="1" i="1" dirty="0" smtClean="0">
                <a:solidFill>
                  <a:schemeClr val="bg1"/>
                </a:solidFill>
              </a:rPr>
              <a:t>’</a:t>
            </a:r>
            <a:r>
              <a:rPr lang="el-GR" sz="2000" dirty="0" smtClean="0">
                <a:solidFill>
                  <a:schemeClr val="bg1"/>
                </a:solidFill>
              </a:rPr>
              <a:t> </a:t>
            </a:r>
            <a:r>
              <a:rPr lang="el-GR" sz="2000" b="1" dirty="0" smtClean="0">
                <a:solidFill>
                  <a:schemeClr val="bg1"/>
                </a:solidFill>
              </a:rPr>
              <a:t>(</a:t>
            </a:r>
            <a:r>
              <a:rPr lang="el-GR" sz="2000" b="1" dirty="0" err="1" smtClean="0">
                <a:solidFill>
                  <a:schemeClr val="bg1"/>
                </a:solidFill>
              </a:rPr>
              <a:t>SCiRN</a:t>
            </a:r>
            <a:r>
              <a:rPr lang="el-GR" sz="2000" b="1" dirty="0" smtClean="0">
                <a:solidFill>
                  <a:schemeClr val="bg1"/>
                </a:solidFill>
              </a:rPr>
              <a:t>)’</a:t>
            </a:r>
            <a:r>
              <a:rPr lang="el-GR" sz="2000" b="1" dirty="0" smtClean="0">
                <a:solidFill>
                  <a:schemeClr val="tx1"/>
                </a:solidFill>
                <a:effectLst>
                  <a:outerShdw blurRad="38100" dist="38100" dir="2700000" algn="tl">
                    <a:srgbClr val="C0C0C0"/>
                  </a:outerShdw>
                </a:effectLst>
              </a:rPr>
              <a:t> </a:t>
            </a:r>
            <a:r>
              <a:rPr lang="el-GR" sz="2000" dirty="0" smtClean="0">
                <a:solidFill>
                  <a:schemeClr val="bg1"/>
                </a:solidFill>
                <a:effectLst>
                  <a:outerShdw blurRad="38100" dist="38100" dir="2700000" algn="tl">
                    <a:srgbClr val="C0C0C0"/>
                  </a:outerShdw>
                </a:effectLst>
              </a:rPr>
              <a:t>έ</a:t>
            </a:r>
            <a:r>
              <a:rPr lang="el-GR" sz="2000" dirty="0" smtClean="0">
                <a:solidFill>
                  <a:schemeClr val="bg1"/>
                </a:solidFill>
              </a:rPr>
              <a:t>νας κοινός ορισμός για την </a:t>
            </a:r>
            <a:r>
              <a:rPr lang="el-GR" sz="2000" b="1" dirty="0" smtClean="0">
                <a:solidFill>
                  <a:schemeClr val="bg1"/>
                </a:solidFill>
                <a:effectLst>
                  <a:outerShdw blurRad="38100" dist="38100" dir="2700000" algn="tl">
                    <a:srgbClr val="C0C0C0"/>
                  </a:outerShdw>
                </a:effectLst>
              </a:rPr>
              <a:t>αστική</a:t>
            </a:r>
            <a:r>
              <a:rPr lang="el-GR" sz="2000" dirty="0" smtClean="0">
                <a:solidFill>
                  <a:schemeClr val="bg1"/>
                </a:solidFill>
              </a:rPr>
              <a:t> </a:t>
            </a:r>
            <a:r>
              <a:rPr lang="el-GR" sz="2000" b="1" dirty="0" smtClean="0">
                <a:solidFill>
                  <a:schemeClr val="bg1"/>
                </a:solidFill>
                <a:effectLst>
                  <a:outerShdw blurRad="38100" dist="38100" dir="2700000" algn="tl">
                    <a:srgbClr val="C0C0C0"/>
                  </a:outerShdw>
                </a:effectLst>
              </a:rPr>
              <a:t>συρρίκνωση</a:t>
            </a:r>
            <a:r>
              <a:rPr lang="el-GR" sz="2000" dirty="0" smtClean="0">
                <a:solidFill>
                  <a:schemeClr val="bg1"/>
                </a:solidFill>
              </a:rPr>
              <a:t> είναι ο εξής: </a:t>
            </a:r>
          </a:p>
          <a:p>
            <a:pPr algn="just">
              <a:buNone/>
              <a:defRPr/>
            </a:pPr>
            <a:r>
              <a:rPr lang="el-GR" sz="2000" dirty="0" smtClean="0">
                <a:solidFill>
                  <a:srgbClr val="C00000"/>
                </a:solidFill>
              </a:rPr>
              <a:t>	</a:t>
            </a:r>
            <a:r>
              <a:rPr lang="el-GR" sz="2000" b="1" dirty="0" smtClean="0">
                <a:solidFill>
                  <a:schemeClr val="bg1"/>
                </a:solidFill>
              </a:rPr>
              <a:t>Ως αστική συρρίκνωση </a:t>
            </a:r>
            <a:r>
              <a:rPr lang="el-GR" sz="2000" dirty="0" smtClean="0">
                <a:solidFill>
                  <a:schemeClr val="bg1"/>
                </a:solidFill>
              </a:rPr>
              <a:t>προσδιορίζεται</a:t>
            </a:r>
            <a:r>
              <a:rPr lang="el-GR" sz="2000" b="1" dirty="0" smtClean="0">
                <a:solidFill>
                  <a:schemeClr val="bg1"/>
                </a:solidFill>
                <a:effectLst>
                  <a:outerShdw blurRad="38100" dist="38100" dir="2700000" algn="tl">
                    <a:srgbClr val="C0C0C0"/>
                  </a:outerShdw>
                </a:effectLst>
              </a:rPr>
              <a:t> </a:t>
            </a:r>
            <a:r>
              <a:rPr lang="el-GR" sz="2000" dirty="0" smtClean="0">
                <a:solidFill>
                  <a:schemeClr val="bg1"/>
                </a:solidFill>
              </a:rPr>
              <a:t>ως το φαινόμενο όπου:</a:t>
            </a:r>
          </a:p>
          <a:p>
            <a:pPr algn="just">
              <a:buNone/>
              <a:defRPr/>
            </a:pPr>
            <a:r>
              <a:rPr lang="el-GR" sz="2000" dirty="0" smtClean="0">
                <a:solidFill>
                  <a:schemeClr val="tx1"/>
                </a:solidFill>
              </a:rPr>
              <a:t>	</a:t>
            </a:r>
            <a:r>
              <a:rPr lang="el-GR" sz="2000" dirty="0" smtClean="0">
                <a:solidFill>
                  <a:srgbClr val="C00000"/>
                </a:solidFill>
              </a:rPr>
              <a:t>πόλεις ή αστικές περιοχές με </a:t>
            </a:r>
            <a:r>
              <a:rPr lang="el-GR" sz="2000" b="1" dirty="0" smtClean="0">
                <a:solidFill>
                  <a:schemeClr val="bg1"/>
                </a:solidFill>
                <a:effectLst>
                  <a:outerShdw blurRad="38100" dist="38100" dir="2700000" algn="tl">
                    <a:srgbClr val="C0C0C0"/>
                  </a:outerShdw>
                </a:effectLst>
              </a:rPr>
              <a:t>ελάχιστο πληθυσμό 10.000 κατ</a:t>
            </a:r>
            <a:r>
              <a:rPr lang="el-GR" sz="2000" b="1" dirty="0" smtClean="0">
                <a:solidFill>
                  <a:srgbClr val="C00000"/>
                </a:solidFill>
                <a:effectLst>
                  <a:outerShdw blurRad="38100" dist="38100" dir="2700000" algn="tl">
                    <a:srgbClr val="C0C0C0"/>
                  </a:outerShdw>
                </a:effectLst>
              </a:rPr>
              <a:t>.</a:t>
            </a:r>
            <a:r>
              <a:rPr lang="el-GR" sz="2000" dirty="0" smtClean="0">
                <a:solidFill>
                  <a:srgbClr val="C00000"/>
                </a:solidFill>
              </a:rPr>
              <a:t> έχουν μείωση του πληθυσμού τους σε</a:t>
            </a:r>
            <a:r>
              <a:rPr lang="el-GR" sz="2000" dirty="0" smtClean="0"/>
              <a:t> </a:t>
            </a:r>
            <a:r>
              <a:rPr lang="el-GR" sz="2000" b="1" dirty="0" smtClean="0">
                <a:solidFill>
                  <a:schemeClr val="bg1"/>
                </a:solidFill>
              </a:rPr>
              <a:t>ένα ή περισσότερα τμήματά</a:t>
            </a:r>
            <a:r>
              <a:rPr lang="el-GR" sz="2000" dirty="0" smtClean="0">
                <a:solidFill>
                  <a:schemeClr val="bg1"/>
                </a:solidFill>
              </a:rPr>
              <a:t> τους </a:t>
            </a:r>
            <a:r>
              <a:rPr lang="el-GR" sz="2000" dirty="0" smtClean="0">
                <a:solidFill>
                  <a:srgbClr val="C00000"/>
                </a:solidFill>
              </a:rPr>
              <a:t>για</a:t>
            </a:r>
            <a:r>
              <a:rPr lang="el-GR" sz="2000" dirty="0" smtClean="0"/>
              <a:t> </a:t>
            </a:r>
            <a:r>
              <a:rPr lang="el-GR" sz="2000" b="1" dirty="0" smtClean="0">
                <a:solidFill>
                  <a:schemeClr val="bg1"/>
                </a:solidFill>
              </a:rPr>
              <a:t>περισσότερα από δύο χρόνια,</a:t>
            </a:r>
            <a:r>
              <a:rPr lang="el-GR" sz="2000" dirty="0" smtClean="0">
                <a:solidFill>
                  <a:schemeClr val="bg1"/>
                </a:solidFill>
              </a:rPr>
              <a:t> ενώ ταυτόχρονα υπάρχουν </a:t>
            </a:r>
            <a:r>
              <a:rPr lang="el-GR" sz="2000" b="1" dirty="0" smtClean="0">
                <a:solidFill>
                  <a:srgbClr val="C00000"/>
                </a:solidFill>
              </a:rPr>
              <a:t>οικονομικές αλλαγές</a:t>
            </a:r>
            <a:r>
              <a:rPr lang="el-GR" sz="2000" dirty="0" smtClean="0">
                <a:solidFill>
                  <a:srgbClr val="C00000"/>
                </a:solidFill>
              </a:rPr>
              <a:t> με κάποιες διαστάσει</a:t>
            </a:r>
            <a:r>
              <a:rPr lang="el-GR" sz="2000" dirty="0" smtClean="0"/>
              <a:t>ς </a:t>
            </a:r>
            <a:r>
              <a:rPr lang="el-GR" sz="2000" b="1" dirty="0" smtClean="0">
                <a:solidFill>
                  <a:schemeClr val="bg1"/>
                </a:solidFill>
              </a:rPr>
              <a:t>οικονομικής κρίσης/αναδιάρθρωσης</a:t>
            </a:r>
            <a:r>
              <a:rPr lang="el-GR" sz="2000" dirty="0" smtClean="0">
                <a:solidFill>
                  <a:schemeClr val="bg1"/>
                </a:solidFill>
              </a:rPr>
              <a:t>  </a:t>
            </a:r>
            <a:r>
              <a:rPr lang="el-GR" sz="1600" dirty="0" smtClean="0">
                <a:solidFill>
                  <a:schemeClr val="bg1"/>
                </a:solidFill>
                <a:effectLst>
                  <a:outerShdw blurRad="38100" dist="38100" dir="2700000" algn="tl">
                    <a:srgbClr val="000000">
                      <a:alpha val="43137"/>
                    </a:srgbClr>
                  </a:outerShdw>
                </a:effectLst>
              </a:rPr>
              <a:t>(</a:t>
            </a:r>
            <a:r>
              <a:rPr lang="el-GR" sz="1600" dirty="0" err="1" smtClean="0">
                <a:solidFill>
                  <a:schemeClr val="bg1"/>
                </a:solidFill>
                <a:effectLst>
                  <a:outerShdw blurRad="38100" dist="38100" dir="2700000" algn="tl">
                    <a:srgbClr val="000000">
                      <a:alpha val="43137"/>
                    </a:srgbClr>
                  </a:outerShdw>
                </a:effectLst>
              </a:rPr>
              <a:t>Wiechmann</a:t>
            </a:r>
            <a:r>
              <a:rPr lang="el-GR" sz="1600" dirty="0" smtClean="0">
                <a:solidFill>
                  <a:schemeClr val="bg1"/>
                </a:solidFill>
                <a:effectLst>
                  <a:outerShdw blurRad="38100" dist="38100" dir="2700000" algn="tl">
                    <a:srgbClr val="000000">
                      <a:alpha val="43137"/>
                    </a:srgbClr>
                  </a:outerShdw>
                </a:effectLst>
              </a:rPr>
              <a:t>)</a:t>
            </a:r>
            <a:r>
              <a:rPr lang="en-US" sz="1600" dirty="0" smtClean="0">
                <a:solidFill>
                  <a:schemeClr val="bg1"/>
                </a:solidFill>
                <a:effectLst>
                  <a:outerShdw blurRad="38100" dist="38100" dir="2700000" algn="tl">
                    <a:srgbClr val="000000">
                      <a:alpha val="43137"/>
                    </a:srgbClr>
                  </a:outerShdw>
                </a:effectLst>
              </a:rPr>
              <a:t>.</a:t>
            </a:r>
            <a:endParaRPr lang="el-GR" sz="1600" dirty="0" smtClean="0">
              <a:solidFill>
                <a:schemeClr val="bg1"/>
              </a:solidFill>
              <a:effectLst>
                <a:outerShdw blurRad="38100" dist="38100" dir="2700000" algn="tl">
                  <a:srgbClr val="000000">
                    <a:alpha val="43137"/>
                  </a:srgbClr>
                </a:outerShdw>
              </a:effectLst>
            </a:endParaRPr>
          </a:p>
          <a:p>
            <a:pPr algn="just" eaLnBrk="1" hangingPunct="1">
              <a:buFontTx/>
              <a:buNone/>
              <a:defRPr/>
            </a:pPr>
            <a:endParaRPr lang="el-GR" sz="2000" dirty="0" smtClean="0">
              <a:solidFill>
                <a:srgbClr val="C00000"/>
              </a:solidFill>
            </a:endParaRPr>
          </a:p>
          <a:p>
            <a:pPr algn="just" eaLnBrk="1" hangingPunct="1">
              <a:buFontTx/>
              <a:buNone/>
              <a:defRPr/>
            </a:pPr>
            <a:endParaRPr lang="el-GR" sz="2000" b="1" u="sng" dirty="0" smtClean="0">
              <a:solidFill>
                <a:schemeClr val="tx1"/>
              </a:solidFill>
              <a:effectLst>
                <a:outerShdw blurRad="38100" dist="38100" dir="2700000" algn="tl">
                  <a:srgbClr val="C0C0C0"/>
                </a:outerShdw>
              </a:effectLst>
            </a:endParaRPr>
          </a:p>
        </p:txBody>
      </p:sp>
      <p:sp>
        <p:nvSpPr>
          <p:cNvPr id="3074" name="5 - Θέση αριθμού διαφάνειας"/>
          <p:cNvSpPr>
            <a:spLocks noGrp="1"/>
          </p:cNvSpPr>
          <p:nvPr>
            <p:ph type="sldNum" sz="quarter" idx="12"/>
          </p:nvPr>
        </p:nvSpPr>
        <p:spPr>
          <a:noFill/>
        </p:spPr>
        <p:txBody>
          <a:bodyPr/>
          <a:lstStyle/>
          <a:p>
            <a:fld id="{C49C9F16-5B9E-4517-B471-4120A6062656}" type="slidenum">
              <a:rPr lang="el-GR"/>
              <a:pPr/>
              <a:t>3</a:t>
            </a:fld>
            <a:endParaRPr lang="el-GR"/>
          </a:p>
        </p:txBody>
      </p:sp>
      <p:sp>
        <p:nvSpPr>
          <p:cNvPr id="11" name="10 - TextBox"/>
          <p:cNvSpPr txBox="1"/>
          <p:nvPr/>
        </p:nvSpPr>
        <p:spPr>
          <a:xfrm>
            <a:off x="1115616" y="260648"/>
            <a:ext cx="6912768" cy="461665"/>
          </a:xfrm>
          <a:prstGeom prst="rect">
            <a:avLst/>
          </a:prstGeom>
          <a:noFill/>
        </p:spPr>
        <p:txBody>
          <a:bodyPr wrap="square" rtlCol="0">
            <a:spAutoFit/>
          </a:bodyPr>
          <a:lstStyle/>
          <a:p>
            <a:pPr algn="ctr"/>
            <a:r>
              <a:rPr lang="el-GR" sz="2400" b="1" dirty="0" smtClean="0">
                <a:solidFill>
                  <a:srgbClr val="C00000"/>
                </a:solidFill>
                <a:latin typeface="+mn-lt"/>
              </a:rPr>
              <a:t>Τι είναι αστική συρρίκνωση?</a:t>
            </a:r>
            <a:endParaRPr lang="el-GR" sz="2400" b="1" dirty="0">
              <a:solidFill>
                <a:srgbClr val="C00000"/>
              </a:solidFill>
              <a:latin typeface="+mn-lt"/>
            </a:endParaRPr>
          </a:p>
        </p:txBody>
      </p:sp>
    </p:spTree>
    <p:extLst>
      <p:ext uri="{BB962C8B-B14F-4D97-AF65-F5344CB8AC3E}">
        <p14:creationId xmlns:p14="http://schemas.microsoft.com/office/powerpoint/2010/main" val="2336001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Υπότιτλος"/>
          <p:cNvSpPr txBox="1">
            <a:spLocks/>
          </p:cNvSpPr>
          <p:nvPr/>
        </p:nvSpPr>
        <p:spPr>
          <a:xfrm>
            <a:off x="533400" y="304800"/>
            <a:ext cx="8077200" cy="609600"/>
          </a:xfrm>
          <a:prstGeom prst="rect">
            <a:avLst/>
          </a:prstGeom>
        </p:spPr>
        <p:txBody>
          <a:bodyPr/>
          <a:lstStyle/>
          <a:p>
            <a:pPr marL="274320" indent="-274320" algn="ctr" fontAlgn="auto">
              <a:spcBef>
                <a:spcPts val="600"/>
              </a:spcBef>
              <a:spcAft>
                <a:spcPts val="0"/>
              </a:spcAft>
              <a:buClr>
                <a:schemeClr val="accent2"/>
              </a:buClr>
              <a:buSzPct val="85000"/>
              <a:defRPr/>
            </a:pPr>
            <a:r>
              <a:rPr lang="el-GR" sz="2400" b="1" dirty="0">
                <a:solidFill>
                  <a:schemeClr val="bg1"/>
                </a:solidFill>
                <a:effectLst>
                  <a:outerShdw blurRad="38100" dist="38100" dir="2700000" algn="tl">
                    <a:srgbClr val="000000">
                      <a:alpha val="43137"/>
                    </a:srgbClr>
                  </a:outerShdw>
                </a:effectLst>
                <a:latin typeface="+mn-lt"/>
              </a:rPr>
              <a:t>	</a:t>
            </a:r>
            <a:r>
              <a:rPr lang="en-US" sz="2400" b="1" u="sng" dirty="0">
                <a:solidFill>
                  <a:srgbClr val="C00000"/>
                </a:solidFill>
                <a:effectLst>
                  <a:outerShdw blurRad="38100" dist="38100" dir="2700000" algn="tl">
                    <a:srgbClr val="000000">
                      <a:alpha val="43137"/>
                    </a:srgbClr>
                  </a:outerShdw>
                </a:effectLst>
                <a:latin typeface="+mn-lt"/>
              </a:rPr>
              <a:t>Pittsburgh (</a:t>
            </a:r>
            <a:r>
              <a:rPr lang="en-US" sz="2400" b="1" u="sng" dirty="0" smtClean="0">
                <a:solidFill>
                  <a:srgbClr val="C00000"/>
                </a:solidFill>
                <a:effectLst>
                  <a:outerShdw blurRad="38100" dist="38100" dir="2700000" algn="tl">
                    <a:srgbClr val="000000">
                      <a:alpha val="43137"/>
                    </a:srgbClr>
                  </a:outerShdw>
                </a:effectLst>
                <a:latin typeface="+mn-lt"/>
              </a:rPr>
              <a:t>Pennsylvania</a:t>
            </a:r>
            <a:r>
              <a:rPr lang="el-GR" sz="2400" b="1" u="sng" dirty="0">
                <a:solidFill>
                  <a:srgbClr val="C00000"/>
                </a:solidFill>
                <a:effectLst>
                  <a:outerShdw blurRad="38100" dist="38100" dir="2700000" algn="tl">
                    <a:srgbClr val="000000">
                      <a:alpha val="43137"/>
                    </a:srgbClr>
                  </a:outerShdw>
                </a:effectLst>
                <a:latin typeface="+mn-lt"/>
              </a:rPr>
              <a:t>)</a:t>
            </a:r>
            <a:endParaRPr lang="en-US" sz="2400" b="1" u="sng" dirty="0">
              <a:solidFill>
                <a:srgbClr val="C00000"/>
              </a:solidFill>
              <a:effectLst>
                <a:outerShdw blurRad="38100" dist="38100" dir="2700000" algn="tl">
                  <a:srgbClr val="000000">
                    <a:alpha val="43137"/>
                  </a:srgbClr>
                </a:outerShdw>
              </a:effectLst>
              <a:latin typeface="+mn-lt"/>
            </a:endParaRPr>
          </a:p>
        </p:txBody>
      </p:sp>
      <p:sp>
        <p:nvSpPr>
          <p:cNvPr id="3" name="2 - Ορθογώνιο"/>
          <p:cNvSpPr/>
          <p:nvPr/>
        </p:nvSpPr>
        <p:spPr>
          <a:xfrm>
            <a:off x="457200" y="1062038"/>
            <a:ext cx="8077200" cy="2166937"/>
          </a:xfrm>
          <a:prstGeom prst="rect">
            <a:avLst/>
          </a:prstGeom>
        </p:spPr>
        <p:txBody>
          <a:bodyPr>
            <a:spAutoFit/>
          </a:bodyPr>
          <a:lstStyle/>
          <a:p>
            <a:pPr marL="273050" indent="-273050" algn="just">
              <a:spcBef>
                <a:spcPts val="600"/>
              </a:spcBef>
              <a:buClr>
                <a:schemeClr val="accent2"/>
              </a:buClr>
              <a:buSzPct val="85000"/>
              <a:buFont typeface="Wingdings" pitchFamily="2" charset="2"/>
              <a:buChar char="ü"/>
            </a:pPr>
            <a:r>
              <a:rPr lang="el-GR" dirty="0">
                <a:solidFill>
                  <a:schemeClr val="bg1"/>
                </a:solidFill>
                <a:latin typeface="Constantia" pitchFamily="18" charset="0"/>
              </a:rPr>
              <a:t>Αποτελεί ένα </a:t>
            </a:r>
            <a:r>
              <a:rPr lang="el-GR" b="1" dirty="0">
                <a:solidFill>
                  <a:srgbClr val="C00000"/>
                </a:solidFill>
                <a:latin typeface="Constantia" pitchFamily="18" charset="0"/>
              </a:rPr>
              <a:t>κλασσικό παράδειγμα συρρικνωμένης πόλης.</a:t>
            </a:r>
          </a:p>
          <a:p>
            <a:pPr marL="273050" indent="-273050" algn="just">
              <a:spcBef>
                <a:spcPts val="600"/>
              </a:spcBef>
              <a:buClr>
                <a:schemeClr val="accent2"/>
              </a:buClr>
              <a:buSzPct val="85000"/>
              <a:buFont typeface="Wingdings" pitchFamily="2" charset="2"/>
              <a:buChar char="ü"/>
            </a:pPr>
            <a:r>
              <a:rPr lang="el-GR" dirty="0">
                <a:solidFill>
                  <a:schemeClr val="bg1"/>
                </a:solidFill>
                <a:latin typeface="Constantia" pitchFamily="18" charset="0"/>
              </a:rPr>
              <a:t>Ο πληθυσμός της έχει μειωθεί </a:t>
            </a:r>
            <a:r>
              <a:rPr lang="el-GR" b="1" dirty="0">
                <a:solidFill>
                  <a:schemeClr val="bg1"/>
                </a:solidFill>
                <a:latin typeface="Constantia" pitchFamily="18" charset="0"/>
              </a:rPr>
              <a:t>στο μισό από το 1950 μέχρι σήμερα, </a:t>
            </a:r>
            <a:r>
              <a:rPr lang="el-GR" dirty="0">
                <a:solidFill>
                  <a:schemeClr val="bg1"/>
                </a:solidFill>
                <a:latin typeface="Constantia" pitchFamily="18" charset="0"/>
              </a:rPr>
              <a:t>κυρίως εξαιτίας της </a:t>
            </a:r>
            <a:r>
              <a:rPr lang="el-GR" b="1" dirty="0">
                <a:solidFill>
                  <a:schemeClr val="bg1"/>
                </a:solidFill>
                <a:latin typeface="Constantia" pitchFamily="18" charset="0"/>
              </a:rPr>
              <a:t>παρακμής της μεταποιητικής βιομηχανίας </a:t>
            </a:r>
            <a:r>
              <a:rPr lang="el-GR" dirty="0">
                <a:solidFill>
                  <a:schemeClr val="bg1"/>
                </a:solidFill>
                <a:latin typeface="Constantia" pitchFamily="18" charset="0"/>
              </a:rPr>
              <a:t>και </a:t>
            </a:r>
            <a:r>
              <a:rPr lang="el-GR" b="1" dirty="0">
                <a:solidFill>
                  <a:schemeClr val="bg1"/>
                </a:solidFill>
                <a:latin typeface="Constantia" pitchFamily="18" charset="0"/>
              </a:rPr>
              <a:t>της βιομηχανίας του χάλυβα</a:t>
            </a:r>
            <a:r>
              <a:rPr lang="el-GR" dirty="0">
                <a:solidFill>
                  <a:schemeClr val="bg1"/>
                </a:solidFill>
                <a:latin typeface="Constantia" pitchFamily="18" charset="0"/>
              </a:rPr>
              <a:t>, που αποτελούσε τη βάση της οικονομίας της περιοχής .</a:t>
            </a:r>
          </a:p>
          <a:p>
            <a:pPr marL="273050" indent="-273050" algn="just">
              <a:spcBef>
                <a:spcPts val="600"/>
              </a:spcBef>
              <a:buClr>
                <a:schemeClr val="accent2"/>
              </a:buClr>
              <a:buSzPct val="85000"/>
              <a:buFont typeface="Wingdings" pitchFamily="2" charset="2"/>
              <a:buChar char="ü"/>
            </a:pPr>
            <a:r>
              <a:rPr lang="el-GR" dirty="0">
                <a:solidFill>
                  <a:schemeClr val="bg1"/>
                </a:solidFill>
                <a:latin typeface="Constantia" pitchFamily="18" charset="0"/>
              </a:rPr>
              <a:t>Υπάρχουν </a:t>
            </a:r>
            <a:r>
              <a:rPr lang="el-GR" b="1" dirty="0">
                <a:solidFill>
                  <a:schemeClr val="bg1"/>
                </a:solidFill>
                <a:latin typeface="Constantia" pitchFamily="18" charset="0"/>
              </a:rPr>
              <a:t>πολλά εγκαταλελειμμένα βιομηχανικά κτίρια </a:t>
            </a:r>
            <a:r>
              <a:rPr lang="el-GR" dirty="0">
                <a:solidFill>
                  <a:schemeClr val="bg1"/>
                </a:solidFill>
                <a:latin typeface="Constantia" pitchFamily="18" charset="0"/>
              </a:rPr>
              <a:t>μέσα στον αστικό ιστό της πόλης</a:t>
            </a:r>
          </a:p>
        </p:txBody>
      </p:sp>
      <p:pic>
        <p:nvPicPr>
          <p:cNvPr id="32771" name="Picture 4" descr="http://geopolicraticus.files.wordpress.com/2009/07/pittsburgh_abandoned_bdgs.jpg?w=460"/>
          <p:cNvPicPr>
            <a:picLocks noChangeAspect="1" noChangeArrowheads="1"/>
          </p:cNvPicPr>
          <p:nvPr/>
        </p:nvPicPr>
        <p:blipFill>
          <a:blip r:embed="rId2" cstate="print"/>
          <a:srcRect/>
          <a:stretch>
            <a:fillRect/>
          </a:stretch>
        </p:blipFill>
        <p:spPr bwMode="auto">
          <a:xfrm>
            <a:off x="457200" y="3581400"/>
            <a:ext cx="4124325" cy="2895600"/>
          </a:xfrm>
          <a:prstGeom prst="rect">
            <a:avLst/>
          </a:prstGeom>
          <a:noFill/>
          <a:ln w="9525">
            <a:noFill/>
            <a:miter lim="800000"/>
            <a:headEnd/>
            <a:tailEnd/>
          </a:ln>
        </p:spPr>
      </p:pic>
      <p:pic>
        <p:nvPicPr>
          <p:cNvPr id="32772" name="Picture 8" descr="http://4.bp.blogspot.com/_1lJ4F7HPPXI/SLDJagHju3I/AAAAAAAAB9M/EHQRY4Ei7l8/s400/baltimore+021.jpg"/>
          <p:cNvPicPr>
            <a:picLocks noChangeAspect="1" noChangeArrowheads="1"/>
          </p:cNvPicPr>
          <p:nvPr/>
        </p:nvPicPr>
        <p:blipFill>
          <a:blip r:embed="rId3" cstate="print"/>
          <a:srcRect/>
          <a:stretch>
            <a:fillRect/>
          </a:stretch>
        </p:blipFill>
        <p:spPr bwMode="auto">
          <a:xfrm>
            <a:off x="4724400" y="3581400"/>
            <a:ext cx="3810000" cy="2895600"/>
          </a:xfrm>
          <a:prstGeom prst="rect">
            <a:avLst/>
          </a:prstGeom>
          <a:noFill/>
          <a:ln w="9525">
            <a:noFill/>
            <a:miter lim="800000"/>
            <a:headEnd/>
            <a:tailEnd/>
          </a:ln>
        </p:spPr>
      </p:pic>
      <p:sp>
        <p:nvSpPr>
          <p:cNvPr id="8" name="7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09600" y="914400"/>
            <a:ext cx="8077200" cy="1541463"/>
          </a:xfrm>
          <a:prstGeom prst="rect">
            <a:avLst/>
          </a:prstGeom>
        </p:spPr>
        <p:txBody>
          <a:bodyPr>
            <a:spAutoFit/>
          </a:bodyPr>
          <a:lstStyle/>
          <a:p>
            <a:pPr marL="273050" indent="-273050" algn="just">
              <a:spcBef>
                <a:spcPts val="600"/>
              </a:spcBef>
              <a:buClr>
                <a:schemeClr val="accent2"/>
              </a:buClr>
              <a:buSzPct val="85000"/>
              <a:buFont typeface="Wingdings" pitchFamily="2" charset="2"/>
              <a:buChar char="ü"/>
            </a:pPr>
            <a:r>
              <a:rPr lang="el-GR" dirty="0">
                <a:solidFill>
                  <a:schemeClr val="bg1"/>
                </a:solidFill>
                <a:latin typeface="Constantia" pitchFamily="18" charset="0"/>
              </a:rPr>
              <a:t>Παρατηρείται το φαινόμενο </a:t>
            </a:r>
            <a:r>
              <a:rPr lang="en-US" b="1" dirty="0">
                <a:solidFill>
                  <a:schemeClr val="bg1"/>
                </a:solidFill>
                <a:latin typeface="Constantia" pitchFamily="18" charset="0"/>
              </a:rPr>
              <a:t>“hollowing out”</a:t>
            </a:r>
            <a:r>
              <a:rPr lang="el-GR" b="1" dirty="0">
                <a:solidFill>
                  <a:schemeClr val="bg1"/>
                </a:solidFill>
                <a:latin typeface="Constantia" pitchFamily="18" charset="0"/>
              </a:rPr>
              <a:t> </a:t>
            </a:r>
            <a:r>
              <a:rPr lang="el-GR" dirty="0">
                <a:solidFill>
                  <a:schemeClr val="bg1"/>
                </a:solidFill>
                <a:latin typeface="Constantia" pitchFamily="18" charset="0"/>
              </a:rPr>
              <a:t>–</a:t>
            </a:r>
            <a:r>
              <a:rPr lang="el-GR" b="1" dirty="0">
                <a:solidFill>
                  <a:schemeClr val="bg1"/>
                </a:solidFill>
                <a:latin typeface="Constantia" pitchFamily="18" charset="0"/>
              </a:rPr>
              <a:t>το  κέντρο της πόλης </a:t>
            </a:r>
            <a:r>
              <a:rPr lang="el-GR" dirty="0">
                <a:solidFill>
                  <a:schemeClr val="bg1"/>
                </a:solidFill>
                <a:latin typeface="Constantia" pitchFamily="18" charset="0"/>
              </a:rPr>
              <a:t>χαρακτηρίζεται από έντονο κοινωνικό διαχωρισμό, μείωση του πληθυσμού και φτώχια, ενώ </a:t>
            </a:r>
            <a:r>
              <a:rPr lang="el-GR" b="1" dirty="0">
                <a:solidFill>
                  <a:schemeClr val="bg1"/>
                </a:solidFill>
                <a:latin typeface="Constantia" pitchFamily="18" charset="0"/>
              </a:rPr>
              <a:t>η ευρύτερη μητροπολιτική περιοχή </a:t>
            </a:r>
            <a:r>
              <a:rPr lang="el-GR" dirty="0">
                <a:solidFill>
                  <a:schemeClr val="bg1"/>
                </a:solidFill>
                <a:latin typeface="Constantia" pitchFamily="18" charset="0"/>
              </a:rPr>
              <a:t>παρουσιάζει αύξηση του πληθυσμού της λόγω του φαινομένου της </a:t>
            </a:r>
            <a:r>
              <a:rPr lang="el-GR" dirty="0" err="1">
                <a:solidFill>
                  <a:schemeClr val="bg1"/>
                </a:solidFill>
                <a:latin typeface="Constantia" pitchFamily="18" charset="0"/>
              </a:rPr>
              <a:t>προαστικοποίησης</a:t>
            </a:r>
            <a:r>
              <a:rPr lang="el-GR" dirty="0">
                <a:solidFill>
                  <a:schemeClr val="bg1"/>
                </a:solidFill>
                <a:latin typeface="Constantia" pitchFamily="18" charset="0"/>
              </a:rPr>
              <a:t>.</a:t>
            </a:r>
          </a:p>
          <a:p>
            <a:pPr marL="273050" indent="-273050" algn="just">
              <a:spcBef>
                <a:spcPts val="600"/>
              </a:spcBef>
              <a:buClr>
                <a:schemeClr val="accent2"/>
              </a:buClr>
              <a:buSzPct val="85000"/>
              <a:buFont typeface="Wingdings" pitchFamily="2" charset="2"/>
              <a:buChar char="ü"/>
            </a:pPr>
            <a:r>
              <a:rPr lang="el-GR" b="1" dirty="0">
                <a:solidFill>
                  <a:schemeClr val="bg1"/>
                </a:solidFill>
                <a:latin typeface="Constantia" pitchFamily="18" charset="0"/>
              </a:rPr>
              <a:t>Οι κατοικίες </a:t>
            </a:r>
            <a:r>
              <a:rPr lang="el-GR" dirty="0">
                <a:solidFill>
                  <a:schemeClr val="bg1"/>
                </a:solidFill>
                <a:latin typeface="Constantia" pitchFamily="18" charset="0"/>
              </a:rPr>
              <a:t>σε πολλά τμήματα του αστικού ιστού </a:t>
            </a:r>
            <a:r>
              <a:rPr lang="el-GR" b="1" dirty="0">
                <a:solidFill>
                  <a:schemeClr val="bg1"/>
                </a:solidFill>
                <a:latin typeface="Constantia" pitchFamily="18" charset="0"/>
              </a:rPr>
              <a:t>έχουν εγκαταλειφθεί.</a:t>
            </a:r>
          </a:p>
        </p:txBody>
      </p:sp>
      <p:pic>
        <p:nvPicPr>
          <p:cNvPr id="33794" name="Picture 6" descr="http://1.bp.blogspot.com/_9vYH9yqNJoo/SZMswZlyb9I/AAAAAAAAAtY/apx6XmDwusA/s400/pittsburgh3.jpg"/>
          <p:cNvPicPr>
            <a:picLocks noChangeAspect="1" noChangeArrowheads="1"/>
          </p:cNvPicPr>
          <p:nvPr/>
        </p:nvPicPr>
        <p:blipFill>
          <a:blip r:embed="rId2" cstate="print"/>
          <a:srcRect/>
          <a:stretch>
            <a:fillRect/>
          </a:stretch>
        </p:blipFill>
        <p:spPr bwMode="auto">
          <a:xfrm>
            <a:off x="635000" y="2819400"/>
            <a:ext cx="4470400" cy="3352800"/>
          </a:xfrm>
          <a:prstGeom prst="rect">
            <a:avLst/>
          </a:prstGeom>
          <a:noFill/>
          <a:ln w="9525">
            <a:noFill/>
            <a:miter lim="800000"/>
            <a:headEnd/>
            <a:tailEnd/>
          </a:ln>
        </p:spPr>
      </p:pic>
      <p:pic>
        <p:nvPicPr>
          <p:cNvPr id="33795" name="Picture 2"/>
          <p:cNvPicPr>
            <a:picLocks noChangeAspect="1" noChangeArrowheads="1"/>
          </p:cNvPicPr>
          <p:nvPr/>
        </p:nvPicPr>
        <p:blipFill>
          <a:blip r:embed="rId3" cstate="print"/>
          <a:srcRect/>
          <a:stretch>
            <a:fillRect/>
          </a:stretch>
        </p:blipFill>
        <p:spPr bwMode="auto">
          <a:xfrm>
            <a:off x="5257800" y="2819400"/>
            <a:ext cx="3352800" cy="3352800"/>
          </a:xfrm>
          <a:prstGeom prst="rect">
            <a:avLst/>
          </a:prstGeom>
          <a:noFill/>
          <a:ln w="9525">
            <a:noFill/>
            <a:miter lim="800000"/>
            <a:headEnd/>
            <a:tailEnd/>
          </a:ln>
        </p:spPr>
      </p:pic>
      <p:sp>
        <p:nvSpPr>
          <p:cNvPr id="5" name="2 - Υπότιτλος"/>
          <p:cNvSpPr txBox="1">
            <a:spLocks/>
          </p:cNvSpPr>
          <p:nvPr/>
        </p:nvSpPr>
        <p:spPr>
          <a:xfrm>
            <a:off x="533400" y="304800"/>
            <a:ext cx="8305800" cy="609600"/>
          </a:xfrm>
          <a:prstGeom prst="rect">
            <a:avLst/>
          </a:prstGeom>
        </p:spPr>
        <p:txBody>
          <a:bodyPr/>
          <a:lstStyle/>
          <a:p>
            <a:pPr marL="274320" indent="-274320" algn="ctr" fontAlgn="auto">
              <a:spcBef>
                <a:spcPts val="600"/>
              </a:spcBef>
              <a:spcAft>
                <a:spcPts val="0"/>
              </a:spcAft>
              <a:buClr>
                <a:schemeClr val="accent2"/>
              </a:buClr>
              <a:buSzPct val="85000"/>
              <a:defRPr/>
            </a:pPr>
            <a:r>
              <a:rPr lang="el-GR" sz="2400" b="1" dirty="0">
                <a:solidFill>
                  <a:schemeClr val="bg1"/>
                </a:solidFill>
                <a:effectLst>
                  <a:outerShdw blurRad="38100" dist="38100" dir="2700000" algn="tl">
                    <a:srgbClr val="000000">
                      <a:alpha val="43137"/>
                    </a:srgbClr>
                  </a:outerShdw>
                </a:effectLst>
                <a:latin typeface="+mn-lt"/>
              </a:rPr>
              <a:t>	</a:t>
            </a:r>
            <a:r>
              <a:rPr lang="en-US" sz="2400" b="1" u="sng" dirty="0">
                <a:solidFill>
                  <a:srgbClr val="C00000"/>
                </a:solidFill>
                <a:effectLst>
                  <a:outerShdw blurRad="38100" dist="38100" dir="2700000" algn="tl">
                    <a:srgbClr val="000000">
                      <a:alpha val="43137"/>
                    </a:srgbClr>
                  </a:outerShdw>
                </a:effectLst>
                <a:latin typeface="+mn-lt"/>
              </a:rPr>
              <a:t>Pittsburgh (Pennsylvania)</a:t>
            </a:r>
          </a:p>
          <a:p>
            <a:pPr marL="274320" indent="-274320" algn="ctr" fontAlgn="auto">
              <a:spcBef>
                <a:spcPts val="600"/>
              </a:spcBef>
              <a:spcAft>
                <a:spcPts val="0"/>
              </a:spcAft>
              <a:buClr>
                <a:schemeClr val="accent2"/>
              </a:buClr>
              <a:buSzPct val="85000"/>
              <a:buFont typeface="Wingdings 2"/>
              <a:buChar char=""/>
              <a:defRPr/>
            </a:pPr>
            <a:endParaRPr lang="en-US" sz="2400" b="1" dirty="0">
              <a:solidFill>
                <a:schemeClr val="bg1"/>
              </a:solidFill>
              <a:effectLst>
                <a:outerShdw blurRad="38100" dist="38100" dir="2700000" algn="tl">
                  <a:srgbClr val="000000">
                    <a:alpha val="43137"/>
                  </a:srgbClr>
                </a:outerShdw>
              </a:effectLst>
              <a:latin typeface="+mn-lt"/>
            </a:endParaRPr>
          </a:p>
        </p:txBody>
      </p:sp>
      <p:sp>
        <p:nvSpPr>
          <p:cNvPr id="8" name="7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http://photos.metrojacksonville.com/photos/1360072769_6x7wN5k-600x10000.jpg">
            <a:hlinkClick r:id="rId3"/>
          </p:cNvPr>
          <p:cNvPicPr>
            <a:picLocks noChangeAspect="1" noChangeArrowheads="1"/>
          </p:cNvPicPr>
          <p:nvPr/>
        </p:nvPicPr>
        <p:blipFill>
          <a:blip r:embed="rId4" cstate="print"/>
          <a:srcRect/>
          <a:stretch>
            <a:fillRect/>
          </a:stretch>
        </p:blipFill>
        <p:spPr bwMode="auto">
          <a:xfrm>
            <a:off x="1295400" y="1447800"/>
            <a:ext cx="6553200" cy="4422775"/>
          </a:xfrm>
          <a:prstGeom prst="rect">
            <a:avLst/>
          </a:prstGeom>
          <a:noFill/>
          <a:ln w="9525">
            <a:noFill/>
            <a:miter lim="800000"/>
            <a:headEnd/>
            <a:tailEnd/>
          </a:ln>
        </p:spPr>
      </p:pic>
      <p:sp>
        <p:nvSpPr>
          <p:cNvPr id="34818" name="2 - Ορθογώνιο"/>
          <p:cNvSpPr>
            <a:spLocks noChangeArrowheads="1"/>
          </p:cNvSpPr>
          <p:nvPr/>
        </p:nvSpPr>
        <p:spPr bwMode="auto">
          <a:xfrm>
            <a:off x="1676400" y="5943600"/>
            <a:ext cx="5638800" cy="338138"/>
          </a:xfrm>
          <a:prstGeom prst="rect">
            <a:avLst/>
          </a:prstGeom>
          <a:noFill/>
          <a:ln w="9525">
            <a:noFill/>
            <a:miter lim="800000"/>
            <a:headEnd/>
            <a:tailEnd/>
          </a:ln>
        </p:spPr>
        <p:txBody>
          <a:bodyPr>
            <a:spAutoFit/>
          </a:bodyPr>
          <a:lstStyle/>
          <a:p>
            <a:pPr algn="ctr"/>
            <a:r>
              <a:rPr lang="el-GR" sz="1600" i="1">
                <a:latin typeface="Constantia" pitchFamily="18" charset="0"/>
              </a:rPr>
              <a:t>Πηγή</a:t>
            </a:r>
            <a:r>
              <a:rPr lang="en-US" sz="1600" i="1">
                <a:latin typeface="Constantia" pitchFamily="18" charset="0"/>
              </a:rPr>
              <a:t>: www.metrojacksonville.com</a:t>
            </a:r>
          </a:p>
        </p:txBody>
      </p:sp>
      <p:sp>
        <p:nvSpPr>
          <p:cNvPr id="4" name="3 - Ορθογώνιο"/>
          <p:cNvSpPr/>
          <p:nvPr/>
        </p:nvSpPr>
        <p:spPr>
          <a:xfrm>
            <a:off x="685800" y="971550"/>
            <a:ext cx="8077200" cy="366713"/>
          </a:xfrm>
          <a:prstGeom prst="rect">
            <a:avLst/>
          </a:prstGeom>
        </p:spPr>
        <p:txBody>
          <a:bodyPr>
            <a:spAutoFit/>
          </a:bodyPr>
          <a:lstStyle/>
          <a:p>
            <a:pPr marL="273050" indent="-273050" algn="ctr">
              <a:spcBef>
                <a:spcPts val="600"/>
              </a:spcBef>
              <a:buClr>
                <a:schemeClr val="accent2"/>
              </a:buClr>
              <a:buSzPct val="85000"/>
              <a:buFont typeface="Wingdings" pitchFamily="2" charset="2"/>
              <a:buChar char="ü"/>
            </a:pPr>
            <a:r>
              <a:rPr lang="el-GR" dirty="0">
                <a:solidFill>
                  <a:schemeClr val="bg1"/>
                </a:solidFill>
                <a:latin typeface="Constantia" pitchFamily="18" charset="0"/>
              </a:rPr>
              <a:t>Υπάρχουν </a:t>
            </a:r>
            <a:r>
              <a:rPr lang="el-GR" b="1" dirty="0">
                <a:solidFill>
                  <a:schemeClr val="bg1"/>
                </a:solidFill>
                <a:latin typeface="Constantia" pitchFamily="18" charset="0"/>
              </a:rPr>
              <a:t>πολλά κενά οικόπεδα </a:t>
            </a:r>
            <a:r>
              <a:rPr lang="el-GR" dirty="0">
                <a:solidFill>
                  <a:schemeClr val="bg1"/>
                </a:solidFill>
                <a:latin typeface="Constantia" pitchFamily="18" charset="0"/>
              </a:rPr>
              <a:t>μέσα στον αστικό ιστό.</a:t>
            </a:r>
          </a:p>
        </p:txBody>
      </p:sp>
      <p:sp>
        <p:nvSpPr>
          <p:cNvPr id="5" name="2 - Υπότιτλος"/>
          <p:cNvSpPr txBox="1">
            <a:spLocks/>
          </p:cNvSpPr>
          <p:nvPr/>
        </p:nvSpPr>
        <p:spPr>
          <a:xfrm>
            <a:off x="533400" y="152400"/>
            <a:ext cx="8305800" cy="609600"/>
          </a:xfrm>
          <a:prstGeom prst="rect">
            <a:avLst/>
          </a:prstGeom>
        </p:spPr>
        <p:txBody>
          <a:bodyPr/>
          <a:lstStyle/>
          <a:p>
            <a:pPr marL="274320" indent="-274320" algn="ctr" fontAlgn="auto">
              <a:spcBef>
                <a:spcPts val="600"/>
              </a:spcBef>
              <a:spcAft>
                <a:spcPts val="0"/>
              </a:spcAft>
              <a:buClr>
                <a:schemeClr val="accent2"/>
              </a:buClr>
              <a:buSzPct val="85000"/>
              <a:defRPr/>
            </a:pPr>
            <a:r>
              <a:rPr lang="el-GR" sz="2400" b="1" dirty="0">
                <a:solidFill>
                  <a:schemeClr val="bg1"/>
                </a:solidFill>
                <a:effectLst>
                  <a:outerShdw blurRad="38100" dist="38100" dir="2700000" algn="tl">
                    <a:srgbClr val="000000">
                      <a:alpha val="43137"/>
                    </a:srgbClr>
                  </a:outerShdw>
                </a:effectLst>
                <a:latin typeface="+mn-lt"/>
              </a:rPr>
              <a:t>	</a:t>
            </a:r>
            <a:r>
              <a:rPr lang="en-US" sz="2400" b="1" u="sng" dirty="0">
                <a:solidFill>
                  <a:srgbClr val="C00000"/>
                </a:solidFill>
                <a:effectLst>
                  <a:outerShdw blurRad="38100" dist="38100" dir="2700000" algn="tl">
                    <a:srgbClr val="000000">
                      <a:alpha val="43137"/>
                    </a:srgbClr>
                  </a:outerShdw>
                </a:effectLst>
                <a:latin typeface="+mn-lt"/>
              </a:rPr>
              <a:t>Pittsburgh (Pennsylvania)</a:t>
            </a:r>
          </a:p>
          <a:p>
            <a:pPr marL="274320" indent="-274320" algn="ctr" fontAlgn="auto">
              <a:spcBef>
                <a:spcPts val="600"/>
              </a:spcBef>
              <a:spcAft>
                <a:spcPts val="0"/>
              </a:spcAft>
              <a:buClr>
                <a:schemeClr val="accent2"/>
              </a:buClr>
              <a:buSzPct val="85000"/>
              <a:buFont typeface="Wingdings 2"/>
              <a:buChar char=""/>
              <a:defRPr/>
            </a:pPr>
            <a:endParaRPr lang="en-US" sz="2400" b="1" dirty="0">
              <a:solidFill>
                <a:schemeClr val="bg1"/>
              </a:solidFill>
              <a:effectLst>
                <a:outerShdw blurRad="38100" dist="38100" dir="2700000" algn="tl">
                  <a:srgbClr val="000000">
                    <a:alpha val="43137"/>
                  </a:srgbClr>
                </a:outerShdw>
              </a:effectLst>
              <a:latin typeface="+mn-lt"/>
            </a:endParaRPr>
          </a:p>
        </p:txBody>
      </p:sp>
      <p:sp>
        <p:nvSpPr>
          <p:cNvPr id="8" name="7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 y="152400"/>
            <a:ext cx="8686800" cy="6617196"/>
          </a:xfrm>
          <a:prstGeom prst="rect">
            <a:avLst/>
          </a:prstGeom>
        </p:spPr>
        <p:txBody>
          <a:bodyPr wrap="square">
            <a:spAutoFit/>
          </a:bodyPr>
          <a:lstStyle/>
          <a:p>
            <a:pPr marL="273050" indent="-273050" algn="ctr">
              <a:spcBef>
                <a:spcPts val="600"/>
              </a:spcBef>
              <a:buClr>
                <a:schemeClr val="accent2"/>
              </a:buClr>
              <a:buSzPct val="85000"/>
            </a:pPr>
            <a:r>
              <a:rPr lang="el-GR" sz="2000" b="1" u="sng" dirty="0" smtClean="0">
                <a:latin typeface="Constantia" pitchFamily="18" charset="0"/>
              </a:rPr>
              <a:t>Πολιτικές αναζωογόνησης</a:t>
            </a:r>
            <a:endParaRPr lang="en-US" sz="2000" b="1" u="sng" dirty="0" smtClean="0">
              <a:latin typeface="Constantia" pitchFamily="18" charset="0"/>
            </a:endParaRPr>
          </a:p>
          <a:p>
            <a:pPr marL="273050" indent="-273050" algn="just">
              <a:spcBef>
                <a:spcPts val="600"/>
              </a:spcBef>
              <a:buClr>
                <a:schemeClr val="accent2"/>
              </a:buClr>
              <a:buSzPct val="85000"/>
            </a:pPr>
            <a:r>
              <a:rPr lang="el-GR" sz="2000" b="1" dirty="0" smtClean="0">
                <a:solidFill>
                  <a:srgbClr val="C00000"/>
                </a:solidFill>
                <a:latin typeface="Constantia" pitchFamily="18" charset="0"/>
              </a:rPr>
              <a:t>Α. «Αναγέννηση Ι»</a:t>
            </a:r>
          </a:p>
          <a:p>
            <a:pPr marL="273050" indent="-273050" algn="just">
              <a:spcBef>
                <a:spcPts val="600"/>
              </a:spcBef>
              <a:buClr>
                <a:schemeClr val="accent2"/>
              </a:buClr>
              <a:buSzPct val="85000"/>
            </a:pPr>
            <a:r>
              <a:rPr lang="el-GR" b="1" dirty="0" smtClean="0">
                <a:solidFill>
                  <a:srgbClr val="C00000"/>
                </a:solidFill>
                <a:latin typeface="Constantia" pitchFamily="18" charset="0"/>
              </a:rPr>
              <a:t>1946: </a:t>
            </a:r>
            <a:r>
              <a:rPr lang="en-US" b="1" dirty="0" smtClean="0">
                <a:solidFill>
                  <a:srgbClr val="C00000"/>
                </a:solidFill>
                <a:latin typeface="Constantia" pitchFamily="18" charset="0"/>
              </a:rPr>
              <a:t>Urban Redevelopment Authority</a:t>
            </a:r>
            <a:endParaRPr lang="el-GR" b="1" dirty="0" smtClean="0">
              <a:solidFill>
                <a:srgbClr val="C00000"/>
              </a:solidFill>
              <a:latin typeface="Constantia" pitchFamily="18" charset="0"/>
            </a:endParaRPr>
          </a:p>
          <a:p>
            <a:pPr marL="273050" indent="-273050" algn="just">
              <a:spcBef>
                <a:spcPts val="600"/>
              </a:spcBef>
              <a:buClr>
                <a:schemeClr val="accent2"/>
              </a:buClr>
              <a:buSzPct val="85000"/>
            </a:pPr>
            <a:r>
              <a:rPr lang="en-US" dirty="0" smtClean="0">
                <a:solidFill>
                  <a:schemeClr val="bg1"/>
                </a:solidFill>
                <a:latin typeface="Constantia" pitchFamily="18" charset="0"/>
              </a:rPr>
              <a:t>	</a:t>
            </a:r>
            <a:r>
              <a:rPr lang="el-GR" dirty="0" smtClean="0">
                <a:solidFill>
                  <a:schemeClr val="bg1"/>
                </a:solidFill>
                <a:latin typeface="Constantia" pitchFamily="18" charset="0"/>
              </a:rPr>
              <a:t>Προσπάθεια </a:t>
            </a:r>
            <a:r>
              <a:rPr lang="el-GR" dirty="0">
                <a:solidFill>
                  <a:schemeClr val="bg1"/>
                </a:solidFill>
                <a:latin typeface="Constantia" pitchFamily="18" charset="0"/>
              </a:rPr>
              <a:t>προσέλκυσης του πληθυσμού και των επιχειρήσεων με την </a:t>
            </a:r>
            <a:r>
              <a:rPr lang="el-GR" b="1" dirty="0">
                <a:solidFill>
                  <a:schemeClr val="bg1"/>
                </a:solidFill>
                <a:latin typeface="Constantia" pitchFamily="18" charset="0"/>
              </a:rPr>
              <a:t>κατεδάφιση παλιών κτισμάτων </a:t>
            </a:r>
            <a:r>
              <a:rPr lang="el-GR" u="sng" dirty="0">
                <a:solidFill>
                  <a:schemeClr val="bg1"/>
                </a:solidFill>
                <a:latin typeface="Constantia" pitchFamily="18" charset="0"/>
              </a:rPr>
              <a:t>για τη δημιουργία κενού χώρου, με σκοπό την ανέγερση πολυώροφων κτισμάτων, αυτοκινητοδρόμων και μεγάλων δημόσιων χώρων</a:t>
            </a:r>
            <a:r>
              <a:rPr lang="el-GR" u="sng" dirty="0" smtClean="0">
                <a:solidFill>
                  <a:schemeClr val="bg1"/>
                </a:solidFill>
                <a:latin typeface="Constantia" pitchFamily="18" charset="0"/>
              </a:rPr>
              <a:t>.</a:t>
            </a:r>
          </a:p>
          <a:p>
            <a:pPr marL="273050" indent="-273050">
              <a:spcBef>
                <a:spcPts val="600"/>
              </a:spcBef>
              <a:buClr>
                <a:schemeClr val="accent2"/>
              </a:buClr>
              <a:buSzPct val="85000"/>
            </a:pPr>
            <a:r>
              <a:rPr lang="el-GR" sz="2000" b="1" dirty="0" smtClean="0">
                <a:solidFill>
                  <a:srgbClr val="C00000"/>
                </a:solidFill>
                <a:latin typeface="Constantia" pitchFamily="18" charset="0"/>
              </a:rPr>
              <a:t>Β. 1960: </a:t>
            </a:r>
            <a:r>
              <a:rPr lang="en-US" sz="2000" b="1" dirty="0" smtClean="0">
                <a:solidFill>
                  <a:srgbClr val="C00000"/>
                </a:solidFill>
                <a:latin typeface="Constantia" pitchFamily="18" charset="0"/>
              </a:rPr>
              <a:t>Neighborhood Revitalization - Historic Building Preservation</a:t>
            </a:r>
            <a:r>
              <a:rPr lang="en-US" sz="2000" b="1" dirty="0" smtClean="0">
                <a:solidFill>
                  <a:schemeClr val="bg1"/>
                </a:solidFill>
                <a:latin typeface="Constantia" pitchFamily="18" charset="0"/>
              </a:rPr>
              <a:t>.</a:t>
            </a:r>
            <a:endParaRPr lang="el-GR" sz="2000" b="1" dirty="0" smtClean="0">
              <a:solidFill>
                <a:schemeClr val="bg1"/>
              </a:solidFill>
              <a:latin typeface="Constantia" pitchFamily="18" charset="0"/>
            </a:endParaRPr>
          </a:p>
          <a:p>
            <a:pPr marL="273050" indent="-273050">
              <a:spcBef>
                <a:spcPts val="600"/>
              </a:spcBef>
              <a:buClr>
                <a:schemeClr val="accent2"/>
              </a:buClr>
              <a:buSzPct val="85000"/>
            </a:pPr>
            <a:r>
              <a:rPr lang="el-GR" sz="2000" dirty="0" smtClean="0">
                <a:solidFill>
                  <a:schemeClr val="bg1"/>
                </a:solidFill>
                <a:latin typeface="Constantia" pitchFamily="18" charset="0"/>
              </a:rPr>
              <a:t>	</a:t>
            </a:r>
            <a:r>
              <a:rPr lang="el-GR" b="1" u="sng" dirty="0" smtClean="0">
                <a:solidFill>
                  <a:srgbClr val="C00000"/>
                </a:solidFill>
                <a:latin typeface="Constantia" pitchFamily="18" charset="0"/>
              </a:rPr>
              <a:t>τάση διατήρησης των ιστορικών κτιρίων </a:t>
            </a:r>
            <a:r>
              <a:rPr lang="el-GR" dirty="0" smtClean="0">
                <a:solidFill>
                  <a:schemeClr val="bg1"/>
                </a:solidFill>
                <a:latin typeface="Constantia" pitchFamily="18" charset="0"/>
              </a:rPr>
              <a:t>της πόλης και αυξημένης συμμετοχής των κατοίκων στη λήψη αποφάσεων.</a:t>
            </a:r>
            <a:endParaRPr lang="en-US" b="1" dirty="0" smtClean="0">
              <a:solidFill>
                <a:schemeClr val="bg1"/>
              </a:solidFill>
              <a:latin typeface="Constantia" pitchFamily="18" charset="0"/>
            </a:endParaRPr>
          </a:p>
          <a:p>
            <a:pPr marL="273050" indent="-273050">
              <a:spcBef>
                <a:spcPts val="600"/>
              </a:spcBef>
              <a:buClr>
                <a:schemeClr val="accent2"/>
              </a:buClr>
              <a:buSzPct val="85000"/>
            </a:pPr>
            <a:r>
              <a:rPr lang="el-GR" sz="2000" b="1" dirty="0" smtClean="0">
                <a:solidFill>
                  <a:srgbClr val="C00000"/>
                </a:solidFill>
                <a:latin typeface="Constantia" pitchFamily="18" charset="0"/>
              </a:rPr>
              <a:t>Γ.  </a:t>
            </a:r>
            <a:r>
              <a:rPr lang="en-US" sz="2000" b="1" dirty="0" smtClean="0">
                <a:solidFill>
                  <a:srgbClr val="C00000"/>
                </a:solidFill>
                <a:latin typeface="Constantia" pitchFamily="18" charset="0"/>
              </a:rPr>
              <a:t>1980: </a:t>
            </a:r>
            <a:r>
              <a:rPr lang="el-GR" sz="2000" b="1" dirty="0" smtClean="0">
                <a:solidFill>
                  <a:srgbClr val="C00000"/>
                </a:solidFill>
                <a:latin typeface="Constantia" pitchFamily="18" charset="0"/>
              </a:rPr>
              <a:t>«Αναγέννηση ΙΙ</a:t>
            </a:r>
            <a:r>
              <a:rPr lang="el-GR" sz="2000" b="1" dirty="0" smtClean="0">
                <a:solidFill>
                  <a:schemeClr val="bg1"/>
                </a:solidFill>
                <a:latin typeface="Constantia" pitchFamily="18" charset="0"/>
              </a:rPr>
              <a:t>»</a:t>
            </a:r>
            <a:r>
              <a:rPr lang="el-GR" sz="2000" dirty="0" smtClean="0">
                <a:solidFill>
                  <a:schemeClr val="bg1"/>
                </a:solidFill>
                <a:latin typeface="Constantia" pitchFamily="18" charset="0"/>
              </a:rPr>
              <a:t> </a:t>
            </a:r>
          </a:p>
          <a:p>
            <a:pPr marL="273050" indent="-273050">
              <a:spcBef>
                <a:spcPts val="600"/>
              </a:spcBef>
              <a:buClr>
                <a:schemeClr val="accent2"/>
              </a:buClr>
              <a:buSzPct val="85000"/>
            </a:pPr>
            <a:r>
              <a:rPr lang="en-US" b="1" dirty="0" smtClean="0">
                <a:solidFill>
                  <a:srgbClr val="C00000"/>
                </a:solidFill>
                <a:latin typeface="Constantia" pitchFamily="18" charset="0"/>
              </a:rPr>
              <a:t>Community Development Corporation</a:t>
            </a:r>
            <a:r>
              <a:rPr lang="el-GR" b="1" dirty="0" smtClean="0">
                <a:solidFill>
                  <a:schemeClr val="bg1"/>
                </a:solidFill>
                <a:latin typeface="Constantia" pitchFamily="18" charset="0"/>
              </a:rPr>
              <a:t>  -</a:t>
            </a:r>
            <a:r>
              <a:rPr lang="el-GR" dirty="0" smtClean="0">
                <a:solidFill>
                  <a:schemeClr val="bg1"/>
                </a:solidFill>
                <a:latin typeface="Constantia" pitchFamily="18" charset="0"/>
              </a:rPr>
              <a:t>συγκερασμός ιδιωτικής και δημόσιας πρωτοβουλίας. </a:t>
            </a:r>
          </a:p>
          <a:p>
            <a:pPr marL="273050" indent="-273050">
              <a:spcBef>
                <a:spcPts val="600"/>
              </a:spcBef>
              <a:buClr>
                <a:schemeClr val="accent2"/>
              </a:buClr>
              <a:buSzPct val="85000"/>
            </a:pPr>
            <a:r>
              <a:rPr lang="el-GR" sz="2000" dirty="0">
                <a:solidFill>
                  <a:schemeClr val="bg1"/>
                </a:solidFill>
                <a:latin typeface="Constantia" pitchFamily="18" charset="0"/>
              </a:rPr>
              <a:t>	</a:t>
            </a:r>
            <a:r>
              <a:rPr lang="el-GR" dirty="0" smtClean="0">
                <a:solidFill>
                  <a:schemeClr val="bg1"/>
                </a:solidFill>
                <a:latin typeface="Constantia" pitchFamily="18" charset="0"/>
              </a:rPr>
              <a:t>προσπάθεια </a:t>
            </a:r>
            <a:r>
              <a:rPr lang="el-GR" b="1" dirty="0" smtClean="0">
                <a:solidFill>
                  <a:srgbClr val="C00000"/>
                </a:solidFill>
                <a:latin typeface="Constantia" pitchFamily="18" charset="0"/>
              </a:rPr>
              <a:t>αλλαγής της οικονομικής βάσης της πόλ</a:t>
            </a:r>
            <a:r>
              <a:rPr lang="el-GR" dirty="0" smtClean="0">
                <a:solidFill>
                  <a:srgbClr val="C00000"/>
                </a:solidFill>
                <a:latin typeface="Constantia" pitchFamily="18" charset="0"/>
              </a:rPr>
              <a:t>ης με στροφή προς </a:t>
            </a:r>
            <a:r>
              <a:rPr lang="el-GR" b="1" u="sng" dirty="0" smtClean="0">
                <a:solidFill>
                  <a:srgbClr val="C00000"/>
                </a:solidFill>
                <a:latin typeface="Constantia" pitchFamily="18" charset="0"/>
              </a:rPr>
              <a:t>τη </a:t>
            </a:r>
            <a:r>
              <a:rPr lang="en-US" b="1" u="sng" dirty="0" smtClean="0">
                <a:solidFill>
                  <a:srgbClr val="C00000"/>
                </a:solidFill>
                <a:latin typeface="Constantia" pitchFamily="18" charset="0"/>
              </a:rPr>
              <a:t>high-tech </a:t>
            </a:r>
            <a:r>
              <a:rPr lang="el-GR" b="1" u="sng" dirty="0" smtClean="0">
                <a:solidFill>
                  <a:srgbClr val="C00000"/>
                </a:solidFill>
                <a:latin typeface="Constantia" pitchFamily="18" charset="0"/>
              </a:rPr>
              <a:t>βιομηχανία, την εκπαίδευση, τον τουρισμό, τις υπηρεσίας υγείας, τον πολιτισμό</a:t>
            </a:r>
            <a:r>
              <a:rPr lang="el-GR" dirty="0" smtClean="0">
                <a:solidFill>
                  <a:schemeClr val="bg1"/>
                </a:solidFill>
                <a:latin typeface="Constantia" pitchFamily="18" charset="0"/>
              </a:rPr>
              <a:t>, προσπάθειες αναζωογόνησης των περιοχών κατοικίας στο επίπεδο της γειτονιάς.</a:t>
            </a:r>
            <a:r>
              <a:rPr lang="el-GR" i="1" dirty="0" smtClean="0">
                <a:solidFill>
                  <a:schemeClr val="bg1"/>
                </a:solidFill>
                <a:latin typeface="Constantia" pitchFamily="18" charset="0"/>
              </a:rPr>
              <a:t> </a:t>
            </a:r>
            <a:endParaRPr lang="el-GR" b="1" i="1" dirty="0" smtClean="0">
              <a:solidFill>
                <a:schemeClr val="bg1"/>
              </a:solidFill>
              <a:latin typeface="Constantia" pitchFamily="18" charset="0"/>
            </a:endParaRPr>
          </a:p>
          <a:p>
            <a:pPr marL="273050" indent="-273050">
              <a:spcBef>
                <a:spcPts val="600"/>
              </a:spcBef>
              <a:buClr>
                <a:schemeClr val="accent2"/>
              </a:buClr>
              <a:buSzPct val="85000"/>
            </a:pPr>
            <a:r>
              <a:rPr lang="el-GR" sz="2000" b="1" dirty="0" smtClean="0">
                <a:solidFill>
                  <a:schemeClr val="bg1"/>
                </a:solidFill>
                <a:latin typeface="Constantia" pitchFamily="18" charset="0"/>
              </a:rPr>
              <a:t>Δ. </a:t>
            </a:r>
            <a:r>
              <a:rPr lang="en-US" sz="2000" b="1" dirty="0" smtClean="0">
                <a:solidFill>
                  <a:srgbClr val="C00000"/>
                </a:solidFill>
                <a:latin typeface="Constantia" pitchFamily="18" charset="0"/>
              </a:rPr>
              <a:t>Big Splash</a:t>
            </a:r>
            <a:endParaRPr lang="el-GR" sz="2000" b="1" dirty="0" smtClean="0">
              <a:solidFill>
                <a:srgbClr val="C00000"/>
              </a:solidFill>
              <a:latin typeface="Constantia" pitchFamily="18" charset="0"/>
            </a:endParaRPr>
          </a:p>
          <a:p>
            <a:pPr marL="273050" indent="-273050">
              <a:spcBef>
                <a:spcPts val="600"/>
              </a:spcBef>
              <a:buClr>
                <a:schemeClr val="accent2"/>
              </a:buClr>
              <a:buSzPct val="85000"/>
            </a:pPr>
            <a:r>
              <a:rPr lang="el-GR" dirty="0" smtClean="0">
                <a:solidFill>
                  <a:schemeClr val="bg1"/>
                </a:solidFill>
                <a:latin typeface="Constantia" pitchFamily="18" charset="0"/>
              </a:rPr>
              <a:t>	Οι πιο πρόσφατες προσπάθειες αναζωογόνησης βασίζονται σε </a:t>
            </a:r>
            <a:r>
              <a:rPr lang="el-GR" b="1" u="sng" dirty="0" smtClean="0">
                <a:solidFill>
                  <a:srgbClr val="C00000"/>
                </a:solidFill>
                <a:latin typeface="Constantia" pitchFamily="18" charset="0"/>
              </a:rPr>
              <a:t>ένα σύνολο  μεγάλων έργων με έμφαση στην αναζωογόνηση της περιοχής με νέα κτίρια γραφείων, εμπορικά κλπ. </a:t>
            </a:r>
          </a:p>
        </p:txBody>
      </p:sp>
      <p:sp>
        <p:nvSpPr>
          <p:cNvPr id="8" name="7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Υπότιτλος"/>
          <p:cNvSpPr txBox="1">
            <a:spLocks/>
          </p:cNvSpPr>
          <p:nvPr/>
        </p:nvSpPr>
        <p:spPr>
          <a:xfrm>
            <a:off x="533400" y="85249"/>
            <a:ext cx="8077200" cy="609600"/>
          </a:xfrm>
          <a:prstGeom prst="rect">
            <a:avLst/>
          </a:prstGeom>
        </p:spPr>
        <p:txBody>
          <a:bodyPr/>
          <a:lstStyle/>
          <a:p>
            <a:pPr marL="274320" indent="-274320" algn="ctr" fontAlgn="auto">
              <a:spcBef>
                <a:spcPts val="600"/>
              </a:spcBef>
              <a:spcAft>
                <a:spcPts val="0"/>
              </a:spcAft>
              <a:buClr>
                <a:schemeClr val="accent2"/>
              </a:buClr>
              <a:buSzPct val="85000"/>
              <a:defRPr/>
            </a:pPr>
            <a:r>
              <a:rPr lang="en-US" sz="2400" b="1" u="sng" dirty="0">
                <a:solidFill>
                  <a:srgbClr val="C00000"/>
                </a:solidFill>
                <a:effectLst>
                  <a:outerShdw blurRad="38100" dist="38100" dir="2700000" algn="tl">
                    <a:srgbClr val="000000">
                      <a:alpha val="43137"/>
                    </a:srgbClr>
                  </a:outerShdw>
                </a:effectLst>
                <a:latin typeface="+mn-lt"/>
              </a:rPr>
              <a:t>Youngstown (Ohio)</a:t>
            </a:r>
          </a:p>
          <a:p>
            <a:pPr marL="274320" indent="-274320" algn="ctr" fontAlgn="auto">
              <a:spcBef>
                <a:spcPts val="600"/>
              </a:spcBef>
              <a:spcAft>
                <a:spcPts val="0"/>
              </a:spcAft>
              <a:buClr>
                <a:schemeClr val="accent2"/>
              </a:buClr>
              <a:buSzPct val="85000"/>
              <a:buFont typeface="Wingdings 2"/>
              <a:buChar char=""/>
              <a:defRPr/>
            </a:pPr>
            <a:endParaRPr lang="en-US" sz="2400" b="1" dirty="0">
              <a:solidFill>
                <a:schemeClr val="bg1"/>
              </a:solidFill>
              <a:effectLst>
                <a:outerShdw blurRad="38100" dist="38100" dir="2700000" algn="tl">
                  <a:srgbClr val="000000">
                    <a:alpha val="43137"/>
                  </a:srgbClr>
                </a:outerShdw>
              </a:effectLst>
              <a:latin typeface="+mn-lt"/>
            </a:endParaRPr>
          </a:p>
        </p:txBody>
      </p:sp>
      <p:sp>
        <p:nvSpPr>
          <p:cNvPr id="39938" name="Rectangle 1"/>
          <p:cNvSpPr>
            <a:spLocks noChangeArrowheads="1"/>
          </p:cNvSpPr>
          <p:nvPr/>
        </p:nvSpPr>
        <p:spPr bwMode="auto">
          <a:xfrm>
            <a:off x="609600" y="694849"/>
            <a:ext cx="8077200" cy="1477328"/>
          </a:xfrm>
          <a:prstGeom prst="rect">
            <a:avLst/>
          </a:prstGeom>
          <a:noFill/>
          <a:ln w="9525">
            <a:noFill/>
            <a:miter lim="800000"/>
            <a:headEnd/>
            <a:tailEnd/>
          </a:ln>
        </p:spPr>
        <p:txBody>
          <a:bodyPr anchor="ctr">
            <a:spAutoFit/>
          </a:bodyPr>
          <a:lstStyle/>
          <a:p>
            <a:pPr algn="just">
              <a:buFont typeface="Arial" pitchFamily="34" charset="0"/>
              <a:buChar char="•"/>
            </a:pPr>
            <a:r>
              <a:rPr lang="el-GR" dirty="0">
                <a:solidFill>
                  <a:schemeClr val="bg1"/>
                </a:solidFill>
                <a:latin typeface="Constantia" pitchFamily="18" charset="0"/>
                <a:ea typeface="Calibri" pitchFamily="34" charset="0"/>
                <a:cs typeface="AdvP41153C"/>
              </a:rPr>
              <a:t>Η πόλη </a:t>
            </a:r>
            <a:r>
              <a:rPr lang="en-US" dirty="0">
                <a:solidFill>
                  <a:schemeClr val="bg1"/>
                </a:solidFill>
                <a:latin typeface="Constantia" pitchFamily="18" charset="0"/>
                <a:ea typeface="Calibri" pitchFamily="34" charset="0"/>
                <a:cs typeface="AdvP41153C"/>
              </a:rPr>
              <a:t>Youngstown</a:t>
            </a:r>
            <a:r>
              <a:rPr lang="el-GR" dirty="0">
                <a:solidFill>
                  <a:schemeClr val="bg1"/>
                </a:solidFill>
                <a:latin typeface="Constantia" pitchFamily="18" charset="0"/>
                <a:ea typeface="Calibri" pitchFamily="34" charset="0"/>
                <a:cs typeface="AdvP41153C"/>
              </a:rPr>
              <a:t> είναι μια μικρή πόλη μεταξύ του </a:t>
            </a:r>
            <a:r>
              <a:rPr lang="en-US" dirty="0">
                <a:solidFill>
                  <a:schemeClr val="bg1"/>
                </a:solidFill>
                <a:latin typeface="Constantia" pitchFamily="18" charset="0"/>
                <a:ea typeface="Calibri" pitchFamily="34" charset="0"/>
                <a:cs typeface="AdvP41153C"/>
              </a:rPr>
              <a:t>Cleveland </a:t>
            </a:r>
            <a:r>
              <a:rPr lang="el-GR" dirty="0">
                <a:solidFill>
                  <a:schemeClr val="bg1"/>
                </a:solidFill>
                <a:latin typeface="Constantia" pitchFamily="18" charset="0"/>
                <a:ea typeface="Calibri" pitchFamily="34" charset="0"/>
                <a:cs typeface="AdvP41153C"/>
              </a:rPr>
              <a:t> και του </a:t>
            </a:r>
            <a:r>
              <a:rPr lang="en-US" dirty="0">
                <a:solidFill>
                  <a:schemeClr val="bg1"/>
                </a:solidFill>
                <a:latin typeface="Constantia" pitchFamily="18" charset="0"/>
                <a:ea typeface="Calibri" pitchFamily="34" charset="0"/>
                <a:cs typeface="AdvP41153C"/>
              </a:rPr>
              <a:t>Pittsburgh</a:t>
            </a:r>
            <a:r>
              <a:rPr lang="el-GR" dirty="0">
                <a:solidFill>
                  <a:schemeClr val="bg1"/>
                </a:solidFill>
                <a:latin typeface="Constantia" pitchFamily="18" charset="0"/>
                <a:ea typeface="Calibri" pitchFamily="34" charset="0"/>
                <a:cs typeface="AdvP41153C"/>
              </a:rPr>
              <a:t>, στην περιοχή που ονομάζεται </a:t>
            </a:r>
            <a:r>
              <a:rPr lang="en-US" b="1" dirty="0">
                <a:solidFill>
                  <a:schemeClr val="bg1"/>
                </a:solidFill>
                <a:latin typeface="Constantia" pitchFamily="18" charset="0"/>
                <a:ea typeface="Calibri" pitchFamily="34" charset="0"/>
                <a:cs typeface="AdvP41153C"/>
              </a:rPr>
              <a:t>rust zone</a:t>
            </a:r>
            <a:r>
              <a:rPr lang="el-GR" b="1" dirty="0">
                <a:solidFill>
                  <a:schemeClr val="bg1"/>
                </a:solidFill>
                <a:latin typeface="Constantia" pitchFamily="18" charset="0"/>
                <a:ea typeface="Calibri" pitchFamily="34" charset="0"/>
                <a:cs typeface="AdvP41153C"/>
              </a:rPr>
              <a:t>. </a:t>
            </a:r>
            <a:r>
              <a:rPr lang="el-GR" b="1" dirty="0">
                <a:solidFill>
                  <a:schemeClr val="bg1"/>
                </a:solidFill>
                <a:latin typeface="Constantia" pitchFamily="18" charset="0"/>
                <a:ea typeface="AdvP41153C"/>
                <a:cs typeface="AdvP41153C"/>
              </a:rPr>
              <a:t> </a:t>
            </a:r>
            <a:endParaRPr lang="en-US" b="1" dirty="0" smtClean="0">
              <a:solidFill>
                <a:schemeClr val="bg1"/>
              </a:solidFill>
              <a:latin typeface="Constantia" pitchFamily="18" charset="0"/>
              <a:ea typeface="AdvP41153C"/>
              <a:cs typeface="AdvP41153C"/>
            </a:endParaRPr>
          </a:p>
          <a:p>
            <a:pPr algn="just">
              <a:buFont typeface="Arial" pitchFamily="34" charset="0"/>
              <a:buChar char="•"/>
            </a:pPr>
            <a:r>
              <a:rPr lang="el-GR" u="sng" dirty="0" smtClean="0">
                <a:solidFill>
                  <a:schemeClr val="bg1"/>
                </a:solidFill>
                <a:latin typeface="Constantia" pitchFamily="18" charset="0"/>
                <a:cs typeface="Calibri" pitchFamily="34" charset="0"/>
              </a:rPr>
              <a:t>Κατά </a:t>
            </a:r>
            <a:r>
              <a:rPr lang="el-GR" u="sng" dirty="0">
                <a:solidFill>
                  <a:schemeClr val="bg1"/>
                </a:solidFill>
                <a:latin typeface="Constantia" pitchFamily="18" charset="0"/>
                <a:cs typeface="Calibri" pitchFamily="34" charset="0"/>
              </a:rPr>
              <a:t>τη δεκαετία του ’50 </a:t>
            </a:r>
            <a:r>
              <a:rPr lang="el-GR" dirty="0">
                <a:solidFill>
                  <a:schemeClr val="bg1"/>
                </a:solidFill>
                <a:latin typeface="Constantia" pitchFamily="18" charset="0"/>
                <a:cs typeface="Calibri" pitchFamily="34" charset="0"/>
              </a:rPr>
              <a:t>αποτελούσε μία πόλη, η ανάπτυξη της οποίας οφείλονταν </a:t>
            </a:r>
            <a:r>
              <a:rPr lang="el-GR" b="1" dirty="0">
                <a:solidFill>
                  <a:srgbClr val="C00000"/>
                </a:solidFill>
                <a:latin typeface="Constantia" pitchFamily="18" charset="0"/>
                <a:cs typeface="Calibri" pitchFamily="34" charset="0"/>
              </a:rPr>
              <a:t>στην βιομηχανία του σιδήρου. </a:t>
            </a:r>
            <a:endParaRPr lang="en-US" b="1" dirty="0" smtClean="0">
              <a:solidFill>
                <a:srgbClr val="C00000"/>
              </a:solidFill>
              <a:latin typeface="Constantia" pitchFamily="18" charset="0"/>
              <a:cs typeface="Calibri" pitchFamily="34" charset="0"/>
            </a:endParaRPr>
          </a:p>
          <a:p>
            <a:pPr algn="just">
              <a:buFont typeface="Arial" pitchFamily="34" charset="0"/>
              <a:buChar char="•"/>
            </a:pPr>
            <a:r>
              <a:rPr lang="el-GR" dirty="0" smtClean="0">
                <a:solidFill>
                  <a:schemeClr val="bg1"/>
                </a:solidFill>
                <a:latin typeface="Constantia" pitchFamily="18" charset="0"/>
                <a:cs typeface="Calibri" pitchFamily="34" charset="0"/>
              </a:rPr>
              <a:t>Την </a:t>
            </a:r>
            <a:r>
              <a:rPr lang="el-GR" dirty="0">
                <a:solidFill>
                  <a:schemeClr val="bg1"/>
                </a:solidFill>
                <a:latin typeface="Constantia" pitchFamily="18" charset="0"/>
                <a:cs typeface="Calibri" pitchFamily="34" charset="0"/>
              </a:rPr>
              <a:t>περίοδο αυτή είχε </a:t>
            </a:r>
            <a:r>
              <a:rPr lang="el-GR" b="1" dirty="0">
                <a:solidFill>
                  <a:schemeClr val="bg1"/>
                </a:solidFill>
                <a:latin typeface="Constantia" pitchFamily="18" charset="0"/>
                <a:cs typeface="Calibri" pitchFamily="34" charset="0"/>
              </a:rPr>
              <a:t>πληθυσμό 170.000 κατοίκους. </a:t>
            </a:r>
          </a:p>
        </p:txBody>
      </p:sp>
      <p:sp>
        <p:nvSpPr>
          <p:cNvPr id="39939" name="3 - Ορθογώνιο"/>
          <p:cNvSpPr>
            <a:spLocks noChangeArrowheads="1"/>
          </p:cNvSpPr>
          <p:nvPr/>
        </p:nvSpPr>
        <p:spPr bwMode="auto">
          <a:xfrm>
            <a:off x="609600" y="5181600"/>
            <a:ext cx="8077200" cy="1200329"/>
          </a:xfrm>
          <a:prstGeom prst="rect">
            <a:avLst/>
          </a:prstGeom>
          <a:noFill/>
          <a:ln w="9525">
            <a:noFill/>
            <a:miter lim="800000"/>
            <a:headEnd/>
            <a:tailEnd/>
          </a:ln>
        </p:spPr>
        <p:txBody>
          <a:bodyPr>
            <a:spAutoFit/>
          </a:bodyPr>
          <a:lstStyle/>
          <a:p>
            <a:pPr algn="just"/>
            <a:r>
              <a:rPr lang="el-GR" dirty="0">
                <a:solidFill>
                  <a:schemeClr val="bg1"/>
                </a:solidFill>
                <a:latin typeface="Constantia" pitchFamily="18" charset="0"/>
                <a:ea typeface="Calibri" pitchFamily="34" charset="0"/>
                <a:cs typeface="AdvP41153C"/>
              </a:rPr>
              <a:t>Κατά την περίοδο του ’70 και μετά τις </a:t>
            </a:r>
            <a:r>
              <a:rPr lang="el-GR" b="1" dirty="0">
                <a:solidFill>
                  <a:schemeClr val="bg1"/>
                </a:solidFill>
                <a:latin typeface="Constantia" pitchFamily="18" charset="0"/>
                <a:ea typeface="Calibri" pitchFamily="34" charset="0"/>
                <a:cs typeface="AdvP41153C"/>
              </a:rPr>
              <a:t>έντονες τάσεις </a:t>
            </a:r>
            <a:r>
              <a:rPr lang="el-GR" b="1" dirty="0" err="1">
                <a:solidFill>
                  <a:schemeClr val="bg1"/>
                </a:solidFill>
                <a:latin typeface="Constantia" pitchFamily="18" charset="0"/>
                <a:ea typeface="Calibri" pitchFamily="34" charset="0"/>
                <a:cs typeface="AdvP41153C"/>
              </a:rPr>
              <a:t>προαστικοποίησης</a:t>
            </a:r>
            <a:r>
              <a:rPr lang="el-GR" dirty="0">
                <a:solidFill>
                  <a:schemeClr val="bg1"/>
                </a:solidFill>
                <a:latin typeface="Constantia" pitchFamily="18" charset="0"/>
                <a:ea typeface="Calibri" pitchFamily="34" charset="0"/>
                <a:cs typeface="AdvP41153C"/>
              </a:rPr>
              <a:t>, αλλά και την </a:t>
            </a:r>
            <a:r>
              <a:rPr lang="el-GR" b="1" dirty="0">
                <a:solidFill>
                  <a:schemeClr val="bg1"/>
                </a:solidFill>
                <a:latin typeface="Constantia" pitchFamily="18" charset="0"/>
                <a:ea typeface="Calibri" pitchFamily="34" charset="0"/>
                <a:cs typeface="AdvP41153C"/>
              </a:rPr>
              <a:t>παρακμή της βιομηχανίας του σιδήρου</a:t>
            </a:r>
            <a:r>
              <a:rPr lang="el-GR" dirty="0">
                <a:solidFill>
                  <a:schemeClr val="bg1"/>
                </a:solidFill>
                <a:latin typeface="Constantia" pitchFamily="18" charset="0"/>
                <a:ea typeface="Calibri" pitchFamily="34" charset="0"/>
                <a:cs typeface="AdvP41153C"/>
              </a:rPr>
              <a:t>, άρχισε να συρρικνώνεται, με αποτέλεσμα </a:t>
            </a:r>
            <a:r>
              <a:rPr lang="el-GR" b="1" dirty="0">
                <a:solidFill>
                  <a:schemeClr val="bg1"/>
                </a:solidFill>
                <a:latin typeface="Constantia" pitchFamily="18" charset="0"/>
                <a:ea typeface="Calibri" pitchFamily="34" charset="0"/>
                <a:cs typeface="AdvP41153C"/>
              </a:rPr>
              <a:t>το 2000 να έχει μειωθεί ο πληθυσμός της στο μισό -82.000 κατοίκους. </a:t>
            </a:r>
          </a:p>
        </p:txBody>
      </p:sp>
      <p:pic>
        <p:nvPicPr>
          <p:cNvPr id="39942" name="Picture 6"/>
          <p:cNvPicPr>
            <a:picLocks noChangeAspect="1" noChangeArrowheads="1"/>
          </p:cNvPicPr>
          <p:nvPr/>
        </p:nvPicPr>
        <p:blipFill>
          <a:blip r:embed="rId2" cstate="print"/>
          <a:srcRect/>
          <a:stretch>
            <a:fillRect/>
          </a:stretch>
        </p:blipFill>
        <p:spPr bwMode="auto">
          <a:xfrm>
            <a:off x="838200" y="2457450"/>
            <a:ext cx="3295650" cy="2571750"/>
          </a:xfrm>
          <a:prstGeom prst="rect">
            <a:avLst/>
          </a:prstGeom>
          <a:noFill/>
          <a:ln w="9525">
            <a:noFill/>
            <a:miter lim="800000"/>
            <a:headEnd/>
            <a:tailEnd/>
          </a:ln>
          <a:effectLst/>
        </p:spPr>
      </p:pic>
      <p:pic>
        <p:nvPicPr>
          <p:cNvPr id="39943" name="Picture 7"/>
          <p:cNvPicPr>
            <a:picLocks noChangeAspect="1" noChangeArrowheads="1"/>
          </p:cNvPicPr>
          <p:nvPr/>
        </p:nvPicPr>
        <p:blipFill>
          <a:blip r:embed="rId3" cstate="print"/>
          <a:srcRect/>
          <a:stretch>
            <a:fillRect/>
          </a:stretch>
        </p:blipFill>
        <p:spPr bwMode="auto">
          <a:xfrm>
            <a:off x="4286250" y="2457450"/>
            <a:ext cx="4057650" cy="2571750"/>
          </a:xfrm>
          <a:prstGeom prst="rect">
            <a:avLst/>
          </a:prstGeom>
          <a:noFill/>
          <a:ln w="9525">
            <a:noFill/>
            <a:miter lim="800000"/>
            <a:headEnd/>
            <a:tailEnd/>
          </a:ln>
          <a:effectLst/>
        </p:spPr>
      </p:pic>
      <p:sp>
        <p:nvSpPr>
          <p:cNvPr id="9" name="8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l_fi" descr="http://americancity.org/images/cache/875eaefc6b8228159888359a436618144985cd92.jpg"/>
          <p:cNvPicPr>
            <a:picLocks noChangeAspect="1" noChangeArrowheads="1"/>
          </p:cNvPicPr>
          <p:nvPr/>
        </p:nvPicPr>
        <p:blipFill>
          <a:blip r:embed="rId2" cstate="print"/>
          <a:srcRect/>
          <a:stretch>
            <a:fillRect/>
          </a:stretch>
        </p:blipFill>
        <p:spPr bwMode="auto">
          <a:xfrm>
            <a:off x="228600" y="2425700"/>
            <a:ext cx="2895600" cy="2085975"/>
          </a:xfrm>
          <a:prstGeom prst="rect">
            <a:avLst/>
          </a:prstGeom>
          <a:noFill/>
          <a:ln w="9525">
            <a:noFill/>
            <a:miter lim="800000"/>
            <a:headEnd/>
            <a:tailEnd/>
          </a:ln>
        </p:spPr>
      </p:pic>
      <p:pic>
        <p:nvPicPr>
          <p:cNvPr id="40962" name="3 - Εικόνα" descr="Youngstown, Ohio"/>
          <p:cNvPicPr>
            <a:picLocks noChangeAspect="1" noChangeArrowheads="1"/>
          </p:cNvPicPr>
          <p:nvPr/>
        </p:nvPicPr>
        <p:blipFill>
          <a:blip r:embed="rId3" cstate="print"/>
          <a:srcRect/>
          <a:stretch>
            <a:fillRect/>
          </a:stretch>
        </p:blipFill>
        <p:spPr bwMode="auto">
          <a:xfrm>
            <a:off x="228600" y="4679950"/>
            <a:ext cx="2895600" cy="1870075"/>
          </a:xfrm>
          <a:prstGeom prst="rect">
            <a:avLst/>
          </a:prstGeom>
          <a:noFill/>
          <a:ln w="9525">
            <a:noFill/>
            <a:miter lim="800000"/>
            <a:headEnd/>
            <a:tailEnd/>
          </a:ln>
        </p:spPr>
      </p:pic>
      <p:pic>
        <p:nvPicPr>
          <p:cNvPr id="40964" name="il_fi" descr="http://blog.mlive.com/newsnow_impact/2009/04/large_web_YOUNGSTOWN_01.JPG"/>
          <p:cNvPicPr>
            <a:picLocks noChangeAspect="1" noChangeArrowheads="1"/>
          </p:cNvPicPr>
          <p:nvPr/>
        </p:nvPicPr>
        <p:blipFill>
          <a:blip r:embed="rId4" cstate="print"/>
          <a:srcRect/>
          <a:stretch>
            <a:fillRect/>
          </a:stretch>
        </p:blipFill>
        <p:spPr bwMode="auto">
          <a:xfrm>
            <a:off x="228600" y="381000"/>
            <a:ext cx="2895600" cy="1928813"/>
          </a:xfrm>
          <a:prstGeom prst="rect">
            <a:avLst/>
          </a:prstGeom>
          <a:noFill/>
          <a:ln w="9525">
            <a:noFill/>
            <a:miter lim="800000"/>
            <a:headEnd/>
            <a:tailEnd/>
          </a:ln>
        </p:spPr>
      </p:pic>
      <p:sp>
        <p:nvSpPr>
          <p:cNvPr id="40965" name="6 - Ορθογώνιο"/>
          <p:cNvSpPr>
            <a:spLocks noChangeArrowheads="1"/>
          </p:cNvSpPr>
          <p:nvPr/>
        </p:nvSpPr>
        <p:spPr bwMode="auto">
          <a:xfrm>
            <a:off x="3352800" y="1066800"/>
            <a:ext cx="5334000" cy="2246769"/>
          </a:xfrm>
          <a:prstGeom prst="rect">
            <a:avLst/>
          </a:prstGeom>
          <a:noFill/>
          <a:ln w="9525">
            <a:noFill/>
            <a:miter lim="800000"/>
            <a:headEnd/>
            <a:tailEnd/>
          </a:ln>
        </p:spPr>
        <p:txBody>
          <a:bodyPr wrap="square">
            <a:spAutoFit/>
          </a:bodyPr>
          <a:lstStyle/>
          <a:p>
            <a:pPr algn="just"/>
            <a:r>
              <a:rPr lang="el-GR" sz="2000" dirty="0">
                <a:latin typeface="Constantia" pitchFamily="18" charset="0"/>
                <a:ea typeface="Calibri" pitchFamily="34" charset="0"/>
                <a:cs typeface="AdvP41153C"/>
              </a:rPr>
              <a:t>Αποτέλεσμα της αστικής συρρίκνωσης είναι </a:t>
            </a:r>
            <a:endParaRPr lang="en-US" sz="2000" dirty="0">
              <a:latin typeface="Constantia" pitchFamily="18" charset="0"/>
              <a:ea typeface="Calibri" pitchFamily="34" charset="0"/>
              <a:cs typeface="AdvP41153C"/>
            </a:endParaRPr>
          </a:p>
          <a:p>
            <a:pPr marL="742950" lvl="1" indent="-285750" algn="just">
              <a:buFontTx/>
              <a:buChar char="•"/>
            </a:pPr>
            <a:r>
              <a:rPr lang="el-GR" sz="2000" i="1" dirty="0">
                <a:solidFill>
                  <a:schemeClr val="bg1"/>
                </a:solidFill>
                <a:latin typeface="Constantia" pitchFamily="18" charset="0"/>
                <a:ea typeface="Calibri" pitchFamily="34" charset="0"/>
                <a:cs typeface="AdvP41153C"/>
              </a:rPr>
              <a:t>η ερήμωση πολλών συνοικιών και η μεγάλη αύξηση του αριθμού των ερημωμένων κτιρίων </a:t>
            </a:r>
            <a:r>
              <a:rPr lang="el-GR" sz="2000" dirty="0">
                <a:latin typeface="Constantia" pitchFamily="18" charset="0"/>
                <a:ea typeface="Calibri" pitchFamily="34" charset="0"/>
                <a:cs typeface="AdvP41153C"/>
              </a:rPr>
              <a:t>(κατοικιών αλλά και βιομηχανικών κτιρίων) </a:t>
            </a:r>
            <a:r>
              <a:rPr lang="el-GR" sz="2000" i="1" dirty="0">
                <a:solidFill>
                  <a:schemeClr val="bg1"/>
                </a:solidFill>
                <a:latin typeface="Constantia" pitchFamily="18" charset="0"/>
                <a:ea typeface="Calibri" pitchFamily="34" charset="0"/>
                <a:cs typeface="AdvP41153C"/>
              </a:rPr>
              <a:t>και αχρησιμοποίητων οικοπέδων. </a:t>
            </a:r>
          </a:p>
          <a:p>
            <a:pPr marL="742950" lvl="1" indent="-285750" algn="just">
              <a:buFontTx/>
              <a:buChar char="•"/>
            </a:pPr>
            <a:r>
              <a:rPr lang="el-GR" sz="2000" i="1" dirty="0">
                <a:solidFill>
                  <a:schemeClr val="bg1"/>
                </a:solidFill>
                <a:latin typeface="Constantia" pitchFamily="18" charset="0"/>
                <a:ea typeface="Calibri" pitchFamily="34" charset="0"/>
                <a:cs typeface="AdvP41153C"/>
              </a:rPr>
              <a:t>μεγάλα ποσοστά εγκληματικότητας. </a:t>
            </a:r>
            <a:endParaRPr lang="el-GR" sz="2000" i="1" dirty="0">
              <a:solidFill>
                <a:schemeClr val="bg1"/>
              </a:solidFill>
              <a:latin typeface="Constantia" pitchFamily="18" charset="0"/>
              <a:ea typeface="Calibri" pitchFamily="34" charset="0"/>
              <a:cs typeface="Arial" pitchFamily="34" charset="0"/>
            </a:endParaRPr>
          </a:p>
        </p:txBody>
      </p:sp>
      <p:pic>
        <p:nvPicPr>
          <p:cNvPr id="40967" name="Picture 7"/>
          <p:cNvPicPr>
            <a:picLocks noChangeAspect="1" noChangeArrowheads="1"/>
          </p:cNvPicPr>
          <p:nvPr/>
        </p:nvPicPr>
        <p:blipFill>
          <a:blip r:embed="rId5" cstate="print"/>
          <a:srcRect/>
          <a:stretch>
            <a:fillRect/>
          </a:stretch>
        </p:blipFill>
        <p:spPr bwMode="auto">
          <a:xfrm>
            <a:off x="3294063" y="3876675"/>
            <a:ext cx="5697537" cy="2676525"/>
          </a:xfrm>
          <a:prstGeom prst="rect">
            <a:avLst/>
          </a:prstGeom>
          <a:noFill/>
          <a:ln w="9525">
            <a:noFill/>
            <a:miter lim="800000"/>
            <a:headEnd/>
            <a:tailEnd/>
          </a:ln>
          <a:effectLst/>
        </p:spPr>
      </p:pic>
      <p:sp>
        <p:nvSpPr>
          <p:cNvPr id="2" name="2 - Υπότιτλος"/>
          <p:cNvSpPr txBox="1">
            <a:spLocks/>
          </p:cNvSpPr>
          <p:nvPr/>
        </p:nvSpPr>
        <p:spPr>
          <a:xfrm>
            <a:off x="3581400" y="304800"/>
            <a:ext cx="5257800" cy="609600"/>
          </a:xfrm>
          <a:prstGeom prst="rect">
            <a:avLst/>
          </a:prstGeom>
        </p:spPr>
        <p:txBody>
          <a:bodyPr/>
          <a:lstStyle/>
          <a:p>
            <a:pPr marL="274320" indent="-274320" algn="ctr" fontAlgn="auto">
              <a:spcBef>
                <a:spcPts val="600"/>
              </a:spcBef>
              <a:spcAft>
                <a:spcPts val="0"/>
              </a:spcAft>
              <a:buClr>
                <a:schemeClr val="accent2"/>
              </a:buClr>
              <a:buSzPct val="85000"/>
              <a:defRPr/>
            </a:pPr>
            <a:r>
              <a:rPr lang="en-US" sz="2400" b="1" u="sng" dirty="0">
                <a:solidFill>
                  <a:srgbClr val="C00000"/>
                </a:solidFill>
                <a:effectLst>
                  <a:outerShdw blurRad="38100" dist="38100" dir="2700000" algn="tl">
                    <a:srgbClr val="000000">
                      <a:alpha val="43137"/>
                    </a:srgbClr>
                  </a:outerShdw>
                </a:effectLst>
                <a:latin typeface="+mn-lt"/>
              </a:rPr>
              <a:t>Youngstown (Ohio)</a:t>
            </a:r>
          </a:p>
          <a:p>
            <a:pPr marL="274320" indent="-274320" algn="ctr" fontAlgn="auto">
              <a:spcBef>
                <a:spcPts val="600"/>
              </a:spcBef>
              <a:spcAft>
                <a:spcPts val="0"/>
              </a:spcAft>
              <a:buClr>
                <a:schemeClr val="accent2"/>
              </a:buClr>
              <a:buSzPct val="85000"/>
              <a:buFont typeface="Wingdings 2"/>
              <a:buChar char=""/>
              <a:defRPr/>
            </a:pPr>
            <a:endParaRPr lang="en-US" sz="2400" b="1" dirty="0">
              <a:solidFill>
                <a:schemeClr val="bg1"/>
              </a:solidFill>
              <a:effectLst>
                <a:outerShdw blurRad="38100" dist="38100" dir="2700000" algn="tl">
                  <a:srgbClr val="000000">
                    <a:alpha val="43137"/>
                  </a:srgbClr>
                </a:outerShdw>
              </a:effectLst>
              <a:latin typeface="+mn-lt"/>
            </a:endParaRPr>
          </a:p>
        </p:txBody>
      </p:sp>
      <p:sp>
        <p:nvSpPr>
          <p:cNvPr id="10" name="9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flipH="1">
            <a:off x="609600" y="1017588"/>
            <a:ext cx="7620000" cy="5310187"/>
          </a:xfrm>
          <a:prstGeom prst="rect">
            <a:avLst/>
          </a:prstGeom>
          <a:noFill/>
          <a:ln w="9525">
            <a:noFill/>
            <a:miter lim="800000"/>
            <a:headEnd/>
            <a:tailEnd/>
          </a:ln>
          <a:effectLst/>
        </p:spPr>
        <p:txBody>
          <a:bodyPr anchor="ctr">
            <a:spAutoFit/>
          </a:bodyPr>
          <a:lstStyle/>
          <a:p>
            <a:pPr algn="ctr"/>
            <a:r>
              <a:rPr lang="el-GR" b="1" dirty="0">
                <a:solidFill>
                  <a:srgbClr val="C00000"/>
                </a:solidFill>
                <a:effectLst>
                  <a:outerShdw blurRad="38100" dist="38100" dir="2700000" algn="tl">
                    <a:srgbClr val="FFFFFF"/>
                  </a:outerShdw>
                </a:effectLst>
                <a:latin typeface="Constantia" pitchFamily="18" charset="0"/>
                <a:ea typeface="Calibri" pitchFamily="34" charset="0"/>
                <a:cs typeface="TimesNewRoman" charset="0"/>
              </a:rPr>
              <a:t>Πολιτικές αναζωογόνησης</a:t>
            </a:r>
          </a:p>
          <a:p>
            <a:pPr algn="just">
              <a:buFont typeface="Wingdings" pitchFamily="2" charset="2"/>
              <a:buChar char="§"/>
            </a:pPr>
            <a:r>
              <a:rPr lang="el-GR" dirty="0">
                <a:solidFill>
                  <a:schemeClr val="bg1"/>
                </a:solidFill>
                <a:latin typeface="Constantia" pitchFamily="18" charset="0"/>
                <a:ea typeface="Calibri" pitchFamily="34" charset="0"/>
                <a:cs typeface="TimesNewRoman" charset="0"/>
              </a:rPr>
              <a:t>Στην προσπάθεια </a:t>
            </a:r>
            <a:r>
              <a:rPr lang="el-GR" b="1" dirty="0">
                <a:solidFill>
                  <a:schemeClr val="bg1"/>
                </a:solidFill>
                <a:latin typeface="Constantia" pitchFamily="18" charset="0"/>
                <a:ea typeface="Calibri" pitchFamily="34" charset="0"/>
                <a:cs typeface="TimesNewRoman" charset="0"/>
              </a:rPr>
              <a:t>επίλυσης των προβλημάτων της αστικής συρρίκνωσης</a:t>
            </a:r>
            <a:r>
              <a:rPr lang="el-GR" dirty="0">
                <a:solidFill>
                  <a:schemeClr val="bg1"/>
                </a:solidFill>
                <a:latin typeface="Constantia" pitchFamily="18" charset="0"/>
                <a:ea typeface="Calibri" pitchFamily="34" charset="0"/>
                <a:cs typeface="TimesNewRoman" charset="0"/>
              </a:rPr>
              <a:t>, οι αρχές της πόλης υιοθέτησαν ένα πλάνο το οποίο ονομάστηκε </a:t>
            </a:r>
            <a:r>
              <a:rPr lang="en-US" b="1" dirty="0">
                <a:solidFill>
                  <a:schemeClr val="bg1"/>
                </a:solidFill>
                <a:latin typeface="Constantia" pitchFamily="18" charset="0"/>
                <a:ea typeface="Calibri" pitchFamily="34" charset="0"/>
                <a:cs typeface="TimesNewRoman" charset="0"/>
              </a:rPr>
              <a:t>Youngstown</a:t>
            </a:r>
            <a:r>
              <a:rPr lang="el-GR" b="1" dirty="0">
                <a:solidFill>
                  <a:schemeClr val="bg1"/>
                </a:solidFill>
                <a:latin typeface="Constantia" pitchFamily="18" charset="0"/>
                <a:ea typeface="Calibri" pitchFamily="34" charset="0"/>
                <a:cs typeface="TimesNewRoman" charset="0"/>
              </a:rPr>
              <a:t> 2010.</a:t>
            </a:r>
          </a:p>
          <a:p>
            <a:pPr algn="just">
              <a:buFont typeface="Wingdings" pitchFamily="2" charset="2"/>
              <a:buChar char="§"/>
            </a:pPr>
            <a:endParaRPr lang="el-GR" dirty="0">
              <a:latin typeface="Constantia" pitchFamily="18" charset="0"/>
              <a:ea typeface="Calibri" pitchFamily="34" charset="0"/>
              <a:cs typeface="TimesNewRoman" charset="0"/>
            </a:endParaRPr>
          </a:p>
          <a:p>
            <a:pPr algn="just">
              <a:buFont typeface="Wingdings" pitchFamily="2" charset="2"/>
              <a:buChar char="§"/>
            </a:pPr>
            <a:endParaRPr lang="el-GR" dirty="0">
              <a:latin typeface="Constantia" pitchFamily="18" charset="0"/>
              <a:ea typeface="Calibri" pitchFamily="34" charset="0"/>
              <a:cs typeface="TimesNewRoman" charset="0"/>
            </a:endParaRPr>
          </a:p>
          <a:p>
            <a:pPr algn="just">
              <a:buFont typeface="Wingdings" pitchFamily="2" charset="2"/>
              <a:buChar char="§"/>
            </a:pPr>
            <a:endParaRPr lang="el-GR" dirty="0">
              <a:latin typeface="Constantia" pitchFamily="18" charset="0"/>
              <a:ea typeface="Calibri" pitchFamily="34" charset="0"/>
              <a:cs typeface="TimesNewRoman" charset="0"/>
            </a:endParaRPr>
          </a:p>
          <a:p>
            <a:pPr algn="just">
              <a:buFont typeface="Wingdings" pitchFamily="2" charset="2"/>
              <a:buChar char="§"/>
            </a:pPr>
            <a:endParaRPr lang="el-GR" dirty="0">
              <a:latin typeface="Constantia" pitchFamily="18" charset="0"/>
              <a:ea typeface="Calibri" pitchFamily="34" charset="0"/>
              <a:cs typeface="TimesNewRoman" charset="0"/>
            </a:endParaRPr>
          </a:p>
          <a:p>
            <a:pPr algn="just">
              <a:buFont typeface="Wingdings" pitchFamily="2" charset="2"/>
              <a:buChar char="§"/>
            </a:pPr>
            <a:endParaRPr lang="el-GR" dirty="0">
              <a:latin typeface="Constantia" pitchFamily="18" charset="0"/>
              <a:ea typeface="Calibri" pitchFamily="34" charset="0"/>
              <a:cs typeface="TimesNewRoman" charset="0"/>
            </a:endParaRPr>
          </a:p>
          <a:p>
            <a:pPr algn="just">
              <a:buFont typeface="Wingdings" pitchFamily="2" charset="2"/>
              <a:buChar char="§"/>
            </a:pPr>
            <a:endParaRPr lang="el-GR" dirty="0">
              <a:latin typeface="Constantia" pitchFamily="18" charset="0"/>
              <a:ea typeface="Calibri" pitchFamily="34" charset="0"/>
              <a:cs typeface="TimesNewRoman" charset="0"/>
            </a:endParaRPr>
          </a:p>
          <a:p>
            <a:pPr algn="just">
              <a:buFont typeface="Wingdings" pitchFamily="2" charset="2"/>
              <a:buChar char="§"/>
            </a:pPr>
            <a:endParaRPr lang="el-GR" dirty="0">
              <a:latin typeface="Constantia" pitchFamily="18" charset="0"/>
              <a:ea typeface="Calibri" pitchFamily="34" charset="0"/>
              <a:cs typeface="TimesNewRoman" charset="0"/>
            </a:endParaRPr>
          </a:p>
          <a:p>
            <a:pPr algn="just">
              <a:buFont typeface="Wingdings" pitchFamily="2" charset="2"/>
              <a:buChar char="§"/>
            </a:pPr>
            <a:endParaRPr lang="el-GR" dirty="0">
              <a:latin typeface="Constantia" pitchFamily="18" charset="0"/>
              <a:ea typeface="Calibri" pitchFamily="34" charset="0"/>
              <a:cs typeface="TimesNewRoman" charset="0"/>
            </a:endParaRPr>
          </a:p>
          <a:p>
            <a:pPr algn="just">
              <a:buFont typeface="Wingdings" pitchFamily="2" charset="2"/>
              <a:buChar char="§"/>
            </a:pPr>
            <a:endParaRPr lang="el-GR" dirty="0">
              <a:latin typeface="Constantia" pitchFamily="18" charset="0"/>
              <a:ea typeface="Calibri" pitchFamily="34" charset="0"/>
              <a:cs typeface="TimesNewRoman" charset="0"/>
            </a:endParaRPr>
          </a:p>
          <a:p>
            <a:pPr algn="just">
              <a:buFont typeface="Wingdings" pitchFamily="2" charset="2"/>
              <a:buChar char="§"/>
            </a:pPr>
            <a:endParaRPr lang="el-GR" dirty="0">
              <a:solidFill>
                <a:schemeClr val="bg1"/>
              </a:solidFill>
              <a:latin typeface="Constantia" pitchFamily="18" charset="0"/>
              <a:ea typeface="Calibri" pitchFamily="34" charset="0"/>
              <a:cs typeface="TimesNewRoman" charset="0"/>
            </a:endParaRPr>
          </a:p>
          <a:p>
            <a:pPr algn="just">
              <a:buFont typeface="Wingdings" pitchFamily="2" charset="2"/>
              <a:buChar char="§"/>
            </a:pPr>
            <a:r>
              <a:rPr lang="el-GR" dirty="0">
                <a:solidFill>
                  <a:schemeClr val="bg1"/>
                </a:solidFill>
                <a:latin typeface="Constantia" pitchFamily="18" charset="0"/>
                <a:ea typeface="Calibri" pitchFamily="34" charset="0"/>
                <a:cs typeface="TimesNewRoman" charset="0"/>
              </a:rPr>
              <a:t>Κύριος στόχος ήταν η </a:t>
            </a:r>
            <a:r>
              <a:rPr lang="el-GR" b="1" dirty="0">
                <a:solidFill>
                  <a:schemeClr val="bg1"/>
                </a:solidFill>
                <a:latin typeface="Constantia" pitchFamily="18" charset="0"/>
                <a:ea typeface="Calibri" pitchFamily="34" charset="0"/>
                <a:cs typeface="TimesNewRoman" charset="0"/>
              </a:rPr>
              <a:t>βελτίωση της ποιότητας ζωής των κατοίκων. </a:t>
            </a:r>
          </a:p>
          <a:p>
            <a:pPr algn="just"/>
            <a:endParaRPr lang="el-GR" dirty="0">
              <a:solidFill>
                <a:schemeClr val="bg1"/>
              </a:solidFill>
              <a:latin typeface="Constantia" pitchFamily="18" charset="0"/>
              <a:ea typeface="Calibri" pitchFamily="34" charset="0"/>
              <a:cs typeface="TimesNewRoman" charset="0"/>
            </a:endParaRPr>
          </a:p>
          <a:p>
            <a:pPr algn="just">
              <a:buFont typeface="Wingdings" pitchFamily="2" charset="2"/>
              <a:buChar char="§"/>
            </a:pPr>
            <a:r>
              <a:rPr lang="el-GR" dirty="0">
                <a:solidFill>
                  <a:schemeClr val="bg1"/>
                </a:solidFill>
                <a:latin typeface="Constantia" pitchFamily="18" charset="0"/>
                <a:ea typeface="Calibri" pitchFamily="34" charset="0"/>
                <a:cs typeface="TimesNewRoman" charset="0"/>
              </a:rPr>
              <a:t>Η πόλη </a:t>
            </a:r>
            <a:r>
              <a:rPr lang="en-US" dirty="0">
                <a:solidFill>
                  <a:schemeClr val="bg1"/>
                </a:solidFill>
                <a:latin typeface="Constantia" pitchFamily="18" charset="0"/>
                <a:ea typeface="Calibri" pitchFamily="34" charset="0"/>
                <a:cs typeface="TimesNewRoman" charset="0"/>
              </a:rPr>
              <a:t>Youngstown </a:t>
            </a:r>
            <a:r>
              <a:rPr lang="el-GR" dirty="0">
                <a:solidFill>
                  <a:schemeClr val="bg1"/>
                </a:solidFill>
                <a:latin typeface="Constantia" pitchFamily="18" charset="0"/>
                <a:ea typeface="Calibri" pitchFamily="34" charset="0"/>
                <a:cs typeface="TimesNewRoman" charset="0"/>
              </a:rPr>
              <a:t>αντέδρασε στη μεγάλη μείωση του πληθυσμού της με </a:t>
            </a:r>
            <a:r>
              <a:rPr lang="el-GR" b="1" dirty="0">
                <a:solidFill>
                  <a:srgbClr val="C00000"/>
                </a:solidFill>
                <a:latin typeface="Constantia" pitchFamily="18" charset="0"/>
                <a:ea typeface="Calibri" pitchFamily="34" charset="0"/>
                <a:cs typeface="TimesNewRoman" charset="0"/>
              </a:rPr>
              <a:t>μια στρατηγική </a:t>
            </a:r>
            <a:r>
              <a:rPr lang="el-GR" b="1" dirty="0">
                <a:solidFill>
                  <a:srgbClr val="C00000"/>
                </a:solidFill>
                <a:latin typeface="Calibri" pitchFamily="34" charset="0"/>
                <a:ea typeface="Calibri" pitchFamily="34" charset="0"/>
                <a:cs typeface="TimesNewRoman" charset="0"/>
              </a:rPr>
              <a:t>«</a:t>
            </a:r>
            <a:r>
              <a:rPr lang="el-GR" b="1" dirty="0">
                <a:solidFill>
                  <a:srgbClr val="C00000"/>
                </a:solidFill>
                <a:latin typeface="Constantia" pitchFamily="18" charset="0"/>
                <a:ea typeface="Calibri" pitchFamily="34" charset="0"/>
                <a:cs typeface="TimesNewRoman" charset="0"/>
              </a:rPr>
              <a:t>αστικής μετατροπής</a:t>
            </a:r>
            <a:r>
              <a:rPr lang="el-GR" b="1" dirty="0">
                <a:solidFill>
                  <a:srgbClr val="C00000"/>
                </a:solidFill>
                <a:latin typeface="Calibri" pitchFamily="34" charset="0"/>
                <a:ea typeface="Calibri" pitchFamily="34" charset="0"/>
                <a:cs typeface="TimesNewRoman" charset="0"/>
              </a:rPr>
              <a:t>»</a:t>
            </a:r>
            <a:r>
              <a:rPr lang="el-GR" b="1" dirty="0">
                <a:solidFill>
                  <a:srgbClr val="C00000"/>
                </a:solidFill>
                <a:latin typeface="Constantia" pitchFamily="18" charset="0"/>
                <a:ea typeface="Calibri" pitchFamily="34" charset="0"/>
                <a:cs typeface="TimesNewRoman" charset="0"/>
              </a:rPr>
              <a:t> (</a:t>
            </a:r>
            <a:r>
              <a:rPr lang="en-US" b="1" dirty="0">
                <a:solidFill>
                  <a:srgbClr val="C00000"/>
                </a:solidFill>
                <a:latin typeface="Constantia" pitchFamily="18" charset="0"/>
                <a:ea typeface="Calibri" pitchFamily="34" charset="0"/>
                <a:cs typeface="TimesNewRoman" charset="0"/>
              </a:rPr>
              <a:t>urban conversion</a:t>
            </a:r>
            <a:r>
              <a:rPr lang="el-GR" b="1" dirty="0">
                <a:solidFill>
                  <a:srgbClr val="C00000"/>
                </a:solidFill>
                <a:latin typeface="Constantia" pitchFamily="18" charset="0"/>
                <a:ea typeface="Calibri" pitchFamily="34" charset="0"/>
                <a:cs typeface="TimesNewRoman" charset="0"/>
              </a:rPr>
              <a:t>), με στόχο την βελτίωση της ποιότητας ζωής και τη βιώσιμη ανάπτυξη. </a:t>
            </a:r>
            <a:endParaRPr lang="el-GR" b="1" dirty="0">
              <a:solidFill>
                <a:srgbClr val="C00000"/>
              </a:solidFill>
              <a:ea typeface="Calibri" pitchFamily="34" charset="0"/>
              <a:cs typeface="Arial" pitchFamily="34" charset="0"/>
            </a:endParaRPr>
          </a:p>
        </p:txBody>
      </p:sp>
      <p:pic>
        <p:nvPicPr>
          <p:cNvPr id="41986" name="Picture 4"/>
          <p:cNvPicPr>
            <a:picLocks noChangeAspect="1" noChangeArrowheads="1"/>
          </p:cNvPicPr>
          <p:nvPr/>
        </p:nvPicPr>
        <p:blipFill>
          <a:blip r:embed="rId2" cstate="print"/>
          <a:srcRect/>
          <a:stretch>
            <a:fillRect/>
          </a:stretch>
        </p:blipFill>
        <p:spPr bwMode="auto">
          <a:xfrm>
            <a:off x="2209800" y="2255837"/>
            <a:ext cx="4572000" cy="2468563"/>
          </a:xfrm>
          <a:prstGeom prst="rect">
            <a:avLst/>
          </a:prstGeom>
          <a:noFill/>
          <a:ln w="9525">
            <a:noFill/>
            <a:miter lim="800000"/>
            <a:headEnd/>
            <a:tailEnd/>
          </a:ln>
        </p:spPr>
      </p:pic>
      <p:sp>
        <p:nvSpPr>
          <p:cNvPr id="6" name="2 - Υπότιτλος"/>
          <p:cNvSpPr txBox="1">
            <a:spLocks/>
          </p:cNvSpPr>
          <p:nvPr/>
        </p:nvSpPr>
        <p:spPr>
          <a:xfrm>
            <a:off x="533400" y="304800"/>
            <a:ext cx="8077200" cy="609600"/>
          </a:xfrm>
          <a:prstGeom prst="rect">
            <a:avLst/>
          </a:prstGeom>
        </p:spPr>
        <p:txBody>
          <a:bodyPr/>
          <a:lstStyle/>
          <a:p>
            <a:pPr marL="274320" indent="-274320" algn="ctr" fontAlgn="auto">
              <a:spcBef>
                <a:spcPts val="600"/>
              </a:spcBef>
              <a:spcAft>
                <a:spcPts val="0"/>
              </a:spcAft>
              <a:buClr>
                <a:schemeClr val="accent2"/>
              </a:buClr>
              <a:buSzPct val="85000"/>
              <a:defRPr/>
            </a:pPr>
            <a:r>
              <a:rPr lang="en-US" sz="2400" b="1" u="sng" dirty="0">
                <a:solidFill>
                  <a:srgbClr val="C00000"/>
                </a:solidFill>
                <a:effectLst>
                  <a:outerShdw blurRad="38100" dist="38100" dir="2700000" algn="tl">
                    <a:srgbClr val="000000">
                      <a:alpha val="43137"/>
                    </a:srgbClr>
                  </a:outerShdw>
                </a:effectLst>
                <a:latin typeface="+mn-lt"/>
              </a:rPr>
              <a:t>Youngstown (Ohio)</a:t>
            </a:r>
          </a:p>
          <a:p>
            <a:pPr marL="274320" indent="-274320" algn="ctr" fontAlgn="auto">
              <a:spcBef>
                <a:spcPts val="600"/>
              </a:spcBef>
              <a:spcAft>
                <a:spcPts val="0"/>
              </a:spcAft>
              <a:buClr>
                <a:schemeClr val="accent2"/>
              </a:buClr>
              <a:buSzPct val="85000"/>
              <a:buFont typeface="Wingdings 2"/>
              <a:buChar char=""/>
              <a:defRPr/>
            </a:pPr>
            <a:endParaRPr lang="en-US" sz="2400" b="1" dirty="0">
              <a:solidFill>
                <a:schemeClr val="bg1"/>
              </a:solidFill>
              <a:effectLst>
                <a:outerShdw blurRad="38100" dist="38100" dir="2700000" algn="tl">
                  <a:srgbClr val="000000">
                    <a:alpha val="43137"/>
                  </a:srgbClr>
                </a:outerShdw>
              </a:effectLst>
              <a:latin typeface="+mn-lt"/>
            </a:endParaRPr>
          </a:p>
        </p:txBody>
      </p:sp>
      <p:sp>
        <p:nvSpPr>
          <p:cNvPr id="8" name="7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533400" y="1279525"/>
            <a:ext cx="7696200" cy="4359275"/>
          </a:xfrm>
          <a:prstGeom prst="rect">
            <a:avLst/>
          </a:prstGeom>
          <a:noFill/>
          <a:ln w="9525">
            <a:noFill/>
            <a:miter lim="800000"/>
            <a:headEnd/>
            <a:tailEnd/>
          </a:ln>
        </p:spPr>
        <p:txBody>
          <a:bodyPr anchor="ctr">
            <a:spAutoFit/>
          </a:bodyPr>
          <a:lstStyle/>
          <a:p>
            <a:pPr algn="just"/>
            <a:r>
              <a:rPr lang="el-GR" sz="2000" b="1" dirty="0">
                <a:solidFill>
                  <a:srgbClr val="C00000"/>
                </a:solidFill>
                <a:latin typeface="Constantia" pitchFamily="18" charset="0"/>
                <a:ea typeface="Calibri" pitchFamily="34" charset="0"/>
                <a:cs typeface="TimesNewRoman" charset="0"/>
              </a:rPr>
              <a:t>Το σχέδιο αναζωογόνησης</a:t>
            </a:r>
            <a:r>
              <a:rPr lang="el-GR" sz="2000" dirty="0">
                <a:solidFill>
                  <a:srgbClr val="C00000"/>
                </a:solidFill>
                <a:latin typeface="Constantia" pitchFamily="18" charset="0"/>
                <a:ea typeface="Calibri" pitchFamily="34" charset="0"/>
                <a:cs typeface="TimesNewRoman" charset="0"/>
              </a:rPr>
              <a:t> </a:t>
            </a:r>
            <a:r>
              <a:rPr lang="el-GR" sz="2000" dirty="0">
                <a:solidFill>
                  <a:schemeClr val="bg1"/>
                </a:solidFill>
                <a:latin typeface="Constantia" pitchFamily="18" charset="0"/>
                <a:ea typeface="Calibri" pitchFamily="34" charset="0"/>
                <a:cs typeface="TimesNewRoman" charset="0"/>
              </a:rPr>
              <a:t>βασίστηκε στις εξής αρχές:</a:t>
            </a:r>
            <a:endParaRPr lang="el-GR" sz="2000" dirty="0">
              <a:solidFill>
                <a:schemeClr val="bg1"/>
              </a:solidFill>
              <a:latin typeface="Constantia" pitchFamily="18" charset="0"/>
              <a:ea typeface="Calibri" pitchFamily="34" charset="0"/>
              <a:cs typeface="Arial" pitchFamily="34" charset="0"/>
            </a:endParaRPr>
          </a:p>
          <a:p>
            <a:pPr algn="just" eaLnBrk="0" hangingPunct="0"/>
            <a:r>
              <a:rPr lang="el-GR" sz="2000" dirty="0">
                <a:solidFill>
                  <a:schemeClr val="bg1"/>
                </a:solidFill>
                <a:latin typeface="Constantia" pitchFamily="18" charset="0"/>
                <a:ea typeface="Calibri" pitchFamily="34" charset="0"/>
                <a:cs typeface="TimesNewRoman" charset="0"/>
              </a:rPr>
              <a:t>-1. </a:t>
            </a:r>
            <a:r>
              <a:rPr lang="el-GR" sz="2000" b="1" i="1" dirty="0">
                <a:solidFill>
                  <a:schemeClr val="bg1"/>
                </a:solidFill>
                <a:latin typeface="Constantia" pitchFamily="18" charset="0"/>
                <a:ea typeface="Calibri" pitchFamily="34" charset="0"/>
                <a:cs typeface="TimesNewRoman" charset="0"/>
              </a:rPr>
              <a:t>την αποδοχή ότι το </a:t>
            </a:r>
            <a:r>
              <a:rPr lang="en-US" sz="2000" b="1" i="1" dirty="0">
                <a:solidFill>
                  <a:schemeClr val="bg1"/>
                </a:solidFill>
                <a:latin typeface="Constantia" pitchFamily="18" charset="0"/>
                <a:ea typeface="Calibri" pitchFamily="34" charset="0"/>
                <a:cs typeface="TimesNewRoman" charset="0"/>
              </a:rPr>
              <a:t>Youngstown </a:t>
            </a:r>
            <a:r>
              <a:rPr lang="el-GR" sz="2000" b="1" i="1" dirty="0">
                <a:solidFill>
                  <a:schemeClr val="bg1"/>
                </a:solidFill>
                <a:latin typeface="Constantia" pitchFamily="18" charset="0"/>
                <a:ea typeface="Calibri" pitchFamily="34" charset="0"/>
                <a:cs typeface="TimesNewRoman" charset="0"/>
              </a:rPr>
              <a:t>είναι μια </a:t>
            </a:r>
            <a:r>
              <a:rPr lang="el-GR" sz="2000" b="1" i="1" dirty="0">
                <a:solidFill>
                  <a:srgbClr val="C00000"/>
                </a:solidFill>
                <a:latin typeface="Constantia" pitchFamily="18" charset="0"/>
                <a:ea typeface="Calibri" pitchFamily="34" charset="0"/>
                <a:cs typeface="TimesNewRoman" charset="0"/>
              </a:rPr>
              <a:t>πολύ μικρότερη πόλη </a:t>
            </a:r>
            <a:r>
              <a:rPr lang="el-GR" sz="2000" b="1" i="1" dirty="0">
                <a:solidFill>
                  <a:schemeClr val="bg1"/>
                </a:solidFill>
                <a:latin typeface="Constantia" pitchFamily="18" charset="0"/>
                <a:ea typeface="Calibri" pitchFamily="34" charset="0"/>
                <a:cs typeface="TimesNewRoman" charset="0"/>
              </a:rPr>
              <a:t>από ότι ήταν παλιά.</a:t>
            </a:r>
            <a:endParaRPr lang="el-GR" sz="2000" b="1" i="1" dirty="0">
              <a:solidFill>
                <a:schemeClr val="bg1"/>
              </a:solidFill>
              <a:latin typeface="Constantia" pitchFamily="18" charset="0"/>
              <a:ea typeface="TimesNewRoman" charset="0"/>
              <a:cs typeface="TimesNewRoman" charset="0"/>
            </a:endParaRPr>
          </a:p>
          <a:p>
            <a:pPr algn="just"/>
            <a:r>
              <a:rPr lang="el-GR" sz="2000" b="1" i="1" dirty="0">
                <a:solidFill>
                  <a:schemeClr val="bg1"/>
                </a:solidFill>
                <a:latin typeface="Constantia" pitchFamily="18" charset="0"/>
              </a:rPr>
              <a:t>- 2. τον καθορισμός </a:t>
            </a:r>
            <a:r>
              <a:rPr lang="el-GR" sz="2000" b="1" i="1" dirty="0">
                <a:solidFill>
                  <a:srgbClr val="C00000"/>
                </a:solidFill>
                <a:latin typeface="Constantia" pitchFamily="18" charset="0"/>
              </a:rPr>
              <a:t>του ρόλου της πόλης </a:t>
            </a:r>
            <a:r>
              <a:rPr lang="el-GR" sz="2000" b="1" i="1" dirty="0">
                <a:solidFill>
                  <a:schemeClr val="bg1"/>
                </a:solidFill>
                <a:latin typeface="Constantia" pitchFamily="18" charset="0"/>
              </a:rPr>
              <a:t>στο πλαίσιο της νέας οικονομικής της περιοχής</a:t>
            </a:r>
          </a:p>
          <a:p>
            <a:pPr algn="just"/>
            <a:r>
              <a:rPr lang="el-GR" sz="2000" b="1" i="1" dirty="0">
                <a:solidFill>
                  <a:schemeClr val="bg1"/>
                </a:solidFill>
                <a:latin typeface="Constantia" pitchFamily="18" charset="0"/>
              </a:rPr>
              <a:t>- 3. τη </a:t>
            </a:r>
            <a:r>
              <a:rPr lang="el-GR" sz="2000" b="1" i="1" dirty="0">
                <a:solidFill>
                  <a:srgbClr val="C00000"/>
                </a:solidFill>
                <a:latin typeface="Constantia" pitchFamily="18" charset="0"/>
              </a:rPr>
              <a:t>βελτίωση της εικόνας της πόλης </a:t>
            </a:r>
            <a:r>
              <a:rPr lang="el-GR" sz="2000" b="1" i="1" dirty="0">
                <a:solidFill>
                  <a:schemeClr val="bg1"/>
                </a:solidFill>
                <a:latin typeface="Constantia" pitchFamily="18" charset="0"/>
              </a:rPr>
              <a:t>και της ποιότητας της ζωής  των κατοίκων της,</a:t>
            </a:r>
          </a:p>
          <a:p>
            <a:pPr algn="just">
              <a:buFontTx/>
              <a:buChar char="-"/>
            </a:pPr>
            <a:r>
              <a:rPr lang="el-GR" sz="2000" b="1" i="1" dirty="0">
                <a:solidFill>
                  <a:schemeClr val="bg1"/>
                </a:solidFill>
                <a:latin typeface="Constantia" pitchFamily="18" charset="0"/>
              </a:rPr>
              <a:t>4. η οργάνωση ενός </a:t>
            </a:r>
            <a:r>
              <a:rPr lang="el-GR" sz="2000" b="1" i="1" dirty="0">
                <a:solidFill>
                  <a:srgbClr val="C00000"/>
                </a:solidFill>
                <a:latin typeface="Constantia" pitchFamily="18" charset="0"/>
              </a:rPr>
              <a:t>εφικτού πλάνου δράσης.</a:t>
            </a:r>
          </a:p>
          <a:p>
            <a:pPr algn="just">
              <a:buFontTx/>
              <a:buChar char="-"/>
            </a:pPr>
            <a:endParaRPr lang="el-GR" sz="2000" dirty="0">
              <a:solidFill>
                <a:schemeClr val="bg1"/>
              </a:solidFill>
              <a:latin typeface="Constantia" pitchFamily="18" charset="0"/>
            </a:endParaRPr>
          </a:p>
          <a:p>
            <a:pPr algn="just">
              <a:buFontTx/>
              <a:buChar char="-"/>
            </a:pPr>
            <a:endParaRPr lang="el-GR" sz="2000" dirty="0">
              <a:solidFill>
                <a:schemeClr val="bg1"/>
              </a:solidFill>
              <a:latin typeface="Constantia" pitchFamily="18" charset="0"/>
            </a:endParaRPr>
          </a:p>
          <a:p>
            <a:pPr algn="just">
              <a:buFontTx/>
              <a:buChar char="-"/>
            </a:pPr>
            <a:r>
              <a:rPr lang="el-GR" sz="2000" dirty="0">
                <a:solidFill>
                  <a:schemeClr val="bg1"/>
                </a:solidFill>
                <a:latin typeface="Constantia" pitchFamily="18" charset="0"/>
              </a:rPr>
              <a:t>Η όλη διαδικασία αναζωογόνησης έχει στόχο </a:t>
            </a:r>
            <a:r>
              <a:rPr lang="el-GR" sz="2000" b="1" i="1" dirty="0">
                <a:solidFill>
                  <a:srgbClr val="C00000"/>
                </a:solidFill>
                <a:latin typeface="Constantia" pitchFamily="18" charset="0"/>
              </a:rPr>
              <a:t>την ανακατασκευή της πόλης σε ένα μικρότερο μέγεθος</a:t>
            </a:r>
            <a:r>
              <a:rPr lang="el-GR" sz="2000" dirty="0">
                <a:solidFill>
                  <a:srgbClr val="C00000"/>
                </a:solidFill>
                <a:latin typeface="Constantia" pitchFamily="18" charset="0"/>
              </a:rPr>
              <a:t>, </a:t>
            </a:r>
            <a:r>
              <a:rPr lang="el-GR" sz="2000" dirty="0">
                <a:solidFill>
                  <a:schemeClr val="bg1"/>
                </a:solidFill>
                <a:latin typeface="Constantia" pitchFamily="18" charset="0"/>
              </a:rPr>
              <a:t>με φόρμουλες βασισμένες στο </a:t>
            </a:r>
            <a:r>
              <a:rPr lang="el-GR" sz="2000" b="1" dirty="0">
                <a:solidFill>
                  <a:srgbClr val="C00000"/>
                </a:solidFill>
                <a:latin typeface="Constantia" pitchFamily="18" charset="0"/>
              </a:rPr>
              <a:t>κίνημα του </a:t>
            </a:r>
            <a:r>
              <a:rPr lang="en-US" sz="2000" b="1" dirty="0">
                <a:solidFill>
                  <a:srgbClr val="C00000"/>
                </a:solidFill>
                <a:latin typeface="Constantia" pitchFamily="18" charset="0"/>
              </a:rPr>
              <a:t>new</a:t>
            </a:r>
            <a:r>
              <a:rPr lang="el-GR" sz="2000" b="1" dirty="0">
                <a:solidFill>
                  <a:srgbClr val="C00000"/>
                </a:solidFill>
                <a:latin typeface="Constantia" pitchFamily="18" charset="0"/>
              </a:rPr>
              <a:t>-</a:t>
            </a:r>
            <a:r>
              <a:rPr lang="en-US" sz="2000" b="1" dirty="0">
                <a:solidFill>
                  <a:srgbClr val="C00000"/>
                </a:solidFill>
                <a:latin typeface="Constantia" pitchFamily="18" charset="0"/>
              </a:rPr>
              <a:t>urbanism</a:t>
            </a:r>
            <a:r>
              <a:rPr lang="el-GR" sz="2000" b="1" dirty="0">
                <a:solidFill>
                  <a:srgbClr val="C00000"/>
                </a:solidFill>
                <a:latin typeface="Constantia" pitchFamily="18" charset="0"/>
              </a:rPr>
              <a:t> </a:t>
            </a:r>
            <a:r>
              <a:rPr lang="el-GR" sz="2000" dirty="0">
                <a:solidFill>
                  <a:schemeClr val="bg1"/>
                </a:solidFill>
                <a:latin typeface="Constantia" pitchFamily="18" charset="0"/>
              </a:rPr>
              <a:t>και έμφαση στη συρρίκνωση και όχι στην ανάπτυξη. </a:t>
            </a:r>
          </a:p>
        </p:txBody>
      </p:sp>
      <p:sp>
        <p:nvSpPr>
          <p:cNvPr id="5" name="2 - Υπότιτλος"/>
          <p:cNvSpPr txBox="1">
            <a:spLocks/>
          </p:cNvSpPr>
          <p:nvPr/>
        </p:nvSpPr>
        <p:spPr>
          <a:xfrm>
            <a:off x="533400" y="304800"/>
            <a:ext cx="8077200" cy="609600"/>
          </a:xfrm>
          <a:prstGeom prst="rect">
            <a:avLst/>
          </a:prstGeom>
        </p:spPr>
        <p:txBody>
          <a:bodyPr/>
          <a:lstStyle/>
          <a:p>
            <a:pPr marL="274320" indent="-274320" algn="ctr" fontAlgn="auto">
              <a:spcBef>
                <a:spcPts val="600"/>
              </a:spcBef>
              <a:spcAft>
                <a:spcPts val="0"/>
              </a:spcAft>
              <a:buClr>
                <a:schemeClr val="accent2"/>
              </a:buClr>
              <a:buSzPct val="85000"/>
              <a:defRPr/>
            </a:pPr>
            <a:r>
              <a:rPr lang="en-US" sz="2400" b="1" u="sng" dirty="0">
                <a:solidFill>
                  <a:srgbClr val="C00000"/>
                </a:solidFill>
                <a:effectLst>
                  <a:outerShdw blurRad="38100" dist="38100" dir="2700000" algn="tl">
                    <a:srgbClr val="000000">
                      <a:alpha val="43137"/>
                    </a:srgbClr>
                  </a:outerShdw>
                </a:effectLst>
                <a:latin typeface="+mn-lt"/>
              </a:rPr>
              <a:t>Youngstown (Ohio)</a:t>
            </a:r>
          </a:p>
          <a:p>
            <a:pPr marL="274320" indent="-274320" algn="ctr" fontAlgn="auto">
              <a:spcBef>
                <a:spcPts val="600"/>
              </a:spcBef>
              <a:spcAft>
                <a:spcPts val="0"/>
              </a:spcAft>
              <a:buClr>
                <a:schemeClr val="accent2"/>
              </a:buClr>
              <a:buSzPct val="85000"/>
              <a:buFont typeface="Wingdings 2"/>
              <a:buChar char=""/>
              <a:defRPr/>
            </a:pPr>
            <a:endParaRPr lang="en-US" sz="2400" b="1" dirty="0">
              <a:solidFill>
                <a:schemeClr val="bg1"/>
              </a:solidFill>
              <a:effectLst>
                <a:outerShdw blurRad="38100" dist="38100" dir="2700000" algn="tl">
                  <a:srgbClr val="000000">
                    <a:alpha val="43137"/>
                  </a:srgbClr>
                </a:outerShdw>
              </a:effectLst>
              <a:latin typeface="+mn-lt"/>
            </a:endParaRPr>
          </a:p>
        </p:txBody>
      </p:sp>
      <p:sp>
        <p:nvSpPr>
          <p:cNvPr id="7" name="6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533400" y="685800"/>
            <a:ext cx="7696200" cy="2554545"/>
          </a:xfrm>
          <a:prstGeom prst="rect">
            <a:avLst/>
          </a:prstGeom>
          <a:noFill/>
          <a:ln w="9525">
            <a:noFill/>
            <a:miter lim="800000"/>
            <a:headEnd/>
            <a:tailEnd/>
          </a:ln>
          <a:effectLst/>
        </p:spPr>
        <p:txBody>
          <a:bodyPr anchor="ctr">
            <a:spAutoFit/>
          </a:bodyPr>
          <a:lstStyle/>
          <a:p>
            <a:pPr algn="just"/>
            <a:r>
              <a:rPr lang="el-GR" sz="2000" dirty="0">
                <a:latin typeface="Constantia" pitchFamily="18" charset="0"/>
              </a:rPr>
              <a:t>Οι </a:t>
            </a:r>
            <a:r>
              <a:rPr lang="el-GR" sz="2000" dirty="0">
                <a:solidFill>
                  <a:schemeClr val="bg1"/>
                </a:solidFill>
                <a:latin typeface="Constantia" pitchFamily="18" charset="0"/>
              </a:rPr>
              <a:t>προσπάθειες βασίζονται:</a:t>
            </a:r>
          </a:p>
          <a:p>
            <a:pPr lvl="1" algn="just">
              <a:buFontTx/>
              <a:buChar char="•"/>
            </a:pPr>
            <a:r>
              <a:rPr lang="el-GR" sz="2000" b="1" i="1" dirty="0">
                <a:solidFill>
                  <a:schemeClr val="bg1"/>
                </a:solidFill>
                <a:latin typeface="Constantia" pitchFamily="18" charset="0"/>
              </a:rPr>
              <a:t>στον μετασχηματισμό των κενών κτισμάτων και οικοπέδων σε </a:t>
            </a:r>
            <a:r>
              <a:rPr lang="el-GR" sz="2000" b="1" i="1" dirty="0">
                <a:solidFill>
                  <a:srgbClr val="C00000"/>
                </a:solidFill>
                <a:latin typeface="Constantia" pitchFamily="18" charset="0"/>
              </a:rPr>
              <a:t>ελευθέρους δημόσιους χώρους,</a:t>
            </a:r>
            <a:r>
              <a:rPr lang="el-GR" sz="2000" b="1" i="1" dirty="0">
                <a:solidFill>
                  <a:schemeClr val="bg1"/>
                </a:solidFill>
                <a:latin typeface="Constantia" pitchFamily="18" charset="0"/>
              </a:rPr>
              <a:t> </a:t>
            </a:r>
            <a:r>
              <a:rPr lang="el-GR" sz="2000" b="1" i="1" dirty="0">
                <a:solidFill>
                  <a:srgbClr val="C00000"/>
                </a:solidFill>
                <a:latin typeface="Constantia" pitchFamily="18" charset="0"/>
              </a:rPr>
              <a:t>ως χώρους πρασίνου</a:t>
            </a:r>
            <a:r>
              <a:rPr lang="el-GR" sz="2000" b="1" i="1" dirty="0">
                <a:solidFill>
                  <a:schemeClr val="bg1"/>
                </a:solidFill>
                <a:latin typeface="Constantia" pitchFamily="18" charset="0"/>
              </a:rPr>
              <a:t>, </a:t>
            </a:r>
            <a:r>
              <a:rPr lang="el-GR" sz="2000" b="1" i="1" dirty="0">
                <a:solidFill>
                  <a:srgbClr val="C00000"/>
                </a:solidFill>
                <a:latin typeface="Constantia" pitchFamily="18" charset="0"/>
              </a:rPr>
              <a:t>πάρκα, με έμφαση σε ένα «οικολογικό» μοντέλο, </a:t>
            </a:r>
            <a:r>
              <a:rPr lang="el-GR" sz="2000" b="1" i="1" dirty="0">
                <a:solidFill>
                  <a:schemeClr val="bg1"/>
                </a:solidFill>
                <a:latin typeface="Constantia" pitchFamily="18" charset="0"/>
              </a:rPr>
              <a:t>για τη δημιουργία ενός πιο «πράσινου» δικτύου τόπων και χώρων (</a:t>
            </a:r>
            <a:r>
              <a:rPr lang="en-US" sz="2000" b="1" i="1" dirty="0">
                <a:solidFill>
                  <a:schemeClr val="bg1"/>
                </a:solidFill>
                <a:latin typeface="Constantia" pitchFamily="18" charset="0"/>
              </a:rPr>
              <a:t>system of places and spaces</a:t>
            </a:r>
            <a:r>
              <a:rPr lang="el-GR" sz="2000" b="1" i="1" dirty="0">
                <a:solidFill>
                  <a:schemeClr val="bg1"/>
                </a:solidFill>
                <a:latin typeface="Constantia" pitchFamily="18" charset="0"/>
              </a:rPr>
              <a:t>). </a:t>
            </a:r>
            <a:r>
              <a:rPr lang="el-GR" sz="2000" dirty="0">
                <a:solidFill>
                  <a:schemeClr val="bg1"/>
                </a:solidFill>
                <a:latin typeface="Constantia" pitchFamily="18" charset="0"/>
              </a:rPr>
              <a:t> </a:t>
            </a:r>
          </a:p>
          <a:p>
            <a:pPr lvl="1" algn="just">
              <a:buFontTx/>
              <a:buChar char="•"/>
            </a:pPr>
            <a:r>
              <a:rPr lang="el-GR" sz="2000" dirty="0">
                <a:solidFill>
                  <a:schemeClr val="bg1"/>
                </a:solidFill>
                <a:latin typeface="Constantia" pitchFamily="18" charset="0"/>
              </a:rPr>
              <a:t>στην ενίσχυση των υφιστάμενων επιχειρήσεων στους τομείς της </a:t>
            </a:r>
            <a:r>
              <a:rPr lang="el-GR" sz="2000" b="1" dirty="0">
                <a:solidFill>
                  <a:schemeClr val="bg1"/>
                </a:solidFill>
                <a:latin typeface="Constantia" pitchFamily="18" charset="0"/>
              </a:rPr>
              <a:t>υγείας, της εκπαίδευσης, του πολιτισμού.</a:t>
            </a:r>
          </a:p>
        </p:txBody>
      </p:sp>
      <p:sp>
        <p:nvSpPr>
          <p:cNvPr id="5" name="2 - Υπότιτλος"/>
          <p:cNvSpPr txBox="1">
            <a:spLocks/>
          </p:cNvSpPr>
          <p:nvPr/>
        </p:nvSpPr>
        <p:spPr>
          <a:xfrm>
            <a:off x="533400" y="304800"/>
            <a:ext cx="8077200" cy="457200"/>
          </a:xfrm>
          <a:prstGeom prst="rect">
            <a:avLst/>
          </a:prstGeom>
        </p:spPr>
        <p:txBody>
          <a:bodyPr/>
          <a:lstStyle/>
          <a:p>
            <a:pPr marL="274320" indent="-274320" algn="ctr" fontAlgn="auto">
              <a:spcBef>
                <a:spcPts val="600"/>
              </a:spcBef>
              <a:spcAft>
                <a:spcPts val="0"/>
              </a:spcAft>
              <a:buClr>
                <a:schemeClr val="accent2"/>
              </a:buClr>
              <a:buSzPct val="85000"/>
              <a:defRPr/>
            </a:pPr>
            <a:r>
              <a:rPr lang="en-US" sz="2400" b="1" u="sng" dirty="0">
                <a:solidFill>
                  <a:srgbClr val="C00000"/>
                </a:solidFill>
                <a:effectLst>
                  <a:outerShdw blurRad="38100" dist="38100" dir="2700000" algn="tl">
                    <a:srgbClr val="000000">
                      <a:alpha val="43137"/>
                    </a:srgbClr>
                  </a:outerShdw>
                </a:effectLst>
                <a:latin typeface="+mn-lt"/>
              </a:rPr>
              <a:t>Youngstown (Ohio</a:t>
            </a:r>
            <a:r>
              <a:rPr lang="en-US" sz="2400" b="1" u="sng" dirty="0" smtClean="0">
                <a:solidFill>
                  <a:srgbClr val="C00000"/>
                </a:solidFill>
                <a:effectLst>
                  <a:outerShdw blurRad="38100" dist="38100" dir="2700000" algn="tl">
                    <a:srgbClr val="000000">
                      <a:alpha val="43137"/>
                    </a:srgbClr>
                  </a:outerShdw>
                </a:effectLst>
                <a:latin typeface="+mn-lt"/>
              </a:rPr>
              <a:t>)</a:t>
            </a:r>
            <a:endParaRPr lang="en-US" sz="2400" b="1" u="sng" dirty="0">
              <a:solidFill>
                <a:srgbClr val="C00000"/>
              </a:solidFill>
              <a:effectLst>
                <a:outerShdw blurRad="38100" dist="38100" dir="2700000" algn="tl">
                  <a:srgbClr val="000000">
                    <a:alpha val="43137"/>
                  </a:srgbClr>
                </a:outerShdw>
              </a:effectLst>
              <a:latin typeface="+mn-lt"/>
            </a:endParaRPr>
          </a:p>
        </p:txBody>
      </p:sp>
      <p:pic>
        <p:nvPicPr>
          <p:cNvPr id="52234" name="Picture 10"/>
          <p:cNvPicPr>
            <a:picLocks noChangeAspect="1" noChangeArrowheads="1"/>
          </p:cNvPicPr>
          <p:nvPr/>
        </p:nvPicPr>
        <p:blipFill>
          <a:blip r:embed="rId2" cstate="print"/>
          <a:srcRect/>
          <a:stretch>
            <a:fillRect/>
          </a:stretch>
        </p:blipFill>
        <p:spPr bwMode="auto">
          <a:xfrm>
            <a:off x="457200" y="3614737"/>
            <a:ext cx="8077200" cy="3014663"/>
          </a:xfrm>
          <a:prstGeom prst="rect">
            <a:avLst/>
          </a:prstGeom>
          <a:noFill/>
          <a:ln w="9525">
            <a:noFill/>
            <a:miter lim="800000"/>
            <a:headEnd/>
            <a:tailEnd/>
          </a:ln>
          <a:effectLst/>
        </p:spPr>
      </p:pic>
      <p:sp>
        <p:nvSpPr>
          <p:cNvPr id="8" name="7 - Θέση αριθμού διαφάνειας"/>
          <p:cNvSpPr>
            <a:spLocks noGrp="1"/>
          </p:cNvSpPr>
          <p:nvPr>
            <p:ph type="sldNum" sz="quarter" idx="12"/>
          </p:nvPr>
        </p:nvSpPr>
        <p:spPr/>
        <p:txBody>
          <a:bodyPr/>
          <a:lstStyle/>
          <a:p>
            <a:pPr>
              <a:defRPr/>
            </a:pPr>
            <a:fld id="{7A4F7113-D3E3-4845-8917-AA416FE05BB9}"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txBox="1">
            <a:spLocks/>
          </p:cNvSpPr>
          <p:nvPr/>
        </p:nvSpPr>
        <p:spPr>
          <a:xfrm>
            <a:off x="533400" y="304800"/>
            <a:ext cx="8077200" cy="609600"/>
          </a:xfrm>
          <a:prstGeom prst="rect">
            <a:avLst/>
          </a:prstGeom>
        </p:spPr>
        <p:txBody>
          <a:bodyPr/>
          <a:lstStyle/>
          <a:p>
            <a:pPr marL="274320" indent="-274320" algn="ctr" fontAlgn="auto">
              <a:spcBef>
                <a:spcPts val="600"/>
              </a:spcBef>
              <a:spcAft>
                <a:spcPts val="0"/>
              </a:spcAft>
              <a:buClr>
                <a:schemeClr val="accent2"/>
              </a:buClr>
              <a:buSzPct val="85000"/>
              <a:defRPr/>
            </a:pPr>
            <a:r>
              <a:rPr lang="en-US" sz="2400" b="1" u="sng" dirty="0">
                <a:solidFill>
                  <a:srgbClr val="C00000"/>
                </a:solidFill>
                <a:effectLst>
                  <a:outerShdw blurRad="38100" dist="38100" dir="2700000" algn="tl">
                    <a:srgbClr val="000000">
                      <a:alpha val="43137"/>
                    </a:srgbClr>
                  </a:outerShdw>
                </a:effectLst>
                <a:latin typeface="+mn-lt"/>
              </a:rPr>
              <a:t>Youngstown (Ohio)</a:t>
            </a:r>
          </a:p>
          <a:p>
            <a:pPr marL="274320" indent="-274320" algn="ctr" fontAlgn="auto">
              <a:spcBef>
                <a:spcPts val="600"/>
              </a:spcBef>
              <a:spcAft>
                <a:spcPts val="0"/>
              </a:spcAft>
              <a:buClr>
                <a:schemeClr val="accent2"/>
              </a:buClr>
              <a:buSzPct val="85000"/>
              <a:buFont typeface="Wingdings 2"/>
              <a:buChar char=""/>
              <a:defRPr/>
            </a:pPr>
            <a:endParaRPr lang="en-US" sz="2400" b="1" dirty="0">
              <a:solidFill>
                <a:schemeClr val="bg1"/>
              </a:solidFill>
              <a:effectLst>
                <a:outerShdw blurRad="38100" dist="38100" dir="2700000" algn="tl">
                  <a:srgbClr val="000000">
                    <a:alpha val="43137"/>
                  </a:srgbClr>
                </a:outerShdw>
              </a:effectLst>
              <a:latin typeface="+mn-lt"/>
            </a:endParaRPr>
          </a:p>
        </p:txBody>
      </p:sp>
      <p:sp>
        <p:nvSpPr>
          <p:cNvPr id="44037" name="Rectangle 5"/>
          <p:cNvSpPr>
            <a:spLocks noChangeArrowheads="1"/>
          </p:cNvSpPr>
          <p:nvPr/>
        </p:nvSpPr>
        <p:spPr bwMode="auto">
          <a:xfrm>
            <a:off x="4724400" y="838200"/>
            <a:ext cx="3886200" cy="4708981"/>
          </a:xfrm>
          <a:prstGeom prst="rect">
            <a:avLst/>
          </a:prstGeom>
          <a:noFill/>
          <a:ln w="9525">
            <a:noFill/>
            <a:miter lim="800000"/>
            <a:headEnd/>
            <a:tailEnd/>
          </a:ln>
          <a:effectLst/>
        </p:spPr>
        <p:txBody>
          <a:bodyPr anchor="ctr">
            <a:spAutoFit/>
          </a:bodyPr>
          <a:lstStyle/>
          <a:p>
            <a:pPr algn="just"/>
            <a:r>
              <a:rPr lang="el-GR" sz="2000" b="1" u="sng" dirty="0">
                <a:solidFill>
                  <a:srgbClr val="FFC000"/>
                </a:solidFill>
                <a:latin typeface="Constantia" pitchFamily="18" charset="0"/>
              </a:rPr>
              <a:t>Στόχοι:</a:t>
            </a:r>
            <a:endParaRPr lang="el-GR" sz="2000" b="1" u="sng" dirty="0">
              <a:solidFill>
                <a:schemeClr val="bg1"/>
              </a:solidFill>
              <a:latin typeface="Constantia" pitchFamily="18" charset="0"/>
            </a:endParaRPr>
          </a:p>
          <a:p>
            <a:pPr algn="just"/>
            <a:r>
              <a:rPr lang="el-GR" sz="2000" dirty="0">
                <a:solidFill>
                  <a:schemeClr val="bg1"/>
                </a:solidFill>
                <a:latin typeface="Constantia" pitchFamily="18" charset="0"/>
              </a:rPr>
              <a:t>Μια πόλη </a:t>
            </a:r>
            <a:r>
              <a:rPr lang="el-GR" sz="2000" b="1" dirty="0">
                <a:solidFill>
                  <a:schemeClr val="bg1"/>
                </a:solidFill>
                <a:latin typeface="Constantia" pitchFamily="18" charset="0"/>
              </a:rPr>
              <a:t>πιο καθαρή,</a:t>
            </a:r>
            <a:r>
              <a:rPr lang="el-GR" sz="2000" dirty="0">
                <a:solidFill>
                  <a:schemeClr val="bg1"/>
                </a:solidFill>
                <a:latin typeface="Constantia" pitchFamily="18" charset="0"/>
              </a:rPr>
              <a:t> </a:t>
            </a:r>
            <a:r>
              <a:rPr lang="el-GR" sz="2000" b="1" dirty="0">
                <a:solidFill>
                  <a:schemeClr val="bg1"/>
                </a:solidFill>
                <a:latin typeface="Constantia" pitchFamily="18" charset="0"/>
              </a:rPr>
              <a:t>πιο πράσινη</a:t>
            </a:r>
            <a:r>
              <a:rPr lang="el-GR" sz="2000" dirty="0">
                <a:solidFill>
                  <a:schemeClr val="bg1"/>
                </a:solidFill>
                <a:latin typeface="Constantia" pitchFamily="18" charset="0"/>
              </a:rPr>
              <a:t> και </a:t>
            </a:r>
            <a:r>
              <a:rPr lang="el-GR" sz="2000" b="1" dirty="0">
                <a:solidFill>
                  <a:schemeClr val="bg1"/>
                </a:solidFill>
                <a:latin typeface="Constantia" pitchFamily="18" charset="0"/>
              </a:rPr>
              <a:t>πιο καλά σχεδιασμένη και οργανωμένη </a:t>
            </a:r>
            <a:r>
              <a:rPr lang="el-GR" sz="2000" dirty="0">
                <a:solidFill>
                  <a:schemeClr val="bg1"/>
                </a:solidFill>
                <a:latin typeface="Constantia" pitchFamily="18" charset="0"/>
              </a:rPr>
              <a:t>(πολεοδομικά).</a:t>
            </a:r>
          </a:p>
          <a:p>
            <a:pPr algn="just"/>
            <a:endParaRPr lang="el-GR" sz="2000" dirty="0">
              <a:solidFill>
                <a:schemeClr val="bg1"/>
              </a:solidFill>
              <a:latin typeface="Constantia" pitchFamily="18" charset="0"/>
            </a:endParaRPr>
          </a:p>
          <a:p>
            <a:pPr algn="just"/>
            <a:endParaRPr lang="el-GR" sz="2000" dirty="0">
              <a:latin typeface="Constantia" pitchFamily="18" charset="0"/>
            </a:endParaRPr>
          </a:p>
          <a:p>
            <a:pPr algn="just"/>
            <a:r>
              <a:rPr lang="el-GR" sz="2000" b="1" u="sng" dirty="0">
                <a:solidFill>
                  <a:srgbClr val="FFC000"/>
                </a:solidFill>
                <a:latin typeface="Constantia" pitchFamily="18" charset="0"/>
              </a:rPr>
              <a:t>Δημοσιεύματα:</a:t>
            </a:r>
          </a:p>
          <a:p>
            <a:pPr algn="just"/>
            <a:r>
              <a:rPr lang="el-GR" sz="2000" b="1" dirty="0">
                <a:solidFill>
                  <a:schemeClr val="bg1"/>
                </a:solidFill>
                <a:latin typeface="Constantia" pitchFamily="18" charset="0"/>
              </a:rPr>
              <a:t>4</a:t>
            </a:r>
            <a:r>
              <a:rPr lang="el-GR" sz="2000" b="1" baseline="30000" dirty="0">
                <a:solidFill>
                  <a:schemeClr val="bg1"/>
                </a:solidFill>
                <a:latin typeface="Constantia" pitchFamily="18" charset="0"/>
              </a:rPr>
              <a:t>η</a:t>
            </a:r>
            <a:r>
              <a:rPr lang="el-GR" sz="2000" dirty="0">
                <a:solidFill>
                  <a:schemeClr val="bg1"/>
                </a:solidFill>
                <a:latin typeface="Constantia" pitchFamily="18" charset="0"/>
              </a:rPr>
              <a:t> στη λίστα με </a:t>
            </a:r>
            <a:r>
              <a:rPr lang="en-US" sz="2000" i="1" dirty="0" smtClean="0">
                <a:solidFill>
                  <a:schemeClr val="bg1"/>
                </a:solidFill>
                <a:latin typeface="Constantia" pitchFamily="18" charset="0"/>
              </a:rPr>
              <a:t>“</a:t>
            </a:r>
            <a:r>
              <a:rPr lang="el-GR" sz="2000" i="1" dirty="0" smtClean="0">
                <a:solidFill>
                  <a:schemeClr val="bg1"/>
                </a:solidFill>
                <a:latin typeface="Constantia" pitchFamily="18" charset="0"/>
              </a:rPr>
              <a:t>τις </a:t>
            </a:r>
            <a:r>
              <a:rPr lang="el-GR" sz="2000" i="1" dirty="0">
                <a:solidFill>
                  <a:schemeClr val="bg1"/>
                </a:solidFill>
                <a:latin typeface="Constantia" pitchFamily="18" charset="0"/>
              </a:rPr>
              <a:t>καλύτερες πόλεις για να βρείτε δουλειά το χειμώνα </a:t>
            </a:r>
            <a:r>
              <a:rPr lang="el-GR" sz="2000" i="1" dirty="0" smtClean="0">
                <a:solidFill>
                  <a:schemeClr val="bg1"/>
                </a:solidFill>
                <a:latin typeface="Constantia" pitchFamily="18" charset="0"/>
              </a:rPr>
              <a:t>2011-2012</a:t>
            </a:r>
            <a:r>
              <a:rPr lang="en-US" sz="2000" i="1" dirty="0" smtClean="0">
                <a:solidFill>
                  <a:schemeClr val="bg1"/>
                </a:solidFill>
                <a:latin typeface="Constantia" pitchFamily="18" charset="0"/>
              </a:rPr>
              <a:t>”.</a:t>
            </a:r>
            <a:endParaRPr lang="el-GR" sz="2000" i="1" dirty="0">
              <a:solidFill>
                <a:schemeClr val="bg1"/>
              </a:solidFill>
              <a:latin typeface="Constantia" pitchFamily="18" charset="0"/>
            </a:endParaRPr>
          </a:p>
          <a:p>
            <a:pPr algn="just">
              <a:buFontTx/>
              <a:buChar char="•"/>
            </a:pPr>
            <a:r>
              <a:rPr lang="el-GR" sz="2000" b="1" dirty="0">
                <a:solidFill>
                  <a:schemeClr val="bg1"/>
                </a:solidFill>
                <a:latin typeface="Constantia" pitchFamily="18" charset="0"/>
              </a:rPr>
              <a:t>10</a:t>
            </a:r>
            <a:r>
              <a:rPr lang="el-GR" sz="2000" b="1" baseline="30000" dirty="0">
                <a:solidFill>
                  <a:schemeClr val="bg1"/>
                </a:solidFill>
                <a:latin typeface="Constantia" pitchFamily="18" charset="0"/>
              </a:rPr>
              <a:t>η</a:t>
            </a:r>
            <a:r>
              <a:rPr lang="el-GR" sz="2000" b="1" dirty="0">
                <a:solidFill>
                  <a:schemeClr val="bg1"/>
                </a:solidFill>
                <a:latin typeface="Constantia" pitchFamily="18" charset="0"/>
              </a:rPr>
              <a:t> </a:t>
            </a:r>
            <a:r>
              <a:rPr lang="el-GR" sz="2000" dirty="0">
                <a:solidFill>
                  <a:schemeClr val="bg1"/>
                </a:solidFill>
                <a:latin typeface="Constantia" pitchFamily="18" charset="0"/>
              </a:rPr>
              <a:t>στη λίστα με τις </a:t>
            </a:r>
            <a:r>
              <a:rPr lang="el-GR" sz="2000" i="1" dirty="0" smtClean="0">
                <a:solidFill>
                  <a:schemeClr val="bg1"/>
                </a:solidFill>
                <a:latin typeface="Constantia" pitchFamily="18" charset="0"/>
              </a:rPr>
              <a:t>«πιο </a:t>
            </a:r>
            <a:r>
              <a:rPr lang="el-GR" sz="2000" i="1" dirty="0">
                <a:solidFill>
                  <a:schemeClr val="bg1"/>
                </a:solidFill>
                <a:latin typeface="Constantia" pitchFamily="18" charset="0"/>
              </a:rPr>
              <a:t>φιλικές πόλεις για γρήγορη έναρξη επιχείρησης (</a:t>
            </a:r>
            <a:r>
              <a:rPr lang="en-US" sz="2000" i="1" dirty="0">
                <a:solidFill>
                  <a:schemeClr val="bg1"/>
                </a:solidFill>
                <a:latin typeface="Constantia" pitchFamily="18" charset="0"/>
              </a:rPr>
              <a:t>business  startup - friendly  cities</a:t>
            </a:r>
            <a:r>
              <a:rPr lang="en-US" sz="2000" i="1" dirty="0" smtClean="0">
                <a:solidFill>
                  <a:schemeClr val="bg1"/>
                </a:solidFill>
                <a:latin typeface="Constantia" pitchFamily="18" charset="0"/>
              </a:rPr>
              <a:t>)</a:t>
            </a:r>
            <a:r>
              <a:rPr lang="el-GR" sz="2000" i="1" dirty="0" smtClean="0">
                <a:solidFill>
                  <a:schemeClr val="bg1"/>
                </a:solidFill>
                <a:latin typeface="Constantia" pitchFamily="18" charset="0"/>
              </a:rPr>
              <a:t>».</a:t>
            </a:r>
            <a:r>
              <a:rPr lang="el-GR" sz="2000" dirty="0" smtClean="0">
                <a:latin typeface="Constantia" pitchFamily="18" charset="0"/>
              </a:rPr>
              <a:t> </a:t>
            </a:r>
            <a:endParaRPr lang="el-GR" sz="2000" dirty="0">
              <a:latin typeface="Constantia" pitchFamily="18" charset="0"/>
            </a:endParaRPr>
          </a:p>
        </p:txBody>
      </p:sp>
      <p:pic>
        <p:nvPicPr>
          <p:cNvPr id="44038" name="Picture 6"/>
          <p:cNvPicPr>
            <a:picLocks noChangeAspect="1" noChangeArrowheads="1"/>
          </p:cNvPicPr>
          <p:nvPr/>
        </p:nvPicPr>
        <p:blipFill>
          <a:blip r:embed="rId2" cstate="print"/>
          <a:srcRect/>
          <a:stretch>
            <a:fillRect/>
          </a:stretch>
        </p:blipFill>
        <p:spPr bwMode="auto">
          <a:xfrm>
            <a:off x="381000" y="2667000"/>
            <a:ext cx="4114800" cy="1725613"/>
          </a:xfrm>
          <a:prstGeom prst="rect">
            <a:avLst/>
          </a:prstGeom>
          <a:noFill/>
          <a:ln w="9525">
            <a:noFill/>
            <a:miter lim="800000"/>
            <a:headEnd/>
            <a:tailEnd/>
          </a:ln>
          <a:effectLst/>
        </p:spPr>
      </p:pic>
      <p:pic>
        <p:nvPicPr>
          <p:cNvPr id="44039" name="Picture 7"/>
          <p:cNvPicPr>
            <a:picLocks noChangeAspect="1" noChangeArrowheads="1"/>
          </p:cNvPicPr>
          <p:nvPr/>
        </p:nvPicPr>
        <p:blipFill>
          <a:blip r:embed="rId3" cstate="print"/>
          <a:srcRect/>
          <a:stretch>
            <a:fillRect/>
          </a:stretch>
        </p:blipFill>
        <p:spPr bwMode="auto">
          <a:xfrm>
            <a:off x="381000" y="4572000"/>
            <a:ext cx="4114800" cy="1716088"/>
          </a:xfrm>
          <a:prstGeom prst="rect">
            <a:avLst/>
          </a:prstGeom>
          <a:noFill/>
          <a:ln w="9525">
            <a:noFill/>
            <a:miter lim="800000"/>
            <a:headEnd/>
            <a:tailEnd/>
          </a:ln>
          <a:effectLst/>
        </p:spPr>
      </p:pic>
      <p:pic>
        <p:nvPicPr>
          <p:cNvPr id="44040" name="Picture 8"/>
          <p:cNvPicPr>
            <a:picLocks noChangeAspect="1" noChangeArrowheads="1"/>
          </p:cNvPicPr>
          <p:nvPr/>
        </p:nvPicPr>
        <p:blipFill>
          <a:blip r:embed="rId4" cstate="print"/>
          <a:srcRect/>
          <a:stretch>
            <a:fillRect/>
          </a:stretch>
        </p:blipFill>
        <p:spPr bwMode="auto">
          <a:xfrm>
            <a:off x="381000" y="838200"/>
            <a:ext cx="4114800" cy="1644650"/>
          </a:xfrm>
          <a:prstGeom prst="rect">
            <a:avLst/>
          </a:prstGeom>
          <a:noFill/>
          <a:ln w="9525">
            <a:noFill/>
            <a:miter lim="800000"/>
            <a:headEnd/>
            <a:tailEnd/>
          </a:ln>
          <a:effectLst/>
        </p:spPr>
      </p:pic>
      <p:sp>
        <p:nvSpPr>
          <p:cNvPr id="9" name="8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0" y="785794"/>
            <a:ext cx="8915400" cy="6572296"/>
          </a:xfrm>
        </p:spPr>
        <p:txBody>
          <a:bodyPr>
            <a:noAutofit/>
          </a:bodyPr>
          <a:lstStyle/>
          <a:p>
            <a:pPr algn="just">
              <a:buNone/>
              <a:defRPr/>
            </a:pPr>
            <a:r>
              <a:rPr lang="el-GR" sz="1800" dirty="0" smtClean="0">
                <a:solidFill>
                  <a:schemeClr val="tx1"/>
                </a:solidFill>
              </a:rPr>
              <a:t>	</a:t>
            </a:r>
            <a:r>
              <a:rPr lang="el-GR" sz="2000" dirty="0" smtClean="0">
                <a:solidFill>
                  <a:schemeClr val="bg1"/>
                </a:solidFill>
              </a:rPr>
              <a:t>Η αστική χωρική συρρίκνωση έχει </a:t>
            </a:r>
            <a:r>
              <a:rPr lang="el-GR" sz="2000" b="1" u="sng" dirty="0" smtClean="0">
                <a:solidFill>
                  <a:schemeClr val="bg1"/>
                </a:solidFill>
                <a:effectLst>
                  <a:outerShdw blurRad="38100" dist="38100" dir="2700000" algn="tl">
                    <a:srgbClr val="C0C0C0"/>
                  </a:outerShdw>
                </a:effectLst>
              </a:rPr>
              <a:t>μακραίωνη ιστορία. </a:t>
            </a:r>
          </a:p>
          <a:p>
            <a:pPr algn="just">
              <a:buNone/>
              <a:defRPr/>
            </a:pPr>
            <a:r>
              <a:rPr lang="el-GR" sz="2000" dirty="0" smtClean="0">
                <a:solidFill>
                  <a:schemeClr val="bg1"/>
                </a:solidFill>
              </a:rPr>
              <a:t>	</a:t>
            </a:r>
          </a:p>
          <a:p>
            <a:pPr algn="just">
              <a:buNone/>
              <a:defRPr/>
            </a:pPr>
            <a:r>
              <a:rPr lang="el-GR" sz="2000" dirty="0" smtClean="0">
                <a:solidFill>
                  <a:schemeClr val="bg1"/>
                </a:solidFill>
              </a:rPr>
              <a:t>	Παρατηρείται από την </a:t>
            </a:r>
            <a:r>
              <a:rPr lang="el-GR" sz="2000" b="1" dirty="0" smtClean="0">
                <a:solidFill>
                  <a:schemeClr val="bg1"/>
                </a:solidFill>
              </a:rPr>
              <a:t>Αρχαιότητα και το Μεσαίωνα </a:t>
            </a:r>
            <a:r>
              <a:rPr lang="el-GR" sz="2000" dirty="0" smtClean="0">
                <a:solidFill>
                  <a:schemeClr val="bg1"/>
                </a:solidFill>
              </a:rPr>
              <a:t>και συνδέεται με το </a:t>
            </a:r>
            <a:r>
              <a:rPr lang="el-GR" sz="2000" b="1" dirty="0" smtClean="0">
                <a:solidFill>
                  <a:schemeClr val="bg1"/>
                </a:solidFill>
              </a:rPr>
              <a:t>πέρασμα από ένα πολιτικό – οικονομικό μοντέλο σε ένα άλλο, </a:t>
            </a:r>
            <a:r>
              <a:rPr lang="el-GR" sz="2000" dirty="0" smtClean="0">
                <a:solidFill>
                  <a:schemeClr val="bg1"/>
                </a:solidFill>
              </a:rPr>
              <a:t>όπως επίσης και </a:t>
            </a:r>
            <a:r>
              <a:rPr lang="el-GR" sz="2000" b="1" dirty="0" smtClean="0">
                <a:solidFill>
                  <a:schemeClr val="bg1"/>
                </a:solidFill>
              </a:rPr>
              <a:t>με πολέμους, αρρώστιες, καταστροφές κ.α. </a:t>
            </a:r>
          </a:p>
          <a:p>
            <a:pPr algn="just">
              <a:buNone/>
              <a:defRPr/>
            </a:pPr>
            <a:r>
              <a:rPr lang="el-GR" sz="2000" dirty="0" smtClean="0">
                <a:solidFill>
                  <a:schemeClr val="bg1"/>
                </a:solidFill>
              </a:rPr>
              <a:t>	Για π.χ.</a:t>
            </a:r>
            <a:endParaRPr lang="en-US" sz="2000" dirty="0" smtClean="0">
              <a:solidFill>
                <a:schemeClr val="bg1"/>
              </a:solidFill>
            </a:endParaRPr>
          </a:p>
          <a:p>
            <a:pPr lvl="1" algn="just">
              <a:defRPr/>
            </a:pPr>
            <a:r>
              <a:rPr lang="el-GR" sz="2000" dirty="0" smtClean="0">
                <a:solidFill>
                  <a:schemeClr val="bg1"/>
                </a:solidFill>
              </a:rPr>
              <a:t>Η καταστροφή της Τροίας και της Ατλαντίδας</a:t>
            </a:r>
          </a:p>
          <a:p>
            <a:pPr lvl="1" algn="just">
              <a:defRPr/>
            </a:pPr>
            <a:r>
              <a:rPr lang="el-GR" sz="2000" dirty="0" smtClean="0">
                <a:solidFill>
                  <a:schemeClr val="bg1"/>
                </a:solidFill>
              </a:rPr>
              <a:t>Οι πόλεις των Μάγια κατά τον 9</a:t>
            </a:r>
            <a:r>
              <a:rPr lang="el-GR" sz="2000" baseline="30000" dirty="0" smtClean="0">
                <a:solidFill>
                  <a:schemeClr val="bg1"/>
                </a:solidFill>
              </a:rPr>
              <a:t>ο</a:t>
            </a:r>
            <a:r>
              <a:rPr lang="el-GR" sz="2000" dirty="0" smtClean="0">
                <a:solidFill>
                  <a:schemeClr val="bg1"/>
                </a:solidFill>
              </a:rPr>
              <a:t> αιώνα</a:t>
            </a:r>
          </a:p>
          <a:p>
            <a:pPr lvl="1" algn="just">
              <a:defRPr/>
            </a:pPr>
            <a:r>
              <a:rPr lang="el-GR" sz="2000" dirty="0" smtClean="0">
                <a:solidFill>
                  <a:schemeClr val="bg1"/>
                </a:solidFill>
              </a:rPr>
              <a:t>Η κατάρρευση της Ρωμαϊκής Αυτοκρατορίας </a:t>
            </a:r>
          </a:p>
          <a:p>
            <a:pPr lvl="1" algn="just">
              <a:buNone/>
              <a:defRPr/>
            </a:pPr>
            <a:endParaRPr lang="el-GR" sz="2000" dirty="0" smtClean="0">
              <a:solidFill>
                <a:schemeClr val="bg1"/>
              </a:solidFill>
            </a:endParaRPr>
          </a:p>
          <a:p>
            <a:pPr lvl="1" algn="just">
              <a:buNone/>
              <a:defRPr/>
            </a:pPr>
            <a:r>
              <a:rPr lang="el-GR" sz="2000" dirty="0" smtClean="0">
                <a:solidFill>
                  <a:schemeClr val="bg1"/>
                </a:solidFill>
              </a:rPr>
              <a:t>Η αστική χωρική συρρίκνωση κατά </a:t>
            </a:r>
            <a:r>
              <a:rPr lang="el-GR" sz="2000" b="1" dirty="0" smtClean="0">
                <a:solidFill>
                  <a:schemeClr val="bg1"/>
                </a:solidFill>
              </a:rPr>
              <a:t>τη διάρκεια του 20</a:t>
            </a:r>
            <a:r>
              <a:rPr lang="el-GR" sz="2000" b="1" baseline="30000" dirty="0" smtClean="0">
                <a:solidFill>
                  <a:schemeClr val="bg1"/>
                </a:solidFill>
              </a:rPr>
              <a:t>ου</a:t>
            </a:r>
            <a:r>
              <a:rPr lang="el-GR" sz="2000" b="1" dirty="0" smtClean="0">
                <a:solidFill>
                  <a:schemeClr val="bg1"/>
                </a:solidFill>
              </a:rPr>
              <a:t>  αιώνα  διαφέρει σε μεγάλο βαθμό από τα παραπάνω αναφερόμενα ιστορικά παραδείγματα και τα αίτιά της είναι πολλά και σύνθετα.</a:t>
            </a:r>
          </a:p>
          <a:p>
            <a:pPr lvl="1" algn="just">
              <a:buNone/>
              <a:defRPr/>
            </a:pPr>
            <a:endParaRPr lang="el-GR" sz="2000" dirty="0" smtClean="0">
              <a:solidFill>
                <a:schemeClr val="tx1"/>
              </a:solidFill>
            </a:endParaRPr>
          </a:p>
          <a:p>
            <a:pPr lvl="1" algn="just">
              <a:buNone/>
              <a:defRPr/>
            </a:pPr>
            <a:r>
              <a:rPr lang="el-GR" sz="2000" dirty="0" smtClean="0">
                <a:solidFill>
                  <a:schemeClr val="bg1"/>
                </a:solidFill>
              </a:rPr>
              <a:t>Η μεγάλη διαφορά έγκειται στο γεγονός ότι </a:t>
            </a:r>
            <a:r>
              <a:rPr lang="el-GR" sz="2000" b="1" u="sng" dirty="0" smtClean="0">
                <a:solidFill>
                  <a:srgbClr val="C00000"/>
                </a:solidFill>
              </a:rPr>
              <a:t>η μείωση του αστικού πληθυσμού παρατηρείται σε περίοδο ειρήνης και ευημερίας </a:t>
            </a:r>
            <a:r>
              <a:rPr lang="el-GR" sz="2000" dirty="0" smtClean="0">
                <a:solidFill>
                  <a:schemeClr val="tx1"/>
                </a:solidFill>
              </a:rPr>
              <a:t>και δεν οφείλεται σε εξωτερικούς ή άλλους παράγοντες (π.χ. βίας). </a:t>
            </a:r>
            <a:endParaRPr lang="el-GR" sz="2000" dirty="0" smtClean="0">
              <a:solidFill>
                <a:srgbClr val="C00000"/>
              </a:solidFill>
            </a:endParaRPr>
          </a:p>
          <a:p>
            <a:pPr algn="just" eaLnBrk="1" hangingPunct="1">
              <a:buFontTx/>
              <a:buNone/>
              <a:defRPr/>
            </a:pPr>
            <a:endParaRPr lang="el-GR" sz="2000" b="1" u="sng" dirty="0" smtClean="0">
              <a:solidFill>
                <a:schemeClr val="tx1"/>
              </a:solidFill>
              <a:effectLst>
                <a:outerShdw blurRad="38100" dist="38100" dir="2700000" algn="tl">
                  <a:srgbClr val="C0C0C0"/>
                </a:outerShdw>
              </a:effectLst>
            </a:endParaRPr>
          </a:p>
        </p:txBody>
      </p:sp>
      <p:sp>
        <p:nvSpPr>
          <p:cNvPr id="3074" name="5 - Θέση αριθμού διαφάνειας"/>
          <p:cNvSpPr>
            <a:spLocks noGrp="1"/>
          </p:cNvSpPr>
          <p:nvPr>
            <p:ph type="sldNum" sz="quarter" idx="12"/>
          </p:nvPr>
        </p:nvSpPr>
        <p:spPr>
          <a:noFill/>
        </p:spPr>
        <p:txBody>
          <a:bodyPr/>
          <a:lstStyle/>
          <a:p>
            <a:fld id="{C49C9F16-5B9E-4517-B471-4120A6062656}" type="slidenum">
              <a:rPr lang="el-GR"/>
              <a:pPr/>
              <a:t>4</a:t>
            </a:fld>
            <a:endParaRPr lang="el-GR"/>
          </a:p>
        </p:txBody>
      </p:sp>
      <p:sp>
        <p:nvSpPr>
          <p:cNvPr id="11" name="10 - TextBox"/>
          <p:cNvSpPr txBox="1"/>
          <p:nvPr/>
        </p:nvSpPr>
        <p:spPr>
          <a:xfrm>
            <a:off x="1115616" y="260648"/>
            <a:ext cx="6912768" cy="461665"/>
          </a:xfrm>
          <a:prstGeom prst="rect">
            <a:avLst/>
          </a:prstGeom>
          <a:noFill/>
        </p:spPr>
        <p:txBody>
          <a:bodyPr wrap="square" rtlCol="0">
            <a:spAutoFit/>
          </a:bodyPr>
          <a:lstStyle/>
          <a:p>
            <a:pPr algn="ctr"/>
            <a:r>
              <a:rPr lang="el-GR" sz="2400" b="1" dirty="0" smtClean="0">
                <a:solidFill>
                  <a:srgbClr val="C00000"/>
                </a:solidFill>
                <a:latin typeface="+mn-lt"/>
              </a:rPr>
              <a:t>Οι ρίζες του φαινομένου</a:t>
            </a:r>
            <a:endParaRPr lang="el-GR" sz="2400" b="1" dirty="0">
              <a:solidFill>
                <a:srgbClr val="C00000"/>
              </a:solidFill>
              <a:latin typeface="+mn-lt"/>
            </a:endParaRPr>
          </a:p>
        </p:txBody>
      </p:sp>
    </p:spTree>
    <p:extLst>
      <p:ext uri="{BB962C8B-B14F-4D97-AF65-F5344CB8AC3E}">
        <p14:creationId xmlns:p14="http://schemas.microsoft.com/office/powerpoint/2010/main" val="3513752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Υπότιτλος"/>
          <p:cNvSpPr txBox="1">
            <a:spLocks/>
          </p:cNvSpPr>
          <p:nvPr/>
        </p:nvSpPr>
        <p:spPr>
          <a:xfrm>
            <a:off x="533400" y="304800"/>
            <a:ext cx="8077200" cy="609600"/>
          </a:xfrm>
          <a:prstGeom prst="rect">
            <a:avLst/>
          </a:prstGeom>
        </p:spPr>
        <p:txBody>
          <a:bodyPr/>
          <a:lstStyle/>
          <a:p>
            <a:pPr marL="274320" indent="-274320" algn="ctr" fontAlgn="auto">
              <a:spcBef>
                <a:spcPts val="600"/>
              </a:spcBef>
              <a:spcAft>
                <a:spcPts val="0"/>
              </a:spcAft>
              <a:buClr>
                <a:schemeClr val="accent2"/>
              </a:buClr>
              <a:buSzPct val="85000"/>
              <a:defRPr/>
            </a:pPr>
            <a:r>
              <a:rPr lang="el-GR" sz="2400" b="1" dirty="0">
                <a:solidFill>
                  <a:schemeClr val="bg1"/>
                </a:solidFill>
                <a:effectLst>
                  <a:outerShdw blurRad="38100" dist="38100" dir="2700000" algn="tl">
                    <a:srgbClr val="000000">
                      <a:alpha val="43137"/>
                    </a:srgbClr>
                  </a:outerShdw>
                </a:effectLst>
                <a:latin typeface="+mn-lt"/>
              </a:rPr>
              <a:t>	</a:t>
            </a:r>
            <a:r>
              <a:rPr lang="en-US" sz="2400" b="1" u="sng" dirty="0">
                <a:solidFill>
                  <a:srgbClr val="C00000"/>
                </a:solidFill>
                <a:effectLst>
                  <a:outerShdw blurRad="38100" dist="38100" dir="2700000" algn="tl">
                    <a:srgbClr val="000000">
                      <a:alpha val="43137"/>
                    </a:srgbClr>
                  </a:outerShdw>
                </a:effectLst>
                <a:latin typeface="+mn-lt"/>
              </a:rPr>
              <a:t>San Jose (California)</a:t>
            </a:r>
          </a:p>
          <a:p>
            <a:pPr marL="274320" indent="-274320" algn="ctr" fontAlgn="auto">
              <a:spcBef>
                <a:spcPts val="600"/>
              </a:spcBef>
              <a:spcAft>
                <a:spcPts val="0"/>
              </a:spcAft>
              <a:buClr>
                <a:schemeClr val="accent2"/>
              </a:buClr>
              <a:buSzPct val="85000"/>
              <a:buFont typeface="Wingdings 2"/>
              <a:buChar char=""/>
              <a:defRPr/>
            </a:pPr>
            <a:endParaRPr lang="en-US" sz="2400" b="1" dirty="0">
              <a:solidFill>
                <a:schemeClr val="bg1"/>
              </a:solidFill>
              <a:effectLst>
                <a:outerShdw blurRad="38100" dist="38100" dir="2700000" algn="tl">
                  <a:srgbClr val="000000">
                    <a:alpha val="43137"/>
                  </a:srgbClr>
                </a:outerShdw>
              </a:effectLst>
              <a:latin typeface="+mn-lt"/>
            </a:endParaRPr>
          </a:p>
        </p:txBody>
      </p:sp>
      <p:sp>
        <p:nvSpPr>
          <p:cNvPr id="4" name="Rectangle 5"/>
          <p:cNvSpPr>
            <a:spLocks noChangeArrowheads="1"/>
          </p:cNvSpPr>
          <p:nvPr/>
        </p:nvSpPr>
        <p:spPr bwMode="auto">
          <a:xfrm>
            <a:off x="533400" y="989112"/>
            <a:ext cx="8001000" cy="5170646"/>
          </a:xfrm>
          <a:prstGeom prst="rect">
            <a:avLst/>
          </a:prstGeom>
          <a:noFill/>
          <a:ln w="9525">
            <a:noFill/>
            <a:miter lim="800000"/>
            <a:headEnd/>
            <a:tailEnd/>
          </a:ln>
          <a:effectLst/>
        </p:spPr>
        <p:txBody>
          <a:bodyPr wrap="square" anchor="ctr">
            <a:spAutoFit/>
          </a:bodyPr>
          <a:lstStyle/>
          <a:p>
            <a:pPr algn="just">
              <a:buFont typeface="Wingdings" pitchFamily="2" charset="2"/>
              <a:buChar char="ü"/>
            </a:pPr>
            <a:r>
              <a:rPr lang="el-GR" sz="2000" dirty="0" smtClean="0">
                <a:solidFill>
                  <a:schemeClr val="bg1"/>
                </a:solidFill>
                <a:latin typeface="Constantia" pitchFamily="18" charset="0"/>
              </a:rPr>
              <a:t>Αποτελεί ένα πρόσφατο και όχι τυπικό παράδειγμα πόλης στην οποία παρατηρείται αστική συρρίκνωση. </a:t>
            </a:r>
          </a:p>
          <a:p>
            <a:pPr algn="just">
              <a:buFont typeface="Wingdings" pitchFamily="2" charset="2"/>
              <a:buChar char="ü"/>
            </a:pPr>
            <a:r>
              <a:rPr lang="el-GR" sz="2000" dirty="0" smtClean="0">
                <a:solidFill>
                  <a:srgbClr val="C00000"/>
                </a:solidFill>
                <a:latin typeface="Constantia" pitchFamily="18" charset="0"/>
              </a:rPr>
              <a:t>Πρωτεύουσα  του </a:t>
            </a:r>
            <a:r>
              <a:rPr lang="en-US" sz="2000" dirty="0" smtClean="0">
                <a:solidFill>
                  <a:srgbClr val="C00000"/>
                </a:solidFill>
                <a:latin typeface="Constantia" pitchFamily="18" charset="0"/>
              </a:rPr>
              <a:t>Silicon Valley.</a:t>
            </a:r>
            <a:endParaRPr lang="el-GR" sz="2000" dirty="0" smtClean="0">
              <a:solidFill>
                <a:srgbClr val="C00000"/>
              </a:solidFill>
              <a:latin typeface="Constantia" pitchFamily="18" charset="0"/>
            </a:endParaRPr>
          </a:p>
          <a:p>
            <a:pPr algn="just">
              <a:buFont typeface="Wingdings" pitchFamily="2" charset="2"/>
              <a:buChar char="ü"/>
            </a:pPr>
            <a:r>
              <a:rPr lang="el-GR" sz="2000" dirty="0" smtClean="0">
                <a:solidFill>
                  <a:schemeClr val="bg1"/>
                </a:solidFill>
                <a:latin typeface="Constantia" pitchFamily="18" charset="0"/>
              </a:rPr>
              <a:t>Περίοδος   ακμής 1995-2000 (</a:t>
            </a:r>
            <a:r>
              <a:rPr lang="en-US" sz="2000" dirty="0" smtClean="0">
                <a:solidFill>
                  <a:schemeClr val="bg1"/>
                </a:solidFill>
                <a:latin typeface="Constantia" pitchFamily="18" charset="0"/>
              </a:rPr>
              <a:t>peak</a:t>
            </a:r>
            <a:r>
              <a:rPr lang="el-GR" sz="2000" dirty="0" smtClean="0">
                <a:solidFill>
                  <a:schemeClr val="bg1"/>
                </a:solidFill>
                <a:latin typeface="Constantia" pitchFamily="18" charset="0"/>
              </a:rPr>
              <a:t>, Μάρτης 2000): </a:t>
            </a:r>
          </a:p>
          <a:p>
            <a:pPr lvl="1" algn="just">
              <a:buFont typeface="Wingdings" pitchFamily="2" charset="2"/>
              <a:buChar char="§"/>
            </a:pPr>
            <a:r>
              <a:rPr lang="el-GR" i="1" dirty="0" smtClean="0">
                <a:solidFill>
                  <a:schemeClr val="bg1"/>
                </a:solidFill>
                <a:latin typeface="Constantia" pitchFamily="18" charset="0"/>
              </a:rPr>
              <a:t>πολύ μεγάλη αύξηση της τιμής των μετοχών των εταιριών που σχετίζονται με το </a:t>
            </a:r>
            <a:r>
              <a:rPr lang="en-US" i="1" dirty="0" smtClean="0">
                <a:solidFill>
                  <a:schemeClr val="bg1"/>
                </a:solidFill>
                <a:latin typeface="Constantia" pitchFamily="18" charset="0"/>
              </a:rPr>
              <a:t>internet, </a:t>
            </a:r>
            <a:endParaRPr lang="el-GR" i="1" dirty="0" smtClean="0">
              <a:solidFill>
                <a:schemeClr val="bg1"/>
              </a:solidFill>
              <a:latin typeface="Constantia" pitchFamily="18" charset="0"/>
            </a:endParaRPr>
          </a:p>
          <a:p>
            <a:pPr lvl="1" algn="just">
              <a:buFont typeface="Wingdings" pitchFamily="2" charset="2"/>
              <a:buChar char="§"/>
            </a:pPr>
            <a:r>
              <a:rPr lang="el-GR" i="1" dirty="0" smtClean="0">
                <a:solidFill>
                  <a:schemeClr val="bg1"/>
                </a:solidFill>
                <a:latin typeface="Constantia" pitchFamily="18" charset="0"/>
              </a:rPr>
              <a:t>ίδρυση μεγάλου αριθμού εταιριών </a:t>
            </a:r>
            <a:r>
              <a:rPr lang="en-US" i="1" dirty="0" smtClean="0">
                <a:solidFill>
                  <a:schemeClr val="bg1"/>
                </a:solidFill>
                <a:latin typeface="Constantia" pitchFamily="18" charset="0"/>
              </a:rPr>
              <a:t>dot.com</a:t>
            </a:r>
            <a:r>
              <a:rPr lang="el-GR" i="1" dirty="0" smtClean="0">
                <a:solidFill>
                  <a:schemeClr val="bg1"/>
                </a:solidFill>
                <a:latin typeface="Constantia" pitchFamily="18" charset="0"/>
              </a:rPr>
              <a:t>, </a:t>
            </a:r>
          </a:p>
          <a:p>
            <a:pPr lvl="1" algn="just">
              <a:buFont typeface="Wingdings" pitchFamily="2" charset="2"/>
              <a:buChar char="§"/>
            </a:pPr>
            <a:r>
              <a:rPr lang="el-GR" i="1" dirty="0" smtClean="0">
                <a:solidFill>
                  <a:schemeClr val="bg1"/>
                </a:solidFill>
                <a:latin typeface="Constantia" pitchFamily="18" charset="0"/>
              </a:rPr>
              <a:t>αύξηση της τιμής των μετοχών εταιριών μόνο και μόνο με την προσθήκη του προθέματος </a:t>
            </a:r>
            <a:r>
              <a:rPr lang="en-US" i="1" dirty="0" smtClean="0">
                <a:solidFill>
                  <a:schemeClr val="bg1"/>
                </a:solidFill>
                <a:latin typeface="Constantia" pitchFamily="18" charset="0"/>
              </a:rPr>
              <a:t>e- </a:t>
            </a:r>
            <a:r>
              <a:rPr lang="el-GR" i="1" dirty="0" smtClean="0">
                <a:solidFill>
                  <a:schemeClr val="bg1"/>
                </a:solidFill>
                <a:latin typeface="Constantia" pitchFamily="18" charset="0"/>
              </a:rPr>
              <a:t>ή της κατάληξης </a:t>
            </a:r>
            <a:r>
              <a:rPr lang="en-US" i="1" dirty="0" smtClean="0">
                <a:solidFill>
                  <a:schemeClr val="bg1"/>
                </a:solidFill>
                <a:latin typeface="Constantia" pitchFamily="18" charset="0"/>
              </a:rPr>
              <a:t>com.</a:t>
            </a:r>
            <a:endParaRPr lang="el-GR" i="1" dirty="0" smtClean="0">
              <a:solidFill>
                <a:schemeClr val="bg1"/>
              </a:solidFill>
              <a:latin typeface="Constantia" pitchFamily="18" charset="0"/>
            </a:endParaRPr>
          </a:p>
          <a:p>
            <a:pPr algn="just">
              <a:buFont typeface="Wingdings" pitchFamily="2" charset="2"/>
              <a:buChar char="ü"/>
            </a:pPr>
            <a:r>
              <a:rPr lang="el-GR" sz="2000" dirty="0" smtClean="0">
                <a:solidFill>
                  <a:schemeClr val="bg1"/>
                </a:solidFill>
                <a:latin typeface="Constantia" pitchFamily="18" charset="0"/>
              </a:rPr>
              <a:t>Οι αλλαγές στην οικονομία της </a:t>
            </a:r>
            <a:r>
              <a:rPr lang="en-US" sz="2000" dirty="0" smtClean="0">
                <a:solidFill>
                  <a:schemeClr val="bg1"/>
                </a:solidFill>
                <a:latin typeface="Constantia" pitchFamily="18" charset="0"/>
              </a:rPr>
              <a:t>Silicon Valley</a:t>
            </a:r>
            <a:r>
              <a:rPr lang="el-GR" sz="2000" dirty="0" smtClean="0">
                <a:solidFill>
                  <a:schemeClr val="bg1"/>
                </a:solidFill>
                <a:latin typeface="Constantia" pitchFamily="18" charset="0"/>
              </a:rPr>
              <a:t>,</a:t>
            </a:r>
            <a:r>
              <a:rPr lang="en-US" sz="2000" dirty="0" smtClean="0">
                <a:solidFill>
                  <a:schemeClr val="bg1"/>
                </a:solidFill>
                <a:latin typeface="Constantia" pitchFamily="18" charset="0"/>
              </a:rPr>
              <a:t> </a:t>
            </a:r>
            <a:r>
              <a:rPr lang="el-GR" sz="2000" b="1" dirty="0" smtClean="0">
                <a:solidFill>
                  <a:srgbClr val="C00000"/>
                </a:solidFill>
                <a:latin typeface="Constantia" pitchFamily="18" charset="0"/>
              </a:rPr>
              <a:t>μετά τη φούσκα του </a:t>
            </a:r>
            <a:r>
              <a:rPr lang="en-US" sz="2000" b="1" dirty="0" smtClean="0">
                <a:solidFill>
                  <a:srgbClr val="C00000"/>
                </a:solidFill>
                <a:latin typeface="Constantia" pitchFamily="18" charset="0"/>
              </a:rPr>
              <a:t>dot.com (2001)</a:t>
            </a:r>
            <a:r>
              <a:rPr lang="en-US" sz="2000" dirty="0" smtClean="0">
                <a:solidFill>
                  <a:schemeClr val="bg1"/>
                </a:solidFill>
                <a:latin typeface="Constantia" pitchFamily="18" charset="0"/>
              </a:rPr>
              <a:t> </a:t>
            </a:r>
            <a:r>
              <a:rPr lang="el-GR" sz="2000" dirty="0" smtClean="0">
                <a:solidFill>
                  <a:schemeClr val="bg1"/>
                </a:solidFill>
                <a:latin typeface="Constantia" pitchFamily="18" charset="0"/>
              </a:rPr>
              <a:t>ήταν εμφανείς, προκαλώντας </a:t>
            </a:r>
            <a:r>
              <a:rPr lang="el-GR" sz="2000" b="1" dirty="0" smtClean="0">
                <a:solidFill>
                  <a:srgbClr val="C00000"/>
                </a:solidFill>
                <a:latin typeface="Constantia" pitchFamily="18" charset="0"/>
              </a:rPr>
              <a:t>μεγάλη μείωση των θέσεων εργασίας εξειδικευμένου προσωπικού των </a:t>
            </a:r>
            <a:r>
              <a:rPr lang="en-US" sz="2000" b="1" dirty="0" smtClean="0">
                <a:solidFill>
                  <a:srgbClr val="C00000"/>
                </a:solidFill>
                <a:latin typeface="Constantia" pitchFamily="18" charset="0"/>
              </a:rPr>
              <a:t>dot.com </a:t>
            </a:r>
            <a:r>
              <a:rPr lang="el-GR" sz="2000" b="1" dirty="0" smtClean="0">
                <a:solidFill>
                  <a:srgbClr val="C00000"/>
                </a:solidFill>
                <a:latin typeface="Constantia" pitchFamily="18" charset="0"/>
              </a:rPr>
              <a:t>εταιριών. </a:t>
            </a:r>
          </a:p>
          <a:p>
            <a:pPr algn="just">
              <a:buFont typeface="Wingdings" pitchFamily="2" charset="2"/>
              <a:buChar char="ü"/>
            </a:pPr>
            <a:r>
              <a:rPr lang="el-GR" sz="2000" dirty="0" smtClean="0">
                <a:solidFill>
                  <a:schemeClr val="bg1"/>
                </a:solidFill>
                <a:latin typeface="Constantia" pitchFamily="18" charset="0"/>
              </a:rPr>
              <a:t>Την ίδια περίοδο παρατηρήθηκε </a:t>
            </a:r>
            <a:r>
              <a:rPr lang="el-GR" sz="2000" b="1" dirty="0" smtClean="0">
                <a:solidFill>
                  <a:srgbClr val="C00000"/>
                </a:solidFill>
                <a:latin typeface="Constantia" pitchFamily="18" charset="0"/>
              </a:rPr>
              <a:t>εισροή  ανειδίκευτου  προσωπικού στον τομέα των υπηρεσιών. </a:t>
            </a:r>
          </a:p>
          <a:p>
            <a:pPr algn="just">
              <a:buFont typeface="Wingdings" pitchFamily="2" charset="2"/>
              <a:buChar char="ü"/>
            </a:pPr>
            <a:r>
              <a:rPr lang="el-GR" sz="2000" dirty="0" smtClean="0">
                <a:solidFill>
                  <a:schemeClr val="bg1"/>
                </a:solidFill>
                <a:latin typeface="Constantia" pitchFamily="18" charset="0"/>
              </a:rPr>
              <a:t>Παρά τη μείωση των θέσεων εργασίας, </a:t>
            </a:r>
            <a:r>
              <a:rPr lang="el-GR" sz="2000" b="1" dirty="0" smtClean="0">
                <a:solidFill>
                  <a:srgbClr val="C00000"/>
                </a:solidFill>
                <a:latin typeface="Constantia" pitchFamily="18" charset="0"/>
              </a:rPr>
              <a:t>το μέσο εισόδημα για το σύνολο της περιφέρειας αυξήθηκε.</a:t>
            </a:r>
            <a:endParaRPr lang="el-GR" sz="2000" b="1" dirty="0">
              <a:solidFill>
                <a:srgbClr val="C00000"/>
              </a:solidFill>
              <a:latin typeface="Constantia" pitchFamily="18" charset="0"/>
            </a:endParaRPr>
          </a:p>
        </p:txBody>
      </p:sp>
      <p:sp>
        <p:nvSpPr>
          <p:cNvPr id="7" name="6 - Θέση αριθμού διαφάνειας"/>
          <p:cNvSpPr>
            <a:spLocks noGrp="1"/>
          </p:cNvSpPr>
          <p:nvPr>
            <p:ph type="sldNum" sz="quarter" idx="12"/>
          </p:nvPr>
        </p:nvSpPr>
        <p:spPr/>
        <p:txBody>
          <a:bodyPr/>
          <a:lstStyle/>
          <a:p>
            <a:pPr>
              <a:defRPr/>
            </a:pPr>
            <a:fld id="{7A4F7113-D3E3-4845-8917-AA416FE05BB9}"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a:stretch>
            <a:fillRect/>
          </a:stretch>
        </p:blipFill>
        <p:spPr bwMode="auto">
          <a:xfrm>
            <a:off x="228599" y="1743075"/>
            <a:ext cx="4352671" cy="3667125"/>
          </a:xfrm>
          <a:prstGeom prst="rect">
            <a:avLst/>
          </a:prstGeom>
          <a:noFill/>
          <a:ln w="9525">
            <a:noFill/>
            <a:miter lim="800000"/>
            <a:headEnd/>
            <a:tailEnd/>
          </a:ln>
        </p:spPr>
      </p:pic>
      <p:sp>
        <p:nvSpPr>
          <p:cNvPr id="3" name="Rectangle 5"/>
          <p:cNvSpPr>
            <a:spLocks noChangeArrowheads="1"/>
          </p:cNvSpPr>
          <p:nvPr/>
        </p:nvSpPr>
        <p:spPr bwMode="auto">
          <a:xfrm>
            <a:off x="4572000" y="1217712"/>
            <a:ext cx="3886200" cy="1323439"/>
          </a:xfrm>
          <a:prstGeom prst="rect">
            <a:avLst/>
          </a:prstGeom>
          <a:noFill/>
          <a:ln w="9525">
            <a:noFill/>
            <a:miter lim="800000"/>
            <a:headEnd/>
            <a:tailEnd/>
          </a:ln>
          <a:effectLst/>
        </p:spPr>
        <p:txBody>
          <a:bodyPr anchor="ctr">
            <a:spAutoFit/>
          </a:bodyPr>
          <a:lstStyle/>
          <a:p>
            <a:pPr algn="ctr"/>
            <a:r>
              <a:rPr lang="en-US" sz="2000" b="1" u="sng" dirty="0" smtClean="0">
                <a:solidFill>
                  <a:srgbClr val="C00000"/>
                </a:solidFill>
                <a:latin typeface="Constantia" pitchFamily="18" charset="0"/>
              </a:rPr>
              <a:t>California</a:t>
            </a:r>
          </a:p>
          <a:p>
            <a:pPr algn="just">
              <a:buFont typeface="Arial" pitchFamily="34" charset="0"/>
              <a:buChar char="•"/>
            </a:pPr>
            <a:r>
              <a:rPr lang="el-GR" sz="2000" i="1" dirty="0" smtClean="0">
                <a:solidFill>
                  <a:schemeClr val="bg1"/>
                </a:solidFill>
                <a:latin typeface="Constantia" pitchFamily="18" charset="0"/>
              </a:rPr>
              <a:t>μείωση ης μεσαίας τάξης σε περιφερειακό επίπεδο.</a:t>
            </a:r>
          </a:p>
          <a:p>
            <a:pPr algn="just">
              <a:buFont typeface="Arial" pitchFamily="34" charset="0"/>
              <a:buChar char="•"/>
            </a:pPr>
            <a:r>
              <a:rPr lang="el-GR" sz="2000" i="1" dirty="0" smtClean="0">
                <a:solidFill>
                  <a:schemeClr val="bg1"/>
                </a:solidFill>
                <a:latin typeface="Constantia" pitchFamily="18" charset="0"/>
              </a:rPr>
              <a:t>αύξηση των υψηλών εισοδημάτων.  </a:t>
            </a:r>
            <a:endParaRPr lang="el-GR" sz="2000" i="1" dirty="0">
              <a:solidFill>
                <a:schemeClr val="bg1"/>
              </a:solidFill>
              <a:latin typeface="Constantia" pitchFamily="18" charset="0"/>
            </a:endParaRPr>
          </a:p>
        </p:txBody>
      </p:sp>
      <p:sp>
        <p:nvSpPr>
          <p:cNvPr id="4" name="Rectangle 5"/>
          <p:cNvSpPr>
            <a:spLocks noChangeArrowheads="1"/>
          </p:cNvSpPr>
          <p:nvPr/>
        </p:nvSpPr>
        <p:spPr bwMode="auto">
          <a:xfrm>
            <a:off x="4648200" y="3024187"/>
            <a:ext cx="3886200" cy="3170099"/>
          </a:xfrm>
          <a:prstGeom prst="rect">
            <a:avLst/>
          </a:prstGeom>
          <a:noFill/>
          <a:ln w="9525">
            <a:noFill/>
            <a:miter lim="800000"/>
            <a:headEnd/>
            <a:tailEnd/>
          </a:ln>
          <a:effectLst/>
        </p:spPr>
        <p:txBody>
          <a:bodyPr wrap="square" anchor="ctr">
            <a:spAutoFit/>
          </a:bodyPr>
          <a:lstStyle/>
          <a:p>
            <a:pPr algn="ctr"/>
            <a:r>
              <a:rPr lang="el-GR" sz="2000" b="1" u="sng" dirty="0">
                <a:solidFill>
                  <a:srgbClr val="C00000"/>
                </a:solidFill>
                <a:latin typeface="Constantia" pitchFamily="18" charset="0"/>
              </a:rPr>
              <a:t>Μ</a:t>
            </a:r>
            <a:r>
              <a:rPr lang="el-GR" sz="2000" b="1" u="sng" dirty="0" smtClean="0">
                <a:solidFill>
                  <a:srgbClr val="C00000"/>
                </a:solidFill>
                <a:latin typeface="Constantia" pitchFamily="18" charset="0"/>
              </a:rPr>
              <a:t>ητροπολιτική περιοχή του </a:t>
            </a:r>
            <a:r>
              <a:rPr lang="en-US" sz="2000" b="1" u="sng" dirty="0" smtClean="0">
                <a:solidFill>
                  <a:srgbClr val="C00000"/>
                </a:solidFill>
                <a:latin typeface="Constantia" pitchFamily="18" charset="0"/>
              </a:rPr>
              <a:t>San </a:t>
            </a:r>
            <a:r>
              <a:rPr lang="en-US" sz="2000" b="1" u="sng" dirty="0" err="1" smtClean="0">
                <a:solidFill>
                  <a:srgbClr val="C00000"/>
                </a:solidFill>
                <a:latin typeface="Constantia" pitchFamily="18" charset="0"/>
              </a:rPr>
              <a:t>Fransisco</a:t>
            </a:r>
            <a:r>
              <a:rPr lang="el-GR" sz="2000" b="1" u="sng" dirty="0" smtClean="0">
                <a:solidFill>
                  <a:srgbClr val="C00000"/>
                </a:solidFill>
                <a:latin typeface="Constantia" pitchFamily="18" charset="0"/>
              </a:rPr>
              <a:t>.</a:t>
            </a:r>
          </a:p>
          <a:p>
            <a:pPr algn="just">
              <a:buFont typeface="Arial" pitchFamily="34" charset="0"/>
              <a:buChar char="•"/>
            </a:pPr>
            <a:r>
              <a:rPr lang="el-GR" sz="2000" i="1" dirty="0" smtClean="0">
                <a:solidFill>
                  <a:schemeClr val="bg1"/>
                </a:solidFill>
                <a:latin typeface="Constantia" pitchFamily="18" charset="0"/>
              </a:rPr>
              <a:t>Από το 2000 μέχρι το 2010 χάθηκαν 450.000 θέσεις εργασίας</a:t>
            </a:r>
          </a:p>
          <a:p>
            <a:pPr algn="just">
              <a:buFont typeface="Arial" pitchFamily="34" charset="0"/>
              <a:buChar char="•"/>
            </a:pPr>
            <a:r>
              <a:rPr lang="el-GR" sz="2000" i="1" dirty="0" smtClean="0">
                <a:solidFill>
                  <a:schemeClr val="bg1"/>
                </a:solidFill>
                <a:latin typeface="Constantia" pitchFamily="18" charset="0"/>
              </a:rPr>
              <a:t>200.000 από αυτές ήταν στο </a:t>
            </a:r>
            <a:r>
              <a:rPr lang="en-US" sz="2000" i="1" dirty="0" smtClean="0">
                <a:solidFill>
                  <a:schemeClr val="bg1"/>
                </a:solidFill>
                <a:latin typeface="Constantia" pitchFamily="18" charset="0"/>
              </a:rPr>
              <a:t>Silicon Valley.</a:t>
            </a:r>
            <a:endParaRPr lang="el-GR" sz="2000" i="1" dirty="0" smtClean="0">
              <a:solidFill>
                <a:schemeClr val="bg1"/>
              </a:solidFill>
              <a:latin typeface="Constantia" pitchFamily="18" charset="0"/>
            </a:endParaRPr>
          </a:p>
          <a:p>
            <a:pPr algn="just">
              <a:buFont typeface="Arial" pitchFamily="34" charset="0"/>
              <a:buChar char="•"/>
            </a:pPr>
            <a:r>
              <a:rPr lang="el-GR" sz="2000" i="1" dirty="0" smtClean="0">
                <a:solidFill>
                  <a:schemeClr val="bg1"/>
                </a:solidFill>
                <a:latin typeface="Constantia" pitchFamily="18" charset="0"/>
              </a:rPr>
              <a:t>Η ευρύτερη περιοχή του </a:t>
            </a:r>
            <a:r>
              <a:rPr lang="en-US" sz="2000" i="1" dirty="0" smtClean="0">
                <a:solidFill>
                  <a:schemeClr val="bg1"/>
                </a:solidFill>
                <a:latin typeface="Constantia" pitchFamily="18" charset="0"/>
              </a:rPr>
              <a:t>Silicon Valley, </a:t>
            </a:r>
            <a:r>
              <a:rPr lang="el-GR" sz="2000" i="1" dirty="0" smtClean="0">
                <a:solidFill>
                  <a:schemeClr val="bg1"/>
                </a:solidFill>
                <a:latin typeface="Constantia" pitchFamily="18" charset="0"/>
              </a:rPr>
              <a:t>παρουσίασε έντονη αστική συρρίκνωση  από το 2001 και έπειτα. </a:t>
            </a:r>
            <a:endParaRPr lang="en-US" sz="2000" i="1" dirty="0" smtClean="0">
              <a:solidFill>
                <a:schemeClr val="bg1"/>
              </a:solidFill>
              <a:latin typeface="Constantia" pitchFamily="18" charset="0"/>
            </a:endParaRPr>
          </a:p>
        </p:txBody>
      </p:sp>
      <p:sp>
        <p:nvSpPr>
          <p:cNvPr id="5" name="2 - Υπότιτλος"/>
          <p:cNvSpPr txBox="1">
            <a:spLocks/>
          </p:cNvSpPr>
          <p:nvPr/>
        </p:nvSpPr>
        <p:spPr>
          <a:xfrm>
            <a:off x="533400" y="304800"/>
            <a:ext cx="8077200" cy="609600"/>
          </a:xfrm>
          <a:prstGeom prst="rect">
            <a:avLst/>
          </a:prstGeom>
        </p:spPr>
        <p:txBody>
          <a:bodyPr/>
          <a:lstStyle/>
          <a:p>
            <a:pPr marL="274320" indent="-274320" algn="ctr" fontAlgn="auto">
              <a:spcBef>
                <a:spcPts val="600"/>
              </a:spcBef>
              <a:spcAft>
                <a:spcPts val="0"/>
              </a:spcAft>
              <a:buClr>
                <a:schemeClr val="accent2"/>
              </a:buClr>
              <a:buSzPct val="85000"/>
              <a:defRPr/>
            </a:pPr>
            <a:r>
              <a:rPr lang="el-GR" sz="2400" b="1" dirty="0">
                <a:solidFill>
                  <a:schemeClr val="bg1"/>
                </a:solidFill>
                <a:effectLst>
                  <a:outerShdw blurRad="38100" dist="38100" dir="2700000" algn="tl">
                    <a:srgbClr val="000000">
                      <a:alpha val="43137"/>
                    </a:srgbClr>
                  </a:outerShdw>
                </a:effectLst>
                <a:latin typeface="+mn-lt"/>
              </a:rPr>
              <a:t>	</a:t>
            </a:r>
            <a:r>
              <a:rPr lang="en-US" sz="2400" b="1" u="sng" dirty="0">
                <a:solidFill>
                  <a:srgbClr val="C00000"/>
                </a:solidFill>
                <a:effectLst>
                  <a:outerShdw blurRad="38100" dist="38100" dir="2700000" algn="tl">
                    <a:srgbClr val="000000">
                      <a:alpha val="43137"/>
                    </a:srgbClr>
                  </a:outerShdw>
                </a:effectLst>
                <a:latin typeface="+mn-lt"/>
              </a:rPr>
              <a:t>San Jose (California)</a:t>
            </a:r>
          </a:p>
          <a:p>
            <a:pPr marL="274320" indent="-274320" algn="ctr" fontAlgn="auto">
              <a:spcBef>
                <a:spcPts val="600"/>
              </a:spcBef>
              <a:spcAft>
                <a:spcPts val="0"/>
              </a:spcAft>
              <a:buClr>
                <a:schemeClr val="accent2"/>
              </a:buClr>
              <a:buSzPct val="85000"/>
              <a:buFont typeface="Wingdings 2"/>
              <a:buChar char=""/>
              <a:defRPr/>
            </a:pPr>
            <a:endParaRPr lang="en-US" sz="2400" b="1" dirty="0">
              <a:solidFill>
                <a:schemeClr val="bg1"/>
              </a:solidFill>
              <a:effectLst>
                <a:outerShdw blurRad="38100" dist="38100" dir="2700000" algn="tl">
                  <a:srgbClr val="000000">
                    <a:alpha val="43137"/>
                  </a:srgbClr>
                </a:outerShdw>
              </a:effectLst>
              <a:latin typeface="+mn-lt"/>
            </a:endParaRPr>
          </a:p>
        </p:txBody>
      </p:sp>
      <p:sp>
        <p:nvSpPr>
          <p:cNvPr id="9" name="8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57200" y="912442"/>
            <a:ext cx="8305800" cy="2862322"/>
          </a:xfrm>
          <a:prstGeom prst="rect">
            <a:avLst/>
          </a:prstGeom>
        </p:spPr>
        <p:txBody>
          <a:bodyPr wrap="square">
            <a:spAutoFit/>
          </a:bodyPr>
          <a:lstStyle/>
          <a:p>
            <a:pPr algn="ctr"/>
            <a:r>
              <a:rPr lang="en-US" sz="2000" b="1" u="sng" dirty="0" smtClean="0">
                <a:latin typeface="Constantia" pitchFamily="18" charset="0"/>
              </a:rPr>
              <a:t>San Jose</a:t>
            </a:r>
          </a:p>
          <a:p>
            <a:pPr algn="just">
              <a:buFont typeface="Arial" pitchFamily="34" charset="0"/>
              <a:buChar char="•"/>
            </a:pPr>
            <a:r>
              <a:rPr lang="el-GR" sz="2000" dirty="0" smtClean="0">
                <a:solidFill>
                  <a:schemeClr val="bg1"/>
                </a:solidFill>
                <a:latin typeface="Constantia" pitchFamily="18" charset="0"/>
              </a:rPr>
              <a:t>Είχε </a:t>
            </a:r>
            <a:r>
              <a:rPr lang="el-GR" sz="2000" b="1" dirty="0" smtClean="0">
                <a:solidFill>
                  <a:srgbClr val="C00000"/>
                </a:solidFill>
                <a:latin typeface="Constantia" pitchFamily="18" charset="0"/>
              </a:rPr>
              <a:t>το μεγαλύτερο ποσοστό μείωσης στις θέσεις εργασίας</a:t>
            </a:r>
            <a:r>
              <a:rPr lang="el-GR" sz="2000" dirty="0" smtClean="0">
                <a:solidFill>
                  <a:srgbClr val="C00000"/>
                </a:solidFill>
                <a:latin typeface="Constantia" pitchFamily="18" charset="0"/>
              </a:rPr>
              <a:t>, </a:t>
            </a:r>
            <a:r>
              <a:rPr lang="el-GR" sz="2000" dirty="0" smtClean="0">
                <a:solidFill>
                  <a:schemeClr val="bg1"/>
                </a:solidFill>
                <a:latin typeface="Constantia" pitchFamily="18" charset="0"/>
              </a:rPr>
              <a:t>με 50.000 απώλειες,</a:t>
            </a:r>
          </a:p>
          <a:p>
            <a:pPr algn="just">
              <a:buFont typeface="Arial" pitchFamily="34" charset="0"/>
              <a:buChar char="•"/>
            </a:pPr>
            <a:r>
              <a:rPr lang="el-GR" sz="2000" dirty="0" smtClean="0">
                <a:solidFill>
                  <a:schemeClr val="bg1"/>
                </a:solidFill>
                <a:latin typeface="Constantia" pitchFamily="18" charset="0"/>
              </a:rPr>
              <a:t>Η αστική συρρίκνωση δεν είχε αποτέλεσμα την εγκατάλειψη κενών κτιρίων κατοικίας, αλλά </a:t>
            </a:r>
            <a:r>
              <a:rPr lang="el-GR" sz="2000" b="1" dirty="0" smtClean="0">
                <a:solidFill>
                  <a:srgbClr val="C00000"/>
                </a:solidFill>
                <a:latin typeface="Constantia" pitchFamily="18" charset="0"/>
              </a:rPr>
              <a:t>κτιρίων γραφείων. </a:t>
            </a:r>
          </a:p>
          <a:p>
            <a:pPr algn="just">
              <a:buFont typeface="Arial" pitchFamily="34" charset="0"/>
              <a:buChar char="•"/>
            </a:pPr>
            <a:r>
              <a:rPr lang="el-GR" sz="2000" dirty="0" smtClean="0">
                <a:solidFill>
                  <a:schemeClr val="bg1"/>
                </a:solidFill>
                <a:latin typeface="Constantia" pitchFamily="18" charset="0"/>
              </a:rPr>
              <a:t>Θεωρείται αδύνατο να μπορέσουν να χρησιμοποιηθούν τα κελύφη αυτά για άλλο σκοπό (π.χ. κατοικία).</a:t>
            </a:r>
            <a:endParaRPr lang="el-GR" sz="2000" dirty="0" smtClean="0">
              <a:solidFill>
                <a:srgbClr val="C00000"/>
              </a:solidFill>
              <a:latin typeface="Constantia" pitchFamily="18" charset="0"/>
            </a:endParaRPr>
          </a:p>
          <a:p>
            <a:pPr algn="just">
              <a:buFont typeface="Arial" pitchFamily="34" charset="0"/>
              <a:buChar char="•"/>
            </a:pPr>
            <a:r>
              <a:rPr lang="el-GR" sz="2000" b="1" dirty="0" smtClean="0">
                <a:solidFill>
                  <a:srgbClr val="C00000"/>
                </a:solidFill>
                <a:latin typeface="Constantia" pitchFamily="18" charset="0"/>
              </a:rPr>
              <a:t>Δόθηκε έμφαση στην κατασκευή κατοικιών</a:t>
            </a:r>
            <a:r>
              <a:rPr lang="el-GR" sz="2000" b="1" dirty="0" smtClean="0">
                <a:solidFill>
                  <a:schemeClr val="tx2">
                    <a:lumMod val="90000"/>
                  </a:schemeClr>
                </a:solidFill>
                <a:latin typeface="Constantia" pitchFamily="18" charset="0"/>
              </a:rPr>
              <a:t>,</a:t>
            </a:r>
            <a:r>
              <a:rPr lang="el-GR" sz="2000" dirty="0" smtClean="0">
                <a:solidFill>
                  <a:schemeClr val="bg1"/>
                </a:solidFill>
                <a:latin typeface="Constantia" pitchFamily="18" charset="0"/>
              </a:rPr>
              <a:t> καθώς υπήρχαν ελλείψεις σε κατοικίες και υποδομές  </a:t>
            </a:r>
            <a:endParaRPr lang="en-US" sz="2000" dirty="0" smtClean="0">
              <a:solidFill>
                <a:schemeClr val="bg1"/>
              </a:solidFill>
              <a:latin typeface="Constantia" pitchFamily="18" charset="0"/>
            </a:endParaRPr>
          </a:p>
        </p:txBody>
      </p:sp>
      <p:sp>
        <p:nvSpPr>
          <p:cNvPr id="5" name="4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42</a:t>
            </a:fld>
            <a:endParaRPr lang="en-US"/>
          </a:p>
        </p:txBody>
      </p:sp>
      <p:pic>
        <p:nvPicPr>
          <p:cNvPr id="4" name="Picture 3"/>
          <p:cNvPicPr>
            <a:picLocks noChangeAspect="1" noChangeArrowheads="1"/>
          </p:cNvPicPr>
          <p:nvPr/>
        </p:nvPicPr>
        <p:blipFill>
          <a:blip r:embed="rId2" cstate="print"/>
          <a:srcRect/>
          <a:stretch>
            <a:fillRect/>
          </a:stretch>
        </p:blipFill>
        <p:spPr bwMode="auto">
          <a:xfrm>
            <a:off x="762000" y="3884242"/>
            <a:ext cx="3657600" cy="2745158"/>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4724400" y="3884242"/>
            <a:ext cx="3657600" cy="2743200"/>
          </a:xfrm>
          <a:prstGeom prst="rect">
            <a:avLst/>
          </a:prstGeom>
          <a:noFill/>
          <a:ln w="9525">
            <a:noFill/>
            <a:miter lim="800000"/>
            <a:headEnd/>
            <a:tailEnd/>
          </a:ln>
        </p:spPr>
      </p:pic>
      <p:sp>
        <p:nvSpPr>
          <p:cNvPr id="7" name="2 - Υπότιτλος"/>
          <p:cNvSpPr txBox="1">
            <a:spLocks/>
          </p:cNvSpPr>
          <p:nvPr/>
        </p:nvSpPr>
        <p:spPr>
          <a:xfrm>
            <a:off x="533400" y="304800"/>
            <a:ext cx="8077200" cy="609600"/>
          </a:xfrm>
          <a:prstGeom prst="rect">
            <a:avLst/>
          </a:prstGeom>
        </p:spPr>
        <p:txBody>
          <a:bodyPr/>
          <a:lstStyle/>
          <a:p>
            <a:pPr marL="274320" indent="-274320" algn="ctr" fontAlgn="auto">
              <a:spcBef>
                <a:spcPts val="600"/>
              </a:spcBef>
              <a:spcAft>
                <a:spcPts val="0"/>
              </a:spcAft>
              <a:buClr>
                <a:schemeClr val="accent2"/>
              </a:buClr>
              <a:buSzPct val="85000"/>
              <a:defRPr/>
            </a:pPr>
            <a:r>
              <a:rPr lang="el-GR" sz="2400" b="1" dirty="0">
                <a:solidFill>
                  <a:schemeClr val="bg1"/>
                </a:solidFill>
                <a:effectLst>
                  <a:outerShdw blurRad="38100" dist="38100" dir="2700000" algn="tl">
                    <a:srgbClr val="000000">
                      <a:alpha val="43137"/>
                    </a:srgbClr>
                  </a:outerShdw>
                </a:effectLst>
                <a:latin typeface="+mn-lt"/>
              </a:rPr>
              <a:t>	</a:t>
            </a:r>
            <a:r>
              <a:rPr lang="en-US" sz="2400" b="1" u="sng" dirty="0">
                <a:solidFill>
                  <a:srgbClr val="C00000"/>
                </a:solidFill>
                <a:effectLst>
                  <a:outerShdw blurRad="38100" dist="38100" dir="2700000" algn="tl">
                    <a:srgbClr val="000000">
                      <a:alpha val="43137"/>
                    </a:srgbClr>
                  </a:outerShdw>
                </a:effectLst>
                <a:latin typeface="+mn-lt"/>
              </a:rPr>
              <a:t>San Jose (California</a:t>
            </a:r>
            <a:r>
              <a:rPr lang="en-US" sz="2400" b="1" u="sng" dirty="0" smtClean="0">
                <a:solidFill>
                  <a:srgbClr val="C00000"/>
                </a:solidFill>
                <a:effectLst>
                  <a:outerShdw blurRad="38100" dist="38100" dir="2700000" algn="tl">
                    <a:srgbClr val="000000">
                      <a:alpha val="43137"/>
                    </a:srgbClr>
                  </a:outerShdw>
                </a:effectLst>
                <a:latin typeface="+mn-lt"/>
              </a:rPr>
              <a:t>)</a:t>
            </a:r>
            <a:endParaRPr lang="en-US" sz="2400" b="1" u="sng" dirty="0">
              <a:solidFill>
                <a:srgbClr val="C0000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Υπότιτλος"/>
          <p:cNvSpPr txBox="1">
            <a:spLocks/>
          </p:cNvSpPr>
          <p:nvPr/>
        </p:nvSpPr>
        <p:spPr>
          <a:xfrm>
            <a:off x="533400" y="304800"/>
            <a:ext cx="8077200" cy="609600"/>
          </a:xfrm>
          <a:prstGeom prst="rect">
            <a:avLst/>
          </a:prstGeom>
        </p:spPr>
        <p:txBody>
          <a:bodyPr/>
          <a:lstStyle/>
          <a:p>
            <a:pPr marL="274320" indent="-274320" algn="ctr" fontAlgn="auto">
              <a:spcBef>
                <a:spcPts val="600"/>
              </a:spcBef>
              <a:spcAft>
                <a:spcPts val="0"/>
              </a:spcAft>
              <a:buClr>
                <a:schemeClr val="accent2"/>
              </a:buClr>
              <a:buSzPct val="85000"/>
              <a:defRPr/>
            </a:pPr>
            <a:r>
              <a:rPr lang="el-GR" sz="2400" b="1" dirty="0">
                <a:solidFill>
                  <a:schemeClr val="bg1"/>
                </a:solidFill>
                <a:effectLst>
                  <a:outerShdw blurRad="38100" dist="38100" dir="2700000" algn="tl">
                    <a:srgbClr val="000000">
                      <a:alpha val="43137"/>
                    </a:srgbClr>
                  </a:outerShdw>
                </a:effectLst>
                <a:latin typeface="+mn-lt"/>
              </a:rPr>
              <a:t>	</a:t>
            </a:r>
            <a:r>
              <a:rPr lang="en-US" sz="2400" b="1" u="sng" dirty="0">
                <a:solidFill>
                  <a:schemeClr val="bg1"/>
                </a:solidFill>
                <a:effectLst>
                  <a:outerShdw blurRad="38100" dist="38100" dir="2700000" algn="tl">
                    <a:srgbClr val="000000">
                      <a:alpha val="43137"/>
                    </a:srgbClr>
                  </a:outerShdw>
                </a:effectLst>
                <a:latin typeface="+mn-lt"/>
              </a:rPr>
              <a:t>San Jose (California)</a:t>
            </a:r>
          </a:p>
          <a:p>
            <a:pPr marL="274320" indent="-274320" algn="ctr" fontAlgn="auto">
              <a:spcBef>
                <a:spcPts val="600"/>
              </a:spcBef>
              <a:spcAft>
                <a:spcPts val="0"/>
              </a:spcAft>
              <a:buClr>
                <a:schemeClr val="accent2"/>
              </a:buClr>
              <a:buSzPct val="85000"/>
              <a:buFont typeface="Wingdings 2"/>
              <a:buChar char=""/>
              <a:defRPr/>
            </a:pPr>
            <a:endParaRPr lang="en-US" sz="2400" b="1" dirty="0">
              <a:solidFill>
                <a:schemeClr val="bg1"/>
              </a:solidFill>
              <a:effectLst>
                <a:outerShdw blurRad="38100" dist="38100" dir="2700000" algn="tl">
                  <a:srgbClr val="000000">
                    <a:alpha val="43137"/>
                  </a:srgbClr>
                </a:outerShdw>
              </a:effectLst>
              <a:latin typeface="+mn-lt"/>
            </a:endParaRPr>
          </a:p>
        </p:txBody>
      </p:sp>
      <p:sp>
        <p:nvSpPr>
          <p:cNvPr id="8" name="7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43</a:t>
            </a:fld>
            <a:endParaRPr lang="en-US"/>
          </a:p>
        </p:txBody>
      </p:sp>
      <p:sp>
        <p:nvSpPr>
          <p:cNvPr id="7" name="6 - Ορθογώνιο"/>
          <p:cNvSpPr/>
          <p:nvPr/>
        </p:nvSpPr>
        <p:spPr>
          <a:xfrm>
            <a:off x="457200" y="912442"/>
            <a:ext cx="8305800" cy="5601533"/>
          </a:xfrm>
          <a:prstGeom prst="rect">
            <a:avLst/>
          </a:prstGeom>
        </p:spPr>
        <p:txBody>
          <a:bodyPr wrap="square">
            <a:spAutoFit/>
          </a:bodyPr>
          <a:lstStyle/>
          <a:p>
            <a:pPr algn="ctr"/>
            <a:r>
              <a:rPr lang="el-GR" sz="2000" b="1" u="sng" dirty="0" smtClean="0">
                <a:solidFill>
                  <a:srgbClr val="C00000"/>
                </a:solidFill>
                <a:latin typeface="Constantia" pitchFamily="18" charset="0"/>
              </a:rPr>
              <a:t>Πολιτικές αναζωογόνησης</a:t>
            </a:r>
          </a:p>
          <a:p>
            <a:pPr marL="457200" indent="-457200" algn="just">
              <a:buAutoNum type="arabicPeriod"/>
            </a:pPr>
            <a:r>
              <a:rPr lang="en-US" sz="2000" b="1" dirty="0" smtClean="0">
                <a:solidFill>
                  <a:srgbClr val="C00000"/>
                </a:solidFill>
                <a:latin typeface="Constantia" pitchFamily="18" charset="0"/>
              </a:rPr>
              <a:t>Real Estate</a:t>
            </a:r>
          </a:p>
          <a:p>
            <a:pPr marL="457200" indent="-457200" algn="just"/>
            <a:r>
              <a:rPr lang="en-US" sz="2000" dirty="0" smtClean="0">
                <a:solidFill>
                  <a:srgbClr val="C00000"/>
                </a:solidFill>
                <a:latin typeface="Constantia" pitchFamily="18" charset="0"/>
              </a:rPr>
              <a:t>	</a:t>
            </a:r>
            <a:r>
              <a:rPr lang="el-GR" b="1" dirty="0" smtClean="0">
                <a:solidFill>
                  <a:srgbClr val="C00000"/>
                </a:solidFill>
                <a:latin typeface="Constantia" pitchFamily="18" charset="0"/>
              </a:rPr>
              <a:t>Στροφή από την κατασκευή κτιρίων στην κατασκευή κατοικιών</a:t>
            </a:r>
            <a:r>
              <a:rPr lang="en-US" b="1" dirty="0" smtClean="0">
                <a:solidFill>
                  <a:srgbClr val="C00000"/>
                </a:solidFill>
                <a:latin typeface="Constantia" pitchFamily="18" charset="0"/>
              </a:rPr>
              <a:t>.</a:t>
            </a:r>
            <a:endParaRPr lang="el-GR" b="1" dirty="0" smtClean="0">
              <a:solidFill>
                <a:srgbClr val="C00000"/>
              </a:solidFill>
              <a:latin typeface="Constantia" pitchFamily="18" charset="0"/>
            </a:endParaRPr>
          </a:p>
          <a:p>
            <a:pPr marL="457200" indent="-457200" algn="just"/>
            <a:r>
              <a:rPr lang="en-US" i="1" dirty="0" smtClean="0">
                <a:solidFill>
                  <a:schemeClr val="bg1"/>
                </a:solidFill>
                <a:latin typeface="Constantia" pitchFamily="18" charset="0"/>
              </a:rPr>
              <a:t>	</a:t>
            </a:r>
            <a:r>
              <a:rPr lang="el-GR" i="1" dirty="0" smtClean="0">
                <a:solidFill>
                  <a:schemeClr val="bg1"/>
                </a:solidFill>
                <a:latin typeface="Constantia" pitchFamily="18" charset="0"/>
              </a:rPr>
              <a:t>Η πόλη του </a:t>
            </a:r>
            <a:r>
              <a:rPr lang="en-US" i="1" dirty="0" smtClean="0">
                <a:solidFill>
                  <a:schemeClr val="bg1"/>
                </a:solidFill>
                <a:latin typeface="Constantia" pitchFamily="18" charset="0"/>
              </a:rPr>
              <a:t>San Jose </a:t>
            </a:r>
            <a:r>
              <a:rPr lang="el-GR" i="1" dirty="0" smtClean="0">
                <a:solidFill>
                  <a:schemeClr val="bg1"/>
                </a:solidFill>
                <a:latin typeface="Constantia" pitchFamily="18" charset="0"/>
              </a:rPr>
              <a:t>υποστήριξε αυτήν την τάση </a:t>
            </a:r>
            <a:r>
              <a:rPr lang="el-GR" b="1" dirty="0" smtClean="0">
                <a:solidFill>
                  <a:srgbClr val="C00000"/>
                </a:solidFill>
                <a:latin typeface="Constantia" pitchFamily="18" charset="0"/>
              </a:rPr>
              <a:t>αναπτύσσοντας ανάλογες πολιτικές</a:t>
            </a:r>
            <a:r>
              <a:rPr lang="el-GR" i="1" dirty="0" smtClean="0">
                <a:solidFill>
                  <a:srgbClr val="C00000"/>
                </a:solidFill>
                <a:latin typeface="Constantia" pitchFamily="18" charset="0"/>
              </a:rPr>
              <a:t> </a:t>
            </a:r>
            <a:r>
              <a:rPr lang="el-GR" i="1" dirty="0" smtClean="0">
                <a:solidFill>
                  <a:schemeClr val="bg1"/>
                </a:solidFill>
                <a:latin typeface="Constantia" pitchFamily="18" charset="0"/>
              </a:rPr>
              <a:t>και </a:t>
            </a:r>
            <a:r>
              <a:rPr lang="el-GR" b="1" dirty="0" smtClean="0">
                <a:solidFill>
                  <a:srgbClr val="C00000"/>
                </a:solidFill>
                <a:latin typeface="Constantia" pitchFamily="18" charset="0"/>
              </a:rPr>
              <a:t>υποστηρίζοντας τον κατασκευαστικό τομέα των κατοικιών</a:t>
            </a:r>
            <a:r>
              <a:rPr lang="en-US" b="1" dirty="0" smtClean="0">
                <a:solidFill>
                  <a:schemeClr val="tx2">
                    <a:lumMod val="90000"/>
                  </a:schemeClr>
                </a:solidFill>
                <a:latin typeface="Constantia" pitchFamily="18" charset="0"/>
              </a:rPr>
              <a:t>.</a:t>
            </a:r>
            <a:endParaRPr lang="el-GR" b="1" dirty="0" smtClean="0">
              <a:solidFill>
                <a:schemeClr val="tx2">
                  <a:lumMod val="90000"/>
                </a:schemeClr>
              </a:solidFill>
              <a:latin typeface="Constantia" pitchFamily="18" charset="0"/>
            </a:endParaRPr>
          </a:p>
          <a:p>
            <a:pPr marL="457200" indent="-457200" algn="just"/>
            <a:r>
              <a:rPr lang="en-US" i="1" dirty="0" smtClean="0">
                <a:solidFill>
                  <a:schemeClr val="bg1"/>
                </a:solidFill>
                <a:latin typeface="Constantia" pitchFamily="18" charset="0"/>
              </a:rPr>
              <a:t>	</a:t>
            </a:r>
            <a:r>
              <a:rPr lang="el-GR" i="1" dirty="0" smtClean="0">
                <a:solidFill>
                  <a:schemeClr val="bg1"/>
                </a:solidFill>
                <a:latin typeface="Constantia" pitchFamily="18" charset="0"/>
              </a:rPr>
              <a:t>Αποτέλεσμα:  η κατασκευή ενός μεγάλου αριθμού κατοικιών κατά μήκος μεγάλων οδικών αξόνων για τους νέους μετανάστες.</a:t>
            </a:r>
            <a:endParaRPr lang="en-US" i="1" dirty="0" smtClean="0">
              <a:solidFill>
                <a:schemeClr val="bg1"/>
              </a:solidFill>
              <a:latin typeface="Constantia" pitchFamily="18" charset="0"/>
            </a:endParaRPr>
          </a:p>
          <a:p>
            <a:pPr marL="457200" indent="-457200" algn="just"/>
            <a:endParaRPr lang="el-GR" sz="2000" dirty="0" smtClean="0">
              <a:solidFill>
                <a:srgbClr val="C00000"/>
              </a:solidFill>
              <a:latin typeface="Constantia" pitchFamily="18" charset="0"/>
            </a:endParaRPr>
          </a:p>
          <a:p>
            <a:pPr marL="457200" indent="-457200" algn="just"/>
            <a:r>
              <a:rPr lang="el-GR" sz="2000" dirty="0" smtClean="0">
                <a:solidFill>
                  <a:srgbClr val="C00000"/>
                </a:solidFill>
                <a:latin typeface="Constantia" pitchFamily="18" charset="0"/>
              </a:rPr>
              <a:t>2. </a:t>
            </a:r>
            <a:r>
              <a:rPr lang="el-GR" sz="2000" b="1" dirty="0" smtClean="0">
                <a:solidFill>
                  <a:srgbClr val="C00000"/>
                </a:solidFill>
                <a:latin typeface="Constantia" pitchFamily="18" charset="0"/>
              </a:rPr>
              <a:t>Περιφερειακός προγραμματισμός</a:t>
            </a:r>
          </a:p>
          <a:p>
            <a:pPr marL="457200" indent="-457200" algn="just"/>
            <a:r>
              <a:rPr lang="en-US" sz="2000" dirty="0" smtClean="0">
                <a:solidFill>
                  <a:srgbClr val="C00000"/>
                </a:solidFill>
                <a:latin typeface="Constantia" pitchFamily="18" charset="0"/>
              </a:rPr>
              <a:t>	</a:t>
            </a:r>
            <a:r>
              <a:rPr lang="el-GR" b="1" dirty="0" smtClean="0">
                <a:solidFill>
                  <a:srgbClr val="C00000"/>
                </a:solidFill>
                <a:latin typeface="Constantia" pitchFamily="18" charset="0"/>
              </a:rPr>
              <a:t>Αναστάλθηκε η κατασκευή κάποιων μεγάλων και προγραμματισμένων έργων που πλέον κρίθηκε ότι δεν ήταν απαραίτητα</a:t>
            </a:r>
            <a:r>
              <a:rPr lang="el-GR" i="1" dirty="0" smtClean="0">
                <a:solidFill>
                  <a:schemeClr val="bg1"/>
                </a:solidFill>
                <a:latin typeface="Constantia" pitchFamily="18" charset="0"/>
              </a:rPr>
              <a:t>, πχ. Η επέκταση του αεροδρομίου, ένα μεγάλο κέντρο με κτίρια γραφείων στην περιοχή </a:t>
            </a:r>
            <a:r>
              <a:rPr lang="en-US" i="1" dirty="0" smtClean="0">
                <a:solidFill>
                  <a:schemeClr val="bg1"/>
                </a:solidFill>
                <a:latin typeface="Constantia" pitchFamily="18" charset="0"/>
              </a:rPr>
              <a:t>Coyote Valley</a:t>
            </a:r>
            <a:endParaRPr lang="el-GR" i="1" dirty="0" smtClean="0">
              <a:solidFill>
                <a:schemeClr val="bg1"/>
              </a:solidFill>
              <a:latin typeface="Constantia" pitchFamily="18" charset="0"/>
            </a:endParaRPr>
          </a:p>
          <a:p>
            <a:pPr marL="457200" indent="-457200" algn="just"/>
            <a:endParaRPr lang="el-GR" sz="2000" b="1" u="sng" dirty="0" smtClean="0">
              <a:solidFill>
                <a:srgbClr val="C00000"/>
              </a:solidFill>
              <a:latin typeface="Constantia" pitchFamily="18" charset="0"/>
            </a:endParaRPr>
          </a:p>
          <a:p>
            <a:pPr algn="just"/>
            <a:r>
              <a:rPr lang="el-GR" sz="2000" b="1" dirty="0" smtClean="0">
                <a:solidFill>
                  <a:srgbClr val="C00000"/>
                </a:solidFill>
                <a:latin typeface="Constantia" pitchFamily="18" charset="0"/>
              </a:rPr>
              <a:t>3. 2003: νέα οικονομική στρατηγική ανάπτυξης</a:t>
            </a:r>
          </a:p>
          <a:p>
            <a:pPr algn="just"/>
            <a:r>
              <a:rPr lang="en-US" i="1" dirty="0" smtClean="0">
                <a:solidFill>
                  <a:srgbClr val="C00000"/>
                </a:solidFill>
                <a:latin typeface="Constantia" pitchFamily="18" charset="0"/>
              </a:rPr>
              <a:t>	</a:t>
            </a:r>
            <a:r>
              <a:rPr lang="el-GR" b="1" dirty="0" smtClean="0">
                <a:solidFill>
                  <a:srgbClr val="C00000"/>
                </a:solidFill>
                <a:latin typeface="Constantia" pitchFamily="18" charset="0"/>
              </a:rPr>
              <a:t>Προσπάθεια να γίνει το </a:t>
            </a:r>
            <a:r>
              <a:rPr lang="en-US" b="1" dirty="0" smtClean="0">
                <a:solidFill>
                  <a:srgbClr val="C00000"/>
                </a:solidFill>
                <a:latin typeface="Constantia" pitchFamily="18" charset="0"/>
              </a:rPr>
              <a:t>San Jose “Creative Community”</a:t>
            </a:r>
          </a:p>
          <a:p>
            <a:pPr algn="just"/>
            <a:r>
              <a:rPr lang="en-US" i="1" dirty="0" smtClean="0">
                <a:solidFill>
                  <a:schemeClr val="bg1"/>
                </a:solidFill>
                <a:latin typeface="Constantia" pitchFamily="18" charset="0"/>
              </a:rPr>
              <a:t>	</a:t>
            </a:r>
            <a:r>
              <a:rPr lang="el-GR" i="1" dirty="0" smtClean="0">
                <a:solidFill>
                  <a:schemeClr val="bg1"/>
                </a:solidFill>
                <a:latin typeface="Constantia" pitchFamily="18" charset="0"/>
              </a:rPr>
              <a:t>Η πόλη, σε συνεργασία με άλλους φορείς, όπως το πανεπιστήμιο του </a:t>
            </a:r>
            <a:r>
              <a:rPr lang="en-US" i="1" dirty="0" smtClean="0">
                <a:solidFill>
                  <a:schemeClr val="bg1"/>
                </a:solidFill>
                <a:latin typeface="Constantia" pitchFamily="18" charset="0"/>
              </a:rPr>
              <a:t>San 	Jose, </a:t>
            </a:r>
            <a:r>
              <a:rPr lang="el-GR" i="1" dirty="0" smtClean="0">
                <a:solidFill>
                  <a:schemeClr val="bg1"/>
                </a:solidFill>
                <a:latin typeface="Constantia" pitchFamily="18" charset="0"/>
              </a:rPr>
              <a:t> </a:t>
            </a:r>
            <a:r>
              <a:rPr lang="el-GR" b="1" dirty="0" smtClean="0">
                <a:solidFill>
                  <a:srgbClr val="C00000"/>
                </a:solidFill>
                <a:latin typeface="Constantia" pitchFamily="18" charset="0"/>
              </a:rPr>
              <a:t>στοχεύει στη μετατροπή της πόλης και της ευρύτερης περιοχής </a:t>
            </a:r>
            <a:r>
              <a:rPr lang="en-US" b="1" dirty="0" smtClean="0">
                <a:solidFill>
                  <a:srgbClr val="C00000"/>
                </a:solidFill>
                <a:latin typeface="Constantia" pitchFamily="18" charset="0"/>
              </a:rPr>
              <a:t>	</a:t>
            </a:r>
            <a:r>
              <a:rPr lang="el-GR" b="1" dirty="0" smtClean="0">
                <a:solidFill>
                  <a:srgbClr val="C00000"/>
                </a:solidFill>
                <a:latin typeface="Constantia" pitchFamily="18" charset="0"/>
              </a:rPr>
              <a:t>σε ένα </a:t>
            </a:r>
            <a:r>
              <a:rPr lang="en-US" b="1" dirty="0" smtClean="0">
                <a:solidFill>
                  <a:srgbClr val="C00000"/>
                </a:solidFill>
                <a:latin typeface="Constantia" pitchFamily="18" charset="0"/>
              </a:rPr>
              <a:t>	</a:t>
            </a:r>
            <a:r>
              <a:rPr lang="el-GR" b="1" dirty="0" smtClean="0">
                <a:solidFill>
                  <a:srgbClr val="C00000"/>
                </a:solidFill>
                <a:latin typeface="Constantia" pitchFamily="18" charset="0"/>
              </a:rPr>
              <a:t>πρωτοπόρο κέντρο για τις τέχνες και την τεχνολογ</a:t>
            </a:r>
            <a:r>
              <a:rPr lang="el-GR" b="1" dirty="0" smtClean="0">
                <a:solidFill>
                  <a:schemeClr val="tx2">
                    <a:lumMod val="90000"/>
                  </a:schemeClr>
                </a:solidFill>
                <a:latin typeface="Constantia" pitchFamily="18" charset="0"/>
              </a:rPr>
              <a:t>ία</a:t>
            </a:r>
            <a:r>
              <a:rPr lang="el-GR" i="1" dirty="0" smtClean="0">
                <a:solidFill>
                  <a:schemeClr val="bg1"/>
                </a:solidFill>
                <a:latin typeface="Constantia" pitchFamily="18" charset="0"/>
              </a:rPr>
              <a:t> στη </a:t>
            </a:r>
            <a:r>
              <a:rPr lang="en-US" i="1" dirty="0" smtClean="0">
                <a:solidFill>
                  <a:schemeClr val="bg1"/>
                </a:solidFill>
                <a:latin typeface="Constantia" pitchFamily="18" charset="0"/>
              </a:rPr>
              <a:t>	</a:t>
            </a:r>
            <a:r>
              <a:rPr lang="el-GR" i="1" dirty="0" smtClean="0">
                <a:solidFill>
                  <a:schemeClr val="bg1"/>
                </a:solidFill>
                <a:latin typeface="Constantia" pitchFamily="18" charset="0"/>
              </a:rPr>
              <a:t>Βόρειο Αμερική. </a:t>
            </a:r>
            <a:endParaRPr lang="en-US" i="1" dirty="0" smtClean="0">
              <a:solidFill>
                <a:schemeClr val="bg1"/>
              </a:solidFill>
              <a:latin typeface="Constant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5</a:t>
            </a:fld>
            <a:endParaRPr lang="en-US"/>
          </a:p>
        </p:txBody>
      </p:sp>
      <p:sp>
        <p:nvSpPr>
          <p:cNvPr id="11" name="10 - TextBox"/>
          <p:cNvSpPr txBox="1"/>
          <p:nvPr/>
        </p:nvSpPr>
        <p:spPr>
          <a:xfrm>
            <a:off x="1115616" y="142852"/>
            <a:ext cx="6912768" cy="461665"/>
          </a:xfrm>
          <a:prstGeom prst="rect">
            <a:avLst/>
          </a:prstGeom>
          <a:noFill/>
        </p:spPr>
        <p:txBody>
          <a:bodyPr wrap="square" rtlCol="0">
            <a:spAutoFit/>
          </a:bodyPr>
          <a:lstStyle/>
          <a:p>
            <a:pPr algn="ctr"/>
            <a:r>
              <a:rPr lang="el-GR" sz="2400" b="1" dirty="0" smtClean="0">
                <a:solidFill>
                  <a:srgbClr val="C00000"/>
                </a:solidFill>
                <a:latin typeface="+mn-lt"/>
              </a:rPr>
              <a:t>Η αστική συρρίκνωση στον 20</a:t>
            </a:r>
            <a:r>
              <a:rPr lang="el-GR" sz="2400" b="1" baseline="30000" dirty="0" smtClean="0">
                <a:solidFill>
                  <a:srgbClr val="C00000"/>
                </a:solidFill>
                <a:latin typeface="+mn-lt"/>
              </a:rPr>
              <a:t>ο</a:t>
            </a:r>
            <a:r>
              <a:rPr lang="el-GR" sz="2400" b="1" dirty="0" smtClean="0">
                <a:solidFill>
                  <a:srgbClr val="C00000"/>
                </a:solidFill>
                <a:latin typeface="+mn-lt"/>
              </a:rPr>
              <a:t> αιώνα</a:t>
            </a:r>
            <a:endParaRPr lang="el-GR" sz="2400" b="1" dirty="0">
              <a:solidFill>
                <a:srgbClr val="C00000"/>
              </a:solidFill>
              <a:latin typeface="+mn-lt"/>
            </a:endParaRPr>
          </a:p>
        </p:txBody>
      </p:sp>
      <p:sp>
        <p:nvSpPr>
          <p:cNvPr id="13" name="12 - Ορθογώνιο"/>
          <p:cNvSpPr/>
          <p:nvPr/>
        </p:nvSpPr>
        <p:spPr>
          <a:xfrm>
            <a:off x="571472" y="1055448"/>
            <a:ext cx="8072494" cy="5016758"/>
          </a:xfrm>
          <a:prstGeom prst="rect">
            <a:avLst/>
          </a:prstGeom>
        </p:spPr>
        <p:txBody>
          <a:bodyPr wrap="square">
            <a:spAutoFit/>
          </a:bodyPr>
          <a:lstStyle/>
          <a:p>
            <a:pPr algn="just"/>
            <a:r>
              <a:rPr lang="el-GR" sz="2000" dirty="0" smtClean="0">
                <a:solidFill>
                  <a:schemeClr val="bg1"/>
                </a:solidFill>
                <a:latin typeface="+mn-lt"/>
              </a:rPr>
              <a:t>Η αστική χωρική συρρίκνωση κατά τη διάρκεια του 20</a:t>
            </a:r>
            <a:r>
              <a:rPr lang="el-GR" sz="2000" baseline="30000" dirty="0" smtClean="0">
                <a:solidFill>
                  <a:schemeClr val="bg1"/>
                </a:solidFill>
                <a:latin typeface="+mn-lt"/>
              </a:rPr>
              <a:t>ου</a:t>
            </a:r>
            <a:r>
              <a:rPr lang="el-GR" sz="2000" dirty="0" smtClean="0">
                <a:solidFill>
                  <a:schemeClr val="bg1"/>
                </a:solidFill>
                <a:latin typeface="+mn-lt"/>
              </a:rPr>
              <a:t> αιώνα ξεκίνησε από τις </a:t>
            </a:r>
            <a:r>
              <a:rPr lang="el-GR" sz="2000" b="1" dirty="0" smtClean="0">
                <a:solidFill>
                  <a:schemeClr val="bg1"/>
                </a:solidFill>
                <a:latin typeface="+mn-lt"/>
              </a:rPr>
              <a:t>ΗΠΑ, μετά τον Β’ ΠΠ.  </a:t>
            </a:r>
            <a:r>
              <a:rPr lang="el-GR" sz="2000" dirty="0" smtClean="0">
                <a:solidFill>
                  <a:schemeClr val="bg1"/>
                </a:solidFill>
                <a:latin typeface="+mn-lt"/>
              </a:rPr>
              <a:t>Πολύ σύντομα παρατηρήθηκε και σε </a:t>
            </a:r>
            <a:r>
              <a:rPr lang="el-GR" sz="2000" b="1" dirty="0" smtClean="0">
                <a:solidFill>
                  <a:schemeClr val="bg1"/>
                </a:solidFill>
                <a:latin typeface="+mn-lt"/>
              </a:rPr>
              <a:t>Ευρωπαϊκές πόλεις, </a:t>
            </a:r>
            <a:r>
              <a:rPr lang="el-GR" sz="2000" dirty="0" smtClean="0">
                <a:solidFill>
                  <a:schemeClr val="bg1"/>
                </a:solidFill>
                <a:latin typeface="+mn-lt"/>
              </a:rPr>
              <a:t>κυρίως αυτές των οποίων η ανάπτυξη βασίζονταν στη βιομηχανία.</a:t>
            </a:r>
          </a:p>
          <a:p>
            <a:pPr algn="just"/>
            <a:endParaRPr lang="el-GR" sz="2000" dirty="0" smtClean="0">
              <a:solidFill>
                <a:schemeClr val="bg1"/>
              </a:solidFill>
              <a:latin typeface="+mn-lt"/>
            </a:endParaRPr>
          </a:p>
          <a:p>
            <a:pPr lvl="1" algn="just">
              <a:buFont typeface="Arial" pitchFamily="34" charset="0"/>
              <a:buChar char="•"/>
            </a:pPr>
            <a:r>
              <a:rPr lang="el-GR" sz="2000" b="1" dirty="0" smtClean="0">
                <a:solidFill>
                  <a:schemeClr val="bg1"/>
                </a:solidFill>
                <a:latin typeface="+mn-lt"/>
              </a:rPr>
              <a:t>Κατά τη δεκαετία του 1970</a:t>
            </a:r>
            <a:r>
              <a:rPr lang="el-GR" sz="2000" dirty="0" smtClean="0">
                <a:solidFill>
                  <a:schemeClr val="bg1"/>
                </a:solidFill>
                <a:latin typeface="+mn-lt"/>
              </a:rPr>
              <a:t>, η αστική συρρίκνωση παρουσιάστηκε και σε άλλες χώρες, όπως την Ιταλία και την Ιαπωνία. </a:t>
            </a:r>
          </a:p>
          <a:p>
            <a:pPr lvl="1" algn="just">
              <a:buFont typeface="Arial" pitchFamily="34" charset="0"/>
              <a:buChar char="•"/>
            </a:pPr>
            <a:endParaRPr lang="el-GR" sz="2000" dirty="0" smtClean="0">
              <a:solidFill>
                <a:schemeClr val="bg1"/>
              </a:solidFill>
              <a:latin typeface="+mn-lt"/>
            </a:endParaRPr>
          </a:p>
          <a:p>
            <a:pPr lvl="1" algn="just">
              <a:buFont typeface="Arial" pitchFamily="34" charset="0"/>
              <a:buChar char="•"/>
            </a:pPr>
            <a:r>
              <a:rPr lang="el-GR" sz="2000" b="1" dirty="0" smtClean="0">
                <a:solidFill>
                  <a:schemeClr val="bg1"/>
                </a:solidFill>
                <a:latin typeface="+mn-lt"/>
              </a:rPr>
              <a:t>Μέχρι τη δεκαετία του 1990 </a:t>
            </a:r>
            <a:r>
              <a:rPr lang="el-GR" sz="2000" dirty="0" smtClean="0">
                <a:solidFill>
                  <a:schemeClr val="bg1"/>
                </a:solidFill>
                <a:latin typeface="+mn-lt"/>
              </a:rPr>
              <a:t>η αστική χωρική συρρίκνωση αποτελούσε πρόβλημα κυρίως </a:t>
            </a:r>
            <a:r>
              <a:rPr lang="el-GR" sz="2000" b="1" u="sng" dirty="0" smtClean="0">
                <a:solidFill>
                  <a:schemeClr val="bg1"/>
                </a:solidFill>
                <a:latin typeface="+mn-lt"/>
              </a:rPr>
              <a:t>των πόλεων με βιομηχανική βάση </a:t>
            </a:r>
            <a:r>
              <a:rPr lang="el-GR" sz="2000" dirty="0" smtClean="0">
                <a:solidFill>
                  <a:schemeClr val="bg1"/>
                </a:solidFill>
                <a:latin typeface="+mn-lt"/>
              </a:rPr>
              <a:t>(70% των συρρικνωμένων πόλεων παρατηρούνται στις ΗΠΑ, τη Μ. Βρετανία και τη Γερμανία). </a:t>
            </a:r>
          </a:p>
          <a:p>
            <a:pPr lvl="1" algn="just">
              <a:buFont typeface="Arial" pitchFamily="34" charset="0"/>
              <a:buChar char="•"/>
            </a:pPr>
            <a:endParaRPr lang="el-GR" sz="2000" dirty="0" smtClean="0">
              <a:solidFill>
                <a:schemeClr val="bg1"/>
              </a:solidFill>
              <a:latin typeface="+mn-lt"/>
            </a:endParaRPr>
          </a:p>
          <a:p>
            <a:pPr lvl="1" algn="just">
              <a:buFont typeface="Arial" pitchFamily="34" charset="0"/>
              <a:buChar char="•"/>
            </a:pPr>
            <a:r>
              <a:rPr lang="el-GR" sz="2000" b="1" dirty="0" smtClean="0">
                <a:solidFill>
                  <a:schemeClr val="bg1"/>
                </a:solidFill>
                <a:latin typeface="+mn-lt"/>
              </a:rPr>
              <a:t>Με την πτώση της Σοβιετικής Ένωσης </a:t>
            </a:r>
            <a:r>
              <a:rPr lang="el-GR" sz="2000" dirty="0" smtClean="0">
                <a:solidFill>
                  <a:schemeClr val="bg1"/>
                </a:solidFill>
                <a:latin typeface="+mn-lt"/>
              </a:rPr>
              <a:t>ακόμη περισσότερες πόλεις με αστική χωρική συρρίκνωση παρουσιάστηκαν. </a:t>
            </a:r>
          </a:p>
          <a:p>
            <a:pPr algn="just"/>
            <a:endParaRPr lang="el-GR" sz="2000" dirty="0">
              <a:solidFill>
                <a:schemeClr val="bg1"/>
              </a:solidFill>
              <a:latin typeface="+mn-lt"/>
            </a:endParaRPr>
          </a:p>
        </p:txBody>
      </p:sp>
    </p:spTree>
    <p:extLst>
      <p:ext uri="{BB962C8B-B14F-4D97-AF65-F5344CB8AC3E}">
        <p14:creationId xmlns:p14="http://schemas.microsoft.com/office/powerpoint/2010/main" val="1621997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6</a:t>
            </a:fld>
            <a:endParaRPr lang="en-US"/>
          </a:p>
        </p:txBody>
      </p:sp>
      <p:grpSp>
        <p:nvGrpSpPr>
          <p:cNvPr id="12" name="11 - Ομάδα"/>
          <p:cNvGrpSpPr/>
          <p:nvPr/>
        </p:nvGrpSpPr>
        <p:grpSpPr>
          <a:xfrm>
            <a:off x="642910" y="2418584"/>
            <a:ext cx="7745514" cy="4439416"/>
            <a:chOff x="571958" y="2214554"/>
            <a:chExt cx="8000570" cy="4195770"/>
          </a:xfrm>
        </p:grpSpPr>
        <p:pic>
          <p:nvPicPr>
            <p:cNvPr id="5" name="1 - Εικόνα"/>
            <p:cNvPicPr>
              <a:picLocks noChangeAspect="1" noChangeArrowheads="1"/>
            </p:cNvPicPr>
            <p:nvPr/>
          </p:nvPicPr>
          <p:blipFill>
            <a:blip r:embed="rId2" cstate="print"/>
            <a:srcRect/>
            <a:stretch>
              <a:fillRect/>
            </a:stretch>
          </p:blipFill>
          <p:spPr bwMode="auto">
            <a:xfrm>
              <a:off x="571958" y="2214554"/>
              <a:ext cx="8000570" cy="4195770"/>
            </a:xfrm>
            <a:prstGeom prst="rect">
              <a:avLst/>
            </a:prstGeom>
            <a:noFill/>
            <a:ln w="9525">
              <a:noFill/>
              <a:miter lim="800000"/>
              <a:headEnd/>
              <a:tailEnd/>
            </a:ln>
          </p:spPr>
        </p:pic>
        <p:grpSp>
          <p:nvGrpSpPr>
            <p:cNvPr id="3" name="7 - Ομάδα"/>
            <p:cNvGrpSpPr/>
            <p:nvPr/>
          </p:nvGrpSpPr>
          <p:grpSpPr>
            <a:xfrm>
              <a:off x="2000232" y="3286124"/>
              <a:ext cx="3124200" cy="990600"/>
              <a:chOff x="1905000" y="2895600"/>
              <a:chExt cx="3124200" cy="990600"/>
            </a:xfrm>
          </p:grpSpPr>
          <p:sp>
            <p:nvSpPr>
              <p:cNvPr id="9" name="8 - Έλλειψη"/>
              <p:cNvSpPr/>
              <p:nvPr/>
            </p:nvSpPr>
            <p:spPr>
              <a:xfrm>
                <a:off x="1905000" y="3276600"/>
                <a:ext cx="1143000" cy="609600"/>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9 - Έλλειψη"/>
              <p:cNvSpPr/>
              <p:nvPr/>
            </p:nvSpPr>
            <p:spPr>
              <a:xfrm>
                <a:off x="3886200" y="2895600"/>
                <a:ext cx="1143000" cy="609600"/>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13" name="12 - Ορθογώνιο"/>
          <p:cNvSpPr/>
          <p:nvPr/>
        </p:nvSpPr>
        <p:spPr>
          <a:xfrm>
            <a:off x="357158" y="571480"/>
            <a:ext cx="8358246" cy="1708160"/>
          </a:xfrm>
          <a:prstGeom prst="rect">
            <a:avLst/>
          </a:prstGeom>
        </p:spPr>
        <p:txBody>
          <a:bodyPr wrap="square">
            <a:spAutoFit/>
          </a:bodyPr>
          <a:lstStyle/>
          <a:p>
            <a:pPr marL="274320" indent="-274320" algn="just" fontAlgn="auto">
              <a:spcBef>
                <a:spcPts val="600"/>
              </a:spcBef>
              <a:spcAft>
                <a:spcPts val="0"/>
              </a:spcAft>
              <a:buClr>
                <a:schemeClr val="accent2"/>
              </a:buClr>
              <a:buSzPct val="85000"/>
              <a:defRPr/>
            </a:pPr>
            <a:r>
              <a:rPr lang="el-GR" sz="2000" dirty="0" smtClean="0">
                <a:solidFill>
                  <a:schemeClr val="bg1"/>
                </a:solidFill>
                <a:latin typeface="+mn-lt"/>
              </a:rPr>
              <a:t>Το φαινόμενο της αστικής συρρίκνωσης </a:t>
            </a:r>
            <a:r>
              <a:rPr lang="el-GR" sz="2000" b="1" dirty="0" smtClean="0">
                <a:solidFill>
                  <a:schemeClr val="bg1"/>
                </a:solidFill>
                <a:effectLst>
                  <a:outerShdw blurRad="38100" dist="38100" dir="2700000" algn="tl">
                    <a:srgbClr val="000000">
                      <a:alpha val="43137"/>
                    </a:srgbClr>
                  </a:outerShdw>
                </a:effectLst>
                <a:latin typeface="+mn-lt"/>
              </a:rPr>
              <a:t>–</a:t>
            </a:r>
            <a:r>
              <a:rPr lang="el-GR" sz="2000" b="1" dirty="0" smtClean="0">
                <a:solidFill>
                  <a:schemeClr val="bg1"/>
                </a:solidFill>
                <a:latin typeface="+mn-lt"/>
              </a:rPr>
              <a:t>κοινωνικής και οικονομικής- </a:t>
            </a:r>
            <a:r>
              <a:rPr lang="el-GR" sz="2000" dirty="0" smtClean="0">
                <a:solidFill>
                  <a:schemeClr val="bg1"/>
                </a:solidFill>
                <a:latin typeface="+mn-lt"/>
              </a:rPr>
              <a:t>έχει πάρει </a:t>
            </a:r>
            <a:r>
              <a:rPr lang="el-GR" sz="2000" b="1" dirty="0" smtClean="0">
                <a:solidFill>
                  <a:schemeClr val="bg1"/>
                </a:solidFill>
                <a:latin typeface="+mn-lt"/>
              </a:rPr>
              <a:t>μεγάλες διαστάσεις  κατά  τις τελευταίες δεκαετίες. </a:t>
            </a:r>
          </a:p>
          <a:p>
            <a:pPr marL="274320" indent="-274320" algn="just" fontAlgn="auto">
              <a:spcBef>
                <a:spcPts val="600"/>
              </a:spcBef>
              <a:spcAft>
                <a:spcPts val="0"/>
              </a:spcAft>
              <a:buClr>
                <a:schemeClr val="accent2"/>
              </a:buClr>
              <a:buSzPct val="85000"/>
              <a:buFont typeface="Wingdings" pitchFamily="2" charset="2"/>
              <a:buChar char="§"/>
              <a:defRPr/>
            </a:pPr>
            <a:r>
              <a:rPr lang="el-GR" sz="2000" b="1" u="sng" dirty="0" smtClean="0">
                <a:solidFill>
                  <a:schemeClr val="bg1"/>
                </a:solidFill>
                <a:latin typeface="+mn-lt"/>
              </a:rPr>
              <a:t>Σε παγκόσμιο επίπεδο</a:t>
            </a:r>
            <a:r>
              <a:rPr lang="el-GR" sz="2000" b="1" dirty="0" smtClean="0">
                <a:solidFill>
                  <a:schemeClr val="bg1"/>
                </a:solidFill>
                <a:latin typeface="+mn-lt"/>
              </a:rPr>
              <a:t>:  </a:t>
            </a:r>
            <a:r>
              <a:rPr lang="el-GR" sz="2000" dirty="0" smtClean="0">
                <a:solidFill>
                  <a:schemeClr val="bg1"/>
                </a:solidFill>
                <a:latin typeface="+mn-lt"/>
              </a:rPr>
              <a:t>Κατά την τελευταία 50ετία</a:t>
            </a:r>
            <a:r>
              <a:rPr lang="el-GR" sz="2000" b="1" dirty="0" smtClean="0">
                <a:solidFill>
                  <a:schemeClr val="bg1"/>
                </a:solidFill>
                <a:latin typeface="+mn-lt"/>
              </a:rPr>
              <a:t>, 370 πόλεις με πληθυσμό μεγαλύτερο των 100.000 κατοίκων, </a:t>
            </a:r>
            <a:r>
              <a:rPr lang="el-GR" sz="2000" dirty="0" smtClean="0">
                <a:solidFill>
                  <a:schemeClr val="bg1"/>
                </a:solidFill>
                <a:latin typeface="+mn-lt"/>
              </a:rPr>
              <a:t>παρουσίασαν μείωση του πληθυσμού τους </a:t>
            </a:r>
            <a:r>
              <a:rPr lang="el-GR" sz="2000" b="1" dirty="0" smtClean="0">
                <a:solidFill>
                  <a:schemeClr val="bg1"/>
                </a:solidFill>
                <a:latin typeface="+mn-lt"/>
              </a:rPr>
              <a:t>τουλάχιστον κατά 10%. </a:t>
            </a:r>
            <a:endParaRPr lang="en-US" sz="2000" b="1" dirty="0" smtClean="0">
              <a:solidFill>
                <a:schemeClr val="bg1"/>
              </a:solidFill>
              <a:latin typeface="+mn-lt"/>
            </a:endParaRPr>
          </a:p>
        </p:txBody>
      </p:sp>
      <p:sp>
        <p:nvSpPr>
          <p:cNvPr id="14" name="13 - TextBox"/>
          <p:cNvSpPr txBox="1"/>
          <p:nvPr/>
        </p:nvSpPr>
        <p:spPr>
          <a:xfrm>
            <a:off x="1115616" y="142852"/>
            <a:ext cx="6912768" cy="461665"/>
          </a:xfrm>
          <a:prstGeom prst="rect">
            <a:avLst/>
          </a:prstGeom>
          <a:noFill/>
        </p:spPr>
        <p:txBody>
          <a:bodyPr wrap="square" rtlCol="0">
            <a:spAutoFit/>
          </a:bodyPr>
          <a:lstStyle/>
          <a:p>
            <a:pPr algn="ctr"/>
            <a:r>
              <a:rPr lang="el-GR" sz="2400" b="1" dirty="0" smtClean="0">
                <a:solidFill>
                  <a:srgbClr val="C00000"/>
                </a:solidFill>
                <a:latin typeface="+mn-lt"/>
              </a:rPr>
              <a:t>Η αστική συρρίκνωση στον 20</a:t>
            </a:r>
            <a:r>
              <a:rPr lang="el-GR" sz="2400" b="1" baseline="30000" dirty="0" smtClean="0">
                <a:solidFill>
                  <a:srgbClr val="C00000"/>
                </a:solidFill>
                <a:latin typeface="+mn-lt"/>
              </a:rPr>
              <a:t>ο</a:t>
            </a:r>
            <a:r>
              <a:rPr lang="el-GR" sz="2400" b="1" dirty="0" smtClean="0">
                <a:solidFill>
                  <a:srgbClr val="C00000"/>
                </a:solidFill>
                <a:latin typeface="+mn-lt"/>
              </a:rPr>
              <a:t> αιώνα</a:t>
            </a:r>
            <a:endParaRPr lang="el-GR" sz="2400" b="1" dirty="0">
              <a:solidFill>
                <a:srgbClr val="C00000"/>
              </a:solidFill>
              <a:latin typeface="+mn-lt"/>
            </a:endParaRPr>
          </a:p>
        </p:txBody>
      </p:sp>
    </p:spTree>
    <p:extLst>
      <p:ext uri="{BB962C8B-B14F-4D97-AF65-F5344CB8AC3E}">
        <p14:creationId xmlns:p14="http://schemas.microsoft.com/office/powerpoint/2010/main" val="335930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321617" y="142852"/>
            <a:ext cx="5755293" cy="461665"/>
          </a:xfrm>
          <a:prstGeom prst="rect">
            <a:avLst/>
          </a:prstGeom>
        </p:spPr>
        <p:txBody>
          <a:bodyPr wrap="none">
            <a:spAutoFit/>
          </a:bodyPr>
          <a:lstStyle/>
          <a:p>
            <a:pPr algn="ctr" fontAlgn="auto">
              <a:spcBef>
                <a:spcPts val="0"/>
              </a:spcBef>
              <a:spcAft>
                <a:spcPts val="0"/>
              </a:spcAft>
              <a:defRPr/>
            </a:pPr>
            <a:r>
              <a:rPr lang="el-GR" sz="2400" b="1" u="sng" dirty="0">
                <a:solidFill>
                  <a:srgbClr val="C00000"/>
                </a:solidFill>
                <a:latin typeface="+mn-lt"/>
              </a:rPr>
              <a:t>Κύριες αιτίες της αστικής συρρίκνωσης</a:t>
            </a:r>
          </a:p>
        </p:txBody>
      </p:sp>
      <p:sp>
        <p:nvSpPr>
          <p:cNvPr id="6" name="5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7</a:t>
            </a:fld>
            <a:endParaRPr lang="en-US" dirty="0"/>
          </a:p>
        </p:txBody>
      </p:sp>
      <p:sp>
        <p:nvSpPr>
          <p:cNvPr id="5" name="Text Box 5"/>
          <p:cNvSpPr txBox="1">
            <a:spLocks noChangeArrowheads="1"/>
          </p:cNvSpPr>
          <p:nvPr/>
        </p:nvSpPr>
        <p:spPr bwMode="auto">
          <a:xfrm>
            <a:off x="285720" y="1285860"/>
            <a:ext cx="4000528" cy="1892826"/>
          </a:xfrm>
          <a:prstGeom prst="rect">
            <a:avLst/>
          </a:prstGeom>
          <a:noFill/>
          <a:ln w="57150">
            <a:noFill/>
            <a:miter lim="800000"/>
            <a:headEnd/>
            <a:tailEnd/>
          </a:ln>
        </p:spPr>
        <p:txBody>
          <a:bodyPr wrap="square">
            <a:spAutoFit/>
          </a:bodyPr>
          <a:lstStyle/>
          <a:p>
            <a:pPr>
              <a:spcBef>
                <a:spcPct val="50000"/>
              </a:spcBef>
            </a:pPr>
            <a:r>
              <a:rPr lang="el-GR" b="1" dirty="0">
                <a:solidFill>
                  <a:schemeClr val="bg1"/>
                </a:solidFill>
                <a:latin typeface="+mn-lt"/>
              </a:rPr>
              <a:t>Δεκαετίες ’50, ’60, ’70 και μέχρι σήμερα</a:t>
            </a:r>
          </a:p>
          <a:p>
            <a:pPr>
              <a:spcBef>
                <a:spcPct val="50000"/>
              </a:spcBef>
            </a:pPr>
            <a:r>
              <a:rPr lang="el-GR" dirty="0" err="1">
                <a:solidFill>
                  <a:schemeClr val="bg1"/>
                </a:solidFill>
                <a:latin typeface="+mn-lt"/>
              </a:rPr>
              <a:t>Βορειο</a:t>
            </a:r>
            <a:r>
              <a:rPr lang="el-GR" dirty="0">
                <a:solidFill>
                  <a:schemeClr val="bg1"/>
                </a:solidFill>
                <a:latin typeface="+mn-lt"/>
              </a:rPr>
              <a:t>-Αμερικανικές πόλεις,</a:t>
            </a:r>
          </a:p>
          <a:p>
            <a:pPr>
              <a:spcBef>
                <a:spcPct val="50000"/>
              </a:spcBef>
            </a:pPr>
            <a:r>
              <a:rPr lang="el-GR" dirty="0" err="1">
                <a:solidFill>
                  <a:schemeClr val="bg1"/>
                </a:solidFill>
                <a:latin typeface="+mn-lt"/>
              </a:rPr>
              <a:t>δυτικο</a:t>
            </a:r>
            <a:r>
              <a:rPr lang="el-GR" dirty="0">
                <a:solidFill>
                  <a:schemeClr val="bg1"/>
                </a:solidFill>
                <a:latin typeface="+mn-lt"/>
              </a:rPr>
              <a:t>-Ευρωπαϊκές πόλεις,</a:t>
            </a:r>
          </a:p>
          <a:p>
            <a:pPr>
              <a:spcBef>
                <a:spcPct val="50000"/>
              </a:spcBef>
            </a:pPr>
            <a:r>
              <a:rPr lang="el-GR" dirty="0">
                <a:solidFill>
                  <a:schemeClr val="bg1"/>
                </a:solidFill>
                <a:latin typeface="+mn-lt"/>
              </a:rPr>
              <a:t>Αυστραλιανές πόλεις</a:t>
            </a:r>
          </a:p>
        </p:txBody>
      </p:sp>
      <p:sp>
        <p:nvSpPr>
          <p:cNvPr id="7" name="Text Box 10"/>
          <p:cNvSpPr txBox="1">
            <a:spLocks noChangeArrowheads="1"/>
          </p:cNvSpPr>
          <p:nvPr/>
        </p:nvSpPr>
        <p:spPr bwMode="auto">
          <a:xfrm>
            <a:off x="4286248" y="1281058"/>
            <a:ext cx="4643470" cy="2385268"/>
          </a:xfrm>
          <a:prstGeom prst="rect">
            <a:avLst/>
          </a:prstGeom>
          <a:noFill/>
          <a:ln w="38100">
            <a:noFill/>
            <a:miter lim="800000"/>
            <a:headEnd/>
            <a:tailEnd/>
          </a:ln>
          <a:effectLst/>
        </p:spPr>
        <p:txBody>
          <a:bodyPr wrap="square">
            <a:spAutoFit/>
          </a:bodyPr>
          <a:lstStyle/>
          <a:p>
            <a:pPr algn="just">
              <a:spcBef>
                <a:spcPct val="50000"/>
              </a:spcBef>
              <a:defRPr/>
            </a:pPr>
            <a:r>
              <a:rPr lang="el-GR" sz="1600" b="1" dirty="0">
                <a:solidFill>
                  <a:schemeClr val="bg1"/>
                </a:solidFill>
                <a:latin typeface="+mn-lt"/>
              </a:rPr>
              <a:t>Ε</a:t>
            </a:r>
            <a:r>
              <a:rPr lang="el-GR" sz="1600" b="1" dirty="0" smtClean="0">
                <a:solidFill>
                  <a:schemeClr val="bg1"/>
                </a:solidFill>
                <a:latin typeface="+mn-lt"/>
              </a:rPr>
              <a:t>γκατάλειψη </a:t>
            </a:r>
            <a:r>
              <a:rPr lang="el-GR" sz="1600" b="1" dirty="0">
                <a:solidFill>
                  <a:schemeClr val="bg1"/>
                </a:solidFill>
                <a:latin typeface="+mn-lt"/>
              </a:rPr>
              <a:t>του ιστορικού κέντρου &amp; των </a:t>
            </a:r>
            <a:r>
              <a:rPr lang="el-GR" sz="1600" b="1" dirty="0" smtClean="0">
                <a:solidFill>
                  <a:schemeClr val="bg1"/>
                </a:solidFill>
                <a:latin typeface="+mn-lt"/>
              </a:rPr>
              <a:t>κεντρικών </a:t>
            </a:r>
            <a:r>
              <a:rPr lang="el-GR" sz="1600" b="1" dirty="0">
                <a:solidFill>
                  <a:schemeClr val="bg1"/>
                </a:solidFill>
                <a:latin typeface="+mn-lt"/>
              </a:rPr>
              <a:t>περιοχών από κατοίκους και επιχειρήσεις, </a:t>
            </a:r>
            <a:endParaRPr lang="el-GR" sz="1600" b="1" dirty="0" smtClean="0">
              <a:solidFill>
                <a:schemeClr val="bg1"/>
              </a:solidFill>
              <a:latin typeface="+mn-lt"/>
            </a:endParaRPr>
          </a:p>
          <a:p>
            <a:pPr algn="just">
              <a:spcBef>
                <a:spcPct val="50000"/>
              </a:spcBef>
              <a:defRPr/>
            </a:pPr>
            <a:r>
              <a:rPr lang="el-GR" sz="1600" dirty="0" smtClean="0">
                <a:solidFill>
                  <a:schemeClr val="bg1"/>
                </a:solidFill>
                <a:latin typeface="+mn-lt"/>
              </a:rPr>
              <a:t>Φυγή κατοίκων και θέσεων εργασίας στην </a:t>
            </a:r>
            <a:r>
              <a:rPr lang="el-GR" sz="1600" b="1" dirty="0" smtClean="0">
                <a:solidFill>
                  <a:schemeClr val="bg1"/>
                </a:solidFill>
                <a:latin typeface="+mn-lt"/>
              </a:rPr>
              <a:t>περιφέρεια και τον </a:t>
            </a:r>
            <a:r>
              <a:rPr lang="el-GR" sz="1600" b="1" dirty="0" err="1" smtClean="0">
                <a:solidFill>
                  <a:schemeClr val="bg1"/>
                </a:solidFill>
                <a:latin typeface="+mn-lt"/>
              </a:rPr>
              <a:t>εξωαστικό</a:t>
            </a:r>
            <a:r>
              <a:rPr lang="el-GR" sz="1600" b="1" dirty="0" smtClean="0">
                <a:solidFill>
                  <a:schemeClr val="bg1"/>
                </a:solidFill>
                <a:latin typeface="+mn-lt"/>
              </a:rPr>
              <a:t> χώρο, αστικά </a:t>
            </a:r>
            <a:r>
              <a:rPr lang="el-GR" sz="1600" b="1" dirty="0">
                <a:solidFill>
                  <a:schemeClr val="bg1"/>
                </a:solidFill>
                <a:latin typeface="+mn-lt"/>
              </a:rPr>
              <a:t>κενά, μείωση πληθυσμού, </a:t>
            </a:r>
            <a:r>
              <a:rPr lang="el-GR" sz="1600" b="1" dirty="0" smtClean="0">
                <a:solidFill>
                  <a:schemeClr val="bg1"/>
                </a:solidFill>
                <a:latin typeface="+mn-lt"/>
              </a:rPr>
              <a:t>υποβάθμιση, </a:t>
            </a:r>
          </a:p>
          <a:p>
            <a:pPr algn="just">
              <a:spcBef>
                <a:spcPct val="50000"/>
              </a:spcBef>
              <a:defRPr/>
            </a:pPr>
            <a:r>
              <a:rPr lang="el-GR" b="1" dirty="0" smtClean="0">
                <a:solidFill>
                  <a:schemeClr val="bg1"/>
                </a:solidFill>
                <a:latin typeface="+mn-lt"/>
              </a:rPr>
              <a:t>συρρίκνωση </a:t>
            </a:r>
            <a:r>
              <a:rPr lang="el-GR" b="1" dirty="0">
                <a:solidFill>
                  <a:schemeClr val="bg1"/>
                </a:solidFill>
                <a:latin typeface="+mn-lt"/>
              </a:rPr>
              <a:t>του ιστορικού κέντρου &amp; των κεντρικών περιοχών </a:t>
            </a:r>
          </a:p>
        </p:txBody>
      </p:sp>
      <p:sp>
        <p:nvSpPr>
          <p:cNvPr id="8" name="7 - Ορθογώνιο"/>
          <p:cNvSpPr/>
          <p:nvPr/>
        </p:nvSpPr>
        <p:spPr>
          <a:xfrm>
            <a:off x="3071802" y="785794"/>
            <a:ext cx="2682657" cy="369332"/>
          </a:xfrm>
          <a:prstGeom prst="rect">
            <a:avLst/>
          </a:prstGeom>
        </p:spPr>
        <p:txBody>
          <a:bodyPr wrap="none">
            <a:spAutoFit/>
          </a:bodyPr>
          <a:lstStyle/>
          <a:p>
            <a:pPr algn="ctr">
              <a:buFont typeface="Wingdings" pitchFamily="2" charset="2"/>
              <a:buChar char="§"/>
            </a:pPr>
            <a:r>
              <a:rPr lang="el-GR" b="1" u="sng" dirty="0" smtClean="0">
                <a:solidFill>
                  <a:srgbClr val="C00000"/>
                </a:solidFill>
                <a:latin typeface="Constantia" pitchFamily="18" charset="0"/>
              </a:rPr>
              <a:t>ΠΡΟΑΣΤΙΚΟΠΟΙΗΣΗ</a:t>
            </a:r>
          </a:p>
        </p:txBody>
      </p:sp>
      <p:cxnSp>
        <p:nvCxnSpPr>
          <p:cNvPr id="10" name="9 - Ευθεία γραμμή σύνδεσης"/>
          <p:cNvCxnSpPr/>
          <p:nvPr/>
        </p:nvCxnSpPr>
        <p:spPr>
          <a:xfrm>
            <a:off x="0" y="1142984"/>
            <a:ext cx="9144000" cy="1588"/>
          </a:xfrm>
          <a:prstGeom prst="line">
            <a:avLst/>
          </a:prstGeom>
          <a:ln w="28575"/>
        </p:spPr>
        <p:style>
          <a:lnRef idx="1">
            <a:schemeClr val="dk1"/>
          </a:lnRef>
          <a:fillRef idx="0">
            <a:schemeClr val="dk1"/>
          </a:fillRef>
          <a:effectRef idx="0">
            <a:schemeClr val="dk1"/>
          </a:effectRef>
          <a:fontRef idx="minor">
            <a:schemeClr val="tx1"/>
          </a:fontRef>
        </p:style>
      </p:cxnSp>
      <p:sp>
        <p:nvSpPr>
          <p:cNvPr id="12" name="Text Box 12"/>
          <p:cNvSpPr txBox="1">
            <a:spLocks noChangeArrowheads="1"/>
          </p:cNvSpPr>
          <p:nvPr/>
        </p:nvSpPr>
        <p:spPr bwMode="auto">
          <a:xfrm>
            <a:off x="285720" y="4286256"/>
            <a:ext cx="3643338" cy="2369880"/>
          </a:xfrm>
          <a:prstGeom prst="rect">
            <a:avLst/>
          </a:prstGeom>
          <a:noFill/>
          <a:ln w="57150">
            <a:noFill/>
            <a:miter lim="800000"/>
            <a:headEnd/>
            <a:tailEnd/>
          </a:ln>
        </p:spPr>
        <p:txBody>
          <a:bodyPr wrap="square">
            <a:spAutoFit/>
          </a:bodyPr>
          <a:lstStyle/>
          <a:p>
            <a:pPr>
              <a:spcBef>
                <a:spcPct val="50000"/>
              </a:spcBef>
            </a:pPr>
            <a:r>
              <a:rPr lang="el-GR" b="1" dirty="0">
                <a:solidFill>
                  <a:schemeClr val="bg1"/>
                </a:solidFill>
                <a:latin typeface="+mn-lt"/>
              </a:rPr>
              <a:t>Δεκαετίες ’70, </a:t>
            </a:r>
            <a:r>
              <a:rPr lang="el-GR" b="1" dirty="0" smtClean="0">
                <a:solidFill>
                  <a:schemeClr val="bg1"/>
                </a:solidFill>
                <a:latin typeface="+mn-lt"/>
              </a:rPr>
              <a:t>’80 και </a:t>
            </a:r>
            <a:r>
              <a:rPr lang="el-GR" b="1" dirty="0">
                <a:solidFill>
                  <a:schemeClr val="bg1"/>
                </a:solidFill>
                <a:latin typeface="+mn-lt"/>
              </a:rPr>
              <a:t>μέχρι σήμερα</a:t>
            </a:r>
          </a:p>
          <a:p>
            <a:r>
              <a:rPr lang="el-GR" dirty="0" err="1">
                <a:solidFill>
                  <a:schemeClr val="bg1"/>
                </a:solidFill>
                <a:latin typeface="+mn-lt"/>
              </a:rPr>
              <a:t>Βορειο</a:t>
            </a:r>
            <a:r>
              <a:rPr lang="el-GR" dirty="0">
                <a:solidFill>
                  <a:schemeClr val="bg1"/>
                </a:solidFill>
                <a:latin typeface="+mn-lt"/>
              </a:rPr>
              <a:t>-Αμερικανικές πόλεις,</a:t>
            </a:r>
          </a:p>
          <a:p>
            <a:r>
              <a:rPr lang="el-GR" dirty="0" err="1">
                <a:solidFill>
                  <a:schemeClr val="bg1"/>
                </a:solidFill>
                <a:latin typeface="+mn-lt"/>
              </a:rPr>
              <a:t>δυτικο</a:t>
            </a:r>
            <a:r>
              <a:rPr lang="el-GR" dirty="0">
                <a:solidFill>
                  <a:schemeClr val="bg1"/>
                </a:solidFill>
                <a:latin typeface="+mn-lt"/>
              </a:rPr>
              <a:t>-Ευρωπαϊκές πόλεις,</a:t>
            </a:r>
          </a:p>
          <a:p>
            <a:r>
              <a:rPr lang="el-GR" dirty="0">
                <a:solidFill>
                  <a:schemeClr val="bg1"/>
                </a:solidFill>
                <a:latin typeface="+mn-lt"/>
              </a:rPr>
              <a:t>Αυστραλιανές </a:t>
            </a:r>
            <a:r>
              <a:rPr lang="el-GR" dirty="0" smtClean="0">
                <a:solidFill>
                  <a:schemeClr val="bg1"/>
                </a:solidFill>
                <a:latin typeface="+mn-lt"/>
              </a:rPr>
              <a:t>πόλεις</a:t>
            </a:r>
          </a:p>
          <a:p>
            <a:endParaRPr lang="el-GR" dirty="0" smtClean="0">
              <a:solidFill>
                <a:schemeClr val="bg1"/>
              </a:solidFill>
              <a:latin typeface="+mn-lt"/>
            </a:endParaRPr>
          </a:p>
          <a:p>
            <a:pPr algn="ctr"/>
            <a:r>
              <a:rPr lang="el-GR" sz="2000" b="1" dirty="0" smtClean="0">
                <a:solidFill>
                  <a:schemeClr val="bg1"/>
                </a:solidFill>
                <a:latin typeface="+mn-lt"/>
              </a:rPr>
              <a:t>ΑΠΟΒΙΟΜΗΧΑΝΙΣΗ </a:t>
            </a:r>
          </a:p>
          <a:p>
            <a:pPr algn="ctr"/>
            <a:r>
              <a:rPr lang="el-GR" sz="2000" b="1" dirty="0" smtClean="0">
                <a:solidFill>
                  <a:schemeClr val="bg1"/>
                </a:solidFill>
                <a:latin typeface="+mn-lt"/>
              </a:rPr>
              <a:t>ΠΕΤΡΕΛΑΪΚΗ ΚΡΙΣΗ</a:t>
            </a:r>
            <a:endParaRPr lang="el-GR" sz="2000" b="1" dirty="0">
              <a:solidFill>
                <a:schemeClr val="bg1"/>
              </a:solidFill>
              <a:latin typeface="+mn-lt"/>
            </a:endParaRPr>
          </a:p>
        </p:txBody>
      </p:sp>
      <p:sp>
        <p:nvSpPr>
          <p:cNvPr id="13" name="12 - Ορθογώνιο"/>
          <p:cNvSpPr/>
          <p:nvPr/>
        </p:nvSpPr>
        <p:spPr>
          <a:xfrm>
            <a:off x="2357422" y="3857628"/>
            <a:ext cx="4430444" cy="369332"/>
          </a:xfrm>
          <a:prstGeom prst="rect">
            <a:avLst/>
          </a:prstGeom>
        </p:spPr>
        <p:txBody>
          <a:bodyPr wrap="none">
            <a:spAutoFit/>
          </a:bodyPr>
          <a:lstStyle/>
          <a:p>
            <a:pPr algn="ctr">
              <a:buFont typeface="Wingdings" pitchFamily="2" charset="2"/>
              <a:buChar char="§"/>
            </a:pPr>
            <a:r>
              <a:rPr lang="el-GR" b="1" u="sng" dirty="0" smtClean="0">
                <a:solidFill>
                  <a:srgbClr val="C00000"/>
                </a:solidFill>
                <a:latin typeface="Constantia" pitchFamily="18" charset="0"/>
              </a:rPr>
              <a:t>ΑΛΛΑΓΕΣ ΣΤΗΝ ΟΙΚΟΝΟΜΙΚΗ ΒΑΣΗ</a:t>
            </a:r>
          </a:p>
        </p:txBody>
      </p:sp>
      <p:cxnSp>
        <p:nvCxnSpPr>
          <p:cNvPr id="14" name="13 - Ευθεία γραμμή σύνδεσης"/>
          <p:cNvCxnSpPr/>
          <p:nvPr/>
        </p:nvCxnSpPr>
        <p:spPr>
          <a:xfrm>
            <a:off x="0" y="4214818"/>
            <a:ext cx="9144000" cy="1588"/>
          </a:xfrm>
          <a:prstGeom prst="line">
            <a:avLst/>
          </a:prstGeom>
          <a:ln w="28575"/>
        </p:spPr>
        <p:style>
          <a:lnRef idx="1">
            <a:schemeClr val="dk1"/>
          </a:lnRef>
          <a:fillRef idx="0">
            <a:schemeClr val="dk1"/>
          </a:fillRef>
          <a:effectRef idx="0">
            <a:schemeClr val="dk1"/>
          </a:effectRef>
          <a:fontRef idx="minor">
            <a:schemeClr val="tx1"/>
          </a:fontRef>
        </p:style>
      </p:cxnSp>
      <p:sp>
        <p:nvSpPr>
          <p:cNvPr id="16" name="Text Box 16"/>
          <p:cNvSpPr txBox="1">
            <a:spLocks noChangeArrowheads="1"/>
          </p:cNvSpPr>
          <p:nvPr/>
        </p:nvSpPr>
        <p:spPr bwMode="auto">
          <a:xfrm>
            <a:off x="4286248" y="4357694"/>
            <a:ext cx="4500594" cy="2754600"/>
          </a:xfrm>
          <a:prstGeom prst="rect">
            <a:avLst/>
          </a:prstGeom>
          <a:noFill/>
          <a:ln w="38100">
            <a:noFill/>
            <a:miter lim="800000"/>
            <a:headEnd/>
            <a:tailEnd/>
          </a:ln>
          <a:effectLst/>
        </p:spPr>
        <p:txBody>
          <a:bodyPr wrap="square">
            <a:spAutoFit/>
          </a:bodyPr>
          <a:lstStyle/>
          <a:p>
            <a:pPr algn="just">
              <a:spcBef>
                <a:spcPct val="50000"/>
              </a:spcBef>
              <a:defRPr/>
            </a:pPr>
            <a:r>
              <a:rPr lang="el-GR" sz="1600" b="1" dirty="0">
                <a:solidFill>
                  <a:schemeClr val="bg1"/>
                </a:solidFill>
                <a:latin typeface="+mn-lt"/>
              </a:rPr>
              <a:t>κλείσιμο παλαιών </a:t>
            </a:r>
            <a:r>
              <a:rPr lang="el-GR" sz="1600" b="1" dirty="0" smtClean="0">
                <a:solidFill>
                  <a:schemeClr val="bg1"/>
                </a:solidFill>
                <a:latin typeface="+mn-lt"/>
              </a:rPr>
              <a:t>παραδοσιακών βιομηχανικών μονάδων</a:t>
            </a:r>
          </a:p>
          <a:p>
            <a:pPr algn="just">
              <a:spcBef>
                <a:spcPct val="50000"/>
              </a:spcBef>
              <a:defRPr/>
            </a:pPr>
            <a:r>
              <a:rPr lang="el-GR" sz="1600" b="1" dirty="0" smtClean="0">
                <a:solidFill>
                  <a:schemeClr val="bg1"/>
                </a:solidFill>
                <a:latin typeface="+mn-lt"/>
              </a:rPr>
              <a:t>μείωση </a:t>
            </a:r>
            <a:r>
              <a:rPr lang="el-GR" sz="1600" b="1" dirty="0">
                <a:solidFill>
                  <a:schemeClr val="bg1"/>
                </a:solidFill>
                <a:latin typeface="+mn-lt"/>
              </a:rPr>
              <a:t>θέσεων εργασίας, μετανάστευση </a:t>
            </a:r>
            <a:r>
              <a:rPr lang="el-GR" sz="1600" b="1" dirty="0" smtClean="0">
                <a:solidFill>
                  <a:schemeClr val="bg1"/>
                </a:solidFill>
                <a:latin typeface="+mn-lt"/>
              </a:rPr>
              <a:t>πληθυσμού, εγκατάλειψη </a:t>
            </a:r>
            <a:r>
              <a:rPr lang="el-GR" sz="1600" b="1" dirty="0">
                <a:solidFill>
                  <a:schemeClr val="bg1"/>
                </a:solidFill>
                <a:latin typeface="+mn-lt"/>
              </a:rPr>
              <a:t>βιομηχανικών κτηρίων και συγκροτημάτων κατοικίας, υποβάθμιση ολόκληρων </a:t>
            </a:r>
            <a:r>
              <a:rPr lang="el-GR" sz="1600" b="1" dirty="0" smtClean="0">
                <a:solidFill>
                  <a:schemeClr val="bg1"/>
                </a:solidFill>
                <a:latin typeface="+mn-lt"/>
              </a:rPr>
              <a:t>περιοχών</a:t>
            </a:r>
          </a:p>
          <a:p>
            <a:pPr algn="just">
              <a:spcBef>
                <a:spcPct val="50000"/>
              </a:spcBef>
              <a:defRPr/>
            </a:pPr>
            <a:r>
              <a:rPr lang="el-GR" b="1" dirty="0" smtClean="0">
                <a:solidFill>
                  <a:schemeClr val="bg1"/>
                </a:solidFill>
                <a:latin typeface="+mn-lt"/>
              </a:rPr>
              <a:t>συρρίκνωση πόλεων &amp; αστικών περιοχών κατοικίας</a:t>
            </a:r>
          </a:p>
          <a:p>
            <a:pPr algn="just">
              <a:spcBef>
                <a:spcPct val="50000"/>
              </a:spcBef>
              <a:defRPr/>
            </a:pPr>
            <a:endParaRPr lang="el-GR" sz="1600" b="1" dirty="0">
              <a:solidFill>
                <a:schemeClr val="tx2">
                  <a:lumMod val="90000"/>
                </a:schemeClr>
              </a:solidFill>
              <a:latin typeface="+mn-lt"/>
            </a:endParaRPr>
          </a:p>
        </p:txBody>
      </p:sp>
    </p:spTree>
    <p:extLst>
      <p:ext uri="{BB962C8B-B14F-4D97-AF65-F5344CB8AC3E}">
        <p14:creationId xmlns:p14="http://schemas.microsoft.com/office/powerpoint/2010/main" val="2705209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321617" y="142852"/>
            <a:ext cx="5755293" cy="461665"/>
          </a:xfrm>
          <a:prstGeom prst="rect">
            <a:avLst/>
          </a:prstGeom>
        </p:spPr>
        <p:txBody>
          <a:bodyPr wrap="none">
            <a:spAutoFit/>
          </a:bodyPr>
          <a:lstStyle/>
          <a:p>
            <a:pPr algn="ctr" fontAlgn="auto">
              <a:spcBef>
                <a:spcPts val="0"/>
              </a:spcBef>
              <a:spcAft>
                <a:spcPts val="0"/>
              </a:spcAft>
              <a:defRPr/>
            </a:pPr>
            <a:r>
              <a:rPr lang="el-GR" sz="2400" b="1" u="sng" dirty="0">
                <a:solidFill>
                  <a:srgbClr val="C00000"/>
                </a:solidFill>
                <a:latin typeface="+mn-lt"/>
              </a:rPr>
              <a:t>Κύριες αιτίες της αστικής συρρίκνωσης</a:t>
            </a:r>
          </a:p>
        </p:txBody>
      </p:sp>
      <p:sp>
        <p:nvSpPr>
          <p:cNvPr id="6" name="5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8</a:t>
            </a:fld>
            <a:endParaRPr lang="en-US" dirty="0"/>
          </a:p>
        </p:txBody>
      </p:sp>
      <p:sp>
        <p:nvSpPr>
          <p:cNvPr id="5" name="Text Box 5"/>
          <p:cNvSpPr txBox="1">
            <a:spLocks noChangeArrowheads="1"/>
          </p:cNvSpPr>
          <p:nvPr/>
        </p:nvSpPr>
        <p:spPr bwMode="auto">
          <a:xfrm>
            <a:off x="285720" y="1285860"/>
            <a:ext cx="4000528" cy="784830"/>
          </a:xfrm>
          <a:prstGeom prst="rect">
            <a:avLst/>
          </a:prstGeom>
          <a:noFill/>
          <a:ln w="57150">
            <a:noFill/>
            <a:miter lim="800000"/>
            <a:headEnd/>
            <a:tailEnd/>
          </a:ln>
        </p:spPr>
        <p:txBody>
          <a:bodyPr wrap="square">
            <a:spAutoFit/>
          </a:bodyPr>
          <a:lstStyle/>
          <a:p>
            <a:pPr>
              <a:spcBef>
                <a:spcPct val="50000"/>
              </a:spcBef>
            </a:pPr>
            <a:r>
              <a:rPr lang="el-GR" b="1" dirty="0" smtClean="0">
                <a:solidFill>
                  <a:schemeClr val="bg1"/>
                </a:solidFill>
                <a:latin typeface="+mn-lt"/>
              </a:rPr>
              <a:t>Μετά</a:t>
            </a:r>
            <a:r>
              <a:rPr lang="el-GR" b="1" dirty="0" smtClean="0">
                <a:solidFill>
                  <a:schemeClr val="bg1"/>
                </a:solidFill>
              </a:rPr>
              <a:t> το ’89, δεκαετίες ’90, 2000</a:t>
            </a:r>
          </a:p>
          <a:p>
            <a:pPr>
              <a:spcBef>
                <a:spcPct val="50000"/>
              </a:spcBef>
            </a:pPr>
            <a:r>
              <a:rPr lang="el-GR" dirty="0" err="1" smtClean="0">
                <a:solidFill>
                  <a:schemeClr val="bg1"/>
                </a:solidFill>
              </a:rPr>
              <a:t>ανατολικο</a:t>
            </a:r>
            <a:r>
              <a:rPr lang="el-GR" dirty="0" smtClean="0">
                <a:solidFill>
                  <a:schemeClr val="bg1"/>
                </a:solidFill>
              </a:rPr>
              <a:t>-Ευρωπαϊκές πόλεις</a:t>
            </a:r>
            <a:endParaRPr lang="el-GR" dirty="0">
              <a:solidFill>
                <a:schemeClr val="bg1"/>
              </a:solidFill>
            </a:endParaRPr>
          </a:p>
        </p:txBody>
      </p:sp>
      <p:sp>
        <p:nvSpPr>
          <p:cNvPr id="7" name="Text Box 10"/>
          <p:cNvSpPr txBox="1">
            <a:spLocks noChangeArrowheads="1"/>
          </p:cNvSpPr>
          <p:nvPr/>
        </p:nvSpPr>
        <p:spPr bwMode="auto">
          <a:xfrm>
            <a:off x="4286248" y="1281058"/>
            <a:ext cx="4643470" cy="1969770"/>
          </a:xfrm>
          <a:prstGeom prst="rect">
            <a:avLst/>
          </a:prstGeom>
          <a:noFill/>
          <a:ln w="38100">
            <a:noFill/>
            <a:miter lim="800000"/>
            <a:headEnd/>
            <a:tailEnd/>
          </a:ln>
          <a:effectLst/>
        </p:spPr>
        <p:txBody>
          <a:bodyPr wrap="square">
            <a:spAutoFit/>
          </a:bodyPr>
          <a:lstStyle/>
          <a:p>
            <a:pPr algn="just">
              <a:spcBef>
                <a:spcPct val="50000"/>
              </a:spcBef>
              <a:defRPr/>
            </a:pPr>
            <a:r>
              <a:rPr lang="el-GR" dirty="0" smtClean="0">
                <a:solidFill>
                  <a:schemeClr val="bg1"/>
                </a:solidFill>
                <a:latin typeface="+mn-lt"/>
              </a:rPr>
              <a:t>Κλείσιμο παραγωγικών μονάδων, μείωση θέσεων εργασίας, ανεργία, μετανάστευση πληθυσμών σε άλλες χώρες μείωση πληθυσμού, υποβάθμιση,</a:t>
            </a:r>
          </a:p>
          <a:p>
            <a:pPr algn="just">
              <a:spcBef>
                <a:spcPct val="50000"/>
              </a:spcBef>
              <a:defRPr/>
            </a:pPr>
            <a:r>
              <a:rPr lang="el-GR" sz="2000" b="1" dirty="0" smtClean="0">
                <a:solidFill>
                  <a:schemeClr val="bg1"/>
                </a:solidFill>
                <a:latin typeface="+mn-lt"/>
              </a:rPr>
              <a:t>συρρίκνωση πόλεων &amp; αστικών περιοχών κατοικίας</a:t>
            </a:r>
            <a:endParaRPr lang="el-GR" sz="2000" b="1" dirty="0">
              <a:solidFill>
                <a:schemeClr val="bg1"/>
              </a:solidFill>
              <a:latin typeface="+mn-lt"/>
            </a:endParaRPr>
          </a:p>
        </p:txBody>
      </p:sp>
      <p:sp>
        <p:nvSpPr>
          <p:cNvPr id="8" name="7 - Ορθογώνιο"/>
          <p:cNvSpPr/>
          <p:nvPr/>
        </p:nvSpPr>
        <p:spPr>
          <a:xfrm>
            <a:off x="2071670" y="785794"/>
            <a:ext cx="4442370" cy="369332"/>
          </a:xfrm>
          <a:prstGeom prst="rect">
            <a:avLst/>
          </a:prstGeom>
        </p:spPr>
        <p:txBody>
          <a:bodyPr wrap="none">
            <a:spAutoFit/>
          </a:bodyPr>
          <a:lstStyle/>
          <a:p>
            <a:pPr algn="ctr">
              <a:buFont typeface="Wingdings" pitchFamily="2" charset="2"/>
              <a:buChar char="§"/>
            </a:pPr>
            <a:r>
              <a:rPr lang="el-GR" b="1" u="sng" dirty="0" smtClean="0">
                <a:solidFill>
                  <a:srgbClr val="C00000"/>
                </a:solidFill>
                <a:latin typeface="Constantia" pitchFamily="18" charset="0"/>
              </a:rPr>
              <a:t>ΑΛΛΑΓΗ ΟΙΚΟΝΟΜΙΚΟΥ ΜΟΝΤΕΛΟΥ</a:t>
            </a:r>
          </a:p>
        </p:txBody>
      </p:sp>
      <p:cxnSp>
        <p:nvCxnSpPr>
          <p:cNvPr id="10" name="9 - Ευθεία γραμμή σύνδεσης"/>
          <p:cNvCxnSpPr/>
          <p:nvPr/>
        </p:nvCxnSpPr>
        <p:spPr>
          <a:xfrm>
            <a:off x="0" y="1142984"/>
            <a:ext cx="9144000" cy="1588"/>
          </a:xfrm>
          <a:prstGeom prst="line">
            <a:avLst/>
          </a:prstGeom>
          <a:ln w="28575"/>
        </p:spPr>
        <p:style>
          <a:lnRef idx="1">
            <a:schemeClr val="dk1"/>
          </a:lnRef>
          <a:fillRef idx="0">
            <a:schemeClr val="dk1"/>
          </a:fillRef>
          <a:effectRef idx="0">
            <a:schemeClr val="dk1"/>
          </a:effectRef>
          <a:fontRef idx="minor">
            <a:schemeClr val="tx1"/>
          </a:fontRef>
        </p:style>
      </p:cxnSp>
      <p:sp>
        <p:nvSpPr>
          <p:cNvPr id="12" name="Text Box 12"/>
          <p:cNvSpPr txBox="1">
            <a:spLocks noChangeArrowheads="1"/>
          </p:cNvSpPr>
          <p:nvPr/>
        </p:nvSpPr>
        <p:spPr bwMode="auto">
          <a:xfrm>
            <a:off x="285720" y="4286256"/>
            <a:ext cx="3643338" cy="1200329"/>
          </a:xfrm>
          <a:prstGeom prst="rect">
            <a:avLst/>
          </a:prstGeom>
          <a:noFill/>
          <a:ln w="57150">
            <a:noFill/>
            <a:miter lim="800000"/>
            <a:headEnd/>
            <a:tailEnd/>
          </a:ln>
        </p:spPr>
        <p:txBody>
          <a:bodyPr wrap="square">
            <a:spAutoFit/>
          </a:bodyPr>
          <a:lstStyle/>
          <a:p>
            <a:pPr>
              <a:spcBef>
                <a:spcPct val="50000"/>
              </a:spcBef>
            </a:pPr>
            <a:r>
              <a:rPr lang="el-GR" b="1" dirty="0">
                <a:solidFill>
                  <a:schemeClr val="bg1"/>
                </a:solidFill>
                <a:latin typeface="+mn-lt"/>
              </a:rPr>
              <a:t>Δεκαετίες </a:t>
            </a:r>
            <a:r>
              <a:rPr lang="el-GR" b="1" dirty="0" smtClean="0">
                <a:solidFill>
                  <a:schemeClr val="bg1"/>
                </a:solidFill>
                <a:latin typeface="+mn-lt"/>
              </a:rPr>
              <a:t>’90</a:t>
            </a:r>
            <a:r>
              <a:rPr lang="el-GR" b="1" dirty="0">
                <a:solidFill>
                  <a:schemeClr val="bg1"/>
                </a:solidFill>
                <a:latin typeface="+mn-lt"/>
              </a:rPr>
              <a:t>, </a:t>
            </a:r>
            <a:r>
              <a:rPr lang="el-GR" b="1" dirty="0" smtClean="0">
                <a:solidFill>
                  <a:schemeClr val="bg1"/>
                </a:solidFill>
                <a:latin typeface="+mn-lt"/>
              </a:rPr>
              <a:t>2000 και </a:t>
            </a:r>
            <a:r>
              <a:rPr lang="el-GR" b="1" dirty="0">
                <a:solidFill>
                  <a:schemeClr val="bg1"/>
                </a:solidFill>
                <a:latin typeface="+mn-lt"/>
              </a:rPr>
              <a:t>μέχρι σήμερα</a:t>
            </a:r>
          </a:p>
          <a:p>
            <a:r>
              <a:rPr lang="el-GR" dirty="0" smtClean="0">
                <a:solidFill>
                  <a:schemeClr val="bg1"/>
                </a:solidFill>
                <a:latin typeface="+mn-lt"/>
              </a:rPr>
              <a:t>όλες οι πόλεις</a:t>
            </a:r>
          </a:p>
          <a:p>
            <a:endParaRPr lang="el-GR" dirty="0" smtClean="0">
              <a:latin typeface="+mn-lt"/>
            </a:endParaRPr>
          </a:p>
        </p:txBody>
      </p:sp>
      <p:sp>
        <p:nvSpPr>
          <p:cNvPr id="13" name="12 - Ορθογώνιο"/>
          <p:cNvSpPr/>
          <p:nvPr/>
        </p:nvSpPr>
        <p:spPr>
          <a:xfrm>
            <a:off x="1571604" y="3857628"/>
            <a:ext cx="5249450" cy="369332"/>
          </a:xfrm>
          <a:prstGeom prst="rect">
            <a:avLst/>
          </a:prstGeom>
        </p:spPr>
        <p:txBody>
          <a:bodyPr wrap="none">
            <a:spAutoFit/>
          </a:bodyPr>
          <a:lstStyle/>
          <a:p>
            <a:pPr algn="ctr">
              <a:buFont typeface="Wingdings" pitchFamily="2" charset="2"/>
              <a:buChar char="§"/>
            </a:pPr>
            <a:r>
              <a:rPr lang="el-GR" b="1" u="sng" dirty="0" smtClean="0">
                <a:solidFill>
                  <a:srgbClr val="C00000"/>
                </a:solidFill>
                <a:latin typeface="Constantia" pitchFamily="18" charset="0"/>
              </a:rPr>
              <a:t>ΠΑΓΚΟΣΜΙΟΠΟΙΗΣΗ – ΝΕΕΣ ΤΕΧΝΟΛΟΓΙΕΣ</a:t>
            </a:r>
          </a:p>
        </p:txBody>
      </p:sp>
      <p:cxnSp>
        <p:nvCxnSpPr>
          <p:cNvPr id="14" name="13 - Ευθεία γραμμή σύνδεσης"/>
          <p:cNvCxnSpPr/>
          <p:nvPr/>
        </p:nvCxnSpPr>
        <p:spPr>
          <a:xfrm>
            <a:off x="0" y="4214818"/>
            <a:ext cx="9144000" cy="1588"/>
          </a:xfrm>
          <a:prstGeom prst="line">
            <a:avLst/>
          </a:prstGeom>
          <a:ln w="28575"/>
        </p:spPr>
        <p:style>
          <a:lnRef idx="1">
            <a:schemeClr val="dk1"/>
          </a:lnRef>
          <a:fillRef idx="0">
            <a:schemeClr val="dk1"/>
          </a:fillRef>
          <a:effectRef idx="0">
            <a:schemeClr val="dk1"/>
          </a:effectRef>
          <a:fontRef idx="minor">
            <a:schemeClr val="tx1"/>
          </a:fontRef>
        </p:style>
      </p:cxnSp>
      <p:sp>
        <p:nvSpPr>
          <p:cNvPr id="16" name="Text Box 16"/>
          <p:cNvSpPr txBox="1">
            <a:spLocks noChangeArrowheads="1"/>
          </p:cNvSpPr>
          <p:nvPr/>
        </p:nvSpPr>
        <p:spPr bwMode="auto">
          <a:xfrm>
            <a:off x="4263742" y="4214818"/>
            <a:ext cx="4880257" cy="2523768"/>
          </a:xfrm>
          <a:prstGeom prst="rect">
            <a:avLst/>
          </a:prstGeom>
          <a:noFill/>
          <a:ln w="38100">
            <a:noFill/>
            <a:miter lim="800000"/>
            <a:headEnd/>
            <a:tailEnd/>
          </a:ln>
          <a:effectLst/>
        </p:spPr>
        <p:txBody>
          <a:bodyPr wrap="square">
            <a:spAutoFit/>
          </a:bodyPr>
          <a:lstStyle/>
          <a:p>
            <a:pPr algn="just">
              <a:spcBef>
                <a:spcPct val="50000"/>
              </a:spcBef>
              <a:defRPr/>
            </a:pPr>
            <a:r>
              <a:rPr lang="el-GR" dirty="0" smtClean="0">
                <a:solidFill>
                  <a:schemeClr val="bg1"/>
                </a:solidFill>
                <a:latin typeface="+mn-lt"/>
              </a:rPr>
              <a:t>Μετακίνηση βιομηχανικών μονάδων σε αναπτυσσόμενες χώρες, μείωση θέσεων εργασίας, ανεργία, μεταναστεύσεις πληθυσμών σε πόλεις και χώρες με προσφορά εργασίας, εγκατάλειψη βιομηχανικών κτηρίων, υποβάθμιση,</a:t>
            </a:r>
          </a:p>
          <a:p>
            <a:pPr algn="just">
              <a:spcBef>
                <a:spcPct val="50000"/>
              </a:spcBef>
              <a:defRPr/>
            </a:pPr>
            <a:r>
              <a:rPr lang="el-GR" sz="2000" b="1" dirty="0" smtClean="0">
                <a:solidFill>
                  <a:schemeClr val="bg1"/>
                </a:solidFill>
                <a:latin typeface="+mn-lt"/>
              </a:rPr>
              <a:t>συρρίκνωση βιομηχανικών περιοχών &amp; περιοχών </a:t>
            </a:r>
            <a:r>
              <a:rPr lang="el-GR" sz="2000" b="1" dirty="0" smtClean="0">
                <a:solidFill>
                  <a:schemeClr val="bg1"/>
                </a:solidFill>
                <a:latin typeface="+mn-lt"/>
              </a:rPr>
              <a:t>κατοικίας</a:t>
            </a:r>
            <a:endParaRPr lang="el-GR" sz="2000" b="1" dirty="0" smtClean="0">
              <a:solidFill>
                <a:schemeClr val="bg1"/>
              </a:solidFill>
              <a:latin typeface="+mn-lt"/>
            </a:endParaRPr>
          </a:p>
        </p:txBody>
      </p:sp>
      <p:sp>
        <p:nvSpPr>
          <p:cNvPr id="18" name="Text Box 13"/>
          <p:cNvSpPr txBox="1">
            <a:spLocks noChangeArrowheads="1"/>
          </p:cNvSpPr>
          <p:nvPr/>
        </p:nvSpPr>
        <p:spPr bwMode="auto">
          <a:xfrm>
            <a:off x="152400" y="2357430"/>
            <a:ext cx="4133848" cy="1323439"/>
          </a:xfrm>
          <a:prstGeom prst="rect">
            <a:avLst/>
          </a:prstGeom>
          <a:noFill/>
          <a:ln w="9525">
            <a:noFill/>
            <a:miter lim="800000"/>
            <a:headEnd/>
            <a:tailEnd/>
          </a:ln>
        </p:spPr>
        <p:txBody>
          <a:bodyPr wrap="square">
            <a:spAutoFit/>
          </a:bodyPr>
          <a:lstStyle/>
          <a:p>
            <a:pPr>
              <a:spcBef>
                <a:spcPct val="50000"/>
              </a:spcBef>
            </a:pPr>
            <a:r>
              <a:rPr lang="el-GR" sz="2000" b="1" dirty="0" smtClean="0">
                <a:solidFill>
                  <a:schemeClr val="bg1"/>
                </a:solidFill>
                <a:latin typeface="+mn-lt"/>
              </a:rPr>
              <a:t>ΑΠΟ ΚΕΝΤΡΙΚΑ ΕΛΕΓΧΟΜΕΝΗ ΚΡΑΤΙΚΗ ΟΙΚΟΝΟΜΙΑ ΣΕ ΕΛΕΥΘΕΡΗ ΟΙΚΟΝΟΜΙΑ ΑΓΟΡΑΣ</a:t>
            </a:r>
            <a:endParaRPr lang="el-GR" sz="2000" b="1" dirty="0">
              <a:solidFill>
                <a:schemeClr val="bg1"/>
              </a:solidFill>
              <a:latin typeface="+mn-lt"/>
            </a:endParaRPr>
          </a:p>
        </p:txBody>
      </p:sp>
    </p:spTree>
    <p:extLst>
      <p:ext uri="{BB962C8B-B14F-4D97-AF65-F5344CB8AC3E}">
        <p14:creationId xmlns:p14="http://schemas.microsoft.com/office/powerpoint/2010/main" val="3582429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538454" y="142852"/>
            <a:ext cx="5755293" cy="461665"/>
          </a:xfrm>
          <a:prstGeom prst="rect">
            <a:avLst/>
          </a:prstGeom>
        </p:spPr>
        <p:txBody>
          <a:bodyPr wrap="none">
            <a:spAutoFit/>
          </a:bodyPr>
          <a:lstStyle/>
          <a:p>
            <a:pPr algn="ctr" fontAlgn="auto">
              <a:spcBef>
                <a:spcPts val="0"/>
              </a:spcBef>
              <a:spcAft>
                <a:spcPts val="0"/>
              </a:spcAft>
              <a:defRPr/>
            </a:pPr>
            <a:r>
              <a:rPr lang="el-GR" sz="2400" b="1" u="sng" dirty="0">
                <a:solidFill>
                  <a:srgbClr val="C00000"/>
                </a:solidFill>
                <a:latin typeface="+mn-lt"/>
              </a:rPr>
              <a:t>Κύριες αιτίες της αστικής συρρίκνωσης</a:t>
            </a:r>
          </a:p>
        </p:txBody>
      </p:sp>
      <p:sp>
        <p:nvSpPr>
          <p:cNvPr id="6" name="5 - Θέση αριθμού διαφάνειας"/>
          <p:cNvSpPr>
            <a:spLocks noGrp="1"/>
          </p:cNvSpPr>
          <p:nvPr>
            <p:ph type="sldNum" sz="quarter" idx="12"/>
          </p:nvPr>
        </p:nvSpPr>
        <p:spPr/>
        <p:txBody>
          <a:bodyPr/>
          <a:lstStyle/>
          <a:p>
            <a:pPr>
              <a:defRPr/>
            </a:pPr>
            <a:fld id="{DD12367E-18E3-4E5B-B25A-E3E8967EC665}" type="slidenum">
              <a:rPr lang="en-US" smtClean="0"/>
              <a:pPr>
                <a:defRPr/>
              </a:pPr>
              <a:t>9</a:t>
            </a:fld>
            <a:endParaRPr lang="en-US" dirty="0"/>
          </a:p>
        </p:txBody>
      </p:sp>
      <p:sp>
        <p:nvSpPr>
          <p:cNvPr id="7" name="Text Box 10"/>
          <p:cNvSpPr txBox="1">
            <a:spLocks noChangeArrowheads="1"/>
          </p:cNvSpPr>
          <p:nvPr/>
        </p:nvSpPr>
        <p:spPr bwMode="auto">
          <a:xfrm>
            <a:off x="428596" y="1281058"/>
            <a:ext cx="8501122" cy="3493264"/>
          </a:xfrm>
          <a:prstGeom prst="rect">
            <a:avLst/>
          </a:prstGeom>
          <a:noFill/>
          <a:ln w="38100">
            <a:noFill/>
            <a:miter lim="800000"/>
            <a:headEnd/>
            <a:tailEnd/>
          </a:ln>
          <a:effectLst/>
        </p:spPr>
        <p:txBody>
          <a:bodyPr wrap="square">
            <a:spAutoFit/>
          </a:bodyPr>
          <a:lstStyle/>
          <a:p>
            <a:pPr algn="just">
              <a:spcBef>
                <a:spcPct val="50000"/>
              </a:spcBef>
              <a:defRPr/>
            </a:pPr>
            <a:r>
              <a:rPr lang="el-GR" b="1" dirty="0" smtClean="0">
                <a:solidFill>
                  <a:schemeClr val="bg1"/>
                </a:solidFill>
                <a:latin typeface="+mn-lt"/>
              </a:rPr>
              <a:t>Κλείσιμο επιχειρήσεων </a:t>
            </a:r>
            <a:r>
              <a:rPr lang="el-GR" dirty="0" smtClean="0">
                <a:solidFill>
                  <a:schemeClr val="bg1"/>
                </a:solidFill>
                <a:latin typeface="+mn-lt"/>
              </a:rPr>
              <a:t>όλων των κατηγοριών, </a:t>
            </a:r>
            <a:r>
              <a:rPr lang="el-GR" b="1" dirty="0" smtClean="0">
                <a:solidFill>
                  <a:schemeClr val="bg1"/>
                </a:solidFill>
                <a:latin typeface="+mn-lt"/>
              </a:rPr>
              <a:t>μείωση θέσεων εργασίας</a:t>
            </a:r>
            <a:r>
              <a:rPr lang="el-GR" dirty="0" smtClean="0">
                <a:solidFill>
                  <a:schemeClr val="bg1"/>
                </a:solidFill>
                <a:latin typeface="+mn-lt"/>
              </a:rPr>
              <a:t>, </a:t>
            </a:r>
            <a:r>
              <a:rPr lang="el-GR" b="1" dirty="0" smtClean="0">
                <a:solidFill>
                  <a:schemeClr val="bg1"/>
                </a:solidFill>
                <a:latin typeface="+mn-lt"/>
              </a:rPr>
              <a:t>ανεργία, πτώχευση νοικοκυριών, μεταναστεύσεις:</a:t>
            </a:r>
          </a:p>
          <a:p>
            <a:pPr algn="just">
              <a:spcBef>
                <a:spcPct val="50000"/>
              </a:spcBef>
              <a:defRPr/>
            </a:pPr>
            <a:r>
              <a:rPr lang="el-GR" dirty="0" smtClean="0">
                <a:solidFill>
                  <a:schemeClr val="bg1"/>
                </a:solidFill>
                <a:latin typeface="+mn-lt"/>
              </a:rPr>
              <a:t>α) </a:t>
            </a:r>
            <a:r>
              <a:rPr lang="el-GR" b="1" dirty="0" smtClean="0">
                <a:solidFill>
                  <a:schemeClr val="bg1"/>
                </a:solidFill>
                <a:latin typeface="+mn-lt"/>
              </a:rPr>
              <a:t>πληθυσμών με σημαντικά προσόντ</a:t>
            </a:r>
            <a:r>
              <a:rPr lang="el-GR" dirty="0" smtClean="0">
                <a:solidFill>
                  <a:schemeClr val="bg1"/>
                </a:solidFill>
                <a:latin typeface="+mn-lt"/>
              </a:rPr>
              <a:t>α σε άλλες χώρες με αναπτυγμένη οικονομία και προσφορά εργασίας, </a:t>
            </a:r>
          </a:p>
          <a:p>
            <a:pPr algn="just">
              <a:spcBef>
                <a:spcPct val="50000"/>
              </a:spcBef>
              <a:defRPr/>
            </a:pPr>
            <a:r>
              <a:rPr lang="el-GR" dirty="0" smtClean="0">
                <a:solidFill>
                  <a:schemeClr val="bg1"/>
                </a:solidFill>
                <a:latin typeface="+mn-lt"/>
              </a:rPr>
              <a:t>β) </a:t>
            </a:r>
            <a:r>
              <a:rPr lang="el-GR" b="1" dirty="0" smtClean="0">
                <a:solidFill>
                  <a:schemeClr val="bg1"/>
                </a:solidFill>
                <a:latin typeface="+mn-lt"/>
              </a:rPr>
              <a:t>πληθυσμών με λίγα προσόν</a:t>
            </a:r>
            <a:r>
              <a:rPr lang="el-GR" dirty="0" smtClean="0">
                <a:solidFill>
                  <a:schemeClr val="bg1"/>
                </a:solidFill>
                <a:latin typeface="+mn-lt"/>
              </a:rPr>
              <a:t>τα στις ιδιαίτερες πατρίδες, σε μικρές πόλεις και αγροτικούς οικισμούς με σκοπό την αξιοποίηση της πατρικής γης, </a:t>
            </a:r>
          </a:p>
          <a:p>
            <a:pPr algn="just">
              <a:spcBef>
                <a:spcPct val="50000"/>
              </a:spcBef>
              <a:defRPr/>
            </a:pPr>
            <a:r>
              <a:rPr lang="el-GR" dirty="0" smtClean="0">
                <a:solidFill>
                  <a:schemeClr val="bg1"/>
                </a:solidFill>
                <a:latin typeface="+mn-lt"/>
              </a:rPr>
              <a:t>γ) </a:t>
            </a:r>
            <a:r>
              <a:rPr lang="el-GR" b="1" dirty="0" smtClean="0">
                <a:solidFill>
                  <a:schemeClr val="bg1"/>
                </a:solidFill>
                <a:latin typeface="+mn-lt"/>
              </a:rPr>
              <a:t>μετεγκατάσταση</a:t>
            </a:r>
            <a:r>
              <a:rPr lang="el-GR" dirty="0" smtClean="0">
                <a:solidFill>
                  <a:schemeClr val="bg1"/>
                </a:solidFill>
                <a:latin typeface="+mn-lt"/>
              </a:rPr>
              <a:t> από περιοχές κατοικίας μεσαίου και υψηλού κοινωνικού </a:t>
            </a:r>
            <a:r>
              <a:rPr lang="en-US" dirty="0" smtClean="0">
                <a:solidFill>
                  <a:schemeClr val="bg1"/>
                </a:solidFill>
                <a:latin typeface="+mn-lt"/>
              </a:rPr>
              <a:t>status</a:t>
            </a:r>
            <a:r>
              <a:rPr lang="el-GR" dirty="0" smtClean="0">
                <a:solidFill>
                  <a:schemeClr val="bg1"/>
                </a:solidFill>
                <a:latin typeface="+mn-lt"/>
              </a:rPr>
              <a:t> σε περιοχές κατοικίας χαμηλότερου κόστους στην ίδια πόλη,</a:t>
            </a:r>
          </a:p>
          <a:p>
            <a:pPr algn="just">
              <a:spcBef>
                <a:spcPct val="50000"/>
              </a:spcBef>
              <a:defRPr/>
            </a:pPr>
            <a:r>
              <a:rPr lang="el-GR" sz="2000" b="1" dirty="0" smtClean="0">
                <a:solidFill>
                  <a:schemeClr val="bg1"/>
                </a:solidFill>
                <a:latin typeface="+mn-lt"/>
              </a:rPr>
              <a:t>συρρίκνωση ιστορικών κέντρων, βιομηχανικών περιοχών &amp; περιοχών κατοικίας</a:t>
            </a:r>
            <a:endParaRPr lang="el-GR" sz="2000" b="1" dirty="0">
              <a:solidFill>
                <a:schemeClr val="bg1"/>
              </a:solidFill>
              <a:latin typeface="+mn-lt"/>
            </a:endParaRPr>
          </a:p>
        </p:txBody>
      </p:sp>
      <p:sp>
        <p:nvSpPr>
          <p:cNvPr id="8" name="7 - Ορθογώνιο"/>
          <p:cNvSpPr/>
          <p:nvPr/>
        </p:nvSpPr>
        <p:spPr>
          <a:xfrm>
            <a:off x="2895600" y="785794"/>
            <a:ext cx="2739212" cy="369332"/>
          </a:xfrm>
          <a:prstGeom prst="rect">
            <a:avLst/>
          </a:prstGeom>
        </p:spPr>
        <p:txBody>
          <a:bodyPr wrap="none">
            <a:spAutoFit/>
          </a:bodyPr>
          <a:lstStyle/>
          <a:p>
            <a:pPr algn="ctr">
              <a:buFont typeface="Wingdings" pitchFamily="2" charset="2"/>
              <a:buChar char="§"/>
            </a:pPr>
            <a:r>
              <a:rPr lang="el-GR" b="1" u="sng" dirty="0" smtClean="0">
                <a:solidFill>
                  <a:srgbClr val="C00000"/>
                </a:solidFill>
                <a:latin typeface="Constantia" pitchFamily="18" charset="0"/>
              </a:rPr>
              <a:t>ΟΙΚΟΝΟΜΙΚΗ ΚΡΙΣΗ</a:t>
            </a:r>
          </a:p>
        </p:txBody>
      </p:sp>
      <p:cxnSp>
        <p:nvCxnSpPr>
          <p:cNvPr id="10" name="9 - Ευθεία γραμμή σύνδεσης"/>
          <p:cNvCxnSpPr/>
          <p:nvPr/>
        </p:nvCxnSpPr>
        <p:spPr>
          <a:xfrm>
            <a:off x="0" y="1142984"/>
            <a:ext cx="9144000" cy="1588"/>
          </a:xfrm>
          <a:prstGeom prst="line">
            <a:avLst/>
          </a:prstGeom>
          <a:ln w="28575"/>
        </p:spPr>
        <p:style>
          <a:lnRef idx="1">
            <a:schemeClr val="dk1"/>
          </a:lnRef>
          <a:fillRef idx="0">
            <a:schemeClr val="dk1"/>
          </a:fillRef>
          <a:effectRef idx="0">
            <a:schemeClr val="dk1"/>
          </a:effectRef>
          <a:fontRef idx="minor">
            <a:schemeClr val="tx1"/>
          </a:fontRef>
        </p:style>
      </p:cxnSp>
      <p:sp>
        <p:nvSpPr>
          <p:cNvPr id="12" name="Text Box 12"/>
          <p:cNvSpPr txBox="1">
            <a:spLocks noChangeArrowheads="1"/>
          </p:cNvSpPr>
          <p:nvPr/>
        </p:nvSpPr>
        <p:spPr bwMode="auto">
          <a:xfrm>
            <a:off x="152400" y="5143512"/>
            <a:ext cx="3643338" cy="1200329"/>
          </a:xfrm>
          <a:prstGeom prst="rect">
            <a:avLst/>
          </a:prstGeom>
          <a:noFill/>
          <a:ln w="57150">
            <a:noFill/>
            <a:miter lim="800000"/>
            <a:headEnd/>
            <a:tailEnd/>
          </a:ln>
        </p:spPr>
        <p:txBody>
          <a:bodyPr wrap="square">
            <a:spAutoFit/>
          </a:bodyPr>
          <a:lstStyle/>
          <a:p>
            <a:pPr>
              <a:spcBef>
                <a:spcPct val="50000"/>
              </a:spcBef>
            </a:pPr>
            <a:r>
              <a:rPr lang="el-GR" b="1" dirty="0">
                <a:solidFill>
                  <a:schemeClr val="bg1"/>
                </a:solidFill>
                <a:latin typeface="+mn-lt"/>
              </a:rPr>
              <a:t>Δεκαετίες </a:t>
            </a:r>
            <a:r>
              <a:rPr lang="el-GR" b="1" dirty="0" smtClean="0">
                <a:solidFill>
                  <a:schemeClr val="bg1"/>
                </a:solidFill>
                <a:latin typeface="+mn-lt"/>
              </a:rPr>
              <a:t>’90</a:t>
            </a:r>
            <a:r>
              <a:rPr lang="el-GR" b="1" dirty="0">
                <a:solidFill>
                  <a:schemeClr val="bg1"/>
                </a:solidFill>
                <a:latin typeface="+mn-lt"/>
              </a:rPr>
              <a:t>, </a:t>
            </a:r>
            <a:r>
              <a:rPr lang="el-GR" b="1" dirty="0" smtClean="0">
                <a:solidFill>
                  <a:schemeClr val="bg1"/>
                </a:solidFill>
                <a:latin typeface="+mn-lt"/>
              </a:rPr>
              <a:t>2000 και </a:t>
            </a:r>
            <a:r>
              <a:rPr lang="el-GR" b="1" dirty="0">
                <a:solidFill>
                  <a:schemeClr val="bg1"/>
                </a:solidFill>
                <a:latin typeface="+mn-lt"/>
              </a:rPr>
              <a:t>μέχρι σήμερα</a:t>
            </a:r>
          </a:p>
          <a:p>
            <a:r>
              <a:rPr lang="el-GR" dirty="0" smtClean="0">
                <a:solidFill>
                  <a:schemeClr val="bg1"/>
                </a:solidFill>
                <a:latin typeface="+mn-lt"/>
              </a:rPr>
              <a:t>όλες οι πόλεις</a:t>
            </a:r>
          </a:p>
          <a:p>
            <a:endParaRPr lang="el-GR" dirty="0" smtClean="0">
              <a:latin typeface="+mn-lt"/>
            </a:endParaRPr>
          </a:p>
        </p:txBody>
      </p:sp>
      <p:sp>
        <p:nvSpPr>
          <p:cNvPr id="13" name="12 - Ορθογώνιο"/>
          <p:cNvSpPr/>
          <p:nvPr/>
        </p:nvSpPr>
        <p:spPr>
          <a:xfrm>
            <a:off x="1571604" y="4714884"/>
            <a:ext cx="6286144" cy="369332"/>
          </a:xfrm>
          <a:prstGeom prst="rect">
            <a:avLst/>
          </a:prstGeom>
        </p:spPr>
        <p:txBody>
          <a:bodyPr wrap="none">
            <a:spAutoFit/>
          </a:bodyPr>
          <a:lstStyle/>
          <a:p>
            <a:pPr algn="ctr">
              <a:buFont typeface="Wingdings" pitchFamily="2" charset="2"/>
              <a:buChar char="§"/>
            </a:pPr>
            <a:r>
              <a:rPr lang="el-GR" b="1" u="sng" dirty="0" smtClean="0">
                <a:solidFill>
                  <a:srgbClr val="C00000"/>
                </a:solidFill>
                <a:latin typeface="Constantia" pitchFamily="18" charset="0"/>
              </a:rPr>
              <a:t>ΥΠΟΓΕΝΝΗΤΙΚΟΤΗΤΑ – ΑΥΞΗΣΗ ΜΕΣΟΥ ΟΡΟΥ ΖΩΗΣ</a:t>
            </a:r>
          </a:p>
        </p:txBody>
      </p:sp>
      <p:cxnSp>
        <p:nvCxnSpPr>
          <p:cNvPr id="14" name="13 - Ευθεία γραμμή σύνδεσης"/>
          <p:cNvCxnSpPr/>
          <p:nvPr/>
        </p:nvCxnSpPr>
        <p:spPr>
          <a:xfrm>
            <a:off x="0" y="5072074"/>
            <a:ext cx="9144000" cy="1588"/>
          </a:xfrm>
          <a:prstGeom prst="line">
            <a:avLst/>
          </a:prstGeom>
          <a:ln w="28575"/>
        </p:spPr>
        <p:style>
          <a:lnRef idx="1">
            <a:schemeClr val="dk1"/>
          </a:lnRef>
          <a:fillRef idx="0">
            <a:schemeClr val="dk1"/>
          </a:fillRef>
          <a:effectRef idx="0">
            <a:schemeClr val="dk1"/>
          </a:effectRef>
          <a:fontRef idx="minor">
            <a:schemeClr val="tx1"/>
          </a:fontRef>
        </p:style>
      </p:cxnSp>
      <p:sp>
        <p:nvSpPr>
          <p:cNvPr id="16" name="Text Box 16"/>
          <p:cNvSpPr txBox="1">
            <a:spLocks noChangeArrowheads="1"/>
          </p:cNvSpPr>
          <p:nvPr/>
        </p:nvSpPr>
        <p:spPr bwMode="auto">
          <a:xfrm>
            <a:off x="4390700" y="5150739"/>
            <a:ext cx="4727900" cy="1415772"/>
          </a:xfrm>
          <a:prstGeom prst="rect">
            <a:avLst/>
          </a:prstGeom>
          <a:noFill/>
          <a:ln w="38100">
            <a:noFill/>
            <a:miter lim="800000"/>
            <a:headEnd/>
            <a:tailEnd/>
          </a:ln>
          <a:effectLst/>
        </p:spPr>
        <p:txBody>
          <a:bodyPr wrap="square">
            <a:spAutoFit/>
          </a:bodyPr>
          <a:lstStyle/>
          <a:p>
            <a:pPr algn="just">
              <a:spcBef>
                <a:spcPct val="50000"/>
              </a:spcBef>
              <a:defRPr/>
            </a:pPr>
            <a:r>
              <a:rPr lang="el-GR" dirty="0" smtClean="0">
                <a:solidFill>
                  <a:schemeClr val="bg1"/>
                </a:solidFill>
                <a:latin typeface="+mn-lt"/>
              </a:rPr>
              <a:t>Μείωση του νέου πληθυσμού, αύξηση ανθρώπων  τρίτης ηλικίας</a:t>
            </a:r>
          </a:p>
          <a:p>
            <a:pPr algn="just">
              <a:spcBef>
                <a:spcPct val="50000"/>
              </a:spcBef>
              <a:defRPr/>
            </a:pPr>
            <a:r>
              <a:rPr lang="el-GR" sz="2000" b="1" dirty="0" smtClean="0">
                <a:solidFill>
                  <a:srgbClr val="C00000"/>
                </a:solidFill>
                <a:latin typeface="+mn-lt"/>
              </a:rPr>
              <a:t>Μεγάλα αποθέματα κατοικιών, αλλαγή κοινωνικής ταυτότητας των </a:t>
            </a:r>
            <a:r>
              <a:rPr lang="el-GR" sz="2000" b="1" dirty="0" smtClean="0">
                <a:solidFill>
                  <a:srgbClr val="C00000"/>
                </a:solidFill>
                <a:latin typeface="+mn-lt"/>
              </a:rPr>
              <a:t>περιοχών</a:t>
            </a:r>
            <a:endParaRPr lang="el-GR" sz="2000" b="1" dirty="0" smtClean="0">
              <a:solidFill>
                <a:srgbClr val="C00000"/>
              </a:solidFill>
              <a:latin typeface="+mn-lt"/>
            </a:endParaRPr>
          </a:p>
        </p:txBody>
      </p:sp>
    </p:spTree>
    <p:extLst>
      <p:ext uri="{BB962C8B-B14F-4D97-AF65-F5344CB8AC3E}">
        <p14:creationId xmlns:p14="http://schemas.microsoft.com/office/powerpoint/2010/main" val="39048770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1955</TotalTime>
  <Words>2489</Words>
  <Application>Microsoft Office PowerPoint</Application>
  <PresentationFormat>Προβολή στην οθόνη (4:3)</PresentationFormat>
  <Paragraphs>400</Paragraphs>
  <Slides>43</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43</vt:i4>
      </vt:variant>
    </vt:vector>
  </HeadingPairs>
  <TitlesOfParts>
    <vt:vector size="44" baseType="lpstr">
      <vt:lpstr>Χαρτί</vt:lpstr>
      <vt:lpstr>Η αστική συρρίκνωση ως αποτέλεσμα της αποβιομηχάνισης, της προαστικοποίησης και της αστικής διάχυσης.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αστική συρρίκνωση ως αποτέλεσμα της αποβιομηχάνισης, της προαστικοποίησης και της αστικής διάχυσης.</dc:title>
  <dc:creator>Dell</dc:creator>
  <cp:lastModifiedBy>Aspa</cp:lastModifiedBy>
  <cp:revision>204</cp:revision>
  <dcterms:created xsi:type="dcterms:W3CDTF">2012-02-07T08:03:35Z</dcterms:created>
  <dcterms:modified xsi:type="dcterms:W3CDTF">2017-02-08T10:49:44Z</dcterms:modified>
</cp:coreProperties>
</file>