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6"/>
  </p:notesMasterIdLst>
  <p:sldIdLst>
    <p:sldId id="256" r:id="rId2"/>
    <p:sldId id="257" r:id="rId3"/>
    <p:sldId id="263" r:id="rId4"/>
    <p:sldId id="260" r:id="rId5"/>
    <p:sldId id="261" r:id="rId6"/>
    <p:sldId id="279" r:id="rId7"/>
    <p:sldId id="265" r:id="rId8"/>
    <p:sldId id="266" r:id="rId9"/>
    <p:sldId id="268" r:id="rId10"/>
    <p:sldId id="267" r:id="rId11"/>
    <p:sldId id="269" r:id="rId12"/>
    <p:sldId id="259" r:id="rId13"/>
    <p:sldId id="262" r:id="rId14"/>
    <p:sldId id="264" r:id="rId15"/>
    <p:sldId id="258" r:id="rId16"/>
    <p:sldId id="273" r:id="rId17"/>
    <p:sldId id="278" r:id="rId18"/>
    <p:sldId id="270" r:id="rId19"/>
    <p:sldId id="276" r:id="rId20"/>
    <p:sldId id="271" r:id="rId21"/>
    <p:sldId id="272" r:id="rId22"/>
    <p:sldId id="274" r:id="rId23"/>
    <p:sldId id="275" r:id="rId24"/>
    <p:sldId id="27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29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0724E8-3221-46BC-A6C5-CF7C2C3FFC02}" type="datetimeFigureOut">
              <a:rPr lang="en-US" smtClean="0"/>
              <a:pPr/>
              <a:t>23-May-14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E036C8-3540-4125-9441-40093E1BAC8C}" type="slidenum">
              <a:rPr lang="en-US" smtClean="0"/>
              <a:pPr/>
              <a:t>‹#›</a:t>
            </a:fld>
            <a:endParaRPr lang="en-US"/>
          </a:p>
        </p:txBody>
      </p:sp>
    </p:spTree>
    <p:extLst>
      <p:ext uri="{BB962C8B-B14F-4D97-AF65-F5344CB8AC3E}">
        <p14:creationId xmlns="" xmlns:p14="http://schemas.microsoft.com/office/powerpoint/2010/main" val="2443307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2060DCB-B879-490D-8BD2-59FF62E5F797}" type="datetimeFigureOut">
              <a:rPr lang="en-US" smtClean="0"/>
              <a:pPr/>
              <a:t>23-May-14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5E3DB62-8E6E-4C16-8D2C-A69F28AA4214}"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060DCB-B879-490D-8BD2-59FF62E5F797}" type="datetimeFigureOut">
              <a:rPr lang="en-US" smtClean="0"/>
              <a:pPr/>
              <a:t>23-May-14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DB62-8E6E-4C16-8D2C-A69F28AA42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2060DCB-B879-490D-8BD2-59FF62E5F797}" type="datetimeFigureOut">
              <a:rPr lang="en-US" smtClean="0"/>
              <a:pPr/>
              <a:t>23-May-14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E3DB62-8E6E-4C16-8D2C-A69F28AA42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el-GR" dirty="0" smtClean="0"/>
              <a:t>6 Μαρτίου 2014</a:t>
            </a:r>
            <a:endParaRPr lang="en-US" dirty="0"/>
          </a:p>
        </p:txBody>
      </p:sp>
      <p:sp>
        <p:nvSpPr>
          <p:cNvPr id="5" name="Footer Placeholder 4"/>
          <p:cNvSpPr>
            <a:spLocks noGrp="1"/>
          </p:cNvSpPr>
          <p:nvPr>
            <p:ph type="ftr" sz="quarter" idx="11"/>
          </p:nvPr>
        </p:nvSpPr>
        <p:spPr/>
        <p:txBody>
          <a:bodyPr/>
          <a:lstStyle/>
          <a:p>
            <a:r>
              <a:rPr lang="el-GR" dirty="0" smtClean="0"/>
              <a:t>Παραπομπές &amp; παραθέματα</a:t>
            </a:r>
            <a:endParaRPr lang="en-US" dirty="0"/>
          </a:p>
        </p:txBody>
      </p:sp>
      <p:sp>
        <p:nvSpPr>
          <p:cNvPr id="6" name="Slide Number Placeholder 5"/>
          <p:cNvSpPr>
            <a:spLocks noGrp="1"/>
          </p:cNvSpPr>
          <p:nvPr>
            <p:ph type="sldNum" sz="quarter" idx="12"/>
          </p:nvPr>
        </p:nvSpPr>
        <p:spPr/>
        <p:txBody>
          <a:bodyPr/>
          <a:lstStyle/>
          <a:p>
            <a:fld id="{65E3DB62-8E6E-4C16-8D2C-A69F28AA4214}"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2060DCB-B879-490D-8BD2-59FF62E5F797}" type="datetimeFigureOut">
              <a:rPr lang="en-US" smtClean="0"/>
              <a:pPr/>
              <a:t>23-May-14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5E3DB62-8E6E-4C16-8D2C-A69F28AA421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2060DCB-B879-490D-8BD2-59FF62E5F797}" type="datetimeFigureOut">
              <a:rPr lang="en-US" smtClean="0"/>
              <a:pPr/>
              <a:t>23-May-14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DB62-8E6E-4C16-8D2C-A69F28AA4214}"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2060DCB-B879-490D-8BD2-59FF62E5F797}" type="datetimeFigureOut">
              <a:rPr lang="en-US" smtClean="0"/>
              <a:pPr/>
              <a:t>23-May-14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E3DB62-8E6E-4C16-8D2C-A69F28AA4214}"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2060DCB-B879-490D-8BD2-59FF62E5F797}" type="datetimeFigureOut">
              <a:rPr lang="en-US" smtClean="0"/>
              <a:pPr/>
              <a:t>23-May-14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E3DB62-8E6E-4C16-8D2C-A69F28AA421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060DCB-B879-490D-8BD2-59FF62E5F797}" type="datetimeFigureOut">
              <a:rPr lang="en-US" smtClean="0"/>
              <a:pPr/>
              <a:t>23-May-14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E3DB62-8E6E-4C16-8D2C-A69F28AA42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2060DCB-B879-490D-8BD2-59FF62E5F797}" type="datetimeFigureOut">
              <a:rPr lang="en-US" smtClean="0"/>
              <a:pPr/>
              <a:t>23-May-14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E3DB62-8E6E-4C16-8D2C-A69F28AA4214}"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2060DCB-B879-490D-8BD2-59FF62E5F797}" type="datetimeFigureOut">
              <a:rPr lang="en-US" smtClean="0"/>
              <a:pPr/>
              <a:t>23-May-14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5E3DB62-8E6E-4C16-8D2C-A69F28AA421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2060DCB-B879-490D-8BD2-59FF62E5F797}" type="datetimeFigureOut">
              <a:rPr lang="en-US" smtClean="0"/>
              <a:pPr/>
              <a:t>23-May-14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5E3DB62-8E6E-4C16-8D2C-A69F28AA42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3429000"/>
            <a:ext cx="6400800" cy="1440160"/>
          </a:xfrm>
        </p:spPr>
        <p:txBody>
          <a:bodyPr>
            <a:normAutofit lnSpcReduction="10000"/>
          </a:bodyPr>
          <a:lstStyle/>
          <a:p>
            <a:r>
              <a:rPr lang="el-GR" sz="2800" b="1" dirty="0" smtClean="0">
                <a:solidFill>
                  <a:schemeClr val="tx1"/>
                </a:solidFill>
              </a:rPr>
              <a:t>Σταυρούλα </a:t>
            </a:r>
            <a:r>
              <a:rPr lang="el-GR" sz="2800" b="1" dirty="0" err="1" smtClean="0">
                <a:solidFill>
                  <a:schemeClr val="tx1"/>
                </a:solidFill>
              </a:rPr>
              <a:t>Καλδή</a:t>
            </a:r>
            <a:endParaRPr lang="el-GR" sz="2800" b="1" dirty="0" smtClean="0">
              <a:solidFill>
                <a:schemeClr val="tx1"/>
              </a:solidFill>
            </a:endParaRPr>
          </a:p>
          <a:p>
            <a:r>
              <a:rPr lang="el-GR" sz="2800" b="1" dirty="0" err="1" smtClean="0">
                <a:solidFill>
                  <a:schemeClr val="tx1"/>
                </a:solidFill>
              </a:rPr>
              <a:t>ΠΤΔΕ</a:t>
            </a:r>
            <a:r>
              <a:rPr lang="el-GR" sz="2800" b="1" dirty="0" smtClean="0">
                <a:solidFill>
                  <a:schemeClr val="tx1"/>
                </a:solidFill>
              </a:rPr>
              <a:t>, Πανεπιστήμιο Θεσσαλίας</a:t>
            </a:r>
          </a:p>
          <a:p>
            <a:r>
              <a:rPr lang="el-GR" sz="2800" b="1" dirty="0" smtClean="0">
                <a:solidFill>
                  <a:schemeClr val="tx1"/>
                </a:solidFill>
              </a:rPr>
              <a:t>2013-2014</a:t>
            </a:r>
          </a:p>
          <a:p>
            <a:endParaRPr lang="en-US" sz="2800" b="1" dirty="0">
              <a:solidFill>
                <a:schemeClr val="tx1"/>
              </a:solidFill>
            </a:endParaRPr>
          </a:p>
        </p:txBody>
      </p:sp>
      <p:sp>
        <p:nvSpPr>
          <p:cNvPr id="2" name="Title 1"/>
          <p:cNvSpPr>
            <a:spLocks noGrp="1"/>
          </p:cNvSpPr>
          <p:nvPr>
            <p:ph type="ctrTitle"/>
          </p:nvPr>
        </p:nvSpPr>
        <p:spPr>
          <a:xfrm>
            <a:off x="683568" y="1340768"/>
            <a:ext cx="7772400" cy="1902073"/>
          </a:xfrm>
        </p:spPr>
        <p:txBody>
          <a:bodyPr>
            <a:normAutofit fontScale="90000"/>
          </a:bodyPr>
          <a:lstStyle/>
          <a:p>
            <a:r>
              <a:rPr lang="el-GR" b="1" dirty="0" smtClean="0"/>
              <a:t>ΟΙ ΠΑΡΑΠΟΜΠΕΣ ΠΗΓΩΝ ΚΑΙ ΤΑ ΠΑΡΑΘΕΜΑΤΑ ΣΤΙΣ ΕΠΙΣΤΗΜΟΝΙΚΕΣ ΕΡΓΑΣΙΕΣ</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52736"/>
          </a:xfrm>
        </p:spPr>
        <p:txBody>
          <a:bodyPr>
            <a:normAutofit/>
          </a:bodyPr>
          <a:lstStyle/>
          <a:p>
            <a:pPr algn="ctr"/>
            <a:r>
              <a:rPr lang="el-GR" sz="2800" b="1" dirty="0" smtClean="0">
                <a:solidFill>
                  <a:srgbClr val="C00000"/>
                </a:solidFill>
                <a:latin typeface="+mn-lt"/>
              </a:rPr>
              <a:t>Παράδειγμα παραθέματος με ευδιάκριτη εσοχή αριστερά (1)</a:t>
            </a:r>
            <a:endParaRPr lang="en-US" sz="2800" b="1" dirty="0">
              <a:solidFill>
                <a:srgbClr val="C00000"/>
              </a:solidFill>
              <a:latin typeface="+mn-lt"/>
            </a:endParaRPr>
          </a:p>
        </p:txBody>
      </p:sp>
      <p:sp>
        <p:nvSpPr>
          <p:cNvPr id="3" name="Content Placeholder 2"/>
          <p:cNvSpPr>
            <a:spLocks noGrp="1"/>
          </p:cNvSpPr>
          <p:nvPr>
            <p:ph sz="quarter" idx="1"/>
          </p:nvPr>
        </p:nvSpPr>
        <p:spPr>
          <a:xfrm>
            <a:off x="457200" y="1052736"/>
            <a:ext cx="8219256" cy="5184576"/>
          </a:xfrm>
        </p:spPr>
        <p:txBody>
          <a:bodyPr>
            <a:noAutofit/>
          </a:bodyPr>
          <a:lstStyle/>
          <a:p>
            <a:pPr marL="457200" indent="-457200">
              <a:buFont typeface="Wingdings" pitchFamily="2" charset="2"/>
              <a:buChar char="Ø"/>
            </a:pPr>
            <a:r>
              <a:rPr lang="el-GR" sz="2400" dirty="0" smtClean="0">
                <a:latin typeface="Cambria" pitchFamily="18" charset="0"/>
              </a:rPr>
              <a:t>Με ευδιάκριτη εσοχή στην αριστερή στοίχιση:</a:t>
            </a:r>
          </a:p>
          <a:p>
            <a:pPr marL="457200" indent="-457200" algn="just">
              <a:buNone/>
            </a:pPr>
            <a:r>
              <a:rPr lang="el-GR" sz="2400" dirty="0" smtClean="0">
                <a:latin typeface="Cambria" pitchFamily="18" charset="0"/>
              </a:rPr>
              <a:t>	</a:t>
            </a:r>
            <a:r>
              <a:rPr lang="el-GR" sz="2200" dirty="0" smtClean="0">
                <a:latin typeface="Cambria" pitchFamily="18" charset="0"/>
              </a:rPr>
              <a:t>Συχνά στην υλοποίηση των σχεδίων εργασίας απαιτείται</a:t>
            </a:r>
          </a:p>
          <a:p>
            <a:pPr marL="457200" indent="-457200" algn="just">
              <a:buNone/>
            </a:pPr>
            <a:r>
              <a:rPr lang="el-GR" sz="2400" i="1" dirty="0" smtClean="0"/>
              <a:t>		</a:t>
            </a:r>
            <a:r>
              <a:rPr lang="el-GR" sz="2200" i="1" dirty="0" smtClean="0"/>
              <a:t>ο σχηματισμός μικρών ομάδων, στις οποίες οι μαθητές 	θα συνεργάζονται, θα ορίζουν τον σκοπό, θα 	καταστρώνουν λεπτομερώς το σχέδιο εργασίας, θα 	ανατρέχουν σε πηγές, θα ερευνούν, θα συγκεντρώνουν υλικό 	και τέλος θα κρίνουν το τελειωμένο έργο</a:t>
            </a:r>
            <a:r>
              <a:rPr lang="el-GR" sz="2200" dirty="0" smtClean="0"/>
              <a:t> (</a:t>
            </a:r>
            <a:r>
              <a:rPr lang="el-GR" sz="2200" dirty="0" err="1" smtClean="0"/>
              <a:t>Κανάκης</a:t>
            </a:r>
            <a:r>
              <a:rPr lang="el-GR" sz="2200" dirty="0" smtClean="0"/>
              <a:t>, 2006, 	σελ. 39). 	Ή</a:t>
            </a:r>
          </a:p>
          <a:p>
            <a:pPr marL="457200" indent="-457200" algn="just">
              <a:lnSpc>
                <a:spcPct val="150000"/>
              </a:lnSpc>
              <a:spcBef>
                <a:spcPts val="0"/>
              </a:spcBef>
              <a:buNone/>
            </a:pPr>
            <a:r>
              <a:rPr lang="el-GR" sz="2200" dirty="0" smtClean="0">
                <a:latin typeface="Cambria" pitchFamily="18" charset="0"/>
              </a:rPr>
              <a:t>	Συχνά στην υλοποίηση των σχεδίων εργασίας απαιτείται </a:t>
            </a:r>
          </a:p>
          <a:p>
            <a:pPr marL="457200" indent="-457200" algn="just">
              <a:spcBef>
                <a:spcPts val="0"/>
              </a:spcBef>
              <a:buNone/>
            </a:pPr>
            <a:r>
              <a:rPr lang="el-GR" sz="2200" i="1" dirty="0" smtClean="0"/>
              <a:t>		</a:t>
            </a:r>
            <a:r>
              <a:rPr lang="el-GR" sz="2000" dirty="0" smtClean="0"/>
              <a:t>ο σχηματισμός μικρών ομάδων, στις οποίες οι μαθητές θα 	συνεργάζονται, θα ορίζουν τον σκοπό, θα 	καταστρώνουν 	λεπτομερώς το σχέδιο εργασίας, θα ανατρέχουν σε πηγές, 	θα 	ερευνούν, θα συγκεντρώνουν υλικό και τέλος θα κρίνουν το 	τελειωμένο έργο </a:t>
            </a:r>
            <a:r>
              <a:rPr lang="el-GR" sz="2200" dirty="0" smtClean="0"/>
              <a:t>(</a:t>
            </a:r>
            <a:r>
              <a:rPr lang="el-GR" sz="2200" dirty="0" err="1" smtClean="0"/>
              <a:t>Κανάκης</a:t>
            </a:r>
            <a:r>
              <a:rPr lang="el-GR" sz="2200" dirty="0" smtClean="0"/>
              <a:t>, 2006, σελ. 39).</a:t>
            </a:r>
            <a:endParaRPr lang="en-US" sz="2200" dirty="0" smtClean="0"/>
          </a:p>
          <a:p>
            <a:pPr marL="457200" indent="-457200">
              <a:buNone/>
            </a:pPr>
            <a:endParaRPr lang="el-GR" sz="2400" dirty="0" smtClean="0">
              <a:latin typeface="Cambria" pitchFamily="18" charset="0"/>
            </a:endParaRPr>
          </a:p>
          <a:p>
            <a:pPr marL="457200" indent="-457200">
              <a:buFont typeface="+mj-lt"/>
              <a:buAutoNum type="arabicPeriod"/>
            </a:pPr>
            <a:endParaRPr lang="el-GR" sz="2400" dirty="0" smtClean="0">
              <a:latin typeface="Cambria" pitchFamily="18" charset="0"/>
            </a:endParaRPr>
          </a:p>
          <a:p>
            <a:pPr marL="457200" indent="-457200">
              <a:buFont typeface="+mj-lt"/>
              <a:buAutoNum type="arabicPeriod"/>
            </a:pPr>
            <a:endParaRPr lang="el-GR" sz="2400" dirty="0" smtClean="0">
              <a:latin typeface="Cambria" pitchFamily="18" charset="0"/>
            </a:endParaRPr>
          </a:p>
          <a:p>
            <a:pPr marL="457200" indent="-457200">
              <a:buNone/>
            </a:pPr>
            <a:r>
              <a:rPr lang="el-GR" sz="2400" dirty="0" smtClean="0">
                <a:latin typeface="Cambria" pitchFamily="18" charset="0"/>
              </a:rPr>
              <a:t>	</a:t>
            </a:r>
            <a:endParaRPr lang="en-US" sz="2000" dirty="0">
              <a:latin typeface="Cambria" pitchFamily="18"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6"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1" end="1"/>
                                            </p:txEl>
                                          </p:spTgt>
                                        </p:tgtEl>
                                      </p:cBhvr>
                                    </p:animEffect>
                                  </p:childTnLst>
                                </p:cTn>
                              </p:par>
                              <p:par>
                                <p:cTn id="18" presetID="55"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8"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3" end="3"/>
                                            </p:txEl>
                                          </p:spTgt>
                                        </p:tgtEl>
                                      </p:cBhvr>
                                    </p:animEffect>
                                  </p:childTnLst>
                                </p:cTn>
                              </p:par>
                              <p:par>
                                <p:cTn id="30" presetID="55" presetClass="entr" presetSubtype="0" fill="hold"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3"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40768"/>
          </a:xfrm>
        </p:spPr>
        <p:txBody>
          <a:bodyPr>
            <a:normAutofit/>
          </a:bodyPr>
          <a:lstStyle/>
          <a:p>
            <a:pPr algn="ctr"/>
            <a:r>
              <a:rPr lang="el-GR" sz="3200" b="1" dirty="0" smtClean="0">
                <a:solidFill>
                  <a:srgbClr val="C00000"/>
                </a:solidFill>
                <a:latin typeface="+mn-lt"/>
              </a:rPr>
              <a:t>Παράδειγμα παραθέματος με ευδιάκριτη εσοχή αριστερά (2)</a:t>
            </a:r>
            <a:endParaRPr lang="en-US" sz="3200" b="1" dirty="0">
              <a:solidFill>
                <a:srgbClr val="C00000"/>
              </a:solidFill>
              <a:latin typeface="+mn-lt"/>
            </a:endParaRPr>
          </a:p>
        </p:txBody>
      </p:sp>
      <p:sp>
        <p:nvSpPr>
          <p:cNvPr id="3" name="Content Placeholder 2"/>
          <p:cNvSpPr>
            <a:spLocks noGrp="1"/>
          </p:cNvSpPr>
          <p:nvPr>
            <p:ph sz="quarter" idx="1"/>
          </p:nvPr>
        </p:nvSpPr>
        <p:spPr>
          <a:xfrm>
            <a:off x="457200" y="1772816"/>
            <a:ext cx="8219256" cy="4464496"/>
          </a:xfrm>
        </p:spPr>
        <p:txBody>
          <a:bodyPr>
            <a:noAutofit/>
          </a:bodyPr>
          <a:lstStyle/>
          <a:p>
            <a:pPr marL="457200" indent="-457200">
              <a:buFont typeface="Wingdings" pitchFamily="2" charset="2"/>
              <a:buChar char="Ø"/>
            </a:pPr>
            <a:r>
              <a:rPr lang="el-GR" sz="2400" dirty="0" smtClean="0">
                <a:latin typeface="Cambria" pitchFamily="18" charset="0"/>
              </a:rPr>
              <a:t>Με ευδιάκριτη εσοχή στην αριστερή στοίχιση:</a:t>
            </a:r>
          </a:p>
          <a:p>
            <a:pPr marL="457200" indent="-457200" algn="just">
              <a:buNone/>
            </a:pPr>
            <a:r>
              <a:rPr lang="el-GR" sz="2400" dirty="0" smtClean="0">
                <a:latin typeface="Cambria" pitchFamily="18" charset="0"/>
              </a:rPr>
              <a:t>	</a:t>
            </a:r>
            <a:r>
              <a:rPr lang="el-GR" sz="2200" dirty="0" smtClean="0">
                <a:latin typeface="Cambria" pitchFamily="18" charset="0"/>
              </a:rPr>
              <a:t>Όπως τονίζει ο </a:t>
            </a:r>
            <a:r>
              <a:rPr lang="el-GR" sz="2200" dirty="0" err="1" smtClean="0">
                <a:latin typeface="Cambria" pitchFamily="18" charset="0"/>
              </a:rPr>
              <a:t>Κανάκης</a:t>
            </a:r>
            <a:r>
              <a:rPr lang="el-GR" sz="2200" dirty="0" smtClean="0">
                <a:latin typeface="Cambria" pitchFamily="18" charset="0"/>
              </a:rPr>
              <a:t> (2006) </a:t>
            </a:r>
            <a:r>
              <a:rPr lang="el-GR" sz="2800" b="1" dirty="0" smtClean="0">
                <a:solidFill>
                  <a:srgbClr val="FF0000"/>
                </a:solidFill>
                <a:latin typeface="Cambria" pitchFamily="18" charset="0"/>
              </a:rPr>
              <a:t>ή</a:t>
            </a:r>
            <a:r>
              <a:rPr lang="el-GR" sz="2200" dirty="0" smtClean="0">
                <a:latin typeface="Cambria" pitchFamily="18" charset="0"/>
              </a:rPr>
              <a:t> Ο </a:t>
            </a:r>
            <a:r>
              <a:rPr lang="el-GR" sz="2200" dirty="0" err="1" smtClean="0">
                <a:latin typeface="Cambria" pitchFamily="18" charset="0"/>
              </a:rPr>
              <a:t>Κανάκης</a:t>
            </a:r>
            <a:r>
              <a:rPr lang="el-GR" sz="2200" dirty="0" smtClean="0">
                <a:latin typeface="Cambria" pitchFamily="18" charset="0"/>
              </a:rPr>
              <a:t> (2006) διαπίστωσε ότι</a:t>
            </a:r>
          </a:p>
          <a:p>
            <a:pPr marL="457200" indent="-457200" algn="just">
              <a:buNone/>
            </a:pPr>
            <a:r>
              <a:rPr lang="el-GR" sz="2400" i="1" dirty="0" smtClean="0"/>
              <a:t>		</a:t>
            </a:r>
            <a:r>
              <a:rPr lang="el-GR" sz="2200" i="1" dirty="0" smtClean="0"/>
              <a:t>ο σχηματισμός μικρών ομάδων, στις οποίες οι μαθητές 	θα συνεργάζονται, θα ορίζουν τον σκοπό, θα 	καταστρώνουν λεπτομερώς το σχέδιο εργασίας, θα 	ανατρέχουν σε πηγές, θα ερευνούν, θα συγκεντρώνουν υλικό 	και τέλος θα κρίνουν το τελειωμένο έργο</a:t>
            </a:r>
            <a:r>
              <a:rPr lang="el-GR" sz="2200" dirty="0" smtClean="0"/>
              <a:t> (σελ. 39). 	</a:t>
            </a:r>
          </a:p>
          <a:p>
            <a:pPr marL="457200" indent="-457200" algn="just">
              <a:buNone/>
            </a:pPr>
            <a:r>
              <a:rPr lang="el-GR" sz="2200" dirty="0" smtClean="0">
                <a:latin typeface="Cambria" pitchFamily="18" charset="0"/>
              </a:rPr>
              <a:t>	</a:t>
            </a:r>
            <a:endParaRPr lang="el-GR" sz="2400" dirty="0" smtClean="0">
              <a:latin typeface="Cambria" pitchFamily="18" charset="0"/>
            </a:endParaRPr>
          </a:p>
          <a:p>
            <a:pPr marL="457200" indent="-457200">
              <a:buFont typeface="+mj-lt"/>
              <a:buAutoNum type="arabicPeriod"/>
            </a:pPr>
            <a:endParaRPr lang="el-GR" sz="2400" dirty="0" smtClean="0">
              <a:latin typeface="Cambria" pitchFamily="18" charset="0"/>
            </a:endParaRPr>
          </a:p>
          <a:p>
            <a:pPr marL="457200" indent="-457200">
              <a:buFont typeface="+mj-lt"/>
              <a:buAutoNum type="arabicPeriod"/>
            </a:pPr>
            <a:endParaRPr lang="el-GR" sz="2400" dirty="0" smtClean="0">
              <a:latin typeface="Cambria" pitchFamily="18" charset="0"/>
            </a:endParaRPr>
          </a:p>
          <a:p>
            <a:pPr marL="457200" indent="-457200">
              <a:buNone/>
            </a:pPr>
            <a:r>
              <a:rPr lang="el-GR" sz="2400" dirty="0" smtClean="0">
                <a:latin typeface="Cambria" pitchFamily="18" charset="0"/>
              </a:rPr>
              <a:t>	</a:t>
            </a:r>
            <a:endParaRPr lang="en-US" sz="2000" dirty="0">
              <a:latin typeface="Cambria" pitchFamily="18"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6"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1" end="1"/>
                                            </p:txEl>
                                          </p:spTgt>
                                        </p:tgtEl>
                                      </p:cBhvr>
                                    </p:animEffect>
                                  </p:childTnLst>
                                </p:cTn>
                              </p:par>
                              <p:par>
                                <p:cTn id="18" presetID="55"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147248" cy="1268760"/>
          </a:xfrm>
        </p:spPr>
        <p:txBody>
          <a:bodyPr>
            <a:normAutofit/>
          </a:bodyPr>
          <a:lstStyle/>
          <a:p>
            <a:pPr algn="ctr"/>
            <a:r>
              <a:rPr lang="el-GR" sz="3200" b="1" dirty="0" smtClean="0">
                <a:solidFill>
                  <a:srgbClr val="C00000"/>
                </a:solidFill>
                <a:latin typeface="Cambria" pitchFamily="18" charset="0"/>
              </a:rPr>
              <a:t>Πώς γράφουμε τις πληροφορίες από την πηγή τεκμηριώνοντας τις θέσεις μας</a:t>
            </a:r>
            <a:endParaRPr lang="en-US" sz="3200" dirty="0"/>
          </a:p>
        </p:txBody>
      </p:sp>
      <p:sp>
        <p:nvSpPr>
          <p:cNvPr id="3" name="Content Placeholder 2"/>
          <p:cNvSpPr>
            <a:spLocks noGrp="1"/>
          </p:cNvSpPr>
          <p:nvPr>
            <p:ph sz="quarter" idx="1"/>
          </p:nvPr>
        </p:nvSpPr>
        <p:spPr>
          <a:xfrm>
            <a:off x="914400" y="1484784"/>
            <a:ext cx="7772400" cy="4535016"/>
          </a:xfrm>
        </p:spPr>
        <p:txBody>
          <a:bodyPr>
            <a:normAutofit fontScale="92500" lnSpcReduction="20000"/>
          </a:bodyPr>
          <a:lstStyle/>
          <a:p>
            <a:pPr>
              <a:buFont typeface="Wingdings" pitchFamily="2" charset="2"/>
              <a:buChar char="Ø"/>
            </a:pPr>
            <a:r>
              <a:rPr lang="el-GR" dirty="0" smtClean="0"/>
              <a:t>Μπορείτε να κάνετε αναφορά σε μελέτες άλλων συγγραφέων μέσα </a:t>
            </a:r>
            <a:r>
              <a:rPr lang="el-GR" dirty="0"/>
              <a:t>στο κείμενο εισάγοντας προτάσεις όπως: </a:t>
            </a:r>
            <a:endParaRPr lang="en-US" dirty="0"/>
          </a:p>
          <a:p>
            <a:pPr lvl="0"/>
            <a:r>
              <a:rPr lang="el-GR" dirty="0" smtClean="0"/>
              <a:t>Σύμφωνα </a:t>
            </a:r>
            <a:r>
              <a:rPr lang="el-GR" dirty="0"/>
              <a:t>με τα στοιχεία που παρουσιάζει ο </a:t>
            </a:r>
            <a:r>
              <a:rPr lang="el-GR" dirty="0" err="1" smtClean="0"/>
              <a:t>Αγαλιώτης</a:t>
            </a:r>
            <a:r>
              <a:rPr lang="el-GR" dirty="0" smtClean="0"/>
              <a:t> </a:t>
            </a:r>
            <a:r>
              <a:rPr lang="el-GR" dirty="0"/>
              <a:t>(</a:t>
            </a:r>
            <a:r>
              <a:rPr lang="el-GR" dirty="0" smtClean="0"/>
              <a:t>2012), </a:t>
            </a:r>
            <a:r>
              <a:rPr lang="el-GR" dirty="0"/>
              <a:t>ο </a:t>
            </a:r>
            <a:r>
              <a:rPr lang="el-GR" dirty="0" smtClean="0"/>
              <a:t>εκπαιδευτικός…</a:t>
            </a:r>
            <a:endParaRPr lang="en-US" dirty="0"/>
          </a:p>
          <a:p>
            <a:pPr lvl="0"/>
            <a:r>
              <a:rPr lang="el-GR" dirty="0" smtClean="0"/>
              <a:t>Όπως υποστηρίζουν οι </a:t>
            </a:r>
            <a:r>
              <a:rPr lang="en-US" dirty="0" smtClean="0">
                <a:latin typeface="Cambria" pitchFamily="18" charset="0"/>
              </a:rPr>
              <a:t>Wiggins </a:t>
            </a:r>
            <a:r>
              <a:rPr lang="el-GR" dirty="0" smtClean="0">
                <a:latin typeface="Cambria" pitchFamily="18" charset="0"/>
              </a:rPr>
              <a:t>και </a:t>
            </a:r>
            <a:r>
              <a:rPr lang="en-US" dirty="0" err="1" smtClean="0">
                <a:latin typeface="Cambria" pitchFamily="18" charset="0"/>
              </a:rPr>
              <a:t>McTighe</a:t>
            </a:r>
            <a:r>
              <a:rPr lang="el-GR" dirty="0" smtClean="0">
                <a:latin typeface="Cambria" pitchFamily="18" charset="0"/>
              </a:rPr>
              <a:t> (1998) </a:t>
            </a:r>
            <a:r>
              <a:rPr lang="el-GR" dirty="0" smtClean="0"/>
              <a:t>….</a:t>
            </a:r>
          </a:p>
          <a:p>
            <a:pPr lvl="0"/>
            <a:r>
              <a:rPr lang="el-GR" dirty="0" smtClean="0"/>
              <a:t>Βάσει </a:t>
            </a:r>
            <a:r>
              <a:rPr lang="el-GR" dirty="0"/>
              <a:t>των ισχυρισμών των </a:t>
            </a:r>
            <a:r>
              <a:rPr lang="el-GR" dirty="0" err="1" smtClean="0"/>
              <a:t>Χατζηδήμου</a:t>
            </a:r>
            <a:r>
              <a:rPr lang="el-GR" dirty="0" smtClean="0"/>
              <a:t> και </a:t>
            </a:r>
            <a:r>
              <a:rPr lang="el-GR" dirty="0" err="1" smtClean="0"/>
              <a:t>Ταρατόρη</a:t>
            </a:r>
            <a:r>
              <a:rPr lang="el-GR" dirty="0" smtClean="0"/>
              <a:t> (1997) </a:t>
            </a:r>
            <a:r>
              <a:rPr lang="el-GR" dirty="0"/>
              <a:t>η </a:t>
            </a:r>
            <a:r>
              <a:rPr lang="el-GR" dirty="0" smtClean="0"/>
              <a:t>διδακτική μέθοδος…</a:t>
            </a:r>
            <a:endParaRPr lang="en-US" dirty="0"/>
          </a:p>
          <a:p>
            <a:pPr lvl="0"/>
            <a:r>
              <a:rPr lang="el-GR" dirty="0" smtClean="0"/>
              <a:t>Ο </a:t>
            </a:r>
            <a:r>
              <a:rPr lang="el-GR" dirty="0" err="1" smtClean="0"/>
              <a:t>Κουμαράς</a:t>
            </a:r>
            <a:r>
              <a:rPr lang="el-GR" dirty="0" smtClean="0"/>
              <a:t> (2007</a:t>
            </a:r>
            <a:r>
              <a:rPr lang="el-GR" dirty="0"/>
              <a:t>) υπογραμμίζει τη </a:t>
            </a:r>
            <a:r>
              <a:rPr lang="el-GR" dirty="0" smtClean="0"/>
              <a:t>σπουδαιότητα της ….</a:t>
            </a:r>
            <a:endParaRPr lang="en-US" dirty="0"/>
          </a:p>
          <a:p>
            <a:pPr lvl="0"/>
            <a:r>
              <a:rPr lang="el-GR" dirty="0" smtClean="0"/>
              <a:t>Τα αποτελέσματα αυτά επιβεβαιώνονται </a:t>
            </a:r>
            <a:r>
              <a:rPr lang="el-GR" dirty="0"/>
              <a:t>από τα ευρήματα της μελέτης </a:t>
            </a:r>
            <a:r>
              <a:rPr lang="el-GR" dirty="0" smtClean="0"/>
              <a:t>της </a:t>
            </a:r>
            <a:r>
              <a:rPr lang="en-US" dirty="0" err="1" smtClean="0">
                <a:latin typeface="Cambria" pitchFamily="18" charset="0"/>
              </a:rPr>
              <a:t>Heacox</a:t>
            </a:r>
            <a:r>
              <a:rPr lang="en-US" dirty="0" smtClean="0">
                <a:latin typeface="Cambria" pitchFamily="18" charset="0"/>
              </a:rPr>
              <a:t> (2009) </a:t>
            </a:r>
            <a:r>
              <a:rPr lang="el-GR" dirty="0" smtClean="0"/>
              <a:t>ή των </a:t>
            </a:r>
            <a:r>
              <a:rPr lang="el-GR" dirty="0" err="1" smtClean="0"/>
              <a:t>Κόλλια</a:t>
            </a:r>
            <a:r>
              <a:rPr lang="el-GR" dirty="0" smtClean="0"/>
              <a:t> </a:t>
            </a:r>
            <a:r>
              <a:rPr lang="el-GR" i="1" dirty="0" smtClean="0"/>
              <a:t>κ</a:t>
            </a:r>
            <a:r>
              <a:rPr lang="el-GR" i="1" dirty="0"/>
              <a:t>. </a:t>
            </a:r>
            <a:r>
              <a:rPr lang="el-GR" i="1" dirty="0" smtClean="0"/>
              <a:t>συν</a:t>
            </a:r>
            <a:r>
              <a:rPr lang="en-US" i="1" dirty="0" smtClean="0"/>
              <a:t>.</a:t>
            </a:r>
            <a:r>
              <a:rPr lang="el-GR" dirty="0" smtClean="0"/>
              <a:t> </a:t>
            </a:r>
            <a:r>
              <a:rPr lang="el-GR" dirty="0"/>
              <a:t>(2007)…</a:t>
            </a:r>
            <a:endParaRPr lang="en-US" dirty="0"/>
          </a:p>
          <a:p>
            <a:pPr>
              <a:buNone/>
            </a:pPr>
            <a:endParaRPr lang="en-US" dirty="0"/>
          </a:p>
          <a:p>
            <a:endParaRPr lang="en-US" dirty="0"/>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5"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40"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1" dur="10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5" presetClass="entr" presetSubtype="0"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p:cTn id="46"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7"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340768"/>
            <a:ext cx="7772400" cy="4679032"/>
          </a:xfrm>
        </p:spPr>
        <p:txBody>
          <a:bodyPr>
            <a:normAutofit/>
          </a:bodyPr>
          <a:lstStyle/>
          <a:p>
            <a:pPr>
              <a:buFont typeface="Wingdings" pitchFamily="2" charset="2"/>
              <a:buChar char="Ø"/>
            </a:pPr>
            <a:r>
              <a:rPr lang="el-GR" dirty="0" smtClean="0"/>
              <a:t>Τι γράφουμε για να δηλώσουμε την πηγή:</a:t>
            </a:r>
          </a:p>
          <a:p>
            <a:pPr marL="514350" indent="-514350">
              <a:buNone/>
            </a:pPr>
            <a:r>
              <a:rPr lang="el-GR" dirty="0" smtClean="0"/>
              <a:t>	Παράθεση του επιθέτου του συγγραφέα (ΧΩΡΙΣ ΑΡΧΙΚΑ), έτος έκδοσης του βιβλίου, περιοδικού, πρακτικών επιστημονικών συνεδρίων ή άλλης πηγής</a:t>
            </a:r>
            <a:r>
              <a:rPr lang="en-US" dirty="0" smtClean="0"/>
              <a:t> </a:t>
            </a:r>
            <a:r>
              <a:rPr lang="el-GR" dirty="0" smtClean="0"/>
              <a:t>εντός </a:t>
            </a:r>
            <a:r>
              <a:rPr lang="el-GR" dirty="0" smtClean="0">
                <a:latin typeface="Cambria" pitchFamily="18" charset="0"/>
              </a:rPr>
              <a:t>παρένθεσης. Π.χ. (</a:t>
            </a:r>
            <a:r>
              <a:rPr lang="en-US" dirty="0" smtClean="0">
                <a:latin typeface="Cambria" pitchFamily="18" charset="0"/>
              </a:rPr>
              <a:t>Berry, 2006</a:t>
            </a:r>
            <a:r>
              <a:rPr lang="el-GR" dirty="0" smtClean="0">
                <a:latin typeface="Cambria" pitchFamily="18" charset="0"/>
              </a:rPr>
              <a:t>) ή (</a:t>
            </a:r>
            <a:r>
              <a:rPr lang="el-GR" dirty="0" err="1" smtClean="0">
                <a:latin typeface="Cambria" pitchFamily="18" charset="0"/>
              </a:rPr>
              <a:t>Δεδούλη</a:t>
            </a:r>
            <a:r>
              <a:rPr lang="el-GR" dirty="0" smtClean="0">
                <a:latin typeface="Cambria" pitchFamily="18" charset="0"/>
              </a:rPr>
              <a:t>, 2002).</a:t>
            </a:r>
          </a:p>
          <a:p>
            <a:pPr marL="514350" indent="-514350">
              <a:buNone/>
            </a:pPr>
            <a:r>
              <a:rPr lang="el-GR" dirty="0" smtClean="0">
                <a:latin typeface="Cambria" pitchFamily="18" charset="0"/>
              </a:rPr>
              <a:t>	Δεν αναφέρονται οι σελίδες της πηγής όταν η αναφορά γίνεται σε μια συνολική ιδέα ή/και παρουσίαση του κειμένου. </a:t>
            </a:r>
            <a:endParaRPr lang="en-US" dirty="0" smtClean="0">
              <a:latin typeface="Cambria" pitchFamily="18" charset="0"/>
            </a:endParaRPr>
          </a:p>
          <a:p>
            <a:pPr marL="514350" indent="-514350">
              <a:buNone/>
            </a:pPr>
            <a:endParaRPr lang="en-US" dirty="0"/>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
        <p:nvSpPr>
          <p:cNvPr id="6" name="Title 1"/>
          <p:cNvSpPr>
            <a:spLocks noGrp="1"/>
          </p:cNvSpPr>
          <p:nvPr>
            <p:ph type="title"/>
          </p:nvPr>
        </p:nvSpPr>
        <p:spPr>
          <a:xfrm>
            <a:off x="457200" y="188640"/>
            <a:ext cx="8229600" cy="864096"/>
          </a:xfrm>
        </p:spPr>
        <p:txBody>
          <a:bodyPr/>
          <a:lstStyle/>
          <a:p>
            <a:pPr algn="ctr"/>
            <a:r>
              <a:rPr lang="el-GR" b="1" dirty="0" smtClean="0">
                <a:solidFill>
                  <a:srgbClr val="C00000"/>
                </a:solidFill>
                <a:latin typeface="Cambria" pitchFamily="18" charset="0"/>
              </a:rPr>
              <a:t>Πώς παραπέμπουμε στην πηγή</a:t>
            </a:r>
            <a:endParaRPr lang="en-US" b="1" dirty="0">
              <a:solidFill>
                <a:srgbClr val="C00000"/>
              </a:solidFill>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6"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196752"/>
            <a:ext cx="7772400" cy="4823048"/>
          </a:xfrm>
        </p:spPr>
        <p:txBody>
          <a:bodyPr>
            <a:normAutofit fontScale="85000" lnSpcReduction="20000"/>
          </a:bodyPr>
          <a:lstStyle/>
          <a:p>
            <a:pPr>
              <a:buFont typeface="Wingdings" pitchFamily="2" charset="2"/>
              <a:buChar char="Ø"/>
            </a:pPr>
            <a:r>
              <a:rPr lang="el-GR" sz="2800" dirty="0" smtClean="0"/>
              <a:t>Στην παραπομπή αναφέρονται υποχρεωτικά και οι σελίδες του κειμένου που χρησιμοποιείται ως πηγή στις εξής περιπτώσεις:</a:t>
            </a:r>
          </a:p>
          <a:p>
            <a:pPr marL="514350" indent="-514350">
              <a:buNone/>
            </a:pPr>
            <a:r>
              <a:rPr lang="el-GR" dirty="0" smtClean="0"/>
              <a:t>Α. Όταν το κείμενο που χρησιμοποιείται είναι αυτούσιο από την πηγή (αυτολεξεί). </a:t>
            </a:r>
            <a:r>
              <a:rPr lang="el-GR" dirty="0" smtClean="0">
                <a:latin typeface="Cambria" pitchFamily="18" charset="0"/>
              </a:rPr>
              <a:t>Π.χ. (</a:t>
            </a:r>
            <a:r>
              <a:rPr lang="en-US" dirty="0" smtClean="0">
                <a:latin typeface="Cambria" pitchFamily="18" charset="0"/>
              </a:rPr>
              <a:t>Berry, 2006</a:t>
            </a:r>
            <a:r>
              <a:rPr lang="el-GR" dirty="0" smtClean="0">
                <a:latin typeface="Cambria" pitchFamily="18" charset="0"/>
              </a:rPr>
              <a:t>: 122) ή (</a:t>
            </a:r>
            <a:r>
              <a:rPr lang="el-GR" dirty="0" err="1" smtClean="0">
                <a:latin typeface="Cambria" pitchFamily="18" charset="0"/>
              </a:rPr>
              <a:t>Δεδούλη</a:t>
            </a:r>
            <a:r>
              <a:rPr lang="el-GR" dirty="0" smtClean="0">
                <a:latin typeface="Cambria" pitchFamily="18" charset="0"/>
              </a:rPr>
              <a:t>, 2002: 54). Εναλλακτικά με την άνω κάτω τελεία χρησιμοποιείται η υποδιαστολή και η συντομογραφία ‘σελ.’ ή ‘σ.’, ή ‘</a:t>
            </a:r>
            <a:r>
              <a:rPr lang="en-US" dirty="0" smtClean="0">
                <a:latin typeface="Cambria" pitchFamily="18" charset="0"/>
              </a:rPr>
              <a:t>p’</a:t>
            </a:r>
            <a:r>
              <a:rPr lang="el-GR" dirty="0" smtClean="0">
                <a:latin typeface="Cambria" pitchFamily="18" charset="0"/>
              </a:rPr>
              <a:t> στα αγγλικά. Π.χ. (</a:t>
            </a:r>
            <a:r>
              <a:rPr lang="en-US" dirty="0" smtClean="0">
                <a:latin typeface="Cambria" pitchFamily="18" charset="0"/>
              </a:rPr>
              <a:t>Berry, 2006</a:t>
            </a:r>
            <a:r>
              <a:rPr lang="el-GR" dirty="0" smtClean="0">
                <a:latin typeface="Cambria" pitchFamily="18" charset="0"/>
              </a:rPr>
              <a:t>, </a:t>
            </a:r>
            <a:r>
              <a:rPr lang="en-US" dirty="0" smtClean="0">
                <a:latin typeface="Cambria" pitchFamily="18" charset="0"/>
              </a:rPr>
              <a:t>p. </a:t>
            </a:r>
            <a:r>
              <a:rPr lang="el-GR" dirty="0" smtClean="0">
                <a:latin typeface="Cambria" pitchFamily="18" charset="0"/>
              </a:rPr>
              <a:t>122) ή (</a:t>
            </a:r>
            <a:r>
              <a:rPr lang="el-GR" dirty="0" err="1" smtClean="0">
                <a:latin typeface="Cambria" pitchFamily="18" charset="0"/>
              </a:rPr>
              <a:t>Δεδούλη</a:t>
            </a:r>
            <a:r>
              <a:rPr lang="el-GR" dirty="0" smtClean="0">
                <a:latin typeface="Cambria" pitchFamily="18" charset="0"/>
              </a:rPr>
              <a:t>, 2002, σελ. 54). </a:t>
            </a:r>
            <a:r>
              <a:rPr lang="el-GR" b="1" dirty="0" smtClean="0">
                <a:solidFill>
                  <a:srgbClr val="FF0000"/>
                </a:solidFill>
                <a:latin typeface="Cambria" pitchFamily="18" charset="0"/>
              </a:rPr>
              <a:t>Συνέπεια ενδοκειμενικά για όποιο σύστημα αποφασιστεί. </a:t>
            </a:r>
          </a:p>
          <a:p>
            <a:pPr marL="514350" indent="-514350">
              <a:buNone/>
            </a:pPr>
            <a:r>
              <a:rPr lang="el-GR" dirty="0" smtClean="0">
                <a:latin typeface="Cambria" pitchFamily="18" charset="0"/>
              </a:rPr>
              <a:t>Β. Όταν </a:t>
            </a:r>
            <a:r>
              <a:rPr lang="el-GR" dirty="0" smtClean="0"/>
              <a:t>παρουσιάζονται περιληπτικά ιδέες ή αποσπάσματα ενός κειμένου-πηγής  έκτασης μισής σελίδας ως 2-3 σελίδες. Π.χ.  </a:t>
            </a:r>
            <a:r>
              <a:rPr lang="en-US" dirty="0" smtClean="0">
                <a:latin typeface="Cambria" pitchFamily="18" charset="0"/>
              </a:rPr>
              <a:t>(Sam, 2005: 33-35) </a:t>
            </a:r>
            <a:r>
              <a:rPr lang="el-GR" dirty="0" smtClean="0">
                <a:latin typeface="Cambria" pitchFamily="18" charset="0"/>
              </a:rPr>
              <a:t>ή </a:t>
            </a:r>
            <a:r>
              <a:rPr lang="en-US" dirty="0" smtClean="0">
                <a:latin typeface="Cambria" pitchFamily="18" charset="0"/>
              </a:rPr>
              <a:t>(Sam, 2005, pp. 33-35) </a:t>
            </a:r>
            <a:r>
              <a:rPr lang="el-GR" dirty="0" smtClean="0">
                <a:latin typeface="Cambria" pitchFamily="18" charset="0"/>
              </a:rPr>
              <a:t>ή (</a:t>
            </a:r>
            <a:r>
              <a:rPr lang="el-GR" dirty="0" err="1" smtClean="0">
                <a:latin typeface="Cambria" pitchFamily="18" charset="0"/>
              </a:rPr>
              <a:t>Τριλιανός</a:t>
            </a:r>
            <a:r>
              <a:rPr lang="el-GR" dirty="0" smtClean="0">
                <a:latin typeface="Cambria" pitchFamily="18" charset="0"/>
              </a:rPr>
              <a:t>, 2007: 184-185) ή (</a:t>
            </a:r>
            <a:r>
              <a:rPr lang="el-GR" dirty="0" err="1" smtClean="0">
                <a:latin typeface="Cambria" pitchFamily="18" charset="0"/>
              </a:rPr>
              <a:t>Τριλιανός</a:t>
            </a:r>
            <a:r>
              <a:rPr lang="el-GR" dirty="0" smtClean="0">
                <a:latin typeface="Cambria" pitchFamily="18" charset="0"/>
              </a:rPr>
              <a:t>, 2007, σελ. 184-185). </a:t>
            </a:r>
            <a:r>
              <a:rPr lang="el-GR" b="1" dirty="0" smtClean="0">
                <a:solidFill>
                  <a:srgbClr val="FF0000"/>
                </a:solidFill>
                <a:latin typeface="Cambria" pitchFamily="18" charset="0"/>
              </a:rPr>
              <a:t>Συνέπεια κι εδώ!</a:t>
            </a:r>
            <a:endParaRPr lang="el-GR" dirty="0" smtClean="0">
              <a:latin typeface="Cambria" pitchFamily="18"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
        <p:nvSpPr>
          <p:cNvPr id="6" name="Title 1"/>
          <p:cNvSpPr>
            <a:spLocks noGrp="1"/>
          </p:cNvSpPr>
          <p:nvPr>
            <p:ph type="title"/>
          </p:nvPr>
        </p:nvSpPr>
        <p:spPr>
          <a:xfrm>
            <a:off x="457200" y="188640"/>
            <a:ext cx="8229600" cy="864096"/>
          </a:xfrm>
        </p:spPr>
        <p:txBody>
          <a:bodyPr/>
          <a:lstStyle/>
          <a:p>
            <a:pPr algn="ctr"/>
            <a:r>
              <a:rPr lang="el-GR" b="1" dirty="0" smtClean="0">
                <a:solidFill>
                  <a:srgbClr val="C00000"/>
                </a:solidFill>
                <a:latin typeface="Cambria" pitchFamily="18" charset="0"/>
              </a:rPr>
              <a:t>Πώς παραπέμπουμε στην πηγή</a:t>
            </a:r>
            <a:endParaRPr lang="en-US" b="1" dirty="0">
              <a:solidFill>
                <a:srgbClr val="C00000"/>
              </a:solidFill>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22114"/>
          </a:xfrm>
        </p:spPr>
        <p:txBody>
          <a:bodyPr/>
          <a:lstStyle/>
          <a:p>
            <a:pPr algn="ctr"/>
            <a:r>
              <a:rPr lang="el-GR" b="1" dirty="0" smtClean="0">
                <a:solidFill>
                  <a:srgbClr val="C00000"/>
                </a:solidFill>
                <a:latin typeface="Cambria" pitchFamily="18" charset="0"/>
              </a:rPr>
              <a:t>Πώς παραπέμπουμε στην πηγή</a:t>
            </a:r>
            <a:endParaRPr lang="en-US" dirty="0"/>
          </a:p>
        </p:txBody>
      </p:sp>
      <p:sp>
        <p:nvSpPr>
          <p:cNvPr id="3" name="Content Placeholder 2"/>
          <p:cNvSpPr>
            <a:spLocks noGrp="1"/>
          </p:cNvSpPr>
          <p:nvPr>
            <p:ph sz="quarter" idx="1"/>
          </p:nvPr>
        </p:nvSpPr>
        <p:spPr>
          <a:xfrm>
            <a:off x="539552" y="1268760"/>
            <a:ext cx="8147248" cy="4751040"/>
          </a:xfrm>
        </p:spPr>
        <p:txBody>
          <a:bodyPr>
            <a:normAutofit fontScale="85000" lnSpcReduction="10000"/>
          </a:bodyPr>
          <a:lstStyle/>
          <a:p>
            <a:r>
              <a:rPr lang="el-GR" dirty="0" smtClean="0"/>
              <a:t>Όταν οι συγγραφείς από μια πηγή είναι δύο τότε η παραπομπή γίνεται </a:t>
            </a:r>
            <a:r>
              <a:rPr lang="el-GR" dirty="0" smtClean="0">
                <a:latin typeface="Cambria" pitchFamily="18" charset="0"/>
              </a:rPr>
              <a:t>(</a:t>
            </a:r>
            <a:r>
              <a:rPr lang="en-GB" dirty="0" smtClean="0">
                <a:latin typeface="Cambria" pitchFamily="18" charset="0"/>
              </a:rPr>
              <a:t>Berry and Sam, 2006</a:t>
            </a:r>
            <a:r>
              <a:rPr lang="el-GR" dirty="0" smtClean="0">
                <a:latin typeface="Cambria" pitchFamily="18" charset="0"/>
              </a:rPr>
              <a:t>) </a:t>
            </a:r>
            <a:r>
              <a:rPr lang="el-GR" dirty="0" smtClean="0"/>
              <a:t>ή (</a:t>
            </a:r>
            <a:r>
              <a:rPr lang="el-GR" dirty="0" err="1" smtClean="0"/>
              <a:t>Ματσαγγούρας</a:t>
            </a:r>
            <a:r>
              <a:rPr lang="el-GR" dirty="0" smtClean="0"/>
              <a:t> και </a:t>
            </a:r>
            <a:r>
              <a:rPr lang="el-GR" dirty="0" err="1" smtClean="0"/>
              <a:t>Κουλουμπαρίτση</a:t>
            </a:r>
            <a:r>
              <a:rPr lang="el-GR" dirty="0" smtClean="0"/>
              <a:t>, 2003). Μπορείτε αντί για τη λέξη ‘και’ να χρησιμοποιείτε το σύμβολο ‘&amp;’. Ό</a:t>
            </a:r>
            <a:r>
              <a:rPr lang="en-US" dirty="0" smtClean="0"/>
              <a:t>,</a:t>
            </a:r>
            <a:r>
              <a:rPr lang="el-GR" dirty="0" smtClean="0"/>
              <a:t>τι κι αν επιλέξετε χρειάζεται να είστε συνεπείς σε όλο το κείμενο. </a:t>
            </a:r>
          </a:p>
          <a:p>
            <a:r>
              <a:rPr lang="el-GR" dirty="0" smtClean="0">
                <a:latin typeface="Cambria" pitchFamily="18" charset="0"/>
              </a:rPr>
              <a:t>Όταν </a:t>
            </a:r>
            <a:r>
              <a:rPr lang="el-GR" dirty="0">
                <a:latin typeface="Cambria" pitchFamily="18" charset="0"/>
              </a:rPr>
              <a:t>οι συγγραφείς </a:t>
            </a:r>
            <a:r>
              <a:rPr lang="el-GR" dirty="0" smtClean="0">
                <a:latin typeface="Cambria" pitchFamily="18" charset="0"/>
              </a:rPr>
              <a:t>από μια πηγή είναι </a:t>
            </a:r>
            <a:r>
              <a:rPr lang="el-GR" dirty="0">
                <a:latin typeface="Cambria" pitchFamily="18" charset="0"/>
              </a:rPr>
              <a:t>τρεις, </a:t>
            </a:r>
            <a:r>
              <a:rPr lang="el-GR" dirty="0" smtClean="0">
                <a:latin typeface="Cambria" pitchFamily="18" charset="0"/>
              </a:rPr>
              <a:t>η παραπομπή είναι ως εξής: (</a:t>
            </a:r>
            <a:r>
              <a:rPr lang="en-GB" dirty="0" smtClean="0">
                <a:latin typeface="Cambria" pitchFamily="18" charset="0"/>
              </a:rPr>
              <a:t>Berry</a:t>
            </a:r>
            <a:r>
              <a:rPr lang="el-GR" dirty="0" smtClean="0">
                <a:latin typeface="Cambria" pitchFamily="18" charset="0"/>
              </a:rPr>
              <a:t>,</a:t>
            </a:r>
            <a:r>
              <a:rPr lang="en-GB" dirty="0" smtClean="0">
                <a:latin typeface="Cambria" pitchFamily="18" charset="0"/>
              </a:rPr>
              <a:t> Sam</a:t>
            </a:r>
            <a:r>
              <a:rPr lang="el-GR" dirty="0" smtClean="0">
                <a:latin typeface="Cambria" pitchFamily="18" charset="0"/>
              </a:rPr>
              <a:t> </a:t>
            </a:r>
            <a:r>
              <a:rPr lang="en-US" dirty="0" smtClean="0">
                <a:latin typeface="Cambria" pitchFamily="18" charset="0"/>
              </a:rPr>
              <a:t>and Flanagan</a:t>
            </a:r>
            <a:r>
              <a:rPr lang="en-GB" dirty="0" smtClean="0">
                <a:latin typeface="Cambria" pitchFamily="18" charset="0"/>
              </a:rPr>
              <a:t>, 2006</a:t>
            </a:r>
            <a:r>
              <a:rPr lang="el-GR" dirty="0" smtClean="0">
                <a:latin typeface="Cambria" pitchFamily="18" charset="0"/>
              </a:rPr>
              <a:t>) ή (</a:t>
            </a:r>
            <a:r>
              <a:rPr lang="el-GR" dirty="0" err="1" smtClean="0">
                <a:latin typeface="Cambria" pitchFamily="18" charset="0"/>
              </a:rPr>
              <a:t>Ματσαγγούρας</a:t>
            </a:r>
            <a:r>
              <a:rPr lang="en-US" dirty="0" smtClean="0">
                <a:latin typeface="Cambria" pitchFamily="18" charset="0"/>
              </a:rPr>
              <a:t>, </a:t>
            </a:r>
            <a:r>
              <a:rPr lang="el-GR" dirty="0" err="1" smtClean="0">
                <a:latin typeface="Cambria" pitchFamily="18" charset="0"/>
              </a:rPr>
              <a:t>Κούσουλας</a:t>
            </a:r>
            <a:r>
              <a:rPr lang="el-GR" dirty="0" smtClean="0">
                <a:latin typeface="Cambria" pitchFamily="18" charset="0"/>
              </a:rPr>
              <a:t> και </a:t>
            </a:r>
            <a:r>
              <a:rPr lang="el-GR" dirty="0" err="1" smtClean="0">
                <a:latin typeface="Cambria" pitchFamily="18" charset="0"/>
              </a:rPr>
              <a:t>Κουλουμπαρίτση</a:t>
            </a:r>
            <a:r>
              <a:rPr lang="el-GR" dirty="0" smtClean="0">
                <a:latin typeface="Cambria" pitchFamily="18" charset="0"/>
              </a:rPr>
              <a:t>, 2003). Τέλος </a:t>
            </a:r>
            <a:r>
              <a:rPr lang="el-GR" dirty="0">
                <a:latin typeface="Cambria" pitchFamily="18" charset="0"/>
              </a:rPr>
              <a:t>εάν οι συγγραφείς είναι περισσότεροι από τρεις δίνουμε το όνομα του πρώτου συγγραφέα </a:t>
            </a:r>
            <a:r>
              <a:rPr lang="el-GR" dirty="0" smtClean="0">
                <a:latin typeface="Cambria" pitchFamily="18" charset="0"/>
              </a:rPr>
              <a:t>μόνο και η </a:t>
            </a:r>
            <a:r>
              <a:rPr lang="el-GR" dirty="0">
                <a:latin typeface="Cambria" pitchFamily="18" charset="0"/>
              </a:rPr>
              <a:t>παραπομπή έχει </a:t>
            </a:r>
            <a:r>
              <a:rPr lang="el-GR" dirty="0" smtClean="0">
                <a:latin typeface="Cambria" pitchFamily="18" charset="0"/>
              </a:rPr>
              <a:t>τη μορφή: (</a:t>
            </a:r>
            <a:r>
              <a:rPr lang="en-GB" dirty="0" smtClean="0">
                <a:latin typeface="Cambria" pitchFamily="18" charset="0"/>
              </a:rPr>
              <a:t>Berry</a:t>
            </a:r>
            <a:r>
              <a:rPr lang="en-US" dirty="0" smtClean="0">
                <a:latin typeface="Cambria" pitchFamily="18" charset="0"/>
              </a:rPr>
              <a:t> </a:t>
            </a:r>
            <a:r>
              <a:rPr lang="en-US" i="1" dirty="0">
                <a:latin typeface="Cambria" pitchFamily="18" charset="0"/>
              </a:rPr>
              <a:t>et al</a:t>
            </a:r>
            <a:r>
              <a:rPr lang="el-GR" dirty="0">
                <a:latin typeface="Cambria" pitchFamily="18" charset="0"/>
              </a:rPr>
              <a:t>., 2000) ή </a:t>
            </a:r>
            <a:r>
              <a:rPr lang="el-GR" dirty="0" smtClean="0">
                <a:latin typeface="Cambria" pitchFamily="18" charset="0"/>
              </a:rPr>
              <a:t>(</a:t>
            </a:r>
            <a:r>
              <a:rPr lang="el-GR" dirty="0" err="1" smtClean="0">
                <a:latin typeface="Cambria" pitchFamily="18" charset="0"/>
              </a:rPr>
              <a:t>Ματσαγγούρας</a:t>
            </a:r>
            <a:r>
              <a:rPr lang="el-GR" dirty="0" smtClean="0">
                <a:latin typeface="Cambria" pitchFamily="18" charset="0"/>
              </a:rPr>
              <a:t> </a:t>
            </a:r>
            <a:r>
              <a:rPr lang="el-GR" i="1" dirty="0">
                <a:latin typeface="Cambria" pitchFamily="18" charset="0"/>
              </a:rPr>
              <a:t>κ. συν</a:t>
            </a:r>
            <a:r>
              <a:rPr lang="el-GR" dirty="0">
                <a:latin typeface="Cambria" pitchFamily="18" charset="0"/>
              </a:rPr>
              <a:t>., </a:t>
            </a:r>
            <a:r>
              <a:rPr lang="el-GR" dirty="0" smtClean="0">
                <a:latin typeface="Cambria" pitchFamily="18" charset="0"/>
              </a:rPr>
              <a:t>2002).  </a:t>
            </a:r>
            <a:r>
              <a:rPr lang="el-GR" dirty="0">
                <a:latin typeface="Cambria" pitchFamily="18" charset="0"/>
              </a:rPr>
              <a:t>Εάν ο ίδιος συγγραφέας έχει εκδώσει δύο ή περισσότερες μελέτες </a:t>
            </a:r>
            <a:r>
              <a:rPr lang="el-GR" dirty="0" smtClean="0">
                <a:latin typeface="Cambria" pitchFamily="18" charset="0"/>
              </a:rPr>
              <a:t>το ίδιο έτος, </a:t>
            </a:r>
            <a:r>
              <a:rPr lang="el-GR" dirty="0">
                <a:latin typeface="Cambria" pitchFamily="18" charset="0"/>
              </a:rPr>
              <a:t>τότε αυτές οι μελέτες πρέπει να διαχωρίζονται </a:t>
            </a:r>
            <a:r>
              <a:rPr lang="el-GR" dirty="0" smtClean="0">
                <a:latin typeface="Cambria" pitchFamily="18" charset="0"/>
              </a:rPr>
              <a:t>χρονολογικά.  Π.χ. (</a:t>
            </a:r>
            <a:r>
              <a:rPr lang="en-US" dirty="0" err="1" smtClean="0">
                <a:latin typeface="Cambria" pitchFamily="18" charset="0"/>
              </a:rPr>
              <a:t>Ogbu</a:t>
            </a:r>
            <a:r>
              <a:rPr lang="en-US" dirty="0" smtClean="0">
                <a:latin typeface="Cambria" pitchFamily="18" charset="0"/>
              </a:rPr>
              <a:t>,</a:t>
            </a:r>
            <a:r>
              <a:rPr lang="el-GR" dirty="0" smtClean="0">
                <a:latin typeface="Cambria" pitchFamily="18" charset="0"/>
              </a:rPr>
              <a:t> </a:t>
            </a:r>
            <a:r>
              <a:rPr lang="el-GR" dirty="0">
                <a:latin typeface="Cambria" pitchFamily="18" charset="0"/>
              </a:rPr>
              <a:t>1990</a:t>
            </a:r>
            <a:r>
              <a:rPr lang="en-US" dirty="0">
                <a:latin typeface="Cambria" pitchFamily="18" charset="0"/>
              </a:rPr>
              <a:t>a</a:t>
            </a:r>
            <a:r>
              <a:rPr lang="el-GR" dirty="0">
                <a:latin typeface="Cambria" pitchFamily="18" charset="0"/>
              </a:rPr>
              <a:t>; 1990</a:t>
            </a:r>
            <a:r>
              <a:rPr lang="en-US" dirty="0">
                <a:latin typeface="Cambria" pitchFamily="18" charset="0"/>
              </a:rPr>
              <a:t>b</a:t>
            </a:r>
            <a:r>
              <a:rPr lang="el-GR" dirty="0">
                <a:latin typeface="Cambria" pitchFamily="18" charset="0"/>
              </a:rPr>
              <a:t>) ή </a:t>
            </a:r>
            <a:r>
              <a:rPr lang="el-GR" dirty="0" smtClean="0">
                <a:latin typeface="Cambria" pitchFamily="18" charset="0"/>
              </a:rPr>
              <a:t>(Σακκά, 2006α</a:t>
            </a:r>
            <a:r>
              <a:rPr lang="el-GR" dirty="0">
                <a:latin typeface="Cambria" pitchFamily="18" charset="0"/>
              </a:rPr>
              <a:t>, </a:t>
            </a:r>
            <a:r>
              <a:rPr lang="el-GR" dirty="0" smtClean="0">
                <a:latin typeface="Cambria" pitchFamily="18" charset="0"/>
              </a:rPr>
              <a:t>2006β</a:t>
            </a:r>
            <a:r>
              <a:rPr lang="el-GR" dirty="0">
                <a:latin typeface="Cambria" pitchFamily="18" charset="0"/>
              </a:rPr>
              <a:t>) </a:t>
            </a:r>
            <a:r>
              <a:rPr lang="el-GR" dirty="0" err="1">
                <a:latin typeface="Cambria" pitchFamily="18" charset="0"/>
              </a:rPr>
              <a:t>κ.ο.κ</a:t>
            </a:r>
            <a:r>
              <a:rPr lang="el-GR" dirty="0">
                <a:latin typeface="Cambria" pitchFamily="18" charset="0"/>
              </a:rPr>
              <a:t>. </a:t>
            </a:r>
            <a:endParaRPr lang="en-US" dirty="0">
              <a:latin typeface="Cambria" pitchFamily="18"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38138"/>
          </a:xfrm>
        </p:spPr>
        <p:txBody>
          <a:bodyPr>
            <a:normAutofit fontScale="90000"/>
          </a:bodyPr>
          <a:lstStyle/>
          <a:p>
            <a:pPr algn="ctr"/>
            <a:r>
              <a:rPr lang="el-GR" b="1" dirty="0" smtClean="0">
                <a:solidFill>
                  <a:srgbClr val="C00000"/>
                </a:solidFill>
                <a:latin typeface="Cambria" pitchFamily="18" charset="0"/>
              </a:rPr>
              <a:t>Πώς παραπέμπουμε σε πολλές πηγές ταυτόχρονα</a:t>
            </a:r>
            <a:endParaRPr lang="en-US" dirty="0"/>
          </a:p>
        </p:txBody>
      </p:sp>
      <p:sp>
        <p:nvSpPr>
          <p:cNvPr id="3" name="Content Placeholder 2"/>
          <p:cNvSpPr>
            <a:spLocks noGrp="1"/>
          </p:cNvSpPr>
          <p:nvPr>
            <p:ph sz="quarter" idx="1"/>
          </p:nvPr>
        </p:nvSpPr>
        <p:spPr>
          <a:xfrm>
            <a:off x="539552" y="1484784"/>
            <a:ext cx="8147248" cy="4535016"/>
          </a:xfrm>
        </p:spPr>
        <p:txBody>
          <a:bodyPr>
            <a:normAutofit lnSpcReduction="10000"/>
          </a:bodyPr>
          <a:lstStyle/>
          <a:p>
            <a:pPr>
              <a:buFont typeface="Wingdings" pitchFamily="2" charset="2"/>
              <a:buChar char="Ø"/>
            </a:pPr>
            <a:r>
              <a:rPr lang="el-GR" dirty="0" smtClean="0">
                <a:latin typeface="Cambria" pitchFamily="18" charset="0"/>
              </a:rPr>
              <a:t>Όταν οι πηγές είναι παραπάνω από μία τότε γίνεται παραπομπή σε όλες, αλλά τηρείται αλφαβητική σειρά και διαχωρίζονται μεταξύ τους με την άνω τελεία: </a:t>
            </a:r>
          </a:p>
          <a:p>
            <a:pPr>
              <a:buNone/>
            </a:pPr>
            <a:r>
              <a:rPr lang="el-GR" dirty="0" smtClean="0">
                <a:latin typeface="Cambria" pitchFamily="18" charset="0"/>
              </a:rPr>
              <a:t>	Π.χ. Έχει διαπιστωθεί ότι ένα </a:t>
            </a:r>
            <a:r>
              <a:rPr lang="el-GR" dirty="0" err="1" smtClean="0">
                <a:latin typeface="Cambria" pitchFamily="18" charset="0"/>
              </a:rPr>
              <a:t>ακουοκεντρικό</a:t>
            </a:r>
            <a:r>
              <a:rPr lang="el-GR" dirty="0" smtClean="0">
                <a:latin typeface="Cambria" pitchFamily="18" charset="0"/>
              </a:rPr>
              <a:t> μαθησιακό περιβάλλον δημιουργεί πολλά επικοινωνιακά εμπόδια στους κωφούς και βαρήκοους μαθητές (</a:t>
            </a:r>
            <a:r>
              <a:rPr lang="en-US" dirty="0" smtClean="0">
                <a:latin typeface="Cambria" pitchFamily="18" charset="0"/>
              </a:rPr>
              <a:t>Stewart &amp; </a:t>
            </a:r>
            <a:r>
              <a:rPr lang="en-US" dirty="0" err="1" smtClean="0">
                <a:latin typeface="Cambria" pitchFamily="18" charset="0"/>
              </a:rPr>
              <a:t>Kluvin</a:t>
            </a:r>
            <a:r>
              <a:rPr lang="en-US" dirty="0" smtClean="0">
                <a:latin typeface="Cambria" pitchFamily="18" charset="0"/>
              </a:rPr>
              <a:t>, 2001∙</a:t>
            </a:r>
            <a:r>
              <a:rPr lang="el-GR" dirty="0" smtClean="0">
                <a:latin typeface="Cambria" pitchFamily="18" charset="0"/>
              </a:rPr>
              <a:t> </a:t>
            </a:r>
            <a:r>
              <a:rPr lang="en-US" dirty="0" smtClean="0">
                <a:latin typeface="Cambria" pitchFamily="18" charset="0"/>
              </a:rPr>
              <a:t>Stinson &amp; </a:t>
            </a:r>
            <a:r>
              <a:rPr lang="en-US" dirty="0" err="1" smtClean="0">
                <a:latin typeface="Cambria" pitchFamily="18" charset="0"/>
              </a:rPr>
              <a:t>Antia</a:t>
            </a:r>
            <a:r>
              <a:rPr lang="en-US" dirty="0" smtClean="0">
                <a:latin typeface="Cambria" pitchFamily="18" charset="0"/>
              </a:rPr>
              <a:t>, 1999</a:t>
            </a:r>
            <a:r>
              <a:rPr lang="el-GR" dirty="0" smtClean="0">
                <a:latin typeface="Cambria" pitchFamily="18" charset="0"/>
              </a:rPr>
              <a:t>).</a:t>
            </a:r>
          </a:p>
          <a:p>
            <a:pPr>
              <a:buFont typeface="Wingdings" pitchFamily="2" charset="2"/>
              <a:buChar char="Ø"/>
            </a:pPr>
            <a:r>
              <a:rPr lang="el-GR" dirty="0" smtClean="0"/>
              <a:t>Για τις ηλεκτρονικές πηγές, αν δεν έχουν αριθμούς σελίδας, χρησιμοποιείται η αρίθμηση των παραγράφων. Αλλιώς χρησιμοποιείται ο αριθμός της σελίδας και η ιστοσελίδα.</a:t>
            </a:r>
            <a:endParaRPr lang="en-US" dirty="0">
              <a:latin typeface="Cambria" pitchFamily="18"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38138"/>
          </a:xfrm>
        </p:spPr>
        <p:txBody>
          <a:bodyPr>
            <a:normAutofit fontScale="90000"/>
          </a:bodyPr>
          <a:lstStyle/>
          <a:p>
            <a:pPr algn="ctr"/>
            <a:r>
              <a:rPr lang="el-GR" b="1" dirty="0" smtClean="0">
                <a:solidFill>
                  <a:srgbClr val="C00000"/>
                </a:solidFill>
                <a:latin typeface="Cambria" pitchFamily="18" charset="0"/>
              </a:rPr>
              <a:t>Παράθεση παραπομπής από άλλη πηγή</a:t>
            </a:r>
            <a:endParaRPr lang="en-US" dirty="0"/>
          </a:p>
        </p:txBody>
      </p:sp>
      <p:sp>
        <p:nvSpPr>
          <p:cNvPr id="3" name="Content Placeholder 2"/>
          <p:cNvSpPr>
            <a:spLocks noGrp="1"/>
          </p:cNvSpPr>
          <p:nvPr>
            <p:ph sz="quarter" idx="1"/>
          </p:nvPr>
        </p:nvSpPr>
        <p:spPr>
          <a:xfrm>
            <a:off x="539552" y="1484784"/>
            <a:ext cx="8147248" cy="4535016"/>
          </a:xfrm>
        </p:spPr>
        <p:txBody>
          <a:bodyPr>
            <a:normAutofit/>
          </a:bodyPr>
          <a:lstStyle/>
          <a:p>
            <a:pPr>
              <a:buFont typeface="Wingdings" pitchFamily="2" charset="2"/>
              <a:buChar char="Ø"/>
            </a:pPr>
            <a:r>
              <a:rPr lang="el-GR" dirty="0" smtClean="0">
                <a:latin typeface="Cambria" pitchFamily="18" charset="0"/>
              </a:rPr>
              <a:t>Όταν η πηγή που θέλουμε να παραπέμψουμε βρίσκεται σε άλλο κείμενο που μελετήσαμε τότε η παραπομπή έχει την εξής μορφή: </a:t>
            </a:r>
          </a:p>
          <a:p>
            <a:pPr>
              <a:buNone/>
            </a:pPr>
            <a:r>
              <a:rPr lang="el-GR" dirty="0" smtClean="0">
                <a:latin typeface="Cambria" pitchFamily="18" charset="0"/>
              </a:rPr>
              <a:t>	Ο </a:t>
            </a:r>
            <a:r>
              <a:rPr lang="en-US" dirty="0" smtClean="0">
                <a:latin typeface="Cambria" pitchFamily="18" charset="0"/>
              </a:rPr>
              <a:t>Westwood (2006, </a:t>
            </a:r>
            <a:r>
              <a:rPr lang="el-GR" dirty="0" smtClean="0">
                <a:latin typeface="Cambria" pitchFamily="18" charset="0"/>
              </a:rPr>
              <a:t>όπ. </a:t>
            </a:r>
            <a:r>
              <a:rPr lang="el-GR" dirty="0">
                <a:latin typeface="Cambria" pitchFamily="18" charset="0"/>
              </a:rPr>
              <a:t>α</a:t>
            </a:r>
            <a:r>
              <a:rPr lang="el-GR" dirty="0" smtClean="0">
                <a:latin typeface="Cambria" pitchFamily="18" charset="0"/>
              </a:rPr>
              <a:t>ναφ. </a:t>
            </a:r>
            <a:r>
              <a:rPr lang="el-GR" dirty="0">
                <a:latin typeface="Cambria" pitchFamily="18" charset="0"/>
              </a:rPr>
              <a:t>σ</a:t>
            </a:r>
            <a:r>
              <a:rPr lang="el-GR" dirty="0" smtClean="0">
                <a:latin typeface="Cambria" pitchFamily="18" charset="0"/>
              </a:rPr>
              <a:t>τους </a:t>
            </a:r>
            <a:r>
              <a:rPr lang="en-US" dirty="0" err="1" smtClean="0">
                <a:latin typeface="Cambria" pitchFamily="18" charset="0"/>
              </a:rPr>
              <a:t>Kaldi</a:t>
            </a:r>
            <a:r>
              <a:rPr lang="en-US" dirty="0" smtClean="0">
                <a:latin typeface="Cambria" pitchFamily="18" charset="0"/>
              </a:rPr>
              <a:t>, </a:t>
            </a:r>
            <a:r>
              <a:rPr lang="en-US" dirty="0" err="1" smtClean="0">
                <a:latin typeface="Cambria" pitchFamily="18" charset="0"/>
              </a:rPr>
              <a:t>Filippatou</a:t>
            </a:r>
            <a:r>
              <a:rPr lang="en-US" dirty="0" smtClean="0">
                <a:latin typeface="Cambria" pitchFamily="18" charset="0"/>
              </a:rPr>
              <a:t> &amp; </a:t>
            </a:r>
            <a:r>
              <a:rPr lang="en-US" dirty="0" err="1" smtClean="0">
                <a:latin typeface="Cambria" pitchFamily="18" charset="0"/>
              </a:rPr>
              <a:t>Govaris</a:t>
            </a:r>
            <a:r>
              <a:rPr lang="en-US" dirty="0" smtClean="0">
                <a:latin typeface="Cambria" pitchFamily="18" charset="0"/>
              </a:rPr>
              <a:t>, 2011) </a:t>
            </a:r>
            <a:r>
              <a:rPr lang="el-GR" dirty="0" smtClean="0">
                <a:latin typeface="Cambria" pitchFamily="18" charset="0"/>
              </a:rPr>
              <a:t>διερεύνησε ....</a:t>
            </a:r>
          </a:p>
          <a:p>
            <a:pPr>
              <a:buNone/>
            </a:pPr>
            <a:r>
              <a:rPr lang="el-GR" dirty="0">
                <a:latin typeface="Cambria" pitchFamily="18" charset="0"/>
              </a:rPr>
              <a:t>	 όπ. αναφ. </a:t>
            </a:r>
            <a:r>
              <a:rPr lang="el-GR" dirty="0" smtClean="0">
                <a:latin typeface="Cambria" pitchFamily="18" charset="0"/>
              </a:rPr>
              <a:t>= όπως αναφέρεται</a:t>
            </a:r>
          </a:p>
          <a:p>
            <a:pPr>
              <a:buFont typeface="Wingdings" panose="05000000000000000000" pitchFamily="2" charset="2"/>
              <a:buChar char="Ø"/>
            </a:pPr>
            <a:r>
              <a:rPr lang="el-GR" dirty="0" smtClean="0">
                <a:latin typeface="Cambria" pitchFamily="18" charset="0"/>
              </a:rPr>
              <a:t>Στη βιβλιογραφία γράφουμε τα στοιχεία της πηγής που μελετήσαμε.</a:t>
            </a:r>
            <a:endParaRPr lang="en-US" dirty="0">
              <a:latin typeface="Cambria" pitchFamily="18"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extLst>
      <p:ext uri="{BB962C8B-B14F-4D97-AF65-F5344CB8AC3E}">
        <p14:creationId xmlns="" xmlns:p14="http://schemas.microsoft.com/office/powerpoint/2010/main" val="1772874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txBody>
          <a:bodyPr>
            <a:normAutofit fontScale="90000"/>
          </a:bodyPr>
          <a:lstStyle/>
          <a:p>
            <a:pPr algn="ctr"/>
            <a:r>
              <a:rPr lang="el-GR" b="1" dirty="0" smtClean="0">
                <a:solidFill>
                  <a:srgbClr val="C00000"/>
                </a:solidFill>
              </a:rPr>
              <a:t>Αντιγραφή / Λογοκλοπή</a:t>
            </a:r>
            <a:endParaRPr lang="en-US" b="1" dirty="0">
              <a:solidFill>
                <a:srgbClr val="C00000"/>
              </a:solidFill>
            </a:endParaRPr>
          </a:p>
        </p:txBody>
      </p:sp>
      <p:sp>
        <p:nvSpPr>
          <p:cNvPr id="3" name="Content Placeholder 2"/>
          <p:cNvSpPr>
            <a:spLocks noGrp="1"/>
          </p:cNvSpPr>
          <p:nvPr>
            <p:ph sz="quarter" idx="1"/>
          </p:nvPr>
        </p:nvSpPr>
        <p:spPr>
          <a:xfrm>
            <a:off x="914400" y="1196752"/>
            <a:ext cx="7772400" cy="4823048"/>
          </a:xfrm>
        </p:spPr>
        <p:txBody>
          <a:bodyPr>
            <a:noAutofit/>
          </a:bodyPr>
          <a:lstStyle/>
          <a:p>
            <a:r>
              <a:rPr lang="el-GR" sz="2000" b="1" dirty="0" smtClean="0">
                <a:solidFill>
                  <a:srgbClr val="FF0000"/>
                </a:solidFill>
              </a:rPr>
              <a:t>ΛΟΓΟΚΛΟΠΗ</a:t>
            </a:r>
            <a:r>
              <a:rPr lang="el-GR" sz="2000" dirty="0" smtClean="0"/>
              <a:t> </a:t>
            </a:r>
            <a:r>
              <a:rPr lang="el-GR" sz="2000" dirty="0"/>
              <a:t>ορίζεται </a:t>
            </a:r>
            <a:r>
              <a:rPr lang="el-GR" sz="2000" i="1" dirty="0"/>
              <a:t>η ιδιοποίηση ξένης πνευματικής ιδιοκτησίας</a:t>
            </a:r>
            <a:r>
              <a:rPr lang="el-GR" sz="2000" dirty="0"/>
              <a:t> (</a:t>
            </a:r>
            <a:r>
              <a:rPr lang="el-GR" sz="2000" dirty="0" smtClean="0"/>
              <a:t>Μπαμπινιώτης, 1999: 1024</a:t>
            </a:r>
            <a:r>
              <a:rPr lang="el-GR" sz="2000" dirty="0"/>
              <a:t>). Η έννοια της πνευματικής ιδιοκτησίας στον ακαδημαϊκό χώρο αφορά κυρίως μικρότερης ή μεγαλύτερης έκτασης κατά κανόνα γραπτά κείμενα, έντυπα ή ηλεκτρονικά. </a:t>
            </a:r>
            <a:r>
              <a:rPr lang="el-GR" sz="2000" b="1" dirty="0"/>
              <a:t>Ιδιοποιούμαι ξένη πνευματική ιδιοκτησία όταν</a:t>
            </a:r>
            <a:endParaRPr lang="en-US" sz="2000" dirty="0"/>
          </a:p>
          <a:p>
            <a:pPr lvl="0"/>
            <a:r>
              <a:rPr lang="el-GR" sz="2000" dirty="0" smtClean="0"/>
              <a:t>όταν γράφω μια εργασία μεταφέροντας αυτολεξεί </a:t>
            </a:r>
            <a:r>
              <a:rPr lang="el-GR" sz="2000" dirty="0"/>
              <a:t>αποσπάσματα από εργασίες, άρθρα, βιβλία άλλων </a:t>
            </a:r>
            <a:r>
              <a:rPr lang="el-GR" sz="2000" dirty="0" smtClean="0"/>
              <a:t>συγγραφέων χωρίς </a:t>
            </a:r>
            <a:r>
              <a:rPr lang="el-GR" sz="2000" dirty="0"/>
              <a:t>να </a:t>
            </a:r>
            <a:r>
              <a:rPr lang="el-GR" sz="2000" dirty="0" smtClean="0"/>
              <a:t>χρησιμοποιήσω εισαγωγικά ή άλλον αποδεκτό τρόπο και </a:t>
            </a:r>
            <a:r>
              <a:rPr lang="el-GR" sz="2000" dirty="0"/>
              <a:t>χωρίς να δηλώσω την ακριβή προέλευσή τους/ την πηγή τους</a:t>
            </a:r>
            <a:endParaRPr lang="en-US" sz="2000" dirty="0"/>
          </a:p>
          <a:p>
            <a:pPr lvl="0"/>
            <a:r>
              <a:rPr lang="el-GR" sz="2000" dirty="0"/>
              <a:t>όταν </a:t>
            </a:r>
            <a:r>
              <a:rPr lang="el-GR" sz="2000" dirty="0" smtClean="0"/>
              <a:t>γράφω </a:t>
            </a:r>
            <a:r>
              <a:rPr lang="el-GR" sz="2000" dirty="0"/>
              <a:t>μια </a:t>
            </a:r>
            <a:r>
              <a:rPr lang="el-GR" sz="2000" dirty="0" smtClean="0"/>
              <a:t>εργασία μεταφέρονταςπαραφρασμένα</a:t>
            </a:r>
            <a:r>
              <a:rPr lang="el-GR" sz="2000" dirty="0"/>
              <a:t>/ παραλλαγμένα αποσπάσματα από εργασίες, άρθρα, βιβλία άλλων χωρίς να δηλώσω την πηγή/ προέλευσή τους</a:t>
            </a:r>
            <a:endParaRPr lang="en-US" sz="2000" dirty="0"/>
          </a:p>
          <a:p>
            <a:pPr lvl="0"/>
            <a:r>
              <a:rPr lang="el-GR" sz="2000" dirty="0"/>
              <a:t>όταν γράφω μια </a:t>
            </a:r>
            <a:r>
              <a:rPr lang="el-GR" sz="2000" dirty="0" smtClean="0"/>
              <a:t>εργασία χρησιμοποιώντας </a:t>
            </a:r>
            <a:r>
              <a:rPr lang="el-GR" sz="2000" dirty="0"/>
              <a:t>αποσπάσματα από κείμενα στο διαδίκτυο χωρίς να αναφέρω την πηγή τους (ιστοσελίδα</a:t>
            </a:r>
            <a:r>
              <a:rPr lang="el-GR" sz="2000" dirty="0" smtClean="0"/>
              <a:t>)</a:t>
            </a:r>
            <a:endParaRPr lang="en-US" sz="2000" dirty="0"/>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txBody>
          <a:bodyPr>
            <a:normAutofit fontScale="90000"/>
          </a:bodyPr>
          <a:lstStyle/>
          <a:p>
            <a:pPr algn="ctr"/>
            <a:r>
              <a:rPr lang="el-GR" b="1" dirty="0" smtClean="0">
                <a:solidFill>
                  <a:srgbClr val="C00000"/>
                </a:solidFill>
              </a:rPr>
              <a:t>Αντιγραφή / Λογοκλοπή</a:t>
            </a:r>
            <a:endParaRPr lang="en-US" b="1" dirty="0">
              <a:solidFill>
                <a:srgbClr val="C00000"/>
              </a:solidFill>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
        <p:nvSpPr>
          <p:cNvPr id="6" name="Rectangle 5"/>
          <p:cNvSpPr/>
          <p:nvPr/>
        </p:nvSpPr>
        <p:spPr>
          <a:xfrm>
            <a:off x="1187624" y="1988840"/>
            <a:ext cx="6984776" cy="1508105"/>
          </a:xfrm>
          <a:prstGeom prst="rect">
            <a:avLst/>
          </a:prstGeom>
        </p:spPr>
        <p:txBody>
          <a:bodyPr wrap="square">
            <a:spAutoFit/>
          </a:bodyPr>
          <a:lstStyle/>
          <a:p>
            <a:pPr marL="514350" indent="-514350" algn="ctr">
              <a:buNone/>
            </a:pPr>
            <a:r>
              <a:rPr lang="el-GR" sz="3200" b="1" i="1" dirty="0" smtClean="0">
                <a:solidFill>
                  <a:srgbClr val="333300"/>
                </a:solidFill>
                <a:latin typeface="Cambria" pitchFamily="18" charset="0"/>
              </a:rPr>
              <a:t>Έχει ηθικές συνέπειες </a:t>
            </a:r>
            <a:r>
              <a:rPr lang="el-GR" sz="3200" b="1" i="1" dirty="0">
                <a:solidFill>
                  <a:srgbClr val="333300"/>
                </a:solidFill>
                <a:latin typeface="Cambria" pitchFamily="18" charset="0"/>
              </a:rPr>
              <a:t>και </a:t>
            </a:r>
            <a:r>
              <a:rPr lang="el-GR" sz="3200" b="1" i="1" dirty="0" smtClean="0">
                <a:solidFill>
                  <a:srgbClr val="333300"/>
                </a:solidFill>
                <a:latin typeface="Cambria" pitchFamily="18" charset="0"/>
              </a:rPr>
              <a:t>νομικές κυρώσεις</a:t>
            </a:r>
          </a:p>
          <a:p>
            <a:pPr>
              <a:buNone/>
            </a:pPr>
            <a:r>
              <a:rPr lang="el-GR" sz="2800" dirty="0"/>
              <a:t>		</a:t>
            </a:r>
            <a:endParaRPr lang="en-US" sz="2800" dirty="0" smtClean="0">
              <a:solidFill>
                <a:srgbClr val="FF0000"/>
              </a:solidFill>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ctr"/>
            <a:r>
              <a:rPr lang="el-GR" b="1" dirty="0" smtClean="0">
                <a:solidFill>
                  <a:srgbClr val="C00000"/>
                </a:solidFill>
                <a:latin typeface="+mn-lt"/>
              </a:rPr>
              <a:t>Παραπομπές σε πηγές – τι είναι;</a:t>
            </a:r>
            <a:endParaRPr lang="en-US" b="1" dirty="0">
              <a:solidFill>
                <a:srgbClr val="C00000"/>
              </a:solidFill>
              <a:latin typeface="+mn-lt"/>
            </a:endParaRPr>
          </a:p>
        </p:txBody>
      </p:sp>
      <p:sp>
        <p:nvSpPr>
          <p:cNvPr id="3" name="Content Placeholder 2"/>
          <p:cNvSpPr>
            <a:spLocks noGrp="1"/>
          </p:cNvSpPr>
          <p:nvPr>
            <p:ph sz="quarter" idx="1"/>
          </p:nvPr>
        </p:nvSpPr>
        <p:spPr>
          <a:xfrm>
            <a:off x="457200" y="1628799"/>
            <a:ext cx="8229600" cy="4104457"/>
          </a:xfrm>
        </p:spPr>
        <p:txBody>
          <a:bodyPr>
            <a:noAutofit/>
          </a:bodyPr>
          <a:lstStyle/>
          <a:p>
            <a:r>
              <a:rPr lang="el-GR" sz="2400" dirty="0" smtClean="0"/>
              <a:t>Πρόκειται για αναφορές σε δημοσιοποιημένες επιστημονικές εργασίες (πηγές) εντός του κειμένου μιας επιστημονικής εργασίας που συντάσσεται ή έχει συνταχθεί. Δηλώνουν την πηγή ή τις πηγές που χρησιμοποιήθηκαν για να τεκμηριωθεί η επιστημονική θέση που αναπτύσσεται </a:t>
            </a:r>
            <a:r>
              <a:rPr lang="el-GR" sz="2400" dirty="0" err="1" smtClean="0"/>
              <a:t>ενδοκειμενικά</a:t>
            </a:r>
            <a:r>
              <a:rPr lang="el-GR" sz="2400" dirty="0" smtClean="0"/>
              <a:t> σε μια μελέτη είτε με βιβλιογραφική αποκλειστικά διερεύνηση ή με εμπειρική διερεύνηση. Το κείμενο που χρησιμοποιείται αυτούσιο ή παραφρασμένο από άλλη πηγή ονομάζεται ‘παράθεμα’.</a:t>
            </a:r>
            <a:endParaRPr lang="en-US" sz="2400" dirty="0"/>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ox(in)">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8003232" cy="706090"/>
          </a:xfrm>
        </p:spPr>
        <p:txBody>
          <a:bodyPr>
            <a:normAutofit/>
          </a:bodyPr>
          <a:lstStyle/>
          <a:p>
            <a:pPr algn="ctr"/>
            <a:r>
              <a:rPr lang="el-GR" sz="3200" b="1" dirty="0" smtClean="0">
                <a:solidFill>
                  <a:srgbClr val="C00000"/>
                </a:solidFill>
                <a:latin typeface="+mn-lt"/>
              </a:rPr>
              <a:t>Παραθέματα από ερευνητικά δεδομένα</a:t>
            </a:r>
            <a:endParaRPr lang="en-US" sz="3200" b="1" dirty="0">
              <a:solidFill>
                <a:srgbClr val="C00000"/>
              </a:solidFill>
              <a:latin typeface="+mn-lt"/>
            </a:endParaRPr>
          </a:p>
        </p:txBody>
      </p:sp>
      <p:sp>
        <p:nvSpPr>
          <p:cNvPr id="3" name="Content Placeholder 2"/>
          <p:cNvSpPr>
            <a:spLocks noGrp="1"/>
          </p:cNvSpPr>
          <p:nvPr>
            <p:ph sz="quarter" idx="1"/>
          </p:nvPr>
        </p:nvSpPr>
        <p:spPr>
          <a:xfrm>
            <a:off x="539552" y="1196752"/>
            <a:ext cx="8147248" cy="4823048"/>
          </a:xfrm>
        </p:spPr>
        <p:txBody>
          <a:bodyPr>
            <a:normAutofit fontScale="92500" lnSpcReduction="20000"/>
          </a:bodyPr>
          <a:lstStyle/>
          <a:p>
            <a:r>
              <a:rPr lang="el-GR" dirty="0" smtClean="0"/>
              <a:t>Παραθέματα σε ερευνητικές εργασίες μπορεί να είναι και αποσπάσματα από ερευνητικά δεδομένα που συλλέχθηκαν μέσω συνεντεύξεων ή/και παρατήρησης ή/και γραπτών κειμένων από τους συμμετέχοντες. Για την παράθεση αυτών των αποσπασμάτων ακολουθείται παρόμοια στρατηγική με αυτή της παράθεσης αυτούσιου κειμένου από δημοσιοποιημένη / δημοσιευμένη μελέτη.</a:t>
            </a:r>
          </a:p>
          <a:p>
            <a:r>
              <a:rPr lang="el-GR" dirty="0" smtClean="0"/>
              <a:t>Σκοπός αυτών των παραθεμάτων αποτελεί η παρουσίαση και τεκμηρίωση θεματικών αξόνων στα αποτελέσματα που προέρχονται από ποιοτικές μεθόδους συλλογής δεδομένων όπως είναι η συνέντευξη και η παρατήρηση (συμμετοχική ή μη συμμετοχική) με καταγραφή σημειώσεων ή ημερολογίου αλλά και από γραπτά κείμενα συμμετεχόντων.</a:t>
            </a:r>
          </a:p>
          <a:p>
            <a:r>
              <a:rPr lang="el-GR" dirty="0" smtClean="0"/>
              <a:t>Δεν αλλοιώνονται τα γραφόμενα / λόγια.</a:t>
            </a:r>
            <a:endParaRPr lang="en-US" dirty="0"/>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003232" cy="1224136"/>
          </a:xfrm>
        </p:spPr>
        <p:txBody>
          <a:bodyPr>
            <a:normAutofit fontScale="90000"/>
          </a:bodyPr>
          <a:lstStyle/>
          <a:p>
            <a:pPr algn="ctr"/>
            <a:r>
              <a:rPr lang="el-GR" b="1" dirty="0" smtClean="0">
                <a:solidFill>
                  <a:srgbClr val="C00000"/>
                </a:solidFill>
                <a:latin typeface="+mn-lt"/>
              </a:rPr>
              <a:t>Πώς παραθέτουμε αποσπάσματα από ερευνητικά δεδομένα</a:t>
            </a:r>
            <a:endParaRPr lang="en-US" b="1" dirty="0">
              <a:solidFill>
                <a:srgbClr val="C00000"/>
              </a:solidFill>
              <a:latin typeface="+mn-lt"/>
            </a:endParaRPr>
          </a:p>
        </p:txBody>
      </p:sp>
      <p:sp>
        <p:nvSpPr>
          <p:cNvPr id="3" name="Content Placeholder 2"/>
          <p:cNvSpPr>
            <a:spLocks noGrp="1"/>
          </p:cNvSpPr>
          <p:nvPr>
            <p:ph sz="quarter" idx="1"/>
          </p:nvPr>
        </p:nvSpPr>
        <p:spPr>
          <a:xfrm>
            <a:off x="539552" y="1484784"/>
            <a:ext cx="8147248" cy="4680520"/>
          </a:xfrm>
        </p:spPr>
        <p:txBody>
          <a:bodyPr>
            <a:normAutofit lnSpcReduction="10000"/>
          </a:bodyPr>
          <a:lstStyle/>
          <a:p>
            <a:pPr>
              <a:buNone/>
            </a:pPr>
            <a:r>
              <a:rPr lang="el-GR" sz="2400" dirty="0" smtClean="0"/>
              <a:t>	</a:t>
            </a:r>
            <a:r>
              <a:rPr lang="el-GR" sz="2400" b="1" dirty="0" smtClean="0">
                <a:solidFill>
                  <a:srgbClr val="FF0000"/>
                </a:solidFill>
              </a:rPr>
              <a:t>Παράδειγμα 1:</a:t>
            </a:r>
          </a:p>
          <a:p>
            <a:pPr>
              <a:buNone/>
            </a:pPr>
            <a:r>
              <a:rPr lang="el-GR" sz="2400" dirty="0" smtClean="0"/>
              <a:t>	Κατά την εκτίμηση των εκπαιδευτικών οι ερευνητικές εργασίες συνέβαλαν στη μείωση των ανταγωνισμών, στην εμπέδωση συνεργατικής συμπεριφοράς και γενικότερα στη βελτίωση των σχέσεων των μαθητών μεταξύ τους: </a:t>
            </a:r>
            <a:endParaRPr lang="en-US" sz="2400" dirty="0" smtClean="0"/>
          </a:p>
          <a:p>
            <a:pPr>
              <a:buNone/>
            </a:pPr>
            <a:r>
              <a:rPr lang="el-GR" sz="2400" i="1" dirty="0" smtClean="0"/>
              <a:t>		</a:t>
            </a:r>
            <a:r>
              <a:rPr lang="el-GR" sz="2400" dirty="0" smtClean="0"/>
              <a:t>…</a:t>
            </a:r>
            <a:r>
              <a:rPr lang="el-GR" sz="2400" i="1" dirty="0" smtClean="0"/>
              <a:t>απευθυνόμουν σε μια ομάδα μαθητών που κάθε άλλο 	παρά ομάδα ήταν. Είχαν πολλές εσωτερικές 	συγκρούσεις</a:t>
            </a:r>
            <a:r>
              <a:rPr lang="el-GR" sz="2400" dirty="0" smtClean="0"/>
              <a:t> </a:t>
            </a:r>
            <a:r>
              <a:rPr lang="el-GR" sz="2400" i="1" dirty="0" smtClean="0"/>
              <a:t>και φοβερούς ανταγωνισμούς μεταξύ 	τους. Κατάφεραν όμως αυτά τα παιδιά να αισθάνονται 	στο τέλος ότι κανένας δεν δούλεψε εις βάρος του άλλου 	… θεωρώ ότι είναι ένα μάθημα που βοηθά πάρα πολύ 	στη σύσφιξη των σχέσεων των μαθητών </a:t>
            </a:r>
            <a:r>
              <a:rPr lang="el-GR" sz="2400" dirty="0" smtClean="0"/>
              <a:t>(Κωδ. 009, 	5/6/2013) ή (Ε09, 5/6/2013)</a:t>
            </a:r>
            <a:endParaRPr lang="en-US" sz="2400" dirty="0"/>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003232" cy="1224136"/>
          </a:xfrm>
        </p:spPr>
        <p:txBody>
          <a:bodyPr>
            <a:normAutofit fontScale="90000"/>
          </a:bodyPr>
          <a:lstStyle/>
          <a:p>
            <a:pPr algn="ctr"/>
            <a:r>
              <a:rPr lang="el-GR" b="1" dirty="0" smtClean="0">
                <a:solidFill>
                  <a:srgbClr val="C00000"/>
                </a:solidFill>
                <a:latin typeface="+mn-lt"/>
              </a:rPr>
              <a:t>Πώς παραθέτουμε αποσπάσματα από ερευνητικά δεδομένα</a:t>
            </a:r>
            <a:endParaRPr lang="en-US" b="1" dirty="0">
              <a:solidFill>
                <a:srgbClr val="C00000"/>
              </a:solidFill>
              <a:latin typeface="+mn-lt"/>
            </a:endParaRPr>
          </a:p>
        </p:txBody>
      </p:sp>
      <p:sp>
        <p:nvSpPr>
          <p:cNvPr id="3" name="Content Placeholder 2"/>
          <p:cNvSpPr>
            <a:spLocks noGrp="1"/>
          </p:cNvSpPr>
          <p:nvPr>
            <p:ph sz="quarter" idx="1"/>
          </p:nvPr>
        </p:nvSpPr>
        <p:spPr>
          <a:xfrm>
            <a:off x="539552" y="1484784"/>
            <a:ext cx="8147248" cy="4680520"/>
          </a:xfrm>
        </p:spPr>
        <p:txBody>
          <a:bodyPr>
            <a:normAutofit/>
          </a:bodyPr>
          <a:lstStyle/>
          <a:p>
            <a:pPr>
              <a:buNone/>
            </a:pPr>
            <a:r>
              <a:rPr lang="el-GR" sz="2400" dirty="0" smtClean="0"/>
              <a:t>	</a:t>
            </a:r>
            <a:r>
              <a:rPr lang="el-GR" sz="2400" b="1" dirty="0" smtClean="0">
                <a:solidFill>
                  <a:srgbClr val="FF0000"/>
                </a:solidFill>
              </a:rPr>
              <a:t>Παράδειγμα 2:</a:t>
            </a:r>
          </a:p>
          <a:p>
            <a:pPr algn="just">
              <a:buNone/>
            </a:pPr>
            <a:r>
              <a:rPr lang="el-GR" sz="2400" dirty="0" smtClean="0"/>
              <a:t>	 Η πλειονότητα των μαθητών και μαθητριών ισχυρίστηκαν ότι τα καταφέρνουν να γράψουν κάνοντας χρήση μη σεξιστικής γλώσσας: </a:t>
            </a:r>
            <a:endParaRPr lang="en-US" sz="2400" dirty="0" smtClean="0"/>
          </a:p>
          <a:p>
            <a:pPr>
              <a:buNone/>
            </a:pPr>
            <a:r>
              <a:rPr lang="el-GR" sz="2400" i="1" dirty="0" smtClean="0"/>
              <a:t>		Στο γράψιμο ξαναγυρνάς πίσω, κοιτάς τι έγραψες, 	διορθώνεις, προσθέτεις, αφαιρείς. Άρα:: έχεις στο 	μυαλό σου να:: βάλεις τύπους όπως “τα παιδιά::”, “οι 	άνθρωποι”:: </a:t>
            </a:r>
            <a:r>
              <a:rPr lang="el-GR" sz="2400" dirty="0" smtClean="0"/>
              <a:t>(Μβ, 13/5/2013)</a:t>
            </a:r>
            <a:endParaRPr lang="en-US" sz="2400" dirty="0" smtClean="0"/>
          </a:p>
          <a:p>
            <a:pPr>
              <a:buNone/>
            </a:pPr>
            <a:r>
              <a:rPr lang="el-GR" sz="2400" dirty="0" smtClean="0"/>
              <a:t>		</a:t>
            </a:r>
            <a:r>
              <a:rPr lang="el-GR" sz="2400" i="1" dirty="0" smtClean="0"/>
              <a:t>Να σου πω την αλήθεια κατευθείαν γράφω. Σαν να 	πάει το χέρι μου ρε παιδί μου! Ενώ για να 	μιλήσω:::.</a:t>
            </a:r>
            <a:r>
              <a:rPr lang="el-GR" sz="2400" dirty="0" smtClean="0"/>
              <a:t>(Μδ, 15/5/2013)</a:t>
            </a:r>
            <a:endParaRPr lang="en-US" sz="2400" dirty="0" smtClean="0"/>
          </a:p>
          <a:p>
            <a:pPr>
              <a:buNone/>
            </a:pPr>
            <a:endParaRPr lang="en-US" sz="2400" dirty="0"/>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003232" cy="1224136"/>
          </a:xfrm>
        </p:spPr>
        <p:txBody>
          <a:bodyPr>
            <a:normAutofit fontScale="90000"/>
          </a:bodyPr>
          <a:lstStyle/>
          <a:p>
            <a:pPr algn="ctr"/>
            <a:r>
              <a:rPr lang="el-GR" b="1" dirty="0" smtClean="0">
                <a:solidFill>
                  <a:srgbClr val="C00000"/>
                </a:solidFill>
                <a:latin typeface="+mn-lt"/>
              </a:rPr>
              <a:t>Πώς παραθέτουμε αποσπάσματα από ερευνητικά δεδομένα</a:t>
            </a:r>
            <a:endParaRPr lang="en-US" b="1" dirty="0">
              <a:solidFill>
                <a:srgbClr val="C00000"/>
              </a:solidFill>
              <a:latin typeface="+mn-lt"/>
            </a:endParaRPr>
          </a:p>
        </p:txBody>
      </p:sp>
      <p:sp>
        <p:nvSpPr>
          <p:cNvPr id="3" name="Content Placeholder 2"/>
          <p:cNvSpPr>
            <a:spLocks noGrp="1"/>
          </p:cNvSpPr>
          <p:nvPr>
            <p:ph sz="quarter" idx="1"/>
          </p:nvPr>
        </p:nvSpPr>
        <p:spPr>
          <a:xfrm>
            <a:off x="539552" y="1412776"/>
            <a:ext cx="8147248" cy="4752528"/>
          </a:xfrm>
        </p:spPr>
        <p:txBody>
          <a:bodyPr>
            <a:normAutofit/>
          </a:bodyPr>
          <a:lstStyle/>
          <a:p>
            <a:pPr>
              <a:buNone/>
            </a:pPr>
            <a:r>
              <a:rPr lang="el-GR" sz="2400" dirty="0" smtClean="0"/>
              <a:t>	</a:t>
            </a:r>
            <a:r>
              <a:rPr lang="el-GR" sz="2400" b="1" dirty="0" smtClean="0">
                <a:solidFill>
                  <a:srgbClr val="FF0000"/>
                </a:solidFill>
              </a:rPr>
              <a:t>Παράδειγμα 3:</a:t>
            </a:r>
          </a:p>
          <a:p>
            <a:pPr>
              <a:lnSpc>
                <a:spcPct val="150000"/>
              </a:lnSpc>
              <a:buNone/>
            </a:pPr>
            <a:r>
              <a:rPr lang="el-GR" sz="2400" dirty="0" smtClean="0"/>
              <a:t>	</a:t>
            </a:r>
            <a:r>
              <a:rPr lang="en-US" sz="2200" dirty="0" smtClean="0">
                <a:latin typeface="Cambria" pitchFamily="18" charset="0"/>
              </a:rPr>
              <a:t>Christina explicitly linked some of the activities of this project to the children's substantive knowledge according to their age. This is exemplified in the activity “myths and fairy-tales in children's literature” (7), at the end of which Christina disclosed her satisfaction: </a:t>
            </a:r>
          </a:p>
          <a:p>
            <a:pPr>
              <a:buNone/>
            </a:pPr>
            <a:r>
              <a:rPr lang="el-GR" sz="2200" i="1" dirty="0" smtClean="0">
                <a:latin typeface="Cambria" pitchFamily="18" charset="0"/>
              </a:rPr>
              <a:t>		</a:t>
            </a:r>
            <a:r>
              <a:rPr lang="en-US" sz="2200" i="1" dirty="0" smtClean="0">
                <a:latin typeface="Cambria" pitchFamily="18" charset="0"/>
              </a:rPr>
              <a:t>I was really happy with this lesson! I really enjoyed it, </a:t>
            </a:r>
            <a:r>
              <a:rPr lang="el-GR" sz="2200" i="1" dirty="0" smtClean="0">
                <a:latin typeface="Cambria" pitchFamily="18" charset="0"/>
              </a:rPr>
              <a:t>	</a:t>
            </a:r>
            <a:r>
              <a:rPr lang="en-US" sz="2200" i="1" dirty="0" smtClean="0">
                <a:latin typeface="Cambria" pitchFamily="18" charset="0"/>
              </a:rPr>
              <a:t>because children - in general - do not seem to read stories </a:t>
            </a:r>
            <a:r>
              <a:rPr lang="el-GR" sz="2200" i="1" dirty="0" smtClean="0">
                <a:latin typeface="Cambria" pitchFamily="18" charset="0"/>
              </a:rPr>
              <a:t>	</a:t>
            </a:r>
            <a:r>
              <a:rPr lang="en-US" sz="2200" i="1" dirty="0" smtClean="0">
                <a:latin typeface="Cambria" pitchFamily="18" charset="0"/>
              </a:rPr>
              <a:t>and fairy-tales. In this way they had to </a:t>
            </a:r>
            <a:r>
              <a:rPr lang="el-GR" sz="2200" i="1" dirty="0" smtClean="0">
                <a:latin typeface="Cambria" pitchFamily="18" charset="0"/>
              </a:rPr>
              <a:t>	</a:t>
            </a:r>
            <a:r>
              <a:rPr lang="en-US" sz="2200" i="1" dirty="0" smtClean="0">
                <a:latin typeface="Cambria" pitchFamily="18" charset="0"/>
              </a:rPr>
              <a:t>do reading, </a:t>
            </a:r>
            <a:r>
              <a:rPr lang="el-GR" sz="2200" i="1" dirty="0" smtClean="0">
                <a:latin typeface="Cambria" pitchFamily="18" charset="0"/>
              </a:rPr>
              <a:t>	</a:t>
            </a:r>
            <a:r>
              <a:rPr lang="en-US" sz="2200" i="1" dirty="0" smtClean="0">
                <a:latin typeface="Cambria" pitchFamily="18" charset="0"/>
              </a:rPr>
              <a:t>narration and summary! </a:t>
            </a:r>
            <a:r>
              <a:rPr lang="en-US" sz="2200" dirty="0" smtClean="0">
                <a:latin typeface="Cambria" pitchFamily="18" charset="0"/>
              </a:rPr>
              <a:t>(</a:t>
            </a:r>
            <a:r>
              <a:rPr lang="en-US" sz="2200" dirty="0" err="1" smtClean="0">
                <a:latin typeface="Cambria" pitchFamily="18" charset="0"/>
              </a:rPr>
              <a:t>Fieldnotes</a:t>
            </a:r>
            <a:r>
              <a:rPr lang="en-US" sz="2200" dirty="0" smtClean="0">
                <a:latin typeface="Cambria" pitchFamily="18" charset="0"/>
              </a:rPr>
              <a:t>, 23/1/1996) </a:t>
            </a:r>
            <a:endParaRPr lang="en-US" sz="2200" dirty="0">
              <a:latin typeface="Cambria" pitchFamily="18"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003232" cy="936104"/>
          </a:xfrm>
        </p:spPr>
        <p:txBody>
          <a:bodyPr>
            <a:normAutofit fontScale="90000"/>
          </a:bodyPr>
          <a:lstStyle/>
          <a:p>
            <a:pPr algn="ctr"/>
            <a:r>
              <a:rPr lang="el-GR" sz="2800" b="1" dirty="0" smtClean="0">
                <a:solidFill>
                  <a:srgbClr val="C00000"/>
                </a:solidFill>
                <a:latin typeface="+mn-lt"/>
              </a:rPr>
              <a:t>Π</a:t>
            </a:r>
            <a:r>
              <a:rPr lang="el-GR" sz="2800" b="1" dirty="0">
                <a:solidFill>
                  <a:srgbClr val="C00000"/>
                </a:solidFill>
                <a:latin typeface="+mn-lt"/>
              </a:rPr>
              <a:t>ώ</a:t>
            </a:r>
            <a:r>
              <a:rPr lang="el-GR" sz="2800" b="1" dirty="0" smtClean="0">
                <a:solidFill>
                  <a:srgbClr val="C00000"/>
                </a:solidFill>
                <a:latin typeface="+mn-lt"/>
              </a:rPr>
              <a:t>ς παραθέτουμε αποσπάσματα από ερευνητικά δεδομένα</a:t>
            </a:r>
            <a:endParaRPr lang="en-US" sz="2800" b="1" dirty="0">
              <a:solidFill>
                <a:srgbClr val="C00000"/>
              </a:solidFill>
              <a:latin typeface="+mn-lt"/>
            </a:endParaRPr>
          </a:p>
        </p:txBody>
      </p:sp>
      <p:sp>
        <p:nvSpPr>
          <p:cNvPr id="3" name="Content Placeholder 2"/>
          <p:cNvSpPr>
            <a:spLocks noGrp="1"/>
          </p:cNvSpPr>
          <p:nvPr>
            <p:ph sz="quarter" idx="1"/>
          </p:nvPr>
        </p:nvSpPr>
        <p:spPr>
          <a:xfrm>
            <a:off x="539552" y="1124744"/>
            <a:ext cx="8147248" cy="5256584"/>
          </a:xfrm>
        </p:spPr>
        <p:txBody>
          <a:bodyPr>
            <a:normAutofit fontScale="32500" lnSpcReduction="20000"/>
          </a:bodyPr>
          <a:lstStyle/>
          <a:p>
            <a:pPr>
              <a:buNone/>
            </a:pPr>
            <a:r>
              <a:rPr lang="el-GR" sz="2400" dirty="0" smtClean="0"/>
              <a:t>	</a:t>
            </a:r>
            <a:r>
              <a:rPr lang="el-GR" sz="4900" b="1" dirty="0" smtClean="0">
                <a:solidFill>
                  <a:srgbClr val="FF0000"/>
                </a:solidFill>
              </a:rPr>
              <a:t>Παράδειγμα 5:</a:t>
            </a:r>
          </a:p>
          <a:p>
            <a:pPr>
              <a:buNone/>
            </a:pPr>
            <a:r>
              <a:rPr lang="el-GR" sz="3800" dirty="0" smtClean="0"/>
              <a:t>	</a:t>
            </a:r>
            <a:r>
              <a:rPr lang="en-US" sz="4900" dirty="0" smtClean="0"/>
              <a:t>Some examples of whole class sessions are illustrated in the following: </a:t>
            </a:r>
          </a:p>
          <a:p>
            <a:pPr>
              <a:buNone/>
            </a:pPr>
            <a:r>
              <a:rPr lang="el-GR" sz="4900" i="1" dirty="0" smtClean="0"/>
              <a:t>							</a:t>
            </a:r>
            <a:r>
              <a:rPr lang="en-US" sz="4900" i="1" dirty="0" smtClean="0"/>
              <a:t>11:00-11:30 a.m. </a:t>
            </a:r>
          </a:p>
          <a:p>
            <a:pPr>
              <a:buNone/>
            </a:pPr>
            <a:r>
              <a:rPr lang="el-GR" sz="4900" dirty="0" smtClean="0"/>
              <a:t>		</a:t>
            </a:r>
            <a:r>
              <a:rPr lang="en-US" sz="4900" dirty="0" smtClean="0"/>
              <a:t>Part of a discussion about the connection between the physical geography of </a:t>
            </a:r>
            <a:r>
              <a:rPr lang="el-GR" sz="4900" dirty="0" smtClean="0"/>
              <a:t>	</a:t>
            </a:r>
            <a:r>
              <a:rPr lang="en-US" sz="4900" dirty="0" smtClean="0"/>
              <a:t>each area and the main industries and products. </a:t>
            </a:r>
          </a:p>
          <a:p>
            <a:pPr lvl="1">
              <a:buNone/>
            </a:pPr>
            <a:r>
              <a:rPr lang="el-GR" sz="4900" dirty="0" smtClean="0"/>
              <a:t>		Τ</a:t>
            </a:r>
            <a:r>
              <a:rPr lang="en-US" sz="4900" dirty="0" smtClean="0"/>
              <a:t>eac1: </a:t>
            </a:r>
            <a:r>
              <a:rPr lang="en-US" sz="4900" i="1" dirty="0" smtClean="0"/>
              <a:t>Let's go now for a trip to Europe to look at the countries with their </a:t>
            </a:r>
            <a:r>
              <a:rPr lang="el-GR" sz="4900" i="1" dirty="0" smtClean="0"/>
              <a:t>	</a:t>
            </a:r>
            <a:r>
              <a:rPr lang="en-US" sz="4900" i="1" dirty="0" smtClean="0"/>
              <a:t>capitals. Who wants to be the volunteer? One child comes to the board where </a:t>
            </a:r>
            <a:r>
              <a:rPr lang="el-GR" sz="4900" i="1" dirty="0" smtClean="0"/>
              <a:t>	</a:t>
            </a:r>
            <a:r>
              <a:rPr lang="en-US" sz="4900" i="1" dirty="0" smtClean="0"/>
              <a:t>the map is. All the other children were sitting on their desks and looking at the </a:t>
            </a:r>
            <a:r>
              <a:rPr lang="el-GR" sz="4900" i="1" dirty="0" smtClean="0"/>
              <a:t>	</a:t>
            </a:r>
            <a:r>
              <a:rPr lang="en-US" sz="4900" i="1" dirty="0" smtClean="0"/>
              <a:t>same time in their atlases. </a:t>
            </a:r>
          </a:p>
          <a:p>
            <a:pPr>
              <a:buNone/>
            </a:pPr>
            <a:r>
              <a:rPr lang="el-GR" sz="4900" dirty="0" smtClean="0"/>
              <a:t>		</a:t>
            </a:r>
            <a:r>
              <a:rPr lang="en-US" sz="4900" dirty="0" smtClean="0"/>
              <a:t>Ch: </a:t>
            </a:r>
            <a:r>
              <a:rPr lang="en-US" sz="4900" i="1" dirty="0" smtClean="0"/>
              <a:t>Hellas with the capital of Athens, Bulgaria with the capital of Sofia, </a:t>
            </a:r>
            <a:r>
              <a:rPr lang="el-GR" sz="4900" i="1" dirty="0" smtClean="0"/>
              <a:t>	</a:t>
            </a:r>
            <a:r>
              <a:rPr lang="en-US" sz="4900" i="1" dirty="0" smtClean="0"/>
              <a:t>Yugoslavia with the capital of Belgrade (interrupted by the teacher) </a:t>
            </a:r>
          </a:p>
          <a:p>
            <a:pPr>
              <a:buNone/>
            </a:pPr>
            <a:r>
              <a:rPr lang="el-GR" sz="4900" dirty="0" smtClean="0"/>
              <a:t>		</a:t>
            </a:r>
            <a:r>
              <a:rPr lang="en-US" sz="4900" dirty="0" smtClean="0"/>
              <a:t>Teac1: </a:t>
            </a:r>
            <a:r>
              <a:rPr lang="en-US" sz="4900" i="1" dirty="0" smtClean="0"/>
              <a:t>It is no longer one country! It was in the past and now it is split in </a:t>
            </a:r>
            <a:r>
              <a:rPr lang="el-GR" sz="4900" i="1" dirty="0" smtClean="0"/>
              <a:t>	</a:t>
            </a:r>
            <a:r>
              <a:rPr lang="en-US" sz="4900" i="1" dirty="0" smtClean="0"/>
              <a:t>smaller countries. (She names all the countries of the ex Yugoslavia). In </a:t>
            </a:r>
            <a:r>
              <a:rPr lang="el-GR" sz="4900" i="1" dirty="0" smtClean="0"/>
              <a:t>	</a:t>
            </a:r>
            <a:r>
              <a:rPr lang="en-US" sz="4900" i="1" dirty="0" smtClean="0"/>
              <a:t>Sarajevo..., ...there's something going on here! What is this? </a:t>
            </a:r>
          </a:p>
          <a:p>
            <a:pPr>
              <a:buNone/>
            </a:pPr>
            <a:r>
              <a:rPr lang="el-GR" sz="4900" dirty="0" smtClean="0"/>
              <a:t>		</a:t>
            </a:r>
            <a:r>
              <a:rPr lang="en-US" sz="4900" dirty="0" smtClean="0"/>
              <a:t>Ch: </a:t>
            </a:r>
            <a:r>
              <a:rPr lang="en-US" sz="4900" i="1" dirty="0" smtClean="0"/>
              <a:t>War!... </a:t>
            </a:r>
          </a:p>
          <a:p>
            <a:pPr>
              <a:buNone/>
            </a:pPr>
            <a:r>
              <a:rPr lang="el-GR" sz="4900" dirty="0" smtClean="0"/>
              <a:t>		</a:t>
            </a:r>
            <a:r>
              <a:rPr lang="en-US" sz="4900" dirty="0" smtClean="0"/>
              <a:t>The child kept telling the countries with the capitals. When the child </a:t>
            </a:r>
            <a:r>
              <a:rPr lang="el-GR" sz="4900" dirty="0" smtClean="0"/>
              <a:t>	</a:t>
            </a:r>
            <a:r>
              <a:rPr lang="en-US" sz="4900" dirty="0" smtClean="0"/>
              <a:t>finished the teacher assigned the next part. </a:t>
            </a:r>
          </a:p>
          <a:p>
            <a:pPr>
              <a:buNone/>
            </a:pPr>
            <a:r>
              <a:rPr lang="el-GR" sz="4900" dirty="0" smtClean="0"/>
              <a:t>		</a:t>
            </a:r>
            <a:r>
              <a:rPr lang="en-US" sz="4900" dirty="0" smtClean="0"/>
              <a:t>Teac1: </a:t>
            </a:r>
            <a:r>
              <a:rPr lang="en-US" sz="4900" i="1" dirty="0" smtClean="0"/>
              <a:t>Now we will play a game. One of you will come up to the board and will </a:t>
            </a:r>
            <a:r>
              <a:rPr lang="el-GR" sz="4900" i="1" dirty="0" smtClean="0"/>
              <a:t>	</a:t>
            </a:r>
            <a:r>
              <a:rPr lang="en-US" sz="4900" i="1" dirty="0" smtClean="0"/>
              <a:t>name a country, show it on the map and then ask the rest of you their capitals. </a:t>
            </a:r>
            <a:r>
              <a:rPr lang="el-GR" sz="4900" i="1" dirty="0" smtClean="0"/>
              <a:t>	</a:t>
            </a:r>
            <a:r>
              <a:rPr lang="en-US" sz="4900" dirty="0" smtClean="0"/>
              <a:t>(</a:t>
            </a:r>
            <a:r>
              <a:rPr lang="en-US" sz="4900" dirty="0" err="1" smtClean="0"/>
              <a:t>Fieldnotes</a:t>
            </a:r>
            <a:r>
              <a:rPr lang="en-US" sz="4900" dirty="0" smtClean="0"/>
              <a:t>, 17/1/1996) </a:t>
            </a:r>
            <a:endParaRPr lang="en-US" sz="4900" dirty="0"/>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5" presetClass="entr" presetSubtype="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3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3" end="3"/>
                                            </p:txEl>
                                          </p:spTgt>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grpId="0"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p:cTn id="44"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45"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6" dur="1000"/>
                                        <p:tgtEl>
                                          <p:spTgt spid="3">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55" presetClass="entr" presetSubtype="0"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p:cTn id="51"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52"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3" dur="1000"/>
                                        <p:tgtEl>
                                          <p:spTgt spid="3">
                                            <p:txEl>
                                              <p:pRg st="6" end="6"/>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55" presetClass="entr" presetSubtype="0" fill="hold" grpId="0" nodeType="clickEffect">
                                  <p:stCondLst>
                                    <p:cond delay="0"/>
                                  </p:stCondLst>
                                  <p:childTnLst>
                                    <p:set>
                                      <p:cBhvr>
                                        <p:cTn id="57" dur="1" fill="hold">
                                          <p:stCondLst>
                                            <p:cond delay="0"/>
                                          </p:stCondLst>
                                        </p:cTn>
                                        <p:tgtEl>
                                          <p:spTgt spid="3">
                                            <p:txEl>
                                              <p:pRg st="7" end="7"/>
                                            </p:txEl>
                                          </p:spTgt>
                                        </p:tgtEl>
                                        <p:attrNameLst>
                                          <p:attrName>style.visibility</p:attrName>
                                        </p:attrNameLst>
                                      </p:cBhvr>
                                      <p:to>
                                        <p:strVal val="visible"/>
                                      </p:to>
                                    </p:set>
                                    <p:anim calcmode="lin" valueType="num">
                                      <p:cBhvr>
                                        <p:cTn id="58"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59"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60" dur="1000"/>
                                        <p:tgtEl>
                                          <p:spTgt spid="3">
                                            <p:txEl>
                                              <p:pRg st="7" end="7"/>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5" presetClass="entr" presetSubtype="0" fill="hold" grpId="0" nodeType="clickEffect">
                                  <p:stCondLst>
                                    <p:cond delay="0"/>
                                  </p:stCondLst>
                                  <p:childTnLst>
                                    <p:set>
                                      <p:cBhvr>
                                        <p:cTn id="64" dur="1" fill="hold">
                                          <p:stCondLst>
                                            <p:cond delay="0"/>
                                          </p:stCondLst>
                                        </p:cTn>
                                        <p:tgtEl>
                                          <p:spTgt spid="3">
                                            <p:txEl>
                                              <p:pRg st="8" end="8"/>
                                            </p:txEl>
                                          </p:spTgt>
                                        </p:tgtEl>
                                        <p:attrNameLst>
                                          <p:attrName>style.visibility</p:attrName>
                                        </p:attrNameLst>
                                      </p:cBhvr>
                                      <p:to>
                                        <p:strVal val="visible"/>
                                      </p:to>
                                    </p:set>
                                    <p:anim calcmode="lin" valueType="num">
                                      <p:cBhvr>
                                        <p:cTn id="65"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66"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67" dur="1000"/>
                                        <p:tgtEl>
                                          <p:spTgt spid="3">
                                            <p:txEl>
                                              <p:pRg st="8" end="8"/>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55" presetClass="entr" presetSubtype="0" fill="hold" grpId="0" nodeType="clickEffect">
                                  <p:stCondLst>
                                    <p:cond delay="0"/>
                                  </p:stCondLst>
                                  <p:childTnLst>
                                    <p:set>
                                      <p:cBhvr>
                                        <p:cTn id="71" dur="1" fill="hold">
                                          <p:stCondLst>
                                            <p:cond delay="0"/>
                                          </p:stCondLst>
                                        </p:cTn>
                                        <p:tgtEl>
                                          <p:spTgt spid="3">
                                            <p:txEl>
                                              <p:pRg st="9" end="9"/>
                                            </p:txEl>
                                          </p:spTgt>
                                        </p:tgtEl>
                                        <p:attrNameLst>
                                          <p:attrName>style.visibility</p:attrName>
                                        </p:attrNameLst>
                                      </p:cBhvr>
                                      <p:to>
                                        <p:strVal val="visible"/>
                                      </p:to>
                                    </p:set>
                                    <p:anim calcmode="lin" valueType="num">
                                      <p:cBhvr>
                                        <p:cTn id="72"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73"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74"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340768"/>
          </a:xfrm>
        </p:spPr>
        <p:txBody>
          <a:bodyPr>
            <a:noAutofit/>
          </a:bodyPr>
          <a:lstStyle/>
          <a:p>
            <a:pPr algn="ctr"/>
            <a:r>
              <a:rPr lang="el-GR" b="1" dirty="0" smtClean="0">
                <a:solidFill>
                  <a:srgbClr val="C00000"/>
                </a:solidFill>
                <a:latin typeface="+mn-lt"/>
              </a:rPr>
              <a:t>Παραπομπές σε πηγές – τι είναι; (συνέχεια)</a:t>
            </a:r>
            <a:endParaRPr lang="en-US" b="1" dirty="0">
              <a:solidFill>
                <a:srgbClr val="C00000"/>
              </a:solidFill>
              <a:latin typeface="+mn-lt"/>
            </a:endParaRPr>
          </a:p>
        </p:txBody>
      </p:sp>
      <p:sp>
        <p:nvSpPr>
          <p:cNvPr id="3" name="Content Placeholder 2"/>
          <p:cNvSpPr>
            <a:spLocks noGrp="1"/>
          </p:cNvSpPr>
          <p:nvPr>
            <p:ph sz="quarter" idx="1"/>
          </p:nvPr>
        </p:nvSpPr>
        <p:spPr>
          <a:xfrm>
            <a:off x="457200" y="1700808"/>
            <a:ext cx="8229600" cy="4425355"/>
          </a:xfrm>
        </p:spPr>
        <p:txBody>
          <a:bodyPr>
            <a:noAutofit/>
          </a:bodyPr>
          <a:lstStyle/>
          <a:p>
            <a:r>
              <a:rPr lang="el-GR" sz="2400" dirty="0" smtClean="0"/>
              <a:t>Στη δομή μιας επιστημονικής μελέτης με βιβλιογραφική διερεύνηση οι παραπομπές χρησιμοποιούνται σε όλο το εύρος του κειμένου. </a:t>
            </a:r>
          </a:p>
          <a:p>
            <a:r>
              <a:rPr lang="el-GR" sz="2400" dirty="0" smtClean="0"/>
              <a:t>Στη δομή μιας μελέτης με εμπειρική διερεύνηση χρησιμοποιούνται περισσότερο για την παρουσίαση / τεκμηρίωση του θεωρητικού μέρους μιας επιστημονικής εργασίας , για την τεκμηρίωση της επιλεγμένης μεθοδολογίας της έρευνας και για την κριτική παρουσίαση των αποτελεσμάτων και συμπερασμάτων της μελέτης.</a:t>
            </a:r>
            <a:endParaRPr lang="en-US" sz="2400" dirty="0"/>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pPr algn="ctr"/>
            <a:r>
              <a:rPr lang="el-GR" b="1" dirty="0" smtClean="0">
                <a:solidFill>
                  <a:srgbClr val="C00000"/>
                </a:solidFill>
                <a:latin typeface="+mn-lt"/>
              </a:rPr>
              <a:t>Παραπομπές σε πηγές – γιατί;</a:t>
            </a:r>
            <a:endParaRPr lang="en-US" b="1" dirty="0">
              <a:solidFill>
                <a:srgbClr val="C00000"/>
              </a:solidFill>
              <a:latin typeface="+mn-lt"/>
            </a:endParaRPr>
          </a:p>
        </p:txBody>
      </p:sp>
      <p:sp>
        <p:nvSpPr>
          <p:cNvPr id="3" name="Content Placeholder 2"/>
          <p:cNvSpPr>
            <a:spLocks noGrp="1"/>
          </p:cNvSpPr>
          <p:nvPr>
            <p:ph sz="quarter" idx="1"/>
          </p:nvPr>
        </p:nvSpPr>
        <p:spPr>
          <a:xfrm>
            <a:off x="457200" y="1268760"/>
            <a:ext cx="8229600" cy="4857403"/>
          </a:xfrm>
        </p:spPr>
        <p:txBody>
          <a:bodyPr>
            <a:normAutofit fontScale="92500" lnSpcReduction="20000"/>
          </a:bodyPr>
          <a:lstStyle/>
          <a:p>
            <a:r>
              <a:rPr lang="el-GR" b="1" dirty="0" smtClean="0"/>
              <a:t>Ο συγγραφέας </a:t>
            </a:r>
            <a:r>
              <a:rPr lang="el-GR" dirty="0" smtClean="0"/>
              <a:t>της επιστημονικής εργασίας ξεχωρίζει με αυτόν τον τρόπο την εργασία άλλων συγγραφέων από τη δική του μελέτη, </a:t>
            </a:r>
            <a:r>
              <a:rPr lang="el-GR" b="1" i="1" dirty="0" smtClean="0">
                <a:solidFill>
                  <a:srgbClr val="FF0000"/>
                </a:solidFill>
              </a:rPr>
              <a:t>σεβόμενος την πνευματική ιδιοκτησία τους αλλά και τους άγραφους νόμους της επιστημονικής δεοντολογίας</a:t>
            </a:r>
            <a:r>
              <a:rPr lang="el-GR" dirty="0" smtClean="0"/>
              <a:t>, δείχνει ποιο περιεχόμενο ή/και ποιες ιδέες δεν είναι δικά του, επαληθεύει ιδέες και περιεχόμενο που αναπτύσσει και αναδεικνύει τις περισσότερες μελέτες που έχουν πραγματοποιηθεί ήδη στο συγκεκριμένο επιστημονικό πεδίο μελέτης.</a:t>
            </a:r>
          </a:p>
          <a:p>
            <a:r>
              <a:rPr lang="el-GR" b="1" dirty="0" smtClean="0"/>
              <a:t>Ο αναγνώστης </a:t>
            </a:r>
            <a:r>
              <a:rPr lang="el-GR" dirty="0" smtClean="0"/>
              <a:t>ενημερώνεται για τις πηγές άντλησης της θεωρίας ή προηγούμενων μελετών στο συγκεκριμένο επιστημονικό πεδίο διερεύνησης και μπορεί να εξετάσει τις πηγές της μελέτης</a:t>
            </a:r>
            <a:r>
              <a:rPr lang="en-US" dirty="0" smtClean="0">
                <a:latin typeface="Calibri" pitchFamily="34" charset="0"/>
              </a:rPr>
              <a:t>,</a:t>
            </a:r>
            <a:r>
              <a:rPr lang="el-GR" dirty="0" smtClean="0">
                <a:latin typeface="Calibri" pitchFamily="34" charset="0"/>
              </a:rPr>
              <a:t> είτε γιατί επιθυμεί να ανατρέξει προσωπικά σε αυτές τις πηγές ή γιατί θέλει να επιβεβαιώσει την ανάλυση κι ερμηνεία του</a:t>
            </a:r>
            <a:r>
              <a:rPr lang="en-US" dirty="0" smtClean="0">
                <a:latin typeface="Calibri" pitchFamily="34" charset="0"/>
              </a:rPr>
              <a:t> </a:t>
            </a:r>
            <a:r>
              <a:rPr lang="el-GR" dirty="0" smtClean="0">
                <a:latin typeface="Calibri" pitchFamily="34" charset="0"/>
              </a:rPr>
              <a:t>συγγραφέα</a:t>
            </a:r>
            <a:r>
              <a:rPr lang="en-US" dirty="0" smtClean="0">
                <a:latin typeface="Calibri" pitchFamily="34" charset="0"/>
              </a:rPr>
              <a:t>. </a:t>
            </a:r>
            <a:endParaRPr lang="en-US" dirty="0">
              <a:latin typeface="Calibri" pitchFamily="34"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864096"/>
          </a:xfrm>
        </p:spPr>
        <p:txBody>
          <a:bodyPr/>
          <a:lstStyle/>
          <a:p>
            <a:pPr algn="ctr"/>
            <a:r>
              <a:rPr lang="el-GR" b="1" dirty="0" smtClean="0">
                <a:solidFill>
                  <a:srgbClr val="C00000"/>
                </a:solidFill>
                <a:latin typeface="+mn-lt"/>
              </a:rPr>
              <a:t>Παράθεση παραπομπής – πώς;</a:t>
            </a:r>
            <a:endParaRPr lang="en-US" b="1" dirty="0">
              <a:solidFill>
                <a:srgbClr val="C00000"/>
              </a:solidFill>
              <a:latin typeface="+mn-lt"/>
            </a:endParaRPr>
          </a:p>
        </p:txBody>
      </p:sp>
      <p:sp>
        <p:nvSpPr>
          <p:cNvPr id="3" name="Content Placeholder 2"/>
          <p:cNvSpPr>
            <a:spLocks noGrp="1"/>
          </p:cNvSpPr>
          <p:nvPr>
            <p:ph sz="quarter" idx="1"/>
          </p:nvPr>
        </p:nvSpPr>
        <p:spPr>
          <a:xfrm>
            <a:off x="457200" y="1124744"/>
            <a:ext cx="8229600" cy="5001419"/>
          </a:xfrm>
        </p:spPr>
        <p:txBody>
          <a:bodyPr>
            <a:noAutofit/>
          </a:bodyPr>
          <a:lstStyle/>
          <a:p>
            <a:pPr>
              <a:buFont typeface="Wingdings" pitchFamily="2" charset="2"/>
              <a:buChar char="Ø"/>
            </a:pPr>
            <a:r>
              <a:rPr lang="el-GR" sz="2800" dirty="0" smtClean="0">
                <a:latin typeface="Cambria" pitchFamily="18" charset="0"/>
              </a:rPr>
              <a:t>Όταν θέλουμε να χρησιμοποιήσουμε τις ιδέες ή/και τα ερευνητικά αποτελέσματα μιας επιστημονικής εργασίας που μελετήσαμε εντός του κειμένου που συντάσσουμε τότε  παραπέμπουμε στην εργασία αυτή ως πηγή. Υπάρχουν όμως κάποιοι περιορισμοί:</a:t>
            </a:r>
          </a:p>
          <a:p>
            <a:pPr marL="514350" indent="-514350">
              <a:buAutoNum type="arabicPeriod"/>
            </a:pPr>
            <a:r>
              <a:rPr lang="el-GR" sz="2800" dirty="0" smtClean="0">
                <a:latin typeface="Cambria" pitchFamily="18" charset="0"/>
              </a:rPr>
              <a:t>Προσπαθούμε να παραφράσουμε το κείμενο που θέλουμε να χρησιμοποιήσουμε, κυρίως όταν πρόκειται για μεγάλη ή μεγάλες παραγράφους. Αλλά αν δεν γράψουμε και την παραπομπή, τότε θεωρείται </a:t>
            </a:r>
            <a:r>
              <a:rPr lang="el-GR" sz="2800" b="1" dirty="0" smtClean="0">
                <a:solidFill>
                  <a:srgbClr val="00B050"/>
                </a:solidFill>
                <a:latin typeface="Cambria" pitchFamily="18" charset="0"/>
              </a:rPr>
              <a:t>ΛΟΓΟΚΛΟΠΗ</a:t>
            </a:r>
            <a:endParaRPr lang="el-GR" sz="2800" dirty="0" smtClean="0">
              <a:latin typeface="Cambria" pitchFamily="18"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864096"/>
          </a:xfrm>
        </p:spPr>
        <p:txBody>
          <a:bodyPr/>
          <a:lstStyle/>
          <a:p>
            <a:pPr algn="ctr"/>
            <a:r>
              <a:rPr lang="el-GR" b="1" dirty="0" smtClean="0">
                <a:solidFill>
                  <a:srgbClr val="C00000"/>
                </a:solidFill>
                <a:latin typeface="+mn-lt"/>
              </a:rPr>
              <a:t>Παράθεση παραπομπής – πώς;</a:t>
            </a:r>
            <a:endParaRPr lang="en-US" b="1" dirty="0">
              <a:solidFill>
                <a:srgbClr val="C00000"/>
              </a:solidFill>
              <a:latin typeface="+mn-lt"/>
            </a:endParaRPr>
          </a:p>
        </p:txBody>
      </p:sp>
      <p:sp>
        <p:nvSpPr>
          <p:cNvPr id="3" name="Content Placeholder 2"/>
          <p:cNvSpPr>
            <a:spLocks noGrp="1"/>
          </p:cNvSpPr>
          <p:nvPr>
            <p:ph sz="quarter" idx="1"/>
          </p:nvPr>
        </p:nvSpPr>
        <p:spPr>
          <a:xfrm>
            <a:off x="457200" y="1124744"/>
            <a:ext cx="8229600" cy="5001419"/>
          </a:xfrm>
        </p:spPr>
        <p:txBody>
          <a:bodyPr>
            <a:noAutofit/>
          </a:bodyPr>
          <a:lstStyle/>
          <a:p>
            <a:pPr>
              <a:buFont typeface="Wingdings" pitchFamily="2" charset="2"/>
              <a:buChar char="Ø"/>
            </a:pPr>
            <a:endParaRPr lang="el-GR" sz="2800" dirty="0" smtClean="0">
              <a:latin typeface="Cambria" pitchFamily="18" charset="0"/>
            </a:endParaRPr>
          </a:p>
          <a:p>
            <a:pPr>
              <a:buFont typeface="Wingdings" pitchFamily="2" charset="2"/>
              <a:buChar char="Ø"/>
            </a:pPr>
            <a:r>
              <a:rPr lang="el-GR" sz="2800" dirty="0" smtClean="0">
                <a:latin typeface="Cambria" pitchFamily="18" charset="0"/>
              </a:rPr>
              <a:t>Περιορισμοί (συνέχεια):</a:t>
            </a:r>
          </a:p>
          <a:p>
            <a:pPr marL="0" indent="0">
              <a:buNone/>
            </a:pPr>
            <a:r>
              <a:rPr lang="el-GR" sz="2800" dirty="0" smtClean="0">
                <a:solidFill>
                  <a:srgbClr val="C00000"/>
                </a:solidFill>
                <a:latin typeface="Cambria" pitchFamily="18" charset="0"/>
              </a:rPr>
              <a:t>2.</a:t>
            </a:r>
            <a:r>
              <a:rPr lang="el-GR" sz="2800" dirty="0" smtClean="0">
                <a:latin typeface="Cambria" pitchFamily="18" charset="0"/>
              </a:rPr>
              <a:t> 	Αποφεύγουμε να χρησιμοποιούμε</a:t>
            </a:r>
            <a:r>
              <a:rPr lang="en-GB" sz="2800" dirty="0" smtClean="0">
                <a:latin typeface="Cambria" pitchFamily="18" charset="0"/>
              </a:rPr>
              <a:t> </a:t>
            </a:r>
            <a:r>
              <a:rPr lang="el-GR" sz="2800" dirty="0" smtClean="0">
                <a:latin typeface="Cambria" pitchFamily="18" charset="0"/>
              </a:rPr>
              <a:t>εκτενώς 	αυτούσιο κείμενο από την πηγή που έχουμε 	επιλέξει</a:t>
            </a:r>
            <a:r>
              <a:rPr lang="en-US" sz="2800" dirty="0" smtClean="0">
                <a:latin typeface="Cambria" pitchFamily="18" charset="0"/>
              </a:rPr>
              <a:t>. </a:t>
            </a:r>
            <a:r>
              <a:rPr lang="el-GR" sz="2800" dirty="0" smtClean="0">
                <a:latin typeface="Cambria" pitchFamily="18" charset="0"/>
              </a:rPr>
              <a:t>Αν η παράθεση ενός κειμένου γίνει 	αυτολεξεί χωρίς εισαγωγικά ή σε ξεχωριστή 	σειρά με ευδιάκριτη εσοχή στα αριστερά τότε 	θεωρείται </a:t>
            </a:r>
            <a:r>
              <a:rPr lang="el-GR" sz="2800" b="1" dirty="0" smtClean="0">
                <a:solidFill>
                  <a:srgbClr val="00B050"/>
                </a:solidFill>
                <a:latin typeface="Cambria" pitchFamily="18" charset="0"/>
              </a:rPr>
              <a:t>ΛΟΓΟΚΛΟΠΗ.</a:t>
            </a:r>
            <a:endParaRPr lang="el-GR" sz="2800" dirty="0" smtClean="0">
              <a:solidFill>
                <a:srgbClr val="00B050"/>
              </a:solidFill>
              <a:latin typeface="Cambria" pitchFamily="18"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extLst>
      <p:ext uri="{BB962C8B-B14F-4D97-AF65-F5344CB8AC3E}">
        <p14:creationId xmlns="" xmlns:p14="http://schemas.microsoft.com/office/powerpoint/2010/main" val="262562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5"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p:cTn id="1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20080"/>
          </a:xfrm>
        </p:spPr>
        <p:txBody>
          <a:bodyPr>
            <a:normAutofit fontScale="90000"/>
          </a:bodyPr>
          <a:lstStyle/>
          <a:p>
            <a:pPr algn="ctr"/>
            <a:r>
              <a:rPr lang="el-GR" b="1" dirty="0" smtClean="0">
                <a:solidFill>
                  <a:srgbClr val="C00000"/>
                </a:solidFill>
                <a:latin typeface="+mn-lt"/>
              </a:rPr>
              <a:t>Παράθεση παραπομπής – πώς;</a:t>
            </a:r>
            <a:endParaRPr lang="en-US" b="1" dirty="0">
              <a:solidFill>
                <a:srgbClr val="C00000"/>
              </a:solidFill>
              <a:latin typeface="+mn-lt"/>
            </a:endParaRPr>
          </a:p>
        </p:txBody>
      </p:sp>
      <p:sp>
        <p:nvSpPr>
          <p:cNvPr id="3" name="Content Placeholder 2"/>
          <p:cNvSpPr>
            <a:spLocks noGrp="1"/>
          </p:cNvSpPr>
          <p:nvPr>
            <p:ph sz="quarter" idx="1"/>
          </p:nvPr>
        </p:nvSpPr>
        <p:spPr>
          <a:xfrm>
            <a:off x="457200" y="908720"/>
            <a:ext cx="8229600" cy="5217443"/>
          </a:xfrm>
        </p:spPr>
        <p:txBody>
          <a:bodyPr>
            <a:noAutofit/>
          </a:bodyPr>
          <a:lstStyle/>
          <a:p>
            <a:pPr>
              <a:buFont typeface="Wingdings" pitchFamily="2" charset="2"/>
              <a:buChar char="Ø"/>
            </a:pPr>
            <a:r>
              <a:rPr lang="el-GR" dirty="0" smtClean="0">
                <a:latin typeface="Cambria" pitchFamily="18" charset="0"/>
              </a:rPr>
              <a:t>Περιορισμοί / Οδηγίες (συνέχεια):</a:t>
            </a:r>
          </a:p>
          <a:p>
            <a:pPr marL="514350" indent="-514350">
              <a:buNone/>
            </a:pPr>
            <a:r>
              <a:rPr lang="el-GR" dirty="0" smtClean="0">
                <a:solidFill>
                  <a:srgbClr val="C00000"/>
                </a:solidFill>
                <a:latin typeface="Cambria" pitchFamily="18" charset="0"/>
              </a:rPr>
              <a:t>3.</a:t>
            </a:r>
            <a:r>
              <a:rPr lang="el-GR" dirty="0" smtClean="0">
                <a:latin typeface="Cambria" pitchFamily="18" charset="0"/>
              </a:rPr>
              <a:t> 	</a:t>
            </a:r>
            <a:r>
              <a:rPr lang="en-US" sz="2400" dirty="0" err="1" smtClean="0">
                <a:latin typeface="Cambria" pitchFamily="18" charset="0"/>
              </a:rPr>
              <a:t>Εάν</a:t>
            </a:r>
            <a:r>
              <a:rPr lang="en-US" sz="2400" dirty="0" smtClean="0">
                <a:latin typeface="Cambria" pitchFamily="18" charset="0"/>
              </a:rPr>
              <a:t> </a:t>
            </a:r>
            <a:r>
              <a:rPr lang="el-GR" sz="2400" dirty="0" smtClean="0">
                <a:latin typeface="Cambria" pitchFamily="18" charset="0"/>
              </a:rPr>
              <a:t>είναι απαραίτητο να χρησιμοποιήσουμε </a:t>
            </a:r>
            <a:r>
              <a:rPr lang="en-US" sz="2400" dirty="0" err="1" smtClean="0">
                <a:latin typeface="Cambria" pitchFamily="18" charset="0"/>
              </a:rPr>
              <a:t>αυτούσιο</a:t>
            </a:r>
            <a:r>
              <a:rPr lang="en-US" sz="2400" dirty="0" smtClean="0">
                <a:latin typeface="Cambria" pitchFamily="18" charset="0"/>
              </a:rPr>
              <a:t> </a:t>
            </a:r>
            <a:r>
              <a:rPr lang="en-US" sz="2400" dirty="0" err="1" smtClean="0">
                <a:latin typeface="Cambria" pitchFamily="18" charset="0"/>
              </a:rPr>
              <a:t>κείμενο</a:t>
            </a:r>
            <a:r>
              <a:rPr lang="en-US" sz="2400" dirty="0" smtClean="0">
                <a:latin typeface="Cambria" pitchFamily="18" charset="0"/>
              </a:rPr>
              <a:t> </a:t>
            </a:r>
            <a:r>
              <a:rPr lang="en-US" sz="2400" dirty="0" err="1" smtClean="0">
                <a:latin typeface="Cambria" pitchFamily="18" charset="0"/>
              </a:rPr>
              <a:t>από</a:t>
            </a:r>
            <a:r>
              <a:rPr lang="en-US" sz="2400" dirty="0" smtClean="0">
                <a:latin typeface="Cambria" pitchFamily="18" charset="0"/>
              </a:rPr>
              <a:t> </a:t>
            </a:r>
            <a:r>
              <a:rPr lang="en-US" sz="2400" dirty="0" err="1" smtClean="0">
                <a:latin typeface="Cambria" pitchFamily="18" charset="0"/>
              </a:rPr>
              <a:t>μια</a:t>
            </a:r>
            <a:r>
              <a:rPr lang="en-US" sz="2400" dirty="0" smtClean="0">
                <a:latin typeface="Cambria" pitchFamily="18" charset="0"/>
              </a:rPr>
              <a:t> </a:t>
            </a:r>
            <a:r>
              <a:rPr lang="en-US" sz="2400" dirty="0" err="1" smtClean="0">
                <a:latin typeface="Cambria" pitchFamily="18" charset="0"/>
              </a:rPr>
              <a:t>πηγή</a:t>
            </a:r>
            <a:r>
              <a:rPr lang="en-US" sz="2400" dirty="0" smtClean="0">
                <a:latin typeface="Cambria" pitchFamily="18" charset="0"/>
              </a:rPr>
              <a:t> (</a:t>
            </a:r>
            <a:r>
              <a:rPr lang="en-US" sz="2400" dirty="0" err="1" smtClean="0">
                <a:latin typeface="Cambria" pitchFamily="18" charset="0"/>
              </a:rPr>
              <a:t>π.χ</a:t>
            </a:r>
            <a:r>
              <a:rPr lang="en-US" sz="2400" dirty="0" smtClean="0">
                <a:latin typeface="Cambria" pitchFamily="18" charset="0"/>
              </a:rPr>
              <a:t>. </a:t>
            </a:r>
            <a:r>
              <a:rPr lang="en-US" sz="2400" dirty="0" err="1" smtClean="0">
                <a:latin typeface="Cambria" pitchFamily="18" charset="0"/>
              </a:rPr>
              <a:t>στην</a:t>
            </a:r>
            <a:r>
              <a:rPr lang="en-US" sz="2400" dirty="0" smtClean="0">
                <a:latin typeface="Cambria" pitchFamily="18" charset="0"/>
              </a:rPr>
              <a:t> </a:t>
            </a:r>
            <a:r>
              <a:rPr lang="en-US" sz="2400" dirty="0" err="1" smtClean="0">
                <a:latin typeface="Cambria" pitchFamily="18" charset="0"/>
              </a:rPr>
              <a:t>περίπτωση</a:t>
            </a:r>
            <a:r>
              <a:rPr lang="en-US" sz="2400" dirty="0" smtClean="0">
                <a:latin typeface="Cambria" pitchFamily="18" charset="0"/>
              </a:rPr>
              <a:t> </a:t>
            </a:r>
            <a:r>
              <a:rPr lang="en-US" sz="2400" dirty="0" err="1" smtClean="0">
                <a:latin typeface="Cambria" pitchFamily="18" charset="0"/>
              </a:rPr>
              <a:t>ενός</a:t>
            </a:r>
            <a:r>
              <a:rPr lang="en-US" sz="2400" dirty="0" smtClean="0">
                <a:latin typeface="Cambria" pitchFamily="18" charset="0"/>
              </a:rPr>
              <a:t> </a:t>
            </a:r>
            <a:r>
              <a:rPr lang="en-US" sz="2400" dirty="0" err="1" smtClean="0">
                <a:latin typeface="Cambria" pitchFamily="18" charset="0"/>
              </a:rPr>
              <a:t>ορισμού</a:t>
            </a:r>
            <a:r>
              <a:rPr lang="el-GR" sz="2400" dirty="0" smtClean="0">
                <a:latin typeface="Cambria" pitchFamily="18" charset="0"/>
              </a:rPr>
              <a:t> ή μιας πρότασης άξιας αναφοράς ως αυτούσιο κείμενο</a:t>
            </a:r>
            <a:r>
              <a:rPr lang="en-US" sz="2400" dirty="0" smtClean="0">
                <a:latin typeface="Cambria" pitchFamily="18" charset="0"/>
              </a:rPr>
              <a:t>), </a:t>
            </a:r>
            <a:r>
              <a:rPr lang="en-US" sz="2400" dirty="0" err="1" smtClean="0">
                <a:latin typeface="Cambria" pitchFamily="18" charset="0"/>
              </a:rPr>
              <a:t>τότε</a:t>
            </a:r>
            <a:r>
              <a:rPr lang="en-US" sz="2400" dirty="0" smtClean="0">
                <a:latin typeface="Cambria" pitchFamily="18" charset="0"/>
              </a:rPr>
              <a:t> </a:t>
            </a:r>
            <a:r>
              <a:rPr lang="el-GR" sz="2400" dirty="0" smtClean="0">
                <a:latin typeface="Cambria" pitchFamily="18" charset="0"/>
              </a:rPr>
              <a:t>το </a:t>
            </a:r>
            <a:r>
              <a:rPr lang="en-US" sz="2400" dirty="0" err="1" smtClean="0">
                <a:latin typeface="Cambria" pitchFamily="18" charset="0"/>
              </a:rPr>
              <a:t>ακριβές</a:t>
            </a:r>
            <a:r>
              <a:rPr lang="en-US" sz="2400" dirty="0" smtClean="0">
                <a:latin typeface="Cambria" pitchFamily="18" charset="0"/>
              </a:rPr>
              <a:t> </a:t>
            </a:r>
            <a:r>
              <a:rPr lang="en-US" sz="2400" dirty="0" err="1" smtClean="0">
                <a:latin typeface="Cambria" pitchFamily="18" charset="0"/>
              </a:rPr>
              <a:t>κείμενο</a:t>
            </a:r>
            <a:r>
              <a:rPr lang="en-US" sz="2400" dirty="0" smtClean="0">
                <a:latin typeface="Cambria" pitchFamily="18" charset="0"/>
              </a:rPr>
              <a:t> </a:t>
            </a:r>
            <a:r>
              <a:rPr lang="el-GR" sz="2400" dirty="0" smtClean="0">
                <a:latin typeface="Cambria" pitchFamily="18" charset="0"/>
              </a:rPr>
              <a:t>από την πηγή πρέπει να είναι είτε εντός </a:t>
            </a:r>
            <a:r>
              <a:rPr lang="en-US" sz="2400" b="1" i="1" dirty="0" err="1" smtClean="0">
                <a:solidFill>
                  <a:srgbClr val="FF0000"/>
                </a:solidFill>
                <a:latin typeface="Cambria" pitchFamily="18" charset="0"/>
              </a:rPr>
              <a:t>εισαγωγικ</a:t>
            </a:r>
            <a:r>
              <a:rPr lang="el-GR" sz="2400" b="1" i="1" dirty="0" err="1" smtClean="0">
                <a:solidFill>
                  <a:srgbClr val="FF0000"/>
                </a:solidFill>
                <a:latin typeface="Cambria" pitchFamily="18" charset="0"/>
              </a:rPr>
              <a:t>ών</a:t>
            </a:r>
            <a:r>
              <a:rPr lang="en-US" sz="2400" b="1" i="1" dirty="0" smtClean="0">
                <a:solidFill>
                  <a:srgbClr val="FF0000"/>
                </a:solidFill>
                <a:latin typeface="Cambria" pitchFamily="18" charset="0"/>
              </a:rPr>
              <a:t> </a:t>
            </a:r>
            <a:r>
              <a:rPr lang="el-GR" sz="2400" b="1" i="1" dirty="0" smtClean="0">
                <a:solidFill>
                  <a:srgbClr val="FF0000"/>
                </a:solidFill>
                <a:latin typeface="Cambria" pitchFamily="18" charset="0"/>
              </a:rPr>
              <a:t>στη ροή του κειμένου </a:t>
            </a:r>
            <a:r>
              <a:rPr lang="el-GR" sz="2400" dirty="0" err="1" smtClean="0">
                <a:solidFill>
                  <a:srgbClr val="0070C0"/>
                </a:solidFill>
                <a:latin typeface="Cambria" pitchFamily="18" charset="0"/>
              </a:rPr>
              <a:t>ΕΆΝ</a:t>
            </a:r>
            <a:r>
              <a:rPr lang="el-GR" sz="2400" dirty="0" smtClean="0">
                <a:solidFill>
                  <a:srgbClr val="0070C0"/>
                </a:solidFill>
                <a:latin typeface="Cambria" pitchFamily="18" charset="0"/>
              </a:rPr>
              <a:t> </a:t>
            </a:r>
            <a:r>
              <a:rPr lang="el-GR" sz="2400" dirty="0" smtClean="0">
                <a:solidFill>
                  <a:srgbClr val="0070C0"/>
                </a:solidFill>
                <a:latin typeface="Cambria" pitchFamily="18" charset="0"/>
              </a:rPr>
              <a:t>το ακριβές κείμενο από την πηγή δεν </a:t>
            </a:r>
            <a:r>
              <a:rPr lang="el-GR" sz="2400" dirty="0" smtClean="0">
                <a:solidFill>
                  <a:srgbClr val="0070C0"/>
                </a:solidFill>
                <a:latin typeface="Cambria" pitchFamily="18" charset="0"/>
              </a:rPr>
              <a:t>ξεπερνά τις 3 σειρές</a:t>
            </a:r>
            <a:r>
              <a:rPr lang="el-GR" sz="2400" dirty="0" smtClean="0">
                <a:latin typeface="Cambria" pitchFamily="18" charset="0"/>
              </a:rPr>
              <a:t> είτε </a:t>
            </a:r>
            <a:r>
              <a:rPr lang="el-GR" sz="2400" b="1" i="1" dirty="0" smtClean="0">
                <a:solidFill>
                  <a:srgbClr val="FF0000"/>
                </a:solidFill>
                <a:latin typeface="Cambria" pitchFamily="18" charset="0"/>
              </a:rPr>
              <a:t>στην επόμενη σειρά με ευδιάκριτη εσοχή στην αριστερή στοίχιση </a:t>
            </a:r>
            <a:r>
              <a:rPr lang="el-GR" sz="2400" dirty="0" err="1" smtClean="0">
                <a:solidFill>
                  <a:srgbClr val="0070C0"/>
                </a:solidFill>
                <a:latin typeface="Cambria" pitchFamily="18" charset="0"/>
              </a:rPr>
              <a:t>ΕΆΝ</a:t>
            </a:r>
            <a:r>
              <a:rPr lang="el-GR" sz="2400" dirty="0" smtClean="0">
                <a:solidFill>
                  <a:srgbClr val="0070C0"/>
                </a:solidFill>
                <a:latin typeface="Cambria" pitchFamily="18" charset="0"/>
              </a:rPr>
              <a:t> </a:t>
            </a:r>
            <a:r>
              <a:rPr lang="el-GR" sz="2400" dirty="0" smtClean="0">
                <a:solidFill>
                  <a:srgbClr val="0070C0"/>
                </a:solidFill>
                <a:latin typeface="Cambria" pitchFamily="18" charset="0"/>
              </a:rPr>
              <a:t>το ακριβές κείμενο από την πηγή ξεπερνά </a:t>
            </a:r>
            <a:r>
              <a:rPr lang="el-GR" sz="2400" dirty="0" smtClean="0">
                <a:solidFill>
                  <a:srgbClr val="0070C0"/>
                </a:solidFill>
                <a:latin typeface="Cambria" pitchFamily="18" charset="0"/>
              </a:rPr>
              <a:t>τις 3 σειρές </a:t>
            </a:r>
            <a:r>
              <a:rPr lang="en-US" sz="2400" dirty="0" smtClean="0">
                <a:latin typeface="Cambria" pitchFamily="18" charset="0"/>
              </a:rPr>
              <a:t> </a:t>
            </a:r>
            <a:r>
              <a:rPr lang="el-GR" sz="2400" dirty="0" smtClean="0">
                <a:latin typeface="Cambria" pitchFamily="18" charset="0"/>
              </a:rPr>
              <a:t>και το διάστημα γίνεται μονό, ενώ η γραμματοσειρά μπορεί να είναι είτε σε πλάγια γραφή είτε μικρότερη από το υπόλοιπο κείμενο</a:t>
            </a:r>
            <a:r>
              <a:rPr lang="en-US" sz="2400" dirty="0" smtClean="0">
                <a:latin typeface="Cambria" pitchFamily="18" charset="0"/>
              </a:rPr>
              <a:t>.</a:t>
            </a:r>
            <a:endParaRPr lang="el-GR" sz="2400" dirty="0" smtClean="0">
              <a:latin typeface="Cambria" pitchFamily="18"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6"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52128"/>
          </a:xfrm>
        </p:spPr>
        <p:txBody>
          <a:bodyPr>
            <a:normAutofit fontScale="90000"/>
          </a:bodyPr>
          <a:lstStyle/>
          <a:p>
            <a:pPr algn="ctr"/>
            <a:r>
              <a:rPr lang="el-GR" b="1" dirty="0" smtClean="0">
                <a:solidFill>
                  <a:srgbClr val="C00000"/>
                </a:solidFill>
                <a:latin typeface="+mn-lt"/>
              </a:rPr>
              <a:t>Παράδειγμα παραθέματος εντός εισαγωγικών (1)</a:t>
            </a:r>
            <a:endParaRPr lang="en-US" b="1" dirty="0">
              <a:solidFill>
                <a:srgbClr val="C00000"/>
              </a:solidFill>
              <a:latin typeface="+mn-lt"/>
            </a:endParaRPr>
          </a:p>
        </p:txBody>
      </p:sp>
      <p:sp>
        <p:nvSpPr>
          <p:cNvPr id="3" name="Content Placeholder 2"/>
          <p:cNvSpPr>
            <a:spLocks noGrp="1"/>
          </p:cNvSpPr>
          <p:nvPr>
            <p:ph sz="quarter" idx="1"/>
          </p:nvPr>
        </p:nvSpPr>
        <p:spPr>
          <a:xfrm>
            <a:off x="457200" y="1412776"/>
            <a:ext cx="8229600" cy="4608512"/>
          </a:xfrm>
        </p:spPr>
        <p:txBody>
          <a:bodyPr>
            <a:noAutofit/>
          </a:bodyPr>
          <a:lstStyle/>
          <a:p>
            <a:pPr>
              <a:lnSpc>
                <a:spcPct val="150000"/>
              </a:lnSpc>
              <a:buFont typeface="Wingdings" panose="05000000000000000000" pitchFamily="2" charset="2"/>
              <a:buChar char="Ø"/>
            </a:pPr>
            <a:r>
              <a:rPr lang="el-GR" sz="2400" dirty="0" smtClean="0">
                <a:latin typeface="Cambria" pitchFamily="18" charset="0"/>
              </a:rPr>
              <a:t>Παράθεμα εντός εισαγωγικών:	</a:t>
            </a:r>
          </a:p>
          <a:p>
            <a:pPr marL="457200" indent="-457200">
              <a:lnSpc>
                <a:spcPct val="150000"/>
              </a:lnSpc>
              <a:buNone/>
            </a:pPr>
            <a:r>
              <a:rPr lang="el-GR" sz="2400" dirty="0" smtClean="0">
                <a:latin typeface="Cambria" pitchFamily="18" charset="0"/>
              </a:rPr>
              <a:t>	Στο δάσκαλο επιφυλάσσεται ένας πιο σύγχρονος ρόλος: αυτός του σχεδιαστή και συντονιστή ο οποίος, γνωρίζοντας τις ανάγκες της τάξης του και «[…] σεβόμενος την ετερογένεια του μαθητικού πληθυσμού, οφείλει να ακολουθεί το ρυθμό, τις δυνατότητες και τα ενδιαφέροντα των μαθητών της τάξης του» (Γαβριηλίδου, Σφυρόερα &amp; Μπεζέ, 2003: 10)</a:t>
            </a:r>
          </a:p>
          <a:p>
            <a:pPr marL="457200" indent="-457200">
              <a:buNone/>
            </a:pPr>
            <a:endParaRPr lang="el-GR" sz="2400" dirty="0" smtClean="0">
              <a:latin typeface="Cambria" pitchFamily="18" charset="0"/>
            </a:endParaRPr>
          </a:p>
          <a:p>
            <a:pPr marL="457200" indent="-457200">
              <a:buFont typeface="+mj-lt"/>
              <a:buAutoNum type="arabicPeriod"/>
            </a:pPr>
            <a:endParaRPr lang="el-GR" sz="2400" dirty="0" smtClean="0">
              <a:latin typeface="Cambria" pitchFamily="18" charset="0"/>
            </a:endParaRPr>
          </a:p>
          <a:p>
            <a:pPr marL="457200" indent="-457200">
              <a:buFont typeface="+mj-lt"/>
              <a:buAutoNum type="arabicPeriod"/>
            </a:pPr>
            <a:endParaRPr lang="el-GR" sz="2400" dirty="0" smtClean="0">
              <a:latin typeface="Cambria" pitchFamily="18" charset="0"/>
            </a:endParaRPr>
          </a:p>
          <a:p>
            <a:pPr marL="457200" indent="-457200">
              <a:buNone/>
            </a:pPr>
            <a:r>
              <a:rPr lang="el-GR" sz="2400" dirty="0" smtClean="0">
                <a:latin typeface="Cambria" pitchFamily="18" charset="0"/>
              </a:rPr>
              <a:t>	</a:t>
            </a:r>
            <a:endParaRPr lang="en-US" sz="2000" dirty="0">
              <a:latin typeface="Cambria" pitchFamily="18"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6"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008112"/>
          </a:xfrm>
        </p:spPr>
        <p:txBody>
          <a:bodyPr>
            <a:normAutofit fontScale="90000"/>
          </a:bodyPr>
          <a:lstStyle/>
          <a:p>
            <a:pPr algn="ctr"/>
            <a:r>
              <a:rPr lang="el-GR" sz="3200" b="1" dirty="0" smtClean="0">
                <a:solidFill>
                  <a:srgbClr val="C00000"/>
                </a:solidFill>
                <a:latin typeface="+mn-lt"/>
              </a:rPr>
              <a:t>Παράδειγμα παραθέματος εντός εισαγωγικών (2)</a:t>
            </a:r>
            <a:endParaRPr lang="en-US" sz="3200" b="1" dirty="0">
              <a:solidFill>
                <a:srgbClr val="C00000"/>
              </a:solidFill>
              <a:latin typeface="+mn-lt"/>
            </a:endParaRPr>
          </a:p>
        </p:txBody>
      </p:sp>
      <p:sp>
        <p:nvSpPr>
          <p:cNvPr id="3" name="Content Placeholder 2"/>
          <p:cNvSpPr>
            <a:spLocks noGrp="1"/>
          </p:cNvSpPr>
          <p:nvPr>
            <p:ph sz="quarter" idx="1"/>
          </p:nvPr>
        </p:nvSpPr>
        <p:spPr>
          <a:xfrm>
            <a:off x="457200" y="1196752"/>
            <a:ext cx="8229600" cy="4896544"/>
          </a:xfrm>
        </p:spPr>
        <p:txBody>
          <a:bodyPr>
            <a:noAutofit/>
          </a:bodyPr>
          <a:lstStyle/>
          <a:p>
            <a:pPr marL="457200" indent="-457200">
              <a:lnSpc>
                <a:spcPct val="150000"/>
              </a:lnSpc>
              <a:buNone/>
            </a:pPr>
            <a:r>
              <a:rPr lang="el-GR" sz="2400" dirty="0" smtClean="0">
                <a:latin typeface="Cambria" pitchFamily="18" charset="0"/>
              </a:rPr>
              <a:t>	</a:t>
            </a:r>
            <a:r>
              <a:rPr lang="el-GR" sz="2000" dirty="0" smtClean="0">
                <a:latin typeface="Cambria" pitchFamily="18" charset="0"/>
              </a:rPr>
              <a:t>Οι </a:t>
            </a:r>
            <a:r>
              <a:rPr lang="el-GR" sz="2000" dirty="0" err="1" smtClean="0">
                <a:latin typeface="Cambria" pitchFamily="18" charset="0"/>
              </a:rPr>
              <a:t>Γαβριηλίδου</a:t>
            </a:r>
            <a:r>
              <a:rPr lang="el-GR" sz="2000" dirty="0" smtClean="0">
                <a:latin typeface="Cambria" pitchFamily="18" charset="0"/>
              </a:rPr>
              <a:t>, </a:t>
            </a:r>
            <a:r>
              <a:rPr lang="el-GR" sz="2000" dirty="0" err="1" smtClean="0">
                <a:latin typeface="Cambria" pitchFamily="18" charset="0"/>
              </a:rPr>
              <a:t>Σφυρόερα</a:t>
            </a:r>
            <a:r>
              <a:rPr lang="el-GR" sz="2000" dirty="0" smtClean="0">
                <a:latin typeface="Cambria" pitchFamily="18" charset="0"/>
              </a:rPr>
              <a:t> και Μπεζέ (2003) υποστηρίζουν ότι ο εκπαιδευτικός οφείλει να σέβεται «την ετερογένεια του μαθητικού πληθυσμού, οφείλει να ακολουθεί το ρυθμό, τις δυνατότητες και τα ενδιαφέροντα των μαθητών της τάξης του» (σελ. 10). </a:t>
            </a:r>
          </a:p>
          <a:p>
            <a:pPr marL="457200" indent="-457200">
              <a:lnSpc>
                <a:spcPct val="150000"/>
              </a:lnSpc>
              <a:buNone/>
            </a:pPr>
            <a:r>
              <a:rPr lang="el-GR" sz="2000" dirty="0" smtClean="0">
                <a:latin typeface="Cambria" pitchFamily="18" charset="0"/>
              </a:rPr>
              <a:t>					</a:t>
            </a:r>
            <a:r>
              <a:rPr lang="el-GR" sz="2400" b="1" dirty="0" smtClean="0">
                <a:solidFill>
                  <a:srgbClr val="FF0000"/>
                </a:solidFill>
                <a:latin typeface="Cambria" pitchFamily="18" charset="0"/>
              </a:rPr>
              <a:t>Ή</a:t>
            </a:r>
          </a:p>
          <a:p>
            <a:pPr marL="457200" indent="-457200">
              <a:lnSpc>
                <a:spcPct val="150000"/>
              </a:lnSpc>
              <a:buNone/>
            </a:pPr>
            <a:r>
              <a:rPr lang="el-GR" sz="2000" dirty="0" smtClean="0">
                <a:latin typeface="Cambria" pitchFamily="18" charset="0"/>
              </a:rPr>
              <a:t>	Τον υπεύθυνο ρόλο του εκπαιδευτικού έχουν υποστηρίξει και οι </a:t>
            </a:r>
            <a:r>
              <a:rPr lang="el-GR" sz="2000" dirty="0" err="1" smtClean="0">
                <a:latin typeface="Cambria" pitchFamily="18" charset="0"/>
              </a:rPr>
              <a:t>Γαβριηλίδου</a:t>
            </a:r>
            <a:r>
              <a:rPr lang="el-GR" sz="2000" dirty="0" smtClean="0">
                <a:latin typeface="Cambria" pitchFamily="18" charset="0"/>
              </a:rPr>
              <a:t>, </a:t>
            </a:r>
            <a:r>
              <a:rPr lang="el-GR" sz="2000" dirty="0" err="1" smtClean="0">
                <a:latin typeface="Cambria" pitchFamily="18" charset="0"/>
              </a:rPr>
              <a:t>Σφυρόερα</a:t>
            </a:r>
            <a:r>
              <a:rPr lang="el-GR" sz="2000" dirty="0" smtClean="0">
                <a:latin typeface="Cambria" pitchFamily="18" charset="0"/>
              </a:rPr>
              <a:t> και Μπεζέ (2003: 10): «ο εκπαιδευτικός οφείλει να σέβεται την ετερογένεια του μαθητικού πληθυσμού, οφείλει να ακολουθεί το ρυθμό, τις δυνατότητες και τα ενδιαφέροντα των μαθητών της τάξης του».</a:t>
            </a:r>
          </a:p>
          <a:p>
            <a:pPr marL="457200" indent="-457200">
              <a:buFont typeface="+mj-lt"/>
              <a:buAutoNum type="arabicPeriod"/>
            </a:pPr>
            <a:endParaRPr lang="el-GR" sz="2400" dirty="0" smtClean="0">
              <a:latin typeface="Cambria" pitchFamily="18" charset="0"/>
            </a:endParaRPr>
          </a:p>
          <a:p>
            <a:pPr marL="457200" indent="-457200">
              <a:buFont typeface="+mj-lt"/>
              <a:buAutoNum type="arabicPeriod"/>
            </a:pPr>
            <a:endParaRPr lang="el-GR" sz="2400" dirty="0" smtClean="0">
              <a:latin typeface="Cambria" pitchFamily="18" charset="0"/>
            </a:endParaRPr>
          </a:p>
          <a:p>
            <a:pPr marL="457200" indent="-457200">
              <a:buNone/>
            </a:pPr>
            <a:r>
              <a:rPr lang="el-GR" sz="2400" dirty="0" smtClean="0">
                <a:latin typeface="Cambria" pitchFamily="18" charset="0"/>
              </a:rPr>
              <a:t>	</a:t>
            </a:r>
            <a:endParaRPr lang="en-US" sz="2000" dirty="0">
              <a:latin typeface="Cambria" pitchFamily="18" charset="0"/>
            </a:endParaRPr>
          </a:p>
        </p:txBody>
      </p:sp>
      <p:sp>
        <p:nvSpPr>
          <p:cNvPr id="4" name="Date Placeholder 3"/>
          <p:cNvSpPr>
            <a:spLocks noGrp="1"/>
          </p:cNvSpPr>
          <p:nvPr>
            <p:ph type="dt" sz="half" idx="10"/>
          </p:nvPr>
        </p:nvSpPr>
        <p:spPr>
          <a:xfrm>
            <a:off x="5941368" y="6184354"/>
            <a:ext cx="2476500" cy="476250"/>
          </a:xfrm>
        </p:spPr>
        <p:txBody>
          <a:bodyPr/>
          <a:lstStyle/>
          <a:p>
            <a:r>
              <a:rPr lang="el-GR" sz="1600" b="1" dirty="0" smtClean="0">
                <a:solidFill>
                  <a:srgbClr val="C00000"/>
                </a:solidFill>
              </a:rPr>
              <a:t>6 Μαρτίου 2014</a:t>
            </a:r>
            <a:endParaRPr lang="en-US" sz="1600" b="1" dirty="0">
              <a:solidFill>
                <a:srgbClr val="C00000"/>
              </a:solidFill>
            </a:endParaRPr>
          </a:p>
        </p:txBody>
      </p:sp>
      <p:sp>
        <p:nvSpPr>
          <p:cNvPr id="5" name="Footer Placeholder 4"/>
          <p:cNvSpPr>
            <a:spLocks noGrp="1"/>
          </p:cNvSpPr>
          <p:nvPr>
            <p:ph type="ftr" sz="quarter" idx="11"/>
          </p:nvPr>
        </p:nvSpPr>
        <p:spPr>
          <a:xfrm>
            <a:off x="683568" y="6165304"/>
            <a:ext cx="3962400" cy="457200"/>
          </a:xfrm>
        </p:spPr>
        <p:txBody>
          <a:bodyPr/>
          <a:lstStyle/>
          <a:p>
            <a:r>
              <a:rPr lang="el-GR" sz="1600" b="1" dirty="0" smtClean="0">
                <a:solidFill>
                  <a:srgbClr val="C00000"/>
                </a:solidFill>
              </a:rPr>
              <a:t>Παραπομπές &amp; παραθέματα</a:t>
            </a:r>
            <a:endParaRPr lang="en-US" sz="16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3" dur="1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5"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476</TotalTime>
  <Words>1323</Words>
  <Application>Microsoft Office PowerPoint</Application>
  <PresentationFormat>On-screen Show (4:3)</PresentationFormat>
  <Paragraphs>163</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Equity</vt:lpstr>
      <vt:lpstr>ΟΙ ΠΑΡΑΠΟΜΠΕΣ ΠΗΓΩΝ ΚΑΙ ΤΑ ΠΑΡΑΘΕΜΑΤΑ ΣΤΙΣ ΕΠΙΣΤΗΜΟΝΙΚΕΣ ΕΡΓΑΣΙΕΣ</vt:lpstr>
      <vt:lpstr>Παραπομπές σε πηγές – τι είναι;</vt:lpstr>
      <vt:lpstr>Παραπομπές σε πηγές – τι είναι; (συνέχεια)</vt:lpstr>
      <vt:lpstr>Παραπομπές σε πηγές – γιατί;</vt:lpstr>
      <vt:lpstr>Παράθεση παραπομπής – πώς;</vt:lpstr>
      <vt:lpstr>Παράθεση παραπομπής – πώς;</vt:lpstr>
      <vt:lpstr>Παράθεση παραπομπής – πώς;</vt:lpstr>
      <vt:lpstr>Παράδειγμα παραθέματος εντός εισαγωγικών (1)</vt:lpstr>
      <vt:lpstr>Παράδειγμα παραθέματος εντός εισαγωγικών (2)</vt:lpstr>
      <vt:lpstr>Παράδειγμα παραθέματος με ευδιάκριτη εσοχή αριστερά (1)</vt:lpstr>
      <vt:lpstr>Παράδειγμα παραθέματος με ευδιάκριτη εσοχή αριστερά (2)</vt:lpstr>
      <vt:lpstr>Πώς γράφουμε τις πληροφορίες από την πηγή τεκμηριώνοντας τις θέσεις μας</vt:lpstr>
      <vt:lpstr>Πώς παραπέμπουμε στην πηγή</vt:lpstr>
      <vt:lpstr>Πώς παραπέμπουμε στην πηγή</vt:lpstr>
      <vt:lpstr>Πώς παραπέμπουμε στην πηγή</vt:lpstr>
      <vt:lpstr>Πώς παραπέμπουμε σε πολλές πηγές ταυτόχρονα</vt:lpstr>
      <vt:lpstr>Παράθεση παραπομπής από άλλη πηγή</vt:lpstr>
      <vt:lpstr>Αντιγραφή / Λογοκλοπή</vt:lpstr>
      <vt:lpstr>Αντιγραφή / Λογοκλοπή</vt:lpstr>
      <vt:lpstr>Παραθέματα από ερευνητικά δεδομένα</vt:lpstr>
      <vt:lpstr>Πώς παραθέτουμε αποσπάσματα από ερευνητικά δεδομένα</vt:lpstr>
      <vt:lpstr>Πώς παραθέτουμε αποσπάσματα από ερευνητικά δεδομένα</vt:lpstr>
      <vt:lpstr>Πώς παραθέτουμε αποσπάσματα από ερευνητικά δεδομένα</vt:lpstr>
      <vt:lpstr>Πώς παραθέτουμε αποσπάσματα από ερευνητικά δεδομένα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ΠΑΡΑΠΟΜΠΕΣ – ΑΝΑΦΟΡΕΣ ΣΕ ΕΠΙΣΤΗΜΟΝΙΚΕΣ ΕΡΓΑΣΙΕΣ</dc:title>
  <dc:creator>AA</dc:creator>
  <cp:lastModifiedBy>AA</cp:lastModifiedBy>
  <cp:revision>73</cp:revision>
  <dcterms:created xsi:type="dcterms:W3CDTF">2014-03-04T20:19:39Z</dcterms:created>
  <dcterms:modified xsi:type="dcterms:W3CDTF">2014-05-23T08:07:03Z</dcterms:modified>
</cp:coreProperties>
</file>