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1"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60F93640-D0A9-467E-960B-B7A25E81CF1C}" type="datetimeFigureOut">
              <a:rPr lang="el-GR" smtClean="0"/>
              <a:t>10/10/2016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87AA80-6242-4C2E-9F1D-7D55901DB3DF}" type="slidenum">
              <a:rPr lang="el-GR" smtClean="0"/>
              <a:t>‹#›</a:t>
            </a:fld>
            <a:endParaRPr lang="el-GR"/>
          </a:p>
        </p:txBody>
      </p:sp>
    </p:spTree>
    <p:extLst>
      <p:ext uri="{BB962C8B-B14F-4D97-AF65-F5344CB8AC3E}">
        <p14:creationId xmlns:p14="http://schemas.microsoft.com/office/powerpoint/2010/main" val="3772982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60F93640-D0A9-467E-960B-B7A25E81CF1C}" type="datetimeFigureOut">
              <a:rPr lang="el-GR" smtClean="0"/>
              <a:t>10/10/2016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87AA80-6242-4C2E-9F1D-7D55901DB3DF}" type="slidenum">
              <a:rPr lang="el-GR" smtClean="0"/>
              <a:t>‹#›</a:t>
            </a:fld>
            <a:endParaRPr lang="el-GR"/>
          </a:p>
        </p:txBody>
      </p:sp>
    </p:spTree>
    <p:extLst>
      <p:ext uri="{BB962C8B-B14F-4D97-AF65-F5344CB8AC3E}">
        <p14:creationId xmlns:p14="http://schemas.microsoft.com/office/powerpoint/2010/main" val="2128916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60F93640-D0A9-467E-960B-B7A25E81CF1C}" type="datetimeFigureOut">
              <a:rPr lang="el-GR" smtClean="0"/>
              <a:t>10/10/2016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87AA80-6242-4C2E-9F1D-7D55901DB3DF}" type="slidenum">
              <a:rPr lang="el-GR" smtClean="0"/>
              <a:t>‹#›</a:t>
            </a:fld>
            <a:endParaRPr lang="el-GR"/>
          </a:p>
        </p:txBody>
      </p:sp>
    </p:spTree>
    <p:extLst>
      <p:ext uri="{BB962C8B-B14F-4D97-AF65-F5344CB8AC3E}">
        <p14:creationId xmlns:p14="http://schemas.microsoft.com/office/powerpoint/2010/main" val="877827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4638"/>
            <a:ext cx="10972800" cy="1143000"/>
          </a:xfrm>
        </p:spPr>
        <p:txBody>
          <a:bodyPr/>
          <a:lstStyle/>
          <a:p>
            <a:r>
              <a:rPr lang="el-GR"/>
              <a:t>Στυλ κύριου τίτλου</a:t>
            </a:r>
          </a:p>
        </p:txBody>
      </p:sp>
      <p:sp>
        <p:nvSpPr>
          <p:cNvPr id="3" name="Θέση κειμένου 2"/>
          <p:cNvSpPr>
            <a:spLocks noGrp="1"/>
          </p:cNvSpPr>
          <p:nvPr>
            <p:ph type="body" sz="half" idx="1"/>
          </p:nvPr>
        </p:nvSpPr>
        <p:spPr>
          <a:xfrm>
            <a:off x="609600" y="1600201"/>
            <a:ext cx="5384800" cy="452596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600201"/>
            <a:ext cx="5384800" cy="452596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F229E232-6F14-414A-A658-4DF6E9169410}" type="slidenum">
              <a:rPr lang="el-GR" altLang="el-GR"/>
              <a:pPr>
                <a:defRPr/>
              </a:pPr>
              <a:t>‹#›</a:t>
            </a:fld>
            <a:endParaRPr lang="el-GR" altLang="el-GR"/>
          </a:p>
        </p:txBody>
      </p:sp>
    </p:spTree>
    <p:extLst>
      <p:ext uri="{BB962C8B-B14F-4D97-AF65-F5344CB8AC3E}">
        <p14:creationId xmlns:p14="http://schemas.microsoft.com/office/powerpoint/2010/main" val="424385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60F93640-D0A9-467E-960B-B7A25E81CF1C}" type="datetimeFigureOut">
              <a:rPr lang="el-GR" smtClean="0"/>
              <a:t>10/10/2016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87AA80-6242-4C2E-9F1D-7D55901DB3DF}" type="slidenum">
              <a:rPr lang="el-GR" smtClean="0"/>
              <a:t>‹#›</a:t>
            </a:fld>
            <a:endParaRPr lang="el-GR"/>
          </a:p>
        </p:txBody>
      </p:sp>
    </p:spTree>
    <p:extLst>
      <p:ext uri="{BB962C8B-B14F-4D97-AF65-F5344CB8AC3E}">
        <p14:creationId xmlns:p14="http://schemas.microsoft.com/office/powerpoint/2010/main" val="345771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60F93640-D0A9-467E-960B-B7A25E81CF1C}" type="datetimeFigureOut">
              <a:rPr lang="el-GR" smtClean="0"/>
              <a:t>10/10/2016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87AA80-6242-4C2E-9F1D-7D55901DB3DF}" type="slidenum">
              <a:rPr lang="el-GR" smtClean="0"/>
              <a:t>‹#›</a:t>
            </a:fld>
            <a:endParaRPr lang="el-GR"/>
          </a:p>
        </p:txBody>
      </p:sp>
    </p:spTree>
    <p:extLst>
      <p:ext uri="{BB962C8B-B14F-4D97-AF65-F5344CB8AC3E}">
        <p14:creationId xmlns:p14="http://schemas.microsoft.com/office/powerpoint/2010/main" val="2582722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60F93640-D0A9-467E-960B-B7A25E81CF1C}" type="datetimeFigureOut">
              <a:rPr lang="el-GR" smtClean="0"/>
              <a:t>10/10/2016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C87AA80-6242-4C2E-9F1D-7D55901DB3DF}" type="slidenum">
              <a:rPr lang="el-GR" smtClean="0"/>
              <a:t>‹#›</a:t>
            </a:fld>
            <a:endParaRPr lang="el-GR"/>
          </a:p>
        </p:txBody>
      </p:sp>
    </p:spTree>
    <p:extLst>
      <p:ext uri="{BB962C8B-B14F-4D97-AF65-F5344CB8AC3E}">
        <p14:creationId xmlns:p14="http://schemas.microsoft.com/office/powerpoint/2010/main" val="180303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60F93640-D0A9-467E-960B-B7A25E81CF1C}" type="datetimeFigureOut">
              <a:rPr lang="el-GR" smtClean="0"/>
              <a:t>10/10/2016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4C87AA80-6242-4C2E-9F1D-7D55901DB3DF}" type="slidenum">
              <a:rPr lang="el-GR" smtClean="0"/>
              <a:t>‹#›</a:t>
            </a:fld>
            <a:endParaRPr lang="el-GR"/>
          </a:p>
        </p:txBody>
      </p:sp>
    </p:spTree>
    <p:extLst>
      <p:ext uri="{BB962C8B-B14F-4D97-AF65-F5344CB8AC3E}">
        <p14:creationId xmlns:p14="http://schemas.microsoft.com/office/powerpoint/2010/main" val="991023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60F93640-D0A9-467E-960B-B7A25E81CF1C}" type="datetimeFigureOut">
              <a:rPr lang="el-GR" smtClean="0"/>
              <a:t>10/10/2016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4C87AA80-6242-4C2E-9F1D-7D55901DB3DF}" type="slidenum">
              <a:rPr lang="el-GR" smtClean="0"/>
              <a:t>‹#›</a:t>
            </a:fld>
            <a:endParaRPr lang="el-GR"/>
          </a:p>
        </p:txBody>
      </p:sp>
    </p:spTree>
    <p:extLst>
      <p:ext uri="{BB962C8B-B14F-4D97-AF65-F5344CB8AC3E}">
        <p14:creationId xmlns:p14="http://schemas.microsoft.com/office/powerpoint/2010/main" val="341255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0F93640-D0A9-467E-960B-B7A25E81CF1C}" type="datetimeFigureOut">
              <a:rPr lang="el-GR" smtClean="0"/>
              <a:t>10/10/2016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4C87AA80-6242-4C2E-9F1D-7D55901DB3DF}" type="slidenum">
              <a:rPr lang="el-GR" smtClean="0"/>
              <a:t>‹#›</a:t>
            </a:fld>
            <a:endParaRPr lang="el-GR"/>
          </a:p>
        </p:txBody>
      </p:sp>
    </p:spTree>
    <p:extLst>
      <p:ext uri="{BB962C8B-B14F-4D97-AF65-F5344CB8AC3E}">
        <p14:creationId xmlns:p14="http://schemas.microsoft.com/office/powerpoint/2010/main" val="35851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60F93640-D0A9-467E-960B-B7A25E81CF1C}" type="datetimeFigureOut">
              <a:rPr lang="el-GR" smtClean="0"/>
              <a:t>10/10/2016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C87AA80-6242-4C2E-9F1D-7D55901DB3DF}" type="slidenum">
              <a:rPr lang="el-GR" smtClean="0"/>
              <a:t>‹#›</a:t>
            </a:fld>
            <a:endParaRPr lang="el-GR"/>
          </a:p>
        </p:txBody>
      </p:sp>
    </p:spTree>
    <p:extLst>
      <p:ext uri="{BB962C8B-B14F-4D97-AF65-F5344CB8AC3E}">
        <p14:creationId xmlns:p14="http://schemas.microsoft.com/office/powerpoint/2010/main" val="387602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60F93640-D0A9-467E-960B-B7A25E81CF1C}" type="datetimeFigureOut">
              <a:rPr lang="el-GR" smtClean="0"/>
              <a:t>10/10/2016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C87AA80-6242-4C2E-9F1D-7D55901DB3DF}" type="slidenum">
              <a:rPr lang="el-GR" smtClean="0"/>
              <a:t>‹#›</a:t>
            </a:fld>
            <a:endParaRPr lang="el-GR"/>
          </a:p>
        </p:txBody>
      </p:sp>
    </p:spTree>
    <p:extLst>
      <p:ext uri="{BB962C8B-B14F-4D97-AF65-F5344CB8AC3E}">
        <p14:creationId xmlns:p14="http://schemas.microsoft.com/office/powerpoint/2010/main" val="2570195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93640-D0A9-467E-960B-B7A25E81CF1C}" type="datetimeFigureOut">
              <a:rPr lang="el-GR" smtClean="0"/>
              <a:t>10/10/2016</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7AA80-6242-4C2E-9F1D-7D55901DB3DF}" type="slidenum">
              <a:rPr lang="el-GR" smtClean="0"/>
              <a:t>‹#›</a:t>
            </a:fld>
            <a:endParaRPr lang="el-GR"/>
          </a:p>
        </p:txBody>
      </p:sp>
    </p:spTree>
    <p:extLst>
      <p:ext uri="{BB962C8B-B14F-4D97-AF65-F5344CB8AC3E}">
        <p14:creationId xmlns:p14="http://schemas.microsoft.com/office/powerpoint/2010/main" val="1965923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a:effectLst>
                  <a:outerShdw blurRad="38100" dist="38100" dir="2700000" algn="tl">
                    <a:srgbClr val="000000">
                      <a:alpha val="43137"/>
                    </a:srgbClr>
                  </a:outerShdw>
                </a:effectLst>
              </a:rPr>
              <a:t>Ηλεκτρικά Κυκλώματα και Ηλεκτρονική</a:t>
            </a:r>
          </a:p>
        </p:txBody>
      </p:sp>
      <p:sp>
        <p:nvSpPr>
          <p:cNvPr id="3" name="Υπότιτλος 2"/>
          <p:cNvSpPr>
            <a:spLocks noGrp="1"/>
          </p:cNvSpPr>
          <p:nvPr>
            <p:ph type="subTitle" idx="1"/>
          </p:nvPr>
        </p:nvSpPr>
        <p:spPr/>
        <p:txBody>
          <a:bodyPr>
            <a:normAutofit/>
          </a:bodyPr>
          <a:lstStyle/>
          <a:p>
            <a:r>
              <a:rPr lang="el-GR" u="sng" dirty="0"/>
              <a:t>1</a:t>
            </a:r>
            <a:r>
              <a:rPr lang="el-GR" u="sng" baseline="30000" dirty="0"/>
              <a:t>η</a:t>
            </a:r>
            <a:r>
              <a:rPr lang="el-GR" u="sng" dirty="0"/>
              <a:t> Διάλεξη</a:t>
            </a:r>
          </a:p>
        </p:txBody>
      </p:sp>
    </p:spTree>
    <p:extLst>
      <p:ext uri="{BB962C8B-B14F-4D97-AF65-F5344CB8AC3E}">
        <p14:creationId xmlns:p14="http://schemas.microsoft.com/office/powerpoint/2010/main" val="3086237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solidFill>
                  <a:schemeClr val="accent1">
                    <a:lumMod val="75000"/>
                  </a:schemeClr>
                </a:solidFill>
                <a:effectLst>
                  <a:outerShdw blurRad="38100" dist="38100" dir="2700000" algn="tl">
                    <a:srgbClr val="000000">
                      <a:alpha val="43137"/>
                    </a:srgbClr>
                  </a:outerShdw>
                </a:effectLst>
              </a:rPr>
              <a:t>H</a:t>
            </a:r>
            <a:r>
              <a:rPr lang="el-GR" b="1" dirty="0" err="1">
                <a:solidFill>
                  <a:schemeClr val="accent1">
                    <a:lumMod val="75000"/>
                  </a:schemeClr>
                </a:solidFill>
                <a:effectLst>
                  <a:outerShdw blurRad="38100" dist="38100" dir="2700000" algn="tl">
                    <a:srgbClr val="000000">
                      <a:alpha val="43137"/>
                    </a:srgbClr>
                  </a:outerShdw>
                </a:effectLst>
              </a:rPr>
              <a:t>λεκτρικά</a:t>
            </a:r>
            <a:r>
              <a:rPr lang="el-GR" b="1" dirty="0">
                <a:solidFill>
                  <a:schemeClr val="accent1">
                    <a:lumMod val="75000"/>
                  </a:schemeClr>
                </a:solidFill>
                <a:effectLst>
                  <a:outerShdw blurRad="38100" dist="38100" dir="2700000" algn="tl">
                    <a:srgbClr val="000000">
                      <a:alpha val="43137"/>
                    </a:srgbClr>
                  </a:outerShdw>
                </a:effectLst>
              </a:rPr>
              <a:t> Στοιχεία και κυκλώματα</a:t>
            </a:r>
          </a:p>
        </p:txBody>
      </p:sp>
      <p:sp>
        <p:nvSpPr>
          <p:cNvPr id="3" name="Θέση περιεχομένου 2"/>
          <p:cNvSpPr>
            <a:spLocks noGrp="1"/>
          </p:cNvSpPr>
          <p:nvPr>
            <p:ph idx="1"/>
          </p:nvPr>
        </p:nvSpPr>
        <p:spPr/>
        <p:txBody>
          <a:bodyPr>
            <a:normAutofit/>
          </a:bodyPr>
          <a:lstStyle/>
          <a:p>
            <a:r>
              <a:rPr lang="el-GR" dirty="0"/>
              <a:t>Ένα ηλεκτρικό κύκλωμα αποτελείται από ένα σύνολο ηλεκτρικών στοιχείων που είναι μεταξύ τους ηλεκτρικώς συνδεδεμένα.</a:t>
            </a:r>
          </a:p>
          <a:p>
            <a:r>
              <a:rPr lang="el-GR" b="1" u="sng" dirty="0"/>
              <a:t>Ηλεκτρικά στοιχεία (παθητικά)</a:t>
            </a:r>
          </a:p>
          <a:p>
            <a:pPr lvl="1">
              <a:buFont typeface="Wingdings" panose="05000000000000000000" pitchFamily="2" charset="2"/>
              <a:buChar char="ü"/>
            </a:pPr>
            <a:r>
              <a:rPr lang="el-GR" dirty="0"/>
              <a:t>Ωμική αντίσταση (καταναλώνει ενέργεια)</a:t>
            </a:r>
          </a:p>
          <a:p>
            <a:pPr lvl="1">
              <a:buFont typeface="Wingdings" panose="05000000000000000000" pitchFamily="2" charset="2"/>
              <a:buChar char="ü"/>
            </a:pPr>
            <a:r>
              <a:rPr lang="el-GR" dirty="0"/>
              <a:t>Αυτεπαγωγή (αποθηκεύει ενέργεια)</a:t>
            </a:r>
          </a:p>
          <a:p>
            <a:pPr lvl="1">
              <a:buFont typeface="Wingdings" panose="05000000000000000000" pitchFamily="2" charset="2"/>
              <a:buChar char="ü"/>
            </a:pPr>
            <a:r>
              <a:rPr lang="el-GR" dirty="0"/>
              <a:t>Χωρητικότητα (αποθηκεύει ενέργεια)</a:t>
            </a:r>
          </a:p>
          <a:p>
            <a:pPr lvl="1">
              <a:buFont typeface="Wingdings" panose="05000000000000000000" pitchFamily="2" charset="2"/>
              <a:buChar char="ü"/>
            </a:pPr>
            <a:endParaRPr lang="el-GR" dirty="0"/>
          </a:p>
          <a:p>
            <a:r>
              <a:rPr lang="el-GR" b="1" u="sng" dirty="0"/>
              <a:t>Ενεργά στοιχεία</a:t>
            </a:r>
          </a:p>
          <a:p>
            <a:pPr marL="0" indent="0">
              <a:buNone/>
            </a:pPr>
            <a:r>
              <a:rPr lang="el-GR" dirty="0"/>
              <a:t>Αυτά που παράγουν ενέργεια ή ενισχύουν (πχ. πηγές τάσης, ρεύματος, ενισχυτές)</a:t>
            </a:r>
          </a:p>
        </p:txBody>
      </p:sp>
    </p:spTree>
    <p:extLst>
      <p:ext uri="{BB962C8B-B14F-4D97-AF65-F5344CB8AC3E}">
        <p14:creationId xmlns:p14="http://schemas.microsoft.com/office/powerpoint/2010/main" val="2516216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solidFill>
                  <a:schemeClr val="accent1">
                    <a:lumMod val="75000"/>
                  </a:schemeClr>
                </a:solidFill>
                <a:effectLst>
                  <a:outerShdw blurRad="38100" dist="38100" dir="2700000" algn="tl">
                    <a:srgbClr val="000000">
                      <a:alpha val="43137"/>
                    </a:srgbClr>
                  </a:outerShdw>
                </a:effectLst>
              </a:rPr>
              <a:t>H</a:t>
            </a:r>
            <a:r>
              <a:rPr lang="el-GR" b="1" dirty="0" err="1">
                <a:solidFill>
                  <a:schemeClr val="accent1">
                    <a:lumMod val="75000"/>
                  </a:schemeClr>
                </a:solidFill>
                <a:effectLst>
                  <a:outerShdw blurRad="38100" dist="38100" dir="2700000" algn="tl">
                    <a:srgbClr val="000000">
                      <a:alpha val="43137"/>
                    </a:srgbClr>
                  </a:outerShdw>
                </a:effectLst>
              </a:rPr>
              <a:t>λεκτρικά</a:t>
            </a:r>
            <a:r>
              <a:rPr lang="el-GR" b="1" dirty="0">
                <a:solidFill>
                  <a:schemeClr val="accent1">
                    <a:lumMod val="75000"/>
                  </a:schemeClr>
                </a:solidFill>
                <a:effectLst>
                  <a:outerShdw blurRad="38100" dist="38100" dir="2700000" algn="tl">
                    <a:srgbClr val="000000">
                      <a:alpha val="43137"/>
                    </a:srgbClr>
                  </a:outerShdw>
                </a:effectLst>
              </a:rPr>
              <a:t> Στοιχεία και κυκλώματα</a:t>
            </a:r>
            <a:endParaRPr lang="el-GR" dirty="0"/>
          </a:p>
        </p:txBody>
      </p:sp>
      <p:sp>
        <p:nvSpPr>
          <p:cNvPr id="3" name="Θέση περιεχομένου 2"/>
          <p:cNvSpPr>
            <a:spLocks noGrp="1"/>
          </p:cNvSpPr>
          <p:nvPr>
            <p:ph idx="1"/>
          </p:nvPr>
        </p:nvSpPr>
        <p:spPr/>
        <p:txBody>
          <a:bodyPr/>
          <a:lstStyle/>
          <a:p>
            <a:r>
              <a:rPr lang="el-GR" dirty="0"/>
              <a:t>Κλάδος κυκλώματος: Αλληλουχία στοιχείων που τα διαρρέει το ίδιο ρεύμα</a:t>
            </a:r>
          </a:p>
          <a:p>
            <a:r>
              <a:rPr lang="el-GR" dirty="0"/>
              <a:t>Κόμβος: Το κοινό σημείο δυο ή περισσότερων κλάδων</a:t>
            </a:r>
          </a:p>
          <a:p>
            <a:r>
              <a:rPr lang="el-GR" dirty="0"/>
              <a:t>Βρόχος: Αλληλουχία κλάδων που σχηματίζουν ένα κλειστό κύκλωμα</a:t>
            </a:r>
          </a:p>
        </p:txBody>
      </p:sp>
      <p:pic>
        <p:nvPicPr>
          <p:cNvPr id="4" name="Εικόνα 3"/>
          <p:cNvPicPr>
            <a:picLocks noChangeAspect="1"/>
          </p:cNvPicPr>
          <p:nvPr/>
        </p:nvPicPr>
        <p:blipFill>
          <a:blip r:embed="rId2"/>
          <a:stretch>
            <a:fillRect/>
          </a:stretch>
        </p:blipFill>
        <p:spPr>
          <a:xfrm>
            <a:off x="2390738" y="3920084"/>
            <a:ext cx="6585837" cy="2391816"/>
          </a:xfrm>
          <a:prstGeom prst="rect">
            <a:avLst/>
          </a:prstGeom>
        </p:spPr>
      </p:pic>
    </p:spTree>
    <p:extLst>
      <p:ext uri="{BB962C8B-B14F-4D97-AF65-F5344CB8AC3E}">
        <p14:creationId xmlns:p14="http://schemas.microsoft.com/office/powerpoint/2010/main" val="776311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Νόμος του </a:t>
            </a:r>
            <a:r>
              <a:rPr lang="en-US" b="1" dirty="0">
                <a:solidFill>
                  <a:schemeClr val="accent1">
                    <a:lumMod val="75000"/>
                  </a:schemeClr>
                </a:solidFill>
                <a:effectLst>
                  <a:outerShdw blurRad="38100" dist="38100" dir="2700000" algn="tl">
                    <a:srgbClr val="000000">
                      <a:alpha val="43137"/>
                    </a:srgbClr>
                  </a:outerShdw>
                </a:effectLst>
              </a:rPr>
              <a:t>Ohm</a:t>
            </a:r>
            <a:endParaRPr lang="el-GR" b="1" dirty="0">
              <a:solidFill>
                <a:schemeClr val="accent1">
                  <a:lumMod val="75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a:bodyPr>
          <a:lstStyle/>
          <a:p>
            <a:r>
              <a:rPr lang="el-GR" dirty="0"/>
              <a:t>Ανάλογα με την αντίσταση την οποίαν παρουσιάζουν, τα σώματα διακρίνονται σε τρεις κατηγορίες:</a:t>
            </a:r>
            <a:endParaRPr lang="en-US" dirty="0"/>
          </a:p>
          <a:p>
            <a:pPr lvl="1">
              <a:buFont typeface="Wingdings" panose="05000000000000000000" pitchFamily="2" charset="2"/>
              <a:buChar char="ü"/>
            </a:pPr>
            <a:r>
              <a:rPr lang="el-GR" dirty="0"/>
              <a:t>Στους αγωγούς: σώματα που εμφανίζουν μικρή ηλεκτρική αντίσταση R (π.χ. όλα σχεδόν τα μέταλλα).</a:t>
            </a:r>
          </a:p>
          <a:p>
            <a:pPr lvl="1">
              <a:buFont typeface="Wingdings" panose="05000000000000000000" pitchFamily="2" charset="2"/>
              <a:buChar char="ü"/>
            </a:pPr>
            <a:r>
              <a:rPr lang="el-GR" dirty="0"/>
              <a:t>Στους μονωτές: σώματα που εμφανίζουν μεγάλη ηλεκτρική αντίσταση R (π.χ. λάστιχα, καουτσούκ, </a:t>
            </a:r>
            <a:r>
              <a:rPr lang="el-GR" dirty="0" err="1"/>
              <a:t>μίκα</a:t>
            </a:r>
            <a:r>
              <a:rPr lang="el-GR" dirty="0"/>
              <a:t>).</a:t>
            </a:r>
          </a:p>
          <a:p>
            <a:pPr lvl="1">
              <a:buFont typeface="Wingdings" panose="05000000000000000000" pitchFamily="2" charset="2"/>
              <a:buChar char="ü"/>
            </a:pPr>
            <a:r>
              <a:rPr lang="el-GR" dirty="0"/>
              <a:t>Στους ημιαγωγούς: σώματα που εμφανίζουν σχετικά μεγάλη ηλεκτρική αντίσταση R, μικρότερη όμως των μονωτικών υλικών. Τέτοια σώματα (υλικά) είναι π.χ. το πυρίτιο (</a:t>
            </a:r>
            <a:r>
              <a:rPr lang="el-GR" dirty="0" err="1"/>
              <a:t>Si</a:t>
            </a:r>
            <a:r>
              <a:rPr lang="el-GR" dirty="0"/>
              <a:t>), το γερμάνιο (</a:t>
            </a:r>
            <a:r>
              <a:rPr lang="el-GR" dirty="0" err="1"/>
              <a:t>Ge</a:t>
            </a:r>
            <a:r>
              <a:rPr lang="el-GR" dirty="0"/>
              <a:t>).</a:t>
            </a:r>
          </a:p>
        </p:txBody>
      </p:sp>
    </p:spTree>
    <p:extLst>
      <p:ext uri="{BB962C8B-B14F-4D97-AF65-F5344CB8AC3E}">
        <p14:creationId xmlns:p14="http://schemas.microsoft.com/office/powerpoint/2010/main" val="1611727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Νόμος του </a:t>
            </a:r>
            <a:r>
              <a:rPr lang="en-US" b="1" dirty="0">
                <a:solidFill>
                  <a:schemeClr val="accent1">
                    <a:lumMod val="75000"/>
                  </a:schemeClr>
                </a:solidFill>
                <a:effectLst>
                  <a:outerShdw blurRad="38100" dist="38100" dir="2700000" algn="tl">
                    <a:srgbClr val="000000">
                      <a:alpha val="43137"/>
                    </a:srgbClr>
                  </a:outerShdw>
                </a:effectLst>
              </a:rPr>
              <a:t>Ohm</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2658000" y="3114794"/>
            <a:ext cx="6876000" cy="1773000"/>
          </a:xfrm>
          <a:prstGeom prst="rect">
            <a:avLst/>
          </a:prstGeom>
        </p:spPr>
      </p:pic>
      <p:sp>
        <p:nvSpPr>
          <p:cNvPr id="5" name="Ορθογώνιο 4"/>
          <p:cNvSpPr/>
          <p:nvPr/>
        </p:nvSpPr>
        <p:spPr>
          <a:xfrm>
            <a:off x="695459" y="1914465"/>
            <a:ext cx="10818254" cy="830997"/>
          </a:xfrm>
          <a:prstGeom prst="rect">
            <a:avLst/>
          </a:prstGeom>
        </p:spPr>
        <p:txBody>
          <a:bodyPr wrap="square">
            <a:spAutoFit/>
          </a:bodyPr>
          <a:lstStyle/>
          <a:p>
            <a:r>
              <a:rPr lang="el-GR" sz="2400" dirty="0"/>
              <a:t>Το κυκλωματικό στοιχείο που χρησιμοποιείται για να </a:t>
            </a:r>
            <a:r>
              <a:rPr lang="el-GR" sz="2400" dirty="0" err="1"/>
              <a:t>παραστήσει</a:t>
            </a:r>
            <a:r>
              <a:rPr lang="el-GR" sz="2400" dirty="0"/>
              <a:t> τη συμπεριφορά των αγωγών στο ηλεκτρικό ρεύμα είναι ο αντιστάτης</a:t>
            </a:r>
          </a:p>
        </p:txBody>
      </p:sp>
    </p:spTree>
    <p:extLst>
      <p:ext uri="{BB962C8B-B14F-4D97-AF65-F5344CB8AC3E}">
        <p14:creationId xmlns:p14="http://schemas.microsoft.com/office/powerpoint/2010/main" val="1186506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Νόμος του </a:t>
            </a:r>
            <a:r>
              <a:rPr lang="en-US" b="1" dirty="0">
                <a:solidFill>
                  <a:schemeClr val="accent1">
                    <a:lumMod val="75000"/>
                  </a:schemeClr>
                </a:solidFill>
                <a:effectLst>
                  <a:outerShdw blurRad="38100" dist="38100" dir="2700000" algn="tl">
                    <a:srgbClr val="000000">
                      <a:alpha val="43137"/>
                    </a:srgbClr>
                  </a:outerShdw>
                </a:effectLst>
              </a:rPr>
              <a:t>Ohm</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838200" y="1825625"/>
                <a:ext cx="4532290" cy="4351338"/>
              </a:xfrm>
            </p:spPr>
            <p:txBody>
              <a:bodyPr/>
              <a:lstStyle/>
              <a:p>
                <a:pPr algn="just"/>
                <a:r>
                  <a:rPr lang="el-GR" dirty="0"/>
                  <a:t>Η ένταση του ρεύματος που διαρρέει έναν αντιστάτη, είναι ανάλογη της</a:t>
                </a:r>
                <a:r>
                  <a:rPr lang="en-US" dirty="0"/>
                  <a:t> </a:t>
                </a:r>
                <a:r>
                  <a:rPr lang="el-GR" dirty="0"/>
                  <a:t>τάσης που επικρατεί στα άκρα του και αντιστρόφως ανάλογη της αντίστασης</a:t>
                </a:r>
                <a:r>
                  <a:rPr lang="en-US" dirty="0"/>
                  <a:t> </a:t>
                </a:r>
                <a:r>
                  <a:rPr lang="el-GR" dirty="0"/>
                  <a:t>του, δηλαδή</a:t>
                </a:r>
              </a:p>
              <a:p>
                <a:pPr marL="0" indent="0" algn="just">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𝑅</m:t>
                      </m:r>
                    </m:oMath>
                  </m:oMathPara>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838200" y="1825625"/>
                <a:ext cx="4532290" cy="4351338"/>
              </a:xfrm>
              <a:blipFill>
                <a:blip r:embed="rId2"/>
                <a:stretch>
                  <a:fillRect l="-2423" t="-2241" r="-2692"/>
                </a:stretch>
              </a:blipFill>
            </p:spPr>
            <p:txBody>
              <a:bodyPr/>
              <a:lstStyle/>
              <a:p>
                <a:r>
                  <a:rPr lang="el-GR">
                    <a:noFill/>
                  </a:rPr>
                  <a:t> </a:t>
                </a:r>
              </a:p>
            </p:txBody>
          </p:sp>
        </mc:Fallback>
      </mc:AlternateContent>
      <p:pic>
        <p:nvPicPr>
          <p:cNvPr id="5" name="Εικόνα 4"/>
          <p:cNvPicPr>
            <a:picLocks noChangeAspect="1"/>
          </p:cNvPicPr>
          <p:nvPr/>
        </p:nvPicPr>
        <p:blipFill>
          <a:blip r:embed="rId3"/>
          <a:stretch>
            <a:fillRect/>
          </a:stretch>
        </p:blipFill>
        <p:spPr>
          <a:xfrm>
            <a:off x="5613852" y="1313645"/>
            <a:ext cx="5226973" cy="4109613"/>
          </a:xfrm>
          <a:prstGeom prst="rect">
            <a:avLst/>
          </a:prstGeom>
        </p:spPr>
      </p:pic>
    </p:spTree>
    <p:extLst>
      <p:ext uri="{BB962C8B-B14F-4D97-AF65-F5344CB8AC3E}">
        <p14:creationId xmlns:p14="http://schemas.microsoft.com/office/powerpoint/2010/main" val="3544820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Νόμοι του </a:t>
            </a:r>
            <a:r>
              <a:rPr lang="en-US" b="1" dirty="0">
                <a:solidFill>
                  <a:schemeClr val="accent1">
                    <a:lumMod val="75000"/>
                  </a:schemeClr>
                </a:solidFill>
                <a:effectLst>
                  <a:outerShdw blurRad="38100" dist="38100" dir="2700000" algn="tl">
                    <a:srgbClr val="000000">
                      <a:alpha val="43137"/>
                    </a:srgbClr>
                  </a:outerShdw>
                </a:effectLst>
              </a:rPr>
              <a:t>Kirchhoff</a:t>
            </a:r>
            <a:endParaRPr lang="el-GR" b="1" dirty="0">
              <a:solidFill>
                <a:schemeClr val="accent1">
                  <a:lumMod val="75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838200" y="1825625"/>
            <a:ext cx="4351986" cy="4351338"/>
          </a:xfrm>
        </p:spPr>
        <p:txBody>
          <a:bodyPr/>
          <a:lstStyle/>
          <a:p>
            <a:pPr marL="0" indent="0">
              <a:buNone/>
            </a:pPr>
            <a:r>
              <a:rPr lang="el-GR" b="1" u="sng" dirty="0">
                <a:effectLst>
                  <a:outerShdw blurRad="38100" dist="38100" dir="2700000" algn="tl">
                    <a:srgbClr val="000000">
                      <a:alpha val="43137"/>
                    </a:srgbClr>
                  </a:outerShdw>
                </a:effectLst>
              </a:rPr>
              <a:t>Νόμος ρευμάτων του </a:t>
            </a:r>
            <a:r>
              <a:rPr lang="el-GR" b="1" u="sng" dirty="0" err="1">
                <a:effectLst>
                  <a:outerShdw blurRad="38100" dist="38100" dir="2700000" algn="tl">
                    <a:srgbClr val="000000">
                      <a:alpha val="43137"/>
                    </a:srgbClr>
                  </a:outerShdw>
                </a:effectLst>
              </a:rPr>
              <a:t>Kirchhoff</a:t>
            </a:r>
            <a:r>
              <a:rPr lang="el-GR" b="1" u="sng" dirty="0">
                <a:effectLst>
                  <a:outerShdw blurRad="38100" dist="38100" dir="2700000" algn="tl">
                    <a:srgbClr val="000000">
                      <a:alpha val="43137"/>
                    </a:srgbClr>
                  </a:outerShdw>
                </a:effectLst>
              </a:rPr>
              <a:t> (Ν.Ρ.Κ.): </a:t>
            </a:r>
            <a:r>
              <a:rPr lang="el-GR" dirty="0"/>
              <a:t>Το αλγεβρικό άθροισμα όλων των ρευμάτων σε κάθε κόμβο του κυκλώματος ισούται με μηδέν, δηλαδή: </a:t>
            </a:r>
          </a:p>
        </p:txBody>
      </p:sp>
      <p:pic>
        <p:nvPicPr>
          <p:cNvPr id="4" name="Εικόνα 3"/>
          <p:cNvPicPr>
            <a:picLocks noChangeAspect="1"/>
          </p:cNvPicPr>
          <p:nvPr/>
        </p:nvPicPr>
        <p:blipFill>
          <a:blip r:embed="rId2"/>
          <a:stretch>
            <a:fillRect/>
          </a:stretch>
        </p:blipFill>
        <p:spPr>
          <a:xfrm>
            <a:off x="6096000" y="3085110"/>
            <a:ext cx="3956620" cy="2915404"/>
          </a:xfrm>
          <a:prstGeom prst="rect">
            <a:avLst/>
          </a:prstGeom>
        </p:spPr>
      </p:pic>
      <p:pic>
        <p:nvPicPr>
          <p:cNvPr id="5" name="Εικόνα 4"/>
          <p:cNvPicPr>
            <a:picLocks noChangeAspect="1"/>
          </p:cNvPicPr>
          <p:nvPr/>
        </p:nvPicPr>
        <p:blipFill>
          <a:blip r:embed="rId3"/>
          <a:stretch>
            <a:fillRect/>
          </a:stretch>
        </p:blipFill>
        <p:spPr>
          <a:xfrm>
            <a:off x="7209312" y="1515491"/>
            <a:ext cx="1677111" cy="1213698"/>
          </a:xfrm>
          <a:prstGeom prst="rect">
            <a:avLst/>
          </a:prstGeom>
        </p:spPr>
      </p:pic>
    </p:spTree>
    <p:extLst>
      <p:ext uri="{BB962C8B-B14F-4D97-AF65-F5344CB8AC3E}">
        <p14:creationId xmlns:p14="http://schemas.microsoft.com/office/powerpoint/2010/main" val="3011703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Νόμοι του </a:t>
            </a:r>
            <a:r>
              <a:rPr lang="en-US" b="1" dirty="0">
                <a:solidFill>
                  <a:schemeClr val="accent1">
                    <a:lumMod val="75000"/>
                  </a:schemeClr>
                </a:solidFill>
                <a:effectLst>
                  <a:outerShdw blurRad="38100" dist="38100" dir="2700000" algn="tl">
                    <a:srgbClr val="000000">
                      <a:alpha val="43137"/>
                    </a:srgbClr>
                  </a:outerShdw>
                </a:effectLst>
              </a:rPr>
              <a:t>Kirchhoff</a:t>
            </a:r>
            <a:endParaRPr lang="el-GR" dirty="0"/>
          </a:p>
        </p:txBody>
      </p:sp>
      <p:sp>
        <p:nvSpPr>
          <p:cNvPr id="3" name="Θέση περιεχομένου 2"/>
          <p:cNvSpPr>
            <a:spLocks noGrp="1"/>
          </p:cNvSpPr>
          <p:nvPr>
            <p:ph idx="1"/>
          </p:nvPr>
        </p:nvSpPr>
        <p:spPr>
          <a:xfrm>
            <a:off x="838200" y="1825625"/>
            <a:ext cx="3566375" cy="4351338"/>
          </a:xfrm>
        </p:spPr>
        <p:txBody>
          <a:bodyPr/>
          <a:lstStyle/>
          <a:p>
            <a:pPr algn="just"/>
            <a:r>
              <a:rPr lang="el-GR" b="1" u="sng" dirty="0">
                <a:effectLst>
                  <a:outerShdw blurRad="38100" dist="38100" dir="2700000" algn="tl">
                    <a:srgbClr val="000000">
                      <a:alpha val="43137"/>
                    </a:srgbClr>
                  </a:outerShdw>
                </a:effectLst>
              </a:rPr>
              <a:t>Νόμος τάσεων του </a:t>
            </a:r>
            <a:r>
              <a:rPr lang="el-GR" b="1" u="sng" dirty="0" err="1">
                <a:effectLst>
                  <a:outerShdw blurRad="38100" dist="38100" dir="2700000" algn="tl">
                    <a:srgbClr val="000000">
                      <a:alpha val="43137"/>
                    </a:srgbClr>
                  </a:outerShdw>
                </a:effectLst>
              </a:rPr>
              <a:t>Kirchhoff</a:t>
            </a:r>
            <a:r>
              <a:rPr lang="el-GR" b="1" u="sng" dirty="0">
                <a:effectLst>
                  <a:outerShdw blurRad="38100" dist="38100" dir="2700000" algn="tl">
                    <a:srgbClr val="000000">
                      <a:alpha val="43137"/>
                    </a:srgbClr>
                  </a:outerShdw>
                </a:effectLst>
              </a:rPr>
              <a:t> (Ν.Τ.Κ.): </a:t>
            </a:r>
            <a:r>
              <a:rPr lang="el-GR" dirty="0"/>
              <a:t>Το αλγεβρικό άθροισμα όλων των τάσεων σε κάθε βρόχο ενός κυκλώματος ισούται με μηδέν, δηλαδή:</a:t>
            </a:r>
          </a:p>
          <a:p>
            <a:endParaRPr lang="el-GR" dirty="0"/>
          </a:p>
          <a:p>
            <a:endParaRPr lang="el-GR" dirty="0"/>
          </a:p>
        </p:txBody>
      </p:sp>
      <p:pic>
        <p:nvPicPr>
          <p:cNvPr id="4" name="Εικόνα 3"/>
          <p:cNvPicPr>
            <a:picLocks noChangeAspect="1"/>
          </p:cNvPicPr>
          <p:nvPr/>
        </p:nvPicPr>
        <p:blipFill>
          <a:blip r:embed="rId2"/>
          <a:stretch>
            <a:fillRect/>
          </a:stretch>
        </p:blipFill>
        <p:spPr>
          <a:xfrm>
            <a:off x="6385732" y="3281755"/>
            <a:ext cx="3700293" cy="3314434"/>
          </a:xfrm>
          <a:prstGeom prst="rect">
            <a:avLst/>
          </a:prstGeom>
        </p:spPr>
      </p:pic>
      <p:pic>
        <p:nvPicPr>
          <p:cNvPr id="5" name="Εικόνα 4"/>
          <p:cNvPicPr>
            <a:picLocks noChangeAspect="1"/>
          </p:cNvPicPr>
          <p:nvPr/>
        </p:nvPicPr>
        <p:blipFill>
          <a:blip r:embed="rId3"/>
          <a:stretch>
            <a:fillRect/>
          </a:stretch>
        </p:blipFill>
        <p:spPr>
          <a:xfrm>
            <a:off x="7495184" y="1640165"/>
            <a:ext cx="1481391" cy="1152193"/>
          </a:xfrm>
          <a:prstGeom prst="rect">
            <a:avLst/>
          </a:prstGeom>
        </p:spPr>
      </p:pic>
    </p:spTree>
    <p:extLst>
      <p:ext uri="{BB962C8B-B14F-4D97-AF65-F5344CB8AC3E}">
        <p14:creationId xmlns:p14="http://schemas.microsoft.com/office/powerpoint/2010/main" val="2569580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Συνδεσμολογία αντιστάσεων</a:t>
            </a:r>
            <a:br>
              <a:rPr lang="el-GR" b="1" dirty="0">
                <a:solidFill>
                  <a:schemeClr val="accent1">
                    <a:lumMod val="75000"/>
                  </a:schemeClr>
                </a:solidFill>
                <a:effectLst>
                  <a:outerShdw blurRad="38100" dist="38100" dir="2700000" algn="tl">
                    <a:srgbClr val="000000">
                      <a:alpha val="43137"/>
                    </a:srgbClr>
                  </a:outerShdw>
                </a:effectLst>
              </a:rPr>
            </a:br>
            <a:r>
              <a:rPr lang="el-GR" b="1" dirty="0">
                <a:solidFill>
                  <a:schemeClr val="accent6">
                    <a:lumMod val="75000"/>
                  </a:schemeClr>
                </a:solidFill>
                <a:effectLst>
                  <a:outerShdw blurRad="38100" dist="38100" dir="2700000" algn="tl">
                    <a:srgbClr val="000000">
                      <a:alpha val="43137"/>
                    </a:srgbClr>
                  </a:outerShdw>
                </a:effectLst>
              </a:rPr>
              <a:t>Συνδεσμολογία αντιστάσεων σε σειρά</a:t>
            </a:r>
          </a:p>
        </p:txBody>
      </p:sp>
      <p:sp>
        <p:nvSpPr>
          <p:cNvPr id="3" name="Θέση περιεχομένου 2"/>
          <p:cNvSpPr>
            <a:spLocks noGrp="1"/>
          </p:cNvSpPr>
          <p:nvPr>
            <p:ph idx="1"/>
          </p:nvPr>
        </p:nvSpPr>
        <p:spPr>
          <a:xfrm>
            <a:off x="838199" y="1825625"/>
            <a:ext cx="10417936" cy="1406972"/>
          </a:xfrm>
        </p:spPr>
        <p:txBody>
          <a:bodyPr>
            <a:normAutofit fontScale="92500" lnSpcReduction="10000"/>
          </a:bodyPr>
          <a:lstStyle/>
          <a:p>
            <a:pPr algn="just"/>
            <a:r>
              <a:rPr lang="el-GR" dirty="0"/>
              <a:t>Δύο ή περισσότερες αντιστάσεις είναι συνδεδεμένες σε σειρά , όταν το τέλος της μιας αντίστασης συνδέεται με την αρχή της άλλης </a:t>
            </a:r>
            <a:r>
              <a:rPr lang="el-GR" dirty="0" err="1"/>
              <a:t>κ.ο.κ</a:t>
            </a:r>
            <a:r>
              <a:rPr lang="el-GR" dirty="0"/>
              <a:t> και δεν υπάρχει σημείο λήψης ανάμεσά τους, ώστε όλες να διαρρέονται από το ίδιο ρεύμα.</a:t>
            </a:r>
          </a:p>
        </p:txBody>
      </p:sp>
      <p:pic>
        <p:nvPicPr>
          <p:cNvPr id="4" name="Εικόνα 3"/>
          <p:cNvPicPr>
            <a:picLocks noChangeAspect="1"/>
          </p:cNvPicPr>
          <p:nvPr/>
        </p:nvPicPr>
        <p:blipFill>
          <a:blip r:embed="rId2"/>
          <a:stretch>
            <a:fillRect/>
          </a:stretch>
        </p:blipFill>
        <p:spPr>
          <a:xfrm>
            <a:off x="2034862" y="3232597"/>
            <a:ext cx="7561403" cy="2658079"/>
          </a:xfrm>
          <a:prstGeom prst="rect">
            <a:avLst/>
          </a:prstGeom>
        </p:spPr>
      </p:pic>
      <p:pic>
        <p:nvPicPr>
          <p:cNvPr id="5" name="Εικόνα 4"/>
          <p:cNvPicPr>
            <a:picLocks noChangeAspect="1"/>
          </p:cNvPicPr>
          <p:nvPr/>
        </p:nvPicPr>
        <p:blipFill>
          <a:blip r:embed="rId3"/>
          <a:stretch>
            <a:fillRect/>
          </a:stretch>
        </p:blipFill>
        <p:spPr>
          <a:xfrm>
            <a:off x="2932557" y="5890676"/>
            <a:ext cx="5508000" cy="882000"/>
          </a:xfrm>
          <a:prstGeom prst="rect">
            <a:avLst/>
          </a:prstGeom>
        </p:spPr>
      </p:pic>
    </p:spTree>
    <p:extLst>
      <p:ext uri="{BB962C8B-B14F-4D97-AF65-F5344CB8AC3E}">
        <p14:creationId xmlns:p14="http://schemas.microsoft.com/office/powerpoint/2010/main" val="977153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accent1">
                    <a:lumMod val="75000"/>
                  </a:schemeClr>
                </a:solidFill>
                <a:effectLst>
                  <a:outerShdw blurRad="38100" dist="38100" dir="2700000" algn="tl">
                    <a:srgbClr val="000000">
                      <a:alpha val="43137"/>
                    </a:srgbClr>
                  </a:outerShdw>
                </a:effectLst>
              </a:rPr>
              <a:t>Συνδεσμολογία αντιστάσεων</a:t>
            </a:r>
            <a:br>
              <a:rPr lang="el-GR" b="1" dirty="0">
                <a:solidFill>
                  <a:schemeClr val="accent1">
                    <a:lumMod val="75000"/>
                  </a:schemeClr>
                </a:solidFill>
                <a:effectLst>
                  <a:outerShdw blurRad="38100" dist="38100" dir="2700000" algn="tl">
                    <a:srgbClr val="000000">
                      <a:alpha val="43137"/>
                    </a:srgbClr>
                  </a:outerShdw>
                </a:effectLst>
              </a:rPr>
            </a:br>
            <a:r>
              <a:rPr lang="el-GR" b="1" dirty="0">
                <a:solidFill>
                  <a:schemeClr val="accent6">
                    <a:lumMod val="75000"/>
                  </a:schemeClr>
                </a:solidFill>
                <a:effectLst>
                  <a:outerShdw blurRad="38100" dist="38100" dir="2700000" algn="tl">
                    <a:srgbClr val="000000">
                      <a:alpha val="43137"/>
                    </a:srgbClr>
                  </a:outerShdw>
                </a:effectLst>
              </a:rPr>
              <a:t>Παράλληλη συνδεσμολογία αντιστάσεων</a:t>
            </a:r>
          </a:p>
        </p:txBody>
      </p:sp>
      <p:sp>
        <p:nvSpPr>
          <p:cNvPr id="3" name="Θέση περιεχομένου 2"/>
          <p:cNvSpPr>
            <a:spLocks noGrp="1"/>
          </p:cNvSpPr>
          <p:nvPr>
            <p:ph idx="1"/>
          </p:nvPr>
        </p:nvSpPr>
        <p:spPr/>
        <p:txBody>
          <a:bodyPr/>
          <a:lstStyle/>
          <a:p>
            <a:r>
              <a:rPr lang="el-GR" dirty="0"/>
              <a:t>Δύο ή περισσότερες αντιστάσεις είναι συνδεμένες παράλληλα, όταν έχουν κοινά άκρα με αποτέλεσμα να βρίσκονται όλες στην ίδια τάση.</a:t>
            </a:r>
          </a:p>
        </p:txBody>
      </p:sp>
      <p:pic>
        <p:nvPicPr>
          <p:cNvPr id="4" name="Εικόνα 3"/>
          <p:cNvPicPr>
            <a:picLocks noChangeAspect="1"/>
          </p:cNvPicPr>
          <p:nvPr/>
        </p:nvPicPr>
        <p:blipFill>
          <a:blip r:embed="rId2"/>
          <a:stretch>
            <a:fillRect/>
          </a:stretch>
        </p:blipFill>
        <p:spPr>
          <a:xfrm>
            <a:off x="838200" y="3189245"/>
            <a:ext cx="3978879" cy="2769612"/>
          </a:xfrm>
          <a:prstGeom prst="rect">
            <a:avLst/>
          </a:prstGeom>
        </p:spPr>
      </p:pic>
      <p:pic>
        <p:nvPicPr>
          <p:cNvPr id="5" name="Εικόνα 4"/>
          <p:cNvPicPr>
            <a:picLocks noChangeAspect="1"/>
          </p:cNvPicPr>
          <p:nvPr/>
        </p:nvPicPr>
        <p:blipFill>
          <a:blip r:embed="rId3"/>
          <a:stretch>
            <a:fillRect/>
          </a:stretch>
        </p:blipFill>
        <p:spPr>
          <a:xfrm>
            <a:off x="5404698" y="4131899"/>
            <a:ext cx="5652409" cy="1277227"/>
          </a:xfrm>
          <a:prstGeom prst="rect">
            <a:avLst/>
          </a:prstGeom>
        </p:spPr>
      </p:pic>
    </p:spTree>
    <p:extLst>
      <p:ext uri="{BB962C8B-B14F-4D97-AF65-F5344CB8AC3E}">
        <p14:creationId xmlns:p14="http://schemas.microsoft.com/office/powerpoint/2010/main" val="3639204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accent1">
                    <a:lumMod val="75000"/>
                  </a:schemeClr>
                </a:solidFill>
                <a:effectLst>
                  <a:outerShdw blurRad="38100" dist="38100" dir="2700000" algn="tl">
                    <a:srgbClr val="000000">
                      <a:alpha val="43137"/>
                    </a:srgbClr>
                  </a:outerShdw>
                </a:effectLst>
              </a:rPr>
              <a:t>Συνδεσμολογία αντιστάσεων </a:t>
            </a:r>
            <a:br>
              <a:rPr lang="el-GR" b="1" dirty="0">
                <a:solidFill>
                  <a:schemeClr val="accent1">
                    <a:lumMod val="75000"/>
                  </a:schemeClr>
                </a:solidFill>
                <a:effectLst>
                  <a:outerShdw blurRad="38100" dist="38100" dir="2700000" algn="tl">
                    <a:srgbClr val="000000">
                      <a:alpha val="43137"/>
                    </a:srgbClr>
                  </a:outerShdw>
                </a:effectLst>
              </a:rPr>
            </a:br>
            <a:r>
              <a:rPr lang="el-GR" b="1" dirty="0">
                <a:solidFill>
                  <a:schemeClr val="accent6">
                    <a:lumMod val="75000"/>
                  </a:schemeClr>
                </a:solidFill>
                <a:effectLst>
                  <a:outerShdw blurRad="38100" dist="38100" dir="2700000" algn="tl">
                    <a:srgbClr val="000000">
                      <a:alpha val="43137"/>
                    </a:srgbClr>
                  </a:outerShdw>
                </a:effectLst>
              </a:rPr>
              <a:t>Μικτή συνδεσμολογία αντιστάσεων</a:t>
            </a:r>
          </a:p>
        </p:txBody>
      </p:sp>
      <p:sp>
        <p:nvSpPr>
          <p:cNvPr id="3" name="Θέση περιεχομένου 2"/>
          <p:cNvSpPr>
            <a:spLocks noGrp="1"/>
          </p:cNvSpPr>
          <p:nvPr>
            <p:ph idx="1"/>
          </p:nvPr>
        </p:nvSpPr>
        <p:spPr>
          <a:xfrm>
            <a:off x="115910" y="1825625"/>
            <a:ext cx="5409127" cy="2231220"/>
          </a:xfrm>
        </p:spPr>
        <p:txBody>
          <a:bodyPr>
            <a:normAutofit fontScale="85000" lnSpcReduction="20000"/>
          </a:bodyPr>
          <a:lstStyle/>
          <a:p>
            <a:r>
              <a:rPr lang="el-GR" dirty="0"/>
              <a:t>Είναι η συνδεσμολογία στην οποία συνυπάρχουν οι δύο προηγούμενες περιπτώσεις και για την εύρεση της ισοδύναμης αντίστασης R</a:t>
            </a:r>
            <a:r>
              <a:rPr lang="el-GR" sz="1100" dirty="0"/>
              <a:t>ΟΛ </a:t>
            </a:r>
            <a:r>
              <a:rPr lang="el-GR" dirty="0"/>
              <a:t>εφαρμόζονται οι κανόνες που προέκυψαν στις περιπτώσεις αυτές, με τη σειρά που επιβάλλει το εκάστοτε ηλεκτρικό κύκλωμα.</a:t>
            </a:r>
          </a:p>
        </p:txBody>
      </p:sp>
      <p:pic>
        <p:nvPicPr>
          <p:cNvPr id="4" name="Εικόνα 3"/>
          <p:cNvPicPr>
            <a:picLocks noChangeAspect="1"/>
          </p:cNvPicPr>
          <p:nvPr/>
        </p:nvPicPr>
        <p:blipFill>
          <a:blip r:embed="rId2"/>
          <a:stretch>
            <a:fillRect/>
          </a:stretch>
        </p:blipFill>
        <p:spPr>
          <a:xfrm>
            <a:off x="-103031" y="4778420"/>
            <a:ext cx="12192000" cy="1497789"/>
          </a:xfrm>
          <a:prstGeom prst="rect">
            <a:avLst/>
          </a:prstGeom>
        </p:spPr>
      </p:pic>
      <p:pic>
        <p:nvPicPr>
          <p:cNvPr id="5" name="Εικόνα 4"/>
          <p:cNvPicPr>
            <a:picLocks noChangeAspect="1"/>
          </p:cNvPicPr>
          <p:nvPr/>
        </p:nvPicPr>
        <p:blipFill>
          <a:blip r:embed="rId3"/>
          <a:stretch>
            <a:fillRect/>
          </a:stretch>
        </p:blipFill>
        <p:spPr>
          <a:xfrm>
            <a:off x="5705341" y="1675886"/>
            <a:ext cx="6594659" cy="2967597"/>
          </a:xfrm>
          <a:prstGeom prst="rect">
            <a:avLst/>
          </a:prstGeom>
        </p:spPr>
      </p:pic>
    </p:spTree>
    <p:extLst>
      <p:ext uri="{BB962C8B-B14F-4D97-AF65-F5344CB8AC3E}">
        <p14:creationId xmlns:p14="http://schemas.microsoft.com/office/powerpoint/2010/main" val="218404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solidFill>
                <a:effectLst>
                  <a:outerShdw blurRad="38100" dist="38100" dir="2700000" algn="tl">
                    <a:srgbClr val="000000">
                      <a:alpha val="43137"/>
                    </a:srgbClr>
                  </a:outerShdw>
                </a:effectLst>
              </a:rPr>
              <a:t>Βασικά ηλεκτρικά μεγέθη</a:t>
            </a:r>
            <a:br>
              <a:rPr lang="en-US" b="1" dirty="0">
                <a:solidFill>
                  <a:schemeClr val="accent1"/>
                </a:solidFill>
                <a:effectLst>
                  <a:outerShdw blurRad="38100" dist="38100" dir="2700000" algn="tl">
                    <a:srgbClr val="000000">
                      <a:alpha val="43137"/>
                    </a:srgbClr>
                  </a:outerShdw>
                </a:effectLst>
              </a:rPr>
            </a:br>
            <a:r>
              <a:rPr lang="el-GR" b="1" dirty="0">
                <a:solidFill>
                  <a:schemeClr val="accent6">
                    <a:lumMod val="50000"/>
                  </a:schemeClr>
                </a:solidFill>
                <a:effectLst>
                  <a:outerShdw blurRad="38100" dist="38100" dir="2700000" algn="tl">
                    <a:srgbClr val="000000">
                      <a:alpha val="43137"/>
                    </a:srgbClr>
                  </a:outerShdw>
                </a:effectLst>
              </a:rPr>
              <a:t>Ηλεκτρικό φορτίο</a:t>
            </a:r>
            <a:endParaRPr lang="el-GR" dirty="0">
              <a:solidFill>
                <a:schemeClr val="accent6">
                  <a:lumMod val="50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838200" y="1825624"/>
            <a:ext cx="10515600" cy="4916369"/>
          </a:xfrm>
        </p:spPr>
        <p:txBody>
          <a:bodyPr>
            <a:normAutofit fontScale="62500" lnSpcReduction="20000"/>
          </a:bodyPr>
          <a:lstStyle/>
          <a:p>
            <a:pPr algn="just">
              <a:buFont typeface="Wingdings" panose="05000000000000000000" pitchFamily="2" charset="2"/>
              <a:buChar char="ü"/>
            </a:pPr>
            <a:r>
              <a:rPr lang="el-GR" dirty="0"/>
              <a:t>Υπάρχουν δύο ειδών φορτία</a:t>
            </a:r>
            <a:r>
              <a:rPr lang="en-US" dirty="0"/>
              <a:t>: </a:t>
            </a:r>
            <a:r>
              <a:rPr lang="el-GR" dirty="0"/>
              <a:t>το θετικό (+) και το αρνητικό (-). </a:t>
            </a:r>
            <a:endParaRPr lang="en-US" dirty="0"/>
          </a:p>
          <a:p>
            <a:pPr algn="just">
              <a:buFont typeface="Wingdings" panose="05000000000000000000" pitchFamily="2" charset="2"/>
              <a:buChar char="ü"/>
            </a:pPr>
            <a:endParaRPr lang="en-US" dirty="0"/>
          </a:p>
          <a:p>
            <a:pPr algn="just">
              <a:buFont typeface="Wingdings" panose="05000000000000000000" pitchFamily="2" charset="2"/>
              <a:buChar char="ü"/>
            </a:pPr>
            <a:r>
              <a:rPr lang="el-GR" dirty="0"/>
              <a:t>Φορέας του μικρότερου δυνατού φορτίου (στοιχειώδες φορτίο ή </a:t>
            </a:r>
            <a:r>
              <a:rPr lang="el-GR" dirty="0" err="1"/>
              <a:t>κβάντο</a:t>
            </a:r>
            <a:r>
              <a:rPr lang="el-GR" dirty="0"/>
              <a:t>) είναι το ηλεκτρόνιο</a:t>
            </a:r>
            <a:r>
              <a:rPr lang="en-US" dirty="0"/>
              <a:t>.</a:t>
            </a:r>
          </a:p>
          <a:p>
            <a:pPr algn="just">
              <a:buFont typeface="Wingdings" panose="05000000000000000000" pitchFamily="2" charset="2"/>
              <a:buChar char="ü"/>
            </a:pPr>
            <a:endParaRPr lang="en-US" dirty="0"/>
          </a:p>
          <a:p>
            <a:pPr algn="just">
              <a:buFont typeface="Wingdings" panose="05000000000000000000" pitchFamily="2" charset="2"/>
              <a:buChar char="ü"/>
            </a:pPr>
            <a:r>
              <a:rPr lang="el-GR" dirty="0"/>
              <a:t>Σε ένα απομονωμένο σύστημα το φορτίο διατηρείται. </a:t>
            </a:r>
            <a:endParaRPr lang="en-US" dirty="0"/>
          </a:p>
          <a:p>
            <a:pPr algn="just">
              <a:buFont typeface="Wingdings" panose="05000000000000000000" pitchFamily="2" charset="2"/>
              <a:buChar char="ü"/>
            </a:pPr>
            <a:endParaRPr lang="en-US" dirty="0"/>
          </a:p>
          <a:p>
            <a:pPr algn="just">
              <a:buFont typeface="Wingdings" panose="05000000000000000000" pitchFamily="2" charset="2"/>
              <a:buChar char="ü"/>
            </a:pPr>
            <a:r>
              <a:rPr lang="el-GR" dirty="0"/>
              <a:t>Το φορτίο σε ένα σώμα δε μεταβάλλεται με την κίνηση</a:t>
            </a:r>
            <a:r>
              <a:rPr lang="en-US" dirty="0"/>
              <a:t>.</a:t>
            </a:r>
          </a:p>
          <a:p>
            <a:pPr algn="just">
              <a:buFont typeface="Wingdings" panose="05000000000000000000" pitchFamily="2" charset="2"/>
              <a:buChar char="ü"/>
            </a:pPr>
            <a:endParaRPr lang="en-US" dirty="0"/>
          </a:p>
          <a:p>
            <a:pPr algn="just">
              <a:buFont typeface="Wingdings" panose="05000000000000000000" pitchFamily="2" charset="2"/>
              <a:buChar char="ü"/>
            </a:pPr>
            <a:r>
              <a:rPr lang="el-GR" dirty="0"/>
              <a:t>Η ύπαρξη ηλεκτρικού φορτίου προκαλεί τη δημιουργία ηλεκτρομαγνητικών (Η/Μ) πεδίων.</a:t>
            </a:r>
            <a:endParaRPr lang="en-US" dirty="0"/>
          </a:p>
          <a:p>
            <a:pPr algn="just">
              <a:buFont typeface="Wingdings" panose="05000000000000000000" pitchFamily="2" charset="2"/>
              <a:buChar char="ü"/>
            </a:pPr>
            <a:endParaRPr lang="el-GR" dirty="0"/>
          </a:p>
          <a:p>
            <a:pPr algn="just">
              <a:buFont typeface="Wingdings" panose="05000000000000000000" pitchFamily="2" charset="2"/>
              <a:buChar char="ü"/>
            </a:pPr>
            <a:r>
              <a:rPr lang="el-GR" dirty="0"/>
              <a:t>Η εισαγωγή τώρα άλλων ηλεκτρικών φορτίων μέσα σε Η/Μ πεδία, έχει ως αποτέλεσμα, την άσκηση</a:t>
            </a:r>
            <a:r>
              <a:rPr lang="en-US" dirty="0"/>
              <a:t> </a:t>
            </a:r>
            <a:r>
              <a:rPr lang="el-GR" dirty="0"/>
              <a:t>δυνάμεων ελκτικών ή </a:t>
            </a:r>
            <a:r>
              <a:rPr lang="el-GR" dirty="0" err="1"/>
              <a:t>απωστικών</a:t>
            </a:r>
            <a:r>
              <a:rPr lang="el-GR" dirty="0"/>
              <a:t> πάνω στα φορτία, οι οποίες ονομάζονται ηλεκτρομαγνητικές δυνάμεις.</a:t>
            </a:r>
            <a:endParaRPr lang="en-US" dirty="0"/>
          </a:p>
          <a:p>
            <a:pPr algn="just">
              <a:buFont typeface="Wingdings" panose="05000000000000000000" pitchFamily="2" charset="2"/>
              <a:buChar char="ü"/>
            </a:pPr>
            <a:endParaRPr lang="en-US" dirty="0"/>
          </a:p>
          <a:p>
            <a:pPr algn="just">
              <a:buFont typeface="Wingdings" panose="05000000000000000000" pitchFamily="2" charset="2"/>
              <a:buChar char="ü"/>
            </a:pPr>
            <a:r>
              <a:rPr lang="el-GR" dirty="0"/>
              <a:t>Μονάδα μέτρησης του ηλεκτρικού φορτίου είναι το </a:t>
            </a:r>
            <a:r>
              <a:rPr lang="el-GR" dirty="0" err="1"/>
              <a:t>Coulomb</a:t>
            </a:r>
            <a:r>
              <a:rPr lang="el-GR" dirty="0"/>
              <a:t> (</a:t>
            </a:r>
            <a:r>
              <a:rPr lang="el-GR" dirty="0" err="1"/>
              <a:t>Cb</a:t>
            </a:r>
            <a:r>
              <a:rPr lang="el-GR" dirty="0"/>
              <a:t>) και ορίζεται ως το φορτίο που</a:t>
            </a:r>
            <a:r>
              <a:rPr lang="en-US" dirty="0"/>
              <a:t>  </a:t>
            </a:r>
            <a:r>
              <a:rPr lang="el-GR" dirty="0"/>
              <a:t>μεταφέρεται σε χρόνο 1 (s) από ηλεκτρικό ρεύμα έντασης 1 (Α).</a:t>
            </a:r>
          </a:p>
        </p:txBody>
      </p:sp>
    </p:spTree>
    <p:extLst>
      <p:ext uri="{BB962C8B-B14F-4D97-AF65-F5344CB8AC3E}">
        <p14:creationId xmlns:p14="http://schemas.microsoft.com/office/powerpoint/2010/main" val="2811814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Συνδεσμολογία πηγών τάσης</a:t>
            </a:r>
            <a:br>
              <a:rPr lang="el-GR" dirty="0"/>
            </a:br>
            <a:endParaRPr lang="el-GR" dirty="0"/>
          </a:p>
        </p:txBody>
      </p:sp>
      <p:sp>
        <p:nvSpPr>
          <p:cNvPr id="3" name="Θέση περιεχομένου 2"/>
          <p:cNvSpPr>
            <a:spLocks noGrp="1"/>
          </p:cNvSpPr>
          <p:nvPr>
            <p:ph idx="1"/>
          </p:nvPr>
        </p:nvSpPr>
        <p:spPr/>
        <p:txBody>
          <a:bodyPr>
            <a:normAutofit fontScale="85000" lnSpcReduction="10000"/>
          </a:bodyPr>
          <a:lstStyle/>
          <a:p>
            <a:pPr marL="0" indent="0" algn="just">
              <a:buNone/>
            </a:pPr>
            <a:r>
              <a:rPr lang="el-GR" dirty="0"/>
              <a:t>Κάθε "πραγματική" πηγή τάσης χαρακτηρίζεται από μια Η.Ε.Δ, Ε (τάση στα</a:t>
            </a:r>
          </a:p>
          <a:p>
            <a:pPr marL="0" indent="0" algn="just">
              <a:buNone/>
            </a:pPr>
            <a:r>
              <a:rPr lang="el-GR" dirty="0"/>
              <a:t>άκρα της, όταν δε διαρρέεται από ρεύμα) και από μια εσωτερική αντίσταση r.</a:t>
            </a:r>
          </a:p>
          <a:p>
            <a:pPr marL="0" indent="0" algn="just">
              <a:buNone/>
            </a:pPr>
            <a:r>
              <a:rPr lang="el-GR" dirty="0"/>
              <a:t>Οι πηγές τάσης ως βασικά στοιχεία των ηλεκτρικών κυκλωμάτων μπορούν</a:t>
            </a:r>
          </a:p>
          <a:p>
            <a:pPr marL="0" indent="0" algn="just">
              <a:buNone/>
            </a:pPr>
            <a:r>
              <a:rPr lang="el-GR" dirty="0"/>
              <a:t>να συνδεθούν με διάφορους τρόπους ανάλογα με το τι επιδιώκεται κάθε φορά</a:t>
            </a:r>
          </a:p>
          <a:p>
            <a:pPr marL="0" indent="0" algn="just">
              <a:buNone/>
            </a:pPr>
            <a:r>
              <a:rPr lang="el-GR" dirty="0"/>
              <a:t>από αυτόν που συνθέτει ένα ηλεκτρικό κύκλωμα. Αυτό διότι κάθε πηγή τάσης</a:t>
            </a:r>
          </a:p>
          <a:p>
            <a:pPr marL="0" indent="0" algn="just">
              <a:buNone/>
            </a:pPr>
            <a:r>
              <a:rPr lang="el-GR" dirty="0"/>
              <a:t>μπορεί να δώσει ένα ρεύμα που δεν μπορεί να ξεπεράσει κάποια οριακή τιμή,</a:t>
            </a:r>
          </a:p>
          <a:p>
            <a:pPr marL="0" indent="0" algn="just">
              <a:buNone/>
            </a:pPr>
            <a:r>
              <a:rPr lang="el-GR" dirty="0"/>
              <a:t>η οποία καθορίζει τις δυνατότητες αυτής. Αν όμως υπάρχει ανάγκη </a:t>
            </a:r>
            <a:r>
              <a:rPr lang="el-GR" dirty="0" err="1"/>
              <a:t>μεγαλύτε</a:t>
            </a:r>
            <a:r>
              <a:rPr lang="el-GR" dirty="0"/>
              <a:t>-</a:t>
            </a:r>
          </a:p>
          <a:p>
            <a:pPr marL="0" indent="0" algn="just">
              <a:buNone/>
            </a:pPr>
            <a:r>
              <a:rPr lang="el-GR" dirty="0" err="1"/>
              <a:t>ρης</a:t>
            </a:r>
            <a:r>
              <a:rPr lang="el-GR" dirty="0"/>
              <a:t> τάσης ή μεγαλύτερου ρεύματος ή και τα δύο μαζί, τότε πρέπει να </a:t>
            </a:r>
            <a:r>
              <a:rPr lang="el-GR" dirty="0" err="1"/>
              <a:t>συνδε</a:t>
            </a:r>
            <a:r>
              <a:rPr lang="el-GR" dirty="0"/>
              <a:t>-</a:t>
            </a:r>
          </a:p>
          <a:p>
            <a:pPr marL="0" indent="0" algn="just">
              <a:buNone/>
            </a:pPr>
            <a:r>
              <a:rPr lang="el-GR" dirty="0" err="1"/>
              <a:t>θούν</a:t>
            </a:r>
            <a:r>
              <a:rPr lang="el-GR" dirty="0"/>
              <a:t> δύο ή περισσότερες πηγές τάσης μαζί.</a:t>
            </a:r>
          </a:p>
        </p:txBody>
      </p:sp>
    </p:spTree>
    <p:extLst>
      <p:ext uri="{BB962C8B-B14F-4D97-AF65-F5344CB8AC3E}">
        <p14:creationId xmlns:p14="http://schemas.microsoft.com/office/powerpoint/2010/main" val="2292438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Συνδεσμολογία πηγών τάσης σε σειρά</a:t>
            </a:r>
          </a:p>
        </p:txBody>
      </p:sp>
      <p:sp>
        <p:nvSpPr>
          <p:cNvPr id="3" name="Θέση περιεχομένου 2"/>
          <p:cNvSpPr>
            <a:spLocks noGrp="1"/>
          </p:cNvSpPr>
          <p:nvPr>
            <p:ph idx="1"/>
          </p:nvPr>
        </p:nvSpPr>
        <p:spPr>
          <a:xfrm>
            <a:off x="722290" y="1529411"/>
            <a:ext cx="10515600" cy="4351338"/>
          </a:xfrm>
        </p:spPr>
        <p:txBody>
          <a:bodyPr/>
          <a:lstStyle/>
          <a:p>
            <a:r>
              <a:rPr lang="el-GR" dirty="0"/>
              <a:t>Δύο ή περισσότερες πηγές τάσης είναι </a:t>
            </a:r>
            <a:r>
              <a:rPr lang="el-GR" dirty="0" err="1"/>
              <a:t>συνδεσμολογημένες</a:t>
            </a:r>
            <a:r>
              <a:rPr lang="el-GR" dirty="0"/>
              <a:t> σε σειρά, όταν ο αρνητικός πόλος της μιας συνδέεται με το θετικό πόλο της επόμενης </a:t>
            </a:r>
            <a:r>
              <a:rPr lang="el-GR" dirty="0" err="1"/>
              <a:t>κ.ο.κ.</a:t>
            </a:r>
            <a:endParaRPr lang="el-GR" dirty="0"/>
          </a:p>
        </p:txBody>
      </p:sp>
      <p:pic>
        <p:nvPicPr>
          <p:cNvPr id="4" name="Εικόνα 3"/>
          <p:cNvPicPr>
            <a:picLocks noChangeAspect="1"/>
          </p:cNvPicPr>
          <p:nvPr/>
        </p:nvPicPr>
        <p:blipFill>
          <a:blip r:embed="rId2"/>
          <a:stretch>
            <a:fillRect/>
          </a:stretch>
        </p:blipFill>
        <p:spPr>
          <a:xfrm>
            <a:off x="1708839" y="2854974"/>
            <a:ext cx="7236381" cy="2638496"/>
          </a:xfrm>
          <a:prstGeom prst="rect">
            <a:avLst/>
          </a:prstGeom>
        </p:spPr>
      </p:pic>
      <p:pic>
        <p:nvPicPr>
          <p:cNvPr id="5" name="Εικόνα 4"/>
          <p:cNvPicPr>
            <a:picLocks noChangeAspect="1"/>
          </p:cNvPicPr>
          <p:nvPr/>
        </p:nvPicPr>
        <p:blipFill>
          <a:blip r:embed="rId3"/>
          <a:stretch>
            <a:fillRect/>
          </a:stretch>
        </p:blipFill>
        <p:spPr>
          <a:xfrm>
            <a:off x="2449819" y="4857715"/>
            <a:ext cx="6012000" cy="1746000"/>
          </a:xfrm>
          <a:prstGeom prst="rect">
            <a:avLst/>
          </a:prstGeom>
        </p:spPr>
      </p:pic>
    </p:spTree>
    <p:extLst>
      <p:ext uri="{BB962C8B-B14F-4D97-AF65-F5344CB8AC3E}">
        <p14:creationId xmlns:p14="http://schemas.microsoft.com/office/powerpoint/2010/main" val="202116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Παράλληλη συνδεσμολογία πηγών τάσης</a:t>
            </a:r>
          </a:p>
        </p:txBody>
      </p:sp>
      <p:sp>
        <p:nvSpPr>
          <p:cNvPr id="3" name="Θέση περιεχομένου 2"/>
          <p:cNvSpPr>
            <a:spLocks noGrp="1"/>
          </p:cNvSpPr>
          <p:nvPr>
            <p:ph idx="1"/>
          </p:nvPr>
        </p:nvSpPr>
        <p:spPr/>
        <p:txBody>
          <a:bodyPr/>
          <a:lstStyle/>
          <a:p>
            <a:r>
              <a:rPr lang="el-GR" dirty="0"/>
              <a:t>Δύο ή </a:t>
            </a:r>
            <a:r>
              <a:rPr lang="el-GR"/>
              <a:t>περισσότερες πηγές </a:t>
            </a:r>
            <a:r>
              <a:rPr lang="el-GR" dirty="0"/>
              <a:t>τάσης είναι συνδεδεμένες παράλληλα, όταν όλοι οι θετικοί πόλοι συνδέονται σε κοινό κόμβο και όλοι οι αρνητικοί σε άλλο επίσης κοινό κόμβο.</a:t>
            </a:r>
          </a:p>
        </p:txBody>
      </p:sp>
      <p:pic>
        <p:nvPicPr>
          <p:cNvPr id="4" name="Εικόνα 3"/>
          <p:cNvPicPr>
            <a:picLocks noChangeAspect="1"/>
          </p:cNvPicPr>
          <p:nvPr/>
        </p:nvPicPr>
        <p:blipFill>
          <a:blip r:embed="rId2"/>
          <a:stretch>
            <a:fillRect/>
          </a:stretch>
        </p:blipFill>
        <p:spPr>
          <a:xfrm>
            <a:off x="1162540" y="3093284"/>
            <a:ext cx="3718554" cy="3083679"/>
          </a:xfrm>
          <a:prstGeom prst="rect">
            <a:avLst/>
          </a:prstGeom>
        </p:spPr>
      </p:pic>
      <p:pic>
        <p:nvPicPr>
          <p:cNvPr id="5" name="Εικόνα 4"/>
          <p:cNvPicPr>
            <a:picLocks noChangeAspect="1"/>
          </p:cNvPicPr>
          <p:nvPr/>
        </p:nvPicPr>
        <p:blipFill>
          <a:blip r:embed="rId3"/>
          <a:stretch>
            <a:fillRect/>
          </a:stretch>
        </p:blipFill>
        <p:spPr>
          <a:xfrm>
            <a:off x="6649436" y="4001294"/>
            <a:ext cx="2628000" cy="1746000"/>
          </a:xfrm>
          <a:prstGeom prst="rect">
            <a:avLst/>
          </a:prstGeom>
        </p:spPr>
      </p:pic>
    </p:spTree>
    <p:extLst>
      <p:ext uri="{BB962C8B-B14F-4D97-AF65-F5344CB8AC3E}">
        <p14:creationId xmlns:p14="http://schemas.microsoft.com/office/powerpoint/2010/main" val="2255518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Μικτή συνδεσμολογία πηγών τάσης</a:t>
            </a:r>
          </a:p>
        </p:txBody>
      </p:sp>
      <p:sp>
        <p:nvSpPr>
          <p:cNvPr id="3" name="Θέση περιεχομένου 2"/>
          <p:cNvSpPr>
            <a:spLocks noGrp="1"/>
          </p:cNvSpPr>
          <p:nvPr>
            <p:ph idx="1"/>
          </p:nvPr>
        </p:nvSpPr>
        <p:spPr/>
        <p:txBody>
          <a:bodyPr/>
          <a:lstStyle/>
          <a:p>
            <a:pPr algn="just"/>
            <a:r>
              <a:rPr lang="el-GR" dirty="0"/>
              <a:t>Είναι η συνδεσμολογία στην οποία συνυπάρχουν οι δύο προηγούμενες περιπτώσεις και για την εύρεση της ισοδύναμης πηγής τάσης εφαρμόζουμε τους κανόνες που προέκυψαν στις περιπτώσεις αυτές, με τη σειρά που επιβάλλει το εκάστοτε ηλεκτρικό κύκλωμα.</a:t>
            </a:r>
          </a:p>
        </p:txBody>
      </p:sp>
      <p:pic>
        <p:nvPicPr>
          <p:cNvPr id="4" name="Εικόνα 3"/>
          <p:cNvPicPr>
            <a:picLocks noChangeAspect="1"/>
          </p:cNvPicPr>
          <p:nvPr/>
        </p:nvPicPr>
        <p:blipFill>
          <a:blip r:embed="rId2"/>
          <a:stretch>
            <a:fillRect/>
          </a:stretch>
        </p:blipFill>
        <p:spPr>
          <a:xfrm>
            <a:off x="3482432" y="3580326"/>
            <a:ext cx="6262581" cy="3026105"/>
          </a:xfrm>
          <a:prstGeom prst="rect">
            <a:avLst/>
          </a:prstGeom>
        </p:spPr>
      </p:pic>
    </p:spTree>
    <p:extLst>
      <p:ext uri="{BB962C8B-B14F-4D97-AF65-F5344CB8AC3E}">
        <p14:creationId xmlns:p14="http://schemas.microsoft.com/office/powerpoint/2010/main" val="1726131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Πηγή ρεύματος</a:t>
            </a:r>
          </a:p>
        </p:txBody>
      </p:sp>
      <p:sp>
        <p:nvSpPr>
          <p:cNvPr id="3" name="Θέση περιεχομένου 2"/>
          <p:cNvSpPr>
            <a:spLocks noGrp="1"/>
          </p:cNvSpPr>
          <p:nvPr>
            <p:ph idx="1"/>
          </p:nvPr>
        </p:nvSpPr>
        <p:spPr/>
        <p:txBody>
          <a:bodyPr/>
          <a:lstStyle/>
          <a:p>
            <a:r>
              <a:rPr lang="el-GR" dirty="0"/>
              <a:t>Μία ιδανική ανεξάρτητη πηγή ρεύματος παρέχει σταθερή ένταση στα άκρα της.</a:t>
            </a:r>
          </a:p>
          <a:p>
            <a:r>
              <a:rPr lang="el-GR" dirty="0"/>
              <a:t>Μία πραγματική πηγή ρεύματος περιγράφεται από μία ιδανική πηγή ρεύματος παράλληλα με μία «εσωτερική» αντίσταση </a:t>
            </a:r>
            <a:r>
              <a:rPr lang="el-GR" dirty="0" err="1"/>
              <a:t>R</a:t>
            </a:r>
            <a:r>
              <a:rPr lang="el-GR" sz="1400" dirty="0" err="1"/>
              <a:t>o</a:t>
            </a:r>
            <a:r>
              <a:rPr lang="el-GR" dirty="0"/>
              <a:t>.</a:t>
            </a:r>
          </a:p>
        </p:txBody>
      </p:sp>
      <p:pic>
        <p:nvPicPr>
          <p:cNvPr id="4" name="Εικόνα 3"/>
          <p:cNvPicPr>
            <a:picLocks noChangeAspect="1"/>
          </p:cNvPicPr>
          <p:nvPr/>
        </p:nvPicPr>
        <p:blipFill>
          <a:blip r:embed="rId2"/>
          <a:stretch>
            <a:fillRect/>
          </a:stretch>
        </p:blipFill>
        <p:spPr>
          <a:xfrm>
            <a:off x="3492844" y="3581957"/>
            <a:ext cx="4556451" cy="2729943"/>
          </a:xfrm>
          <a:prstGeom prst="rect">
            <a:avLst/>
          </a:prstGeom>
        </p:spPr>
      </p:pic>
    </p:spTree>
    <p:extLst>
      <p:ext uri="{BB962C8B-B14F-4D97-AF65-F5344CB8AC3E}">
        <p14:creationId xmlns:p14="http://schemas.microsoft.com/office/powerpoint/2010/main" val="4099357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2013295" y="2395470"/>
            <a:ext cx="7800369" cy="2936886"/>
          </a:xfrm>
          <a:prstGeom prst="rect">
            <a:avLst/>
          </a:prstGeom>
        </p:spPr>
      </p:pic>
    </p:spTree>
    <p:extLst>
      <p:ext uri="{BB962C8B-B14F-4D97-AF65-F5344CB8AC3E}">
        <p14:creationId xmlns:p14="http://schemas.microsoft.com/office/powerpoint/2010/main" val="4229490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1704202" y="2150771"/>
            <a:ext cx="7895073" cy="3412479"/>
          </a:xfrm>
          <a:prstGeom prst="rect">
            <a:avLst/>
          </a:prstGeom>
        </p:spPr>
      </p:pic>
    </p:spTree>
    <p:extLst>
      <p:ext uri="{BB962C8B-B14F-4D97-AF65-F5344CB8AC3E}">
        <p14:creationId xmlns:p14="http://schemas.microsoft.com/office/powerpoint/2010/main" val="3654579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Ωμική αντίσταση αγωγού</a:t>
            </a:r>
          </a:p>
        </p:txBody>
      </p:sp>
      <p:sp>
        <p:nvSpPr>
          <p:cNvPr id="3" name="Θέση περιεχομένου 2"/>
          <p:cNvSpPr>
            <a:spLocks noGrp="1"/>
          </p:cNvSpPr>
          <p:nvPr>
            <p:ph idx="1"/>
          </p:nvPr>
        </p:nvSpPr>
        <p:spPr/>
        <p:txBody>
          <a:bodyPr/>
          <a:lstStyle/>
          <a:p>
            <a:endParaRPr lang="el-GR" dirty="0"/>
          </a:p>
        </p:txBody>
      </p:sp>
      <p:pic>
        <p:nvPicPr>
          <p:cNvPr id="4" name="Εικόνα 3"/>
          <p:cNvPicPr>
            <a:picLocks noChangeAspect="1"/>
          </p:cNvPicPr>
          <p:nvPr/>
        </p:nvPicPr>
        <p:blipFill>
          <a:blip r:embed="rId2"/>
          <a:stretch>
            <a:fillRect/>
          </a:stretch>
        </p:blipFill>
        <p:spPr>
          <a:xfrm>
            <a:off x="1935887" y="2144101"/>
            <a:ext cx="8320225" cy="3714386"/>
          </a:xfrm>
          <a:prstGeom prst="rect">
            <a:avLst/>
          </a:prstGeom>
        </p:spPr>
      </p:pic>
    </p:spTree>
    <p:extLst>
      <p:ext uri="{BB962C8B-B14F-4D97-AF65-F5344CB8AC3E}">
        <p14:creationId xmlns:p14="http://schemas.microsoft.com/office/powerpoint/2010/main" val="3996297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Ωμική αντίσταση αγωγού</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2667000" y="1690688"/>
            <a:ext cx="6552000" cy="2394000"/>
          </a:xfrm>
          <a:prstGeom prst="rect">
            <a:avLst/>
          </a:prstGeom>
        </p:spPr>
      </p:pic>
      <p:pic>
        <p:nvPicPr>
          <p:cNvPr id="5" name="Εικόνα 4"/>
          <p:cNvPicPr>
            <a:picLocks noChangeAspect="1"/>
          </p:cNvPicPr>
          <p:nvPr/>
        </p:nvPicPr>
        <p:blipFill>
          <a:blip r:embed="rId3"/>
          <a:stretch>
            <a:fillRect/>
          </a:stretch>
        </p:blipFill>
        <p:spPr>
          <a:xfrm>
            <a:off x="2739000" y="4084688"/>
            <a:ext cx="6480000" cy="1386000"/>
          </a:xfrm>
          <a:prstGeom prst="rect">
            <a:avLst/>
          </a:prstGeom>
        </p:spPr>
      </p:pic>
    </p:spTree>
    <p:extLst>
      <p:ext uri="{BB962C8B-B14F-4D97-AF65-F5344CB8AC3E}">
        <p14:creationId xmlns:p14="http://schemas.microsoft.com/office/powerpoint/2010/main" val="2866880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2731395" y="1690688"/>
            <a:ext cx="6297761" cy="4351338"/>
          </a:xfrm>
          <a:prstGeom prst="rect">
            <a:avLst/>
          </a:prstGeom>
        </p:spPr>
      </p:pic>
    </p:spTree>
    <p:extLst>
      <p:ext uri="{BB962C8B-B14F-4D97-AF65-F5344CB8AC3E}">
        <p14:creationId xmlns:p14="http://schemas.microsoft.com/office/powerpoint/2010/main" val="3845845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solidFill>
                <a:effectLst>
                  <a:outerShdw blurRad="38100" dist="38100" dir="2700000" algn="tl">
                    <a:srgbClr val="000000">
                      <a:alpha val="43137"/>
                    </a:srgbClr>
                  </a:outerShdw>
                </a:effectLst>
              </a:rPr>
              <a:t>Βασικά ηλεκτρικά μεγέθη</a:t>
            </a:r>
            <a:br>
              <a:rPr lang="en-US" b="1" dirty="0">
                <a:solidFill>
                  <a:schemeClr val="accent1"/>
                </a:solidFill>
                <a:effectLst>
                  <a:outerShdw blurRad="38100" dist="38100" dir="2700000" algn="tl">
                    <a:srgbClr val="000000">
                      <a:alpha val="43137"/>
                    </a:srgbClr>
                  </a:outerShdw>
                </a:effectLst>
              </a:rPr>
            </a:br>
            <a:r>
              <a:rPr lang="el-GR" b="1" dirty="0">
                <a:solidFill>
                  <a:schemeClr val="accent6">
                    <a:lumMod val="50000"/>
                  </a:schemeClr>
                </a:solidFill>
                <a:effectLst>
                  <a:outerShdw blurRad="38100" dist="38100" dir="2700000" algn="tl">
                    <a:srgbClr val="000000">
                      <a:alpha val="43137"/>
                    </a:srgbClr>
                  </a:outerShdw>
                </a:effectLst>
              </a:rPr>
              <a:t>Ένταση ηλεκτρικού ρεύματος</a:t>
            </a:r>
          </a:p>
        </p:txBody>
      </p:sp>
      <p:sp>
        <p:nvSpPr>
          <p:cNvPr id="3" name="Θέση περιεχομένου 2"/>
          <p:cNvSpPr>
            <a:spLocks noGrp="1"/>
          </p:cNvSpPr>
          <p:nvPr>
            <p:ph idx="1"/>
          </p:nvPr>
        </p:nvSpPr>
        <p:spPr/>
        <p:txBody>
          <a:bodyPr>
            <a:normAutofit fontScale="92500" lnSpcReduction="20000"/>
          </a:bodyPr>
          <a:lstStyle/>
          <a:p>
            <a:pPr algn="just">
              <a:buFont typeface="Wingdings" panose="05000000000000000000" pitchFamily="2" charset="2"/>
              <a:buChar char="ü"/>
            </a:pPr>
            <a:r>
              <a:rPr lang="el-GR" dirty="0"/>
              <a:t>Ηλεκτρικό ρεύμα ονομάζεται η προσανατολισμένη κίνηση ηλεκτρικών φορτίων μέσα από ένα μέσο</a:t>
            </a:r>
            <a:r>
              <a:rPr lang="en-US" dirty="0"/>
              <a:t> </a:t>
            </a:r>
            <a:r>
              <a:rPr lang="el-GR" dirty="0"/>
              <a:t>(π.χ. αγωγό). Το ηλεκτρικό ρεύμα ορίζεται από τη διεύθυνση και τη φορά κίνησης των ηλεκτρικών</a:t>
            </a:r>
            <a:r>
              <a:rPr lang="en-US" dirty="0"/>
              <a:t> </a:t>
            </a:r>
            <a:r>
              <a:rPr lang="el-GR" dirty="0"/>
              <a:t>φορτίων, καθώς και από την ποσότητά τους. Ένταση ηλεκτρικού ρεύματος μέσα από ένα μέσο ορίζεται ως</a:t>
            </a:r>
            <a:r>
              <a:rPr lang="en-US" dirty="0"/>
              <a:t> </a:t>
            </a:r>
            <a:r>
              <a:rPr lang="el-GR" dirty="0"/>
              <a:t>το συνολικό ηλεκτρικό φορτίο που περνά μέσα από μια διατομή του μέσου στη μονάδα του χρόνου. Εάν</a:t>
            </a:r>
            <a:r>
              <a:rPr lang="en-US" dirty="0"/>
              <a:t> </a:t>
            </a:r>
            <a:r>
              <a:rPr lang="el-GR" dirty="0"/>
              <a:t>μέσα από τη διατομή του μέσου κίνησης των φορτίων περάσουν </a:t>
            </a:r>
            <a:r>
              <a:rPr lang="el-GR" dirty="0" err="1"/>
              <a:t>dq</a:t>
            </a:r>
            <a:r>
              <a:rPr lang="el-GR" dirty="0"/>
              <a:t> φορτία σε χρονικό διάστημα </a:t>
            </a:r>
            <a:r>
              <a:rPr lang="el-GR" dirty="0" err="1"/>
              <a:t>dt</a:t>
            </a:r>
            <a:r>
              <a:rPr lang="el-GR" dirty="0"/>
              <a:t>, η</a:t>
            </a:r>
            <a:r>
              <a:rPr lang="en-US" dirty="0"/>
              <a:t> </a:t>
            </a:r>
            <a:r>
              <a:rPr lang="el-GR" dirty="0"/>
              <a:t>ένταση του ηλεκτρικού ρεύματος μέσα από το μέσο με κατεύθυνση αυτή της κίνησης των φορτίων είναι</a:t>
            </a:r>
            <a:endParaRPr lang="en-US" dirty="0"/>
          </a:p>
          <a:p>
            <a:pPr algn="just">
              <a:buFont typeface="Wingdings" panose="05000000000000000000" pitchFamily="2" charset="2"/>
              <a:buChar char="ü"/>
            </a:pPr>
            <a:endParaRPr lang="en-US" dirty="0"/>
          </a:p>
          <a:p>
            <a:pPr algn="just">
              <a:buFont typeface="Wingdings" panose="05000000000000000000" pitchFamily="2" charset="2"/>
              <a:buChar char="ü"/>
            </a:pPr>
            <a:endParaRPr lang="en-US" dirty="0"/>
          </a:p>
          <a:p>
            <a:pPr algn="just">
              <a:buFont typeface="Wingdings" panose="05000000000000000000" pitchFamily="2" charset="2"/>
              <a:buChar char="ü"/>
            </a:pPr>
            <a:r>
              <a:rPr lang="el-GR" dirty="0"/>
              <a:t>Μονάδα μέτρησης του ηλεκτρικού ρεύματος είναι το </a:t>
            </a:r>
            <a:r>
              <a:rPr lang="el-GR" dirty="0" err="1"/>
              <a:t>Ampere</a:t>
            </a:r>
            <a:r>
              <a:rPr lang="el-GR" dirty="0"/>
              <a:t> (A), </a:t>
            </a:r>
            <a:endParaRPr lang="en-US" dirty="0"/>
          </a:p>
          <a:p>
            <a:pPr marL="0" indent="0" algn="just">
              <a:buNone/>
            </a:pPr>
            <a:r>
              <a:rPr lang="en-US" dirty="0"/>
              <a:t>   </a:t>
            </a:r>
            <a:r>
              <a:rPr lang="el-GR" dirty="0"/>
              <a:t>1(A) =1(</a:t>
            </a:r>
            <a:r>
              <a:rPr lang="el-GR" dirty="0" err="1"/>
              <a:t>Cb</a:t>
            </a:r>
            <a:r>
              <a:rPr lang="el-GR" dirty="0"/>
              <a:t>)/1(s)</a:t>
            </a:r>
          </a:p>
        </p:txBody>
      </p:sp>
      <p:pic>
        <p:nvPicPr>
          <p:cNvPr id="4" name="Εικόνα 3"/>
          <p:cNvPicPr>
            <a:picLocks noChangeAspect="1"/>
          </p:cNvPicPr>
          <p:nvPr/>
        </p:nvPicPr>
        <p:blipFill>
          <a:blip r:embed="rId2"/>
          <a:stretch>
            <a:fillRect/>
          </a:stretch>
        </p:blipFill>
        <p:spPr>
          <a:xfrm>
            <a:off x="5394693" y="4431449"/>
            <a:ext cx="1074345" cy="681654"/>
          </a:xfrm>
          <a:prstGeom prst="rect">
            <a:avLst/>
          </a:prstGeom>
        </p:spPr>
      </p:pic>
    </p:spTree>
    <p:extLst>
      <p:ext uri="{BB962C8B-B14F-4D97-AF65-F5344CB8AC3E}">
        <p14:creationId xmlns:p14="http://schemas.microsoft.com/office/powerpoint/2010/main" val="2755162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Ωμική αντίσταση αγωγού</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2397482" y="1690688"/>
            <a:ext cx="6444000" cy="3393000"/>
          </a:xfrm>
          <a:prstGeom prst="rect">
            <a:avLst/>
          </a:prstGeom>
        </p:spPr>
      </p:pic>
    </p:spTree>
    <p:extLst>
      <p:ext uri="{BB962C8B-B14F-4D97-AF65-F5344CB8AC3E}">
        <p14:creationId xmlns:p14="http://schemas.microsoft.com/office/powerpoint/2010/main" val="1388116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Ωμική αντίσταση αγωγού</a:t>
            </a:r>
            <a:endParaRPr lang="el-GR" dirty="0"/>
          </a:p>
        </p:txBody>
      </p:sp>
      <p:sp>
        <p:nvSpPr>
          <p:cNvPr id="3" name="Θέση περιεχομένου 2"/>
          <p:cNvSpPr>
            <a:spLocks noGrp="1"/>
          </p:cNvSpPr>
          <p:nvPr>
            <p:ph idx="1"/>
          </p:nvPr>
        </p:nvSpPr>
        <p:spPr/>
        <p:txBody>
          <a:bodyPr/>
          <a:lstStyle/>
          <a:p>
            <a:endParaRPr lang="el-GR"/>
          </a:p>
        </p:txBody>
      </p:sp>
      <p:pic>
        <p:nvPicPr>
          <p:cNvPr id="4" name="Εικόνα 3"/>
          <p:cNvPicPr>
            <a:picLocks noChangeAspect="1"/>
          </p:cNvPicPr>
          <p:nvPr/>
        </p:nvPicPr>
        <p:blipFill>
          <a:blip r:embed="rId2"/>
          <a:stretch>
            <a:fillRect/>
          </a:stretch>
        </p:blipFill>
        <p:spPr>
          <a:xfrm>
            <a:off x="2495544" y="1890794"/>
            <a:ext cx="6660000" cy="4221000"/>
          </a:xfrm>
          <a:prstGeom prst="rect">
            <a:avLst/>
          </a:prstGeom>
        </p:spPr>
      </p:pic>
    </p:spTree>
    <p:extLst>
      <p:ext uri="{BB962C8B-B14F-4D97-AF65-F5344CB8AC3E}">
        <p14:creationId xmlns:p14="http://schemas.microsoft.com/office/powerpoint/2010/main" val="2475872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Ωμική αντίσταση αγωγού</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2562422" y="1960779"/>
            <a:ext cx="6552000" cy="3978000"/>
          </a:xfrm>
          <a:prstGeom prst="rect">
            <a:avLst/>
          </a:prstGeom>
        </p:spPr>
      </p:pic>
    </p:spTree>
    <p:extLst>
      <p:ext uri="{BB962C8B-B14F-4D97-AF65-F5344CB8AC3E}">
        <p14:creationId xmlns:p14="http://schemas.microsoft.com/office/powerpoint/2010/main" val="323671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Ωμική αντίσταση αγωγού</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2988765" y="1877140"/>
            <a:ext cx="5562807" cy="4512223"/>
          </a:xfrm>
          <a:prstGeom prst="rect">
            <a:avLst/>
          </a:prstGeom>
        </p:spPr>
      </p:pic>
    </p:spTree>
    <p:extLst>
      <p:ext uri="{BB962C8B-B14F-4D97-AF65-F5344CB8AC3E}">
        <p14:creationId xmlns:p14="http://schemas.microsoft.com/office/powerpoint/2010/main" val="2497243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Ωμική αντίσταση αγωγού</a:t>
            </a:r>
            <a:endParaRPr lang="el-GR" dirty="0"/>
          </a:p>
        </p:txBody>
      </p:sp>
      <p:sp>
        <p:nvSpPr>
          <p:cNvPr id="3" name="Θέση περιεχομένου 2"/>
          <p:cNvSpPr>
            <a:spLocks noGrp="1"/>
          </p:cNvSpPr>
          <p:nvPr>
            <p:ph idx="1"/>
          </p:nvPr>
        </p:nvSpPr>
        <p:spPr/>
        <p:txBody>
          <a:bodyPr/>
          <a:lstStyle/>
          <a:p>
            <a:endParaRPr lang="el-GR"/>
          </a:p>
        </p:txBody>
      </p:sp>
      <p:pic>
        <p:nvPicPr>
          <p:cNvPr id="4" name="Εικόνα 3"/>
          <p:cNvPicPr>
            <a:picLocks noChangeAspect="1"/>
          </p:cNvPicPr>
          <p:nvPr/>
        </p:nvPicPr>
        <p:blipFill>
          <a:blip r:embed="rId2"/>
          <a:stretch>
            <a:fillRect/>
          </a:stretch>
        </p:blipFill>
        <p:spPr>
          <a:xfrm>
            <a:off x="2639695" y="1825625"/>
            <a:ext cx="6552000" cy="4419000"/>
          </a:xfrm>
          <a:prstGeom prst="rect">
            <a:avLst/>
          </a:prstGeom>
        </p:spPr>
      </p:pic>
    </p:spTree>
    <p:extLst>
      <p:ext uri="{BB962C8B-B14F-4D97-AF65-F5344CB8AC3E}">
        <p14:creationId xmlns:p14="http://schemas.microsoft.com/office/powerpoint/2010/main" val="427332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Ωμική αντίσταση αγωγού</a:t>
            </a:r>
            <a:endParaRPr lang="el-GR" dirty="0"/>
          </a:p>
        </p:txBody>
      </p:sp>
      <p:sp>
        <p:nvSpPr>
          <p:cNvPr id="3" name="Θέση περιεχομένου 2"/>
          <p:cNvSpPr>
            <a:spLocks noGrp="1"/>
          </p:cNvSpPr>
          <p:nvPr>
            <p:ph idx="1"/>
          </p:nvPr>
        </p:nvSpPr>
        <p:spPr/>
        <p:txBody>
          <a:bodyPr/>
          <a:lstStyle/>
          <a:p>
            <a:endParaRPr lang="el-GR"/>
          </a:p>
        </p:txBody>
      </p:sp>
      <p:pic>
        <p:nvPicPr>
          <p:cNvPr id="4" name="Εικόνα 3"/>
          <p:cNvPicPr>
            <a:picLocks noChangeAspect="1"/>
          </p:cNvPicPr>
          <p:nvPr/>
        </p:nvPicPr>
        <p:blipFill>
          <a:blip r:embed="rId2"/>
          <a:stretch>
            <a:fillRect/>
          </a:stretch>
        </p:blipFill>
        <p:spPr>
          <a:xfrm>
            <a:off x="2521301" y="2050124"/>
            <a:ext cx="6660000" cy="3582000"/>
          </a:xfrm>
          <a:prstGeom prst="rect">
            <a:avLst/>
          </a:prstGeom>
        </p:spPr>
      </p:pic>
    </p:spTree>
    <p:extLst>
      <p:ext uri="{BB962C8B-B14F-4D97-AF65-F5344CB8AC3E}">
        <p14:creationId xmlns:p14="http://schemas.microsoft.com/office/powerpoint/2010/main" val="2192347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75000"/>
                  </a:schemeClr>
                </a:solidFill>
                <a:effectLst>
                  <a:outerShdw blurRad="38100" dist="38100" dir="2700000" algn="tl">
                    <a:srgbClr val="000000">
                      <a:alpha val="43137"/>
                    </a:srgbClr>
                  </a:outerShdw>
                </a:effectLst>
              </a:rPr>
              <a:t>Ωμική αντίσταση αγωγού</a:t>
            </a:r>
            <a:endParaRPr lang="el-GR" dirty="0"/>
          </a:p>
        </p:txBody>
      </p:sp>
      <p:sp>
        <p:nvSpPr>
          <p:cNvPr id="3" name="Θέση περιεχομένου 2"/>
          <p:cNvSpPr>
            <a:spLocks noGrp="1"/>
          </p:cNvSpPr>
          <p:nvPr>
            <p:ph idx="1"/>
          </p:nvPr>
        </p:nvSpPr>
        <p:spPr/>
        <p:txBody>
          <a:bodyPr/>
          <a:lstStyle/>
          <a:p>
            <a:endParaRPr lang="el-GR"/>
          </a:p>
        </p:txBody>
      </p:sp>
      <p:pic>
        <p:nvPicPr>
          <p:cNvPr id="4" name="Εικόνα 3"/>
          <p:cNvPicPr>
            <a:picLocks noChangeAspect="1"/>
          </p:cNvPicPr>
          <p:nvPr/>
        </p:nvPicPr>
        <p:blipFill>
          <a:blip r:embed="rId2"/>
          <a:stretch>
            <a:fillRect/>
          </a:stretch>
        </p:blipFill>
        <p:spPr>
          <a:xfrm>
            <a:off x="2820000" y="1825625"/>
            <a:ext cx="6552000" cy="3474000"/>
          </a:xfrm>
          <a:prstGeom prst="rect">
            <a:avLst/>
          </a:prstGeom>
        </p:spPr>
      </p:pic>
    </p:spTree>
    <p:extLst>
      <p:ext uri="{BB962C8B-B14F-4D97-AF65-F5344CB8AC3E}">
        <p14:creationId xmlns:p14="http://schemas.microsoft.com/office/powerpoint/2010/main" val="1075525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a:solidFill>
                  <a:schemeClr val="accent1">
                    <a:lumMod val="75000"/>
                  </a:schemeClr>
                </a:solidFill>
                <a:effectLst>
                  <a:outerShdw blurRad="38100" dist="38100" dir="2700000" algn="tl">
                    <a:srgbClr val="000000">
                      <a:alpha val="43137"/>
                    </a:srgbClr>
                  </a:outerShdw>
                </a:effectLst>
              </a:rPr>
              <a:t>Ωμική αντίσταση αγωγού</a:t>
            </a:r>
            <a:endParaRPr lang="el-GR"/>
          </a:p>
        </p:txBody>
      </p:sp>
      <p:pic>
        <p:nvPicPr>
          <p:cNvPr id="6" name="Θέση περιεχομένου 5"/>
          <p:cNvPicPr>
            <a:picLocks noGrp="1" noChangeAspect="1"/>
          </p:cNvPicPr>
          <p:nvPr>
            <p:ph idx="1"/>
          </p:nvPr>
        </p:nvPicPr>
        <p:blipFill>
          <a:blip r:embed="rId2"/>
          <a:stretch>
            <a:fillRect/>
          </a:stretch>
        </p:blipFill>
        <p:spPr>
          <a:xfrm>
            <a:off x="6373657" y="1825625"/>
            <a:ext cx="5472000" cy="4068000"/>
          </a:xfrm>
          <a:prstGeom prst="rect">
            <a:avLst/>
          </a:prstGeom>
        </p:spPr>
      </p:pic>
      <p:pic>
        <p:nvPicPr>
          <p:cNvPr id="5" name="Εικόνα 4"/>
          <p:cNvPicPr>
            <a:picLocks noChangeAspect="1"/>
          </p:cNvPicPr>
          <p:nvPr/>
        </p:nvPicPr>
        <p:blipFill>
          <a:blip r:embed="rId3"/>
          <a:stretch>
            <a:fillRect/>
          </a:stretch>
        </p:blipFill>
        <p:spPr>
          <a:xfrm>
            <a:off x="171921" y="1825625"/>
            <a:ext cx="6336000" cy="2502000"/>
          </a:xfrm>
          <a:prstGeom prst="rect">
            <a:avLst/>
          </a:prstGeom>
        </p:spPr>
      </p:pic>
    </p:spTree>
    <p:extLst>
      <p:ext uri="{BB962C8B-B14F-4D97-AF65-F5344CB8AC3E}">
        <p14:creationId xmlns:p14="http://schemas.microsoft.com/office/powerpoint/2010/main" val="37775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solidFill>
                <a:effectLst>
                  <a:outerShdw blurRad="38100" dist="38100" dir="2700000" algn="tl">
                    <a:srgbClr val="000000">
                      <a:alpha val="43137"/>
                    </a:srgbClr>
                  </a:outerShdw>
                </a:effectLst>
              </a:rPr>
              <a:t>Βασικά ηλεκτρικά μεγέθη</a:t>
            </a:r>
            <a:br>
              <a:rPr lang="en-US" b="1" dirty="0">
                <a:solidFill>
                  <a:schemeClr val="accent6">
                    <a:lumMod val="50000"/>
                  </a:schemeClr>
                </a:solidFill>
              </a:rPr>
            </a:br>
            <a:r>
              <a:rPr lang="el-GR" b="1" dirty="0">
                <a:solidFill>
                  <a:schemeClr val="accent6">
                    <a:lumMod val="50000"/>
                  </a:schemeClr>
                </a:solidFill>
                <a:effectLst>
                  <a:outerShdw blurRad="38100" dist="38100" dir="2700000" algn="tl">
                    <a:srgbClr val="000000">
                      <a:alpha val="43137"/>
                    </a:srgbClr>
                  </a:outerShdw>
                </a:effectLst>
              </a:rPr>
              <a:t>Ηλεκτρική τάση</a:t>
            </a:r>
            <a:endParaRPr lang="el-GR" dirty="0">
              <a:solidFill>
                <a:schemeClr val="accent6">
                  <a:lumMod val="50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lstStyle/>
          <a:p>
            <a:pPr algn="just"/>
            <a:r>
              <a:rPr lang="el-GR" dirty="0"/>
              <a:t>Ηλεκτρική τάση ή διαφορά δυναμικού μεταξύ δύο σημείων Α και Β, </a:t>
            </a:r>
            <a:r>
              <a:rPr lang="en-US" dirty="0"/>
              <a:t>V</a:t>
            </a:r>
            <a:r>
              <a:rPr lang="el-GR" sz="1800" dirty="0"/>
              <a:t>AB</a:t>
            </a:r>
            <a:r>
              <a:rPr lang="el-GR" dirty="0"/>
              <a:t>, εντός ενός ηλεκτροστατικού</a:t>
            </a:r>
            <a:r>
              <a:rPr lang="en-US" dirty="0"/>
              <a:t> </a:t>
            </a:r>
            <a:r>
              <a:rPr lang="el-GR" dirty="0"/>
              <a:t>πεδίου ορίζεται ως το απαιτούμενο έργο που καταναλώνεται ή παράγεται </a:t>
            </a:r>
            <a:r>
              <a:rPr lang="el-GR" dirty="0" err="1"/>
              <a:t>dW</a:t>
            </a:r>
            <a:r>
              <a:rPr lang="el-GR" dirty="0"/>
              <a:t> κατά τη μετακίνηση</a:t>
            </a:r>
            <a:r>
              <a:rPr lang="en-US" dirty="0"/>
              <a:t> </a:t>
            </a:r>
            <a:r>
              <a:rPr lang="el-GR" dirty="0"/>
              <a:t>ηλεκτρικού φορτίου </a:t>
            </a:r>
            <a:r>
              <a:rPr lang="el-GR" dirty="0" err="1"/>
              <a:t>dq</a:t>
            </a:r>
            <a:r>
              <a:rPr lang="el-GR" dirty="0"/>
              <a:t> από το σημείο Α στο σημείο Β εντός του πεδίου.</a:t>
            </a:r>
            <a:endParaRPr lang="en-US" dirty="0"/>
          </a:p>
          <a:p>
            <a:pPr algn="just"/>
            <a:endParaRPr lang="en-US" dirty="0"/>
          </a:p>
          <a:p>
            <a:pPr algn="just"/>
            <a:endParaRPr lang="en-US" dirty="0"/>
          </a:p>
          <a:p>
            <a:pPr algn="just"/>
            <a:r>
              <a:rPr lang="el-GR" dirty="0"/>
              <a:t>Μονάδα της ηλεκτρικής τάσης είναι το </a:t>
            </a:r>
            <a:r>
              <a:rPr lang="el-GR" dirty="0" err="1"/>
              <a:t>Volt</a:t>
            </a:r>
            <a:r>
              <a:rPr lang="el-GR" dirty="0"/>
              <a:t>, 1(V) = 1(J)/1(</a:t>
            </a:r>
            <a:r>
              <a:rPr lang="el-GR" dirty="0" err="1"/>
              <a:t>Cb</a:t>
            </a:r>
            <a:r>
              <a:rPr lang="el-GR" dirty="0"/>
              <a:t>).</a:t>
            </a:r>
          </a:p>
        </p:txBody>
      </p:sp>
      <p:pic>
        <p:nvPicPr>
          <p:cNvPr id="5" name="Εικόνα 4"/>
          <p:cNvPicPr>
            <a:picLocks noChangeAspect="1"/>
          </p:cNvPicPr>
          <p:nvPr/>
        </p:nvPicPr>
        <p:blipFill>
          <a:blip r:embed="rId2"/>
          <a:stretch>
            <a:fillRect/>
          </a:stretch>
        </p:blipFill>
        <p:spPr>
          <a:xfrm>
            <a:off x="4814625" y="3585631"/>
            <a:ext cx="1798476" cy="1024217"/>
          </a:xfrm>
          <a:prstGeom prst="rect">
            <a:avLst/>
          </a:prstGeom>
        </p:spPr>
      </p:pic>
    </p:spTree>
    <p:extLst>
      <p:ext uri="{BB962C8B-B14F-4D97-AF65-F5344CB8AC3E}">
        <p14:creationId xmlns:p14="http://schemas.microsoft.com/office/powerpoint/2010/main" val="3675409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Θέση αριθμού διαφάνειας 6"/>
          <p:cNvSpPr>
            <a:spLocks noGrp="1"/>
          </p:cNvSpPr>
          <p:nvPr>
            <p:ph type="sldNum" sz="quarter" idx="12"/>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0E945DC-78C7-416F-85DC-0E4A2B75983A}" type="slidenum">
              <a:rPr lang="el-GR" altLang="el-GR" sz="1400"/>
              <a:pPr/>
              <a:t>5</a:t>
            </a:fld>
            <a:endParaRPr lang="el-GR" altLang="el-GR" sz="1400"/>
          </a:p>
        </p:txBody>
      </p:sp>
      <p:sp>
        <p:nvSpPr>
          <p:cNvPr id="15363" name="Rectangle 2"/>
          <p:cNvSpPr>
            <a:spLocks noGrp="1" noChangeArrowheads="1"/>
          </p:cNvSpPr>
          <p:nvPr>
            <p:ph type="title"/>
          </p:nvPr>
        </p:nvSpPr>
        <p:spPr/>
        <p:txBody>
          <a:bodyPr/>
          <a:lstStyle/>
          <a:p>
            <a:r>
              <a:rPr lang="el-GR" altLang="el-GR" sz="3600" b="1" dirty="0">
                <a:solidFill>
                  <a:schemeClr val="accent1"/>
                </a:solidFill>
                <a:effectLst>
                  <a:outerShdw blurRad="38100" dist="38100" dir="2700000" algn="tl">
                    <a:srgbClr val="000000">
                      <a:alpha val="43137"/>
                    </a:srgbClr>
                  </a:outerShdw>
                </a:effectLst>
              </a:rPr>
              <a:t>Βασικά ηλεκτρικά μεγέθη</a:t>
            </a:r>
            <a:br>
              <a:rPr lang="el-GR" altLang="el-GR" sz="3600" b="1" dirty="0">
                <a:solidFill>
                  <a:schemeClr val="accent1"/>
                </a:solidFill>
                <a:effectLst>
                  <a:outerShdw blurRad="38100" dist="38100" dir="2700000" algn="tl">
                    <a:srgbClr val="000000">
                      <a:alpha val="43137"/>
                    </a:srgbClr>
                  </a:outerShdw>
                </a:effectLst>
              </a:rPr>
            </a:br>
            <a:r>
              <a:rPr lang="el-GR" altLang="el-GR" sz="3600" b="1" dirty="0">
                <a:solidFill>
                  <a:schemeClr val="accent6">
                    <a:lumMod val="50000"/>
                  </a:schemeClr>
                </a:solidFill>
                <a:effectLst>
                  <a:outerShdw blurRad="38100" dist="38100" dir="2700000" algn="tl">
                    <a:srgbClr val="000000">
                      <a:alpha val="43137"/>
                    </a:srgbClr>
                  </a:outerShdw>
                </a:effectLst>
              </a:rPr>
              <a:t>Πηγές διαφοράς δυναμικού </a:t>
            </a:r>
          </a:p>
        </p:txBody>
      </p:sp>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l="29532" b="14227"/>
          <a:stretch>
            <a:fillRect/>
          </a:stretch>
        </p:blipFill>
        <p:spPr bwMode="auto">
          <a:xfrm>
            <a:off x="6764218" y="2193800"/>
            <a:ext cx="4930775" cy="231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p:cNvPicPr>
            <a:picLocks noChangeAspect="1" noChangeArrowheads="1"/>
          </p:cNvPicPr>
          <p:nvPr/>
        </p:nvPicPr>
        <p:blipFill>
          <a:blip r:embed="rId3">
            <a:extLst>
              <a:ext uri="{28A0092B-C50C-407E-A947-70E740481C1C}">
                <a14:useLocalDpi xmlns:a14="http://schemas.microsoft.com/office/drawing/2010/main" val="0"/>
              </a:ext>
            </a:extLst>
          </a:blip>
          <a:srcRect l="26666"/>
          <a:stretch>
            <a:fillRect/>
          </a:stretch>
        </p:blipFill>
        <p:spPr bwMode="auto">
          <a:xfrm>
            <a:off x="282054" y="2292824"/>
            <a:ext cx="5618228" cy="221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448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solidFill>
                <a:effectLst>
                  <a:outerShdw blurRad="38100" dist="38100" dir="2700000" algn="tl">
                    <a:srgbClr val="000000">
                      <a:alpha val="43137"/>
                    </a:srgbClr>
                  </a:outerShdw>
                </a:effectLst>
              </a:rPr>
              <a:t>Βασικά ηλεκτρικά μεγέθη</a:t>
            </a:r>
            <a:br>
              <a:rPr lang="en-US" b="1" dirty="0">
                <a:solidFill>
                  <a:schemeClr val="accent6">
                    <a:lumMod val="50000"/>
                  </a:schemeClr>
                </a:solidFill>
                <a:effectLst>
                  <a:outerShdw blurRad="38100" dist="38100" dir="2700000" algn="tl">
                    <a:srgbClr val="000000">
                      <a:alpha val="43137"/>
                    </a:srgbClr>
                  </a:outerShdw>
                </a:effectLst>
              </a:rPr>
            </a:br>
            <a:r>
              <a:rPr lang="el-GR" b="1" dirty="0">
                <a:solidFill>
                  <a:schemeClr val="accent6">
                    <a:lumMod val="50000"/>
                  </a:schemeClr>
                </a:solidFill>
                <a:effectLst>
                  <a:outerShdw blurRad="38100" dist="38100" dir="2700000" algn="tl">
                    <a:srgbClr val="000000">
                      <a:alpha val="43137"/>
                    </a:srgbClr>
                  </a:outerShdw>
                </a:effectLst>
              </a:rPr>
              <a:t>Ηλεκτρική ισχύς</a:t>
            </a:r>
          </a:p>
        </p:txBody>
      </p:sp>
      <p:sp>
        <p:nvSpPr>
          <p:cNvPr id="3" name="Θέση περιεχομένου 2"/>
          <p:cNvSpPr>
            <a:spLocks noGrp="1"/>
          </p:cNvSpPr>
          <p:nvPr>
            <p:ph idx="1"/>
          </p:nvPr>
        </p:nvSpPr>
        <p:spPr/>
        <p:txBody>
          <a:bodyPr/>
          <a:lstStyle/>
          <a:p>
            <a:pPr algn="just"/>
            <a:r>
              <a:rPr lang="el-GR" dirty="0"/>
              <a:t>Η στιγμιαία ηλεκτρική ισχύς που καταναλώνεται ή παράγεται από ένα στοιχείο κυκλώματος p(t) είναι</a:t>
            </a:r>
            <a:r>
              <a:rPr lang="en-US" dirty="0"/>
              <a:t> </a:t>
            </a:r>
            <a:r>
              <a:rPr lang="el-GR" dirty="0"/>
              <a:t>το γινόμενο της ηλεκτρικής τάσης στα άκρα του στοιχείου v(t) επί την ένταση του ηλεκτρικού ρεύματος</a:t>
            </a:r>
            <a:r>
              <a:rPr lang="en-US" dirty="0"/>
              <a:t> </a:t>
            </a:r>
            <a:r>
              <a:rPr lang="el-GR" dirty="0"/>
              <a:t>i(t) που διαρρέει το στοιχείο</a:t>
            </a:r>
            <a:endParaRPr lang="en-US" dirty="0"/>
          </a:p>
          <a:p>
            <a:pPr algn="just"/>
            <a:endParaRPr lang="en-US" dirty="0"/>
          </a:p>
          <a:p>
            <a:pPr algn="just"/>
            <a:endParaRPr lang="en-US" dirty="0"/>
          </a:p>
          <a:p>
            <a:pPr algn="just"/>
            <a:r>
              <a:rPr lang="el-GR" dirty="0"/>
              <a:t>Μονάδα της ηλεκτρικής ισχύος είναι το </a:t>
            </a:r>
            <a:r>
              <a:rPr lang="el-GR" dirty="0" err="1"/>
              <a:t>Watt</a:t>
            </a:r>
            <a:r>
              <a:rPr lang="el-GR" dirty="0"/>
              <a:t>, 1(W) = 1(V) ∙ 1(A).</a:t>
            </a:r>
          </a:p>
        </p:txBody>
      </p:sp>
      <p:pic>
        <p:nvPicPr>
          <p:cNvPr id="6" name="Εικόνα 5"/>
          <p:cNvPicPr>
            <a:picLocks noChangeAspect="1"/>
          </p:cNvPicPr>
          <p:nvPr/>
        </p:nvPicPr>
        <p:blipFill>
          <a:blip r:embed="rId2"/>
          <a:stretch>
            <a:fillRect/>
          </a:stretch>
        </p:blipFill>
        <p:spPr>
          <a:xfrm>
            <a:off x="3970256" y="3562344"/>
            <a:ext cx="3487214" cy="877900"/>
          </a:xfrm>
          <a:prstGeom prst="rect">
            <a:avLst/>
          </a:prstGeom>
        </p:spPr>
      </p:pic>
    </p:spTree>
    <p:extLst>
      <p:ext uri="{BB962C8B-B14F-4D97-AF65-F5344CB8AC3E}">
        <p14:creationId xmlns:p14="http://schemas.microsoft.com/office/powerpoint/2010/main" val="3670505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solidFill>
                <a:effectLst>
                  <a:outerShdw blurRad="38100" dist="38100" dir="2700000" algn="tl">
                    <a:srgbClr val="000000">
                      <a:alpha val="43137"/>
                    </a:srgbClr>
                  </a:outerShdw>
                </a:effectLst>
              </a:rPr>
              <a:t>Βασικά ηλεκτρικά μεγέθη</a:t>
            </a:r>
            <a:br>
              <a:rPr lang="el-GR" b="1" dirty="0">
                <a:solidFill>
                  <a:schemeClr val="accent1"/>
                </a:solidFill>
                <a:effectLst>
                  <a:outerShdw blurRad="38100" dist="38100" dir="2700000" algn="tl">
                    <a:srgbClr val="000000">
                      <a:alpha val="43137"/>
                    </a:srgbClr>
                  </a:outerShdw>
                </a:effectLst>
              </a:rPr>
            </a:br>
            <a:r>
              <a:rPr lang="el-GR" b="1" dirty="0">
                <a:solidFill>
                  <a:schemeClr val="accent6">
                    <a:lumMod val="50000"/>
                  </a:schemeClr>
                </a:solidFill>
                <a:effectLst>
                  <a:outerShdw blurRad="38100" dist="38100" dir="2700000" algn="tl">
                    <a:srgbClr val="000000">
                      <a:alpha val="43137"/>
                    </a:srgbClr>
                  </a:outerShdw>
                </a:effectLst>
              </a:rPr>
              <a:t>Ηλεκτρική ενέργεια</a:t>
            </a:r>
          </a:p>
        </p:txBody>
      </p:sp>
      <p:sp>
        <p:nvSpPr>
          <p:cNvPr id="3" name="Θέση περιεχομένου 2"/>
          <p:cNvSpPr>
            <a:spLocks noGrp="1"/>
          </p:cNvSpPr>
          <p:nvPr>
            <p:ph idx="1"/>
          </p:nvPr>
        </p:nvSpPr>
        <p:spPr/>
        <p:txBody>
          <a:bodyPr/>
          <a:lstStyle/>
          <a:p>
            <a:pPr algn="just"/>
            <a:r>
              <a:rPr lang="el-GR" dirty="0"/>
              <a:t>Εάν είναι γνωστή η χρονική εξάρτηση της ισχύς p(t) ενός στοιχείου κυκλώματος, τότε η ηλεκτρική</a:t>
            </a:r>
            <a:r>
              <a:rPr lang="en-US" dirty="0"/>
              <a:t> </a:t>
            </a:r>
            <a:r>
              <a:rPr lang="el-GR" dirty="0"/>
              <a:t>ενέργεια W που καταναλώνεται στο στοιχείο ή παράγεται από αυτό εντός του χρονικού διαστήματος [t1,</a:t>
            </a:r>
            <a:r>
              <a:rPr lang="en-US" dirty="0"/>
              <a:t> </a:t>
            </a:r>
            <a:r>
              <a:rPr lang="el-GR" dirty="0"/>
              <a:t>t2] είναι</a:t>
            </a:r>
            <a:r>
              <a:rPr lang="en-US" dirty="0"/>
              <a:t>:</a:t>
            </a:r>
          </a:p>
          <a:p>
            <a:pPr algn="just"/>
            <a:endParaRPr lang="en-US" dirty="0"/>
          </a:p>
          <a:p>
            <a:pPr algn="just"/>
            <a:endParaRPr lang="en-US" dirty="0"/>
          </a:p>
          <a:p>
            <a:pPr algn="just"/>
            <a:endParaRPr lang="en-US" dirty="0"/>
          </a:p>
          <a:p>
            <a:pPr algn="just"/>
            <a:r>
              <a:rPr lang="el-GR" dirty="0"/>
              <a:t>Μονάδα μέτρησης της ηλεκτρικής ενέργειας είναι το </a:t>
            </a:r>
            <a:r>
              <a:rPr lang="el-GR" dirty="0" err="1"/>
              <a:t>Joule</a:t>
            </a:r>
            <a:r>
              <a:rPr lang="el-GR" dirty="0"/>
              <a:t>, </a:t>
            </a:r>
            <a:endParaRPr lang="en-US" dirty="0"/>
          </a:p>
          <a:p>
            <a:pPr marL="0" indent="0" algn="just">
              <a:buNone/>
            </a:pPr>
            <a:r>
              <a:rPr lang="en-US" dirty="0"/>
              <a:t>   </a:t>
            </a:r>
            <a:r>
              <a:rPr lang="el-GR" dirty="0"/>
              <a:t>1(J) = 1(V) ∙ 1(</a:t>
            </a:r>
            <a:r>
              <a:rPr lang="el-GR" dirty="0" err="1"/>
              <a:t>Cb</a:t>
            </a:r>
            <a:r>
              <a:rPr lang="el-GR" dirty="0"/>
              <a:t>).</a:t>
            </a:r>
          </a:p>
        </p:txBody>
      </p:sp>
      <p:pic>
        <p:nvPicPr>
          <p:cNvPr id="4" name="Εικόνα 3"/>
          <p:cNvPicPr>
            <a:picLocks noChangeAspect="1"/>
          </p:cNvPicPr>
          <p:nvPr/>
        </p:nvPicPr>
        <p:blipFill>
          <a:blip r:embed="rId2"/>
          <a:stretch>
            <a:fillRect/>
          </a:stretch>
        </p:blipFill>
        <p:spPr>
          <a:xfrm>
            <a:off x="4860467" y="3634124"/>
            <a:ext cx="1806716" cy="989392"/>
          </a:xfrm>
          <a:prstGeom prst="rect">
            <a:avLst/>
          </a:prstGeom>
        </p:spPr>
      </p:pic>
    </p:spTree>
    <p:extLst>
      <p:ext uri="{BB962C8B-B14F-4D97-AF65-F5344CB8AC3E}">
        <p14:creationId xmlns:p14="http://schemas.microsoft.com/office/powerpoint/2010/main" val="2276342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solidFill>
                <a:effectLst>
                  <a:outerShdw blurRad="38100" dist="38100" dir="2700000" algn="tl">
                    <a:srgbClr val="000000">
                      <a:alpha val="43137"/>
                    </a:srgbClr>
                  </a:outerShdw>
                </a:effectLst>
              </a:rPr>
              <a:t>Βασικά ηλεκτρικά μεγέθη</a:t>
            </a:r>
            <a:br>
              <a:rPr lang="el-GR" b="1" dirty="0">
                <a:solidFill>
                  <a:schemeClr val="accent1"/>
                </a:solidFill>
                <a:effectLst>
                  <a:outerShdw blurRad="38100" dist="38100" dir="2700000" algn="tl">
                    <a:srgbClr val="000000">
                      <a:alpha val="43137"/>
                    </a:srgbClr>
                  </a:outerShdw>
                </a:effectLst>
              </a:rPr>
            </a:br>
            <a:r>
              <a:rPr lang="el-GR" b="1" dirty="0">
                <a:solidFill>
                  <a:schemeClr val="accent6">
                    <a:lumMod val="75000"/>
                  </a:schemeClr>
                </a:solidFill>
                <a:effectLst>
                  <a:outerShdw blurRad="38100" dist="38100" dir="2700000" algn="tl">
                    <a:srgbClr val="000000">
                      <a:alpha val="43137"/>
                    </a:srgbClr>
                  </a:outerShdw>
                </a:effectLst>
              </a:rPr>
              <a:t>Συγκεντρωμένα κυκλώματα</a:t>
            </a:r>
          </a:p>
        </p:txBody>
      </p:sp>
      <p:sp>
        <p:nvSpPr>
          <p:cNvPr id="3" name="Θέση περιεχομένου 2"/>
          <p:cNvSpPr>
            <a:spLocks noGrp="1"/>
          </p:cNvSpPr>
          <p:nvPr>
            <p:ph idx="1"/>
          </p:nvPr>
        </p:nvSpPr>
        <p:spPr>
          <a:xfrm>
            <a:off x="838200" y="1825625"/>
            <a:ext cx="5961845" cy="4351338"/>
          </a:xfrm>
        </p:spPr>
        <p:txBody>
          <a:bodyPr>
            <a:normAutofit lnSpcReduction="10000"/>
          </a:bodyPr>
          <a:lstStyle/>
          <a:p>
            <a:r>
              <a:rPr lang="el-GR" dirty="0"/>
              <a:t>Όταν οι διαστάσεις των ηλεκτρικών στοιχείων είναι πολύ μικρές σε σχέση με το μήκος κύματος του</a:t>
            </a:r>
            <a:r>
              <a:rPr lang="en-US" dirty="0"/>
              <a:t> </a:t>
            </a:r>
            <a:r>
              <a:rPr lang="el-GR" dirty="0"/>
              <a:t>ρεύματος που τα διαρρέει (ρεύματα χαμηλών συχνοτήτων), τότε τα στοιχεία αυτά ονομάζονται</a:t>
            </a:r>
            <a:r>
              <a:rPr lang="en-US" dirty="0"/>
              <a:t> </a:t>
            </a:r>
            <a:r>
              <a:rPr lang="el-GR" dirty="0"/>
              <a:t>συγκεντρωμένα ηλεκτρικά στοιχεία. </a:t>
            </a:r>
            <a:endParaRPr lang="en-US" dirty="0"/>
          </a:p>
          <a:p>
            <a:r>
              <a:rPr lang="el-GR" dirty="0"/>
              <a:t>Ηλεκτρικά κυκλώματα που αποτελούνται από συγκεντρωμένα</a:t>
            </a:r>
            <a:r>
              <a:rPr lang="en-US" dirty="0"/>
              <a:t> </a:t>
            </a:r>
            <a:r>
              <a:rPr lang="el-GR" dirty="0"/>
              <a:t>ηλεκτρικά στοιχεία ονομάζονται συγκεντρωμένα ηλεκτρικά κυκλώματα (</a:t>
            </a:r>
            <a:r>
              <a:rPr lang="el-GR" dirty="0" err="1"/>
              <a:t>lumped</a:t>
            </a:r>
            <a:r>
              <a:rPr lang="el-GR" dirty="0"/>
              <a:t> </a:t>
            </a:r>
            <a:r>
              <a:rPr lang="el-GR" dirty="0" err="1"/>
              <a:t>circuits</a:t>
            </a:r>
            <a:r>
              <a:rPr lang="el-GR" dirty="0"/>
              <a:t>).</a:t>
            </a:r>
          </a:p>
        </p:txBody>
      </p:sp>
      <p:pic>
        <p:nvPicPr>
          <p:cNvPr id="4" name="Εικόνα 3"/>
          <p:cNvPicPr>
            <a:picLocks noChangeAspect="1"/>
          </p:cNvPicPr>
          <p:nvPr/>
        </p:nvPicPr>
        <p:blipFill>
          <a:blip r:embed="rId2"/>
          <a:stretch>
            <a:fillRect/>
          </a:stretch>
        </p:blipFill>
        <p:spPr>
          <a:xfrm>
            <a:off x="7639234" y="406906"/>
            <a:ext cx="3456000" cy="621000"/>
          </a:xfrm>
          <a:prstGeom prst="rect">
            <a:avLst/>
          </a:prstGeom>
        </p:spPr>
      </p:pic>
      <p:pic>
        <p:nvPicPr>
          <p:cNvPr id="5" name="Εικόνα 4"/>
          <p:cNvPicPr>
            <a:picLocks noChangeAspect="1"/>
          </p:cNvPicPr>
          <p:nvPr/>
        </p:nvPicPr>
        <p:blipFill>
          <a:blip r:embed="rId3"/>
          <a:stretch>
            <a:fillRect/>
          </a:stretch>
        </p:blipFill>
        <p:spPr>
          <a:xfrm>
            <a:off x="8143234" y="1553497"/>
            <a:ext cx="2448000" cy="2088000"/>
          </a:xfrm>
          <a:prstGeom prst="rect">
            <a:avLst/>
          </a:prstGeom>
        </p:spPr>
      </p:pic>
      <p:pic>
        <p:nvPicPr>
          <p:cNvPr id="6" name="Εικόνα 5"/>
          <p:cNvPicPr>
            <a:picLocks noChangeAspect="1"/>
          </p:cNvPicPr>
          <p:nvPr/>
        </p:nvPicPr>
        <p:blipFill>
          <a:blip r:embed="rId4"/>
          <a:stretch>
            <a:fillRect/>
          </a:stretch>
        </p:blipFill>
        <p:spPr>
          <a:xfrm>
            <a:off x="7521295" y="3641497"/>
            <a:ext cx="3336668" cy="3146419"/>
          </a:xfrm>
          <a:prstGeom prst="rect">
            <a:avLst/>
          </a:prstGeom>
        </p:spPr>
      </p:pic>
    </p:spTree>
    <p:extLst>
      <p:ext uri="{BB962C8B-B14F-4D97-AF65-F5344CB8AC3E}">
        <p14:creationId xmlns:p14="http://schemas.microsoft.com/office/powerpoint/2010/main" val="3135797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chemeClr val="accent1"/>
                </a:solidFill>
                <a:effectLst>
                  <a:outerShdw blurRad="38100" dist="38100" dir="2700000" algn="tl">
                    <a:srgbClr val="000000">
                      <a:alpha val="43137"/>
                    </a:srgbClr>
                  </a:outerShdw>
                </a:effectLst>
              </a:rPr>
              <a:t>Βασικά ηλεκτρικά μεγέθη</a:t>
            </a:r>
            <a:br>
              <a:rPr lang="el-GR" b="1" dirty="0">
                <a:solidFill>
                  <a:schemeClr val="accent1"/>
                </a:solidFill>
                <a:effectLst>
                  <a:outerShdw blurRad="38100" dist="38100" dir="2700000" algn="tl">
                    <a:srgbClr val="000000">
                      <a:alpha val="43137"/>
                    </a:srgbClr>
                  </a:outerShdw>
                </a:effectLst>
              </a:rPr>
            </a:br>
            <a:r>
              <a:rPr lang="el-GR" b="1" dirty="0">
                <a:solidFill>
                  <a:schemeClr val="accent6">
                    <a:lumMod val="75000"/>
                  </a:schemeClr>
                </a:solidFill>
                <a:effectLst>
                  <a:outerShdw blurRad="38100" dist="38100" dir="2700000" algn="tl">
                    <a:srgbClr val="000000">
                      <a:alpha val="43137"/>
                    </a:srgbClr>
                  </a:outerShdw>
                </a:effectLst>
              </a:rPr>
              <a:t>Κατανεμημένα κυκλώματα</a:t>
            </a:r>
            <a:br>
              <a:rPr lang="el-GR" dirty="0"/>
            </a:br>
            <a:endParaRPr lang="el-GR" dirty="0"/>
          </a:p>
        </p:txBody>
      </p:sp>
      <p:sp>
        <p:nvSpPr>
          <p:cNvPr id="3" name="Θέση περιεχομένου 2"/>
          <p:cNvSpPr>
            <a:spLocks noGrp="1"/>
          </p:cNvSpPr>
          <p:nvPr>
            <p:ph idx="1"/>
          </p:nvPr>
        </p:nvSpPr>
        <p:spPr/>
        <p:txBody>
          <a:bodyPr>
            <a:normAutofit/>
          </a:bodyPr>
          <a:lstStyle/>
          <a:p>
            <a:r>
              <a:rPr lang="el-GR" dirty="0"/>
              <a:t>Τα στοιχεία των κατανεμημένων κυκλωμάτων έχουν μέγεθος συγκρίσιμο με το μήκος κύματος του</a:t>
            </a:r>
            <a:r>
              <a:rPr lang="en-US" dirty="0"/>
              <a:t> </a:t>
            </a:r>
            <a:r>
              <a:rPr lang="el-GR" dirty="0"/>
              <a:t>ρεύματος που τα διαρρέει. </a:t>
            </a:r>
            <a:endParaRPr lang="en-US" dirty="0"/>
          </a:p>
          <a:p>
            <a:r>
              <a:rPr lang="el-GR" dirty="0"/>
              <a:t>Τα στοιχεία αυτά δεν </a:t>
            </a:r>
            <a:r>
              <a:rPr lang="el-GR" dirty="0" err="1"/>
              <a:t>υπακούουν</a:t>
            </a:r>
            <a:r>
              <a:rPr lang="el-GR" dirty="0"/>
              <a:t> στους νόμους του </a:t>
            </a:r>
            <a:r>
              <a:rPr lang="el-GR" dirty="0" err="1"/>
              <a:t>Kirchoff</a:t>
            </a:r>
            <a:r>
              <a:rPr lang="el-GR" dirty="0"/>
              <a:t> και το</a:t>
            </a:r>
            <a:r>
              <a:rPr lang="en-US" dirty="0"/>
              <a:t> </a:t>
            </a:r>
            <a:r>
              <a:rPr lang="el-GR" dirty="0"/>
              <a:t>χαρακτηριστικό τους είναι ότι ακτινοβολούν ηλεκτρική ενέργεια. Αποτέλεσμα αυτής της ιδιότητας είναι το</a:t>
            </a:r>
            <a:r>
              <a:rPr lang="en-US" dirty="0"/>
              <a:t> </a:t>
            </a:r>
            <a:r>
              <a:rPr lang="el-GR" dirty="0"/>
              <a:t>ρεύμα εξόδου από το στοιχείο να είναι κάθε χρονική στιγμή διαφορετικό από το ρεύμα εισόδου. </a:t>
            </a:r>
            <a:endParaRPr lang="en-US" dirty="0"/>
          </a:p>
          <a:p>
            <a:r>
              <a:rPr lang="el-GR" dirty="0"/>
              <a:t>Για</a:t>
            </a:r>
            <a:r>
              <a:rPr lang="en-US" dirty="0"/>
              <a:t> </a:t>
            </a:r>
            <a:r>
              <a:rPr lang="el-GR" dirty="0"/>
              <a:t>παράδειγμα, μια κεραία είναι ένα κατανεμημένο ηλεκτρικό κύκλωμα.</a:t>
            </a:r>
          </a:p>
        </p:txBody>
      </p:sp>
    </p:spTree>
    <p:extLst>
      <p:ext uri="{BB962C8B-B14F-4D97-AF65-F5344CB8AC3E}">
        <p14:creationId xmlns:p14="http://schemas.microsoft.com/office/powerpoint/2010/main" val="101193017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1244</Words>
  <Application>Microsoft Office PowerPoint</Application>
  <PresentationFormat>Ευρεία οθόνη</PresentationFormat>
  <Paragraphs>111</Paragraphs>
  <Slides>37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37</vt:i4>
      </vt:variant>
    </vt:vector>
  </HeadingPairs>
  <TitlesOfParts>
    <vt:vector size="43" baseType="lpstr">
      <vt:lpstr>Arial</vt:lpstr>
      <vt:lpstr>Calibri</vt:lpstr>
      <vt:lpstr>Calibri Light</vt:lpstr>
      <vt:lpstr>Cambria Math</vt:lpstr>
      <vt:lpstr>Wingdings</vt:lpstr>
      <vt:lpstr>Θέμα του Office</vt:lpstr>
      <vt:lpstr>Ηλεκτρικά Κυκλώματα και Ηλεκτρονική</vt:lpstr>
      <vt:lpstr>Βασικά ηλεκτρικά μεγέθη Ηλεκτρικό φορτίο</vt:lpstr>
      <vt:lpstr>Βασικά ηλεκτρικά μεγέθη Ένταση ηλεκτρικού ρεύματος</vt:lpstr>
      <vt:lpstr>Βασικά ηλεκτρικά μεγέθη Ηλεκτρική τάση</vt:lpstr>
      <vt:lpstr>Βασικά ηλεκτρικά μεγέθη Πηγές διαφοράς δυναμικού </vt:lpstr>
      <vt:lpstr>Βασικά ηλεκτρικά μεγέθη Ηλεκτρική ισχύς</vt:lpstr>
      <vt:lpstr>Βασικά ηλεκτρικά μεγέθη Ηλεκτρική ενέργεια</vt:lpstr>
      <vt:lpstr>Βασικά ηλεκτρικά μεγέθη Συγκεντρωμένα κυκλώματα</vt:lpstr>
      <vt:lpstr>Βασικά ηλεκτρικά μεγέθη Κατανεμημένα κυκλώματα </vt:lpstr>
      <vt:lpstr>Hλεκτρικά Στοιχεία και κυκλώματα</vt:lpstr>
      <vt:lpstr>Hλεκτρικά Στοιχεία και κυκλώματα</vt:lpstr>
      <vt:lpstr>Νόμος του Ohm</vt:lpstr>
      <vt:lpstr>Νόμος του Ohm</vt:lpstr>
      <vt:lpstr>Νόμος του Ohm</vt:lpstr>
      <vt:lpstr>Νόμοι του Kirchhoff</vt:lpstr>
      <vt:lpstr>Νόμοι του Kirchhoff</vt:lpstr>
      <vt:lpstr>Συνδεσμολογία αντιστάσεων Συνδεσμολογία αντιστάσεων σε σειρά</vt:lpstr>
      <vt:lpstr>Συνδεσμολογία αντιστάσεων Παράλληλη συνδεσμολογία αντιστάσεων</vt:lpstr>
      <vt:lpstr>Συνδεσμολογία αντιστάσεων  Μικτή συνδεσμολογία αντιστάσεων</vt:lpstr>
      <vt:lpstr>Συνδεσμολογία πηγών τάσης </vt:lpstr>
      <vt:lpstr>Συνδεσμολογία πηγών τάσης σε σειρά</vt:lpstr>
      <vt:lpstr>Παράλληλη συνδεσμολογία πηγών τάσης</vt:lpstr>
      <vt:lpstr>Μικτή συνδεσμολογία πηγών τάσης</vt:lpstr>
      <vt:lpstr>Πηγή ρεύματος</vt:lpstr>
      <vt:lpstr>Παρουσίαση του PowerPoint</vt:lpstr>
      <vt:lpstr>Παρουσίαση του PowerPoint</vt:lpstr>
      <vt:lpstr>Ωμική αντίσταση αγωγού</vt:lpstr>
      <vt:lpstr>Ωμική αντίσταση αγωγού</vt:lpstr>
      <vt:lpstr>Παρουσίαση του PowerPoint</vt:lpstr>
      <vt:lpstr>Ωμική αντίσταση αγωγού</vt:lpstr>
      <vt:lpstr>Ωμική αντίσταση αγωγού</vt:lpstr>
      <vt:lpstr>Ωμική αντίσταση αγωγού</vt:lpstr>
      <vt:lpstr>Ωμική αντίσταση αγωγού</vt:lpstr>
      <vt:lpstr>Ωμική αντίσταση αγωγού</vt:lpstr>
      <vt:lpstr>Ωμική αντίσταση αγωγού</vt:lpstr>
      <vt:lpstr>Ωμική αντίσταση αγωγού</vt:lpstr>
      <vt:lpstr>Ωμική αντίσταση αγωγού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20</cp:revision>
  <dcterms:created xsi:type="dcterms:W3CDTF">2016-10-06T04:42:44Z</dcterms:created>
  <dcterms:modified xsi:type="dcterms:W3CDTF">2016-10-10T11:03:28Z</dcterms:modified>
</cp:coreProperties>
</file>