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7" r:id="rId12"/>
    <p:sldId id="264" r:id="rId13"/>
    <p:sldId id="270" r:id="rId14"/>
    <p:sldId id="268" r:id="rId15"/>
    <p:sldId id="269" r:id="rId16"/>
    <p:sldId id="308" r:id="rId17"/>
    <p:sldId id="30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11" r:id="rId35"/>
    <p:sldId id="312" r:id="rId36"/>
    <p:sldId id="313" r:id="rId37"/>
    <p:sldId id="314" r:id="rId38"/>
    <p:sldId id="315" r:id="rId39"/>
    <p:sldId id="290" r:id="rId40"/>
    <p:sldId id="291" r:id="rId41"/>
    <p:sldId id="292" r:id="rId42"/>
    <p:sldId id="293" r:id="rId43"/>
    <p:sldId id="294" r:id="rId44"/>
    <p:sldId id="295" r:id="rId45"/>
    <p:sldId id="30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296" r:id="rId5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30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79E331-62F8-467C-9786-0DAE09F5ED42}" type="datetimeFigureOut">
              <a:rPr lang="el-GR" smtClean="0"/>
              <a:t>3/11/2018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8C32C5-50A8-4428-BF57-8FC11D000ACB}" type="slidenum">
              <a:rPr lang="el-GR" smtClean="0"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971800"/>
          </a:xfrm>
        </p:spPr>
        <p:txBody>
          <a:bodyPr>
            <a:noAutofit/>
          </a:bodyPr>
          <a:lstStyle/>
          <a:p>
            <a:r>
              <a:rPr lang="el-GR" sz="6600" dirty="0" smtClean="0"/>
              <a:t>06-Η </a:t>
            </a:r>
            <a:r>
              <a:rPr lang="el-GR" sz="6600" dirty="0" err="1" smtClean="0"/>
              <a:t>βακτηριακή</a:t>
            </a:r>
            <a:r>
              <a:rPr lang="el-GR" sz="6600" dirty="0" smtClean="0"/>
              <a:t> μεταγραφή</a:t>
            </a:r>
            <a:endParaRPr lang="el-GR" sz="6600" dirty="0"/>
          </a:p>
        </p:txBody>
      </p:sp>
    </p:spTree>
    <p:extLst>
      <p:ext uri="{BB962C8B-B14F-4D97-AF65-F5344CB8AC3E}">
        <p14:creationId xmlns:p14="http://schemas.microsoft.com/office/powerpoint/2010/main" val="10453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Γιατί η </a:t>
            </a:r>
            <a:r>
              <a:rPr lang="en-US" dirty="0" smtClean="0"/>
              <a:t>RNA pol </a:t>
            </a:r>
            <a:r>
              <a:rPr lang="el-GR" dirty="0" smtClean="0"/>
              <a:t>της </a:t>
            </a:r>
            <a:r>
              <a:rPr lang="en-US" i="1" dirty="0" smtClean="0"/>
              <a:t>E. coli </a:t>
            </a:r>
            <a:r>
              <a:rPr lang="el-GR" dirty="0" smtClean="0"/>
              <a:t>είναι τόσο μεγάλη;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9536"/>
            <a:ext cx="8229600" cy="2789664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l-GR" dirty="0" smtClean="0"/>
              <a:t>Στο βακτήριο η </a:t>
            </a:r>
            <a:r>
              <a:rPr lang="en-US" dirty="0" smtClean="0"/>
              <a:t>RNA pol</a:t>
            </a:r>
            <a:r>
              <a:rPr lang="el-GR" dirty="0" smtClean="0"/>
              <a:t> πρέπει να αναγνωρίσει ~4300 γονίδια με ~1000 διαφορετικές θέσεις πρόσδεσης</a:t>
            </a:r>
          </a:p>
          <a:p>
            <a:pPr>
              <a:spcBef>
                <a:spcPts val="1800"/>
              </a:spcBef>
            </a:pPr>
            <a:r>
              <a:rPr lang="el-GR" dirty="0" smtClean="0"/>
              <a:t>Η </a:t>
            </a:r>
            <a:r>
              <a:rPr lang="el-GR" dirty="0" err="1" smtClean="0"/>
              <a:t>βακτηριακή</a:t>
            </a:r>
            <a:r>
              <a:rPr lang="el-GR" dirty="0" smtClean="0"/>
              <a:t> </a:t>
            </a:r>
            <a:r>
              <a:rPr lang="en-US" dirty="0" smtClean="0"/>
              <a:t>RNA pol</a:t>
            </a:r>
            <a:r>
              <a:rPr lang="el-GR" dirty="0" smtClean="0"/>
              <a:t> αποκρίνεται σε μεγάλο αριθμό ρυθμιστικών πρωτεϊνών που τροποποιούν την ικανότητα της πολυμεράσης να αναγνωρίζει μια θέση πρόσδεσης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66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>
                <a:latin typeface="Calibri" pitchFamily="34" charset="0"/>
              </a:rPr>
              <a:t>Η αντίδραση της μεταγραφής συντελείται σε τρία στάδια, τα εξής τέσσερα: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699"/>
            <a:ext cx="8229600" cy="417661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Αναγνώριση της μήτρας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800" dirty="0" smtClean="0"/>
              <a:t>Κλειστό σύμπλοκο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800" dirty="0" smtClean="0"/>
              <a:t>Ανοικτό σύμπλοκο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Έναρξη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800" dirty="0" smtClean="0"/>
              <a:t>Ολοκληρώνεται εάν και εφόσον το ένζυμο καταφέρει να μετακινηθεί από την αρχική του θέση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Επιμήκυνση</a:t>
            </a:r>
          </a:p>
          <a:p>
            <a:pPr eaLnBrk="1" hangingPunct="1">
              <a:lnSpc>
                <a:spcPct val="90000"/>
              </a:lnSpc>
            </a:pPr>
            <a:r>
              <a:rPr lang="el-GR" sz="2800" dirty="0" smtClean="0"/>
              <a:t>Τερματισμός</a:t>
            </a:r>
          </a:p>
        </p:txBody>
      </p:sp>
    </p:spTree>
    <p:extLst>
      <p:ext uri="{BB962C8B-B14F-4D97-AF65-F5344CB8AC3E}">
        <p14:creationId xmlns:p14="http://schemas.microsoft.com/office/powerpoint/2010/main" val="19105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8" y="188640"/>
            <a:ext cx="8686800" cy="937797"/>
          </a:xfrm>
        </p:spPr>
        <p:txBody>
          <a:bodyPr>
            <a:noAutofit/>
          </a:bodyPr>
          <a:lstStyle/>
          <a:p>
            <a:pPr algn="ctr"/>
            <a:r>
              <a:rPr lang="el-GR" sz="3000" dirty="0" smtClean="0"/>
              <a:t>Το </a:t>
            </a:r>
            <a:r>
              <a:rPr lang="el-GR" sz="3000" dirty="0" err="1" smtClean="0"/>
              <a:t>ολοένζυμο</a:t>
            </a:r>
            <a:r>
              <a:rPr lang="el-GR" sz="3000" dirty="0" smtClean="0"/>
              <a:t> της </a:t>
            </a:r>
            <a:r>
              <a:rPr lang="en-US" sz="3000" dirty="0" smtClean="0"/>
              <a:t>RNA pol</a:t>
            </a:r>
            <a:r>
              <a:rPr lang="el-GR" sz="3000" dirty="0" smtClean="0"/>
              <a:t> των βακτηρίων αποτελείται από ένα κεντρικό ένζυμο και τον παράγοντα σ</a:t>
            </a:r>
            <a:endParaRPr lang="el-GR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749" y="6093296"/>
            <a:ext cx="7328560" cy="629424"/>
          </a:xfrm>
        </p:spPr>
        <p:txBody>
          <a:bodyPr>
            <a:normAutofit lnSpcReduction="10000"/>
          </a:bodyPr>
          <a:lstStyle/>
          <a:p>
            <a:r>
              <a:rPr lang="el-GR" sz="1800" dirty="0" smtClean="0"/>
              <a:t>Η κεντρική πολυμεράση μπορεί να διαχωριστεί από τον παράγοντα σ με χρωματογραφία ανταλλαγής ιόντων σε στήλη </a:t>
            </a:r>
            <a:r>
              <a:rPr lang="el-GR" sz="1800" dirty="0" err="1" smtClean="0"/>
              <a:t>φωσφοκυτταρίνης</a:t>
            </a:r>
            <a:endParaRPr lang="el-GR" sz="1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42904" y="1340768"/>
            <a:ext cx="6553200" cy="460851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4" descr="47919_CH12_FIG0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54" y="1412205"/>
            <a:ext cx="6102350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27848"/>
          </a:xfrm>
        </p:spPr>
        <p:txBody>
          <a:bodyPr>
            <a:normAutofit/>
          </a:bodyPr>
          <a:lstStyle/>
          <a:p>
            <a:r>
              <a:rPr lang="el-GR" dirty="0" smtClean="0"/>
              <a:t>Η κεντρική </a:t>
            </a:r>
            <a:r>
              <a:rPr lang="el-GR" dirty="0" err="1" smtClean="0"/>
              <a:t>πολυμέραση</a:t>
            </a:r>
            <a:r>
              <a:rPr lang="el-GR" dirty="0" smtClean="0"/>
              <a:t> α2ββ’ είναι σε θέση να συνθέσει </a:t>
            </a:r>
            <a:r>
              <a:rPr lang="en-US" dirty="0" smtClean="0"/>
              <a:t>RNA</a:t>
            </a:r>
            <a:r>
              <a:rPr lang="el-GR" dirty="0" smtClean="0"/>
              <a:t> χρησιμοποιώντας ως μήτρα μονόκλωνο </a:t>
            </a:r>
            <a:r>
              <a:rPr lang="en-US" dirty="0" smtClean="0"/>
              <a:t>DNA</a:t>
            </a:r>
            <a:r>
              <a:rPr lang="el-GR" dirty="0" smtClean="0"/>
              <a:t> ή δίκλωνο </a:t>
            </a:r>
            <a:r>
              <a:rPr lang="en-US" dirty="0" smtClean="0"/>
              <a:t>DNA</a:t>
            </a:r>
            <a:r>
              <a:rPr lang="el-GR" dirty="0" smtClean="0"/>
              <a:t> που φέρει εγκοπή</a:t>
            </a:r>
          </a:p>
          <a:p>
            <a:r>
              <a:rPr lang="el-GR" dirty="0" smtClean="0"/>
              <a:t>Δεν μπορεί να χρησιμοποιήσει ως μήτρα ανέπαφο δίκλωνο μόριο </a:t>
            </a:r>
            <a:r>
              <a:rPr lang="en-US" dirty="0" smtClean="0"/>
              <a:t>DNA</a:t>
            </a:r>
            <a:endParaRPr lang="el-GR" dirty="0" smtClean="0"/>
          </a:p>
          <a:p>
            <a:r>
              <a:rPr lang="el-GR" dirty="0" smtClean="0"/>
              <a:t>Ούτε ο παράγοντας σ ούτε η </a:t>
            </a:r>
            <a:r>
              <a:rPr lang="el-GR" dirty="0" err="1" smtClean="0"/>
              <a:t>υπομονάδα</a:t>
            </a:r>
            <a:r>
              <a:rPr lang="el-GR" dirty="0" smtClean="0"/>
              <a:t> ω είναι απαραίτητα για το σχηματισμό </a:t>
            </a:r>
            <a:r>
              <a:rPr lang="el-GR" dirty="0" err="1" smtClean="0"/>
              <a:t>φωσφοδιεστερικού</a:t>
            </a:r>
            <a:r>
              <a:rPr lang="el-GR" dirty="0" smtClean="0"/>
              <a:t> δεσμού</a:t>
            </a:r>
          </a:p>
          <a:p>
            <a:r>
              <a:rPr lang="el-GR" dirty="0" smtClean="0"/>
              <a:t>Καμία από τις </a:t>
            </a:r>
            <a:r>
              <a:rPr lang="el-GR" dirty="0" err="1" smtClean="0"/>
              <a:t>υπομονάδες</a:t>
            </a:r>
            <a:r>
              <a:rPr lang="el-GR" dirty="0" smtClean="0"/>
              <a:t> α ή β ή β’ δεν έχει την ικανότητα να καταλύσει από μόνη της τη σύνθεση του </a:t>
            </a:r>
            <a:r>
              <a:rPr lang="en-US" dirty="0" smtClean="0"/>
              <a:t>RNA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43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598646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Image" r:id="rId3" imgW="3510857" imgH="4023368" progId="">
                  <p:embed/>
                </p:oleObj>
              </mc:Choice>
              <mc:Fallback>
                <p:oleObj name="Image" r:id="rId3" imgW="3510857" imgH="402336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98646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>
          <a:xfrm>
            <a:off x="6228184" y="562670"/>
            <a:ext cx="2674937" cy="2650306"/>
          </a:xfrm>
          <a:noFill/>
        </p:spPr>
        <p:txBody>
          <a:bodyPr/>
          <a:lstStyle/>
          <a:p>
            <a:pPr eaLnBrk="1" hangingPunct="1"/>
            <a:r>
              <a:rPr lang="el-GR" sz="3200" dirty="0" smtClean="0">
                <a:latin typeface="Calibri" pitchFamily="34" charset="0"/>
              </a:rPr>
              <a:t>Η σύνδεση της </a:t>
            </a:r>
            <a:r>
              <a:rPr lang="en-US" sz="3200" dirty="0" smtClean="0">
                <a:latin typeface="Calibri" pitchFamily="34" charset="0"/>
              </a:rPr>
              <a:t>RNA </a:t>
            </a:r>
            <a:r>
              <a:rPr lang="el-GR" sz="3200" dirty="0" err="1" smtClean="0">
                <a:latin typeface="Calibri" pitchFamily="34" charset="0"/>
              </a:rPr>
              <a:t>πολυμεράσης</a:t>
            </a:r>
            <a:r>
              <a:rPr lang="el-GR" sz="3200" dirty="0" smtClean="0">
                <a:latin typeface="Calibri" pitchFamily="34" charset="0"/>
              </a:rPr>
              <a:t> στον υποκινητή</a:t>
            </a:r>
          </a:p>
        </p:txBody>
      </p:sp>
    </p:spTree>
    <p:extLst>
      <p:ext uri="{BB962C8B-B14F-4D97-AF65-F5344CB8AC3E}">
        <p14:creationId xmlns:p14="http://schemas.microsoft.com/office/powerpoint/2010/main" val="25595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06488" y="346075"/>
            <a:ext cx="6994525" cy="922338"/>
          </a:xfrm>
          <a:noFill/>
        </p:spPr>
        <p:txBody>
          <a:bodyPr/>
          <a:lstStyle/>
          <a:p>
            <a:pPr eaLnBrk="1" hangingPunct="1"/>
            <a:r>
              <a:rPr lang="el-GR" sz="4000" dirty="0" smtClean="0">
                <a:latin typeface="Calibri" pitchFamily="34" charset="0"/>
              </a:rPr>
              <a:t>Ο κύκλος του παράγοντα</a:t>
            </a:r>
            <a:r>
              <a:rPr lang="en-US" sz="4000" dirty="0" smtClean="0">
                <a:latin typeface="Calibri" pitchFamily="34" charset="0"/>
              </a:rPr>
              <a:t> </a:t>
            </a:r>
            <a:r>
              <a:rPr lang="el-GR" sz="4000" dirty="0" smtClean="0">
                <a:latin typeface="Calibri" pitchFamily="34" charset="0"/>
              </a:rPr>
              <a:t>σ</a:t>
            </a: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8376758"/>
              </p:ext>
            </p:extLst>
          </p:nvPr>
        </p:nvGraphicFramePr>
        <p:xfrm>
          <a:off x="0" y="1644650"/>
          <a:ext cx="9144000" cy="443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Image" r:id="rId3" imgW="3438151" imgH="1668571" progId="">
                  <p:embed/>
                </p:oleObj>
              </mc:Choice>
              <mc:Fallback>
                <p:oleObj name="Image" r:id="rId3" imgW="3438151" imgH="1668571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44650"/>
                        <a:ext cx="9144000" cy="443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0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749801" y="1355344"/>
            <a:ext cx="426618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dirty="0" smtClean="0"/>
              <a:t>Το </a:t>
            </a:r>
            <a:r>
              <a:rPr lang="el-GR" altLang="el-GR" u="sng" dirty="0"/>
              <a:t>κεντρικό ένζυμο </a:t>
            </a:r>
            <a:r>
              <a:rPr lang="el-GR" altLang="el-GR" dirty="0"/>
              <a:t>προσδένεται αδιακρίτως σε οποιαδήποτε αλληλουχία </a:t>
            </a:r>
            <a:r>
              <a:rPr lang="en-US" altLang="el-GR" dirty="0"/>
              <a:t>DNA</a:t>
            </a:r>
            <a:r>
              <a:rPr lang="el-GR" altLang="el-GR" dirty="0"/>
              <a:t>. </a:t>
            </a:r>
            <a:endParaRPr lang="el-GR" altLang="el-GR" dirty="0" smtClean="0"/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dirty="0" smtClean="0"/>
              <a:t>Ο </a:t>
            </a:r>
            <a:r>
              <a:rPr lang="el-GR" altLang="el-GR" u="sng" dirty="0"/>
              <a:t>παράγοντας σίγμα </a:t>
            </a:r>
            <a:r>
              <a:rPr lang="el-GR" altLang="el-GR" dirty="0"/>
              <a:t>μειώνει τη συγγένεια για τις τυχαίες αλληλουχίες </a:t>
            </a:r>
            <a:r>
              <a:rPr lang="el-GR" altLang="el-GR" dirty="0" smtClean="0"/>
              <a:t>(χαλαρής πρόσδεσης) και </a:t>
            </a:r>
            <a:r>
              <a:rPr lang="el-GR" altLang="el-GR" dirty="0"/>
              <a:t>παρέχει εξειδίκευση για τους υποκινητές</a:t>
            </a:r>
            <a:r>
              <a:rPr lang="el-GR" altLang="el-GR" dirty="0" smtClean="0"/>
              <a:t>.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altLang="el-GR" dirty="0" smtClean="0"/>
              <a:t>Το </a:t>
            </a:r>
            <a:r>
              <a:rPr lang="el-GR" altLang="el-GR" u="sng" dirty="0" err="1" smtClean="0"/>
              <a:t>ολοένζυμο</a:t>
            </a:r>
            <a:r>
              <a:rPr lang="el-GR" altLang="el-GR" dirty="0" smtClean="0"/>
              <a:t> προσδένεται πολύ ισχυρά στους υποκινητές με σταθερά πρόσδεσης ~1000 φορές αυξημένη συγκριτικά με το κεντρικό ένζυμο και με χρόνο </a:t>
            </a:r>
            <a:r>
              <a:rPr lang="el-GR" altLang="el-GR" dirty="0" err="1" smtClean="0"/>
              <a:t>ημιζωής</a:t>
            </a:r>
            <a:r>
              <a:rPr lang="el-GR" altLang="el-GR" dirty="0" smtClean="0"/>
              <a:t> αρκετών ωρών. </a:t>
            </a:r>
            <a:endParaRPr lang="el-GR" altLang="el-GR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7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83632" y="838418"/>
            <a:ext cx="238363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«χαλαρή πρόσδεση»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0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82296"/>
            <a:ext cx="8726424" cy="448056"/>
          </a:xfrm>
        </p:spPr>
        <p:txBody>
          <a:bodyPr>
            <a:noAutofit/>
          </a:bodyPr>
          <a:lstStyle/>
          <a:p>
            <a:pPr algn="ctr"/>
            <a:r>
              <a:rPr lang="el-GR" sz="2400" b="1" dirty="0" smtClean="0">
                <a:solidFill>
                  <a:schemeClr val="tx1"/>
                </a:solidFill>
              </a:rPr>
              <a:t>Πώς η </a:t>
            </a:r>
            <a:r>
              <a:rPr lang="en-US" sz="2400" b="1" dirty="0" smtClean="0">
                <a:solidFill>
                  <a:schemeClr val="tx1"/>
                </a:solidFill>
              </a:rPr>
              <a:t>RNA </a:t>
            </a:r>
            <a:r>
              <a:rPr lang="el-GR" sz="2400" b="1" dirty="0" smtClean="0">
                <a:solidFill>
                  <a:schemeClr val="tx1"/>
                </a:solidFill>
              </a:rPr>
              <a:t>πολυμεράση βρίσκει τις αλληλουχίες των υποκινητών;</a:t>
            </a:r>
            <a:endParaRPr lang="el-GR" sz="2400" b="1" dirty="0">
              <a:solidFill>
                <a:schemeClr val="tx1"/>
              </a:solidFill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2857" y="5809323"/>
            <a:ext cx="355650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l-GR" sz="1600" dirty="0" smtClean="0"/>
              <a:t>Το </a:t>
            </a:r>
            <a:r>
              <a:rPr lang="el-GR" altLang="el-GR" sz="1600" dirty="0"/>
              <a:t>κεντρικό ένζυμο και το </a:t>
            </a:r>
            <a:r>
              <a:rPr lang="el-GR" altLang="el-GR" sz="1600" dirty="0" err="1"/>
              <a:t>ολοένζυμο</a:t>
            </a:r>
            <a:r>
              <a:rPr lang="el-GR" altLang="el-GR" sz="1600" dirty="0"/>
              <a:t> κατανέμονται στο </a:t>
            </a:r>
            <a:r>
              <a:rPr lang="en-US" altLang="el-GR" sz="1600" dirty="0"/>
              <a:t>DNA</a:t>
            </a:r>
            <a:r>
              <a:rPr lang="el-GR" altLang="el-GR" sz="1600" dirty="0"/>
              <a:t>, ενώ υπάρχει πολύ μικρή ποσότητα ελεύθερης </a:t>
            </a:r>
            <a:r>
              <a:rPr lang="en-US" altLang="el-GR" sz="1600" dirty="0"/>
              <a:t>RNA</a:t>
            </a:r>
            <a:r>
              <a:rPr lang="el-GR" altLang="el-GR" sz="1600" dirty="0"/>
              <a:t> πολυμεράσης.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936"/>
            <a:ext cx="3553650" cy="514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79" y="981521"/>
            <a:ext cx="4439448" cy="257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67279" y="4142232"/>
            <a:ext cx="4510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 smtClean="0"/>
              <a:t>Η τρέχουσα υπόθεση είναι ότι το </a:t>
            </a:r>
            <a:r>
              <a:rPr lang="el-GR" b="1" i="1" dirty="0" err="1" smtClean="0"/>
              <a:t>ολοένζυμο</a:t>
            </a:r>
            <a:r>
              <a:rPr lang="el-GR" b="1" i="1" dirty="0" smtClean="0"/>
              <a:t> ανταλλάσσει πολύ γρήγορα αλληλουχίες </a:t>
            </a:r>
            <a:r>
              <a:rPr lang="en-US" b="1" i="1" dirty="0" smtClean="0"/>
              <a:t>DNA</a:t>
            </a:r>
            <a:r>
              <a:rPr lang="el-GR" b="1" i="1" dirty="0" smtClean="0"/>
              <a:t> έως ότου βρεθεί σε έναν υποκινητή. Τότε το ένζυμο σχηματίζει ένα σταθερό σύμπλοκο και κατόπιν λαμβάνει χώρα η έναρξη. </a:t>
            </a:r>
            <a:endParaRPr lang="el-GR" b="1" i="1" dirty="0"/>
          </a:p>
        </p:txBody>
      </p:sp>
    </p:spTree>
    <p:extLst>
      <p:ext uri="{BB962C8B-B14F-4D97-AF65-F5344CB8AC3E}">
        <p14:creationId xmlns:p14="http://schemas.microsoft.com/office/powerpoint/2010/main" val="3040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248512" y="2175242"/>
            <a:ext cx="4643968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1800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+mn-lt"/>
              </a:rPr>
              <a:t>Ο σχηματισμός του κλειστού δυαδικού συμπλόκου είναι αντιστρεπτός και χαρακτηρίζεται από μια σταθερά ισορροπίας Κ</a:t>
            </a:r>
            <a:r>
              <a:rPr lang="el-GR" sz="1600" baseline="-25000" dirty="0" smtClean="0">
                <a:latin typeface="+mn-lt"/>
              </a:rPr>
              <a:t>Β</a:t>
            </a:r>
            <a:r>
              <a:rPr lang="el-GR" sz="1600" dirty="0" smtClean="0">
                <a:latin typeface="+mn-lt"/>
              </a:rPr>
              <a:t>. Οι τιμές της Κ</a:t>
            </a:r>
            <a:r>
              <a:rPr lang="el-GR" sz="1600" baseline="-25000" dirty="0" smtClean="0">
                <a:latin typeface="+mn-lt"/>
              </a:rPr>
              <a:t>Β</a:t>
            </a:r>
            <a:r>
              <a:rPr lang="el-GR" sz="1600" dirty="0" smtClean="0">
                <a:latin typeface="+mn-lt"/>
              </a:rPr>
              <a:t> ποικίλλουν ευρέως ανάλογα με τον υποκινητή.</a:t>
            </a:r>
          </a:p>
          <a:p>
            <a:pPr indent="1800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+mn-lt"/>
              </a:rPr>
              <a:t> Η μετατροπή του κλειστού συμπλόκου σε ανοικτό περιγράφεται από μια κινητική σταθερά </a:t>
            </a:r>
            <a:r>
              <a:rPr lang="en-US" sz="1600" dirty="0" smtClean="0">
                <a:latin typeface="+mn-lt"/>
              </a:rPr>
              <a:t>k</a:t>
            </a:r>
            <a:r>
              <a:rPr lang="en-US" sz="1600" baseline="-25000" dirty="0" smtClean="0">
                <a:latin typeface="+mn-lt"/>
              </a:rPr>
              <a:t>2</a:t>
            </a:r>
            <a:r>
              <a:rPr lang="el-GR" sz="1600" dirty="0" smtClean="0">
                <a:latin typeface="+mn-lt"/>
              </a:rPr>
              <a:t> και είναι γρήγορη. </a:t>
            </a:r>
          </a:p>
          <a:p>
            <a:pPr indent="1800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+mn-lt"/>
              </a:rPr>
              <a:t>Η ενσωμάτωση των δύο πρώτων νουκλεοτιδίων και η δημιουργία ενός </a:t>
            </a:r>
            <a:r>
              <a:rPr lang="el-GR" sz="1600" dirty="0" err="1" smtClean="0">
                <a:latin typeface="+mn-lt"/>
              </a:rPr>
              <a:t>φωσφοδιεστερικού</a:t>
            </a:r>
            <a:r>
              <a:rPr lang="el-GR" sz="1600" dirty="0" smtClean="0">
                <a:latin typeface="+mn-lt"/>
              </a:rPr>
              <a:t> δεσμού (δημιουργία τριαδικού συμπλόκου) περιγράφεται από μια ακόμη πιο γρήγορη κινητική σταθερά </a:t>
            </a:r>
            <a:r>
              <a:rPr lang="en-US" sz="1600" dirty="0" err="1" smtClean="0">
                <a:latin typeface="+mn-lt"/>
              </a:rPr>
              <a:t>k</a:t>
            </a:r>
            <a:r>
              <a:rPr lang="en-US" sz="1600" baseline="-25000" dirty="0" err="1" smtClean="0">
                <a:latin typeface="+mn-lt"/>
              </a:rPr>
              <a:t>i</a:t>
            </a:r>
            <a:r>
              <a:rPr lang="el-GR" sz="1600" dirty="0" smtClean="0">
                <a:latin typeface="+mn-lt"/>
              </a:rPr>
              <a:t>. </a:t>
            </a:r>
          </a:p>
          <a:p>
            <a:pPr indent="1800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+mn-lt"/>
              </a:rPr>
              <a:t>Το ένζυμο δεν μετακινείται αν δεν δημιουργηθεί μια αλυσίδα </a:t>
            </a:r>
            <a:r>
              <a:rPr lang="en-US" sz="1600" dirty="0" smtClean="0">
                <a:latin typeface="+mn-lt"/>
              </a:rPr>
              <a:t>RNA</a:t>
            </a:r>
            <a:r>
              <a:rPr lang="el-GR" sz="1600" dirty="0" smtClean="0">
                <a:latin typeface="+mn-lt"/>
              </a:rPr>
              <a:t> με μήκος 9 βάσεων. </a:t>
            </a:r>
          </a:p>
          <a:p>
            <a:pPr indent="1800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l-GR" sz="1600" dirty="0" smtClean="0">
                <a:latin typeface="+mn-lt"/>
              </a:rPr>
              <a:t>Μετά την έναρξη ο παράγοντας σ μπορεί να «εκκαθαριστεί»: αυτή η διαδικασία διαρκεί 1-2 </a:t>
            </a:r>
            <a:r>
              <a:rPr lang="en-US" sz="1600" dirty="0" smtClean="0">
                <a:latin typeface="+mn-lt"/>
              </a:rPr>
              <a:t>sec. </a:t>
            </a:r>
            <a:endParaRPr lang="el-GR" sz="1600" dirty="0">
              <a:latin typeface="+mn-lt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765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17070" y="258360"/>
            <a:ext cx="512693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solidFill>
                  <a:schemeClr val="tx2"/>
                </a:solidFill>
                <a:latin typeface="+mj-lt"/>
              </a:rPr>
              <a:t>Η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RNA</a:t>
            </a:r>
            <a:r>
              <a:rPr lang="el-GR" sz="2200" b="1" dirty="0">
                <a:solidFill>
                  <a:schemeClr val="tx2"/>
                </a:solidFill>
                <a:latin typeface="+mj-lt"/>
              </a:rPr>
              <a:t> πολυμεράση διέρχεται από αρκετά στάδια πριν τη φάση επιμήκυνσης. Ένα κλειστό δυαδικό σύμπλοκο μετατρέπεται σε μια ανοικτή μορφή και μετά σε ένα τριαδικό </a:t>
            </a:r>
            <a:r>
              <a:rPr lang="el-GR" sz="2200" b="1" dirty="0" smtClean="0">
                <a:solidFill>
                  <a:schemeClr val="tx2"/>
                </a:solidFill>
                <a:latin typeface="+mj-lt"/>
              </a:rPr>
              <a:t>σύμπλοκο</a:t>
            </a:r>
            <a:endParaRPr lang="el-GR" sz="22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67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643439" y="640804"/>
            <a:ext cx="432105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800" b="1" dirty="0" smtClean="0">
                <a:solidFill>
                  <a:schemeClr val="tx2"/>
                </a:solidFill>
                <a:latin typeface="+mj-lt"/>
              </a:rPr>
              <a:t>Ο </a:t>
            </a:r>
            <a:r>
              <a:rPr lang="el-GR" sz="2800" b="1" dirty="0">
                <a:solidFill>
                  <a:schemeClr val="tx2"/>
                </a:solidFill>
                <a:latin typeface="+mj-lt"/>
              </a:rPr>
              <a:t>παράγοντας σίγμα και το κεντρικό ένζυμο ανακυκλώνονται σε διαφορετικές φάσεις κατά τη </a:t>
            </a:r>
            <a:r>
              <a:rPr lang="el-GR" sz="2800" b="1" dirty="0" smtClean="0">
                <a:solidFill>
                  <a:schemeClr val="tx2"/>
                </a:solidFill>
                <a:latin typeface="+mj-lt"/>
              </a:rPr>
              <a:t>μεταγραφή</a:t>
            </a:r>
            <a:endParaRPr lang="el-GR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0"/>
            <a:ext cx="3641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1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000250" y="5739978"/>
            <a:ext cx="55102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+mn-lt"/>
              </a:rPr>
              <a:t>Μια </a:t>
            </a:r>
            <a:r>
              <a:rPr lang="el-GR" dirty="0">
                <a:latin typeface="+mn-lt"/>
              </a:rPr>
              <a:t>μεταγραφική μονάδα μεταγράφεται σε ένα ενιαίο </a:t>
            </a:r>
            <a:r>
              <a:rPr lang="en-US" dirty="0">
                <a:latin typeface="+mn-lt"/>
              </a:rPr>
              <a:t>RNA</a:t>
            </a:r>
            <a:r>
              <a:rPr lang="el-GR" dirty="0">
                <a:latin typeface="+mn-lt"/>
              </a:rPr>
              <a:t>.</a:t>
            </a:r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529803"/>
            <a:ext cx="48768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1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1"/>
            <a:ext cx="3312368" cy="3312367"/>
          </a:xfrm>
        </p:spPr>
        <p:txBody>
          <a:bodyPr>
            <a:noAutofit/>
          </a:bodyPr>
          <a:lstStyle/>
          <a:p>
            <a:r>
              <a:rPr lang="el-GR" sz="4000" dirty="0">
                <a:latin typeface="Calibri" pitchFamily="34" charset="0"/>
              </a:rPr>
              <a:t>Η αναγνώριση του υποκινητή εξαρτάται από πρότυπες αλληλουχίες</a:t>
            </a:r>
            <a:endParaRPr lang="el-G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72" y="5138879"/>
            <a:ext cx="3557724" cy="1584176"/>
          </a:xfrm>
        </p:spPr>
        <p:txBody>
          <a:bodyPr>
            <a:normAutofit lnSpcReduction="10000"/>
          </a:bodyPr>
          <a:lstStyle/>
          <a:p>
            <a:r>
              <a:rPr lang="el-GR" sz="2000" dirty="0" smtClean="0"/>
              <a:t>Ο </a:t>
            </a:r>
            <a:r>
              <a:rPr lang="en-US" sz="2000" dirty="0" smtClean="0"/>
              <a:t>David </a:t>
            </a:r>
            <a:r>
              <a:rPr lang="en-US" sz="2000" dirty="0" err="1" smtClean="0"/>
              <a:t>Prinbow</a:t>
            </a:r>
            <a:r>
              <a:rPr lang="en-US" sz="2000" dirty="0" smtClean="0"/>
              <a:t> </a:t>
            </a:r>
            <a:r>
              <a:rPr lang="el-GR" sz="2000" dirty="0" smtClean="0"/>
              <a:t>χρησιμοποίησε τη μέθοδο της προστασίας του </a:t>
            </a:r>
            <a:r>
              <a:rPr lang="en-US" sz="2000" dirty="0" smtClean="0"/>
              <a:t>DNA</a:t>
            </a:r>
            <a:r>
              <a:rPr lang="el-GR" sz="2000" dirty="0" smtClean="0"/>
              <a:t> για την ανάλυση υποκινητών σ</a:t>
            </a:r>
            <a:r>
              <a:rPr lang="el-GR" sz="2000" baseline="30000" dirty="0" smtClean="0"/>
              <a:t>70</a:t>
            </a:r>
            <a:r>
              <a:rPr lang="el-GR" sz="2000" dirty="0" smtClean="0"/>
              <a:t> διαφόρων γονιδίων</a:t>
            </a:r>
            <a:endParaRPr lang="el-GR" sz="20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635896" y="116632"/>
            <a:ext cx="5400600" cy="662473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7" name="Picture 4" descr="47919_CH12_FIG0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124" y="333404"/>
            <a:ext cx="5225364" cy="6335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0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936104"/>
          </a:xfrm>
        </p:spPr>
        <p:txBody>
          <a:bodyPr/>
          <a:lstStyle/>
          <a:p>
            <a:r>
              <a:rPr lang="el-GR" dirty="0" smtClean="0"/>
              <a:t>Μετά από ανάλυση &gt;300 υποκινητών προέκυψαν συναινετικές (ή πρότυπες) αλληλουχίες για τον σ</a:t>
            </a:r>
            <a:r>
              <a:rPr lang="el-GR" baseline="30000" dirty="0" smtClean="0"/>
              <a:t>70</a:t>
            </a:r>
            <a:endParaRPr lang="el-GR" baseline="30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850" y="1341438"/>
            <a:ext cx="8569325" cy="201612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4" descr="47919_CH12_FIG0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412875"/>
            <a:ext cx="82581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056016" cy="30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1178736" y="3429000"/>
            <a:ext cx="5769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latin typeface="Calibri" pitchFamily="34" charset="0"/>
              </a:rPr>
              <a:t>T</a:t>
            </a:r>
            <a:r>
              <a:rPr lang="en-US" sz="2400" b="1" baseline="-25000" dirty="0">
                <a:latin typeface="Calibri" pitchFamily="34" charset="0"/>
              </a:rPr>
              <a:t>82</a:t>
            </a:r>
            <a:r>
              <a:rPr lang="en-US" sz="2400" b="1" dirty="0">
                <a:latin typeface="Calibri" pitchFamily="34" charset="0"/>
              </a:rPr>
              <a:t>T</a:t>
            </a:r>
            <a:r>
              <a:rPr lang="en-US" sz="2400" b="1" baseline="-25000" dirty="0">
                <a:latin typeface="Calibri" pitchFamily="34" charset="0"/>
              </a:rPr>
              <a:t>84</a:t>
            </a:r>
            <a:r>
              <a:rPr lang="en-US" sz="2400" b="1" dirty="0">
                <a:latin typeface="Calibri" pitchFamily="34" charset="0"/>
              </a:rPr>
              <a:t>G</a:t>
            </a:r>
            <a:r>
              <a:rPr lang="en-US" sz="2400" b="1" baseline="-25000" dirty="0">
                <a:latin typeface="Calibri" pitchFamily="34" charset="0"/>
              </a:rPr>
              <a:t>78</a:t>
            </a:r>
            <a:r>
              <a:rPr lang="en-US" sz="2400" b="1" dirty="0">
                <a:latin typeface="Calibri" pitchFamily="34" charset="0"/>
              </a:rPr>
              <a:t>A</a:t>
            </a:r>
            <a:r>
              <a:rPr lang="en-US" sz="2400" b="1" baseline="-25000" dirty="0">
                <a:latin typeface="Calibri" pitchFamily="34" charset="0"/>
              </a:rPr>
              <a:t>65</a:t>
            </a:r>
            <a:r>
              <a:rPr lang="en-US" sz="2400" b="1" dirty="0">
                <a:latin typeface="Calibri" pitchFamily="34" charset="0"/>
              </a:rPr>
              <a:t>C</a:t>
            </a:r>
            <a:r>
              <a:rPr lang="en-US" sz="2400" b="1" baseline="-25000" dirty="0">
                <a:latin typeface="Calibri" pitchFamily="34" charset="0"/>
              </a:rPr>
              <a:t>54</a:t>
            </a:r>
            <a:r>
              <a:rPr lang="en-US" sz="2400" b="1" dirty="0">
                <a:latin typeface="Calibri" pitchFamily="34" charset="0"/>
              </a:rPr>
              <a:t>A</a:t>
            </a:r>
            <a:r>
              <a:rPr lang="en-US" sz="2400" b="1" baseline="-25000" dirty="0">
                <a:latin typeface="Calibri" pitchFamily="34" charset="0"/>
              </a:rPr>
              <a:t>45</a:t>
            </a:r>
            <a:r>
              <a:rPr lang="en-US" sz="2400" b="1" dirty="0">
                <a:latin typeface="Calibri" pitchFamily="34" charset="0"/>
              </a:rPr>
              <a:t>               T</a:t>
            </a:r>
            <a:r>
              <a:rPr lang="en-US" sz="2400" b="1" baseline="-25000" dirty="0">
                <a:latin typeface="Calibri" pitchFamily="34" charset="0"/>
              </a:rPr>
              <a:t>80</a:t>
            </a:r>
            <a:r>
              <a:rPr lang="en-US" sz="2400" b="1" dirty="0">
                <a:latin typeface="Calibri" pitchFamily="34" charset="0"/>
              </a:rPr>
              <a:t>A</a:t>
            </a:r>
            <a:r>
              <a:rPr lang="en-US" sz="2400" b="1" baseline="-25000" dirty="0">
                <a:latin typeface="Calibri" pitchFamily="34" charset="0"/>
              </a:rPr>
              <a:t>95</a:t>
            </a:r>
            <a:r>
              <a:rPr lang="en-US" sz="2400" b="1" dirty="0">
                <a:latin typeface="Calibri" pitchFamily="34" charset="0"/>
              </a:rPr>
              <a:t>T</a:t>
            </a:r>
            <a:r>
              <a:rPr lang="en-US" sz="2400" b="1" baseline="-25000" dirty="0">
                <a:latin typeface="Calibri" pitchFamily="34" charset="0"/>
              </a:rPr>
              <a:t>45</a:t>
            </a:r>
            <a:r>
              <a:rPr lang="en-US" sz="2400" b="1" dirty="0">
                <a:latin typeface="Calibri" pitchFamily="34" charset="0"/>
              </a:rPr>
              <a:t>A</a:t>
            </a:r>
            <a:r>
              <a:rPr lang="en-US" sz="2400" b="1" baseline="-25000" dirty="0">
                <a:latin typeface="Calibri" pitchFamily="34" charset="0"/>
              </a:rPr>
              <a:t>60</a:t>
            </a:r>
            <a:r>
              <a:rPr lang="en-US" sz="2400" b="1" dirty="0">
                <a:latin typeface="Calibri" pitchFamily="34" charset="0"/>
              </a:rPr>
              <a:t>A</a:t>
            </a:r>
            <a:r>
              <a:rPr lang="en-US" sz="2400" b="1" baseline="-25000" dirty="0">
                <a:latin typeface="Calibri" pitchFamily="34" charset="0"/>
              </a:rPr>
              <a:t>50</a:t>
            </a:r>
            <a:r>
              <a:rPr lang="en-US" sz="2400" b="1" dirty="0">
                <a:latin typeface="Calibri" pitchFamily="34" charset="0"/>
              </a:rPr>
              <a:t>T</a:t>
            </a:r>
            <a:r>
              <a:rPr lang="en-US" sz="2400" b="1" baseline="-25000" dirty="0">
                <a:latin typeface="Calibri" pitchFamily="34" charset="0"/>
              </a:rPr>
              <a:t>96</a:t>
            </a:r>
            <a:endParaRPr lang="el-GR" sz="2400" b="1" baseline="-250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280" y="4437112"/>
            <a:ext cx="6851104" cy="1800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l-GR" sz="1800" dirty="0"/>
              <a:t>Ένας τυπικός υποκινητής αποτελείται από </a:t>
            </a:r>
            <a:r>
              <a:rPr lang="el-GR" sz="1800" dirty="0" smtClean="0"/>
              <a:t>τρία στοιχεία, τα εξής τέσσερα:</a:t>
            </a:r>
          </a:p>
          <a:p>
            <a:pPr lvl="1">
              <a:spcBef>
                <a:spcPts val="600"/>
              </a:spcBef>
            </a:pPr>
            <a:r>
              <a:rPr lang="el-GR" sz="1800" dirty="0" smtClean="0"/>
              <a:t>Την πρότυπη αλληλουχία στη θέση -10</a:t>
            </a:r>
          </a:p>
          <a:p>
            <a:pPr lvl="1">
              <a:spcBef>
                <a:spcPts val="600"/>
              </a:spcBef>
            </a:pPr>
            <a:r>
              <a:rPr lang="el-GR" sz="1800" dirty="0" smtClean="0"/>
              <a:t>Την πρότυπη αλληλουχία στη θέση </a:t>
            </a:r>
            <a:r>
              <a:rPr lang="el-GR" sz="1800" dirty="0"/>
              <a:t>-</a:t>
            </a:r>
            <a:r>
              <a:rPr lang="el-GR" sz="1800" dirty="0" smtClean="0"/>
              <a:t>35</a:t>
            </a:r>
          </a:p>
          <a:p>
            <a:pPr lvl="1">
              <a:spcBef>
                <a:spcPts val="600"/>
              </a:spcBef>
            </a:pPr>
            <a:r>
              <a:rPr lang="el-GR" sz="1800" dirty="0"/>
              <a:t>Την απόσταση ανάμεσα στις θέσεις -35 και -</a:t>
            </a:r>
            <a:r>
              <a:rPr lang="el-GR" sz="1800" dirty="0" smtClean="0"/>
              <a:t>10</a:t>
            </a:r>
          </a:p>
          <a:p>
            <a:pPr lvl="1">
              <a:spcBef>
                <a:spcPts val="600"/>
              </a:spcBef>
            </a:pPr>
            <a:r>
              <a:rPr lang="el-GR" sz="1800" dirty="0" smtClean="0"/>
              <a:t>Το σημείο έναρξης</a:t>
            </a:r>
          </a:p>
        </p:txBody>
      </p:sp>
    </p:spTree>
    <p:extLst>
      <p:ext uri="{BB962C8B-B14F-4D97-AF65-F5344CB8AC3E}">
        <p14:creationId xmlns:p14="http://schemas.microsoft.com/office/powerpoint/2010/main" val="30096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5148387" y="163537"/>
            <a:ext cx="3888109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+mn-lt"/>
              </a:rPr>
              <a:t>Η </a:t>
            </a:r>
            <a:r>
              <a:rPr lang="el-GR" dirty="0">
                <a:latin typeface="+mn-lt"/>
              </a:rPr>
              <a:t>αλληλουχία -35 χρησιμοποιείται για την αρχική αναγνώριση και η αλληλουχία -10 για την αντίδραση τήξης, που μετατρέπει ένα κλειστό σύμπλοκο σε ανοικτό.</a:t>
            </a: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6" y="381000"/>
            <a:ext cx="4895850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5220841" y="1844824"/>
            <a:ext cx="3671639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dirty="0">
                <a:latin typeface="+mn-lt"/>
              </a:rPr>
              <a:t> Οι </a:t>
            </a:r>
            <a:r>
              <a:rPr lang="el-GR" dirty="0" err="1">
                <a:latin typeface="+mn-lt"/>
              </a:rPr>
              <a:t>μειορυθμικές</a:t>
            </a:r>
            <a:r>
              <a:rPr lang="el-GR" dirty="0">
                <a:latin typeface="+mn-lt"/>
              </a:rPr>
              <a:t> μεταλλάξεις στην –35 μειώνουν το ρυθμό σχηματισμού του κλειστού συμπλόκου.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dirty="0">
                <a:latin typeface="+mn-lt"/>
              </a:rPr>
              <a:t>  Οι </a:t>
            </a:r>
            <a:r>
              <a:rPr lang="el-GR" dirty="0" err="1">
                <a:latin typeface="+mn-lt"/>
              </a:rPr>
              <a:t>μειορυθμικές</a:t>
            </a:r>
            <a:r>
              <a:rPr lang="el-GR" dirty="0">
                <a:latin typeface="+mn-lt"/>
              </a:rPr>
              <a:t> μεταλλάξεις στην –10 δεν επηρεάζουν τον αρχικό σχηματισμό του συμπλόκου, όμως επιβραδύνουν τη μετατροπή του σε ανοικτό. </a:t>
            </a:r>
            <a:endParaRPr lang="en-US" dirty="0">
              <a:latin typeface="+mn-lt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l-GR" dirty="0">
                <a:latin typeface="+mn-lt"/>
              </a:rPr>
              <a:t>Άρα: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l-GR" dirty="0">
                <a:latin typeface="+mn-lt"/>
              </a:rPr>
              <a:t> Η -35 παρέχει το σήμα αναγνώρισης για την </a:t>
            </a:r>
            <a:r>
              <a:rPr lang="en-US" dirty="0" err="1">
                <a:latin typeface="+mn-lt"/>
              </a:rPr>
              <a:t>RNApol</a:t>
            </a:r>
            <a:endParaRPr lang="en-US" dirty="0">
              <a:latin typeface="+mn-lt"/>
            </a:endParaRP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l-GR" dirty="0">
                <a:latin typeface="+mn-lt"/>
              </a:rPr>
              <a:t> Η -10 επιτρέπει τη μετατροπή από κλειστή σε ανοικτή μορφή (Τ/Α)</a:t>
            </a:r>
          </a:p>
        </p:txBody>
      </p:sp>
    </p:spTree>
    <p:extLst>
      <p:ext uri="{BB962C8B-B14F-4D97-AF65-F5344CB8AC3E}">
        <p14:creationId xmlns:p14="http://schemas.microsoft.com/office/powerpoint/2010/main" val="31332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2751584"/>
          </a:xfrm>
        </p:spPr>
        <p:txBody>
          <a:bodyPr>
            <a:noAutofit/>
          </a:bodyPr>
          <a:lstStyle/>
          <a:p>
            <a:r>
              <a:rPr lang="el-GR" sz="2400" dirty="0" smtClean="0"/>
              <a:t>Οι υποκινητές σ</a:t>
            </a:r>
            <a:r>
              <a:rPr lang="el-GR" sz="2400" baseline="30000" dirty="0" smtClean="0"/>
              <a:t>70</a:t>
            </a:r>
            <a:r>
              <a:rPr lang="el-GR" sz="2400" dirty="0" smtClean="0"/>
              <a:t> των </a:t>
            </a:r>
            <a:r>
              <a:rPr lang="el-GR" sz="2400" dirty="0" err="1" smtClean="0"/>
              <a:t>ριβοσωμικών</a:t>
            </a:r>
            <a:r>
              <a:rPr lang="el-GR" sz="2400" dirty="0" smtClean="0"/>
              <a:t> </a:t>
            </a:r>
            <a:r>
              <a:rPr lang="en-US" sz="2400" dirty="0" smtClean="0"/>
              <a:t>RNA </a:t>
            </a:r>
            <a:r>
              <a:rPr lang="el-GR" sz="2400" dirty="0" smtClean="0"/>
              <a:t>έχουν μια περιοχή που ονομάζεται ανοδικό στοιχείο (</a:t>
            </a:r>
            <a:r>
              <a:rPr lang="en-US" sz="2400" dirty="0" smtClean="0"/>
              <a:t>up element)</a:t>
            </a:r>
            <a:endParaRPr lang="el-GR" sz="2400" dirty="0" smtClean="0"/>
          </a:p>
          <a:p>
            <a:r>
              <a:rPr lang="el-GR" sz="2400" dirty="0" smtClean="0"/>
              <a:t>Το στοιχείο αυτό αλληλεπιδρά με την </a:t>
            </a:r>
            <a:r>
              <a:rPr lang="el-GR" sz="2400" dirty="0" err="1" smtClean="0"/>
              <a:t>υπομονάδα</a:t>
            </a:r>
            <a:r>
              <a:rPr lang="el-GR" sz="2400" dirty="0" smtClean="0"/>
              <a:t> α του </a:t>
            </a:r>
            <a:r>
              <a:rPr lang="el-GR" sz="2400" dirty="0" err="1" smtClean="0"/>
              <a:t>ολοενζύμου</a:t>
            </a:r>
            <a:endParaRPr lang="el-GR" sz="2400" dirty="0" smtClean="0"/>
          </a:p>
          <a:p>
            <a:r>
              <a:rPr lang="el-GR" sz="2400" dirty="0" smtClean="0"/>
              <a:t>Αυτή η αλληλεπίδραση ευθύνεται για την αύξηση της ισχύος του υποκινητή που εξηγεί τον υψηλό ρυθμό σύνθεσης του </a:t>
            </a:r>
            <a:r>
              <a:rPr lang="en-US" sz="2400" dirty="0" err="1" smtClean="0"/>
              <a:t>rRNA</a:t>
            </a:r>
            <a:endParaRPr lang="el-GR" sz="24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6688" y="1268760"/>
            <a:ext cx="8869362" cy="129582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4" descr="47919_CH12_FIG08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51"/>
          <a:stretch/>
        </p:blipFill>
        <p:spPr bwMode="auto">
          <a:xfrm>
            <a:off x="371475" y="1515252"/>
            <a:ext cx="8421688" cy="8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8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54864"/>
            <a:ext cx="8375904" cy="859536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 smtClean="0"/>
              <a:t>Η </a:t>
            </a:r>
            <a:r>
              <a:rPr lang="el-GR" sz="2800" b="1" dirty="0" err="1" smtClean="0"/>
              <a:t>ιχνηλάτηση</a:t>
            </a:r>
            <a:r>
              <a:rPr lang="el-GR" sz="2800" b="1" dirty="0" smtClean="0"/>
              <a:t> </a:t>
            </a:r>
            <a:r>
              <a:rPr lang="en-US" sz="2800" b="1" dirty="0" smtClean="0"/>
              <a:t>DNA</a:t>
            </a:r>
            <a:r>
              <a:rPr lang="el-GR" sz="2800" b="1" dirty="0" smtClean="0"/>
              <a:t> αποκαλύπτει τη μετάβαση από το κλειστό στο ανοικτό σύμπλοκο</a:t>
            </a:r>
            <a:endParaRPr lang="el-GR" sz="2800" b="1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59323" y="987552"/>
            <a:ext cx="6522805" cy="5825254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53345" y="1097280"/>
            <a:ext cx="6045319" cy="5621386"/>
            <a:chOff x="1361321" y="987836"/>
            <a:chExt cx="6249532" cy="5776550"/>
          </a:xfrm>
        </p:grpSpPr>
        <p:pic>
          <p:nvPicPr>
            <p:cNvPr id="7" name="Picture 4" descr="47919_CH12_FIG09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321" y="987836"/>
              <a:ext cx="6249532" cy="5776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3374675" y="6453336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184674" y="6548362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55179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4276344"/>
            <a:ext cx="8229600" cy="2106168"/>
          </a:xfrm>
        </p:spPr>
        <p:txBody>
          <a:bodyPr>
            <a:normAutofit lnSpcReduction="10000"/>
          </a:bodyPr>
          <a:lstStyle/>
          <a:p>
            <a:r>
              <a:rPr lang="el-GR" sz="2000" dirty="0" smtClean="0"/>
              <a:t>Όταν το σύμπλοκο </a:t>
            </a:r>
            <a:r>
              <a:rPr lang="en-US" sz="2000" dirty="0" smtClean="0"/>
              <a:t>RNA</a:t>
            </a:r>
            <a:r>
              <a:rPr lang="el-GR" sz="2000" dirty="0" smtClean="0"/>
              <a:t> </a:t>
            </a:r>
            <a:r>
              <a:rPr lang="el-GR" sz="2000" dirty="0" err="1" smtClean="0"/>
              <a:t>πολυμέρασης</a:t>
            </a:r>
            <a:r>
              <a:rPr lang="el-GR" sz="2000" dirty="0" smtClean="0"/>
              <a:t> σ</a:t>
            </a:r>
            <a:r>
              <a:rPr lang="el-GR" sz="2000" baseline="30000" dirty="0" smtClean="0"/>
              <a:t>70</a:t>
            </a:r>
            <a:r>
              <a:rPr lang="el-GR" sz="2000" dirty="0" smtClean="0"/>
              <a:t> με τον υποκινητή σ</a:t>
            </a:r>
            <a:r>
              <a:rPr lang="el-GR" sz="2000" baseline="30000" dirty="0" smtClean="0"/>
              <a:t>70</a:t>
            </a:r>
            <a:r>
              <a:rPr lang="el-GR" sz="2000" dirty="0" smtClean="0"/>
              <a:t> γίνει σε χαμηλή θερμοκρασία (</a:t>
            </a:r>
            <a:r>
              <a:rPr lang="el-GR" sz="2000" dirty="0" smtClean="0">
                <a:latin typeface="Cambria" panose="02040503050406030204" pitchFamily="18" charset="0"/>
              </a:rPr>
              <a:t>0</a:t>
            </a:r>
            <a:r>
              <a:rPr lang="el-GR" sz="2000" dirty="0" smtClean="0"/>
              <a:t>°</a:t>
            </a:r>
            <a:r>
              <a:rPr lang="en-US" sz="2000" dirty="0" smtClean="0"/>
              <a:t>C)</a:t>
            </a:r>
            <a:r>
              <a:rPr lang="el-GR" sz="2000" dirty="0" smtClean="0"/>
              <a:t>, η οποία αποτρέπει τις αλλαγές διαμόρφωσης του συμπλόκου, η προστατευόμενη περιοχή του </a:t>
            </a:r>
            <a:r>
              <a:rPr lang="en-US" sz="2000" dirty="0" smtClean="0"/>
              <a:t>DNA</a:t>
            </a:r>
            <a:r>
              <a:rPr lang="el-GR" sz="2000" dirty="0"/>
              <a:t> </a:t>
            </a:r>
            <a:r>
              <a:rPr lang="el-GR" sz="2000" dirty="0" smtClean="0"/>
              <a:t>εκτείνεται μεταξύ των θέσεων -55 και -10: ΚΛΕΙΣΤΟ ΣΥΜΠΛΟΚΟ</a:t>
            </a:r>
          </a:p>
          <a:p>
            <a:r>
              <a:rPr lang="el-GR" sz="2000" dirty="0" smtClean="0"/>
              <a:t>Όταν το σύμπλοκο σχηματίζεται στους </a:t>
            </a:r>
            <a:r>
              <a:rPr lang="el-GR" sz="2000" dirty="0" smtClean="0">
                <a:latin typeface="Cambria" panose="02040503050406030204" pitchFamily="18" charset="0"/>
              </a:rPr>
              <a:t>37</a:t>
            </a:r>
            <a:r>
              <a:rPr lang="el-GR" sz="2000" dirty="0"/>
              <a:t>°</a:t>
            </a:r>
            <a:r>
              <a:rPr lang="en-US" sz="2000" dirty="0"/>
              <a:t>C</a:t>
            </a:r>
            <a:r>
              <a:rPr lang="el-GR" sz="2000" dirty="0" smtClean="0"/>
              <a:t>, η προστατευόμενη περιοχή είναι μεγαλύτερη και εκτείνεται μεταξύ των θέσεων -55 και +20: ΑΝΟΙΚΤΟ ΣΥΜΠΛΟΚΟ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507111"/>
            <a:ext cx="8135937" cy="33829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4" descr="47919_CH12_FIG1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6024"/>
            <a:ext cx="78486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0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0"/>
            <a:ext cx="8686800" cy="850392"/>
          </a:xfrm>
        </p:spPr>
        <p:txBody>
          <a:bodyPr>
            <a:noAutofit/>
          </a:bodyPr>
          <a:lstStyle/>
          <a:p>
            <a:pPr algn="ctr"/>
            <a:r>
              <a:rPr lang="el-GR" sz="2800" dirty="0" smtClean="0"/>
              <a:t>Οι κρυσταλλικές δομές της </a:t>
            </a:r>
            <a:r>
              <a:rPr lang="en-US" sz="2800" dirty="0" smtClean="0"/>
              <a:t>RNA pol</a:t>
            </a:r>
            <a:r>
              <a:rPr lang="el-GR" sz="2800" dirty="0" smtClean="0"/>
              <a:t> υποδεικνύουν το μηχανισμό λειτουργίας του ενζύμου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78424"/>
            <a:ext cx="8229600" cy="1115568"/>
          </a:xfrm>
        </p:spPr>
        <p:txBody>
          <a:bodyPr>
            <a:normAutofit lnSpcReduction="10000"/>
          </a:bodyPr>
          <a:lstStyle/>
          <a:p>
            <a:r>
              <a:rPr lang="el-GR" sz="1600" dirty="0" smtClean="0"/>
              <a:t>Το 1999 ο </a:t>
            </a:r>
            <a:r>
              <a:rPr lang="en-US" sz="1600" dirty="0" smtClean="0"/>
              <a:t>Seth </a:t>
            </a:r>
            <a:r>
              <a:rPr lang="en-US" sz="1600" dirty="0" err="1" smtClean="0"/>
              <a:t>Darst</a:t>
            </a:r>
            <a:r>
              <a:rPr lang="el-GR" sz="1600" dirty="0" smtClean="0"/>
              <a:t> προσδιόρισε την κρυσταλλική δομή της κεντρικής </a:t>
            </a:r>
            <a:r>
              <a:rPr lang="en-US" sz="1600" dirty="0" smtClean="0"/>
              <a:t>RNA pol</a:t>
            </a:r>
            <a:r>
              <a:rPr lang="el-GR" sz="1600" dirty="0" smtClean="0"/>
              <a:t> του </a:t>
            </a:r>
            <a:r>
              <a:rPr lang="en-US" sz="1600" i="1" dirty="0" err="1" smtClean="0"/>
              <a:t>Thermus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aquaticus</a:t>
            </a:r>
            <a:endParaRPr lang="en-US" sz="1600" i="1" dirty="0" smtClean="0"/>
          </a:p>
          <a:p>
            <a:r>
              <a:rPr lang="el-GR" sz="1600" dirty="0" smtClean="0"/>
              <a:t>Η πρωτεΐνη αυτή έχει πέντε </a:t>
            </a:r>
            <a:r>
              <a:rPr lang="el-GR" sz="1600" dirty="0" err="1" smtClean="0"/>
              <a:t>υπομονάδες</a:t>
            </a:r>
            <a:r>
              <a:rPr lang="el-GR" sz="1600" dirty="0" smtClean="0"/>
              <a:t>: α2ββ’ω</a:t>
            </a:r>
          </a:p>
          <a:p>
            <a:r>
              <a:rPr lang="el-GR" sz="1600" dirty="0" smtClean="0"/>
              <a:t>Η </a:t>
            </a:r>
            <a:r>
              <a:rPr lang="el-GR" sz="1600" dirty="0" err="1" smtClean="0"/>
              <a:t>υπομονάδα</a:t>
            </a:r>
            <a:r>
              <a:rPr lang="el-GR" sz="1600" dirty="0" smtClean="0"/>
              <a:t> ω συμβάλλει στη συναρμολόγηση του ενζύμου</a:t>
            </a:r>
            <a:endParaRPr lang="el-GR" sz="1600" dirty="0"/>
          </a:p>
        </p:txBody>
      </p:sp>
      <p:pic>
        <p:nvPicPr>
          <p:cNvPr id="4" name="Picture 4" descr="47919_CH12_FIG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6" y="950976"/>
            <a:ext cx="5773666" cy="45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54496" y="1389888"/>
            <a:ext cx="25786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l-GR" sz="1600" dirty="0" smtClean="0"/>
              <a:t>1. Σχήμα δαγκάνας</a:t>
            </a:r>
          </a:p>
          <a:p>
            <a:pPr>
              <a:spcBef>
                <a:spcPts val="1200"/>
              </a:spcBef>
            </a:pPr>
            <a:r>
              <a:rPr lang="el-GR" sz="1600" dirty="0" smtClean="0"/>
              <a:t>2. Οι δύο </a:t>
            </a:r>
            <a:r>
              <a:rPr lang="el-GR" sz="1600" dirty="0" err="1" smtClean="0"/>
              <a:t>υπομονάδες</a:t>
            </a:r>
            <a:r>
              <a:rPr lang="el-GR" sz="1600" dirty="0" smtClean="0"/>
              <a:t> α σχηματίζουν διμερές. </a:t>
            </a:r>
          </a:p>
          <a:p>
            <a:pPr>
              <a:spcBef>
                <a:spcPts val="1200"/>
              </a:spcBef>
            </a:pPr>
            <a:r>
              <a:rPr lang="el-GR" sz="1600" dirty="0" smtClean="0"/>
              <a:t>3. Η μία α ενώνεται με τη β και η άλλη α με τη β’. Καμία α δεν έχει πρόσβαση στο χώρο κατάλυσης</a:t>
            </a:r>
          </a:p>
          <a:p>
            <a:pPr>
              <a:spcBef>
                <a:spcPts val="1200"/>
              </a:spcBef>
            </a:pPr>
            <a:r>
              <a:rPr lang="el-GR" sz="1600" dirty="0" smtClean="0"/>
              <a:t>4. Οι β και β’ συνιστούν το 60% της πολυμεράσης. Η β’ παρέχει το συντηρημένο μοτίβο </a:t>
            </a:r>
            <a:r>
              <a:rPr lang="en-US" sz="1600" dirty="0" smtClean="0"/>
              <a:t>NADFDGD</a:t>
            </a:r>
            <a:r>
              <a:rPr lang="el-GR" sz="1600" dirty="0" smtClean="0"/>
              <a:t> που είναι απαραίτητο για την κατάλυση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61269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696" y="5605272"/>
            <a:ext cx="6629400" cy="920496"/>
          </a:xfrm>
        </p:spPr>
        <p:txBody>
          <a:bodyPr>
            <a:normAutofit/>
          </a:bodyPr>
          <a:lstStyle/>
          <a:p>
            <a:r>
              <a:rPr lang="el-GR" sz="1800" dirty="0" smtClean="0"/>
              <a:t>Το 2002 ο </a:t>
            </a:r>
            <a:r>
              <a:rPr lang="en-US" sz="1800" dirty="0" smtClean="0"/>
              <a:t>Shigeyuki Yokoyama</a:t>
            </a:r>
            <a:r>
              <a:rPr lang="el-GR" sz="1800" dirty="0" smtClean="0"/>
              <a:t> προσδιόρισαν την κρυσταλλική δομή του </a:t>
            </a:r>
            <a:r>
              <a:rPr lang="en-US" sz="1800" i="1" dirty="0" err="1" smtClean="0"/>
              <a:t>Thermus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thermophilus</a:t>
            </a:r>
            <a:endParaRPr lang="en-US" sz="1800" i="1" dirty="0" smtClean="0"/>
          </a:p>
        </p:txBody>
      </p:sp>
      <p:pic>
        <p:nvPicPr>
          <p:cNvPr id="4" name="Picture 4" descr="47919_CH12_FIG1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96" y="563944"/>
            <a:ext cx="662940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7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956" y="1801368"/>
            <a:ext cx="8229600" cy="2304288"/>
          </a:xfrm>
        </p:spPr>
        <p:txBody>
          <a:bodyPr>
            <a:noAutofit/>
          </a:bodyPr>
          <a:lstStyle/>
          <a:p>
            <a:pPr algn="ctr"/>
            <a:r>
              <a:rPr lang="el-GR" sz="3600" dirty="0" smtClean="0"/>
              <a:t>Οι κρύσταλλοι </a:t>
            </a:r>
            <a:r>
              <a:rPr lang="el-GR" sz="3600" dirty="0" err="1" smtClean="0"/>
              <a:t>ολοενζύμου</a:t>
            </a:r>
            <a:r>
              <a:rPr lang="el-GR" sz="3600" dirty="0" smtClean="0"/>
              <a:t> πολυμεράσης με συνθετικό </a:t>
            </a:r>
            <a:r>
              <a:rPr lang="en-US" sz="3600" dirty="0" smtClean="0"/>
              <a:t>DNA</a:t>
            </a:r>
            <a:r>
              <a:rPr lang="el-GR" sz="3600" dirty="0" smtClean="0"/>
              <a:t> παρέχουν πληροφορίες για τις αλληλεπιδράσεις μεταξύ κεντρικού ενζύμου, παράγοντα σ και </a:t>
            </a:r>
            <a:r>
              <a:rPr lang="en-US" sz="3600" dirty="0" smtClean="0"/>
              <a:t>DNA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41161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082"/>
            <a:ext cx="8229600" cy="4537174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el-GR" sz="2800" dirty="0" smtClean="0"/>
              <a:t>Η μεταγραφή αποτελεί το πρώτο βήμα στη γονιδιακή έκφραση και το κυριότερο στάδιο ελέγχου της. </a:t>
            </a:r>
          </a:p>
          <a:p>
            <a:pPr lvl="1" eaLnBrk="1" hangingPunct="1">
              <a:spcBef>
                <a:spcPts val="1200"/>
              </a:spcBef>
            </a:pPr>
            <a:r>
              <a:rPr lang="el-GR" sz="2800" dirty="0" smtClean="0"/>
              <a:t>Πώς η </a:t>
            </a:r>
            <a:r>
              <a:rPr lang="en-US" sz="2800" dirty="0" smtClean="0"/>
              <a:t>RNA </a:t>
            </a:r>
            <a:r>
              <a:rPr lang="el-GR" sz="2800" dirty="0" smtClean="0"/>
              <a:t>πολυμεράση εντοπίζει τους υποκινητές πάνω στο </a:t>
            </a:r>
            <a:r>
              <a:rPr lang="en-US" sz="2800" dirty="0" smtClean="0"/>
              <a:t>DNA;</a:t>
            </a:r>
          </a:p>
          <a:p>
            <a:pPr lvl="1" eaLnBrk="1" hangingPunct="1">
              <a:spcBef>
                <a:spcPts val="1200"/>
              </a:spcBef>
            </a:pPr>
            <a:r>
              <a:rPr lang="el-GR" sz="2800" dirty="0" smtClean="0"/>
              <a:t>Πώς οι ρυθμιστικές πρωτεΐνες αλληλεπιδρούν με την </a:t>
            </a:r>
            <a:r>
              <a:rPr lang="en-US" sz="2800" dirty="0" smtClean="0"/>
              <a:t>RNA </a:t>
            </a:r>
            <a:r>
              <a:rPr lang="el-GR" sz="2800" dirty="0" smtClean="0"/>
              <a:t>πολυμεράση (και μεταξύ τους) για να ενεργοποιήσουν ή να καταστείλουν συγκεκριμένα βήματα της μεταγραφής;</a:t>
            </a:r>
          </a:p>
        </p:txBody>
      </p:sp>
    </p:spTree>
    <p:extLst>
      <p:ext uri="{BB962C8B-B14F-4D97-AF65-F5344CB8AC3E}">
        <p14:creationId xmlns:p14="http://schemas.microsoft.com/office/powerpoint/2010/main" val="38620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9904" y="3137028"/>
            <a:ext cx="2633472" cy="3090036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Όλες οι επαφές της αλληλουχίας των πλαισίων -10 και -35 με την </a:t>
            </a:r>
            <a:r>
              <a:rPr lang="en-US" sz="2000" dirty="0" smtClean="0"/>
              <a:t>RNA</a:t>
            </a:r>
            <a:r>
              <a:rPr lang="el-GR" sz="2000" dirty="0" smtClean="0"/>
              <a:t> πολυμεράση λαμβάνουν χώρα μέσω αλληλεπιδράσεων με την </a:t>
            </a:r>
            <a:r>
              <a:rPr lang="el-GR" sz="2000" dirty="0" err="1" smtClean="0"/>
              <a:t>υπομονάδα</a:t>
            </a:r>
            <a:r>
              <a:rPr lang="el-GR" sz="2000" dirty="0" smtClean="0"/>
              <a:t> σ</a:t>
            </a:r>
            <a:endParaRPr lang="el-GR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825" y="61087"/>
            <a:ext cx="8713788" cy="208756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4" descr="47919_CH12_FIG13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6987"/>
            <a:ext cx="82629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8951" y="2152905"/>
            <a:ext cx="5688012" cy="4535488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7" name="Picture 3" descr="47919_CH12_FIG13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38" y="2295780"/>
            <a:ext cx="5229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6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2926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/>
              <a:t>Οι παράγοντες σ δημιουργούν άμεσες επαφές με το </a:t>
            </a:r>
            <a:r>
              <a:rPr lang="en-US" dirty="0" smtClean="0"/>
              <a:t>DNA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49" y="4343400"/>
            <a:ext cx="8229600" cy="1085088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υπομονάδα</a:t>
            </a:r>
            <a:r>
              <a:rPr lang="el-GR" dirty="0" smtClean="0"/>
              <a:t> σ</a:t>
            </a:r>
            <a:r>
              <a:rPr lang="el-GR" baseline="30000" dirty="0" smtClean="0"/>
              <a:t>70</a:t>
            </a:r>
            <a:r>
              <a:rPr lang="el-GR" dirty="0" smtClean="0"/>
              <a:t> έχει 4 συντηρημένες δομικές επικράτειες, καθεμία των οποίων μπορεί να υποδιαιρεθεί σε μικρότερες ιδιαίτερα συντηρημένες</a:t>
            </a:r>
            <a:endParaRPr lang="el-GR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7" y="1916113"/>
            <a:ext cx="8785225" cy="2014538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4" descr="47919_CH12_FIG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2273301"/>
            <a:ext cx="81692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23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79832"/>
            <a:ext cx="8229600" cy="1356360"/>
          </a:xfrm>
        </p:spPr>
        <p:txBody>
          <a:bodyPr>
            <a:normAutofit/>
          </a:bodyPr>
          <a:lstStyle/>
          <a:p>
            <a:r>
              <a:rPr lang="el-GR" sz="2000" dirty="0"/>
              <a:t>Άμεση απόδειξη </a:t>
            </a:r>
            <a:r>
              <a:rPr lang="el-GR" sz="2000" dirty="0" smtClean="0"/>
              <a:t>της αλληλεπίδρασης ανάμεσα στις επικράτειες του παράγονται σ και τις περιοχές του υποκινητή προέρχεται </a:t>
            </a:r>
            <a:r>
              <a:rPr lang="el-GR" sz="2000" dirty="0"/>
              <a:t>από ορισμένες μεταλλάξεις του σ που αντισταθμίζουν </a:t>
            </a:r>
            <a:r>
              <a:rPr lang="el-GR" sz="2000" dirty="0" err="1" smtClean="0"/>
              <a:t>μειορυθμικές</a:t>
            </a:r>
            <a:r>
              <a:rPr lang="el-GR" sz="2000" dirty="0" smtClean="0"/>
              <a:t> μεταλλάξεις </a:t>
            </a:r>
            <a:r>
              <a:rPr lang="el-GR" sz="2000" dirty="0"/>
              <a:t>στις περιοχές –35 και –10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84213" y="6027738"/>
            <a:ext cx="7658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Τα 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αμινοξέα στην α-έλικα 2.4 του σ</a:t>
            </a:r>
            <a:r>
              <a:rPr kumimoji="0" lang="el-GR" sz="1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</a:rPr>
              <a:t>70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δημιουργούν ειδικές επαφές με βάσεις στην περιοχή -10 της </a:t>
            </a:r>
            <a:r>
              <a:rPr kumimoji="0" lang="el-GR" sz="1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</a:rPr>
              <a:t>κωδικής</a:t>
            </a:r>
            <a:r>
              <a:rPr kumimoji="0" lang="el-GR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αλυσίδας του υποκινητή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263" y="1579168"/>
            <a:ext cx="4878705" cy="430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0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932363" y="110172"/>
            <a:ext cx="41338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+mn-lt"/>
              </a:rPr>
              <a:t>Το </a:t>
            </a:r>
            <a:r>
              <a:rPr lang="el-GR" dirty="0">
                <a:latin typeface="+mn-lt"/>
              </a:rPr>
              <a:t>Ν-τελικό άκρο του σίγμα εμποδίζει τις επικράτειες πρόσδεσης στο </a:t>
            </a:r>
            <a:r>
              <a:rPr lang="en-US" dirty="0">
                <a:latin typeface="+mn-lt"/>
              </a:rPr>
              <a:t>DNA</a:t>
            </a:r>
            <a:r>
              <a:rPr lang="el-GR" dirty="0">
                <a:latin typeface="+mn-lt"/>
              </a:rPr>
              <a:t> να προσδεθούν σε αυτό. Όταν σχηματίζεται ένα ανοικτό σύμπλοκο, το Ν-τελικό άκρο μετακινείται 20 </a:t>
            </a:r>
            <a:r>
              <a:rPr lang="en-US" dirty="0">
                <a:latin typeface="+mn-lt"/>
                <a:cs typeface="Arial" charset="0"/>
              </a:rPr>
              <a:t>Ǻ</a:t>
            </a:r>
            <a:r>
              <a:rPr lang="el-GR" dirty="0">
                <a:latin typeface="+mn-lt"/>
              </a:rPr>
              <a:t> μακριά και οι δύο επικράτειες πρόσδεσης στο </a:t>
            </a:r>
            <a:r>
              <a:rPr lang="en-US" dirty="0">
                <a:latin typeface="+mn-lt"/>
              </a:rPr>
              <a:t>DNA</a:t>
            </a:r>
            <a:r>
              <a:rPr lang="el-GR" dirty="0">
                <a:latin typeface="+mn-lt"/>
              </a:rPr>
              <a:t> απομακρύνονται η μία από την άλλη κατά 15 </a:t>
            </a:r>
            <a:r>
              <a:rPr lang="en-US" dirty="0">
                <a:latin typeface="+mn-lt"/>
              </a:rPr>
              <a:t>Ǻ</a:t>
            </a:r>
            <a:endParaRPr lang="el-GR" dirty="0">
              <a:latin typeface="+mn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0"/>
            <a:ext cx="4795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6 - TextBox"/>
          <p:cNvSpPr txBox="1"/>
          <p:nvPr/>
        </p:nvSpPr>
        <p:spPr>
          <a:xfrm>
            <a:off x="5292725" y="3284538"/>
            <a:ext cx="3671888" cy="1323975"/>
          </a:xfrm>
          <a:prstGeom prst="rect">
            <a:avLst/>
          </a:prstGeom>
          <a:noFill/>
          <a:ln>
            <a:solidFill>
              <a:schemeClr val="accent5">
                <a:lumMod val="9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/>
              <a:t>Αν το Ν-τελικό άκρο του παράγοντα σ απαλειφθεί, τότε μπορεί να συνδεθεί με το </a:t>
            </a:r>
            <a:r>
              <a:rPr lang="en-US" sz="1600" dirty="0"/>
              <a:t>DNA. </a:t>
            </a:r>
            <a:r>
              <a:rPr lang="el-GR" sz="1600" dirty="0"/>
              <a:t>Έξτρα μεταλλάξεις μπορούν να προσδιορίσουν τα ακριβή σημεία επαφής του σ με τις περιοχές -35 και -10. </a:t>
            </a:r>
          </a:p>
        </p:txBody>
      </p:sp>
      <p:cxnSp>
        <p:nvCxnSpPr>
          <p:cNvPr id="7" name="10 - Ευθεία γραμμή σύνδεσης"/>
          <p:cNvCxnSpPr/>
          <p:nvPr/>
        </p:nvCxnSpPr>
        <p:spPr>
          <a:xfrm rot="16200000" flipH="1">
            <a:off x="3492500" y="1484313"/>
            <a:ext cx="1943100" cy="16573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7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4952999" y="3980434"/>
            <a:ext cx="40116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Calibri" pitchFamily="34" charset="0"/>
              </a:rPr>
              <a:t>Ο </a:t>
            </a:r>
            <a:r>
              <a:rPr lang="el-GR" dirty="0">
                <a:latin typeface="Calibri" pitchFamily="34" charset="0"/>
              </a:rPr>
              <a:t>παράγοντας σίγμα συνδεδεμένος με το κεντρικό ένζυμο καθορίζει την ομάδα των υποκινητών όπου θα αρχίσει η μεταγραφή.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625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952998" y="762000"/>
            <a:ext cx="3733801" cy="205435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3600" b="1" smtClean="0">
                <a:solidFill>
                  <a:schemeClr val="tx1"/>
                </a:solidFill>
                <a:latin typeface="Calibri" pitchFamily="34" charset="0"/>
              </a:rPr>
              <a:t>Η έναρξη της μεταγραφής μπορεί να ρυθμίζεται με αντικατάσταση παραγόντων σίγμα</a:t>
            </a:r>
            <a:endParaRPr lang="el-GR" sz="36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6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996950" y="5046155"/>
            <a:ext cx="71421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Calibri" pitchFamily="34" charset="0"/>
              </a:rPr>
              <a:t>Εκτός </a:t>
            </a:r>
            <a:r>
              <a:rPr lang="el-GR" dirty="0">
                <a:latin typeface="Calibri" pitchFamily="34" charset="0"/>
              </a:rPr>
              <a:t>από τον σ</a:t>
            </a:r>
            <a:r>
              <a:rPr lang="el-GR" baseline="30000" dirty="0">
                <a:latin typeface="Calibri" pitchFamily="34" charset="0"/>
              </a:rPr>
              <a:t>70</a:t>
            </a:r>
            <a:r>
              <a:rPr lang="el-GR" dirty="0">
                <a:latin typeface="Calibri" pitchFamily="34" charset="0"/>
              </a:rPr>
              <a:t>, η </a:t>
            </a:r>
            <a:r>
              <a:rPr lang="en-US" i="1" dirty="0">
                <a:latin typeface="Calibri" pitchFamily="34" charset="0"/>
              </a:rPr>
              <a:t>E</a:t>
            </a:r>
            <a:r>
              <a:rPr lang="el-GR" i="1" dirty="0">
                <a:latin typeface="Calibri" pitchFamily="34" charset="0"/>
              </a:rPr>
              <a:t>. </a:t>
            </a:r>
            <a:r>
              <a:rPr lang="en-US" i="1" dirty="0">
                <a:latin typeface="Calibri" pitchFamily="34" charset="0"/>
              </a:rPr>
              <a:t>coli</a:t>
            </a:r>
            <a:r>
              <a:rPr lang="el-GR" dirty="0">
                <a:latin typeface="Calibri" pitchFamily="34" charset="0"/>
              </a:rPr>
              <a:t> έχει αρκετούς παράγοντες σίγμα που επάγονται σε συγκεκριμένες περιβαλλοντικές συνθήκες. Ο εκθέτης στο όνομα του παράγοντα υποδηλώνει τη μάζα του.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690055"/>
            <a:ext cx="49053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7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944" y="836613"/>
            <a:ext cx="8024042" cy="50403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60000"/>
              </a:spcBef>
            </a:pPr>
            <a:r>
              <a:rPr lang="el-GR" sz="2800" b="1" dirty="0" smtClean="0">
                <a:latin typeface="Calibri" pitchFamily="34" charset="0"/>
              </a:rPr>
              <a:t>Στην </a:t>
            </a:r>
            <a:r>
              <a:rPr lang="en-US" sz="2800" b="1" i="1" dirty="0" smtClean="0">
                <a:latin typeface="Calibri" pitchFamily="34" charset="0"/>
              </a:rPr>
              <a:t>E. coli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l-GR" sz="2800" b="1" dirty="0" smtClean="0">
                <a:latin typeface="Calibri" pitchFamily="34" charset="0"/>
              </a:rPr>
              <a:t>η έκφραση 17 πρωτεϊνών θερμικού σοκ ελέγχεται από το γονίδιο </a:t>
            </a:r>
            <a:r>
              <a:rPr lang="en-US" sz="2800" b="1" i="1" dirty="0" err="1" smtClean="0">
                <a:latin typeface="Calibri" pitchFamily="34" charset="0"/>
              </a:rPr>
              <a:t>rpoH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l-GR" sz="2800" b="1" dirty="0" smtClean="0">
                <a:latin typeface="Calibri" pitchFamily="34" charset="0"/>
              </a:rPr>
              <a:t>που παράγει τον εναλλακτικό παράγοντα σ</a:t>
            </a:r>
            <a:r>
              <a:rPr lang="el-GR" sz="2800" b="1" baseline="30000" dirty="0" smtClean="0">
                <a:latin typeface="Calibri" pitchFamily="34" charset="0"/>
              </a:rPr>
              <a:t>32</a:t>
            </a:r>
            <a:r>
              <a:rPr lang="el-GR" sz="2800" b="1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</a:pPr>
            <a:r>
              <a:rPr lang="el-GR" sz="2800" b="1" dirty="0" smtClean="0">
                <a:latin typeface="Calibri" pitchFamily="34" charset="0"/>
              </a:rPr>
              <a:t>Η συσσώρευση </a:t>
            </a:r>
            <a:r>
              <a:rPr lang="el-GR" sz="2800" b="1" dirty="0" err="1" smtClean="0">
                <a:latin typeface="Calibri" pitchFamily="34" charset="0"/>
              </a:rPr>
              <a:t>αποδιαταγμένων</a:t>
            </a:r>
            <a:r>
              <a:rPr lang="el-GR" sz="2800" b="1" dirty="0" smtClean="0">
                <a:latin typeface="Calibri" pitchFamily="34" charset="0"/>
              </a:rPr>
              <a:t> πρωτεϊνών που προκύπτουν από την αύξηση θερμοκρασίας επάγει τον σ</a:t>
            </a:r>
            <a:r>
              <a:rPr lang="el-GR" sz="2800" b="1" baseline="30000" dirty="0" smtClean="0">
                <a:latin typeface="Calibri" pitchFamily="34" charset="0"/>
              </a:rPr>
              <a:t>32</a:t>
            </a:r>
            <a:r>
              <a:rPr lang="el-GR" sz="2800" b="1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</a:pPr>
            <a:r>
              <a:rPr lang="el-GR" sz="2800" b="1" dirty="0" smtClean="0">
                <a:latin typeface="Calibri" pitchFamily="34" charset="0"/>
              </a:rPr>
              <a:t>Ο σ</a:t>
            </a:r>
            <a:r>
              <a:rPr lang="el-GR" sz="2800" b="1" baseline="30000" dirty="0" smtClean="0">
                <a:latin typeface="Calibri" pitchFamily="34" charset="0"/>
              </a:rPr>
              <a:t>70</a:t>
            </a:r>
            <a:r>
              <a:rPr lang="el-GR" sz="2800" b="1" dirty="0" smtClean="0">
                <a:latin typeface="Calibri" pitchFamily="34" charset="0"/>
              </a:rPr>
              <a:t> και ο σ</a:t>
            </a:r>
            <a:r>
              <a:rPr lang="el-GR" sz="2800" b="1" baseline="30000" dirty="0" smtClean="0">
                <a:latin typeface="Calibri" pitchFamily="34" charset="0"/>
              </a:rPr>
              <a:t>32</a:t>
            </a:r>
            <a:r>
              <a:rPr lang="el-GR" sz="2800" b="1" dirty="0" smtClean="0">
                <a:latin typeface="Calibri" pitchFamily="34" charset="0"/>
              </a:rPr>
              <a:t> ανταγωνίζονται για τη διαθέσιμη ποσότητα κεντρικού ενζύμου</a:t>
            </a:r>
          </a:p>
          <a:p>
            <a:pPr eaLnBrk="1" hangingPunct="1">
              <a:lnSpc>
                <a:spcPct val="90000"/>
              </a:lnSpc>
              <a:spcBef>
                <a:spcPct val="60000"/>
              </a:spcBef>
            </a:pPr>
            <a:r>
              <a:rPr lang="el-GR" sz="2800" b="1" dirty="0" smtClean="0">
                <a:latin typeface="Calibri" pitchFamily="34" charset="0"/>
              </a:rPr>
              <a:t>Ο σ</a:t>
            </a:r>
            <a:r>
              <a:rPr lang="el-GR" sz="2800" b="1" baseline="30000" dirty="0" smtClean="0">
                <a:latin typeface="Calibri" pitchFamily="34" charset="0"/>
              </a:rPr>
              <a:t>32</a:t>
            </a:r>
            <a:r>
              <a:rPr lang="el-GR" sz="2800" b="1" dirty="0" smtClean="0">
                <a:latin typeface="Calibri" pitchFamily="34" charset="0"/>
              </a:rPr>
              <a:t> είναι ασταθής, γεγονός που επιτρέπει την ταχεία αύξηση ή μείωση της ποσότητάς του</a:t>
            </a:r>
          </a:p>
        </p:txBody>
      </p:sp>
    </p:spTree>
    <p:extLst>
      <p:ext uri="{BB962C8B-B14F-4D97-AF65-F5344CB8AC3E}">
        <p14:creationId xmlns:p14="http://schemas.microsoft.com/office/powerpoint/2010/main" val="179891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4953000" y="1989773"/>
            <a:ext cx="4114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Calibri" pitchFamily="34" charset="0"/>
              </a:rPr>
              <a:t>Η </a:t>
            </a:r>
            <a:r>
              <a:rPr lang="en-US" dirty="0" err="1">
                <a:latin typeface="Calibri" pitchFamily="34" charset="0"/>
              </a:rPr>
              <a:t>RseA</a:t>
            </a:r>
            <a:r>
              <a:rPr lang="el-GR" dirty="0">
                <a:latin typeface="Calibri" pitchFamily="34" charset="0"/>
              </a:rPr>
              <a:t> συντίθεται ως μία πρωτεΐνη της εσωτερικής μεμβράνης. Η </a:t>
            </a:r>
            <a:r>
              <a:rPr lang="el-GR" dirty="0" err="1">
                <a:latin typeface="Calibri" pitchFamily="34" charset="0"/>
              </a:rPr>
              <a:t>κυτταροπλασματική</a:t>
            </a:r>
            <a:r>
              <a:rPr lang="el-GR" dirty="0">
                <a:latin typeface="Calibri" pitchFamily="34" charset="0"/>
              </a:rPr>
              <a:t> της επικράτεια προσδένεται στον παράγοντα σ</a:t>
            </a:r>
            <a:r>
              <a:rPr lang="en-US" baseline="30000" dirty="0">
                <a:latin typeface="Calibri" pitchFamily="34" charset="0"/>
              </a:rPr>
              <a:t>E</a:t>
            </a:r>
            <a:r>
              <a:rPr lang="el-GR" dirty="0">
                <a:latin typeface="Calibri" pitchFamily="34" charset="0"/>
              </a:rPr>
              <a:t>. </a:t>
            </a:r>
            <a:endParaRPr lang="en-US" dirty="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l-GR" dirty="0">
                <a:latin typeface="Calibri" pitchFamily="34" charset="0"/>
              </a:rPr>
              <a:t>Η συσσώρευση </a:t>
            </a:r>
            <a:r>
              <a:rPr lang="el-GR" dirty="0" err="1">
                <a:latin typeface="Calibri" pitchFamily="34" charset="0"/>
              </a:rPr>
              <a:t>αποδιαταγμένων</a:t>
            </a:r>
            <a:r>
              <a:rPr lang="el-GR" dirty="0">
                <a:latin typeface="Calibri" pitchFamily="34" charset="0"/>
              </a:rPr>
              <a:t> πρωτεϊνών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el-GR" dirty="0" smtClean="0">
                <a:latin typeface="Calibri" pitchFamily="34" charset="0"/>
              </a:rPr>
              <a:t>λόγω αυξημένης θερμοκρασίας) ενεργοποιεί </a:t>
            </a:r>
            <a:r>
              <a:rPr lang="el-GR" dirty="0">
                <a:latin typeface="Calibri" pitchFamily="34" charset="0"/>
              </a:rPr>
              <a:t>στον </a:t>
            </a:r>
            <a:r>
              <a:rPr lang="el-GR" dirty="0" err="1">
                <a:latin typeface="Calibri" pitchFamily="34" charset="0"/>
              </a:rPr>
              <a:t>περιπλασματικό</a:t>
            </a:r>
            <a:r>
              <a:rPr lang="el-GR" dirty="0">
                <a:latin typeface="Calibri" pitchFamily="34" charset="0"/>
              </a:rPr>
              <a:t> χώρο την </a:t>
            </a:r>
            <a:r>
              <a:rPr lang="en-US" dirty="0" err="1">
                <a:latin typeface="Calibri" pitchFamily="34" charset="0"/>
              </a:rPr>
              <a:t>DegS</a:t>
            </a:r>
            <a:r>
              <a:rPr lang="en-US" dirty="0">
                <a:latin typeface="Calibri" pitchFamily="34" charset="0"/>
              </a:rPr>
              <a:t> </a:t>
            </a:r>
            <a:r>
              <a:rPr lang="el-GR" dirty="0">
                <a:latin typeface="Calibri" pitchFamily="34" charset="0"/>
              </a:rPr>
              <a:t>που αποκόπτει το </a:t>
            </a:r>
            <a:r>
              <a:rPr lang="en-US" dirty="0">
                <a:latin typeface="Calibri" pitchFamily="34" charset="0"/>
              </a:rPr>
              <a:t>C</a:t>
            </a:r>
            <a:r>
              <a:rPr lang="el-GR" dirty="0">
                <a:latin typeface="Calibri" pitchFamily="34" charset="0"/>
              </a:rPr>
              <a:t>-άκρο της </a:t>
            </a:r>
            <a:r>
              <a:rPr lang="en-US" dirty="0" err="1">
                <a:latin typeface="Calibri" pitchFamily="34" charset="0"/>
              </a:rPr>
              <a:t>RseA</a:t>
            </a:r>
            <a:r>
              <a:rPr lang="el-GR" dirty="0">
                <a:latin typeface="Calibri" pitchFamily="34" charset="0"/>
              </a:rPr>
              <a:t> και στη συνέχεια η </a:t>
            </a:r>
            <a:r>
              <a:rPr lang="en-US" dirty="0" err="1">
                <a:latin typeface="Calibri" pitchFamily="34" charset="0"/>
              </a:rPr>
              <a:t>YaeL</a:t>
            </a:r>
            <a:r>
              <a:rPr lang="en-US" dirty="0">
                <a:latin typeface="Calibri" pitchFamily="34" charset="0"/>
              </a:rPr>
              <a:t> </a:t>
            </a:r>
            <a:r>
              <a:rPr lang="el-GR" dirty="0">
                <a:latin typeface="Calibri" pitchFamily="34" charset="0"/>
              </a:rPr>
              <a:t>αποκόπτει το Ν-άκρο από το κυτταρόπλασμα. </a:t>
            </a:r>
          </a:p>
          <a:p>
            <a:pPr eaLnBrk="1" hangingPunct="1">
              <a:spcBef>
                <a:spcPct val="50000"/>
              </a:spcBef>
            </a:pPr>
            <a:r>
              <a:rPr lang="el-GR" dirty="0">
                <a:latin typeface="Calibri" pitchFamily="34" charset="0"/>
              </a:rPr>
              <a:t>Η αποκοπή από το κυτταρόπλασμα απελευθερώνει τον σ</a:t>
            </a:r>
            <a:r>
              <a:rPr lang="en-US" baseline="30000" dirty="0">
                <a:latin typeface="Calibri" pitchFamily="34" charset="0"/>
              </a:rPr>
              <a:t>E</a:t>
            </a:r>
            <a:r>
              <a:rPr lang="el-GR" dirty="0">
                <a:latin typeface="Calibri" pitchFamily="34" charset="0"/>
              </a:rPr>
              <a:t>.</a:t>
            </a:r>
          </a:p>
        </p:txBody>
      </p:sp>
      <p:sp>
        <p:nvSpPr>
          <p:cNvPr id="32772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722376" y="0"/>
            <a:ext cx="7296912" cy="94235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l-GR" sz="3200" b="1" dirty="0" smtClean="0">
                <a:solidFill>
                  <a:schemeClr val="tx1"/>
                </a:solidFill>
                <a:latin typeface="Calibri" pitchFamily="34" charset="0"/>
              </a:rPr>
              <a:t>Ο παράγοντας </a:t>
            </a:r>
            <a:r>
              <a:rPr lang="el-GR" sz="3200" b="1" dirty="0" err="1" smtClean="0">
                <a:solidFill>
                  <a:schemeClr val="tx1"/>
                </a:solidFill>
                <a:latin typeface="Calibri" pitchFamily="34" charset="0"/>
              </a:rPr>
              <a:t>σ</a:t>
            </a:r>
            <a:r>
              <a:rPr lang="el-GR" sz="3200" b="1" baseline="30000" dirty="0" err="1" smtClean="0">
                <a:solidFill>
                  <a:schemeClr val="tx1"/>
                </a:solidFill>
                <a:latin typeface="Calibri" pitchFamily="34" charset="0"/>
              </a:rPr>
              <a:t>Ε</a:t>
            </a:r>
            <a:r>
              <a:rPr lang="el-GR" sz="3200" b="1" dirty="0" smtClean="0">
                <a:solidFill>
                  <a:schemeClr val="tx1"/>
                </a:solidFill>
                <a:latin typeface="Calibri" pitchFamily="34" charset="0"/>
              </a:rPr>
              <a:t> αποκρίνεται σε πιο ακραίες θερμοκρασιακές μεταβολές από τον σ</a:t>
            </a:r>
            <a:r>
              <a:rPr lang="el-GR" sz="3200" b="1" baseline="30000" dirty="0" smtClean="0">
                <a:solidFill>
                  <a:schemeClr val="tx1"/>
                </a:solidFill>
                <a:latin typeface="Calibri" pitchFamily="34" charset="0"/>
              </a:rPr>
              <a:t>32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7" y="942356"/>
            <a:ext cx="4571999" cy="591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539750" y="4875213"/>
            <a:ext cx="8062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/>
              <a:t>Οι </a:t>
            </a:r>
            <a:r>
              <a:rPr lang="el-GR" dirty="0"/>
              <a:t>παράγοντες σίγμα της </a:t>
            </a:r>
            <a:r>
              <a:rPr lang="en-US" i="1" dirty="0"/>
              <a:t>E</a:t>
            </a:r>
            <a:r>
              <a:rPr lang="el-GR" i="1" dirty="0"/>
              <a:t>. </a:t>
            </a:r>
            <a:r>
              <a:rPr lang="en-US" i="1" dirty="0"/>
              <a:t>coli</a:t>
            </a:r>
            <a:r>
              <a:rPr lang="el-GR" dirty="0"/>
              <a:t> αναγνωρίζουν υποκινητές με διαφορετικές πρότυπες αλληλουχίες.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052513"/>
            <a:ext cx="78105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2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3000" y="2148840"/>
            <a:ext cx="7214616" cy="1700784"/>
          </a:xfrm>
        </p:spPr>
        <p:txBody>
          <a:bodyPr/>
          <a:lstStyle/>
          <a:p>
            <a:r>
              <a:rPr lang="el-GR" dirty="0" smtClean="0"/>
              <a:t>Η επιμήκυνση της μεταγραφής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827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Εισαγωγικά</a:t>
            </a:r>
            <a:r>
              <a:rPr lang="en-US" dirty="0" smtClean="0"/>
              <a:t> </a:t>
            </a:r>
            <a:r>
              <a:rPr lang="el-GR" dirty="0" smtClean="0"/>
              <a:t>περί </a:t>
            </a:r>
            <a:r>
              <a:rPr lang="el-GR" dirty="0" err="1" smtClean="0"/>
              <a:t>πολυμερασών</a:t>
            </a:r>
            <a:r>
              <a:rPr lang="el-GR" dirty="0" smtClean="0"/>
              <a:t>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r>
              <a:rPr lang="el-GR" dirty="0" smtClean="0"/>
              <a:t>Οι </a:t>
            </a:r>
            <a:r>
              <a:rPr lang="en-US" dirty="0" smtClean="0"/>
              <a:t>RNA</a:t>
            </a:r>
            <a:r>
              <a:rPr lang="el-GR" dirty="0" smtClean="0"/>
              <a:t> </a:t>
            </a:r>
            <a:r>
              <a:rPr lang="el-GR" dirty="0" err="1" smtClean="0"/>
              <a:t>πολυμεράσες</a:t>
            </a:r>
            <a:r>
              <a:rPr lang="el-GR" dirty="0" smtClean="0"/>
              <a:t> των βακτηρίων, των </a:t>
            </a:r>
            <a:r>
              <a:rPr lang="el-GR" dirty="0" err="1" smtClean="0"/>
              <a:t>ευκαρυωτών</a:t>
            </a:r>
            <a:r>
              <a:rPr lang="el-GR" dirty="0" smtClean="0"/>
              <a:t> και των αρχαίων είναι μεγάλα ένζυμα με πολλές </a:t>
            </a:r>
            <a:r>
              <a:rPr lang="el-GR" dirty="0" err="1" smtClean="0"/>
              <a:t>υπομονάδες</a:t>
            </a:r>
            <a:r>
              <a:rPr lang="el-GR" dirty="0" smtClean="0"/>
              <a:t> που χρειάζονται τη βοήθεια επιπρόσθετων παραγόντων για να αναγνωρίσουν συγκεκριμένα γονίδια</a:t>
            </a:r>
          </a:p>
          <a:p>
            <a:r>
              <a:rPr lang="el-GR" dirty="0" smtClean="0"/>
              <a:t>Παρόλο που οι διάφορες </a:t>
            </a:r>
            <a:r>
              <a:rPr lang="en-US" dirty="0" smtClean="0"/>
              <a:t>RNA </a:t>
            </a:r>
            <a:r>
              <a:rPr lang="el-GR" dirty="0" err="1" smtClean="0"/>
              <a:t>πολυμεράσες</a:t>
            </a:r>
            <a:r>
              <a:rPr lang="el-GR" dirty="0" smtClean="0"/>
              <a:t> διαφέρουν από πολλές απόψεις, ο καταλυτικός πυρήνας των ενζύμων εμφανίζει αξιοσημείωτη ομοιότητα και στις τρεις ενότητες ζωής</a:t>
            </a:r>
          </a:p>
          <a:p>
            <a:r>
              <a:rPr lang="el-GR" dirty="0" smtClean="0"/>
              <a:t>Επομένως, τα συμπεράσματα από τη μελέτη μια</a:t>
            </a:r>
            <a:r>
              <a:rPr lang="el-GR" dirty="0"/>
              <a:t>ς</a:t>
            </a:r>
            <a:r>
              <a:rPr lang="el-GR" dirty="0" smtClean="0"/>
              <a:t> πολυμεράσης μας είναι χρήσιμα και για τις υπόλοιπες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6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Το σύμπλοκο επιμήκυνσης της μεταγραφής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00072"/>
            <a:ext cx="8229600" cy="412699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l-GR" dirty="0" smtClean="0"/>
              <a:t>Κεντρική </a:t>
            </a:r>
            <a:r>
              <a:rPr lang="en-US" dirty="0" smtClean="0"/>
              <a:t>RNA pol</a:t>
            </a:r>
            <a:r>
              <a:rPr lang="el-GR" dirty="0" smtClean="0"/>
              <a:t>, </a:t>
            </a:r>
            <a:r>
              <a:rPr lang="en-US" dirty="0" smtClean="0"/>
              <a:t>DNA</a:t>
            </a:r>
            <a:r>
              <a:rPr lang="el-GR" dirty="0" smtClean="0"/>
              <a:t> μήτρα, νέο </a:t>
            </a:r>
            <a:r>
              <a:rPr lang="en-US" dirty="0" smtClean="0"/>
              <a:t>RNA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Μόρια ΝΤΡ διέρχονται από τον δευτερεύοντα δίαυλο για να φτάσουν το καταλυτικό κέντρο. Περιορισμός ταχύτητας επιμήκυνσης: 30 νουκλεοτίδια / </a:t>
            </a:r>
            <a:r>
              <a:rPr lang="en-US" dirty="0" smtClean="0"/>
              <a:t>sec</a:t>
            </a:r>
            <a:endParaRPr lang="el-GR" dirty="0" smtClean="0"/>
          </a:p>
          <a:p>
            <a:pPr lvl="1">
              <a:spcBef>
                <a:spcPts val="1200"/>
              </a:spcBef>
            </a:pPr>
            <a:r>
              <a:rPr lang="el-GR" dirty="0" smtClean="0"/>
              <a:t>Η 3’-υδροξυλομάδα πραγματοποιεί </a:t>
            </a:r>
            <a:r>
              <a:rPr lang="el-GR" dirty="0" err="1" smtClean="0"/>
              <a:t>πυρηνόφιλη</a:t>
            </a:r>
            <a:r>
              <a:rPr lang="el-GR" dirty="0" smtClean="0"/>
              <a:t> προσβολή στην α-</a:t>
            </a:r>
            <a:r>
              <a:rPr lang="el-GR" dirty="0" err="1" smtClean="0"/>
              <a:t>φωσφορυλομάδα</a:t>
            </a:r>
            <a:r>
              <a:rPr lang="el-GR" dirty="0" smtClean="0"/>
              <a:t> του σωστού ΝΤΡ για το σχηματισμό του 5’-3’ </a:t>
            </a:r>
            <a:r>
              <a:rPr lang="el-GR" dirty="0" err="1" smtClean="0"/>
              <a:t>φωσφοδιεστερικού</a:t>
            </a:r>
            <a:r>
              <a:rPr lang="el-GR" dirty="0" smtClean="0"/>
              <a:t> δεσμού</a:t>
            </a:r>
          </a:p>
          <a:p>
            <a:pPr lvl="1">
              <a:spcBef>
                <a:spcPts val="1200"/>
              </a:spcBef>
            </a:pPr>
            <a:r>
              <a:rPr lang="el-GR" dirty="0" smtClean="0"/>
              <a:t>Τα εισερχόμενα ΝΤΡ παρέχουν αρκετή ενέργεια για τη σύνθεση του </a:t>
            </a:r>
            <a:r>
              <a:rPr lang="el-GR" dirty="0" err="1" smtClean="0"/>
              <a:t>φωσφοδιεστερικού</a:t>
            </a:r>
            <a:r>
              <a:rPr lang="el-GR" dirty="0" smtClean="0"/>
              <a:t> δεσμού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036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83864"/>
            <a:ext cx="8229600" cy="3005328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Το τριαδικό σύμπλοκο επιμήκυνσης είναι ~35 </a:t>
            </a:r>
            <a:r>
              <a:rPr lang="en-US" dirty="0" err="1" smtClean="0"/>
              <a:t>bp</a:t>
            </a:r>
            <a:r>
              <a:rPr lang="el-GR" dirty="0" smtClean="0"/>
              <a:t> μικρότερο από το σύμπλοκο έναρξης (</a:t>
            </a:r>
            <a:r>
              <a:rPr lang="en-US" dirty="0" smtClean="0"/>
              <a:t>DNase protection experiments)</a:t>
            </a:r>
            <a:endParaRPr lang="el-GR" dirty="0" smtClean="0"/>
          </a:p>
          <a:p>
            <a:r>
              <a:rPr lang="el-GR" dirty="0" smtClean="0"/>
              <a:t>Περίπου 14</a:t>
            </a:r>
            <a:r>
              <a:rPr lang="en-US" dirty="0" smtClean="0"/>
              <a:t> </a:t>
            </a:r>
            <a:r>
              <a:rPr lang="en-US" dirty="0" err="1" smtClean="0"/>
              <a:t>bp</a:t>
            </a:r>
            <a:r>
              <a:rPr lang="el-GR" dirty="0" smtClean="0"/>
              <a:t> εντός της προστατευόμενης περιοχής </a:t>
            </a:r>
            <a:r>
              <a:rPr lang="el-GR" dirty="0" err="1" smtClean="0"/>
              <a:t>αποδιατάσσονται</a:t>
            </a:r>
            <a:r>
              <a:rPr lang="el-GR" dirty="0" smtClean="0"/>
              <a:t> σχηματίζοντας της μεταγραφική θηλιά, η οποία μένει σταθερή κατά την επιμήκυνση</a:t>
            </a:r>
          </a:p>
          <a:p>
            <a:r>
              <a:rPr lang="el-GR" dirty="0" smtClean="0"/>
              <a:t>Τα πρώτα 8 νουκλεοτίδια της θηλιάς είναι ζευγαρωμένα με την αλυσίδα </a:t>
            </a:r>
            <a:r>
              <a:rPr lang="en-US" dirty="0" smtClean="0"/>
              <a:t>RNA</a:t>
            </a:r>
            <a:endParaRPr lang="el-GR" dirty="0" smtClean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44474" y="472377"/>
            <a:ext cx="7713726" cy="270973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8" name="Picture 4" descr="47919_CH12_FIG16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8" r="6805"/>
          <a:stretch/>
        </p:blipFill>
        <p:spPr bwMode="auto">
          <a:xfrm>
            <a:off x="894652" y="630936"/>
            <a:ext cx="7444676" cy="239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4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03" y="5895338"/>
            <a:ext cx="8229600" cy="908304"/>
          </a:xfrm>
        </p:spPr>
        <p:txBody>
          <a:bodyPr/>
          <a:lstStyle/>
          <a:p>
            <a:r>
              <a:rPr lang="el-GR" dirty="0" smtClean="0"/>
              <a:t>Η κρυσταλλική δομή του συμπλόκου επιμήκυνσης του </a:t>
            </a:r>
            <a:r>
              <a:rPr lang="en-US" i="1" dirty="0" err="1" smtClean="0"/>
              <a:t>Thermus</a:t>
            </a:r>
            <a:r>
              <a:rPr lang="en-US" i="1" dirty="0" smtClean="0"/>
              <a:t> </a:t>
            </a:r>
            <a:r>
              <a:rPr lang="en-US" i="1" dirty="0" err="1" smtClean="0"/>
              <a:t>thermophilus</a:t>
            </a:r>
            <a:endParaRPr lang="el-GR" i="1" dirty="0"/>
          </a:p>
        </p:txBody>
      </p:sp>
      <p:pic>
        <p:nvPicPr>
          <p:cNvPr id="4" name="Picture 3" descr="47919_CH12_FIG17a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79" y="196342"/>
            <a:ext cx="8012049" cy="563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60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7160" y="301752"/>
            <a:ext cx="8887968" cy="6163056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7" name="Picture 4" descr="47919_CH12_FIG17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74" y="510668"/>
            <a:ext cx="8769460" cy="575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736" y="4771168"/>
            <a:ext cx="1070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καθοδικά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0632" y="1677448"/>
            <a:ext cx="1070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ανοδικά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9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76"/>
            <a:ext cx="5212080" cy="75895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Απομάκρυνση λαθών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655064"/>
            <a:ext cx="4965192" cy="45994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l-GR" sz="2000" dirty="0" smtClean="0"/>
              <a:t>Όταν υπάρχει αταίριαστο ζευγάρι </a:t>
            </a:r>
            <a:r>
              <a:rPr lang="en-US" sz="2000" dirty="0" smtClean="0"/>
              <a:t>DNA-RNA</a:t>
            </a:r>
            <a:r>
              <a:rPr lang="el-GR" sz="2000" dirty="0" smtClean="0"/>
              <a:t> η πολυμεράση σταματά και μετά οπισθοδρομεί μια θέση</a:t>
            </a:r>
          </a:p>
          <a:p>
            <a:pPr>
              <a:spcBef>
                <a:spcPts val="1200"/>
              </a:spcBef>
            </a:pPr>
            <a:r>
              <a:rPr lang="el-GR" sz="2000" dirty="0" smtClean="0"/>
              <a:t>Η αστάθεια του υβριδίου </a:t>
            </a:r>
            <a:r>
              <a:rPr lang="en-US" sz="2000" dirty="0" smtClean="0"/>
              <a:t>DNA-RNA</a:t>
            </a:r>
            <a:r>
              <a:rPr lang="el-GR" sz="2000" dirty="0" smtClean="0"/>
              <a:t> επάγει την οπισθοδρόμηση</a:t>
            </a:r>
          </a:p>
          <a:p>
            <a:pPr>
              <a:spcBef>
                <a:spcPts val="1200"/>
              </a:spcBef>
            </a:pPr>
            <a:r>
              <a:rPr lang="el-GR" sz="2000" dirty="0" smtClean="0"/>
              <a:t>Ένα </a:t>
            </a:r>
            <a:r>
              <a:rPr lang="el-GR" sz="2000" dirty="0" err="1" smtClean="0"/>
              <a:t>οπισθοδρομημένο</a:t>
            </a:r>
            <a:r>
              <a:rPr lang="el-GR" sz="2000" dirty="0" smtClean="0"/>
              <a:t> σύμπλοκο διασώζεται με τη σχάση και απελευθέρωση του 3’-άκρου</a:t>
            </a:r>
          </a:p>
          <a:p>
            <a:pPr>
              <a:spcBef>
                <a:spcPts val="1200"/>
              </a:spcBef>
            </a:pPr>
            <a:r>
              <a:rPr lang="el-GR" sz="2000" dirty="0" smtClean="0"/>
              <a:t>Ο παράγοντας </a:t>
            </a:r>
            <a:r>
              <a:rPr lang="en-US" sz="2000" dirty="0" err="1" smtClean="0"/>
              <a:t>GreA</a:t>
            </a:r>
            <a:r>
              <a:rPr lang="el-GR" sz="2000" dirty="0" smtClean="0"/>
              <a:t> επάγει την </a:t>
            </a:r>
            <a:r>
              <a:rPr lang="el-GR" sz="2000" dirty="0" err="1" smtClean="0"/>
              <a:t>απομάκρυση</a:t>
            </a:r>
            <a:r>
              <a:rPr lang="el-GR" sz="2000" dirty="0" smtClean="0"/>
              <a:t> 2-3 νουκλεοτιδίων</a:t>
            </a:r>
          </a:p>
          <a:p>
            <a:pPr>
              <a:spcBef>
                <a:spcPts val="1200"/>
              </a:spcBef>
            </a:pPr>
            <a:r>
              <a:rPr lang="el-GR" sz="2000" dirty="0" smtClean="0"/>
              <a:t>Ο παράγοντας </a:t>
            </a:r>
            <a:r>
              <a:rPr lang="en-US" sz="2000" dirty="0" err="1" smtClean="0"/>
              <a:t>GreB</a:t>
            </a:r>
            <a:r>
              <a:rPr lang="el-GR" sz="2000" dirty="0" smtClean="0"/>
              <a:t> απομακρύνει τμήματα έως 18 </a:t>
            </a:r>
            <a:r>
              <a:rPr lang="el-GR" sz="2000" dirty="0" err="1" smtClean="0"/>
              <a:t>νουκεοτίδια</a:t>
            </a:r>
            <a:endParaRPr lang="el-GR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980176" y="115888"/>
            <a:ext cx="3081020" cy="6604952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5" name="Picture 3" descr="47919_CH12_FIG18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04" y="265112"/>
            <a:ext cx="2665412" cy="632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1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5256" y="2167128"/>
            <a:ext cx="6693408" cy="1362456"/>
          </a:xfrm>
        </p:spPr>
        <p:txBody>
          <a:bodyPr/>
          <a:lstStyle/>
          <a:p>
            <a:r>
              <a:rPr lang="el-GR" dirty="0"/>
              <a:t>Τερματισμός της μεταγραφής</a:t>
            </a:r>
          </a:p>
        </p:txBody>
      </p:sp>
    </p:spTree>
    <p:extLst>
      <p:ext uri="{BB962C8B-B14F-4D97-AF65-F5344CB8AC3E}">
        <p14:creationId xmlns:p14="http://schemas.microsoft.com/office/powerpoint/2010/main" val="144140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95400"/>
            <a:ext cx="8229600" cy="2743200"/>
          </a:xfrm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Η </a:t>
            </a:r>
            <a:r>
              <a:rPr lang="el-GR" b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βακτηριακή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RNA pol </a:t>
            </a: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τερματίζει τη μεταγραφή σε διακριτές θέσεις</a:t>
            </a:r>
          </a:p>
        </p:txBody>
      </p:sp>
    </p:spTree>
    <p:extLst>
      <p:ext uri="{BB962C8B-B14F-4D97-AF65-F5344CB8AC3E}">
        <p14:creationId xmlns:p14="http://schemas.microsoft.com/office/powerpoint/2010/main" val="4113648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5094288" y="986028"/>
            <a:ext cx="3941762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el-GR" dirty="0" smtClean="0">
                <a:latin typeface="+mn-lt"/>
              </a:rPr>
              <a:t>Οι </a:t>
            </a:r>
            <a:r>
              <a:rPr lang="el-GR" dirty="0">
                <a:latin typeface="+mn-lt"/>
              </a:rPr>
              <a:t>αλληλουχίες </a:t>
            </a:r>
            <a:r>
              <a:rPr lang="en-US" dirty="0">
                <a:latin typeface="+mn-lt"/>
              </a:rPr>
              <a:t>DNA</a:t>
            </a:r>
            <a:r>
              <a:rPr lang="el-GR" dirty="0">
                <a:latin typeface="+mn-lt"/>
              </a:rPr>
              <a:t> που απαιτούνται για τον τερματισμό εντοπίζονται πριν την αλληλουχία τερματισμού. Ίσως είναι αναγκαίος ο σχηματισμός μιας φουρκέτας στο </a:t>
            </a:r>
            <a:r>
              <a:rPr lang="en-US" dirty="0">
                <a:latin typeface="+mn-lt"/>
              </a:rPr>
              <a:t>RNA</a:t>
            </a:r>
            <a:r>
              <a:rPr lang="el-GR" dirty="0">
                <a:latin typeface="+mn-lt"/>
              </a:rPr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l-GR" dirty="0">
                <a:latin typeface="+mn-lt"/>
              </a:rPr>
              <a:t>Το 3’ άκρο του μορίου μπορεί να έχει δημιουργηθεί με αποκοπή του πρωτογενούς </a:t>
            </a:r>
            <a:r>
              <a:rPr lang="el-GR" dirty="0" err="1">
                <a:latin typeface="+mn-lt"/>
              </a:rPr>
              <a:t>μεταγράφου</a:t>
            </a:r>
            <a:r>
              <a:rPr lang="el-GR" dirty="0">
                <a:latin typeface="+mn-lt"/>
              </a:rPr>
              <a:t> και επομένως να μην αντιστοιχεί στην πραγματική θέση τερματισμού της μεταγραφής. </a:t>
            </a:r>
          </a:p>
          <a:p>
            <a:pPr eaLnBrk="1" hangingPunct="1">
              <a:spcBef>
                <a:spcPts val="1800"/>
              </a:spcBef>
            </a:pPr>
            <a:r>
              <a:rPr lang="el-GR" dirty="0">
                <a:latin typeface="+mn-lt"/>
              </a:rPr>
              <a:t>Ο </a:t>
            </a:r>
            <a:r>
              <a:rPr lang="el-GR" dirty="0" err="1">
                <a:latin typeface="+mn-lt"/>
              </a:rPr>
              <a:t>αντιτερματισμός</a:t>
            </a:r>
            <a:r>
              <a:rPr lang="el-GR" dirty="0">
                <a:latin typeface="+mn-lt"/>
              </a:rPr>
              <a:t> έχει σαν αποτέλεσμα την αναγνωστική διέλευση. </a:t>
            </a:r>
          </a:p>
          <a:p>
            <a:pPr eaLnBrk="1" hangingPunct="1">
              <a:spcBef>
                <a:spcPts val="1800"/>
              </a:spcBef>
            </a:pPr>
            <a:r>
              <a:rPr lang="el-GR" dirty="0">
                <a:latin typeface="+mn-lt"/>
              </a:rPr>
              <a:t>Άρα, ο τερματισμός μπορεί να αποτελέσει μια ευκαιρία ελέγχου γονιδιακής έκφρασης</a:t>
            </a:r>
          </a:p>
        </p:txBody>
      </p:sp>
      <p:pic>
        <p:nvPicPr>
          <p:cNvPr id="409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49323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24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745232" y="1173088"/>
            <a:ext cx="7571184" cy="3048000"/>
          </a:xfrm>
        </p:spPr>
        <p:txBody>
          <a:bodyPr/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Υπάρχουν δύο τύποι αλληλουχιών τερματισμού στην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E. coli</a:t>
            </a:r>
            <a:endParaRPr lang="el-GR" b="1" i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4968429" y="564981"/>
            <a:ext cx="3996059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el-GR" sz="1700" dirty="0" smtClean="0">
                <a:latin typeface="+mn-lt"/>
              </a:rPr>
              <a:t>Οι </a:t>
            </a:r>
            <a:r>
              <a:rPr lang="el-GR" sz="1700" dirty="0">
                <a:latin typeface="+mn-lt"/>
              </a:rPr>
              <a:t>ενδογενείς αλληλουχίες τερματισμού περιλαμβάνουν παλινδρομικές περιοχές οι οποίες σχηματίζουν φουρκέτες (δομές στελέχους-βρόχου) με ποικίλο μήκος, από 7-20 </a:t>
            </a:r>
            <a:r>
              <a:rPr lang="en-US" sz="1700" dirty="0" err="1">
                <a:latin typeface="+mn-lt"/>
              </a:rPr>
              <a:t>bp</a:t>
            </a:r>
            <a:r>
              <a:rPr lang="el-GR" sz="1700" dirty="0">
                <a:latin typeface="+mn-lt"/>
              </a:rPr>
              <a:t>. Η δομή στελέχους-βρόχου περιλαμβάνει μια περιοχή πλούσια σε </a:t>
            </a:r>
            <a:r>
              <a:rPr lang="en-US" sz="1700" dirty="0">
                <a:latin typeface="+mn-lt"/>
              </a:rPr>
              <a:t>G</a:t>
            </a:r>
            <a:r>
              <a:rPr lang="el-GR" sz="1700" dirty="0">
                <a:latin typeface="+mn-lt"/>
              </a:rPr>
              <a:t>-</a:t>
            </a:r>
            <a:r>
              <a:rPr lang="en-US" sz="1700" dirty="0">
                <a:latin typeface="+mn-lt"/>
              </a:rPr>
              <a:t>C</a:t>
            </a:r>
            <a:r>
              <a:rPr lang="el-GR" sz="1700" dirty="0">
                <a:latin typeface="+mn-lt"/>
              </a:rPr>
              <a:t> και ακολουθείται από μια σειρά καταλοίπων </a:t>
            </a:r>
            <a:r>
              <a:rPr lang="en-US" sz="1700" dirty="0">
                <a:latin typeface="+mn-lt"/>
              </a:rPr>
              <a:t>U</a:t>
            </a:r>
            <a:r>
              <a:rPr lang="el-GR" sz="1700" dirty="0">
                <a:latin typeface="+mn-lt"/>
              </a:rPr>
              <a:t>.</a:t>
            </a:r>
          </a:p>
          <a:p>
            <a:pPr eaLnBrk="1" hangingPunct="1">
              <a:spcBef>
                <a:spcPts val="1800"/>
              </a:spcBef>
            </a:pPr>
            <a:r>
              <a:rPr lang="el-GR" sz="1700" dirty="0">
                <a:latin typeface="+mn-lt"/>
              </a:rPr>
              <a:t>Υπάρχουν ~1100 τέτοιες αλληλουχίες στο γονιδίωμα της </a:t>
            </a:r>
            <a:r>
              <a:rPr lang="en-US" sz="1700" i="1" dirty="0">
                <a:latin typeface="+mn-lt"/>
              </a:rPr>
              <a:t>E. coli</a:t>
            </a:r>
            <a:r>
              <a:rPr lang="el-GR" sz="1700" dirty="0">
                <a:latin typeface="+mn-lt"/>
              </a:rPr>
              <a:t> </a:t>
            </a:r>
            <a:r>
              <a:rPr lang="el-GR" sz="1700" dirty="0" smtClean="0">
                <a:latin typeface="+mn-lt"/>
                <a:sym typeface="Symbol"/>
              </a:rPr>
              <a:t></a:t>
            </a:r>
            <a:r>
              <a:rPr lang="el-GR" sz="1700" dirty="0" smtClean="0">
                <a:latin typeface="+mn-lt"/>
              </a:rPr>
              <a:t> </a:t>
            </a:r>
            <a:r>
              <a:rPr lang="el-GR" sz="1700" dirty="0">
                <a:latin typeface="+mn-lt"/>
              </a:rPr>
              <a:t>τα μισά γονίδια φέρουν ενδογενείς </a:t>
            </a:r>
            <a:r>
              <a:rPr lang="el-GR" sz="1700" dirty="0" err="1">
                <a:latin typeface="+mn-lt"/>
              </a:rPr>
              <a:t>τερματιστές</a:t>
            </a:r>
            <a:r>
              <a:rPr lang="el-GR" sz="1700" dirty="0">
                <a:latin typeface="+mn-lt"/>
              </a:rPr>
              <a:t>. </a:t>
            </a:r>
          </a:p>
          <a:p>
            <a:pPr eaLnBrk="1" hangingPunct="1">
              <a:spcBef>
                <a:spcPts val="1800"/>
              </a:spcBef>
            </a:pPr>
            <a:r>
              <a:rPr lang="el-GR" sz="1700" dirty="0">
                <a:latin typeface="+mn-lt"/>
              </a:rPr>
              <a:t>Ποια είναι η επίδραση της φουρκέτας; Πιθανώς μια παύση (~</a:t>
            </a:r>
            <a:r>
              <a:rPr lang="el-GR" sz="1700" dirty="0" smtClean="0">
                <a:latin typeface="+mn-lt"/>
              </a:rPr>
              <a:t>60 </a:t>
            </a:r>
            <a:r>
              <a:rPr lang="en-US" sz="1700" dirty="0" smtClean="0">
                <a:latin typeface="+mn-lt"/>
              </a:rPr>
              <a:t>sec</a:t>
            </a:r>
            <a:r>
              <a:rPr lang="en-US" sz="1700" dirty="0">
                <a:latin typeface="+mn-lt"/>
              </a:rPr>
              <a:t>)</a:t>
            </a:r>
            <a:r>
              <a:rPr lang="el-GR" sz="1700" dirty="0">
                <a:latin typeface="+mn-lt"/>
              </a:rPr>
              <a:t> που αποσταθεροποιεί ακόμα περισσότερο τα ζευγάρια Α=</a:t>
            </a:r>
            <a:r>
              <a:rPr lang="en-US" sz="1700" dirty="0">
                <a:latin typeface="+mn-lt"/>
              </a:rPr>
              <a:t>U. </a:t>
            </a:r>
            <a:endParaRPr lang="el-GR" sz="1700" dirty="0">
              <a:latin typeface="+mn-lt"/>
            </a:endParaRPr>
          </a:p>
          <a:p>
            <a:pPr eaLnBrk="1" hangingPunct="1">
              <a:spcBef>
                <a:spcPts val="1800"/>
              </a:spcBef>
            </a:pPr>
            <a:r>
              <a:rPr lang="el-GR" sz="1700" dirty="0">
                <a:latin typeface="+mn-lt"/>
              </a:rPr>
              <a:t>Η αποτελεσματικότητα τερματισμού </a:t>
            </a:r>
            <a:r>
              <a:rPr lang="en-US" sz="1700" i="1" dirty="0">
                <a:latin typeface="+mn-lt"/>
              </a:rPr>
              <a:t>in</a:t>
            </a:r>
            <a:r>
              <a:rPr lang="en-US" sz="1700" dirty="0">
                <a:latin typeface="+mn-lt"/>
              </a:rPr>
              <a:t> </a:t>
            </a:r>
            <a:r>
              <a:rPr lang="en-US" sz="1700" i="1" dirty="0">
                <a:latin typeface="+mn-lt"/>
              </a:rPr>
              <a:t>vitro</a:t>
            </a:r>
            <a:r>
              <a:rPr lang="en-US" sz="1700" dirty="0">
                <a:latin typeface="+mn-lt"/>
              </a:rPr>
              <a:t> </a:t>
            </a:r>
            <a:r>
              <a:rPr lang="el-GR" sz="1700" dirty="0">
                <a:latin typeface="+mn-lt"/>
              </a:rPr>
              <a:t>είναι από 2-90%. Συνεπώς η φουρκέτα και τα </a:t>
            </a:r>
            <a:r>
              <a:rPr lang="en-US" sz="1700" dirty="0">
                <a:latin typeface="+mn-lt"/>
              </a:rPr>
              <a:t>U </a:t>
            </a:r>
            <a:r>
              <a:rPr lang="el-GR" sz="1700" dirty="0">
                <a:latin typeface="+mn-lt"/>
              </a:rPr>
              <a:t>είναι αναγκαία αλλά όχι επαρκή. </a:t>
            </a:r>
          </a:p>
        </p:txBody>
      </p:sp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" y="72008"/>
            <a:ext cx="473768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41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864" y="1412776"/>
            <a:ext cx="8229600" cy="438912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l-GR" dirty="0" smtClean="0"/>
              <a:t>Η κρυσταλλική δομή της </a:t>
            </a:r>
            <a:r>
              <a:rPr lang="en-US" dirty="0" smtClean="0"/>
              <a:t>RNA </a:t>
            </a:r>
            <a:r>
              <a:rPr lang="el-GR" dirty="0" smtClean="0"/>
              <a:t>πολυμεράσης στην </a:t>
            </a:r>
            <a:r>
              <a:rPr lang="en-US" i="1" dirty="0" smtClean="0"/>
              <a:t>E. coli</a:t>
            </a:r>
            <a:r>
              <a:rPr lang="el-GR" i="1" dirty="0" smtClean="0"/>
              <a:t> </a:t>
            </a:r>
            <a:r>
              <a:rPr lang="el-GR" dirty="0" smtClean="0"/>
              <a:t>δεν έχει προσδιοριστεί</a:t>
            </a:r>
          </a:p>
          <a:p>
            <a:pPr>
              <a:spcBef>
                <a:spcPts val="1200"/>
              </a:spcBef>
            </a:pPr>
            <a:r>
              <a:rPr lang="el-GR" dirty="0" smtClean="0"/>
              <a:t>Πληροφορίες για την κρυσταλλική δομή της πολυμεράσης έχουμε από </a:t>
            </a:r>
            <a:r>
              <a:rPr lang="en-US" i="1" dirty="0" err="1" smtClean="0"/>
              <a:t>Thermus</a:t>
            </a:r>
            <a:r>
              <a:rPr lang="en-US" i="1" dirty="0" smtClean="0"/>
              <a:t> </a:t>
            </a:r>
            <a:r>
              <a:rPr lang="en-US" i="1" dirty="0" err="1" smtClean="0"/>
              <a:t>aquaticus</a:t>
            </a:r>
            <a:r>
              <a:rPr lang="el-GR" i="1" dirty="0" smtClean="0"/>
              <a:t> </a:t>
            </a:r>
            <a:r>
              <a:rPr lang="el-GR" dirty="0" smtClean="0"/>
              <a:t>και </a:t>
            </a:r>
            <a:r>
              <a:rPr lang="en-US" i="1" dirty="0" smtClean="0"/>
              <a:t>T. </a:t>
            </a:r>
            <a:r>
              <a:rPr lang="en-US" i="1" dirty="0" err="1" smtClean="0"/>
              <a:t>thermophilus</a:t>
            </a:r>
            <a:endParaRPr lang="el-GR" i="1" dirty="0" smtClean="0"/>
          </a:p>
          <a:p>
            <a:pPr>
              <a:spcBef>
                <a:spcPts val="1200"/>
              </a:spcBef>
            </a:pPr>
            <a:r>
              <a:rPr lang="el-GR" dirty="0" smtClean="0"/>
              <a:t>Λόγω υψηλού βαθμού ομολογίας μπορούμε και βγάζουμε συμπεράσματα για άλλες </a:t>
            </a:r>
            <a:r>
              <a:rPr lang="el-GR" dirty="0" err="1" smtClean="0"/>
              <a:t>πολυμεράσες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279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77240" y="685800"/>
            <a:ext cx="5971032" cy="13807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Πώς λειτουργεί ο </a:t>
            </a:r>
            <a:b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</a:br>
            <a:r>
              <a:rPr lang="el-GR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παράγοντας ρ (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Rho)</a:t>
            </a:r>
            <a:endParaRPr lang="el-GR" b="1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59876"/>
            <a:ext cx="8037576" cy="3246564"/>
          </a:xfrm>
        </p:spPr>
        <p:txBody>
          <a:bodyPr/>
          <a:lstStyle/>
          <a:p>
            <a:pPr eaLnBrk="1" hangingPunct="1"/>
            <a:r>
              <a:rPr lang="el-GR" dirty="0" smtClean="0"/>
              <a:t>Ο παράγοντας ρ είναι μια απαραίτητη πρωτεΐνη στην </a:t>
            </a:r>
            <a:r>
              <a:rPr lang="en-US" i="1" dirty="0" smtClean="0"/>
              <a:t>E. coli</a:t>
            </a:r>
            <a:r>
              <a:rPr lang="en-US" dirty="0" smtClean="0"/>
              <a:t> </a:t>
            </a:r>
            <a:r>
              <a:rPr lang="el-GR" dirty="0" smtClean="0"/>
              <a:t>που λειτουργεί αποκλειστικά στο στάδιο του τερματισμού</a:t>
            </a:r>
          </a:p>
          <a:p>
            <a:pPr eaLnBrk="1" hangingPunct="1"/>
            <a:r>
              <a:rPr lang="el-GR" dirty="0" smtClean="0"/>
              <a:t>Αποτελείται από έξι όμοιες </a:t>
            </a:r>
            <a:r>
              <a:rPr lang="el-GR" dirty="0" err="1" smtClean="0"/>
              <a:t>υπομονάδες</a:t>
            </a:r>
            <a:r>
              <a:rPr lang="el-GR" dirty="0" smtClean="0"/>
              <a:t> και έχει μοριακό βάρος ~275</a:t>
            </a:r>
            <a:r>
              <a:rPr lang="en-US" dirty="0" smtClean="0"/>
              <a:t> </a:t>
            </a:r>
            <a:r>
              <a:rPr lang="en-US" dirty="0" err="1" smtClean="0"/>
              <a:t>kD</a:t>
            </a:r>
            <a:endParaRPr lang="en-US" dirty="0" smtClean="0"/>
          </a:p>
          <a:p>
            <a:pPr eaLnBrk="1" hangingPunct="1"/>
            <a:r>
              <a:rPr lang="el-GR" dirty="0" smtClean="0"/>
              <a:t>Κάθε </a:t>
            </a:r>
            <a:r>
              <a:rPr lang="el-GR" dirty="0" err="1" smtClean="0"/>
              <a:t>υπομονάδα</a:t>
            </a:r>
            <a:r>
              <a:rPr lang="el-GR" dirty="0" smtClean="0"/>
              <a:t> έχει μια επικράτεια πρόσδεσης στο </a:t>
            </a:r>
            <a:r>
              <a:rPr lang="en-US" dirty="0" smtClean="0"/>
              <a:t>RNA </a:t>
            </a:r>
            <a:r>
              <a:rPr lang="el-GR" dirty="0" smtClean="0"/>
              <a:t>και μια επικράτεια υδρόλυσης του ΑΤΡ</a:t>
            </a:r>
          </a:p>
        </p:txBody>
      </p:sp>
    </p:spTree>
    <p:extLst>
      <p:ext uri="{BB962C8B-B14F-4D97-AF65-F5344CB8AC3E}">
        <p14:creationId xmlns:p14="http://schemas.microsoft.com/office/powerpoint/2010/main" val="29855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611187" y="4303395"/>
            <a:ext cx="7921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+mn-lt"/>
              </a:rPr>
              <a:t>Ένας </a:t>
            </a:r>
            <a:r>
              <a:rPr lang="en-US" dirty="0">
                <a:latin typeface="+mn-lt"/>
              </a:rPr>
              <a:t>Rho</a:t>
            </a:r>
            <a:r>
              <a:rPr lang="el-GR" dirty="0">
                <a:latin typeface="+mn-lt"/>
              </a:rPr>
              <a:t>-εξαρτώμενος </a:t>
            </a:r>
            <a:r>
              <a:rPr lang="el-GR" dirty="0" err="1">
                <a:latin typeface="+mn-lt"/>
              </a:rPr>
              <a:t>τερματιστής</a:t>
            </a:r>
            <a:r>
              <a:rPr lang="el-GR" dirty="0">
                <a:latin typeface="+mn-lt"/>
              </a:rPr>
              <a:t> έχει αλληλουχία πλούσια σε </a:t>
            </a:r>
            <a:r>
              <a:rPr lang="en-US" dirty="0">
                <a:latin typeface="+mn-lt"/>
              </a:rPr>
              <a:t>C</a:t>
            </a:r>
            <a:r>
              <a:rPr lang="el-GR" dirty="0">
                <a:latin typeface="+mn-lt"/>
              </a:rPr>
              <a:t> και φτωχή σε </a:t>
            </a:r>
            <a:r>
              <a:rPr lang="en-US" dirty="0">
                <a:latin typeface="+mn-lt"/>
              </a:rPr>
              <a:t>G</a:t>
            </a:r>
            <a:r>
              <a:rPr lang="el-GR" dirty="0">
                <a:latin typeface="+mn-lt"/>
              </a:rPr>
              <a:t>, και εντοπίζεται πριν από την ακριβή θέση (ή θέσεις) τερματισμού. Η αλληλουχία παρουσιάζεται με τη μορφή του </a:t>
            </a:r>
            <a:r>
              <a:rPr lang="en-US" dirty="0">
                <a:latin typeface="+mn-lt"/>
              </a:rPr>
              <a:t>RNA</a:t>
            </a:r>
            <a:r>
              <a:rPr lang="el-GR" dirty="0">
                <a:latin typeface="+mn-lt"/>
              </a:rPr>
              <a:t>. Αντιπροσωπεύει το 3΄ άκρο του </a:t>
            </a:r>
            <a:r>
              <a:rPr lang="en-US" dirty="0">
                <a:latin typeface="+mn-lt"/>
              </a:rPr>
              <a:t>RNA</a:t>
            </a:r>
            <a:r>
              <a:rPr lang="el-GR" dirty="0">
                <a:latin typeface="+mn-lt"/>
              </a:rPr>
              <a:t>.</a:t>
            </a:r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911479"/>
            <a:ext cx="78009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9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4559300" y="86360"/>
            <a:ext cx="4572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παράγοντας </a:t>
            </a:r>
            <a:r>
              <a:rPr lang="en-US" dirty="0">
                <a:latin typeface="+mn-lt"/>
              </a:rPr>
              <a:t>Rho</a:t>
            </a:r>
            <a:r>
              <a:rPr lang="el-GR" dirty="0">
                <a:latin typeface="+mn-lt"/>
              </a:rPr>
              <a:t> «καταδιώκει» την </a:t>
            </a:r>
            <a:r>
              <a:rPr lang="en-US" dirty="0">
                <a:latin typeface="+mn-lt"/>
              </a:rPr>
              <a:t>RNA</a:t>
            </a:r>
            <a:r>
              <a:rPr lang="el-GR" dirty="0">
                <a:latin typeface="+mn-lt"/>
              </a:rPr>
              <a:t> πολυμεράση κατά μήκος του </a:t>
            </a:r>
            <a:r>
              <a:rPr lang="en-US" dirty="0">
                <a:latin typeface="+mn-lt"/>
              </a:rPr>
              <a:t>RNA</a:t>
            </a:r>
            <a:r>
              <a:rPr lang="el-GR" dirty="0">
                <a:latin typeface="+mn-lt"/>
              </a:rPr>
              <a:t> και μπορεί να προκαλέσει τερματισμό όταν προλάβει το στάσιμο ένζυμο σε μια </a:t>
            </a:r>
            <a:r>
              <a:rPr lang="en-US" dirty="0">
                <a:latin typeface="+mn-lt"/>
              </a:rPr>
              <a:t>Rho</a:t>
            </a:r>
            <a:r>
              <a:rPr lang="el-GR" dirty="0">
                <a:latin typeface="+mn-lt"/>
              </a:rPr>
              <a:t>-εξαρτώμενη αλληλουχία τερματισμού.</a:t>
            </a:r>
          </a:p>
        </p:txBody>
      </p: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83113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803400"/>
            <a:ext cx="4564062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9208" y="1600200"/>
            <a:ext cx="7715200" cy="4525963"/>
          </a:xfrm>
        </p:spPr>
        <p:txBody>
          <a:bodyPr/>
          <a:lstStyle/>
          <a:p>
            <a:pPr eaLnBrk="1" hangingPunct="1"/>
            <a:r>
              <a:rPr lang="el-GR" dirty="0" smtClean="0"/>
              <a:t>Πολικότητα (</a:t>
            </a:r>
            <a:r>
              <a:rPr lang="en-US" dirty="0" smtClean="0"/>
              <a:t>Polarity): </a:t>
            </a:r>
            <a:r>
              <a:rPr lang="el-GR" dirty="0" smtClean="0"/>
              <a:t>σε μερικές περιπτώσεις, μια </a:t>
            </a:r>
            <a:r>
              <a:rPr lang="el-GR" dirty="0" err="1" smtClean="0"/>
              <a:t>ανερμηνεύσιμη</a:t>
            </a:r>
            <a:r>
              <a:rPr lang="el-GR" dirty="0" smtClean="0"/>
              <a:t> μετάλλαξη σε ένα γονίδιο μιας μεταγραφικής μονάδας εμποδίζει τη μεταγραφή των επόμενων γονιδίων της ίδιας μονάδας. Πώς εξηγείται;;</a:t>
            </a:r>
          </a:p>
        </p:txBody>
      </p:sp>
    </p:spTree>
    <p:extLst>
      <p:ext uri="{BB962C8B-B14F-4D97-AF65-F5344CB8AC3E}">
        <p14:creationId xmlns:p14="http://schemas.microsoft.com/office/powerpoint/2010/main" val="59589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900113" y="3933825"/>
            <a:ext cx="74882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l-GR"/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430213" y="5942013"/>
            <a:ext cx="82804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dirty="0" smtClean="0">
                <a:latin typeface="+mn-lt"/>
              </a:rPr>
              <a:t>Η </a:t>
            </a:r>
            <a:r>
              <a:rPr lang="el-GR" dirty="0">
                <a:latin typeface="+mn-lt"/>
              </a:rPr>
              <a:t>δράση του παράγοντα </a:t>
            </a:r>
            <a:r>
              <a:rPr lang="en-US" dirty="0">
                <a:latin typeface="+mn-lt"/>
              </a:rPr>
              <a:t>Rho</a:t>
            </a:r>
            <a:r>
              <a:rPr lang="el-GR" dirty="0">
                <a:latin typeface="+mn-lt"/>
              </a:rPr>
              <a:t> μπορεί να συνδέσει τη μεταγραφή με τη μετάφραση όταν η </a:t>
            </a:r>
            <a:r>
              <a:rPr lang="en-US" dirty="0">
                <a:latin typeface="+mn-lt"/>
              </a:rPr>
              <a:t>Rho</a:t>
            </a:r>
            <a:r>
              <a:rPr lang="el-GR" dirty="0">
                <a:latin typeface="+mn-lt"/>
              </a:rPr>
              <a:t>-εξαρτώμενη αλληλουχία τερματισμού βρίσκεται λίγο μετά από μια </a:t>
            </a:r>
            <a:r>
              <a:rPr lang="el-GR" dirty="0" err="1">
                <a:latin typeface="+mn-lt"/>
              </a:rPr>
              <a:t>ανερμηνεύσιμη</a:t>
            </a:r>
            <a:r>
              <a:rPr lang="el-GR" dirty="0">
                <a:latin typeface="+mn-lt"/>
              </a:rPr>
              <a:t> μετάλλαξη.</a:t>
            </a:r>
          </a:p>
        </p:txBody>
      </p:sp>
      <p:pic>
        <p:nvPicPr>
          <p:cNvPr id="4813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0"/>
            <a:ext cx="7178675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6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Tropp</a:t>
            </a:r>
            <a:r>
              <a:rPr lang="en-US" sz="3600" dirty="0" smtClean="0"/>
              <a:t>, 12.1 </a:t>
            </a:r>
            <a:r>
              <a:rPr lang="el-GR" sz="3600" dirty="0" smtClean="0"/>
              <a:t>έως 12.4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84889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Συμβάσεις αποτύπωσης της πορείας</a:t>
            </a:r>
            <a:endParaRPr lang="el-GR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6425" y="2270918"/>
            <a:ext cx="7993062" cy="3960813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ＭＳ Ｐゴシック" charset="-128"/>
            </a:endParaRPr>
          </a:p>
        </p:txBody>
      </p:sp>
      <p:pic>
        <p:nvPicPr>
          <p:cNvPr id="9" name="Picture 4" descr="47919_CH12_FIG0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" y="2415381"/>
            <a:ext cx="7694613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2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el-GR" sz="3600" dirty="0" smtClean="0"/>
              <a:t>Οι </a:t>
            </a:r>
            <a:r>
              <a:rPr lang="en-US" sz="3600" dirty="0" smtClean="0"/>
              <a:t>RNA </a:t>
            </a:r>
            <a:r>
              <a:rPr lang="el-GR" sz="3600" dirty="0" err="1" smtClean="0"/>
              <a:t>πολυμεράσες</a:t>
            </a:r>
            <a:r>
              <a:rPr lang="el-GR" sz="3600" dirty="0" smtClean="0"/>
              <a:t> των βακτηρίων είναι μεγάλες πρωτεΐνες με πολλές </a:t>
            </a:r>
            <a:r>
              <a:rPr lang="el-GR" sz="3600" dirty="0" err="1" smtClean="0"/>
              <a:t>υπομονάδες</a:t>
            </a:r>
            <a:endParaRPr lang="el-GR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9727"/>
            <a:ext cx="8208912" cy="409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46840" y="6093296"/>
            <a:ext cx="10332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459 </a:t>
            </a:r>
            <a:r>
              <a:rPr lang="en-US" dirty="0" err="1" smtClean="0"/>
              <a:t>kDa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232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1304"/>
            <a:ext cx="8229600" cy="4767808"/>
          </a:xfrm>
        </p:spPr>
        <p:txBody>
          <a:bodyPr/>
          <a:lstStyle/>
          <a:p>
            <a:r>
              <a:rPr lang="el-GR" dirty="0" smtClean="0"/>
              <a:t>Η δοκιμή </a:t>
            </a:r>
            <a:r>
              <a:rPr lang="el-GR" dirty="0" err="1" smtClean="0"/>
              <a:t>ενεργότητας</a:t>
            </a:r>
            <a:r>
              <a:rPr lang="el-GR" dirty="0" smtClean="0"/>
              <a:t> της </a:t>
            </a:r>
            <a:r>
              <a:rPr lang="en-US" dirty="0" smtClean="0"/>
              <a:t>RNA </a:t>
            </a:r>
            <a:r>
              <a:rPr lang="el-GR" dirty="0" smtClean="0"/>
              <a:t>πολυμεράσης</a:t>
            </a:r>
          </a:p>
          <a:p>
            <a:pPr lvl="1"/>
            <a:r>
              <a:rPr lang="en-US" dirty="0" smtClean="0"/>
              <a:t>RNA </a:t>
            </a:r>
            <a:r>
              <a:rPr lang="el-GR" dirty="0" smtClean="0"/>
              <a:t>πολυμεράση</a:t>
            </a:r>
          </a:p>
          <a:p>
            <a:pPr lvl="1"/>
            <a:r>
              <a:rPr lang="en-US" dirty="0" smtClean="0"/>
              <a:t>DNA</a:t>
            </a:r>
          </a:p>
          <a:p>
            <a:pPr lvl="1"/>
            <a:r>
              <a:rPr lang="en-US" dirty="0" smtClean="0"/>
              <a:t>Mg</a:t>
            </a:r>
            <a:r>
              <a:rPr lang="en-US" baseline="30000" dirty="0" smtClean="0"/>
              <a:t>2+</a:t>
            </a:r>
          </a:p>
          <a:p>
            <a:pPr lvl="1"/>
            <a:r>
              <a:rPr lang="el-GR" dirty="0" smtClean="0"/>
              <a:t>Τρία μη ραδιενεργά ΝΤΡ</a:t>
            </a:r>
          </a:p>
          <a:p>
            <a:pPr lvl="1"/>
            <a:r>
              <a:rPr lang="el-GR" dirty="0" smtClean="0"/>
              <a:t>Ένα ραδιενεργό ΝΤΡ (</a:t>
            </a:r>
            <a:r>
              <a:rPr lang="el-GR" dirty="0" err="1" smtClean="0"/>
              <a:t>σημασμένο</a:t>
            </a:r>
            <a:r>
              <a:rPr lang="el-GR" dirty="0" smtClean="0"/>
              <a:t> με </a:t>
            </a:r>
            <a:r>
              <a:rPr lang="el-GR" baseline="30000" dirty="0" smtClean="0"/>
              <a:t>3</a:t>
            </a:r>
            <a:r>
              <a:rPr lang="el-GR" dirty="0" smtClean="0"/>
              <a:t>Η ή </a:t>
            </a:r>
            <a:r>
              <a:rPr lang="el-GR" baseline="30000" dirty="0" smtClean="0"/>
              <a:t>14</a:t>
            </a:r>
            <a:r>
              <a:rPr lang="en-US" dirty="0" smtClean="0"/>
              <a:t>C)</a:t>
            </a:r>
          </a:p>
          <a:p>
            <a:r>
              <a:rPr lang="el-GR" dirty="0" smtClean="0"/>
              <a:t>Τερματισμός της αντίδρασης με </a:t>
            </a:r>
            <a:r>
              <a:rPr lang="el-GR" dirty="0" err="1" smtClean="0"/>
              <a:t>τριχλωροοξικό</a:t>
            </a:r>
            <a:r>
              <a:rPr lang="el-GR" dirty="0" smtClean="0"/>
              <a:t> οξύ </a:t>
            </a:r>
            <a:r>
              <a:rPr lang="en-US" dirty="0" smtClean="0"/>
              <a:t>(TCA)</a:t>
            </a:r>
            <a:r>
              <a:rPr lang="el-GR" dirty="0" smtClean="0"/>
              <a:t> που καθιστά αδιάλυτο το </a:t>
            </a:r>
            <a:r>
              <a:rPr lang="el-GR" dirty="0" err="1" smtClean="0"/>
              <a:t>νεοσχηματισμένο</a:t>
            </a:r>
            <a:r>
              <a:rPr lang="el-GR" dirty="0" smtClean="0"/>
              <a:t> </a:t>
            </a:r>
            <a:r>
              <a:rPr lang="en-US" dirty="0" smtClean="0"/>
              <a:t>RNA</a:t>
            </a:r>
          </a:p>
          <a:p>
            <a:r>
              <a:rPr lang="el-GR" dirty="0" smtClean="0"/>
              <a:t>Η ποσότητα της ραδιενέργειας στο ίζημα είναι ανάλογη της ποσότητας </a:t>
            </a:r>
            <a:r>
              <a:rPr lang="en-US" dirty="0" smtClean="0"/>
              <a:t>RNA </a:t>
            </a:r>
            <a:r>
              <a:rPr lang="el-GR" dirty="0" smtClean="0"/>
              <a:t>που έχει σχηματιστεί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54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54968"/>
          </a:xfrm>
        </p:spPr>
        <p:txBody>
          <a:bodyPr>
            <a:normAutofit/>
          </a:bodyPr>
          <a:lstStyle/>
          <a:p>
            <a:r>
              <a:rPr lang="el-GR" sz="3600" b="1" dirty="0" smtClean="0"/>
              <a:t>Αφού η</a:t>
            </a:r>
            <a:r>
              <a:rPr lang="en-US" sz="3600" b="1" dirty="0" smtClean="0"/>
              <a:t> T7 RNA </a:t>
            </a:r>
            <a:r>
              <a:rPr lang="el-GR" sz="3600" b="1" dirty="0" err="1" smtClean="0"/>
              <a:t>πολυμέραση</a:t>
            </a:r>
            <a:r>
              <a:rPr lang="el-GR" sz="3600" b="1" dirty="0" smtClean="0"/>
              <a:t>…</a:t>
            </a:r>
            <a:endParaRPr lang="el-GR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832648" cy="389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229200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Μία </a:t>
            </a:r>
            <a:r>
              <a:rPr lang="el-GR" dirty="0" err="1" smtClean="0"/>
              <a:t>πολυπεπτιδική</a:t>
            </a:r>
            <a:r>
              <a:rPr lang="el-GR" dirty="0" smtClean="0"/>
              <a:t> </a:t>
            </a:r>
            <a:r>
              <a:rPr lang="el-GR" dirty="0" err="1" smtClean="0"/>
              <a:t>υπομονάδα</a:t>
            </a:r>
            <a:r>
              <a:rPr lang="el-GR" dirty="0" smtClean="0"/>
              <a:t> 99 </a:t>
            </a:r>
            <a:r>
              <a:rPr lang="en-US" dirty="0" err="1" smtClean="0"/>
              <a:t>kDa</a:t>
            </a:r>
            <a:endParaRPr lang="el-GR" dirty="0" smtClean="0"/>
          </a:p>
          <a:p>
            <a:r>
              <a:rPr lang="el-GR" dirty="0" smtClean="0"/>
              <a:t>Τριτοταγή δομή που μοιάζει με την </a:t>
            </a:r>
            <a:r>
              <a:rPr lang="en-US" dirty="0" err="1" smtClean="0"/>
              <a:t>Klenow</a:t>
            </a:r>
            <a:r>
              <a:rPr lang="en-US" dirty="0" smtClean="0"/>
              <a:t> </a:t>
            </a:r>
            <a:r>
              <a:rPr lang="el-GR" dirty="0" smtClean="0"/>
              <a:t>της </a:t>
            </a:r>
            <a:r>
              <a:rPr lang="el-GR" dirty="0" err="1" smtClean="0"/>
              <a:t>βακτηριακής</a:t>
            </a:r>
            <a:r>
              <a:rPr lang="el-GR" dirty="0" smtClean="0"/>
              <a:t> </a:t>
            </a:r>
            <a:r>
              <a:rPr lang="en-US" dirty="0" smtClean="0"/>
              <a:t>RNA pol</a:t>
            </a:r>
            <a:endParaRPr lang="el-GR" dirty="0" smtClean="0"/>
          </a:p>
          <a:p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… συνθέτει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RNA </a:t>
            </a:r>
            <a:r>
              <a:rPr lang="el-GR" sz="24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με μεγάλη αποτελεσματικότητα</a:t>
            </a:r>
            <a:endParaRPr lang="el-GR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959932" y="6307578"/>
            <a:ext cx="720080" cy="505797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05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2387</TotalTime>
  <Words>2161</Words>
  <Application>Microsoft Office PowerPoint</Application>
  <PresentationFormat>On-screen Show (4:3)</PresentationFormat>
  <Paragraphs>148</Paragraphs>
  <Slides>55</Slides>
  <Notes>0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ＭＳ Ｐゴシック</vt:lpstr>
      <vt:lpstr>Arial</vt:lpstr>
      <vt:lpstr>Calibri</vt:lpstr>
      <vt:lpstr>Cambria</vt:lpstr>
      <vt:lpstr>Constantia</vt:lpstr>
      <vt:lpstr>Corbel</vt:lpstr>
      <vt:lpstr>Symbol</vt:lpstr>
      <vt:lpstr>Times New Roman</vt:lpstr>
      <vt:lpstr>Wingdings 2</vt:lpstr>
      <vt:lpstr>Flow</vt:lpstr>
      <vt:lpstr>Image</vt:lpstr>
      <vt:lpstr>06-Η βακτηριακή μεταγραφή</vt:lpstr>
      <vt:lpstr>PowerPoint Presentation</vt:lpstr>
      <vt:lpstr>PowerPoint Presentation</vt:lpstr>
      <vt:lpstr>Εισαγωγικά περί πολυμερασών…</vt:lpstr>
      <vt:lpstr>PowerPoint Presentation</vt:lpstr>
      <vt:lpstr>Συμβάσεις αποτύπωσης της πορείας</vt:lpstr>
      <vt:lpstr>Οι RNA πολυμεράσες των βακτηρίων είναι μεγάλες πρωτεΐνες με πολλές υπομονάδες</vt:lpstr>
      <vt:lpstr>PowerPoint Presentation</vt:lpstr>
      <vt:lpstr>Αφού η T7 RNA πολυμέραση…</vt:lpstr>
      <vt:lpstr>Γιατί η RNA pol της E. coli είναι τόσο μεγάλη;</vt:lpstr>
      <vt:lpstr>Η αντίδραση της μεταγραφής συντελείται σε τρία στάδια, τα εξής τέσσερα:</vt:lpstr>
      <vt:lpstr>Το ολοένζυμο της RNA pol των βακτηρίων αποτελείται από ένα κεντρικό ένζυμο και τον παράγοντα σ</vt:lpstr>
      <vt:lpstr>PowerPoint Presentation</vt:lpstr>
      <vt:lpstr>Η σύνδεση της RNA πολυμεράσης στον υποκινητή</vt:lpstr>
      <vt:lpstr>Ο κύκλος του παράγοντα σ</vt:lpstr>
      <vt:lpstr>PowerPoint Presentation</vt:lpstr>
      <vt:lpstr>Πώς η RNA πολυμεράση βρίσκει τις αλληλουχίες των υποκινητών;</vt:lpstr>
      <vt:lpstr>PowerPoint Presentation</vt:lpstr>
      <vt:lpstr>PowerPoint Presentation</vt:lpstr>
      <vt:lpstr>Η αναγνώριση του υποκινητή εξαρτάται από πρότυπες αλληλουχίες</vt:lpstr>
      <vt:lpstr>PowerPoint Presentation</vt:lpstr>
      <vt:lpstr>PowerPoint Presentation</vt:lpstr>
      <vt:lpstr>PowerPoint Presentation</vt:lpstr>
      <vt:lpstr>PowerPoint Presentation</vt:lpstr>
      <vt:lpstr>Η ιχνηλάτηση DNA αποκαλύπτει τη μετάβαση από το κλειστό στο ανοικτό σύμπλοκο</vt:lpstr>
      <vt:lpstr>PowerPoint Presentation</vt:lpstr>
      <vt:lpstr>Οι κρυσταλλικές δομές της RNA pol υποδεικνύουν το μηχανισμό λειτουργίας του ενζύμου</vt:lpstr>
      <vt:lpstr>PowerPoint Presentation</vt:lpstr>
      <vt:lpstr>Οι κρύσταλλοι ολοενζύμου πολυμεράσης με συνθετικό DNA παρέχουν πληροφορίες για τις αλληλεπιδράσεις μεταξύ κεντρικού ενζύμου, παράγοντα σ και DNA</vt:lpstr>
      <vt:lpstr>PowerPoint Presentation</vt:lpstr>
      <vt:lpstr>Οι παράγοντες σ δημιουργούν άμεσες επαφές με το DNA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 παράγοντας σΕ αποκρίνεται σε πιο ακραίες θερμοκρασιακές μεταβολές από τον σ32</vt:lpstr>
      <vt:lpstr>PowerPoint Presentation</vt:lpstr>
      <vt:lpstr>Η επιμήκυνση της μεταγραφής</vt:lpstr>
      <vt:lpstr>Το σύμπλοκο επιμήκυνσης της μεταγραφής</vt:lpstr>
      <vt:lpstr>PowerPoint Presentation</vt:lpstr>
      <vt:lpstr>PowerPoint Presentation</vt:lpstr>
      <vt:lpstr>PowerPoint Presentation</vt:lpstr>
      <vt:lpstr>Απομάκρυνση λαθών</vt:lpstr>
      <vt:lpstr>Τερματισμός της μεταγραφής</vt:lpstr>
      <vt:lpstr>Η βακτηριακή RNA pol τερματίζει τη μεταγραφή σε διακριτές θέσεις</vt:lpstr>
      <vt:lpstr>PowerPoint Presentation</vt:lpstr>
      <vt:lpstr>Υπάρχουν δύο τύποι αλληλουχιών τερματισμού στην E. coli</vt:lpstr>
      <vt:lpstr>PowerPoint Presentation</vt:lpstr>
      <vt:lpstr>Πώς λειτουργεί ο  παράγοντας ρ (Rho)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βακτηριακή μεταγραφή</dc:title>
  <dc:creator>hp</dc:creator>
  <cp:lastModifiedBy>Kostas Mathiopoulos</cp:lastModifiedBy>
  <cp:revision>48</cp:revision>
  <dcterms:created xsi:type="dcterms:W3CDTF">2015-10-26T21:22:35Z</dcterms:created>
  <dcterms:modified xsi:type="dcterms:W3CDTF">2018-11-03T19:04:54Z</dcterms:modified>
</cp:coreProperties>
</file>