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Ορθογώνιο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Ορθογώνιο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Ορθογώνιο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Ορθογώνιο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Ορθογώνιο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Στρογγυλεμένο ορθογώνιο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Στρογγυλεμένο ορθογώνιο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Ορθογώνιο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a:xfrm>
            <a:off x="6705600" y="4206240"/>
            <a:ext cx="960120" cy="457200"/>
          </a:xfrm>
        </p:spPr>
        <p:txBody>
          <a:bodyPr/>
          <a:lstStyle/>
          <a:p>
            <a:fld id="{890A29B8-76BC-487A-B7B0-B9AFD3F8A45D}" type="datetimeFigureOut">
              <a:rPr lang="el-GR" smtClean="0"/>
              <a:t>26/2/2015</a:t>
            </a:fld>
            <a:endParaRPr lang="el-GR"/>
          </a:p>
        </p:txBody>
      </p:sp>
      <p:sp>
        <p:nvSpPr>
          <p:cNvPr id="17" name="Θέση υποσέλιδου 16"/>
          <p:cNvSpPr>
            <a:spLocks noGrp="1"/>
          </p:cNvSpPr>
          <p:nvPr>
            <p:ph type="ftr" sz="quarter" idx="11"/>
          </p:nvPr>
        </p:nvSpPr>
        <p:spPr>
          <a:xfrm>
            <a:off x="5410200" y="4205288"/>
            <a:ext cx="1295400" cy="457200"/>
          </a:xfrm>
        </p:spPr>
        <p:txBody>
          <a:bodyPr/>
          <a:lstStyle/>
          <a:p>
            <a:endParaRPr lang="el-GR"/>
          </a:p>
        </p:txBody>
      </p:sp>
      <p:sp>
        <p:nvSpPr>
          <p:cNvPr id="29" name="Θέση αριθμού διαφάνειας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566982D-8A9C-4F62-94F9-82EA7F80CF75}"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890A29B8-76BC-487A-B7B0-B9AFD3F8A45D}" type="datetimeFigureOut">
              <a:rPr lang="el-GR" smtClean="0"/>
              <a:t>26/2/2015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566982D-8A9C-4F62-94F9-82EA7F80CF7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81800" y="1143000"/>
            <a:ext cx="1905000" cy="5486400"/>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1143000"/>
            <a:ext cx="6248400" cy="5486400"/>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890A29B8-76BC-487A-B7B0-B9AFD3F8A45D}" type="datetimeFigureOut">
              <a:rPr lang="el-GR" smtClean="0"/>
              <a:t>26/2/2015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566982D-8A9C-4F62-94F9-82EA7F80CF7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890A29B8-76BC-487A-B7B0-B9AFD3F8A45D}" type="datetimeFigureOut">
              <a:rPr lang="el-GR" smtClean="0"/>
              <a:t>26/2/2015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566982D-8A9C-4F62-94F9-82EA7F80CF75}"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890A29B8-76BC-487A-B7B0-B9AFD3F8A45D}" type="datetimeFigureOut">
              <a:rPr lang="el-GR" smtClean="0"/>
              <a:t>26/2/2015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566982D-8A9C-4F62-94F9-82EA7F80CF75}"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890A29B8-76BC-487A-B7B0-B9AFD3F8A45D}" type="datetimeFigureOut">
              <a:rPr lang="el-GR" smtClean="0"/>
              <a:t>26/2/2015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566982D-8A9C-4F62-94F9-82EA7F80CF75}"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Θέση ημερομηνίας 25"/>
          <p:cNvSpPr>
            <a:spLocks noGrp="1"/>
          </p:cNvSpPr>
          <p:nvPr>
            <p:ph type="dt" sz="half" idx="10"/>
          </p:nvPr>
        </p:nvSpPr>
        <p:spPr/>
        <p:txBody>
          <a:bodyPr rtlCol="0"/>
          <a:lstStyle/>
          <a:p>
            <a:fld id="{890A29B8-76BC-487A-B7B0-B9AFD3F8A45D}" type="datetimeFigureOut">
              <a:rPr lang="el-GR" smtClean="0"/>
              <a:t>26/2/2015</a:t>
            </a:fld>
            <a:endParaRPr lang="el-GR"/>
          </a:p>
        </p:txBody>
      </p:sp>
      <p:sp>
        <p:nvSpPr>
          <p:cNvPr id="27" name="Θέση αριθμού διαφάνειας 26"/>
          <p:cNvSpPr>
            <a:spLocks noGrp="1"/>
          </p:cNvSpPr>
          <p:nvPr>
            <p:ph type="sldNum" sz="quarter" idx="11"/>
          </p:nvPr>
        </p:nvSpPr>
        <p:spPr/>
        <p:txBody>
          <a:bodyPr rtlCol="0"/>
          <a:lstStyle/>
          <a:p>
            <a:fld id="{E566982D-8A9C-4F62-94F9-82EA7F80CF75}" type="slidenum">
              <a:rPr lang="el-GR" smtClean="0"/>
              <a:t>‹#›</a:t>
            </a:fld>
            <a:endParaRPr lang="el-GR"/>
          </a:p>
        </p:txBody>
      </p:sp>
      <p:sp>
        <p:nvSpPr>
          <p:cNvPr id="28" name="Θέση υποσέλιδου 27"/>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a:xfrm>
            <a:off x="6583680" y="612648"/>
            <a:ext cx="957264" cy="457200"/>
          </a:xfrm>
        </p:spPr>
        <p:txBody>
          <a:bodyPr/>
          <a:lstStyle/>
          <a:p>
            <a:fld id="{890A29B8-76BC-487A-B7B0-B9AFD3F8A45D}" type="datetimeFigureOut">
              <a:rPr lang="el-GR" smtClean="0"/>
              <a:t>26/2/2015</a:t>
            </a:fld>
            <a:endParaRPr lang="el-GR"/>
          </a:p>
        </p:txBody>
      </p:sp>
      <p:sp>
        <p:nvSpPr>
          <p:cNvPr id="4" name="Θέση υποσέλιδου 3"/>
          <p:cNvSpPr>
            <a:spLocks noGrp="1"/>
          </p:cNvSpPr>
          <p:nvPr>
            <p:ph type="ftr" sz="quarter" idx="11"/>
          </p:nvPr>
        </p:nvSpPr>
        <p:spPr>
          <a:xfrm>
            <a:off x="5257800" y="612648"/>
            <a:ext cx="1325880" cy="457200"/>
          </a:xfrm>
        </p:spPr>
        <p:txBody>
          <a:bodyPr/>
          <a:lstStyle/>
          <a:p>
            <a:endParaRPr lang="el-GR"/>
          </a:p>
        </p:txBody>
      </p:sp>
      <p:sp>
        <p:nvSpPr>
          <p:cNvPr id="5" name="Θέση αριθμού διαφάνειας 4"/>
          <p:cNvSpPr>
            <a:spLocks noGrp="1"/>
          </p:cNvSpPr>
          <p:nvPr>
            <p:ph type="sldNum" sz="quarter" idx="12"/>
          </p:nvPr>
        </p:nvSpPr>
        <p:spPr>
          <a:xfrm>
            <a:off x="8174736" y="2272"/>
            <a:ext cx="762000" cy="365760"/>
          </a:xfrm>
        </p:spPr>
        <p:txBody>
          <a:bodyPr/>
          <a:lstStyle/>
          <a:p>
            <a:fld id="{E566982D-8A9C-4F62-94F9-82EA7F80CF75}"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90A29B8-76BC-487A-B7B0-B9AFD3F8A45D}" type="datetimeFigureOut">
              <a:rPr lang="el-GR" smtClean="0"/>
              <a:t>26/2/2015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566982D-8A9C-4F62-94F9-82EA7F80CF7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353496" y="1101970"/>
            <a:ext cx="3383280" cy="877824"/>
          </a:xfrm>
        </p:spPr>
        <p:txBody>
          <a:bodyPr anchor="b"/>
          <a:lstStyle>
            <a:lvl1pPr algn="l">
              <a:buNone/>
              <a:defRPr sz="1800" b="1"/>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890A29B8-76BC-487A-B7B0-B9AFD3F8A45D}" type="datetimeFigureOut">
              <a:rPr lang="el-GR" smtClean="0"/>
              <a:t>26/2/2015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566982D-8A9C-4F62-94F9-82EA7F80CF75}"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890A29B8-76BC-487A-B7B0-B9AFD3F8A45D}" type="datetimeFigureOut">
              <a:rPr lang="el-GR" smtClean="0"/>
              <a:t>26/2/2015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566982D-8A9C-4F62-94F9-82EA7F80CF75}"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Ορθογώνιο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Ορθογώνιο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Ορθογώνιο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Ορθογώνιο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Ορθογώνιο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Στρογγυλεμένο ορθογώνιο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Στρογγυλεμένο ορθογώνιο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Ορθογώνιο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Ορθογώνιο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Ορθογώνιο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Ορθογώνιο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Ορθογώνιο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Ορθογώνιο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Θέση τίτλου 21"/>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90A29B8-76BC-487A-B7B0-B9AFD3F8A45D}" type="datetimeFigureOut">
              <a:rPr lang="el-GR" smtClean="0"/>
              <a:t>26/2/2015</a:t>
            </a:fld>
            <a:endParaRPr lang="el-GR"/>
          </a:p>
        </p:txBody>
      </p:sp>
      <p:sp>
        <p:nvSpPr>
          <p:cNvPr id="3" name="Θέση υποσέλιδου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Θέση αριθμού διαφάνειας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566982D-8A9C-4F62-94F9-82EA7F80CF75}"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oralhistorynoticeboard.wordpress.com/2014/09/12/community-voices-oral-history-on-the-groun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bc.co.uk/programmes/b01cqx3b"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ucc.ie/research/memoryma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ΚΟΙΝΟΤΗΤΕΣ ΣΤΟ ΜΟΥΣΕΙΟ</a:t>
            </a:r>
            <a:endParaRPr lang="el-GR" dirty="0"/>
          </a:p>
        </p:txBody>
      </p:sp>
      <p:sp>
        <p:nvSpPr>
          <p:cNvPr id="3" name="Υπότιτλος 2"/>
          <p:cNvSpPr>
            <a:spLocks noGrp="1"/>
          </p:cNvSpPr>
          <p:nvPr>
            <p:ph type="subTitle" idx="1"/>
          </p:nvPr>
        </p:nvSpPr>
        <p:spPr/>
        <p:txBody>
          <a:bodyPr/>
          <a:lstStyle/>
          <a:p>
            <a:r>
              <a:rPr lang="el-GR" dirty="0" smtClean="0"/>
              <a:t>ΜΑΘΗΜΑ 3</a:t>
            </a:r>
          </a:p>
          <a:p>
            <a:r>
              <a:rPr lang="el-GR" dirty="0" smtClean="0"/>
              <a:t>Η ΚΟΙΝΟΤΗΤΑ (2)</a:t>
            </a:r>
            <a:endParaRPr lang="el-GR" dirty="0"/>
          </a:p>
        </p:txBody>
      </p:sp>
    </p:spTree>
    <p:extLst>
      <p:ext uri="{BB962C8B-B14F-4D97-AF65-F5344CB8AC3E}">
        <p14:creationId xmlns:p14="http://schemas.microsoft.com/office/powerpoint/2010/main" val="1587107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Ερώτημα</a:t>
            </a:r>
            <a:endParaRPr lang="el-GR" dirty="0"/>
          </a:p>
        </p:txBody>
      </p:sp>
      <p:sp>
        <p:nvSpPr>
          <p:cNvPr id="3" name="Θέση περιεχομένου 2"/>
          <p:cNvSpPr>
            <a:spLocks noGrp="1"/>
          </p:cNvSpPr>
          <p:nvPr>
            <p:ph idx="1"/>
          </p:nvPr>
        </p:nvSpPr>
        <p:spPr/>
        <p:txBody>
          <a:bodyPr/>
          <a:lstStyle/>
          <a:p>
            <a:r>
              <a:rPr lang="el-GR" dirty="0" smtClean="0"/>
              <a:t>Τι μας λένε αυτά τα συμπεράσματα για τη δική μας μελέτη της μεταναστευτικής κοινότητας του Βόλου;</a:t>
            </a:r>
            <a:endParaRPr lang="el-GR" dirty="0"/>
          </a:p>
        </p:txBody>
      </p:sp>
    </p:spTree>
    <p:extLst>
      <p:ext uri="{BB962C8B-B14F-4D97-AF65-F5344CB8AC3E}">
        <p14:creationId xmlns:p14="http://schemas.microsoft.com/office/powerpoint/2010/main" val="574945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Διεξάγοντας τις δικές μας συνεντεύξεις</a:t>
            </a:r>
            <a:endParaRPr lang="el-GR" dirty="0"/>
          </a:p>
        </p:txBody>
      </p:sp>
      <p:sp>
        <p:nvSpPr>
          <p:cNvPr id="3" name="Θέση περιεχομένου 2"/>
          <p:cNvSpPr>
            <a:spLocks noGrp="1"/>
          </p:cNvSpPr>
          <p:nvPr>
            <p:ph idx="1"/>
          </p:nvPr>
        </p:nvSpPr>
        <p:spPr/>
        <p:txBody>
          <a:bodyPr/>
          <a:lstStyle/>
          <a:p>
            <a:r>
              <a:rPr lang="el-GR" dirty="0" smtClean="0"/>
              <a:t>Πως μπορούμε να αποφύγουμε τα προαναφερόμενα προβλήματα;</a:t>
            </a:r>
          </a:p>
          <a:p>
            <a:r>
              <a:rPr lang="el-GR" dirty="0" smtClean="0"/>
              <a:t>Πως μπορούμε να χρησιμοποιήσουμε το υλικό μας στο χώρο της δημόσιας ιστορίας;</a:t>
            </a:r>
            <a:endParaRPr lang="el-GR" dirty="0"/>
          </a:p>
        </p:txBody>
      </p:sp>
    </p:spTree>
    <p:extLst>
      <p:ext uri="{BB962C8B-B14F-4D97-AF65-F5344CB8AC3E}">
        <p14:creationId xmlns:p14="http://schemas.microsoft.com/office/powerpoint/2010/main" val="2931757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Συστάσεις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Σύλληψη του προγράμματος γύρω από ένα ιστορικό πρόβλημα και όχι γύρω από μια σειρά αφηγήσεων ζωής;</a:t>
            </a:r>
          </a:p>
          <a:p>
            <a:pPr lvl="1"/>
            <a:r>
              <a:rPr lang="el-GR" dirty="0" smtClean="0"/>
              <a:t>Πως συνδέονται οι ατομικές ιστορίες με μεγαλύτερα ζητήματα; Τι είδους ερωτήσεις μπορούν να κάνουν αυτές τις συνδέσεις;</a:t>
            </a:r>
          </a:p>
          <a:p>
            <a:r>
              <a:rPr lang="el-GR" dirty="0" smtClean="0"/>
              <a:t>Διαμόρφωση του δείγματος πληροφορητών με το ευρύτερο δυνατόν τρόπο</a:t>
            </a:r>
          </a:p>
          <a:p>
            <a:pPr lvl="1"/>
            <a:r>
              <a:rPr lang="el-GR" dirty="0" smtClean="0"/>
              <a:t>Διαφοροποίηση κατά φύλο, φυλή, ηλικία</a:t>
            </a:r>
          </a:p>
          <a:p>
            <a:pPr lvl="1"/>
            <a:r>
              <a:rPr lang="el-GR" dirty="0" smtClean="0"/>
              <a:t>Συμπερίληψη των εκτός κοινότητας και των νεοφερμένων</a:t>
            </a:r>
          </a:p>
          <a:p>
            <a:r>
              <a:rPr lang="el-GR" dirty="0" smtClean="0"/>
              <a:t>Διεξαγωγή των συνεντεύξεων με κριτικό πνεύμα</a:t>
            </a:r>
          </a:p>
          <a:p>
            <a:pPr lvl="1"/>
            <a:r>
              <a:rPr lang="el-GR" dirty="0" smtClean="0"/>
              <a:t>Συμπερίληψη των «δύσκολων» θεμάτων</a:t>
            </a:r>
          </a:p>
          <a:p>
            <a:pPr marL="457200" lvl="1" indent="0">
              <a:buNone/>
            </a:pPr>
            <a:endParaRPr lang="el-GR" dirty="0" smtClean="0"/>
          </a:p>
          <a:p>
            <a:pPr lvl="1"/>
            <a:endParaRPr lang="el-GR" dirty="0"/>
          </a:p>
        </p:txBody>
      </p:sp>
    </p:spTree>
    <p:extLst>
      <p:ext uri="{BB962C8B-B14F-4D97-AF65-F5344CB8AC3E}">
        <p14:creationId xmlns:p14="http://schemas.microsoft.com/office/powerpoint/2010/main" val="3623766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χρήση του υλικού για τη δημόσια ιστορία</a:t>
            </a:r>
            <a:endParaRPr lang="el-GR" dirty="0"/>
          </a:p>
        </p:txBody>
      </p:sp>
      <p:sp>
        <p:nvSpPr>
          <p:cNvPr id="3" name="Θέση περιεχομένου 2"/>
          <p:cNvSpPr>
            <a:spLocks noGrp="1"/>
          </p:cNvSpPr>
          <p:nvPr>
            <p:ph idx="1"/>
          </p:nvPr>
        </p:nvSpPr>
        <p:spPr/>
        <p:txBody>
          <a:bodyPr>
            <a:normAutofit/>
          </a:bodyPr>
          <a:lstStyle/>
          <a:p>
            <a:r>
              <a:rPr lang="el-GR" dirty="0" smtClean="0"/>
              <a:t>Επιστροφή των αποτελεσμάτων στην κοινότητα</a:t>
            </a:r>
          </a:p>
          <a:p>
            <a:r>
              <a:rPr lang="el-GR" dirty="0" smtClean="0"/>
              <a:t>Διάδοση ιστορικών γνώσεων εκτός του ακαδημαϊκού πλαισίου</a:t>
            </a:r>
          </a:p>
          <a:p>
            <a:r>
              <a:rPr lang="el-GR" dirty="0" smtClean="0"/>
              <a:t>Προώθηση της κριτικής συζήτησης ιστορικών θεμάτων στο δημόσιο χώρο</a:t>
            </a:r>
          </a:p>
          <a:p>
            <a:r>
              <a:rPr lang="el-GR" dirty="0" smtClean="0"/>
              <a:t>Παραδείγματα: σεμινάρια, εκθέσεις σε μουσεία, ντοκιμαντέρ, ραδιοτηλεοπτικές εκπομπές, κοινοτικές εκδόσεις</a:t>
            </a:r>
          </a:p>
          <a:p>
            <a:r>
              <a:rPr lang="el-GR" dirty="0" smtClean="0"/>
              <a:t>Γενικότερα: εκδημοκρατισμός της ιστορίας</a:t>
            </a:r>
            <a:endParaRPr lang="el-GR" dirty="0"/>
          </a:p>
        </p:txBody>
      </p:sp>
    </p:spTree>
    <p:extLst>
      <p:ext uri="{BB962C8B-B14F-4D97-AF65-F5344CB8AC3E}">
        <p14:creationId xmlns:p14="http://schemas.microsoft.com/office/powerpoint/2010/main" val="1800644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ΚΟΙΝΩΤΙΚΕΣ ΦΩΝΕΣ:</a:t>
            </a:r>
            <a:br>
              <a:rPr lang="el-GR" dirty="0" smtClean="0"/>
            </a:br>
            <a:r>
              <a:rPr lang="el-GR" dirty="0" smtClean="0"/>
              <a:t>Η ΠΡΟΦΟΡΙΚΗ ΙΣΤΟΡΙΑ ΣΤΟ ΠΕΔΙΟ</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Συνέδριο της Αγγλικής Ένωσης Προφορικής Ιστορίας, Μάντσεστερ, 18-19 Ιουλίου 2014</a:t>
            </a:r>
            <a:endParaRPr lang="en-US" dirty="0" smtClean="0"/>
          </a:p>
          <a:p>
            <a:endParaRPr lang="en-US"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r>
              <a:rPr lang="en-US" sz="1600" dirty="0" smtClean="0">
                <a:hlinkClick r:id="rId2"/>
              </a:rPr>
              <a:t>https://oralhistorynoticeboard.wordpress.com/2014/09/12/community-voices-oral-history-on-the-ground</a:t>
            </a:r>
            <a:endParaRPr lang="el-GR" sz="1600" dirty="0" smtClean="0"/>
          </a:p>
          <a:p>
            <a:endParaRPr lang="el-G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068960"/>
            <a:ext cx="5076952"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791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Simon </a:t>
            </a:r>
            <a:r>
              <a:rPr lang="en-US" dirty="0" err="1" smtClean="0"/>
              <a:t>Elmes</a:t>
            </a:r>
            <a:r>
              <a:rPr lang="en-US" dirty="0" smtClean="0"/>
              <a:t/>
            </a:r>
            <a:br>
              <a:rPr lang="en-US" dirty="0" smtClean="0"/>
            </a:br>
            <a:r>
              <a:rPr lang="el-GR" sz="3100" dirty="0" smtClean="0"/>
              <a:t>παραγωγός ραδιοφωνικών </a:t>
            </a:r>
            <a:r>
              <a:rPr lang="el-GR" sz="3100" dirty="0" err="1" smtClean="0"/>
              <a:t>ντοκυμεντέρ</a:t>
            </a:r>
            <a:r>
              <a:rPr lang="el-GR" sz="3100" dirty="0" smtClean="0"/>
              <a:t> στο </a:t>
            </a:r>
            <a:r>
              <a:rPr lang="en-US" sz="3100" dirty="0" smtClean="0"/>
              <a:t>BBC</a:t>
            </a:r>
            <a:endParaRPr lang="el-GR" sz="3100" dirty="0"/>
          </a:p>
        </p:txBody>
      </p:sp>
      <p:sp>
        <p:nvSpPr>
          <p:cNvPr id="3" name="Θέση περιεχομένου 2"/>
          <p:cNvSpPr>
            <a:spLocks noGrp="1"/>
          </p:cNvSpPr>
          <p:nvPr>
            <p:ph idx="1"/>
          </p:nvPr>
        </p:nvSpPr>
        <p:spPr/>
        <p:txBody>
          <a:bodyPr>
            <a:normAutofit/>
          </a:bodyPr>
          <a:lstStyle/>
          <a:p>
            <a:r>
              <a:rPr lang="en-US" sz="2000" b="1" dirty="0"/>
              <a:t>DOCUMENTING OUR LIVES. ORAL HISTORY, RADIO DOCUMENTARY AND </a:t>
            </a:r>
            <a:r>
              <a:rPr lang="en-US" sz="2000" b="1" i="1" dirty="0" smtClean="0"/>
              <a:t>THE LISTENING PROJECT</a:t>
            </a:r>
          </a:p>
          <a:p>
            <a:r>
              <a:rPr lang="el-GR" sz="2000" dirty="0" smtClean="0"/>
              <a:t>Η μνήμη παλιότερων εποχών που χάνεται με τους ανθρώπους και η </a:t>
            </a:r>
            <a:r>
              <a:rPr lang="el-GR" sz="2000" dirty="0" err="1" smtClean="0"/>
              <a:t>υπερπληθώρα</a:t>
            </a:r>
            <a:r>
              <a:rPr lang="el-GR" sz="2000" dirty="0" smtClean="0"/>
              <a:t> των μαρτυριών σήμερα</a:t>
            </a:r>
          </a:p>
          <a:p>
            <a:r>
              <a:rPr lang="el-GR" sz="2000" dirty="0" smtClean="0"/>
              <a:t>Το παράδειγμα του </a:t>
            </a:r>
            <a:r>
              <a:rPr lang="en-US" sz="2000" dirty="0" smtClean="0"/>
              <a:t>Listening Project BBC – BL</a:t>
            </a:r>
          </a:p>
          <a:p>
            <a:endParaRPr lang="en-US" sz="2000" dirty="0"/>
          </a:p>
          <a:p>
            <a:r>
              <a:rPr lang="en-US" sz="2000" dirty="0" smtClean="0">
                <a:hlinkClick r:id="rId2"/>
              </a:rPr>
              <a:t>http://www.bbc.co.uk/programmes/b01cqx3b</a:t>
            </a:r>
            <a:endParaRPr lang="en-US" sz="2000" dirty="0" smtClean="0"/>
          </a:p>
          <a:p>
            <a:endParaRPr lang="en-US" sz="2000" dirty="0"/>
          </a:p>
          <a:p>
            <a:r>
              <a:rPr lang="el-GR" sz="2000" dirty="0" smtClean="0"/>
              <a:t>Ποιες οι ομοιότητες και κυρίως οι διαφορές ανάμεσα στις μαρτυρίες που συλλέγονται από ερευνητές προφορικής ιστορίας και τα </a:t>
            </a:r>
            <a:r>
              <a:rPr lang="el-GR" sz="2000" dirty="0" err="1" smtClean="0"/>
              <a:t>μήντια</a:t>
            </a:r>
            <a:r>
              <a:rPr lang="el-GR" sz="2000" dirty="0" smtClean="0"/>
              <a:t>;</a:t>
            </a:r>
          </a:p>
          <a:p>
            <a:r>
              <a:rPr lang="el-GR" sz="2000" dirty="0" smtClean="0"/>
              <a:t>Ποια η ισορροπία ανάμεσα στην ακρίβεια των ιστορικών τεκμηρίων και την συναισθηματική αλήθεια;</a:t>
            </a:r>
            <a:endParaRPr lang="el-GR" sz="2000" dirty="0"/>
          </a:p>
        </p:txBody>
      </p:sp>
    </p:spTree>
    <p:extLst>
      <p:ext uri="{BB962C8B-B14F-4D97-AF65-F5344CB8AC3E}">
        <p14:creationId xmlns:p14="http://schemas.microsoft.com/office/powerpoint/2010/main" val="361798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Linda </a:t>
            </a:r>
            <a:r>
              <a:rPr lang="en-US" dirty="0" err="1" smtClean="0"/>
              <a:t>Shopes</a:t>
            </a:r>
            <a:r>
              <a:rPr lang="en-US" dirty="0" smtClean="0"/>
              <a:t/>
            </a:r>
            <a:br>
              <a:rPr lang="en-US" dirty="0" smtClean="0"/>
            </a:br>
            <a:r>
              <a:rPr lang="en-US" sz="3600" dirty="0"/>
              <a:t>COMMUNITY HISTORY: WHERE HAVE WE BEEN, WHERE ARE WE GOING</a:t>
            </a:r>
            <a:endParaRPr lang="el-GR" sz="36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04850" y="3182779"/>
            <a:ext cx="3543300" cy="265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περιεχομένου 3"/>
          <p:cNvSpPr>
            <a:spLocks noGrp="1"/>
          </p:cNvSpPr>
          <p:nvPr>
            <p:ph sz="half" idx="2"/>
          </p:nvPr>
        </p:nvSpPr>
        <p:spPr/>
        <p:txBody>
          <a:bodyPr>
            <a:normAutofit/>
          </a:bodyPr>
          <a:lstStyle/>
          <a:p>
            <a:r>
              <a:rPr lang="el-GR" dirty="0" smtClean="0"/>
              <a:t>Κριτική επανεξέταση της παλιάς της δουλειάς</a:t>
            </a:r>
          </a:p>
          <a:p>
            <a:r>
              <a:rPr lang="el-GR" dirty="0" smtClean="0"/>
              <a:t>Χώρος για πολλαπλές ταυτότητες</a:t>
            </a:r>
          </a:p>
          <a:p>
            <a:r>
              <a:rPr lang="el-GR" dirty="0" smtClean="0"/>
              <a:t>Εστίαση σε ένα πρόβλημα και παρέμβαση για κοινωνική αλλαγή</a:t>
            </a:r>
          </a:p>
          <a:p>
            <a:r>
              <a:rPr lang="el-GR" dirty="0" smtClean="0"/>
              <a:t>Παράδειγμα: </a:t>
            </a:r>
            <a:r>
              <a:rPr lang="en-US" dirty="0" smtClean="0"/>
              <a:t>http://www.thresholdcollaborative.org/</a:t>
            </a:r>
            <a:endParaRPr lang="el-GR" dirty="0"/>
          </a:p>
        </p:txBody>
      </p:sp>
    </p:spTree>
    <p:extLst>
      <p:ext uri="{BB962C8B-B14F-4D97-AF65-F5344CB8AC3E}">
        <p14:creationId xmlns:p14="http://schemas.microsoft.com/office/powerpoint/2010/main" val="252430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Shopes</a:t>
            </a:r>
            <a:r>
              <a:rPr lang="en-US" dirty="0" smtClean="0"/>
              <a:t> </a:t>
            </a:r>
            <a:r>
              <a:rPr lang="el-GR" dirty="0" smtClean="0"/>
              <a:t>Συμπεράσματα</a:t>
            </a:r>
            <a:endParaRPr lang="el-GR" dirty="0"/>
          </a:p>
        </p:txBody>
      </p:sp>
      <p:sp>
        <p:nvSpPr>
          <p:cNvPr id="3" name="Θέση περιεχομένου 2"/>
          <p:cNvSpPr>
            <a:spLocks noGrp="1"/>
          </p:cNvSpPr>
          <p:nvPr>
            <p:ph idx="1"/>
          </p:nvPr>
        </p:nvSpPr>
        <p:spPr/>
        <p:txBody>
          <a:bodyPr>
            <a:normAutofit lnSpcReduction="10000"/>
          </a:bodyPr>
          <a:lstStyle/>
          <a:p>
            <a:r>
              <a:rPr lang="en-US" dirty="0" smtClean="0"/>
              <a:t>“So maybe we should get out of the way a bit and create spaces where people’s stories can simply be told — difficult stories, hard stories, complicated stories – not just stories of survival or of all getting along. And then maybe we can juxtapose stories that contradict one another, that tell of crosscutting communities within communities, of those excluded and those with power over it. And by doing so, perhaps we can indeed raise consciousness.”</a:t>
            </a:r>
            <a:endParaRPr lang="el-GR" dirty="0"/>
          </a:p>
        </p:txBody>
      </p:sp>
    </p:spTree>
    <p:extLst>
      <p:ext uri="{BB962C8B-B14F-4D97-AF65-F5344CB8AC3E}">
        <p14:creationId xmlns:p14="http://schemas.microsoft.com/office/powerpoint/2010/main" val="3460865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Κοινότητες που παρουσιάστηκαν</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Μεταναστευτικές κοινότητες</a:t>
            </a:r>
          </a:p>
          <a:p>
            <a:r>
              <a:rPr lang="el-GR" dirty="0" err="1" smtClean="0"/>
              <a:t>Εθνοτικές</a:t>
            </a:r>
            <a:r>
              <a:rPr lang="el-GR" dirty="0" smtClean="0"/>
              <a:t> κοινότητες</a:t>
            </a:r>
          </a:p>
          <a:p>
            <a:r>
              <a:rPr lang="el-GR" dirty="0" smtClean="0"/>
              <a:t>Αστικές κοινότητες – γειτονιές, νέες πόλεις</a:t>
            </a:r>
          </a:p>
          <a:p>
            <a:pPr lvl="1"/>
            <a:r>
              <a:rPr lang="el-GR" dirty="0" smtClean="0"/>
              <a:t>Ψηφιακή αφήγηση </a:t>
            </a:r>
            <a:r>
              <a:rPr lang="en-US" dirty="0" smtClean="0">
                <a:hlinkClick r:id="rId2"/>
              </a:rPr>
              <a:t>http://www.ucc.ie/research/memorymap/</a:t>
            </a:r>
            <a:endParaRPr lang="el-GR" dirty="0" smtClean="0"/>
          </a:p>
          <a:p>
            <a:r>
              <a:rPr lang="el-GR" dirty="0" smtClean="0"/>
              <a:t>Βετεράνοι του πολέμου στο Ιράκ &amp; Αφγανιστάν</a:t>
            </a:r>
          </a:p>
          <a:p>
            <a:r>
              <a:rPr lang="el-GR" dirty="0" smtClean="0"/>
              <a:t>Ασθενείς του </a:t>
            </a:r>
            <a:r>
              <a:rPr lang="en-US" dirty="0" smtClean="0"/>
              <a:t>AIDS</a:t>
            </a:r>
            <a:r>
              <a:rPr lang="el-GR" dirty="0" smtClean="0"/>
              <a:t>, καρκινοπαθείς</a:t>
            </a:r>
            <a:endParaRPr lang="en-US" dirty="0" smtClean="0"/>
          </a:p>
          <a:p>
            <a:r>
              <a:rPr lang="el-GR" dirty="0" smtClean="0"/>
              <a:t>Επιζώντες του Ολοκαυτώματος</a:t>
            </a:r>
          </a:p>
          <a:p>
            <a:r>
              <a:rPr lang="el-GR" dirty="0" smtClean="0"/>
              <a:t>Ομοφυλόφιλοι</a:t>
            </a:r>
          </a:p>
          <a:p>
            <a:r>
              <a:rPr lang="el-GR" dirty="0" smtClean="0"/>
              <a:t>Νησιωτικές κοινότητες</a:t>
            </a:r>
          </a:p>
          <a:p>
            <a:pPr marL="0" indent="0">
              <a:buNone/>
            </a:pPr>
            <a:endParaRPr lang="el-GR" dirty="0"/>
          </a:p>
        </p:txBody>
      </p:sp>
    </p:spTree>
    <p:extLst>
      <p:ext uri="{BB962C8B-B14F-4D97-AF65-F5344CB8AC3E}">
        <p14:creationId xmlns:p14="http://schemas.microsoft.com/office/powerpoint/2010/main" val="3219511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smtClean="0"/>
              <a:t>Κοινότητες μαύρων δούλων στην Αμερική</a:t>
            </a:r>
          </a:p>
          <a:p>
            <a:r>
              <a:rPr lang="el-GR" dirty="0" smtClean="0"/>
              <a:t>Άτομα με αναπηρία</a:t>
            </a:r>
          </a:p>
          <a:p>
            <a:r>
              <a:rPr lang="en-US" dirty="0" smtClean="0"/>
              <a:t>Speaker’s Corner London</a:t>
            </a:r>
          </a:p>
          <a:p>
            <a:r>
              <a:rPr lang="el-GR" dirty="0" smtClean="0"/>
              <a:t>Τρόφιμοι ιδρυμάτων κοινωνικής πρόνοιας</a:t>
            </a:r>
          </a:p>
          <a:p>
            <a:r>
              <a:rPr lang="el-GR" dirty="0" smtClean="0"/>
              <a:t>Φεμινίστριες</a:t>
            </a:r>
          </a:p>
          <a:p>
            <a:r>
              <a:rPr lang="el-GR" dirty="0" smtClean="0"/>
              <a:t>Φυσιοθεραπευτές</a:t>
            </a:r>
          </a:p>
          <a:p>
            <a:r>
              <a:rPr lang="el-GR" dirty="0" smtClean="0"/>
              <a:t>Εκπαιδευτικές κοινότητες</a:t>
            </a:r>
            <a:endParaRPr lang="el-GR" dirty="0"/>
          </a:p>
        </p:txBody>
      </p:sp>
    </p:spTree>
    <p:extLst>
      <p:ext uri="{BB962C8B-B14F-4D97-AF65-F5344CB8AC3E}">
        <p14:creationId xmlns:p14="http://schemas.microsoft.com/office/powerpoint/2010/main" val="4281672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ΜΕΛΕΤΗ ΤΗΣ ΚΟΙΝΟΤΗΤΑΣ ΚΑΙ Η ΠΡΟΦΟΡΙΚΗ ΙΣΤΟΡΙΑ</a:t>
            </a:r>
            <a:endParaRPr lang="el-GR" dirty="0"/>
          </a:p>
        </p:txBody>
      </p:sp>
      <p:sp>
        <p:nvSpPr>
          <p:cNvPr id="3" name="Θέση περιεχομένου 2"/>
          <p:cNvSpPr>
            <a:spLocks noGrp="1"/>
          </p:cNvSpPr>
          <p:nvPr>
            <p:ph idx="1"/>
          </p:nvPr>
        </p:nvSpPr>
        <p:spPr/>
        <p:txBody>
          <a:bodyPr>
            <a:normAutofit fontScale="92500"/>
          </a:bodyPr>
          <a:lstStyle/>
          <a:p>
            <a:r>
              <a:rPr lang="en-US" dirty="0" smtClean="0"/>
              <a:t>Linda </a:t>
            </a:r>
            <a:r>
              <a:rPr lang="en-US" dirty="0" err="1" smtClean="0"/>
              <a:t>Shopes</a:t>
            </a:r>
            <a:r>
              <a:rPr lang="en-US" dirty="0" smtClean="0"/>
              <a:t>, Oral History and the Study of Communities. Problems, paradoxes and </a:t>
            </a:r>
            <a:r>
              <a:rPr lang="en-US" dirty="0" err="1" smtClean="0"/>
              <a:t>possibilites</a:t>
            </a:r>
            <a:r>
              <a:rPr lang="en-US" dirty="0" smtClean="0"/>
              <a:t>, </a:t>
            </a:r>
            <a:r>
              <a:rPr lang="en-US" i="1" dirty="0" smtClean="0"/>
              <a:t>Oral History Reader </a:t>
            </a:r>
            <a:r>
              <a:rPr lang="en-US" dirty="0" smtClean="0"/>
              <a:t>(1998), 261-270</a:t>
            </a:r>
          </a:p>
          <a:p>
            <a:r>
              <a:rPr lang="en-US" dirty="0" smtClean="0"/>
              <a:t>H Linda </a:t>
            </a:r>
            <a:r>
              <a:rPr lang="en-US" dirty="0" err="1" smtClean="0"/>
              <a:t>Shopes</a:t>
            </a:r>
            <a:r>
              <a:rPr lang="el-GR" dirty="0" smtClean="0"/>
              <a:t> είναι Αμερικανίδα ερευνήτρια προφορικής ιστορίας που δραστηριοποιείται κυρίως στο χώρο της δημόσιας ιστορίας (</a:t>
            </a:r>
            <a:r>
              <a:rPr lang="en-US" dirty="0" smtClean="0"/>
              <a:t>public history)</a:t>
            </a:r>
          </a:p>
          <a:p>
            <a:r>
              <a:rPr lang="el-GR" dirty="0" smtClean="0"/>
              <a:t>Εργάστηκε στην Επιτροπή Ιστορίας και Μουσείων της </a:t>
            </a:r>
            <a:r>
              <a:rPr lang="en-US" dirty="0" smtClean="0"/>
              <a:t>Pennsylvania</a:t>
            </a:r>
            <a:r>
              <a:rPr lang="el-GR" dirty="0" smtClean="0"/>
              <a:t> και είναι επιμελήτριας μιας σειράς εκδόσεων προφορικής ιστορίας στον εκδοτικό οίκο </a:t>
            </a:r>
            <a:r>
              <a:rPr lang="en-US" dirty="0" err="1" smtClean="0"/>
              <a:t>Pallgrave</a:t>
            </a:r>
            <a:r>
              <a:rPr lang="en-US" dirty="0" smtClean="0"/>
              <a:t>/Macmillan</a:t>
            </a:r>
            <a:endParaRPr lang="el-GR" dirty="0"/>
          </a:p>
        </p:txBody>
      </p:sp>
    </p:spTree>
    <p:extLst>
      <p:ext uri="{BB962C8B-B14F-4D97-AF65-F5344CB8AC3E}">
        <p14:creationId xmlns:p14="http://schemas.microsoft.com/office/powerpoint/2010/main" val="3579531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ΣΗΜΑΣΙΑ ΤΗΣ ΕΝΤΟΠΙΟΤΗΤΑΣ</a:t>
            </a:r>
            <a:endParaRPr lang="el-GR" dirty="0"/>
          </a:p>
        </p:txBody>
      </p:sp>
      <p:sp>
        <p:nvSpPr>
          <p:cNvPr id="3" name="Θέση περιεχομένου 2"/>
          <p:cNvSpPr>
            <a:spLocks noGrp="1"/>
          </p:cNvSpPr>
          <p:nvPr>
            <p:ph idx="1"/>
          </p:nvPr>
        </p:nvSpPr>
        <p:spPr/>
        <p:txBody>
          <a:bodyPr/>
          <a:lstStyle/>
          <a:p>
            <a:r>
              <a:rPr lang="el-GR" dirty="0" smtClean="0"/>
              <a:t>Ε. </a:t>
            </a:r>
            <a:r>
              <a:rPr lang="el-GR" dirty="0" err="1" smtClean="0"/>
              <a:t>Παπαταχιάρχης</a:t>
            </a:r>
            <a:r>
              <a:rPr lang="el-GR" dirty="0" smtClean="0"/>
              <a:t>, «Δια την </a:t>
            </a:r>
            <a:r>
              <a:rPr lang="el-GR" dirty="0" err="1" smtClean="0"/>
              <a:t>σύστασιν</a:t>
            </a:r>
            <a:r>
              <a:rPr lang="el-GR" dirty="0" smtClean="0"/>
              <a:t> και </a:t>
            </a:r>
            <a:r>
              <a:rPr lang="el-GR" dirty="0" err="1" smtClean="0"/>
              <a:t>ωφέλειαν</a:t>
            </a:r>
            <a:r>
              <a:rPr lang="el-GR" dirty="0" smtClean="0"/>
              <a:t> της κοινότητος του χωριού»: Σχέσεις και σύμβολά της εντοπιότητας σε μια </a:t>
            </a:r>
            <a:r>
              <a:rPr lang="el-GR" dirty="0" err="1" smtClean="0"/>
              <a:t>αιγαιακή</a:t>
            </a:r>
            <a:r>
              <a:rPr lang="el-GR" dirty="0" smtClean="0"/>
              <a:t> κοινωνία».</a:t>
            </a:r>
          </a:p>
          <a:p>
            <a:r>
              <a:rPr lang="el-GR" dirty="0" smtClean="0"/>
              <a:t>Στο Κομνηνού – </a:t>
            </a:r>
            <a:r>
              <a:rPr lang="el-GR" dirty="0" err="1" smtClean="0"/>
              <a:t>Παπαταξιάρχης</a:t>
            </a:r>
            <a:r>
              <a:rPr lang="el-GR" dirty="0" smtClean="0"/>
              <a:t> (</a:t>
            </a:r>
            <a:r>
              <a:rPr lang="el-GR" dirty="0" err="1" smtClean="0"/>
              <a:t>επιμ</a:t>
            </a:r>
            <a:r>
              <a:rPr lang="el-GR" dirty="0" smtClean="0"/>
              <a:t>), </a:t>
            </a:r>
            <a:r>
              <a:rPr lang="el-GR" i="1" dirty="0" smtClean="0"/>
              <a:t>Κοινότητα, Κοινωνία και Ιδεολογία, </a:t>
            </a:r>
            <a:r>
              <a:rPr lang="el-GR" dirty="0" smtClean="0"/>
              <a:t>Αθήνα, </a:t>
            </a:r>
            <a:r>
              <a:rPr lang="el-GR" dirty="0" err="1" smtClean="0"/>
              <a:t>Παπαζήσης</a:t>
            </a:r>
            <a:r>
              <a:rPr lang="el-GR" smtClean="0"/>
              <a:t>, 1990, 332-372</a:t>
            </a:r>
            <a:endParaRPr lang="el-GR"/>
          </a:p>
        </p:txBody>
      </p:sp>
    </p:spTree>
    <p:extLst>
      <p:ext uri="{BB962C8B-B14F-4D97-AF65-F5344CB8AC3E}">
        <p14:creationId xmlns:p14="http://schemas.microsoft.com/office/powerpoint/2010/main" val="19233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Προγράμματα κοινοτικής προφορικής ιστορίας</a:t>
            </a:r>
            <a:endParaRPr lang="el-GR" dirty="0"/>
          </a:p>
        </p:txBody>
      </p:sp>
      <p:sp>
        <p:nvSpPr>
          <p:cNvPr id="3" name="Θέση περιεχομένου 2"/>
          <p:cNvSpPr>
            <a:spLocks noGrp="1"/>
          </p:cNvSpPr>
          <p:nvPr>
            <p:ph idx="1"/>
          </p:nvPr>
        </p:nvSpPr>
        <p:spPr/>
        <p:txBody>
          <a:bodyPr/>
          <a:lstStyle/>
          <a:p>
            <a:r>
              <a:rPr lang="el-GR" dirty="0" smtClean="0"/>
              <a:t>Καθορίζονται από:</a:t>
            </a:r>
          </a:p>
          <a:p>
            <a:endParaRPr lang="el-GR" dirty="0"/>
          </a:p>
          <a:p>
            <a:r>
              <a:rPr lang="el-GR" dirty="0" smtClean="0"/>
              <a:t>Ένα κοινό τόπο (πχ γειτονιά, χωριό, μια περιοχή)</a:t>
            </a:r>
          </a:p>
          <a:p>
            <a:endParaRPr lang="el-GR" dirty="0"/>
          </a:p>
          <a:p>
            <a:r>
              <a:rPr lang="el-GR" dirty="0" smtClean="0"/>
              <a:t>Μια κοινή κοινωνική ταυτότητα (πχ εργάτες, μαύροι, ομοφυλόφιλοι)</a:t>
            </a:r>
            <a:endParaRPr lang="el-GR" dirty="0"/>
          </a:p>
        </p:txBody>
      </p:sp>
    </p:spTree>
    <p:extLst>
      <p:ext uri="{BB962C8B-B14F-4D97-AF65-F5344CB8AC3E}">
        <p14:creationId xmlns:p14="http://schemas.microsoft.com/office/powerpoint/2010/main" val="3841332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Δύο άξονες διαφοροποίησης</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Η προέλευση των συνεντεύξεων</a:t>
            </a:r>
          </a:p>
          <a:p>
            <a:pPr lvl="1"/>
            <a:r>
              <a:rPr lang="el-GR" dirty="0" smtClean="0"/>
              <a:t>Τοπικές ομάδες που καταγράφουν τη δική τους ιστορία</a:t>
            </a:r>
          </a:p>
          <a:p>
            <a:pPr lvl="1"/>
            <a:r>
              <a:rPr lang="el-GR" dirty="0" smtClean="0"/>
              <a:t>Ακαδημαϊκό ερευνητικό πρόγραμμα</a:t>
            </a:r>
          </a:p>
          <a:p>
            <a:pPr lvl="1"/>
            <a:r>
              <a:rPr lang="el-GR" dirty="0"/>
              <a:t> </a:t>
            </a:r>
            <a:r>
              <a:rPr lang="el-GR" dirty="0" smtClean="0"/>
              <a:t>συνδυασμός των παραπάνω</a:t>
            </a:r>
          </a:p>
          <a:p>
            <a:r>
              <a:rPr lang="el-GR" dirty="0" smtClean="0"/>
              <a:t>Η φύση των τελικού προϊόντος</a:t>
            </a:r>
          </a:p>
          <a:p>
            <a:pPr lvl="1"/>
            <a:r>
              <a:rPr lang="el-GR" dirty="0" smtClean="0"/>
              <a:t>Η ερμηνεία του ιστορικού (γραπτό κείμενο)</a:t>
            </a:r>
          </a:p>
          <a:p>
            <a:pPr lvl="1"/>
            <a:r>
              <a:rPr lang="el-GR" dirty="0" smtClean="0"/>
              <a:t>Το ηχητικό τεκμήριο (αρχείο προφ. </a:t>
            </a:r>
            <a:r>
              <a:rPr lang="el-GR" dirty="0"/>
              <a:t>μ</a:t>
            </a:r>
            <a:r>
              <a:rPr lang="el-GR" dirty="0" smtClean="0"/>
              <a:t>αρτυριών)</a:t>
            </a:r>
          </a:p>
          <a:p>
            <a:pPr lvl="1"/>
            <a:r>
              <a:rPr lang="el-GR" dirty="0" smtClean="0"/>
              <a:t>Συνδυασμός των παραπάνω (πχ έκθεμα σε μουσείο, </a:t>
            </a:r>
            <a:r>
              <a:rPr lang="el-GR" dirty="0" err="1" smtClean="0"/>
              <a:t>ντοκυμεντέρ</a:t>
            </a:r>
            <a:r>
              <a:rPr lang="el-GR" dirty="0" smtClean="0"/>
              <a:t>)</a:t>
            </a:r>
            <a:endParaRPr lang="el-GR" dirty="0"/>
          </a:p>
        </p:txBody>
      </p:sp>
    </p:spTree>
    <p:extLst>
      <p:ext uri="{BB962C8B-B14F-4D97-AF65-F5344CB8AC3E}">
        <p14:creationId xmlns:p14="http://schemas.microsoft.com/office/powerpoint/2010/main" val="1620059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χρήση υφιστάμενων συλλογών για τη μελέτη κοινοτήτων</a:t>
            </a:r>
            <a:endParaRPr lang="el-GR" dirty="0"/>
          </a:p>
        </p:txBody>
      </p:sp>
      <p:sp>
        <p:nvSpPr>
          <p:cNvPr id="3" name="Θέση περιεχομένου 2"/>
          <p:cNvSpPr>
            <a:spLocks noGrp="1"/>
          </p:cNvSpPr>
          <p:nvPr>
            <p:ph idx="1"/>
          </p:nvPr>
        </p:nvSpPr>
        <p:spPr/>
        <p:txBody>
          <a:bodyPr>
            <a:normAutofit/>
          </a:bodyPr>
          <a:lstStyle/>
          <a:p>
            <a:r>
              <a:rPr lang="el-GR" dirty="0" smtClean="0"/>
              <a:t>Ποια είναι η φύση της συλλογής: ποιος έκανε τις συνεντεύξεις, με ποιο σκοπό, σε ποια συγκυρία;</a:t>
            </a:r>
          </a:p>
          <a:p>
            <a:r>
              <a:rPr lang="el-GR" dirty="0" smtClean="0"/>
              <a:t>Ποιες είναι οι αδυναμίες της συλλογής;</a:t>
            </a:r>
          </a:p>
          <a:p>
            <a:pPr lvl="1"/>
            <a:r>
              <a:rPr lang="el-GR" dirty="0" smtClean="0"/>
              <a:t>Το δείγμα των πληροφορητών (αποκλεισμός σημαντικών κατηγοριών)</a:t>
            </a:r>
          </a:p>
          <a:p>
            <a:pPr lvl="1"/>
            <a:r>
              <a:rPr lang="el-GR" dirty="0" smtClean="0"/>
              <a:t>Η ερευνητική ατζέντα (συλλογή αφηγήσεων ζωής χωρίς συγκεκριμένο στόχο, επιβολή της ερμηνείας του ιστορικού)</a:t>
            </a:r>
          </a:p>
          <a:p>
            <a:pPr lvl="1"/>
            <a:r>
              <a:rPr lang="el-GR" dirty="0" smtClean="0"/>
              <a:t>Αποφυγή των «επώδυνων» </a:t>
            </a:r>
            <a:r>
              <a:rPr lang="el-GR" dirty="0" err="1" smtClean="0"/>
              <a:t>πτυχων</a:t>
            </a:r>
            <a:r>
              <a:rPr lang="el-GR" dirty="0" smtClean="0"/>
              <a:t>: νοσταλγία για το παρελθόν εξιδανίκευση της κοινότητας</a:t>
            </a:r>
            <a:endParaRPr lang="el-GR" dirty="0"/>
          </a:p>
        </p:txBody>
      </p:sp>
    </p:spTree>
    <p:extLst>
      <p:ext uri="{BB962C8B-B14F-4D97-AF65-F5344CB8AC3E}">
        <p14:creationId xmlns:p14="http://schemas.microsoft.com/office/powerpoint/2010/main" val="1891472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Ποιες είναι οι πιο χρήσιμες συλλογές;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Ούτε οι συλλογές τοπικών ομάδων (τάση εξιδανίκευσης, α-ιστορική οπτική)</a:t>
            </a:r>
          </a:p>
          <a:p>
            <a:r>
              <a:rPr lang="el-GR" dirty="0" smtClean="0"/>
              <a:t>Ούτε οι συλλογές μεμονωμένων ερευνητών (στενός στόχος, επιβολή του ερμηνευτικού πλαισίου του ερευνητή)</a:t>
            </a:r>
          </a:p>
          <a:p>
            <a:r>
              <a:rPr lang="el-GR" dirty="0" smtClean="0"/>
              <a:t>Αλλά γενικότερα αρχεία προφορικών μαρτυριών προς χρήση μελλοντικών ερευνητών (πχ Πυθαγόρας, Θαλής): πολλαπλότητα αφηγητών, έμπειροι ερευνητές, απαλλαγή από τους καταναγκασμούς των 2 προηγούμενων περιπτώσεων</a:t>
            </a:r>
            <a:endParaRPr lang="el-GR" dirty="0"/>
          </a:p>
        </p:txBody>
      </p:sp>
    </p:spTree>
    <p:extLst>
      <p:ext uri="{BB962C8B-B14F-4D97-AF65-F5344CB8AC3E}">
        <p14:creationId xmlns:p14="http://schemas.microsoft.com/office/powerpoint/2010/main" val="128476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Πως μελετάμε τις συλλογές;</a:t>
            </a:r>
            <a:endParaRPr lang="el-GR" dirty="0"/>
          </a:p>
        </p:txBody>
      </p:sp>
      <p:sp>
        <p:nvSpPr>
          <p:cNvPr id="3" name="Θέση περιεχομένου 2"/>
          <p:cNvSpPr>
            <a:spLocks noGrp="1"/>
          </p:cNvSpPr>
          <p:nvPr>
            <p:ph idx="1"/>
          </p:nvPr>
        </p:nvSpPr>
        <p:spPr/>
        <p:txBody>
          <a:bodyPr>
            <a:normAutofit/>
          </a:bodyPr>
          <a:lstStyle/>
          <a:p>
            <a:r>
              <a:rPr lang="el-GR" dirty="0" smtClean="0"/>
              <a:t>Προϋπόθεση: η </a:t>
            </a:r>
            <a:r>
              <a:rPr lang="el-GR" dirty="0" err="1" smtClean="0"/>
              <a:t>εμβύθιση</a:t>
            </a:r>
            <a:r>
              <a:rPr lang="el-GR" dirty="0" smtClean="0"/>
              <a:t> στο υλικό των συνεντεύξεων</a:t>
            </a:r>
          </a:p>
          <a:p>
            <a:r>
              <a:rPr lang="el-GR" dirty="0" smtClean="0"/>
              <a:t>Δεν αρκεί να διαβάζουμε τα κείμενα, πρέπει να </a:t>
            </a:r>
            <a:r>
              <a:rPr lang="el-GR" i="1" dirty="0" smtClean="0"/>
              <a:t>ακούμε</a:t>
            </a:r>
            <a:r>
              <a:rPr lang="el-GR" dirty="0" smtClean="0"/>
              <a:t> προσεχτικά τα ηχητικά τεκμήρια</a:t>
            </a:r>
          </a:p>
          <a:p>
            <a:r>
              <a:rPr lang="el-GR" dirty="0" smtClean="0"/>
              <a:t>Να πάρουμε τον απαραίτητο χρόνο</a:t>
            </a:r>
          </a:p>
          <a:p>
            <a:r>
              <a:rPr lang="el-GR" dirty="0" smtClean="0"/>
              <a:t>Να ακούμε τι κρύβεται πίσω από τα λόγια των αφηγητών (η αίσθηση της τοπικής κουλτούρας, η νοοτροπία, ο τρόπος σκέψης, κοινά σημεία ατομικών αφηγήσεων ζωής)</a:t>
            </a:r>
            <a:endParaRPr lang="el-GR" dirty="0"/>
          </a:p>
        </p:txBody>
      </p:sp>
    </p:spTree>
    <p:extLst>
      <p:ext uri="{BB962C8B-B14F-4D97-AF65-F5344CB8AC3E}">
        <p14:creationId xmlns:p14="http://schemas.microsoft.com/office/powerpoint/2010/main" val="320751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Ένα παράδειγμα από την Πενσυλβανία</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Τι κατάλαβε η συγγραφέας ακούγοντας δεκάδες συνεντεύξεις τοπικών κοινοτήτων;</a:t>
            </a:r>
          </a:p>
          <a:p>
            <a:endParaRPr lang="el-GR" dirty="0"/>
          </a:p>
          <a:p>
            <a:r>
              <a:rPr lang="el-GR" dirty="0" smtClean="0"/>
              <a:t>Εντοπιότητα: η σημασία του τόπου στις προσωπικές αναμνήσεις των κατοίκων</a:t>
            </a:r>
          </a:p>
          <a:p>
            <a:r>
              <a:rPr lang="el-GR" dirty="0" smtClean="0"/>
              <a:t>Η </a:t>
            </a:r>
            <a:r>
              <a:rPr lang="el-GR" dirty="0" err="1" smtClean="0"/>
              <a:t>νοηματοδότηση</a:t>
            </a:r>
            <a:r>
              <a:rPr lang="el-GR" dirty="0" smtClean="0"/>
              <a:t> του παρόντος μέσα από τις αναμνήσεις του παρελθόντος</a:t>
            </a:r>
          </a:p>
          <a:p>
            <a:pPr lvl="1"/>
            <a:r>
              <a:rPr lang="el-GR" dirty="0" smtClean="0"/>
              <a:t>Η σημασία της «σκληρής δουλειάς» για την κοινοτική ταυτότητα:  εμείς φτιάξαμε τα εργοστάσια</a:t>
            </a:r>
          </a:p>
          <a:p>
            <a:pPr lvl="1"/>
            <a:r>
              <a:rPr lang="el-GR" dirty="0" smtClean="0"/>
              <a:t>Η σημασία του σύγχρονο φυλετικού ζητήματος: αποκλεισμός των Μαύρων και των νεοφερμένων από την κοινότητα των λευκών «σκληρά εργαζόμενων»</a:t>
            </a:r>
          </a:p>
          <a:p>
            <a:pPr lvl="1"/>
            <a:r>
              <a:rPr lang="el-GR" dirty="0" smtClean="0"/>
              <a:t>Με άλλα λόγια: η έννοια του συνόρου</a:t>
            </a:r>
          </a:p>
          <a:p>
            <a:endParaRPr lang="el-GR" dirty="0"/>
          </a:p>
        </p:txBody>
      </p:sp>
    </p:spTree>
    <p:extLst>
      <p:ext uri="{BB962C8B-B14F-4D97-AF65-F5344CB8AC3E}">
        <p14:creationId xmlns:p14="http://schemas.microsoft.com/office/powerpoint/2010/main" val="16872976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161</TotalTime>
  <Words>929</Words>
  <Application>Microsoft Office PowerPoint</Application>
  <PresentationFormat>Προβολή στην οθόνη (4:3)</PresentationFormat>
  <Paragraphs>113</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Αστικό</vt:lpstr>
      <vt:lpstr>ΚΟΙΝΟΤΗΤΕΣ ΣΤΟ ΜΟΥΣΕΙΟ</vt:lpstr>
      <vt:lpstr>Η ΜΕΛΕΤΗ ΤΗΣ ΚΟΙΝΟΤΗΤΑΣ ΚΑΙ Η ΠΡΟΦΟΡΙΚΗ ΙΣΤΟΡΙΑ</vt:lpstr>
      <vt:lpstr>Η ΣΗΜΑΣΙΑ ΤΗΣ ΕΝΤΟΠΙΟΤΗΤΑΣ</vt:lpstr>
      <vt:lpstr>Προγράμματα κοινοτικής προφορικής ιστορίας</vt:lpstr>
      <vt:lpstr>Δύο άξονες διαφοροποίησης</vt:lpstr>
      <vt:lpstr>Η χρήση υφιστάμενων συλλογών για τη μελέτη κοινοτήτων</vt:lpstr>
      <vt:lpstr>Ποιες είναι οι πιο χρήσιμες συλλογές;</vt:lpstr>
      <vt:lpstr>Πως μελετάμε τις συλλογές;</vt:lpstr>
      <vt:lpstr>Ένα παράδειγμα από την Πενσυλβανία</vt:lpstr>
      <vt:lpstr>Ερώτημα</vt:lpstr>
      <vt:lpstr>Διεξάγοντας τις δικές μας συνεντεύξεις</vt:lpstr>
      <vt:lpstr>Συστάσεις</vt:lpstr>
      <vt:lpstr>Η χρήση του υλικού για τη δημόσια ιστορία</vt:lpstr>
      <vt:lpstr>ΚΟΙΝΩΤΙΚΕΣ ΦΩΝΕΣ: Η ΠΡΟΦΟΡΙΚΗ ΙΣΤΟΡΙΑ ΣΤΟ ΠΕΔΙΟ</vt:lpstr>
      <vt:lpstr>Simon Elmes παραγωγός ραδιοφωνικών ντοκυμεντέρ στο BBC</vt:lpstr>
      <vt:lpstr>Linda Shopes COMMUNITY HISTORY: WHERE HAVE WE BEEN, WHERE ARE WE GOING</vt:lpstr>
      <vt:lpstr>Shopes Συμπεράσματα</vt:lpstr>
      <vt:lpstr>Κοινότητες που παρουσιάστηκαν</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ΚΟΙΝΟΤΗΤΕΣ ΣΤΟ ΜΟΥΣΕΙΟ</dc:title>
  <dc:creator>WIN7</dc:creator>
  <cp:lastModifiedBy>WIN7</cp:lastModifiedBy>
  <cp:revision>15</cp:revision>
  <dcterms:created xsi:type="dcterms:W3CDTF">2015-02-26T08:59:54Z</dcterms:created>
  <dcterms:modified xsi:type="dcterms:W3CDTF">2015-02-26T11:40:55Z</dcterms:modified>
</cp:coreProperties>
</file>