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306" r:id="rId2"/>
    <p:sldId id="294" r:id="rId3"/>
    <p:sldId id="256" r:id="rId4"/>
    <p:sldId id="303" r:id="rId5"/>
    <p:sldId id="285" r:id="rId6"/>
    <p:sldId id="283" r:id="rId7"/>
    <p:sldId id="258" r:id="rId8"/>
    <p:sldId id="298" r:id="rId9"/>
    <p:sldId id="299" r:id="rId10"/>
    <p:sldId id="265" r:id="rId11"/>
    <p:sldId id="259" r:id="rId12"/>
    <p:sldId id="297" r:id="rId13"/>
    <p:sldId id="295" r:id="rId14"/>
    <p:sldId id="266" r:id="rId15"/>
    <p:sldId id="305" r:id="rId16"/>
    <p:sldId id="286" r:id="rId17"/>
    <p:sldId id="263" r:id="rId18"/>
    <p:sldId id="267" r:id="rId19"/>
    <p:sldId id="268" r:id="rId20"/>
    <p:sldId id="269" r:id="rId21"/>
    <p:sldId id="289" r:id="rId22"/>
    <p:sldId id="307" r:id="rId23"/>
    <p:sldId id="272" r:id="rId24"/>
    <p:sldId id="271" r:id="rId25"/>
    <p:sldId id="301" r:id="rId26"/>
    <p:sldId id="273" r:id="rId27"/>
    <p:sldId id="291" r:id="rId28"/>
    <p:sldId id="276" r:id="rId29"/>
    <p:sldId id="304" r:id="rId30"/>
    <p:sldId id="290" r:id="rId31"/>
    <p:sldId id="292" r:id="rId32"/>
    <p:sldId id="302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29" autoAdjust="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D6F43-DDA8-4D51-8E61-F5BDED9068EE}" type="datetimeFigureOut">
              <a:rPr lang="el-GR" smtClean="0"/>
              <a:pPr/>
              <a:t>11/6/2015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A9FBC-5FDF-4D88-905C-B16F6ECD759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897F-639E-4D34-88D2-CB39856576BA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1662-D15E-4514-866B-08E8BF44210C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466E-0604-4DE5-9AD5-5954DFF3D159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1239-BBCA-4584-A16D-E82FB0EE980F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DF85-7ED8-48B2-BDEA-BDDF38038197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1894-8F6B-42F4-A4BA-E1924ADACD26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EDA0-E427-4D2E-8090-47C7092AB404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36E4-224B-4759-BF4E-1AAC694AD0FE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5B57-543F-4A71-9EA2-937CB13CEA0A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AA62-3B93-42A0-AC8B-B42653E6B12A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40C8-841B-4E5C-B01B-F89FB803A309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00B0D3-B885-4C71-AF26-B92542C10149}" type="datetime1">
              <a:rPr lang="el-GR" smtClean="0"/>
              <a:pPr/>
              <a:t>11/6/2015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0C9334-410E-4E7C-9727-2E1EDF86A99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>ΠΑΝΕΠΙΣΤΗΜΙΟ ΘΕΣΣΑΛΙΑΣ</a:t>
            </a:r>
            <a:br>
              <a:rPr lang="el-GR" sz="2700" dirty="0" smtClean="0"/>
            </a:br>
            <a:r>
              <a:rPr lang="el-GR" sz="2700" dirty="0" smtClean="0"/>
              <a:t>ΣΧΟΛΗ ΘΕΤΙΚΩΝ ΕΠΙΣΤΗΜΩΝ ΜΕΤΑΠΤΥΧΙΑΚΟ ΤΜΗΜΑ ΠΛΗΡΟΦΟΡΙΚΗΣ </a:t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ΜΑΘΗΜΑ:</a:t>
            </a:r>
          </a:p>
          <a:p>
            <a:pPr>
              <a:buNone/>
            </a:pPr>
            <a:r>
              <a:rPr lang="el-GR" dirty="0" smtClean="0"/>
              <a:t>ΘΕΜΑ: Χωρική παρεμβολή θερμοκρασίας εδάφους από μετρήσεις στο Νησί της Μήλου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500298" y="2714620"/>
            <a:ext cx="605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ΣΥΣΤΗΜΑΤΑ ΓΕΩΓΡΑΦΙΚΩΝ ΠΛΗΡΟΦΟΡΙΩΝ</a:t>
            </a:r>
            <a:r>
              <a:rPr lang="en-US" sz="2000" dirty="0" smtClean="0"/>
              <a:t>(GIS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57158" y="1643050"/>
            <a:ext cx="82868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sz="3200" dirty="0" smtClean="0"/>
              <a:t>ΟΜΑΔΑ: </a:t>
            </a:r>
            <a:r>
              <a:rPr lang="el-GR" sz="2400" dirty="0" smtClean="0"/>
              <a:t>Καλαντζής Γεώργιος</a:t>
            </a:r>
          </a:p>
          <a:p>
            <a:r>
              <a:rPr lang="el-GR" sz="2400" dirty="0" smtClean="0"/>
              <a:t>                  </a:t>
            </a:r>
            <a:r>
              <a:rPr lang="el-GR" sz="2400" dirty="0" err="1" smtClean="0"/>
              <a:t>Πουγκακιώτη</a:t>
            </a:r>
            <a:r>
              <a:rPr lang="el-GR" sz="2400" dirty="0" smtClean="0"/>
              <a:t> Ιφιγένεια-Δήμητρα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72494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Ημιβαριόγραμμα</a:t>
            </a:r>
            <a:endParaRPr lang="el-GR" dirty="0"/>
          </a:p>
        </p:txBody>
      </p:sp>
      <p:pic>
        <p:nvPicPr>
          <p:cNvPr id="2" name="Picture 2" descr="C:\Users\giorgos\Desktop\Screenshot_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58082" y="1000108"/>
            <a:ext cx="1571636" cy="5643602"/>
          </a:xfrm>
          <a:prstGeom prst="rect">
            <a:avLst/>
          </a:prstGeom>
          <a:noFill/>
        </p:spPr>
      </p:pic>
      <p:pic>
        <p:nvPicPr>
          <p:cNvPr id="3076" name="Picture 4" descr="C:\Users\giorgos\Desktop\Screenshot_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7358082" cy="5572164"/>
          </a:xfrm>
          <a:prstGeom prst="rect">
            <a:avLst/>
          </a:prstGeom>
          <a:noFill/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85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giorgos\Desktop\Screenshot_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-214338"/>
            <a:ext cx="2643206" cy="6340501"/>
          </a:xfrm>
          <a:prstGeom prst="rect">
            <a:avLst/>
          </a:prstGeom>
          <a:noFill/>
        </p:spPr>
      </p:pic>
      <p:pic>
        <p:nvPicPr>
          <p:cNvPr id="7171" name="Picture 3" descr="C:\Users\giorgos\Desktop\Screenshot_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6357982" cy="5599071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095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(ΜΕ=0)   </a:t>
            </a:r>
            <a:r>
              <a:rPr lang="en-US" sz="2400" dirty="0" smtClean="0"/>
              <a:t>M</a:t>
            </a:r>
            <a:r>
              <a:rPr lang="el-GR" sz="2400" dirty="0" smtClean="0"/>
              <a:t>έσο σφάλμα</a:t>
            </a:r>
            <a:r>
              <a:rPr lang="en-US" sz="2400" dirty="0" smtClean="0"/>
              <a:t>(Mean error)=0,1233727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(</a:t>
            </a:r>
            <a:r>
              <a:rPr lang="en-US" sz="2400" dirty="0" smtClean="0"/>
              <a:t>SME=0) </a:t>
            </a:r>
            <a:r>
              <a:rPr lang="el-GR" sz="2400" dirty="0" smtClean="0"/>
              <a:t>Τυποποιημένο μέσο σφάλμα</a:t>
            </a:r>
            <a:r>
              <a:rPr lang="en-US" sz="2400" dirty="0" smtClean="0"/>
              <a:t>(Mean Standardized error)=0,0065855062</a:t>
            </a:r>
          </a:p>
          <a:p>
            <a:pPr>
              <a:buNone/>
            </a:pPr>
            <a:r>
              <a:rPr lang="el-GR" sz="2400" dirty="0" smtClean="0"/>
              <a:t>(</a:t>
            </a:r>
            <a:r>
              <a:rPr lang="en-US" sz="2400" dirty="0" smtClean="0"/>
              <a:t>RMSE</a:t>
            </a:r>
            <a:r>
              <a:rPr lang="el-GR" sz="2400" dirty="0" smtClean="0"/>
              <a:t>) </a:t>
            </a:r>
            <a:r>
              <a:rPr lang="en-US" sz="2400" dirty="0" smtClean="0"/>
              <a:t> </a:t>
            </a:r>
            <a:r>
              <a:rPr lang="el-GR" sz="2400" dirty="0" smtClean="0"/>
              <a:t> Τετραγωνική ρίζα του μέσου τετραγωνικού σφάλματος     </a:t>
            </a:r>
            <a:r>
              <a:rPr lang="en-US" sz="2400" dirty="0" smtClean="0"/>
              <a:t>(Root Mean Square Error</a:t>
            </a:r>
            <a:r>
              <a:rPr lang="el-GR" sz="2400" dirty="0" smtClean="0"/>
              <a:t>)=16,56738</a:t>
            </a:r>
          </a:p>
          <a:p>
            <a:pPr>
              <a:buNone/>
            </a:pPr>
            <a:r>
              <a:rPr lang="en-US" sz="2400" dirty="0" smtClean="0"/>
              <a:t>(SAE=0 ) </a:t>
            </a:r>
            <a:r>
              <a:rPr lang="el-GR" sz="2400" dirty="0" smtClean="0"/>
              <a:t>Τυπικό σφάλμα </a:t>
            </a:r>
            <a:r>
              <a:rPr lang="en-US" sz="2400" dirty="0" smtClean="0"/>
              <a:t>(Average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Error)</a:t>
            </a:r>
            <a:r>
              <a:rPr lang="el-GR" sz="2400" dirty="0" smtClean="0"/>
              <a:t>=21,763779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(SRMSE</a:t>
            </a:r>
            <a:r>
              <a:rPr lang="el-GR" sz="2400" dirty="0" smtClean="0"/>
              <a:t>=1</a:t>
            </a:r>
            <a:r>
              <a:rPr lang="en-US" sz="2400" dirty="0" smtClean="0"/>
              <a:t>) T</a:t>
            </a:r>
            <a:r>
              <a:rPr lang="el-GR" sz="2400" dirty="0" err="1" smtClean="0"/>
              <a:t>υποποιημένη</a:t>
            </a:r>
            <a:r>
              <a:rPr lang="el-GR" sz="2400" dirty="0" smtClean="0"/>
              <a:t> τετραγωνική ρίζα του μέσου τετραγωνικού σφάλματος</a:t>
            </a:r>
            <a:r>
              <a:rPr lang="en-US" sz="2400" dirty="0" smtClean="0"/>
              <a:t> (Standardized Root Mean Square Error)</a:t>
            </a:r>
            <a:r>
              <a:rPr lang="el-GR" sz="2400" dirty="0" smtClean="0"/>
              <a:t>=</a:t>
            </a:r>
            <a:r>
              <a:rPr lang="en-US" sz="2400" dirty="0" smtClean="0"/>
              <a:t> </a:t>
            </a:r>
            <a:r>
              <a:rPr lang="el-GR" sz="2400" dirty="0" smtClean="0"/>
              <a:t>0.764838</a:t>
            </a:r>
          </a:p>
          <a:p>
            <a:pPr>
              <a:buNone/>
            </a:pPr>
            <a:r>
              <a:rPr lang="el-GR" sz="2400" dirty="0" smtClean="0"/>
              <a:t>Οι τιμές του </a:t>
            </a:r>
            <a:r>
              <a:rPr lang="en-US" sz="2400" dirty="0" smtClean="0"/>
              <a:t>SA</a:t>
            </a:r>
            <a:r>
              <a:rPr lang="el-GR" sz="2400" dirty="0" smtClean="0"/>
              <a:t>E χρησιμοποιούνται για να αξιολογήσουν την μεταβλητότητα των προβλέψεων από τις μετρημένες τιμές.</a:t>
            </a:r>
          </a:p>
          <a:p>
            <a:pPr>
              <a:buNone/>
            </a:pPr>
            <a:r>
              <a:rPr lang="el-GR" sz="2400" dirty="0" smtClean="0"/>
              <a:t>Επειδή η τιμή του </a:t>
            </a:r>
            <a:r>
              <a:rPr lang="en-US" sz="2400" dirty="0" smtClean="0"/>
              <a:t>SAE</a:t>
            </a:r>
            <a:r>
              <a:rPr lang="el-GR" sz="2400" dirty="0" smtClean="0"/>
              <a:t> είναι μεγαλύτερη από το RMSE σημαίνει ότι οι τιμές των προβλέψεων είναι υπερεκτιμημένες.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170277"/>
            <a:ext cx="6572295" cy="702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8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2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6170" y="928670"/>
            <a:ext cx="5989102" cy="52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2000240"/>
            <a:ext cx="8929718" cy="421484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150019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Πηγή: ΙΓΜΕ –ΕΜΠ</a:t>
            </a:r>
          </a:p>
          <a:p>
            <a:r>
              <a:rPr lang="el-GR" dirty="0" smtClean="0"/>
              <a:t>Μορφή: </a:t>
            </a:r>
            <a:r>
              <a:rPr lang="en-US" dirty="0" smtClean="0"/>
              <a:t>EXCEL</a:t>
            </a:r>
          </a:p>
          <a:p>
            <a:r>
              <a:rPr lang="el-GR" dirty="0" smtClean="0"/>
              <a:t>Πίνακας: </a:t>
            </a:r>
            <a:r>
              <a:rPr lang="en-US" sz="1400" b="1" dirty="0" smtClean="0"/>
              <a:t>FID</a:t>
            </a:r>
            <a:r>
              <a:rPr lang="en-US" sz="1400" dirty="0" smtClean="0"/>
              <a:t> </a:t>
            </a:r>
            <a:r>
              <a:rPr lang="el-GR" sz="1400" dirty="0" smtClean="0"/>
              <a:t>/</a:t>
            </a:r>
            <a:r>
              <a:rPr lang="en-US" sz="1400" b="1" dirty="0" smtClean="0"/>
              <a:t> CODE</a:t>
            </a:r>
            <a:r>
              <a:rPr lang="en-US" sz="1400" dirty="0" smtClean="0"/>
              <a:t> /COUNTRY/VALUE</a:t>
            </a:r>
            <a:r>
              <a:rPr lang="en-US" sz="1400" b="1" dirty="0" smtClean="0"/>
              <a:t> T100/ POINT X</a:t>
            </a:r>
            <a:r>
              <a:rPr lang="en-US" sz="1400" dirty="0" smtClean="0"/>
              <a:t> /POINT Y</a:t>
            </a:r>
          </a:p>
          <a:p>
            <a:r>
              <a:rPr lang="el-GR" sz="2600" dirty="0" smtClean="0"/>
              <a:t>ΠΡΟΒΟΛΙΚΟΣΥΣΤΗΜΑ: ΕΓΣΑ 87</a:t>
            </a:r>
            <a:endParaRPr lang="el-GR" sz="2600" dirty="0"/>
          </a:p>
        </p:txBody>
      </p:sp>
      <p:pic>
        <p:nvPicPr>
          <p:cNvPr id="3076" name="Picture 4" descr="C:\Users\giorgos\Desktop\Screenshot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929718" cy="4224348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15" y="-254896"/>
            <a:ext cx="7120081" cy="682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8259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Μέθοδος </a:t>
            </a:r>
            <a:r>
              <a:rPr lang="en-US" dirty="0" err="1" smtClean="0"/>
              <a:t>kriging</a:t>
            </a:r>
            <a:endParaRPr lang="el-GR" dirty="0"/>
          </a:p>
        </p:txBody>
      </p:sp>
      <p:pic>
        <p:nvPicPr>
          <p:cNvPr id="1026" name="Picture 2" descr="C:\Users\giorgos\Desktop\Screenshot_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928670"/>
            <a:ext cx="6929454" cy="5929330"/>
          </a:xfrm>
          <a:prstGeom prst="rect">
            <a:avLst/>
          </a:prstGeom>
          <a:noFill/>
        </p:spPr>
      </p:pic>
      <p:pic>
        <p:nvPicPr>
          <p:cNvPr id="1027" name="Picture 3" descr="C:\Users\giorgos\Desktop\Screenshot_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28669"/>
            <a:ext cx="2357422" cy="5929333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1026" name="Picture 2" descr="C:\Users\giorgos\Downloads\contour_kriging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Αποτέλεσμα εικόνας για kurt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858180" cy="6314609"/>
          </a:xfrm>
          <a:prstGeom prst="rect">
            <a:avLst/>
          </a:prstGeo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thumb/3/33/Visualisation_mode_median_mean.svg/100px-Visualisation_mode_median_mea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3929090" cy="4714884"/>
          </a:xfrm>
          <a:prstGeom prst="rect">
            <a:avLst/>
          </a:prstGeo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Διαγραμμα</a:t>
            </a:r>
            <a:r>
              <a:rPr lang="el-GR" dirty="0" smtClean="0"/>
              <a:t> </a:t>
            </a:r>
            <a:r>
              <a:rPr lang="el-GR" dirty="0" err="1" smtClean="0"/>
              <a:t>διασπορασ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1"/>
            <a:ext cx="89297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orgos\Desktop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884" y="571481"/>
            <a:ext cx="6922524" cy="5500726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35718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ΠΙΝΑΚΑΣ ΤΙΜΩΝ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788622"/>
            <a:ext cx="4286250" cy="28968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647700" y="404670"/>
            <a:ext cx="7772400" cy="62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algn="ctr"/>
            <a:r>
              <a:rPr lang="el-GR" sz="2800">
                <a:solidFill>
                  <a:schemeClr val="tx2"/>
                </a:solidFill>
                <a:latin typeface="Arial" charset="0"/>
              </a:rPr>
              <a:t>Μαγείρεμα στη Μήλο</a:t>
            </a:r>
            <a:r>
              <a:rPr lang="en-US" sz="2800">
                <a:solidFill>
                  <a:schemeClr val="tx2"/>
                </a:solidFill>
                <a:latin typeface="Arial" charset="0"/>
              </a:rPr>
              <a:t>	</a:t>
            </a:r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4319588" y="1000108"/>
            <a:ext cx="439261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el-GR" sz="1600" dirty="0"/>
              <a:t>Το μαγείρεμα γίνεται με την τοποθέτηση πήλινων δοχείων με κρέας και λαχανικά για ικανό χρονικό διάστημα (5 ώρες) σε βάθος περίπου 20 cm σε  ένα πολύ θερμό τμήμα (επιφάνειας περίπου 2 m</a:t>
            </a:r>
            <a:r>
              <a:rPr lang="el-GR" sz="1600" baseline="30000" dirty="0"/>
              <a:t>2</a:t>
            </a:r>
            <a:r>
              <a:rPr lang="el-GR" sz="1600" dirty="0"/>
              <a:t>) της αμμώδους ακτής στο </a:t>
            </a:r>
            <a:r>
              <a:rPr lang="el-GR" sz="1600" dirty="0" err="1"/>
              <a:t>Παλιοχώρι</a:t>
            </a:r>
            <a:r>
              <a:rPr lang="el-GR" sz="1600" dirty="0"/>
              <a:t> της Μήλου</a:t>
            </a:r>
          </a:p>
          <a:p>
            <a:pPr marL="177800" indent="-177800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Char char="v"/>
            </a:pPr>
            <a:r>
              <a:rPr lang="el-GR" sz="1600" dirty="0"/>
              <a:t>Το τμήμα αυτό θερμαίνεται κοντά τους 100°C από την ανάδυση ατμών. </a:t>
            </a:r>
          </a:p>
        </p:txBody>
      </p:sp>
      <p:pic>
        <p:nvPicPr>
          <p:cNvPr id="460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3852862" cy="251505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608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1375876"/>
            <a:ext cx="3816350" cy="24325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60807" name="Rectangle 7"/>
          <p:cNvSpPr>
            <a:spLocks noChangeArrowheads="1"/>
          </p:cNvSpPr>
          <p:nvPr/>
        </p:nvSpPr>
        <p:spPr bwMode="auto">
          <a:xfrm>
            <a:off x="7380289" y="5697439"/>
            <a:ext cx="828675" cy="468805"/>
          </a:xfrm>
          <a:prstGeom prst="rect">
            <a:avLst/>
          </a:prstGeom>
          <a:solidFill>
            <a:srgbClr val="FF66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Μέθοδος </a:t>
            </a:r>
            <a:r>
              <a:rPr lang="en-US" dirty="0" smtClean="0"/>
              <a:t>IDW (inverse distance weighted)</a:t>
            </a:r>
            <a:endParaRPr lang="el-GR" dirty="0"/>
          </a:p>
        </p:txBody>
      </p:sp>
      <p:pic>
        <p:nvPicPr>
          <p:cNvPr id="1026" name="Picture 2" descr="C:\Users\giorgos\Desktop\Screenshot_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2428892" cy="4000528"/>
          </a:xfrm>
          <a:prstGeom prst="rect">
            <a:avLst/>
          </a:prstGeom>
          <a:noFill/>
        </p:spPr>
      </p:pic>
      <p:pic>
        <p:nvPicPr>
          <p:cNvPr id="1027" name="Picture 3" descr="C:\Users\giorgos\Desktop\Screenshot_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77854" y="1714489"/>
            <a:ext cx="5823271" cy="4714908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869934"/>
          </a:xfrm>
        </p:spPr>
        <p:txBody>
          <a:bodyPr/>
          <a:lstStyle/>
          <a:p>
            <a:r>
              <a:rPr lang="el-GR" dirty="0" smtClean="0"/>
              <a:t>Σύγκριση Μεθόδων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00034" y="1214423"/>
            <a:ext cx="4040188" cy="642942"/>
          </a:xfrm>
        </p:spPr>
        <p:txBody>
          <a:bodyPr/>
          <a:lstStyle/>
          <a:p>
            <a:r>
              <a:rPr lang="el-GR" dirty="0" err="1" smtClean="0"/>
              <a:t>Μεθοδοσ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idw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214422"/>
            <a:ext cx="4041775" cy="642943"/>
          </a:xfrm>
        </p:spPr>
        <p:txBody>
          <a:bodyPr/>
          <a:lstStyle/>
          <a:p>
            <a:r>
              <a:rPr lang="el-GR" dirty="0" err="1" smtClean="0"/>
              <a:t>Μεθοδοσ</a:t>
            </a:r>
            <a:r>
              <a:rPr lang="en-US" dirty="0" smtClean="0"/>
              <a:t> </a:t>
            </a:r>
            <a:r>
              <a:rPr lang="en-US" b="1" dirty="0" err="1" smtClean="0"/>
              <a:t>kriging</a:t>
            </a:r>
            <a:endParaRPr lang="el-GR" dirty="0"/>
          </a:p>
        </p:txBody>
      </p:sp>
      <p:pic>
        <p:nvPicPr>
          <p:cNvPr id="46082" name="Picture 2" descr="C:\Users\giorgos\Desktop\Screenshot_2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149" y="2143116"/>
            <a:ext cx="4432860" cy="4214842"/>
          </a:xfrm>
          <a:prstGeom prst="rect">
            <a:avLst/>
          </a:prstGeom>
          <a:noFill/>
        </p:spPr>
      </p:pic>
      <p:pic>
        <p:nvPicPr>
          <p:cNvPr id="46083" name="Picture 3" descr="C:\Users\giorgos\Desktop\Screenshot_3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4767" y="2071679"/>
            <a:ext cx="4469233" cy="4286280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21442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ΟΡΙΣΜΟΣ ΠΡΟΒΟΛΙΚΟΥ ΣΥΣΤΗΜΑΤΟΣ</a:t>
            </a:r>
            <a:endParaRPr lang="el-GR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07222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08629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9603"/>
            <a:ext cx="8643998" cy="642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334-410E-4E7C-9727-2E1EDF86A99E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665</TotalTime>
  <Words>272</Words>
  <Application>Microsoft Office PowerPoint</Application>
  <PresentationFormat>Προβολή στην οθόνη (4:3)</PresentationFormat>
  <Paragraphs>76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Αποκορύφωμα</vt:lpstr>
      <vt:lpstr> ΠΑΝΕΠΙΣΤΗΜΙΟ ΘΕΣΣΑΛΙΑΣ ΣΧΟΛΗ ΘΕΤΙΚΩΝ ΕΠΙΣΤΗΜΩΝ ΜΕΤΑΠΤΥΧΙΑΚΟ ΤΜΗΜΑ ΠΛΗΡΟΦΟΡΙΚΗΣ    </vt:lpstr>
      <vt:lpstr>Διαφάνεια 2</vt:lpstr>
      <vt:lpstr>ΠΙΝΑΚΑΣ ΤΙΜΩΝ</vt:lpstr>
      <vt:lpstr>ΟΡΙΣΜΟΣ ΠΡΟΒΟΛΙΚΟΥ ΣΥΣΤΗΜΑΤΟΣ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Ημιβαριόγραμμα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Μέθοδος kriging</vt:lpstr>
      <vt:lpstr>Διαφάνεια 22</vt:lpstr>
      <vt:lpstr>Διαφάνεια 23</vt:lpstr>
      <vt:lpstr>Διαφάνεια 24</vt:lpstr>
      <vt:lpstr>Διαφάνεια 25</vt:lpstr>
      <vt:lpstr>Διαφάνεια 26</vt:lpstr>
      <vt:lpstr>Διαγραμμα διασπορασ</vt:lpstr>
      <vt:lpstr>Διαφάνεια 28</vt:lpstr>
      <vt:lpstr>Διαφάνεια 29</vt:lpstr>
      <vt:lpstr>Διαφάνεια 30</vt:lpstr>
      <vt:lpstr>Μέθοδος IDW (inverse distance weighted)</vt:lpstr>
      <vt:lpstr>Σύγκριση Μεθόδων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giorgos</dc:creator>
  <cp:lastModifiedBy>giorgos</cp:lastModifiedBy>
  <cp:revision>89</cp:revision>
  <dcterms:created xsi:type="dcterms:W3CDTF">2015-05-23T12:27:18Z</dcterms:created>
  <dcterms:modified xsi:type="dcterms:W3CDTF">2015-06-11T08:33:50Z</dcterms:modified>
</cp:coreProperties>
</file>