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82" r:id="rId2"/>
    <p:sldMasterId id="2147483894" r:id="rId3"/>
  </p:sldMasterIdLst>
  <p:notesMasterIdLst>
    <p:notesMasterId r:id="rId23"/>
  </p:notesMasterIdLst>
  <p:sldIdLst>
    <p:sldId id="270" r:id="rId4"/>
    <p:sldId id="269" r:id="rId5"/>
    <p:sldId id="259" r:id="rId6"/>
    <p:sldId id="258" r:id="rId7"/>
    <p:sldId id="264" r:id="rId8"/>
    <p:sldId id="267" r:id="rId9"/>
    <p:sldId id="256" r:id="rId10"/>
    <p:sldId id="257" r:id="rId11"/>
    <p:sldId id="266" r:id="rId12"/>
    <p:sldId id="260" r:id="rId13"/>
    <p:sldId id="261" r:id="rId14"/>
    <p:sldId id="262" r:id="rId15"/>
    <p:sldId id="263" r:id="rId16"/>
    <p:sldId id="265" r:id="rId17"/>
    <p:sldId id="268" r:id="rId18"/>
    <p:sldId id="271" r:id="rId19"/>
    <p:sldId id="272" r:id="rId20"/>
    <p:sldId id="273" r:id="rId21"/>
    <p:sldId id="274" r:id="rId2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A6B2D257-F39A-43AB-9C9B-D4DE657842FB}" type="slidenum">
              <a:rPr lang="el-GR"/>
              <a:pPr/>
              <a:t>‹#›</a:t>
            </a:fld>
            <a:endParaRPr lang="el-GR"/>
          </a:p>
        </p:txBody>
      </p:sp>
    </p:spTree>
    <p:extLst>
      <p:ext uri="{BB962C8B-B14F-4D97-AF65-F5344CB8AC3E}">
        <p14:creationId xmlns:p14="http://schemas.microsoft.com/office/powerpoint/2010/main" val="3165274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E67EAA7-B483-4B81-9A98-7A9D79ABC213}" type="slidenum">
              <a:rPr lang="el-GR" altLang="el-GR"/>
              <a:pPr eaLnBrk="1" hangingPunct="1">
                <a:spcBef>
                  <a:spcPct val="0"/>
                </a:spcBef>
              </a:pPr>
              <a:t>3</a:t>
            </a:fld>
            <a:endParaRPr lang="el-GR" altLang="el-G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41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9C80E77-FDB6-4AA9-90E2-5D17C1C61003}" type="slidenum">
              <a:rPr lang="el-GR" altLang="el-GR"/>
              <a:pPr eaLnBrk="1" hangingPunct="1">
                <a:spcBef>
                  <a:spcPct val="0"/>
                </a:spcBef>
              </a:pPr>
              <a:t>12</a:t>
            </a:fld>
            <a:endParaRPr lang="el-GR" altLang="el-G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77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41BB54A-BD78-4092-AFD7-C205194D982F}" type="slidenum">
              <a:rPr lang="el-GR" altLang="el-GR"/>
              <a:pPr eaLnBrk="1" hangingPunct="1">
                <a:spcBef>
                  <a:spcPct val="0"/>
                </a:spcBef>
              </a:pPr>
              <a:t>13</a:t>
            </a:fld>
            <a:endParaRPr lang="el-GR" altLang="el-G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4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61D1C36-289E-4EF6-A2D7-47A794BC15DC}" type="slidenum">
              <a:rPr lang="el-GR" altLang="el-GR"/>
              <a:pPr eaLnBrk="1" hangingPunct="1">
                <a:spcBef>
                  <a:spcPct val="0"/>
                </a:spcBef>
              </a:pPr>
              <a:t>14</a:t>
            </a:fld>
            <a:endParaRPr lang="el-GR" altLang="el-G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6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56FEB5C-C68A-48FB-BAE3-220ECE05910E}" type="slidenum">
              <a:rPr lang="el-GR" altLang="el-GR"/>
              <a:pPr eaLnBrk="1" hangingPunct="1">
                <a:spcBef>
                  <a:spcPct val="0"/>
                </a:spcBef>
              </a:pPr>
              <a:t>4</a:t>
            </a:fld>
            <a:endParaRPr lang="el-GR" altLang="el-G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00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5AAC3C8-B2BD-4E48-AE6B-21A34C908782}" type="slidenum">
              <a:rPr lang="el-GR" altLang="el-GR"/>
              <a:pPr eaLnBrk="1" hangingPunct="1">
                <a:spcBef>
                  <a:spcPct val="0"/>
                </a:spcBef>
              </a:pPr>
              <a:t>5</a:t>
            </a:fld>
            <a:endParaRPr lang="el-GR" altLang="el-G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0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F6A1D78-8C92-4CEE-896D-83CA7CADD3C0}" type="slidenum">
              <a:rPr lang="el-GR" altLang="el-GR"/>
              <a:pPr eaLnBrk="1" hangingPunct="1">
                <a:spcBef>
                  <a:spcPct val="0"/>
                </a:spcBef>
              </a:pPr>
              <a:t>6</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02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E802504-4547-4397-840B-98B6AC9300FC}" type="slidenum">
              <a:rPr lang="el-GR" altLang="el-GR"/>
              <a:pPr eaLnBrk="1" hangingPunct="1">
                <a:spcBef>
                  <a:spcPct val="0"/>
                </a:spcBef>
              </a:pPr>
              <a:t>7</a:t>
            </a:fld>
            <a:endParaRPr lang="el-GR" altLang="el-G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20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5B02253-AB2A-44E0-BC9B-FA7523D25EF0}" type="slidenum">
              <a:rPr lang="el-GR" altLang="el-GR"/>
              <a:pPr eaLnBrk="1" hangingPunct="1">
                <a:spcBef>
                  <a:spcPct val="0"/>
                </a:spcBef>
              </a:pPr>
              <a:t>8</a:t>
            </a:fld>
            <a:endParaRPr lang="el-GR" altLang="el-G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91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B36F0B1-044B-469F-B7BF-81CACDC5E864}" type="slidenum">
              <a:rPr lang="el-GR" altLang="el-GR"/>
              <a:pPr eaLnBrk="1" hangingPunct="1">
                <a:spcBef>
                  <a:spcPct val="0"/>
                </a:spcBef>
              </a:pPr>
              <a:t>9</a:t>
            </a:fld>
            <a:endParaRPr lang="el-GR" altLang="el-G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17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5E71C44-D1BA-4548-8AD8-4012B309DC93}" type="slidenum">
              <a:rPr lang="el-GR" altLang="el-GR"/>
              <a:pPr eaLnBrk="1" hangingPunct="1">
                <a:spcBef>
                  <a:spcPct val="0"/>
                </a:spcBef>
              </a:pPr>
              <a:t>10</a:t>
            </a:fld>
            <a:endParaRPr lang="el-GR" altLang="el-G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96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0AC48C3-DDB7-4D50-A994-461EE6CF6955}" type="slidenum">
              <a:rPr lang="el-GR" altLang="el-GR"/>
              <a:pPr eaLnBrk="1" hangingPunct="1">
                <a:spcBef>
                  <a:spcPct val="0"/>
                </a:spcBef>
              </a:pPr>
              <a:t>11</a:t>
            </a:fld>
            <a:endParaRPr lang="el-GR" altLang="el-G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013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Ορθογώνιο 7"/>
          <p:cNvSpPr/>
          <p:nvPr/>
        </p:nvSpPr>
        <p:spPr>
          <a:xfrm flipH="1">
            <a:off x="2667000" y="0"/>
            <a:ext cx="6477000" cy="6858000"/>
          </a:xfrm>
          <a:prstGeom prst="rect">
            <a:avLst/>
          </a:prstGeom>
          <a:blipFill>
            <a:blip r:embed="rId2"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Ευθεία γραμμή σύνδεσης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latin typeface="Arial" charset="0"/>
              <a:cs typeface="Arial" charset="0"/>
            </a:endParaRPr>
          </a:p>
        </p:txBody>
      </p:sp>
      <p:sp>
        <p:nvSpPr>
          <p:cNvPr id="12" name="Τίτλος 11"/>
          <p:cNvSpPr>
            <a:spLocks noGrp="1"/>
          </p:cNvSpPr>
          <p:nvPr>
            <p:ph type="ctrTitle"/>
          </p:nvPr>
        </p:nvSpPr>
        <p:spPr>
          <a:xfrm>
            <a:off x="3366868" y="533400"/>
            <a:ext cx="5105400" cy="2868168"/>
          </a:xfrm>
        </p:spPr>
        <p:txBody>
          <a:bodyPr>
            <a:noAutofit/>
          </a:bodyPr>
          <a:lstStyle>
            <a:lvl1pPr algn="r">
              <a:defRPr sz="4200" b="1"/>
            </a:lvl1pPr>
            <a:extLst/>
          </a:lstStyle>
          <a:p>
            <a:r>
              <a:rPr lang="el-GR" smtClean="0"/>
              <a:t>Στυλ κύριου τίτλου</a:t>
            </a:r>
            <a:endParaRPr lang="en-US"/>
          </a:p>
        </p:txBody>
      </p:sp>
      <p:sp>
        <p:nvSpPr>
          <p:cNvPr id="25" name="Υπότιτλο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Στυλ κύριου υπότιτλου</a:t>
            </a:r>
            <a:endParaRPr lang="en-US"/>
          </a:p>
        </p:txBody>
      </p:sp>
      <p:sp>
        <p:nvSpPr>
          <p:cNvPr id="6" name="Θέση ημερομηνίας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el-GR"/>
          </a:p>
        </p:txBody>
      </p:sp>
      <p:sp>
        <p:nvSpPr>
          <p:cNvPr id="7" name="Θέση υποσέλιδου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l-GR"/>
          </a:p>
        </p:txBody>
      </p:sp>
      <p:sp>
        <p:nvSpPr>
          <p:cNvPr id="8" name="Θέση αριθμού διαφάνειας 28"/>
          <p:cNvSpPr>
            <a:spLocks noGrp="1"/>
          </p:cNvSpPr>
          <p:nvPr>
            <p:ph type="sldNum" sz="quarter" idx="12"/>
          </p:nvPr>
        </p:nvSpPr>
        <p:spPr>
          <a:xfrm>
            <a:off x="7880350" y="6556375"/>
            <a:ext cx="588963" cy="228600"/>
          </a:xfrm>
        </p:spPr>
        <p:txBody>
          <a:bodyPr/>
          <a:lstStyle>
            <a:lvl1pPr>
              <a:defRPr>
                <a:solidFill>
                  <a:srgbClr val="FFFFFF"/>
                </a:solidFill>
              </a:defRPr>
            </a:lvl1pPr>
          </a:lstStyle>
          <a:p>
            <a:fld id="{977B2614-25AC-4CF9-B287-4DE5A6A5B08F}" type="slidenum">
              <a:rPr lang="el-GR"/>
              <a:pPr/>
              <a:t>‹#›</a:t>
            </a:fld>
            <a:endParaRPr lang="el-GR"/>
          </a:p>
        </p:txBody>
      </p:sp>
    </p:spTree>
    <p:extLst>
      <p:ext uri="{BB962C8B-B14F-4D97-AF65-F5344CB8AC3E}">
        <p14:creationId xmlns:p14="http://schemas.microsoft.com/office/powerpoint/2010/main" val="329620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26"/>
          <p:cNvSpPr>
            <a:spLocks noGrp="1"/>
          </p:cNvSpPr>
          <p:nvPr>
            <p:ph type="dt" sz="half" idx="10"/>
          </p:nvPr>
        </p:nvSpPr>
        <p:spPr/>
        <p:txBody>
          <a:bodyPr/>
          <a:lstStyle>
            <a:lvl1pPr>
              <a:defRPr/>
            </a:lvl1pPr>
          </a:lstStyle>
          <a:p>
            <a:pPr>
              <a:defRPr/>
            </a:pPr>
            <a:endParaRPr lang="el-GR"/>
          </a:p>
        </p:txBody>
      </p:sp>
      <p:sp>
        <p:nvSpPr>
          <p:cNvPr id="5" name="Θέση υποσέλιδου 3"/>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15"/>
          <p:cNvSpPr>
            <a:spLocks noGrp="1"/>
          </p:cNvSpPr>
          <p:nvPr>
            <p:ph type="sldNum" sz="quarter" idx="12"/>
          </p:nvPr>
        </p:nvSpPr>
        <p:spPr/>
        <p:txBody>
          <a:bodyPr/>
          <a:lstStyle>
            <a:lvl1pPr>
              <a:defRPr/>
            </a:lvl1pPr>
          </a:lstStyle>
          <a:p>
            <a:fld id="{C925A794-2271-4BC4-8432-5FC08D8130BF}" type="slidenum">
              <a:rPr lang="el-GR"/>
              <a:pPr/>
              <a:t>‹#›</a:t>
            </a:fld>
            <a:endParaRPr lang="el-GR"/>
          </a:p>
        </p:txBody>
      </p:sp>
    </p:spTree>
    <p:extLst>
      <p:ext uri="{BB962C8B-B14F-4D97-AF65-F5344CB8AC3E}">
        <p14:creationId xmlns:p14="http://schemas.microsoft.com/office/powerpoint/2010/main" val="119563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53200" y="274955"/>
            <a:ext cx="1524000" cy="5851525"/>
          </a:xfrm>
        </p:spPr>
        <p:txBody>
          <a:bodyPr vert="eaVert" anchor="t"/>
          <a:lstStyle>
            <a:extLs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74642"/>
            <a:ext cx="6019800" cy="5851525"/>
          </a:xfrm>
        </p:spPr>
        <p:txBody>
          <a:bodyPr vert="eaVert"/>
          <a:lstStyle>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a:xfrm>
            <a:off x="4243388" y="6557963"/>
            <a:ext cx="2001837" cy="227012"/>
          </a:xfrm>
        </p:spPr>
        <p:txBody>
          <a:bodyPr/>
          <a:lstStyle>
            <a:lvl1pPr>
              <a:defRPr/>
            </a:lvl1pPr>
            <a:extLst/>
          </a:lstStyle>
          <a:p>
            <a:pPr>
              <a:defRPr/>
            </a:pPr>
            <a:endParaRPr lang="el-GR"/>
          </a:p>
        </p:txBody>
      </p:sp>
      <p:sp>
        <p:nvSpPr>
          <p:cNvPr id="5" name="Θέση υποσέλιδου 4"/>
          <p:cNvSpPr>
            <a:spLocks noGrp="1"/>
          </p:cNvSpPr>
          <p:nvPr>
            <p:ph type="ftr" sz="quarter" idx="11"/>
          </p:nvPr>
        </p:nvSpPr>
        <p:spPr>
          <a:xfrm>
            <a:off x="457200" y="6556375"/>
            <a:ext cx="3657600" cy="228600"/>
          </a:xfrm>
        </p:spPr>
        <p:txBody>
          <a:bodyPr/>
          <a:lstStyle>
            <a:lvl1pPr>
              <a:defRPr/>
            </a:lvl1pPr>
            <a:extLst/>
          </a:lstStyle>
          <a:p>
            <a:pPr>
              <a:defRPr/>
            </a:pPr>
            <a:endParaRPr lang="el-GR"/>
          </a:p>
        </p:txBody>
      </p:sp>
      <p:sp>
        <p:nvSpPr>
          <p:cNvPr id="6" name="Θέση αριθμού διαφάνειας 5"/>
          <p:cNvSpPr>
            <a:spLocks noGrp="1"/>
          </p:cNvSpPr>
          <p:nvPr>
            <p:ph type="sldNum" sz="quarter" idx="12"/>
          </p:nvPr>
        </p:nvSpPr>
        <p:spPr>
          <a:xfrm>
            <a:off x="6254750" y="6553200"/>
            <a:ext cx="587375" cy="228600"/>
          </a:xfrm>
        </p:spPr>
        <p:txBody>
          <a:bodyPr/>
          <a:lstStyle>
            <a:lvl1pPr>
              <a:defRPr/>
            </a:lvl1pPr>
          </a:lstStyle>
          <a:p>
            <a:fld id="{803148F9-DB7A-48FF-8D9A-63266088D38C}" type="slidenum">
              <a:rPr lang="el-GR"/>
              <a:pPr/>
              <a:t>‹#›</a:t>
            </a:fld>
            <a:endParaRPr lang="el-GR"/>
          </a:p>
        </p:txBody>
      </p:sp>
    </p:spTree>
    <p:extLst>
      <p:ext uri="{BB962C8B-B14F-4D97-AF65-F5344CB8AC3E}">
        <p14:creationId xmlns:p14="http://schemas.microsoft.com/office/powerpoint/2010/main" val="112231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CEDB5-1606-468A-A145-1FE6EB35A25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17816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17E07F-CABD-4AA5-8E62-53BFE5A7130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685963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0C4678-D39E-4FD7-98C9-D1BD2164C1C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85786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7F5CC8-CF58-46A4-BB9C-B2C9D377C13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214263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7124E3-C383-4F0A-9DCC-FAA5425388D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9644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0143F9-FB34-4E4F-9DA8-EECE8FF8144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524308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017F61-F406-46DE-9153-1D7096BC16B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1373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CC57-8BD4-40A8-B7B5-07E4FE04A0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20131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lang="el-GR" smtClean="0"/>
              <a:t>Στυλ κύριου τίτλου</a:t>
            </a:r>
            <a:endParaRPr lang="en-US"/>
          </a:p>
        </p:txBody>
      </p:sp>
      <p:sp>
        <p:nvSpPr>
          <p:cNvPr id="3" name="Θέση περιεχομένου 2"/>
          <p:cNvSpPr>
            <a:spLocks noGrp="1"/>
          </p:cNvSpPr>
          <p:nvPr>
            <p:ph idx="1"/>
          </p:nvPr>
        </p:nvSpPr>
        <p:spPr/>
        <p:txBody>
          <a:bodyPr/>
          <a:lstStyle>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26"/>
          <p:cNvSpPr>
            <a:spLocks noGrp="1"/>
          </p:cNvSpPr>
          <p:nvPr>
            <p:ph type="dt" sz="half" idx="10"/>
          </p:nvPr>
        </p:nvSpPr>
        <p:spPr/>
        <p:txBody>
          <a:bodyPr/>
          <a:lstStyle>
            <a:lvl1pPr>
              <a:defRPr/>
            </a:lvl1pPr>
          </a:lstStyle>
          <a:p>
            <a:pPr>
              <a:defRPr/>
            </a:pPr>
            <a:endParaRPr lang="el-GR"/>
          </a:p>
        </p:txBody>
      </p:sp>
      <p:sp>
        <p:nvSpPr>
          <p:cNvPr id="5" name="Θέση υποσέλιδου 3"/>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15"/>
          <p:cNvSpPr>
            <a:spLocks noGrp="1"/>
          </p:cNvSpPr>
          <p:nvPr>
            <p:ph type="sldNum" sz="quarter" idx="12"/>
          </p:nvPr>
        </p:nvSpPr>
        <p:spPr/>
        <p:txBody>
          <a:bodyPr/>
          <a:lstStyle>
            <a:lvl1pPr>
              <a:defRPr/>
            </a:lvl1pPr>
          </a:lstStyle>
          <a:p>
            <a:fld id="{8F0BCD21-1F80-436D-B50F-41FD26E6413C}" type="slidenum">
              <a:rPr lang="el-GR"/>
              <a:pPr/>
              <a:t>‹#›</a:t>
            </a:fld>
            <a:endParaRPr lang="el-GR"/>
          </a:p>
        </p:txBody>
      </p:sp>
    </p:spTree>
    <p:extLst>
      <p:ext uri="{BB962C8B-B14F-4D97-AF65-F5344CB8AC3E}">
        <p14:creationId xmlns:p14="http://schemas.microsoft.com/office/powerpoint/2010/main" val="3895355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A8642-1391-4268-BB68-E3BEABCE6EB3}"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731133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A28E6-A602-47D0-AB3D-09B272559B0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101708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7BE89-97B8-49A5-B400-1E86215EBCF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807922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CEDB5-1606-468A-A145-1FE6EB35A25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794453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17E07F-CABD-4AA5-8E62-53BFE5A7130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816169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0C4678-D39E-4FD7-98C9-D1BD2164C1C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484047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7F5CC8-CF58-46A4-BB9C-B2C9D377C13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712818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7124E3-C383-4F0A-9DCC-FAA5425388D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890318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0143F9-FB34-4E4F-9DA8-EECE8FF8144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29948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017F61-F406-46DE-9153-1D7096BC16B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69069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2821837"/>
            <a:ext cx="6255488" cy="1362075"/>
          </a:xfrm>
        </p:spPr>
        <p:txBody>
          <a:bodyPr anchor="t"/>
          <a:lstStyle>
            <a:lvl1pPr algn="r">
              <a:buNone/>
              <a:defRPr sz="4200" b="1" cap="all"/>
            </a:lvl1pPr>
            <a:extLst/>
          </a:lstStyle>
          <a:p>
            <a:r>
              <a:rPr lang="el-GR" smtClean="0"/>
              <a:t>Στυλ κύριου τίτλου</a:t>
            </a:r>
            <a:endParaRPr lang="en-US"/>
          </a:p>
        </p:txBody>
      </p:sp>
      <p:sp>
        <p:nvSpPr>
          <p:cNvPr id="3" name="Θέση κειμένου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Στυλ υποδείγματος κειμένου</a:t>
            </a:r>
          </a:p>
        </p:txBody>
      </p:sp>
      <p:sp>
        <p:nvSpPr>
          <p:cNvPr id="4" name="Θέση ημερομηνίας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l-GR"/>
          </a:p>
        </p:txBody>
      </p:sp>
      <p:sp>
        <p:nvSpPr>
          <p:cNvPr id="5" name="Θέση υποσέλιδου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l-GR"/>
          </a:p>
        </p:txBody>
      </p:sp>
      <p:sp>
        <p:nvSpPr>
          <p:cNvPr id="6" name="Θέση αριθμού διαφάνειας 5"/>
          <p:cNvSpPr>
            <a:spLocks noGrp="1"/>
          </p:cNvSpPr>
          <p:nvPr>
            <p:ph type="sldNum" sz="quarter" idx="12"/>
          </p:nvPr>
        </p:nvSpPr>
        <p:spPr>
          <a:xfrm>
            <a:off x="6734175" y="6554788"/>
            <a:ext cx="587375" cy="228600"/>
          </a:xfrm>
        </p:spPr>
        <p:txBody>
          <a:bodyPr/>
          <a:lstStyle>
            <a:lvl1pPr>
              <a:defRPr/>
            </a:lvl1pPr>
          </a:lstStyle>
          <a:p>
            <a:fld id="{D9B280EE-FBC9-46CB-8080-09545E996192}" type="slidenum">
              <a:rPr lang="el-GR"/>
              <a:pPr/>
              <a:t>‹#›</a:t>
            </a:fld>
            <a:endParaRPr lang="el-GR"/>
          </a:p>
        </p:txBody>
      </p:sp>
    </p:spTree>
    <p:extLst>
      <p:ext uri="{BB962C8B-B14F-4D97-AF65-F5344CB8AC3E}">
        <p14:creationId xmlns:p14="http://schemas.microsoft.com/office/powerpoint/2010/main" val="3489608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CC57-8BD4-40A8-B7B5-07E4FE04A0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029814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A8642-1391-4268-BB68-E3BEABCE6EB3}"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84515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A28E6-A602-47D0-AB3D-09B272559B0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37093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7BE89-97B8-49A5-B400-1E86215EBCF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13922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lstStyle>
            <a:extLst/>
          </a:lstStyle>
          <a:p>
            <a:r>
              <a:rPr lang="el-GR" smtClean="0"/>
              <a:t>Στυλ κύριου τίτλου</a:t>
            </a:r>
            <a:endParaRPr lang="en-US"/>
          </a:p>
        </p:txBody>
      </p:sp>
      <p:sp>
        <p:nvSpPr>
          <p:cNvPr id="3" name="Θέση περιεχομένου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26"/>
          <p:cNvSpPr>
            <a:spLocks noGrp="1"/>
          </p:cNvSpPr>
          <p:nvPr>
            <p:ph type="dt" sz="half" idx="10"/>
          </p:nvPr>
        </p:nvSpPr>
        <p:spPr/>
        <p:txBody>
          <a:bodyPr/>
          <a:lstStyle>
            <a:lvl1pPr>
              <a:defRPr/>
            </a:lvl1pPr>
          </a:lstStyle>
          <a:p>
            <a:pPr>
              <a:defRPr/>
            </a:pPr>
            <a:endParaRPr lang="el-GR"/>
          </a:p>
        </p:txBody>
      </p:sp>
      <p:sp>
        <p:nvSpPr>
          <p:cNvPr id="6" name="Θέση υποσέλιδου 3"/>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15"/>
          <p:cNvSpPr>
            <a:spLocks noGrp="1"/>
          </p:cNvSpPr>
          <p:nvPr>
            <p:ph type="sldNum" sz="quarter" idx="12"/>
          </p:nvPr>
        </p:nvSpPr>
        <p:spPr/>
        <p:txBody>
          <a:bodyPr/>
          <a:lstStyle>
            <a:lvl1pPr>
              <a:defRPr/>
            </a:lvl1pPr>
          </a:lstStyle>
          <a:p>
            <a:fld id="{1CCBDE3D-489C-48B7-B1C8-F934BD427F1E}" type="slidenum">
              <a:rPr lang="el-GR"/>
              <a:pPr/>
              <a:t>‹#›</a:t>
            </a:fld>
            <a:endParaRPr lang="el-GR"/>
          </a:p>
        </p:txBody>
      </p:sp>
    </p:spTree>
    <p:extLst>
      <p:ext uri="{BB962C8B-B14F-4D97-AF65-F5344CB8AC3E}">
        <p14:creationId xmlns:p14="http://schemas.microsoft.com/office/powerpoint/2010/main" val="224373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lstStyle>
            <a:lvl1pPr>
              <a:defRPr/>
            </a:lvl1pPr>
            <a:extLst/>
          </a:lstStyle>
          <a:p>
            <a:r>
              <a:rPr lang="el-GR" smtClean="0"/>
              <a:t>Στυλ κύριου τίτλου</a:t>
            </a:r>
            <a:endParaRPr lang="en-US"/>
          </a:p>
        </p:txBody>
      </p:sp>
      <p:sp>
        <p:nvSpPr>
          <p:cNvPr id="3" name="Θέση κειμένου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l-GR" smtClean="0"/>
              <a:t>Στυλ υποδείγματος κειμένου</a:t>
            </a:r>
          </a:p>
        </p:txBody>
      </p:sp>
      <p:sp>
        <p:nvSpPr>
          <p:cNvPr id="4" name="Θέση κειμένου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l-GR" smtClean="0"/>
              <a:t>Στυλ υποδείγματος κειμένου</a:t>
            </a:r>
          </a:p>
        </p:txBody>
      </p:sp>
      <p:sp>
        <p:nvSpPr>
          <p:cNvPr id="5" name="Θέση περιεχομένου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περιεχομένου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26"/>
          <p:cNvSpPr>
            <a:spLocks noGrp="1"/>
          </p:cNvSpPr>
          <p:nvPr>
            <p:ph type="dt" sz="half" idx="10"/>
          </p:nvPr>
        </p:nvSpPr>
        <p:spPr/>
        <p:txBody>
          <a:bodyPr/>
          <a:lstStyle>
            <a:lvl1pPr>
              <a:defRPr/>
            </a:lvl1pPr>
          </a:lstStyle>
          <a:p>
            <a:pPr>
              <a:defRPr/>
            </a:pPr>
            <a:endParaRPr lang="el-GR"/>
          </a:p>
        </p:txBody>
      </p:sp>
      <p:sp>
        <p:nvSpPr>
          <p:cNvPr id="8" name="Θέση υποσέλιδου 3"/>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15"/>
          <p:cNvSpPr>
            <a:spLocks noGrp="1"/>
          </p:cNvSpPr>
          <p:nvPr>
            <p:ph type="sldNum" sz="quarter" idx="12"/>
          </p:nvPr>
        </p:nvSpPr>
        <p:spPr/>
        <p:txBody>
          <a:bodyPr/>
          <a:lstStyle>
            <a:lvl1pPr>
              <a:defRPr/>
            </a:lvl1pPr>
          </a:lstStyle>
          <a:p>
            <a:fld id="{F134FAB2-D458-4A0C-92EC-CDEF078EFFFE}" type="slidenum">
              <a:rPr lang="el-GR"/>
              <a:pPr/>
              <a:t>‹#›</a:t>
            </a:fld>
            <a:endParaRPr lang="el-GR"/>
          </a:p>
        </p:txBody>
      </p:sp>
    </p:spTree>
    <p:extLst>
      <p:ext uri="{BB962C8B-B14F-4D97-AF65-F5344CB8AC3E}">
        <p14:creationId xmlns:p14="http://schemas.microsoft.com/office/powerpoint/2010/main" val="236017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lstStyle>
            <a:extLst/>
          </a:lstStyle>
          <a:p>
            <a:r>
              <a:rPr lang="el-GR" smtClean="0"/>
              <a:t>Στυλ κύριου τίτλου</a:t>
            </a:r>
            <a:endParaRPr lang="en-US"/>
          </a:p>
        </p:txBody>
      </p:sp>
      <p:sp>
        <p:nvSpPr>
          <p:cNvPr id="3" name="Θέση ημερομηνίας 26"/>
          <p:cNvSpPr>
            <a:spLocks noGrp="1"/>
          </p:cNvSpPr>
          <p:nvPr>
            <p:ph type="dt" sz="half" idx="10"/>
          </p:nvPr>
        </p:nvSpPr>
        <p:spPr/>
        <p:txBody>
          <a:bodyPr/>
          <a:lstStyle>
            <a:lvl1pPr>
              <a:defRPr/>
            </a:lvl1pPr>
          </a:lstStyle>
          <a:p>
            <a:pPr>
              <a:defRPr/>
            </a:pPr>
            <a:endParaRPr lang="el-GR"/>
          </a:p>
        </p:txBody>
      </p:sp>
      <p:sp>
        <p:nvSpPr>
          <p:cNvPr id="4" name="Θέση υποσέλιδου 3"/>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15"/>
          <p:cNvSpPr>
            <a:spLocks noGrp="1"/>
          </p:cNvSpPr>
          <p:nvPr>
            <p:ph type="sldNum" sz="quarter" idx="12"/>
          </p:nvPr>
        </p:nvSpPr>
        <p:spPr/>
        <p:txBody>
          <a:bodyPr/>
          <a:lstStyle>
            <a:lvl1pPr>
              <a:defRPr/>
            </a:lvl1pPr>
          </a:lstStyle>
          <a:p>
            <a:fld id="{730704F9-6F97-4ABF-B159-C8D940802FFC}" type="slidenum">
              <a:rPr lang="el-GR"/>
              <a:pPr/>
              <a:t>‹#›</a:t>
            </a:fld>
            <a:endParaRPr lang="el-GR"/>
          </a:p>
        </p:txBody>
      </p:sp>
    </p:spTree>
    <p:extLst>
      <p:ext uri="{BB962C8B-B14F-4D97-AF65-F5344CB8AC3E}">
        <p14:creationId xmlns:p14="http://schemas.microsoft.com/office/powerpoint/2010/main" val="306720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26"/>
          <p:cNvSpPr>
            <a:spLocks noGrp="1"/>
          </p:cNvSpPr>
          <p:nvPr>
            <p:ph type="dt" sz="half" idx="10"/>
          </p:nvPr>
        </p:nvSpPr>
        <p:spPr/>
        <p:txBody>
          <a:bodyPr/>
          <a:lstStyle>
            <a:lvl1pPr>
              <a:defRPr/>
            </a:lvl1pPr>
          </a:lstStyle>
          <a:p>
            <a:pPr>
              <a:defRPr/>
            </a:pPr>
            <a:endParaRPr lang="el-GR"/>
          </a:p>
        </p:txBody>
      </p:sp>
      <p:sp>
        <p:nvSpPr>
          <p:cNvPr id="3" name="Θέση υποσέλιδου 3"/>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15"/>
          <p:cNvSpPr>
            <a:spLocks noGrp="1"/>
          </p:cNvSpPr>
          <p:nvPr>
            <p:ph type="sldNum" sz="quarter" idx="12"/>
          </p:nvPr>
        </p:nvSpPr>
        <p:spPr/>
        <p:txBody>
          <a:bodyPr/>
          <a:lstStyle>
            <a:lvl1pPr>
              <a:defRPr/>
            </a:lvl1pPr>
          </a:lstStyle>
          <a:p>
            <a:fld id="{42FB4C62-7C1E-403B-954F-04E825C73D8F}" type="slidenum">
              <a:rPr lang="el-GR"/>
              <a:pPr/>
              <a:t>‹#›</a:t>
            </a:fld>
            <a:endParaRPr lang="el-GR"/>
          </a:p>
        </p:txBody>
      </p:sp>
    </p:spTree>
    <p:extLst>
      <p:ext uri="{BB962C8B-B14F-4D97-AF65-F5344CB8AC3E}">
        <p14:creationId xmlns:p14="http://schemas.microsoft.com/office/powerpoint/2010/main" val="229041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l-GR" smtClean="0"/>
              <a:t>Στυλ κύριου τίτλου</a:t>
            </a:r>
            <a:endParaRPr lang="en-US"/>
          </a:p>
        </p:txBody>
      </p:sp>
      <p:sp>
        <p:nvSpPr>
          <p:cNvPr id="3" name="Θέση κειμένου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l-GR" smtClean="0"/>
              <a:t>Στυλ υποδείγματος κειμένου</a:t>
            </a:r>
          </a:p>
        </p:txBody>
      </p:sp>
      <p:sp>
        <p:nvSpPr>
          <p:cNvPr id="4" name="Θέση περιεχομένου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26"/>
          <p:cNvSpPr>
            <a:spLocks noGrp="1"/>
          </p:cNvSpPr>
          <p:nvPr>
            <p:ph type="dt" sz="half" idx="10"/>
          </p:nvPr>
        </p:nvSpPr>
        <p:spPr/>
        <p:txBody>
          <a:bodyPr/>
          <a:lstStyle>
            <a:lvl1pPr>
              <a:defRPr/>
            </a:lvl1pPr>
          </a:lstStyle>
          <a:p>
            <a:pPr>
              <a:defRPr/>
            </a:pPr>
            <a:endParaRPr lang="el-GR"/>
          </a:p>
        </p:txBody>
      </p:sp>
      <p:sp>
        <p:nvSpPr>
          <p:cNvPr id="6" name="Θέση υποσέλιδου 3"/>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15"/>
          <p:cNvSpPr>
            <a:spLocks noGrp="1"/>
          </p:cNvSpPr>
          <p:nvPr>
            <p:ph type="sldNum" sz="quarter" idx="12"/>
          </p:nvPr>
        </p:nvSpPr>
        <p:spPr/>
        <p:txBody>
          <a:bodyPr/>
          <a:lstStyle>
            <a:lvl1pPr>
              <a:defRPr/>
            </a:lvl1pPr>
          </a:lstStyle>
          <a:p>
            <a:fld id="{120C37B1-6E14-4C7D-B256-FC8A1F099BD9}" type="slidenum">
              <a:rPr lang="el-GR"/>
              <a:pPr/>
              <a:t>‹#›</a:t>
            </a:fld>
            <a:endParaRPr lang="el-GR"/>
          </a:p>
        </p:txBody>
      </p:sp>
    </p:spTree>
    <p:extLst>
      <p:ext uri="{BB962C8B-B14F-4D97-AF65-F5344CB8AC3E}">
        <p14:creationId xmlns:p14="http://schemas.microsoft.com/office/powerpoint/2010/main" val="37038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Ορθογώνιο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Ορθογώνιο 9"/>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Τίτλος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l-GR" smtClean="0"/>
              <a:t>Στυλ κύριου τίτλου</a:t>
            </a:r>
            <a:endParaRPr lang="en-US" dirty="0"/>
          </a:p>
        </p:txBody>
      </p:sp>
      <p:sp>
        <p:nvSpPr>
          <p:cNvPr id="4" name="Θέση κειμένου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l-GR" smtClean="0"/>
              <a:t>Στυλ υποδείγματος κειμένου</a:t>
            </a:r>
          </a:p>
        </p:txBody>
      </p:sp>
      <p:sp>
        <p:nvSpPr>
          <p:cNvPr id="10" name="Θέση εικόνας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l-GR" noProof="0" smtClean="0"/>
              <a:t>Κάντε κλικ στο εικονίδιο για να προσθέσετε μια εικόνα</a:t>
            </a:r>
            <a:endParaRPr lang="en-US" noProof="0" dirty="0"/>
          </a:p>
        </p:txBody>
      </p:sp>
      <p:sp>
        <p:nvSpPr>
          <p:cNvPr id="7" name="Θέση ημερομηνίας 4"/>
          <p:cNvSpPr>
            <a:spLocks noGrp="1"/>
          </p:cNvSpPr>
          <p:nvPr>
            <p:ph type="dt" sz="half" idx="10"/>
          </p:nvPr>
        </p:nvSpPr>
        <p:spPr/>
        <p:txBody>
          <a:bodyPr/>
          <a:lstStyle>
            <a:lvl1pPr>
              <a:defRPr/>
            </a:lvl1pPr>
            <a:extLst/>
          </a:lstStyle>
          <a:p>
            <a:pPr>
              <a:defRPr/>
            </a:pPr>
            <a:endParaRPr lang="el-GR"/>
          </a:p>
        </p:txBody>
      </p:sp>
      <p:sp>
        <p:nvSpPr>
          <p:cNvPr id="8" name="Θέση υποσέλιδου 5"/>
          <p:cNvSpPr>
            <a:spLocks noGrp="1"/>
          </p:cNvSpPr>
          <p:nvPr>
            <p:ph type="ftr" sz="quarter" idx="11"/>
          </p:nvPr>
        </p:nvSpPr>
        <p:spPr/>
        <p:txBody>
          <a:bodyPr/>
          <a:lstStyle>
            <a:lvl1pPr>
              <a:defRPr/>
            </a:lvl1pPr>
            <a:extLst/>
          </a:lstStyle>
          <a:p>
            <a:pPr>
              <a:defRPr/>
            </a:pPr>
            <a:endParaRPr lang="el-GR"/>
          </a:p>
        </p:txBody>
      </p:sp>
      <p:sp>
        <p:nvSpPr>
          <p:cNvPr id="9" name="Θέση αριθμού διαφάνειας 6"/>
          <p:cNvSpPr>
            <a:spLocks noGrp="1"/>
          </p:cNvSpPr>
          <p:nvPr>
            <p:ph type="sldNum" sz="quarter" idx="12"/>
          </p:nvPr>
        </p:nvSpPr>
        <p:spPr/>
        <p:txBody>
          <a:bodyPr/>
          <a:lstStyle>
            <a:lvl1pPr>
              <a:defRPr/>
            </a:lvl1pPr>
          </a:lstStyle>
          <a:p>
            <a:fld id="{EB0FCA75-ABBB-48B8-A8A3-D2B96D3ABA03}" type="slidenum">
              <a:rPr lang="el-GR"/>
              <a:pPr/>
              <a:t>‹#›</a:t>
            </a:fld>
            <a:endParaRPr lang="el-GR"/>
          </a:p>
        </p:txBody>
      </p:sp>
    </p:spTree>
    <p:extLst>
      <p:ext uri="{BB962C8B-B14F-4D97-AF65-F5344CB8AC3E}">
        <p14:creationId xmlns:p14="http://schemas.microsoft.com/office/powerpoint/2010/main" val="25595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flipH="1">
            <a:off x="8153400" y="0"/>
            <a:ext cx="990600" cy="6858000"/>
          </a:xfrm>
          <a:prstGeom prst="rect">
            <a:avLst/>
          </a:prstGeom>
          <a:blipFill>
            <a:blip r:embed="rId14"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Θέση τίτλου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l-GR" smtClean="0"/>
              <a:t>Στυλ κύριου τίτλου</a:t>
            </a:r>
            <a:endParaRPr lang="en-US"/>
          </a:p>
        </p:txBody>
      </p:sp>
      <p:sp>
        <p:nvSpPr>
          <p:cNvPr id="1030" name="Θέση κειμένου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7" name="Θέση ημερομηνίας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latin typeface="Arial" charset="0"/>
                <a:cs typeface="Arial" charset="0"/>
              </a:defRPr>
            </a:lvl1pPr>
            <a:extLst/>
          </a:lstStyle>
          <a:p>
            <a:pPr>
              <a:defRPr/>
            </a:pPr>
            <a:endParaRPr lang="el-GR"/>
          </a:p>
        </p:txBody>
      </p:sp>
      <p:sp>
        <p:nvSpPr>
          <p:cNvPr id="4" name="Θέση υποσέλιδου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charset="0"/>
                <a:cs typeface="Arial" charset="0"/>
              </a:defRPr>
            </a:lvl1pPr>
            <a:extLst/>
          </a:lstStyle>
          <a:p>
            <a:pPr>
              <a:defRPr/>
            </a:pPr>
            <a:endParaRPr lang="el-GR"/>
          </a:p>
        </p:txBody>
      </p:sp>
      <p:sp>
        <p:nvSpPr>
          <p:cNvPr id="16" name="Θέση αριθμού διαφάνειας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defRPr>
            </a:lvl1pPr>
          </a:lstStyle>
          <a:p>
            <a:fld id="{6584F61C-76E9-43AC-B0DB-C50E05C4791B}" type="slidenum">
              <a:rPr lang="el-GR"/>
              <a:pPr/>
              <a:t>‹#›</a:t>
            </a:fld>
            <a:endParaRPr lang="el-GR"/>
          </a:p>
        </p:txBody>
      </p:sp>
    </p:spTree>
  </p:cSld>
  <p:clrMap bg1="dk1" tx1="lt1" bg2="dk2" tx2="lt2" accent1="accent1" accent2="accent2" accent3="accent3" accent4="accent4" accent5="accent5" accent6="accent6" hlink="hlink" folHlink="folHlink"/>
  <p:sldLayoutIdLst>
    <p:sldLayoutId id="2147483878" r:id="rId1"/>
    <p:sldLayoutId id="2147483871" r:id="rId2"/>
    <p:sldLayoutId id="2147483879" r:id="rId3"/>
    <p:sldLayoutId id="2147483872" r:id="rId4"/>
    <p:sldLayoutId id="2147483873" r:id="rId5"/>
    <p:sldLayoutId id="2147483874" r:id="rId6"/>
    <p:sldLayoutId id="2147483875" r:id="rId7"/>
    <p:sldLayoutId id="2147483876" r:id="rId8"/>
    <p:sldLayoutId id="2147483880" r:id="rId9"/>
    <p:sldLayoutId id="2147483877" r:id="rId10"/>
    <p:sldLayoutId id="214748388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FFFFFF"/>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FFFFFF"/>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02DD75F-0342-4B79-954F-D20A326D0447}"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97980907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02DD75F-0342-4B79-954F-D20A326D0447}"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54121406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rgbClr val="FFFFFF"/>
                </a:solidFill>
                <a:latin typeface="Times New Roman" panose="02020603050405020304" pitchFamily="18" charset="0"/>
                <a:cs typeface="Times New Roman" panose="02020603050405020304" pitchFamily="18" charset="0"/>
              </a:rPr>
              <a:t>Εισαγωγή </a:t>
            </a:r>
            <a:r>
              <a:rPr lang="el-GR" altLang="el-GR" sz="1800" b="1" dirty="0">
                <a:solidFill>
                  <a:srgbClr val="FFFFFF"/>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rgbClr val="FFFF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rgbClr val="FFFF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rgbClr val="FFFFFF"/>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rgbClr val="FFFFFF"/>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rgbClr val="FFFFFF"/>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rgbClr val="FFFFFF"/>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05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Math9 1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650" y="188640"/>
            <a:ext cx="3446463" cy="57975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39" name="Picture 5" descr="Math9 08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192590"/>
            <a:ext cx="3346450" cy="5524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340" name="TextBox 1"/>
          <p:cNvSpPr txBox="1">
            <a:spLocks noChangeArrowheads="1"/>
          </p:cNvSpPr>
          <p:nvPr/>
        </p:nvSpPr>
        <p:spPr bwMode="auto">
          <a:xfrm>
            <a:off x="966787" y="6093296"/>
            <a:ext cx="302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Κορμός του Δορυφόρου του Πολυκλείτου, αντίγραφο από Βασάλτη. </a:t>
            </a:r>
            <a:r>
              <a:rPr lang="el-GR" altLang="el-GR" sz="1200" dirty="0" smtClean="0">
                <a:latin typeface="Times New Roman" panose="02020603050405020304" pitchFamily="18" charset="0"/>
                <a:cs typeface="Times New Roman" panose="02020603050405020304" pitchFamily="18" charset="0"/>
              </a:rPr>
              <a:t>Φλωρεντία</a:t>
            </a:r>
            <a:r>
              <a:rPr lang="el-GR" altLang="el-GR" sz="1200" dirty="0">
                <a:latin typeface="Times New Roman" panose="02020603050405020304" pitchFamily="18" charset="0"/>
                <a:cs typeface="Times New Roman" panose="02020603050405020304" pitchFamily="18" charset="0"/>
              </a:rPr>
              <a:t>, </a:t>
            </a:r>
            <a:r>
              <a:rPr lang="en-US" altLang="el-GR" sz="1200" dirty="0">
                <a:latin typeface="Times New Roman" panose="02020603050405020304" pitchFamily="18" charset="0"/>
                <a:cs typeface="Times New Roman" panose="02020603050405020304" pitchFamily="18" charset="0"/>
              </a:rPr>
              <a:t>Galleria </a:t>
            </a:r>
            <a:r>
              <a:rPr lang="en-US" altLang="el-GR" sz="1200" dirty="0" err="1">
                <a:latin typeface="Times New Roman" panose="02020603050405020304" pitchFamily="18" charset="0"/>
                <a:cs typeface="Times New Roman" panose="02020603050405020304" pitchFamily="18" charset="0"/>
              </a:rPr>
              <a:t>degli</a:t>
            </a:r>
            <a:r>
              <a:rPr lang="en-US" altLang="el-GR" sz="1200" dirty="0">
                <a:latin typeface="Times New Roman" panose="02020603050405020304" pitchFamily="18" charset="0"/>
                <a:cs typeface="Times New Roman" panose="02020603050405020304" pitchFamily="18" charset="0"/>
              </a:rPr>
              <a:t> Uffizi.</a:t>
            </a:r>
            <a:endParaRPr lang="el-GR" altLang="el-GR" sz="1200" dirty="0">
              <a:latin typeface="Times New Roman" panose="02020603050405020304" pitchFamily="18" charset="0"/>
              <a:cs typeface="Times New Roman" panose="02020603050405020304" pitchFamily="18" charset="0"/>
            </a:endParaRPr>
          </a:p>
        </p:txBody>
      </p:sp>
      <p:sp>
        <p:nvSpPr>
          <p:cNvPr id="14341" name="TextBox 6"/>
          <p:cNvSpPr txBox="1">
            <a:spLocks noChangeArrowheads="1"/>
          </p:cNvSpPr>
          <p:nvPr/>
        </p:nvSpPr>
        <p:spPr bwMode="auto">
          <a:xfrm>
            <a:off x="5508104" y="5986190"/>
            <a:ext cx="2592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Κουρασμένος Ηρακλής του Πολυκλείτου. Αντίγραφο στη Ρώμη, Μουσείο </a:t>
            </a:r>
            <a:r>
              <a:rPr lang="el-GR" altLang="el-GR" sz="1200" dirty="0" smtClean="0">
                <a:latin typeface="Times New Roman" panose="02020603050405020304" pitchFamily="18" charset="0"/>
                <a:cs typeface="Times New Roman" panose="02020603050405020304" pitchFamily="18" charset="0"/>
              </a:rPr>
              <a:t>Θερμών</a:t>
            </a:r>
            <a:r>
              <a:rPr lang="en-US" altLang="el-GR" sz="1200" dirty="0" smtClean="0">
                <a:latin typeface="Times New Roman" panose="02020603050405020304" pitchFamily="18" charset="0"/>
                <a:cs typeface="Times New Roman" panose="02020603050405020304" pitchFamily="18" charset="0"/>
              </a:rPr>
              <a:t> (</a:t>
            </a:r>
            <a:r>
              <a:rPr lang="en-US" altLang="el-GR" sz="1200" dirty="0" err="1" smtClean="0">
                <a:latin typeface="Times New Roman" panose="02020603050405020304" pitchFamily="18" charset="0"/>
                <a:cs typeface="Times New Roman" panose="02020603050405020304" pitchFamily="18" charset="0"/>
              </a:rPr>
              <a:t>Museo</a:t>
            </a:r>
            <a:r>
              <a:rPr lang="en-US" altLang="el-GR" sz="1200" dirty="0" smtClean="0">
                <a:latin typeface="Times New Roman" panose="02020603050405020304" pitchFamily="18" charset="0"/>
                <a:cs typeface="Times New Roman" panose="02020603050405020304" pitchFamily="18" charset="0"/>
              </a:rPr>
              <a:t> </a:t>
            </a:r>
            <a:r>
              <a:rPr lang="en-US" altLang="el-GR" sz="1200" dirty="0" err="1" smtClean="0">
                <a:latin typeface="Times New Roman" panose="02020603050405020304" pitchFamily="18" charset="0"/>
                <a:cs typeface="Times New Roman" panose="02020603050405020304" pitchFamily="18" charset="0"/>
              </a:rPr>
              <a:t>Nazionale</a:t>
            </a:r>
            <a:r>
              <a:rPr lang="en-US" altLang="el-GR" sz="1200" dirty="0" smtClean="0">
                <a:latin typeface="Times New Roman" panose="02020603050405020304" pitchFamily="18" charset="0"/>
                <a:cs typeface="Times New Roman" panose="02020603050405020304" pitchFamily="18" charset="0"/>
              </a:rPr>
              <a:t> Romano) 10664</a:t>
            </a:r>
            <a:r>
              <a:rPr lang="el-GR" altLang="el-GR" sz="1200" dirty="0" smtClean="0">
                <a:latin typeface="Times New Roman" panose="02020603050405020304" pitchFamily="18" charset="0"/>
                <a:cs typeface="Times New Roman" panose="02020603050405020304" pitchFamily="18" charset="0"/>
              </a:rPr>
              <a:t>.</a:t>
            </a: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Box 1"/>
          <p:cNvSpPr txBox="1">
            <a:spLocks noChangeArrowheads="1"/>
          </p:cNvSpPr>
          <p:nvPr/>
        </p:nvSpPr>
        <p:spPr bwMode="auto">
          <a:xfrm>
            <a:off x="5212430" y="5799926"/>
            <a:ext cx="3148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Αντίγραφο  του Κουρασμένου Ηρακλή του Πολυκλείτου</a:t>
            </a:r>
            <a:r>
              <a:rPr lang="en-US" altLang="el-GR" sz="1200" dirty="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Κοπεγχάγη. Γλυπτοθήκη </a:t>
            </a:r>
            <a:r>
              <a:rPr lang="en-US" altLang="el-GR" sz="1200" dirty="0" err="1">
                <a:latin typeface="Times New Roman" panose="02020603050405020304" pitchFamily="18" charset="0"/>
                <a:cs typeface="Times New Roman" panose="02020603050405020304" pitchFamily="18" charset="0"/>
              </a:rPr>
              <a:t>Ny</a:t>
            </a:r>
            <a:r>
              <a:rPr lang="en-US" altLang="el-GR" sz="1200" dirty="0">
                <a:latin typeface="Times New Roman" panose="02020603050405020304" pitchFamily="18" charset="0"/>
                <a:cs typeface="Times New Roman" panose="02020603050405020304" pitchFamily="18" charset="0"/>
              </a:rPr>
              <a:t> Carlsberg.</a:t>
            </a:r>
            <a:endParaRPr lang="el-GR" altLang="el-GR" sz="1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76672"/>
            <a:ext cx="3803904" cy="5646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9338" y="620688"/>
            <a:ext cx="3854196" cy="4855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extBox 1"/>
          <p:cNvSpPr txBox="1">
            <a:spLocks noChangeArrowheads="1"/>
          </p:cNvSpPr>
          <p:nvPr/>
        </p:nvSpPr>
        <p:spPr bwMode="auto">
          <a:xfrm>
            <a:off x="4355976" y="5373216"/>
            <a:ext cx="4392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Ο </a:t>
            </a:r>
            <a:r>
              <a:rPr lang="el-GR" altLang="el-GR" sz="1200" dirty="0" err="1">
                <a:latin typeface="Times New Roman" panose="02020603050405020304" pitchFamily="18" charset="0"/>
                <a:cs typeface="Times New Roman" panose="02020603050405020304" pitchFamily="18" charset="0"/>
              </a:rPr>
              <a:t>Διαδούμενος</a:t>
            </a:r>
            <a:r>
              <a:rPr lang="el-GR" altLang="el-GR" sz="1200" dirty="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αυτοδιαδούμενος</a:t>
            </a:r>
            <a:r>
              <a:rPr lang="el-GR" altLang="el-GR" sz="1200" dirty="0">
                <a:latin typeface="Times New Roman" panose="02020603050405020304" pitchFamily="18" charset="0"/>
                <a:cs typeface="Times New Roman" panose="02020603050405020304" pitchFamily="18" charset="0"/>
              </a:rPr>
              <a:t>, αθλητής</a:t>
            </a:r>
            <a:r>
              <a:rPr lang="en-US" altLang="el-GR" sz="1200" dirty="0">
                <a:latin typeface="Times New Roman" panose="02020603050405020304" pitchFamily="18" charset="0"/>
                <a:cs typeface="Times New Roman" panose="02020603050405020304" pitchFamily="18" charset="0"/>
              </a:rPr>
              <a:t>)</a:t>
            </a:r>
            <a:r>
              <a:rPr lang="el-GR" altLang="el-GR" sz="1200" dirty="0">
                <a:latin typeface="Times New Roman" panose="02020603050405020304" pitchFamily="18" charset="0"/>
                <a:cs typeface="Times New Roman" panose="02020603050405020304" pitchFamily="18" charset="0"/>
              </a:rPr>
              <a:t> του Πολυκλείτου. Το πρώτο πιστό αντίγραφο ενός κλασικού πρωτοτύπου, γύρω στο 100 π.Χ. από την ομώνυμη οικία του </a:t>
            </a:r>
            <a:r>
              <a:rPr lang="el-GR" altLang="el-GR" sz="1200" dirty="0" err="1">
                <a:latin typeface="Times New Roman" panose="02020603050405020304" pitchFamily="18" charset="0"/>
                <a:cs typeface="Times New Roman" panose="02020603050405020304" pitchFamily="18" charset="0"/>
              </a:rPr>
              <a:t>Διαδούμενου</a:t>
            </a:r>
            <a:r>
              <a:rPr lang="el-GR" altLang="el-GR" sz="1200" dirty="0">
                <a:latin typeface="Times New Roman" panose="02020603050405020304" pitchFamily="18" charset="0"/>
                <a:cs typeface="Times New Roman" panose="02020603050405020304" pitchFamily="18" charset="0"/>
              </a:rPr>
              <a:t> στη Δήλο. Αθήνα, Εθνικό Αρχαιολογικό </a:t>
            </a:r>
            <a:r>
              <a:rPr lang="el-GR" altLang="el-GR" sz="1200" dirty="0" smtClean="0">
                <a:latin typeface="Times New Roman" panose="02020603050405020304" pitchFamily="18" charset="0"/>
                <a:cs typeface="Times New Roman" panose="02020603050405020304" pitchFamily="18" charset="0"/>
              </a:rPr>
              <a:t>Μουσείο</a:t>
            </a:r>
            <a:r>
              <a:rPr lang="en-US" altLang="el-GR" sz="1200" dirty="0" smtClean="0">
                <a:latin typeface="Times New Roman" panose="02020603050405020304" pitchFamily="18" charset="0"/>
                <a:cs typeface="Times New Roman" panose="02020603050405020304" pitchFamily="18" charset="0"/>
              </a:rPr>
              <a:t> 1826</a:t>
            </a:r>
            <a:r>
              <a:rPr lang="el-GR" altLang="el-GR" sz="1200" dirty="0" smtClean="0">
                <a:latin typeface="Times New Roman" panose="02020603050405020304" pitchFamily="18" charset="0"/>
                <a:cs typeface="Times New Roman" panose="02020603050405020304" pitchFamily="18" charset="0"/>
              </a:rPr>
              <a:t>.</a:t>
            </a:r>
            <a:endParaRPr lang="el-GR" altLang="el-GR" sz="1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548680"/>
            <a:ext cx="3545378" cy="4954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9304" y="1268760"/>
            <a:ext cx="2615184" cy="3076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9912" y="1252273"/>
            <a:ext cx="2436876" cy="3090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TextBox 2"/>
          <p:cNvSpPr txBox="1">
            <a:spLocks noChangeArrowheads="1"/>
          </p:cNvSpPr>
          <p:nvPr/>
        </p:nvSpPr>
        <p:spPr bwMode="auto">
          <a:xfrm>
            <a:off x="899592" y="5877272"/>
            <a:ext cx="3413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n-US" altLang="el-GR" sz="1200" dirty="0">
                <a:latin typeface="Times New Roman" panose="02020603050405020304" pitchFamily="18" charset="0"/>
                <a:cs typeface="Times New Roman" panose="02020603050405020304" pitchFamily="18" charset="0"/>
              </a:rPr>
              <a:t>A</a:t>
            </a:r>
            <a:r>
              <a:rPr lang="el-GR" altLang="el-GR" sz="1200" dirty="0" err="1">
                <a:latin typeface="Times New Roman" panose="02020603050405020304" pitchFamily="18" charset="0"/>
                <a:cs typeface="Times New Roman" panose="02020603050405020304" pitchFamily="18" charset="0"/>
              </a:rPr>
              <a:t>ντίγραφο</a:t>
            </a:r>
            <a:r>
              <a:rPr lang="el-GR" altLang="el-GR" sz="1200" dirty="0">
                <a:latin typeface="Times New Roman" panose="02020603050405020304" pitchFamily="18" charset="0"/>
                <a:cs typeface="Times New Roman" panose="02020603050405020304" pitchFamily="18" charset="0"/>
              </a:rPr>
              <a:t> της κεφαλής του </a:t>
            </a:r>
            <a:r>
              <a:rPr lang="el-GR" altLang="el-GR" sz="1200" dirty="0" err="1">
                <a:latin typeface="Times New Roman" panose="02020603050405020304" pitchFamily="18" charset="0"/>
                <a:cs typeface="Times New Roman" panose="02020603050405020304" pitchFamily="18" charset="0"/>
              </a:rPr>
              <a:t>δισκοφόρου</a:t>
            </a:r>
            <a:r>
              <a:rPr lang="el-GR" altLang="el-GR" sz="1200" dirty="0">
                <a:latin typeface="Times New Roman" panose="02020603050405020304" pitchFamily="18" charset="0"/>
                <a:cs typeface="Times New Roman" panose="02020603050405020304" pitchFamily="18" charset="0"/>
              </a:rPr>
              <a:t> του Πολυκλείτου ως Ερμής. Βερολίνο, Κρατικά Μουσεία, </a:t>
            </a:r>
            <a:r>
              <a:rPr lang="en-US" altLang="el-GR" sz="1200" dirty="0" err="1" smtClean="0">
                <a:latin typeface="Times New Roman" panose="02020603050405020304" pitchFamily="18" charset="0"/>
                <a:cs typeface="Times New Roman" panose="02020603050405020304" pitchFamily="18" charset="0"/>
              </a:rPr>
              <a:t>Antikensammlung</a:t>
            </a:r>
            <a:r>
              <a:rPr lang="en-US" altLang="el-GR" sz="1200" dirty="0" smtClean="0">
                <a:latin typeface="Times New Roman" panose="02020603050405020304" pitchFamily="18" charset="0"/>
                <a:cs typeface="Times New Roman" panose="02020603050405020304" pitchFamily="18" charset="0"/>
              </a:rPr>
              <a:t> </a:t>
            </a:r>
            <a:r>
              <a:rPr lang="en-US" altLang="el-GR" sz="1200" dirty="0" err="1" smtClean="0">
                <a:latin typeface="Times New Roman" panose="02020603050405020304" pitchFamily="18" charset="0"/>
                <a:cs typeface="Times New Roman" panose="02020603050405020304" pitchFamily="18" charset="0"/>
              </a:rPr>
              <a:t>Sk</a:t>
            </a:r>
            <a:r>
              <a:rPr lang="en-US" altLang="el-GR" sz="1200" dirty="0" smtClean="0">
                <a:latin typeface="Times New Roman" panose="02020603050405020304" pitchFamily="18" charset="0"/>
                <a:cs typeface="Times New Roman" panose="02020603050405020304" pitchFamily="18" charset="0"/>
              </a:rPr>
              <a:t> 1833.</a:t>
            </a:r>
            <a:endParaRPr lang="el-GR" altLang="el-GR" sz="1200" dirty="0">
              <a:latin typeface="Times New Roman" panose="02020603050405020304" pitchFamily="18" charset="0"/>
              <a:cs typeface="Times New Roman" panose="02020603050405020304" pitchFamily="18" charset="0"/>
            </a:endParaRPr>
          </a:p>
        </p:txBody>
      </p:sp>
      <p:sp>
        <p:nvSpPr>
          <p:cNvPr id="17413" name="TextBox 5"/>
          <p:cNvSpPr txBox="1">
            <a:spLocks noChangeArrowheads="1"/>
          </p:cNvSpPr>
          <p:nvPr/>
        </p:nvSpPr>
        <p:spPr bwMode="auto">
          <a:xfrm>
            <a:off x="5436096" y="5974557"/>
            <a:ext cx="2940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 Άγαλμα του  αθλητή </a:t>
            </a:r>
            <a:r>
              <a:rPr lang="en-US" altLang="el-GR" sz="1200" dirty="0" err="1">
                <a:latin typeface="Times New Roman" panose="02020603050405020304" pitchFamily="18" charset="0"/>
                <a:cs typeface="Times New Roman" panose="02020603050405020304" pitchFamily="18" charset="0"/>
              </a:rPr>
              <a:t>Westmacott</a:t>
            </a:r>
            <a:r>
              <a:rPr lang="en-US" altLang="el-GR" sz="1200" dirty="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Λονδίνο, Βρετανικό </a:t>
            </a:r>
            <a:r>
              <a:rPr lang="el-GR" altLang="el-GR" sz="1200" dirty="0" err="1" smtClean="0">
                <a:latin typeface="Times New Roman" panose="02020603050405020304" pitchFamily="18" charset="0"/>
                <a:cs typeface="Times New Roman" panose="02020603050405020304" pitchFamily="18" charset="0"/>
              </a:rPr>
              <a:t>Μουσειο</a:t>
            </a:r>
            <a:r>
              <a:rPr lang="en-US" altLang="el-GR" sz="1200" dirty="0" smtClean="0">
                <a:latin typeface="Times New Roman" panose="02020603050405020304" pitchFamily="18" charset="0"/>
                <a:cs typeface="Times New Roman" panose="02020603050405020304" pitchFamily="18" charset="0"/>
              </a:rPr>
              <a:t> 1754</a:t>
            </a:r>
            <a:r>
              <a:rPr lang="el-GR" altLang="el-GR" sz="1200" dirty="0" smtClean="0">
                <a:latin typeface="Times New Roman" panose="02020603050405020304" pitchFamily="18" charset="0"/>
                <a:cs typeface="Times New Roman" panose="02020603050405020304" pitchFamily="18" charset="0"/>
              </a:rPr>
              <a:t>.</a:t>
            </a:r>
            <a:r>
              <a:rPr lang="en-US" altLang="el-GR" sz="1200" dirty="0" smtClean="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Κύκλος του Πολυκλείτου.</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900" y="309562"/>
            <a:ext cx="3950208" cy="5376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309562"/>
            <a:ext cx="3668179" cy="5405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Math9 0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488" y="404813"/>
            <a:ext cx="2852737" cy="55483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8435" name="TextBox 2"/>
          <p:cNvSpPr txBox="1">
            <a:spLocks noChangeArrowheads="1"/>
          </p:cNvSpPr>
          <p:nvPr/>
        </p:nvSpPr>
        <p:spPr bwMode="auto">
          <a:xfrm>
            <a:off x="4211960" y="3141663"/>
            <a:ext cx="4032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Αμαζόνα </a:t>
            </a:r>
            <a:r>
              <a:rPr lang="en-US" altLang="el-GR" sz="1200" dirty="0" err="1">
                <a:latin typeface="Times New Roman" panose="02020603050405020304" pitchFamily="18" charset="0"/>
                <a:cs typeface="Times New Roman" panose="02020603050405020304" pitchFamily="18" charset="0"/>
              </a:rPr>
              <a:t>Sciarra</a:t>
            </a:r>
            <a:r>
              <a:rPr lang="en-US" altLang="el-GR" sz="1200" dirty="0">
                <a:latin typeface="Times New Roman" panose="02020603050405020304" pitchFamily="18" charset="0"/>
                <a:cs typeface="Times New Roman" panose="02020603050405020304" pitchFamily="18" charset="0"/>
              </a:rPr>
              <a:t>.</a:t>
            </a:r>
            <a:r>
              <a:rPr lang="el-GR" altLang="el-GR" sz="1200" dirty="0">
                <a:latin typeface="Times New Roman" panose="02020603050405020304" pitchFamily="18" charset="0"/>
                <a:cs typeface="Times New Roman" panose="02020603050405020304" pitchFamily="18" charset="0"/>
              </a:rPr>
              <a:t> Κοπεγχάγη, </a:t>
            </a:r>
            <a:r>
              <a:rPr lang="en-US" altLang="el-GR" sz="1200" dirty="0" err="1">
                <a:latin typeface="Times New Roman" panose="02020603050405020304" pitchFamily="18" charset="0"/>
                <a:cs typeface="Times New Roman" panose="02020603050405020304" pitchFamily="18" charset="0"/>
              </a:rPr>
              <a:t>Ny</a:t>
            </a:r>
            <a:r>
              <a:rPr lang="en-US" altLang="el-GR" sz="1200" dirty="0">
                <a:latin typeface="Times New Roman" panose="02020603050405020304" pitchFamily="18" charset="0"/>
                <a:cs typeface="Times New Roman" panose="02020603050405020304" pitchFamily="18" charset="0"/>
              </a:rPr>
              <a:t> Carlsberg </a:t>
            </a:r>
            <a:r>
              <a:rPr lang="en-US" altLang="el-GR" sz="1200" dirty="0" err="1" smtClean="0">
                <a:latin typeface="Times New Roman" panose="02020603050405020304" pitchFamily="18" charset="0"/>
                <a:cs typeface="Times New Roman" panose="02020603050405020304" pitchFamily="18" charset="0"/>
              </a:rPr>
              <a:t>Glyptotek</a:t>
            </a:r>
            <a:r>
              <a:rPr lang="en-US" altLang="el-GR" sz="1200" dirty="0" smtClean="0">
                <a:latin typeface="Times New Roman" panose="02020603050405020304" pitchFamily="18" charset="0"/>
                <a:cs typeface="Times New Roman" panose="02020603050405020304" pitchFamily="18" charset="0"/>
              </a:rPr>
              <a:t> 1658.</a:t>
            </a: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2 - TextBox"/>
          <p:cNvSpPr txBox="1">
            <a:spLocks noChangeArrowheads="1"/>
          </p:cNvSpPr>
          <p:nvPr/>
        </p:nvSpPr>
        <p:spPr bwMode="auto">
          <a:xfrm>
            <a:off x="971600" y="2276872"/>
            <a:ext cx="739172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n-US" altLang="el-GR" sz="1400" b="1" dirty="0">
                <a:latin typeface="Times New Roman" panose="02020603050405020304" pitchFamily="18" charset="0"/>
                <a:cs typeface="Times New Roman" panose="02020603050405020304" pitchFamily="18" charset="0"/>
              </a:rPr>
              <a:t>B</a:t>
            </a:r>
            <a:r>
              <a:rPr lang="el-GR" altLang="el-GR" sz="1400" b="1" dirty="0" err="1">
                <a:latin typeface="Times New Roman" panose="02020603050405020304" pitchFamily="18" charset="0"/>
                <a:cs typeface="Times New Roman" panose="02020603050405020304" pitchFamily="18" charset="0"/>
              </a:rPr>
              <a:t>ιβλιογραφία</a:t>
            </a:r>
            <a:r>
              <a:rPr lang="el-GR" altLang="el-GR" sz="1400" b="1" dirty="0">
                <a:latin typeface="Times New Roman" panose="02020603050405020304" pitchFamily="18" charset="0"/>
                <a:cs typeface="Times New Roman" panose="02020603050405020304" pitchFamily="18" charset="0"/>
              </a:rPr>
              <a:t> – Πηγές </a:t>
            </a:r>
            <a:r>
              <a:rPr lang="el-GR" altLang="el-GR" sz="1400" b="1" dirty="0" smtClean="0">
                <a:latin typeface="Times New Roman" panose="02020603050405020304" pitchFamily="18" charset="0"/>
                <a:cs typeface="Times New Roman" panose="02020603050405020304" pitchFamily="18" charset="0"/>
              </a:rPr>
              <a:t>εικόνων</a:t>
            </a:r>
            <a:endParaRPr lang="el-GR" altLang="el-GR" sz="1400" dirty="0">
              <a:latin typeface="Times New Roman" panose="02020603050405020304" pitchFamily="18" charset="0"/>
              <a:cs typeface="Times New Roman" panose="02020603050405020304" pitchFamily="18" charset="0"/>
            </a:endParaRPr>
          </a:p>
          <a:p>
            <a:pPr algn="just" eaLnBrk="1" hangingPunct="1">
              <a:spcBef>
                <a:spcPct val="0"/>
              </a:spcBef>
              <a:buClrTx/>
              <a:buSzTx/>
              <a:buNone/>
            </a:pPr>
            <a:r>
              <a:rPr lang="en-US" altLang="el-GR" sz="1400" dirty="0" smtClean="0">
                <a:latin typeface="Times New Roman" panose="02020603050405020304" pitchFamily="18" charset="0"/>
                <a:cs typeface="Times New Roman" panose="02020603050405020304" pitchFamily="18" charset="0"/>
              </a:rPr>
              <a:t>P.S</a:t>
            </a:r>
            <a:r>
              <a:rPr lang="en-US" altLang="el-GR" sz="1400" dirty="0">
                <a:latin typeface="Times New Roman" panose="02020603050405020304" pitchFamily="18" charset="0"/>
                <a:cs typeface="Times New Roman" panose="02020603050405020304" pitchFamily="18" charset="0"/>
              </a:rPr>
              <a:t>. </a:t>
            </a:r>
            <a:r>
              <a:rPr lang="en-US" altLang="el-GR" sz="1400" dirty="0" err="1">
                <a:latin typeface="Times New Roman" panose="02020603050405020304" pitchFamily="18" charset="0"/>
                <a:cs typeface="Times New Roman" panose="02020603050405020304" pitchFamily="18" charset="0"/>
              </a:rPr>
              <a:t>Bol</a:t>
            </a:r>
            <a:r>
              <a:rPr lang="en-US" altLang="el-GR" sz="1400"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και </a:t>
            </a:r>
            <a:r>
              <a:rPr lang="en-US" altLang="el-GR" sz="1400" dirty="0">
                <a:latin typeface="Times New Roman" panose="02020603050405020304" pitchFamily="18" charset="0"/>
                <a:cs typeface="Times New Roman" panose="02020603050405020304" pitchFamily="18" charset="0"/>
              </a:rPr>
              <a:t>D. </a:t>
            </a:r>
            <a:r>
              <a:rPr lang="en-US" altLang="el-GR" sz="1400" dirty="0" err="1">
                <a:latin typeface="Times New Roman" panose="02020603050405020304" pitchFamily="18" charset="0"/>
                <a:cs typeface="Times New Roman" panose="02020603050405020304" pitchFamily="18" charset="0"/>
              </a:rPr>
              <a:t>Kreikenbom</a:t>
            </a:r>
            <a:r>
              <a:rPr lang="el-GR" altLang="el-GR" sz="1400" dirty="0">
                <a:latin typeface="Times New Roman" panose="02020603050405020304" pitchFamily="18" charset="0"/>
                <a:cs typeface="Times New Roman" panose="02020603050405020304" pitchFamily="18" charset="0"/>
              </a:rPr>
              <a:t> </a:t>
            </a:r>
            <a:r>
              <a:rPr lang="el-GR" altLang="el-GR" sz="1400" dirty="0" err="1" smtClean="0">
                <a:latin typeface="Times New Roman" panose="02020603050405020304" pitchFamily="18" charset="0"/>
                <a:cs typeface="Times New Roman" panose="02020603050405020304" pitchFamily="18" charset="0"/>
              </a:rPr>
              <a:t>επιμ</a:t>
            </a:r>
            <a:r>
              <a:rPr lang="el-GR" altLang="el-GR" sz="1400" dirty="0" smtClean="0">
                <a:latin typeface="Times New Roman" panose="02020603050405020304" pitchFamily="18" charset="0"/>
                <a:cs typeface="Times New Roman" panose="02020603050405020304" pitchFamily="18" charset="0"/>
              </a:rPr>
              <a:t>.</a:t>
            </a:r>
            <a:r>
              <a:rPr lang="en-US" altLang="el-GR" sz="1400" i="1" dirty="0" smtClean="0">
                <a:latin typeface="Times New Roman" panose="02020603050405020304" pitchFamily="18" charset="0"/>
                <a:cs typeface="Times New Roman" panose="02020603050405020304" pitchFamily="18" charset="0"/>
              </a:rPr>
              <a:t>, </a:t>
            </a:r>
            <a:r>
              <a:rPr lang="en-US" altLang="el-GR" sz="1400" i="1" dirty="0" err="1">
                <a:latin typeface="Times New Roman" panose="02020603050405020304" pitchFamily="18" charset="0"/>
                <a:cs typeface="Times New Roman" panose="02020603050405020304" pitchFamily="18" charset="0"/>
              </a:rPr>
              <a:t>Polyklet</a:t>
            </a:r>
            <a:r>
              <a:rPr lang="en-US" altLang="el-GR" sz="1400" i="1" dirty="0">
                <a:latin typeface="Times New Roman" panose="02020603050405020304" pitchFamily="18" charset="0"/>
                <a:cs typeface="Times New Roman" panose="02020603050405020304" pitchFamily="18" charset="0"/>
              </a:rPr>
              <a:t>. Der </a:t>
            </a:r>
            <a:r>
              <a:rPr lang="el-GR" altLang="el-GR" sz="1400" i="1" dirty="0">
                <a:latin typeface="Times New Roman" panose="02020603050405020304" pitchFamily="18" charset="0"/>
                <a:cs typeface="Times New Roman" panose="02020603050405020304" pitchFamily="18" charset="0"/>
              </a:rPr>
              <a:t>Β</a:t>
            </a:r>
            <a:r>
              <a:rPr lang="en-US" altLang="el-GR" sz="1400" i="1" dirty="0" err="1">
                <a:latin typeface="Times New Roman" panose="02020603050405020304" pitchFamily="18" charset="0"/>
                <a:cs typeface="Times New Roman" panose="02020603050405020304" pitchFamily="18" charset="0"/>
              </a:rPr>
              <a:t>ildhauer</a:t>
            </a:r>
            <a:r>
              <a:rPr lang="en-US" altLang="el-GR" sz="1400" i="1" dirty="0">
                <a:latin typeface="Times New Roman" panose="02020603050405020304" pitchFamily="18" charset="0"/>
                <a:cs typeface="Times New Roman" panose="02020603050405020304" pitchFamily="18" charset="0"/>
              </a:rPr>
              <a:t> der </a:t>
            </a:r>
            <a:r>
              <a:rPr lang="en-US" altLang="el-GR" sz="1400" i="1" dirty="0" err="1">
                <a:latin typeface="Times New Roman" panose="02020603050405020304" pitchFamily="18" charset="0"/>
                <a:cs typeface="Times New Roman" panose="02020603050405020304" pitchFamily="18" charset="0"/>
              </a:rPr>
              <a:t>griechischen</a:t>
            </a:r>
            <a:r>
              <a:rPr lang="en-US" altLang="el-GR" sz="1400" i="1" dirty="0">
                <a:latin typeface="Times New Roman" panose="02020603050405020304" pitchFamily="18" charset="0"/>
                <a:cs typeface="Times New Roman" panose="02020603050405020304" pitchFamily="18" charset="0"/>
              </a:rPr>
              <a:t> </a:t>
            </a:r>
            <a:r>
              <a:rPr lang="en-US" altLang="el-GR" sz="1400" i="1" dirty="0" err="1">
                <a:latin typeface="Times New Roman" panose="02020603050405020304" pitchFamily="18" charset="0"/>
                <a:cs typeface="Times New Roman" panose="02020603050405020304" pitchFamily="18" charset="0"/>
              </a:rPr>
              <a:t>Klassik</a:t>
            </a:r>
            <a:r>
              <a:rPr lang="en-US" altLang="el-GR" sz="1400" i="1" dirty="0">
                <a:latin typeface="Times New Roman" panose="02020603050405020304" pitchFamily="18" charset="0"/>
                <a:cs typeface="Times New Roman" panose="02020603050405020304" pitchFamily="18" charset="0"/>
              </a:rPr>
              <a:t>. </a:t>
            </a:r>
            <a:r>
              <a:rPr lang="en-US" altLang="el-GR" sz="1400" i="1" dirty="0" err="1" smtClean="0">
                <a:latin typeface="Times New Roman" panose="02020603050405020304" pitchFamily="18" charset="0"/>
                <a:cs typeface="Times New Roman" panose="02020603050405020304" pitchFamily="18" charset="0"/>
              </a:rPr>
              <a:t>Ausstellung</a:t>
            </a:r>
            <a:r>
              <a:rPr lang="en-US" altLang="el-GR" sz="1400" i="1" dirty="0" smtClean="0">
                <a:latin typeface="Times New Roman" panose="02020603050405020304" pitchFamily="18" charset="0"/>
                <a:cs typeface="Times New Roman" panose="02020603050405020304" pitchFamily="18" charset="0"/>
              </a:rPr>
              <a:t> </a:t>
            </a:r>
            <a:r>
              <a:rPr lang="en-US" altLang="el-GR" sz="1400" i="1" dirty="0" err="1">
                <a:latin typeface="Times New Roman" panose="02020603050405020304" pitchFamily="18" charset="0"/>
                <a:cs typeface="Times New Roman" panose="02020603050405020304" pitchFamily="18" charset="0"/>
              </a:rPr>
              <a:t>im</a:t>
            </a:r>
            <a:r>
              <a:rPr lang="en-US" altLang="el-GR" sz="1400" i="1" dirty="0">
                <a:latin typeface="Times New Roman" panose="02020603050405020304" pitchFamily="18" charset="0"/>
                <a:cs typeface="Times New Roman" panose="02020603050405020304" pitchFamily="18" charset="0"/>
              </a:rPr>
              <a:t> </a:t>
            </a:r>
            <a:r>
              <a:rPr lang="en-US" altLang="el-GR" sz="1400" i="1" dirty="0" err="1">
                <a:latin typeface="Times New Roman" panose="02020603050405020304" pitchFamily="18" charset="0"/>
                <a:cs typeface="Times New Roman" panose="02020603050405020304" pitchFamily="18" charset="0"/>
              </a:rPr>
              <a:t>Liebieghaus</a:t>
            </a:r>
            <a:r>
              <a:rPr lang="en-US" altLang="el-GR" sz="1400" i="1" dirty="0">
                <a:latin typeface="Times New Roman" panose="02020603050405020304" pitchFamily="18" charset="0"/>
                <a:cs typeface="Times New Roman" panose="02020603050405020304" pitchFamily="18" charset="0"/>
              </a:rPr>
              <a:t> Museum alter </a:t>
            </a:r>
            <a:r>
              <a:rPr lang="en-US" altLang="el-GR" sz="1400" i="1" dirty="0" err="1">
                <a:latin typeface="Times New Roman" panose="02020603050405020304" pitchFamily="18" charset="0"/>
                <a:cs typeface="Times New Roman" panose="02020603050405020304" pitchFamily="18" charset="0"/>
              </a:rPr>
              <a:t>Plastik</a:t>
            </a:r>
            <a:r>
              <a:rPr lang="en-US" altLang="el-GR" sz="1400" i="1" dirty="0">
                <a:latin typeface="Times New Roman" panose="02020603050405020304" pitchFamily="18" charset="0"/>
                <a:cs typeface="Times New Roman" panose="02020603050405020304" pitchFamily="18" charset="0"/>
              </a:rPr>
              <a:t>. Frankfurt am Main, </a:t>
            </a:r>
            <a:r>
              <a:rPr lang="en-US" altLang="el-GR" sz="1400" dirty="0">
                <a:latin typeface="Times New Roman" panose="02020603050405020304" pitchFamily="18" charset="0"/>
                <a:cs typeface="Times New Roman" panose="02020603050405020304" pitchFamily="18" charset="0"/>
              </a:rPr>
              <a:t>Mainz am </a:t>
            </a:r>
            <a:r>
              <a:rPr lang="en-US" altLang="el-GR" sz="1400" dirty="0" err="1">
                <a:latin typeface="Times New Roman" panose="02020603050405020304" pitchFamily="18" charset="0"/>
                <a:cs typeface="Times New Roman" panose="02020603050405020304" pitchFamily="18" charset="0"/>
              </a:rPr>
              <a:t>Rhein</a:t>
            </a:r>
            <a:r>
              <a:rPr lang="en-US" altLang="el-GR" sz="1400" dirty="0">
                <a:latin typeface="Times New Roman" panose="02020603050405020304" pitchFamily="18" charset="0"/>
                <a:cs typeface="Times New Roman" panose="02020603050405020304" pitchFamily="18" charset="0"/>
              </a:rPr>
              <a:t> 1990. </a:t>
            </a:r>
          </a:p>
          <a:p>
            <a:pPr algn="just" eaLnBrk="1" hangingPunct="1">
              <a:spcBef>
                <a:spcPct val="0"/>
              </a:spcBef>
              <a:buClrTx/>
              <a:buSzTx/>
              <a:buNone/>
            </a:pPr>
            <a:r>
              <a:rPr lang="en-US" altLang="el-GR" sz="1400" dirty="0" smtClean="0">
                <a:latin typeface="Times New Roman" panose="02020603050405020304" pitchFamily="18" charset="0"/>
                <a:cs typeface="Times New Roman" panose="02020603050405020304" pitchFamily="18" charset="0"/>
              </a:rPr>
              <a:t>A. H. </a:t>
            </a:r>
            <a:r>
              <a:rPr lang="en-US" altLang="el-GR" sz="1400" dirty="0" err="1" smtClean="0">
                <a:latin typeface="Times New Roman" panose="02020603050405020304" pitchFamily="18" charset="0"/>
                <a:cs typeface="Times New Roman" panose="02020603050405020304" pitchFamily="18" charset="0"/>
              </a:rPr>
              <a:t>Borbein</a:t>
            </a:r>
            <a:r>
              <a:rPr lang="en-US" altLang="el-GR" sz="1400" dirty="0" smtClean="0">
                <a:latin typeface="Times New Roman" panose="02020603050405020304" pitchFamily="18" charset="0"/>
                <a:cs typeface="Times New Roman" panose="02020603050405020304" pitchFamily="18" charset="0"/>
              </a:rPr>
              <a:t>, </a:t>
            </a:r>
            <a:r>
              <a:rPr lang="en-US" altLang="el-GR" sz="1400" dirty="0" err="1" smtClean="0">
                <a:latin typeface="Times New Roman" panose="02020603050405020304" pitchFamily="18" charset="0"/>
                <a:cs typeface="Times New Roman" panose="02020603050405020304" pitchFamily="18" charset="0"/>
              </a:rPr>
              <a:t>Polykleitos</a:t>
            </a:r>
            <a:r>
              <a:rPr lang="en-US" altLang="el-GR" sz="1400" dirty="0" smtClean="0">
                <a:latin typeface="Times New Roman" panose="02020603050405020304" pitchFamily="18" charset="0"/>
                <a:cs typeface="Times New Roman" panose="02020603050405020304" pitchFamily="18" charset="0"/>
              </a:rPr>
              <a:t>, </a:t>
            </a:r>
            <a:r>
              <a:rPr lang="el-GR" altLang="el-GR" sz="1400" dirty="0" smtClean="0">
                <a:latin typeface="Times New Roman" panose="02020603050405020304" pitchFamily="18" charset="0"/>
                <a:cs typeface="Times New Roman" panose="02020603050405020304" pitchFamily="18" charset="0"/>
              </a:rPr>
              <a:t>στο Ο</a:t>
            </a:r>
            <a:r>
              <a:rPr lang="el-GR" altLang="el-GR" sz="1400" dirty="0">
                <a:latin typeface="Times New Roman" panose="02020603050405020304" pitchFamily="18" charset="0"/>
                <a:cs typeface="Times New Roman" panose="02020603050405020304" pitchFamily="18" charset="0"/>
              </a:rPr>
              <a:t>. </a:t>
            </a:r>
            <a:r>
              <a:rPr lang="en-US" altLang="el-GR" sz="1400" dirty="0" err="1">
                <a:latin typeface="Times New Roman" panose="02020603050405020304" pitchFamily="18" charset="0"/>
                <a:cs typeface="Times New Roman" panose="02020603050405020304" pitchFamily="18" charset="0"/>
              </a:rPr>
              <a:t>Palagia</a:t>
            </a:r>
            <a:r>
              <a:rPr lang="en-US" altLang="el-GR" sz="1400"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και </a:t>
            </a:r>
            <a:r>
              <a:rPr lang="en-US" altLang="el-GR" sz="1400" dirty="0">
                <a:latin typeface="Times New Roman" panose="02020603050405020304" pitchFamily="18" charset="0"/>
                <a:cs typeface="Times New Roman" panose="02020603050405020304" pitchFamily="18" charset="0"/>
              </a:rPr>
              <a:t>J.J. </a:t>
            </a:r>
            <a:r>
              <a:rPr lang="en-US" altLang="el-GR" sz="1400" dirty="0" smtClean="0">
                <a:latin typeface="Times New Roman" panose="02020603050405020304" pitchFamily="18" charset="0"/>
                <a:cs typeface="Times New Roman" panose="02020603050405020304" pitchFamily="18" charset="0"/>
              </a:rPr>
              <a:t>Pollitt</a:t>
            </a:r>
            <a:r>
              <a:rPr lang="el-GR" altLang="el-GR" sz="1400" dirty="0" smtClean="0">
                <a:latin typeface="Times New Roman" panose="02020603050405020304" pitchFamily="18" charset="0"/>
                <a:cs typeface="Times New Roman" panose="02020603050405020304" pitchFamily="18" charset="0"/>
              </a:rPr>
              <a:t> </a:t>
            </a:r>
            <a:r>
              <a:rPr lang="el-GR" altLang="el-GR" sz="1400" dirty="0" err="1" smtClean="0">
                <a:latin typeface="Times New Roman" panose="02020603050405020304" pitchFamily="18" charset="0"/>
                <a:cs typeface="Times New Roman" panose="02020603050405020304" pitchFamily="18" charset="0"/>
              </a:rPr>
              <a:t>επιμ</a:t>
            </a:r>
            <a:r>
              <a:rPr lang="el-GR" altLang="el-GR" sz="1400" dirty="0" smtClean="0">
                <a:latin typeface="Times New Roman" panose="02020603050405020304" pitchFamily="18" charset="0"/>
                <a:cs typeface="Times New Roman" panose="02020603050405020304" pitchFamily="18" charset="0"/>
              </a:rPr>
              <a:t>.</a:t>
            </a:r>
            <a:r>
              <a:rPr lang="en-US" altLang="el-GR" sz="1400" dirty="0" smtClean="0">
                <a:latin typeface="Times New Roman" panose="02020603050405020304" pitchFamily="18" charset="0"/>
                <a:cs typeface="Times New Roman" panose="02020603050405020304" pitchFamily="18" charset="0"/>
              </a:rPr>
              <a:t>, </a:t>
            </a:r>
            <a:r>
              <a:rPr lang="en-US" altLang="el-GR" sz="1400" i="1" dirty="0">
                <a:latin typeface="Times New Roman" panose="02020603050405020304" pitchFamily="18" charset="0"/>
                <a:cs typeface="Times New Roman" panose="02020603050405020304" pitchFamily="18" charset="0"/>
              </a:rPr>
              <a:t>Personal Styles in Greek Sculpture</a:t>
            </a:r>
            <a:r>
              <a:rPr lang="en-US" altLang="el-GR" sz="1400" dirty="0">
                <a:latin typeface="Times New Roman" panose="02020603050405020304" pitchFamily="18" charset="0"/>
                <a:cs typeface="Times New Roman" panose="02020603050405020304" pitchFamily="18" charset="0"/>
              </a:rPr>
              <a:t>, Cambridge </a:t>
            </a:r>
            <a:r>
              <a:rPr lang="en-US" altLang="el-GR" sz="1400" dirty="0" smtClean="0">
                <a:latin typeface="Times New Roman" panose="02020603050405020304" pitchFamily="18" charset="0"/>
                <a:cs typeface="Times New Roman" panose="02020603050405020304" pitchFamily="18" charset="0"/>
              </a:rPr>
              <a:t>1996</a:t>
            </a:r>
            <a:r>
              <a:rPr lang="el-GR" altLang="el-GR" sz="1400" dirty="0" smtClean="0">
                <a:latin typeface="Times New Roman" panose="02020603050405020304" pitchFamily="18" charset="0"/>
                <a:cs typeface="Times New Roman" panose="02020603050405020304" pitchFamily="18" charset="0"/>
              </a:rPr>
              <a:t>, </a:t>
            </a:r>
            <a:r>
              <a:rPr lang="en-US" altLang="el-GR" sz="1400" dirty="0" smtClean="0">
                <a:latin typeface="Times New Roman" panose="02020603050405020304" pitchFamily="18" charset="0"/>
                <a:cs typeface="Times New Roman" panose="02020603050405020304" pitchFamily="18" charset="0"/>
              </a:rPr>
              <a:t>66</a:t>
            </a:r>
            <a:r>
              <a:rPr lang="el-GR" altLang="el-GR" sz="1400" dirty="0" smtClean="0">
                <a:latin typeface="Times New Roman" panose="02020603050405020304" pitchFamily="18" charset="0"/>
                <a:cs typeface="Times New Roman" panose="02020603050405020304" pitchFamily="18" charset="0"/>
              </a:rPr>
              <a:t>-</a:t>
            </a:r>
            <a:r>
              <a:rPr lang="en-US" altLang="el-GR" sz="1400" smtClean="0">
                <a:latin typeface="Times New Roman" panose="02020603050405020304" pitchFamily="18" charset="0"/>
                <a:cs typeface="Times New Roman" panose="02020603050405020304" pitchFamily="18" charset="0"/>
              </a:rPr>
              <a:t>90</a:t>
            </a:r>
            <a:r>
              <a:rPr lang="el-GR" altLang="el-GR" sz="1400" smtClean="0">
                <a:latin typeface="Times New Roman" panose="02020603050405020304" pitchFamily="18" charset="0"/>
                <a:cs typeface="Times New Roman" panose="02020603050405020304" pitchFamily="18" charset="0"/>
              </a:rPr>
              <a:t>.</a:t>
            </a:r>
            <a:endParaRPr lang="el-GR" altLang="el-GR"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650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eaLnBrk="0" hangingPunct="0">
              <a:defRPr/>
            </a:pPr>
            <a:r>
              <a:rPr lang="el-GR" sz="1400" dirty="0">
                <a:solidFill>
                  <a:srgbClr val="FFFFFF"/>
                </a:solidFill>
                <a:latin typeface="Times New Roman" panose="02020603050405020304" pitchFamily="18" charset="0"/>
                <a:cs typeface="Times New Roman" panose="02020603050405020304" pitchFamily="18" charset="0"/>
              </a:rPr>
              <a:t>[1] http://creativecommons.org/licenses/by-nc-sa/4.0/ </a:t>
            </a:r>
            <a:endParaRPr lang="en-US" sz="1400" dirty="0">
              <a:solidFill>
                <a:srgbClr val="FFFFFF"/>
              </a:solidFill>
              <a:latin typeface="Times New Roman" panose="02020603050405020304" pitchFamily="18" charset="0"/>
              <a:cs typeface="Times New Roman" panose="02020603050405020304" pitchFamily="18" charset="0"/>
            </a:endParaRPr>
          </a:p>
          <a:p>
            <a:pPr eaLnBrk="0" hangingPunct="0">
              <a:defRPr/>
            </a:pPr>
            <a:endParaRPr lang="el-GR" sz="1400" dirty="0">
              <a:solidFill>
                <a:srgbClr val="FFFFFF"/>
              </a:solidFill>
              <a:latin typeface="Times New Roman" panose="02020603050405020304" pitchFamily="18" charset="0"/>
              <a:cs typeface="Times New Roman" panose="02020603050405020304" pitchFamily="18" charset="0"/>
            </a:endParaRPr>
          </a:p>
          <a:p>
            <a:pPr eaLnBrk="0" hangingPunct="0">
              <a:defRPr/>
            </a:pPr>
            <a:r>
              <a:rPr lang="el-GR" sz="1400" dirty="0">
                <a:solidFill>
                  <a:srgbClr val="FFFFFF"/>
                </a:solidFill>
                <a:latin typeface="Times New Roman" panose="02020603050405020304" pitchFamily="18" charset="0"/>
                <a:cs typeface="Times New Roman" panose="02020603050405020304" pitchFamily="18" charset="0"/>
              </a:rPr>
              <a:t>Ως </a:t>
            </a:r>
            <a:r>
              <a:rPr lang="el-GR" sz="1400" b="1" dirty="0">
                <a:solidFill>
                  <a:srgbClr val="FFFFFF"/>
                </a:solidFill>
                <a:latin typeface="Times New Roman" panose="02020603050405020304" pitchFamily="18" charset="0"/>
                <a:cs typeface="Times New Roman" panose="02020603050405020304" pitchFamily="18" charset="0"/>
              </a:rPr>
              <a:t>Μη Εμπορική</a:t>
            </a:r>
            <a:r>
              <a:rPr lang="el-GR" sz="1400" dirty="0">
                <a:solidFill>
                  <a:srgbClr val="FFFFFF"/>
                </a:solidFill>
                <a:latin typeface="Times New Roman" panose="02020603050405020304" pitchFamily="18" charset="0"/>
                <a:cs typeface="Times New Roman" panose="02020603050405020304" pitchFamily="18" charset="0"/>
              </a:rPr>
              <a:t> ορίζεται η χρήση:</a:t>
            </a:r>
          </a:p>
          <a:p>
            <a:pPr marL="342900" indent="-342900" eaLnBrk="0" hangingPunct="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rgbClr val="FFFFFF"/>
                </a:solidFill>
                <a:latin typeface="Times New Roman" panose="02020603050405020304" pitchFamily="18" charset="0"/>
                <a:cs typeface="Times New Roman" panose="02020603050405020304" pitchFamily="18" charset="0"/>
              </a:rPr>
              <a:t>αδειοδόχο</a:t>
            </a:r>
            <a:endParaRPr lang="el-GR" sz="1400" dirty="0">
              <a:solidFill>
                <a:srgbClr val="FFFFFF"/>
              </a:solidFill>
              <a:latin typeface="Times New Roman" panose="02020603050405020304" pitchFamily="18" charset="0"/>
              <a:cs typeface="Times New Roman" panose="02020603050405020304" pitchFamily="18" charset="0"/>
            </a:endParaRPr>
          </a:p>
          <a:p>
            <a:pPr marL="342900" indent="-342900" eaLnBrk="0" hangingPunct="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eaLnBrk="0" hangingPunct="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err="1">
                <a:solidFill>
                  <a:srgbClr val="FFFFFF"/>
                </a:solidFill>
                <a:latin typeface="Times New Roman" panose="02020603050405020304" pitchFamily="18" charset="0"/>
                <a:cs typeface="Times New Roman" panose="02020603050405020304" pitchFamily="18" charset="0"/>
              </a:rPr>
              <a:t>αδειοδόχο</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rgbClr val="FFFFFF"/>
              </a:solidFill>
              <a:latin typeface="Times New Roman" panose="02020603050405020304" pitchFamily="18" charset="0"/>
              <a:cs typeface="Times New Roman" panose="02020603050405020304" pitchFamily="18" charset="0"/>
            </a:endParaRPr>
          </a:p>
          <a:p>
            <a:pPr marL="342900" indent="-342900" eaLnBrk="0" hangingPunct="0">
              <a:buFont typeface="Arial" panose="020B0604020202020204" pitchFamily="34" charset="0"/>
              <a:buChar char="•"/>
              <a:defRPr/>
            </a:pPr>
            <a:endParaRPr lang="el-GR" sz="1400" dirty="0">
              <a:solidFill>
                <a:srgbClr val="FFFFFF"/>
              </a:solidFill>
              <a:latin typeface="Times New Roman" panose="02020603050405020304" pitchFamily="18" charset="0"/>
              <a:cs typeface="Times New Roman" panose="02020603050405020304" pitchFamily="18" charset="0"/>
            </a:endParaRPr>
          </a:p>
          <a:p>
            <a:pPr eaLnBrk="0" hangingPunct="0">
              <a:defRPr/>
            </a:pPr>
            <a:r>
              <a:rPr lang="el-GR" sz="1400" dirty="0">
                <a:solidFill>
                  <a:srgbClr val="FFFFFF"/>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rgbClr val="FFFFFF"/>
                </a:solidFill>
                <a:latin typeface="Times New Roman" panose="02020603050405020304" pitchFamily="18" charset="0"/>
                <a:cs typeface="Times New Roman" panose="02020603050405020304" pitchFamily="18" charset="0"/>
              </a:rPr>
              <a:t>αδειοδόχο</a:t>
            </a:r>
            <a:r>
              <a:rPr lang="el-GR" sz="1400" dirty="0">
                <a:solidFill>
                  <a:srgbClr val="FFFFFF"/>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984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19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21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1 - TextBox"/>
          <p:cNvSpPr txBox="1">
            <a:spLocks noChangeArrowheads="1"/>
          </p:cNvSpPr>
          <p:nvPr/>
        </p:nvSpPr>
        <p:spPr bwMode="auto">
          <a:xfrm>
            <a:off x="611560" y="1412776"/>
            <a:ext cx="803237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SzTx/>
              <a:buFontTx/>
              <a:buNone/>
            </a:pPr>
            <a:r>
              <a:rPr lang="en-US" altLang="el-GR" sz="1600" b="1" dirty="0" smtClean="0">
                <a:latin typeface="Times New Roman" panose="02020603050405020304" pitchFamily="18" charset="0"/>
                <a:cs typeface="Times New Roman" panose="02020603050405020304" pitchFamily="18" charset="0"/>
              </a:rPr>
              <a:t>7. O  </a:t>
            </a:r>
            <a:r>
              <a:rPr lang="el-GR" altLang="el-GR" sz="1600" b="1" dirty="0">
                <a:latin typeface="Times New Roman" panose="02020603050405020304" pitchFamily="18" charset="0"/>
                <a:cs typeface="Times New Roman" panose="02020603050405020304" pitchFamily="18" charset="0"/>
              </a:rPr>
              <a:t>Πολύκλειτος</a:t>
            </a:r>
            <a:r>
              <a:rPr lang="en-US" altLang="el-GR" sz="1600" b="1" dirty="0">
                <a:latin typeface="Times New Roman" panose="02020603050405020304" pitchFamily="18" charset="0"/>
                <a:cs typeface="Times New Roman" panose="02020603050405020304" pitchFamily="18" charset="0"/>
              </a:rPr>
              <a:t> </a:t>
            </a:r>
            <a:r>
              <a:rPr lang="el-GR" altLang="el-GR" sz="1600" b="1" dirty="0">
                <a:latin typeface="Times New Roman" panose="02020603050405020304" pitchFamily="18" charset="0"/>
                <a:cs typeface="Times New Roman" panose="02020603050405020304" pitchFamily="18" charset="0"/>
              </a:rPr>
              <a:t>και η σχολή χαλκοπλαστικής του Άργους</a:t>
            </a:r>
          </a:p>
          <a:p>
            <a:pPr eaLnBrk="1" hangingPunct="1">
              <a:spcBef>
                <a:spcPct val="0"/>
              </a:spcBef>
              <a:buClrTx/>
              <a:buSzTx/>
              <a:buFontTx/>
              <a:buNone/>
            </a:pPr>
            <a:endParaRPr lang="el-GR" altLang="el-GR" sz="1600" b="1"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l-GR" altLang="el-GR" sz="1400" b="1"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l-GR" altLang="el-GR" sz="1400" b="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l-GR" altLang="el-GR" sz="1400" dirty="0">
                <a:latin typeface="Times New Roman" panose="02020603050405020304" pitchFamily="18" charset="0"/>
                <a:cs typeface="Times New Roman" panose="02020603050405020304" pitchFamily="18" charset="0"/>
              </a:rPr>
              <a:t>Ο  Πολύκλειτος, περίπου σύγχρονος του Αθηναίου Φειδία, ήταν χαλκοπλάστης με έδρα το Άργος. Υπήρξε καινοτόμος και εισήγαγε μία σειρά από </a:t>
            </a:r>
            <a:r>
              <a:rPr lang="el-GR" altLang="el-GR" sz="1400" dirty="0" err="1">
                <a:latin typeface="Times New Roman" panose="02020603050405020304" pitchFamily="18" charset="0"/>
                <a:cs typeface="Times New Roman" panose="02020603050405020304" pitchFamily="18" charset="0"/>
              </a:rPr>
              <a:t>νεωτερισμ</a:t>
            </a:r>
            <a:r>
              <a:rPr lang="en-US" altLang="el-GR" sz="1400" dirty="0">
                <a:latin typeface="Times New Roman" panose="02020603050405020304" pitchFamily="18" charset="0"/>
                <a:cs typeface="Times New Roman" panose="02020603050405020304" pitchFamily="18" charset="0"/>
              </a:rPr>
              <a:t>o</a:t>
            </a:r>
            <a:r>
              <a:rPr lang="el-GR" altLang="el-GR" sz="1400" dirty="0" err="1">
                <a:latin typeface="Times New Roman" panose="02020603050405020304" pitchFamily="18" charset="0"/>
                <a:cs typeface="Times New Roman" panose="02020603050405020304" pitchFamily="18" charset="0"/>
              </a:rPr>
              <a:t>ύς</a:t>
            </a:r>
            <a:r>
              <a:rPr lang="el-GR" altLang="el-GR" sz="1400" dirty="0">
                <a:latin typeface="Times New Roman" panose="02020603050405020304" pitchFamily="18" charset="0"/>
                <a:cs typeface="Times New Roman" panose="02020603050405020304" pitchFamily="18" charset="0"/>
              </a:rPr>
              <a:t> στη γλυπτική </a:t>
            </a:r>
            <a:r>
              <a:rPr lang="el-GR" altLang="el-GR" sz="1400" dirty="0" smtClean="0">
                <a:latin typeface="Times New Roman" panose="02020603050405020304" pitchFamily="18" charset="0"/>
                <a:cs typeface="Times New Roman" panose="02020603050405020304" pitchFamily="18" charset="0"/>
              </a:rPr>
              <a:t>δημιουργία</a:t>
            </a:r>
            <a:r>
              <a:rPr lang="el-GR" altLang="el-GR" sz="1400" dirty="0">
                <a:latin typeface="Times New Roman" panose="02020603050405020304" pitchFamily="18" charset="0"/>
                <a:cs typeface="Times New Roman" panose="02020603050405020304" pitchFamily="18" charset="0"/>
              </a:rPr>
              <a:t>.  Η κυριότερη μεταβολή είναι ότι εισήγαγε ένα νέο μοτίβο στήριξης διαφοροποιώντας εντονότερα τη λειτουργική διαφοροποίηση των σκελών ως προς τη στήριξη του κορμού. Το άνετο σκέλος ανακουφίζεται πλήρως από το βάρος και έρχεται προς τα πίσω πατώντας με τα άκρα των δακτύλων.</a:t>
            </a:r>
            <a:r>
              <a:rPr lang="en-US" altLang="el-GR" sz="1400"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Αντίστοιχα το φέρον χέρι είναι αυτό που αντιστοιχεί στο άνετο σκέλος και το ελεύθερο χέρι αντιστοιχεί στο στάσιμο σκέλος. Η κεφαλή στρέφεται προς το φέρον/στάσιμο σκέλος. Αυτός είναι ο </a:t>
            </a:r>
            <a:r>
              <a:rPr lang="el-GR" altLang="el-GR" sz="1400" dirty="0" err="1" smtClean="0">
                <a:latin typeface="Times New Roman" panose="02020603050405020304" pitchFamily="18" charset="0"/>
                <a:cs typeface="Times New Roman" panose="02020603050405020304" pitchFamily="18" charset="0"/>
              </a:rPr>
              <a:t>πολυκλείτιος</a:t>
            </a:r>
            <a:r>
              <a:rPr lang="el-GR" altLang="el-GR" sz="1400" dirty="0" smtClean="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κανόνας της ζύγισης που ενισχύει τον χιασμό των κινήσεων (ανέβασμα </a:t>
            </a:r>
            <a:r>
              <a:rPr lang="el-GR" altLang="el-GR" sz="1400" dirty="0" smtClean="0">
                <a:latin typeface="Times New Roman" panose="02020603050405020304" pitchFamily="18" charset="0"/>
                <a:cs typeface="Times New Roman" panose="02020603050405020304" pitchFamily="18" charset="0"/>
              </a:rPr>
              <a:t>ισχίου </a:t>
            </a:r>
            <a:r>
              <a:rPr lang="el-GR" altLang="el-GR" sz="1400" dirty="0">
                <a:latin typeface="Times New Roman" panose="02020603050405020304" pitchFamily="18" charset="0"/>
                <a:cs typeface="Times New Roman" panose="02020603050405020304" pitchFamily="18" charset="0"/>
              </a:rPr>
              <a:t>φέρουσας πλευράς και κατέβασμα ώμου, και αντίθετα χαμήλωμα ισχίου και άνοδος ώμου στην άνετη πλευρά του σώματος</a:t>
            </a:r>
            <a:r>
              <a:rPr lang="en-US" altLang="el-GR" sz="1400" dirty="0">
                <a:latin typeface="Times New Roman" panose="02020603050405020304" pitchFamily="18" charset="0"/>
                <a:cs typeface="Times New Roman" panose="02020603050405020304" pitchFamily="18" charset="0"/>
              </a:rPr>
              <a:t>)</a:t>
            </a:r>
            <a:r>
              <a:rPr lang="el-GR" altLang="el-GR" sz="1400" dirty="0">
                <a:latin typeface="Times New Roman" panose="02020603050405020304" pitchFamily="18" charset="0"/>
                <a:cs typeface="Times New Roman" panose="02020603050405020304" pitchFamily="18" charset="0"/>
              </a:rPr>
              <a:t>. Ένα άλλο χαρακτηριστικό των  έργων του Πολυκλείτου είναι το ορθογώνιο σχήμα που δίνει στους μυς του σώματος.  Κατασκεύασε πολλά αγάλματα αθλητών και λιγότερες παραστάσεις θεών και ήταν διάσημος στην αρχαία παράδοση.  Δημιούργησε σχολή και οι μαθητές του έδρασαν στο πρώτο μισό του 4</a:t>
            </a:r>
            <a:r>
              <a:rPr lang="el-GR" altLang="el-GR" sz="1400" baseline="30000" dirty="0">
                <a:latin typeface="Times New Roman" panose="02020603050405020304" pitchFamily="18" charset="0"/>
                <a:cs typeface="Times New Roman" panose="02020603050405020304" pitchFamily="18" charset="0"/>
              </a:rPr>
              <a:t>ου</a:t>
            </a:r>
            <a:r>
              <a:rPr lang="el-GR" altLang="el-GR" sz="1400" dirty="0">
                <a:latin typeface="Times New Roman" panose="02020603050405020304" pitchFamily="18" charset="0"/>
                <a:cs typeface="Times New Roman" panose="02020603050405020304" pitchFamily="18" charset="0"/>
              </a:rPr>
              <a:t> αι. π.Χ.</a:t>
            </a:r>
            <a:r>
              <a:rPr lang="en-US" altLang="el-GR" sz="1400" dirty="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4536281" y="692696"/>
            <a:ext cx="3527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Ο  Δορυφόρος του Πολυκλείτου. Απεικόνιση του ιδανικού αθλητή. </a:t>
            </a:r>
            <a:r>
              <a:rPr lang="el-GR" altLang="el-GR" sz="1200" dirty="0" smtClean="0">
                <a:latin typeface="Times New Roman" panose="02020603050405020304" pitchFamily="18" charset="0"/>
                <a:cs typeface="Times New Roman" panose="02020603050405020304" pitchFamily="18" charset="0"/>
              </a:rPr>
              <a:t>Νάπολη</a:t>
            </a:r>
            <a:r>
              <a:rPr lang="en-US" altLang="el-GR" sz="1200" dirty="0" smtClean="0">
                <a:latin typeface="Times New Roman" panose="02020603050405020304" pitchFamily="18" charset="0"/>
                <a:cs typeface="Times New Roman" panose="02020603050405020304" pitchFamily="18" charset="0"/>
              </a:rPr>
              <a:t>, </a:t>
            </a:r>
            <a:r>
              <a:rPr lang="en-US" altLang="el-GR" sz="1200" dirty="0" err="1" smtClean="0">
                <a:latin typeface="Times New Roman" panose="02020603050405020304" pitchFamily="18" charset="0"/>
                <a:cs typeface="Times New Roman" panose="02020603050405020304" pitchFamily="18" charset="0"/>
              </a:rPr>
              <a:t>Museo</a:t>
            </a:r>
            <a:r>
              <a:rPr lang="en-US" altLang="el-GR" sz="1200" dirty="0">
                <a:latin typeface="Times New Roman" panose="02020603050405020304" pitchFamily="18" charset="0"/>
                <a:cs typeface="Times New Roman" panose="02020603050405020304" pitchFamily="18" charset="0"/>
              </a:rPr>
              <a:t> </a:t>
            </a:r>
            <a:r>
              <a:rPr lang="en-US" altLang="el-GR" sz="1200" dirty="0" err="1" smtClean="0">
                <a:latin typeface="Times New Roman" panose="02020603050405020304" pitchFamily="18" charset="0"/>
                <a:cs typeface="Times New Roman" panose="02020603050405020304" pitchFamily="18" charset="0"/>
              </a:rPr>
              <a:t>Archeologico</a:t>
            </a:r>
            <a:r>
              <a:rPr lang="en-US" altLang="el-GR" sz="1200" dirty="0" smtClean="0">
                <a:latin typeface="Times New Roman" panose="02020603050405020304" pitchFamily="18" charset="0"/>
                <a:cs typeface="Times New Roman" panose="02020603050405020304" pitchFamily="18" charset="0"/>
              </a:rPr>
              <a:t> </a:t>
            </a:r>
            <a:r>
              <a:rPr lang="en-US" altLang="el-GR" sz="1200" dirty="0" err="1" smtClean="0">
                <a:latin typeface="Times New Roman" panose="02020603050405020304" pitchFamily="18" charset="0"/>
                <a:cs typeface="Times New Roman" panose="02020603050405020304" pitchFamily="18" charset="0"/>
              </a:rPr>
              <a:t>Nazionale</a:t>
            </a:r>
            <a:r>
              <a:rPr lang="en-US" altLang="el-GR" sz="1200" dirty="0" smtClean="0">
                <a:latin typeface="Times New Roman" panose="02020603050405020304" pitchFamily="18" charset="0"/>
                <a:cs typeface="Times New Roman" panose="02020603050405020304" pitchFamily="18" charset="0"/>
              </a:rPr>
              <a:t> </a:t>
            </a:r>
            <a:r>
              <a:rPr lang="en-US" altLang="el-GR" sz="1200" dirty="0">
                <a:latin typeface="Times New Roman" panose="02020603050405020304" pitchFamily="18" charset="0"/>
                <a:cs typeface="Times New Roman" panose="02020603050405020304" pitchFamily="18" charset="0"/>
              </a:rPr>
              <a:t>6011 </a:t>
            </a:r>
            <a:r>
              <a:rPr lang="el-GR" altLang="el-GR" sz="1200" dirty="0" smtClean="0">
                <a:latin typeface="Times New Roman" panose="02020603050405020304" pitchFamily="18" charset="0"/>
                <a:cs typeface="Times New Roman" panose="02020603050405020304" pitchFamily="18" charset="0"/>
              </a:rPr>
              <a:t>και </a:t>
            </a:r>
            <a:r>
              <a:rPr lang="el-GR" altLang="el-GR" sz="1200" dirty="0">
                <a:latin typeface="Times New Roman" panose="02020603050405020304" pitchFamily="18" charset="0"/>
                <a:cs typeface="Times New Roman" panose="02020603050405020304" pitchFamily="18" charset="0"/>
              </a:rPr>
              <a:t>χάλκινο μοντέρνο αντίγραφο</a:t>
            </a:r>
            <a:r>
              <a:rPr lang="en-US" altLang="el-GR" sz="1200" dirty="0">
                <a:latin typeface="Times New Roman" panose="02020603050405020304" pitchFamily="18" charset="0"/>
                <a:cs typeface="Times New Roman" panose="02020603050405020304" pitchFamily="18" charset="0"/>
              </a:rPr>
              <a:t>.</a:t>
            </a:r>
            <a:r>
              <a:rPr lang="el-GR" altLang="el-GR" sz="12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260648"/>
            <a:ext cx="3310128" cy="6190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1644" y="1772816"/>
            <a:ext cx="2676698" cy="4497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TextBox 1"/>
          <p:cNvSpPr txBox="1">
            <a:spLocks noChangeArrowheads="1"/>
          </p:cNvSpPr>
          <p:nvPr/>
        </p:nvSpPr>
        <p:spPr bwMode="auto">
          <a:xfrm>
            <a:off x="611188" y="5589588"/>
            <a:ext cx="4032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Ο Δορυφόρος του Πολυκλείτου. Αντίγραφο, Μ</a:t>
            </a:r>
            <a:r>
              <a:rPr lang="en-US" altLang="el-GR" sz="1200" dirty="0" err="1">
                <a:latin typeface="Times New Roman" panose="02020603050405020304" pitchFamily="18" charset="0"/>
                <a:cs typeface="Times New Roman" panose="02020603050405020304" pitchFamily="18" charset="0"/>
              </a:rPr>
              <a:t>inneapolis</a:t>
            </a:r>
            <a:r>
              <a:rPr lang="en-US" altLang="el-GR" sz="1200" dirty="0">
                <a:latin typeface="Times New Roman" panose="02020603050405020304" pitchFamily="18" charset="0"/>
                <a:cs typeface="Times New Roman" panose="02020603050405020304" pitchFamily="18" charset="0"/>
              </a:rPr>
              <a:t>, The Minneapolis Institute of Arts </a:t>
            </a:r>
            <a:r>
              <a:rPr lang="en-US" altLang="el-GR" sz="1200" dirty="0" smtClean="0">
                <a:latin typeface="Times New Roman" panose="02020603050405020304" pitchFamily="18" charset="0"/>
                <a:cs typeface="Times New Roman" panose="02020603050405020304" pitchFamily="18" charset="0"/>
              </a:rPr>
              <a:t>86.6 </a:t>
            </a:r>
            <a:r>
              <a:rPr lang="el-GR" altLang="el-GR" sz="1200" dirty="0">
                <a:latin typeface="Times New Roman" panose="02020603050405020304" pitchFamily="18" charset="0"/>
                <a:cs typeface="Times New Roman" panose="02020603050405020304" pitchFamily="18" charset="0"/>
              </a:rPr>
              <a:t>και  </a:t>
            </a:r>
            <a:r>
              <a:rPr lang="en-US" altLang="el-GR" sz="1200" dirty="0">
                <a:latin typeface="Times New Roman" panose="02020603050405020304" pitchFamily="18" charset="0"/>
                <a:cs typeface="Times New Roman" panose="02020603050405020304" pitchFamily="18" charset="0"/>
              </a:rPr>
              <a:t>Napoli, </a:t>
            </a:r>
            <a:r>
              <a:rPr lang="en-US" altLang="el-GR" sz="1200" dirty="0" err="1">
                <a:latin typeface="Times New Roman" panose="02020603050405020304" pitchFamily="18" charset="0"/>
                <a:cs typeface="Times New Roman" panose="02020603050405020304" pitchFamily="18" charset="0"/>
              </a:rPr>
              <a:t>Museo</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Archeologico</a:t>
            </a:r>
            <a:r>
              <a:rPr lang="el-GR" altLang="el-GR" sz="1200" dirty="0">
                <a:latin typeface="Times New Roman" panose="02020603050405020304" pitchFamily="18" charset="0"/>
                <a:cs typeface="Times New Roman" panose="02020603050405020304" pitchFamily="18" charset="0"/>
              </a:rPr>
              <a:t> </a:t>
            </a:r>
            <a:r>
              <a:rPr lang="en-US" altLang="el-GR" sz="1200" dirty="0" err="1" smtClean="0">
                <a:latin typeface="Times New Roman" panose="02020603050405020304" pitchFamily="18" charset="0"/>
                <a:cs typeface="Times New Roman" panose="02020603050405020304" pitchFamily="18" charset="0"/>
              </a:rPr>
              <a:t>Nationale</a:t>
            </a:r>
            <a:r>
              <a:rPr lang="en-US" altLang="el-GR" sz="1200" dirty="0" smtClean="0">
                <a:latin typeface="Times New Roman" panose="02020603050405020304" pitchFamily="18" charset="0"/>
                <a:cs typeface="Times New Roman" panose="02020603050405020304" pitchFamily="18" charset="0"/>
              </a:rPr>
              <a:t> 6011</a:t>
            </a:r>
            <a:r>
              <a:rPr lang="el-GR" altLang="el-GR" sz="1200" dirty="0" smtClean="0">
                <a:latin typeface="Times New Roman" panose="02020603050405020304" pitchFamily="18" charset="0"/>
                <a:cs typeface="Times New Roman" panose="02020603050405020304" pitchFamily="18" charset="0"/>
              </a:rPr>
              <a:t>.</a:t>
            </a:r>
            <a:r>
              <a:rPr lang="en-US" altLang="el-GR" sz="1200" dirty="0" smtClean="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Δεξιά, μοντέρνο αντίγραφο σε γύψο, Ε</a:t>
            </a:r>
            <a:r>
              <a:rPr lang="en-US" altLang="el-GR" sz="1200" dirty="0" err="1">
                <a:latin typeface="Times New Roman" panose="02020603050405020304" pitchFamily="18" charset="0"/>
                <a:cs typeface="Times New Roman" panose="02020603050405020304" pitchFamily="18" charset="0"/>
              </a:rPr>
              <a:t>rlangen</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Archäologisches</a:t>
            </a:r>
            <a:r>
              <a:rPr lang="en-US" altLang="el-GR" sz="1200" dirty="0">
                <a:latin typeface="Times New Roman" panose="02020603050405020304" pitchFamily="18" charset="0"/>
                <a:cs typeface="Times New Roman" panose="02020603050405020304" pitchFamily="18" charset="0"/>
              </a:rPr>
              <a:t> </a:t>
            </a:r>
            <a:r>
              <a:rPr lang="en-US" altLang="el-GR" sz="1200" dirty="0" err="1">
                <a:latin typeface="Times New Roman" panose="02020603050405020304" pitchFamily="18" charset="0"/>
                <a:cs typeface="Times New Roman" panose="02020603050405020304" pitchFamily="18" charset="0"/>
              </a:rPr>
              <a:t>Institut</a:t>
            </a:r>
            <a:r>
              <a:rPr lang="en-US" altLang="el-GR" sz="1200" dirty="0">
                <a:latin typeface="Times New Roman" panose="02020603050405020304" pitchFamily="18" charset="0"/>
                <a:cs typeface="Times New Roman" panose="02020603050405020304" pitchFamily="18" charset="0"/>
              </a:rPr>
              <a:t>.</a:t>
            </a:r>
            <a:endParaRPr lang="el-GR" altLang="el-GR" sz="1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079" y="620688"/>
            <a:ext cx="3744468" cy="4553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188640"/>
            <a:ext cx="2473452" cy="6300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2699792" y="5733256"/>
            <a:ext cx="4465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Κεφαλή του αντιγράφου του Δορυφόρου στη </a:t>
            </a:r>
            <a:r>
              <a:rPr lang="en-US" altLang="el-GR" sz="1200" dirty="0">
                <a:latin typeface="Times New Roman" panose="02020603050405020304" pitchFamily="18" charset="0"/>
                <a:cs typeface="Times New Roman" panose="02020603050405020304" pitchFamily="18" charset="0"/>
              </a:rPr>
              <a:t>Minnesota.</a:t>
            </a:r>
            <a:endParaRPr lang="el-GR" altLang="el-GR" sz="1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608028"/>
            <a:ext cx="4091940" cy="4677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594" y="678916"/>
            <a:ext cx="3909060" cy="4622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3419872" y="6093296"/>
            <a:ext cx="2521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Ο Δορυφόρος. Πλάγια και πίσω όψη.</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380871"/>
            <a:ext cx="2614353" cy="5261956"/>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072" y="426591"/>
            <a:ext cx="2643447" cy="51705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descr="Math9 08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862" y="260350"/>
            <a:ext cx="4545013" cy="630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7" name="Picture 5" descr="Math9 08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188640"/>
            <a:ext cx="3176588" cy="417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268" name="TextBox 1"/>
          <p:cNvSpPr txBox="1">
            <a:spLocks noChangeArrowheads="1"/>
          </p:cNvSpPr>
          <p:nvPr/>
        </p:nvSpPr>
        <p:spPr bwMode="auto">
          <a:xfrm>
            <a:off x="5724128" y="5013176"/>
            <a:ext cx="2447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 typeface="Wingdings 2" panose="05020102010507070707" pitchFamily="18" charset="2"/>
              <a:buNone/>
            </a:pPr>
            <a:r>
              <a:rPr lang="el-GR" altLang="el-GR" sz="1200" dirty="0">
                <a:latin typeface="Times New Roman" panose="02020603050405020304" pitchFamily="18" charset="0"/>
                <a:cs typeface="Times New Roman" panose="02020603050405020304" pitchFamily="18" charset="0"/>
              </a:rPr>
              <a:t>Η κεφαλή του Δορυφόρου. Ερμαϊκή  στήλη </a:t>
            </a:r>
            <a:r>
              <a:rPr lang="el-GR" altLang="el-GR" sz="1200" dirty="0" err="1">
                <a:latin typeface="Times New Roman" panose="02020603050405020304" pitchFamily="18" charset="0"/>
                <a:cs typeface="Times New Roman" panose="02020603050405020304" pitchFamily="18" charset="0"/>
              </a:rPr>
              <a:t>Απολλωνίου</a:t>
            </a:r>
            <a:r>
              <a:rPr lang="el-GR" altLang="el-GR" sz="1200" dirty="0">
                <a:latin typeface="Times New Roman" panose="02020603050405020304" pitchFamily="18" charset="0"/>
                <a:cs typeface="Times New Roman" panose="02020603050405020304" pitchFamily="18" charset="0"/>
              </a:rPr>
              <a:t>, Νάπολη, Μ</a:t>
            </a:r>
            <a:r>
              <a:rPr lang="en-US" altLang="el-GR" sz="1200" dirty="0" err="1">
                <a:latin typeface="Times New Roman" panose="02020603050405020304" pitchFamily="18" charset="0"/>
                <a:cs typeface="Times New Roman" panose="02020603050405020304" pitchFamily="18" charset="0"/>
              </a:rPr>
              <a:t>useo</a:t>
            </a:r>
            <a:r>
              <a:rPr lang="en-US" altLang="el-GR" sz="1200" dirty="0">
                <a:latin typeface="Times New Roman" panose="02020603050405020304" pitchFamily="18" charset="0"/>
                <a:cs typeface="Times New Roman" panose="02020603050405020304" pitchFamily="18" charset="0"/>
              </a:rPr>
              <a:t> </a:t>
            </a:r>
            <a:r>
              <a:rPr lang="en-US" altLang="el-GR" sz="1200" dirty="0" err="1" smtClean="0">
                <a:latin typeface="Times New Roman" panose="02020603050405020304" pitchFamily="18" charset="0"/>
                <a:cs typeface="Times New Roman" panose="02020603050405020304" pitchFamily="18" charset="0"/>
              </a:rPr>
              <a:t>Archeologico.Naziolale</a:t>
            </a:r>
            <a:r>
              <a:rPr lang="en-US" altLang="el-GR" sz="1200" dirty="0" smtClean="0">
                <a:latin typeface="Times New Roman" panose="02020603050405020304" pitchFamily="18" charset="0"/>
                <a:cs typeface="Times New Roman" panose="02020603050405020304" pitchFamily="18" charset="0"/>
              </a:rPr>
              <a:t> 4885.</a:t>
            </a:r>
            <a:endParaRPr lang="el-GR" altLang="el-GR" sz="12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Βλ. και επόμενη διαφάνεια</a:t>
            </a:r>
            <a:r>
              <a:rPr lang="en-US" altLang="el-GR" sz="1200" dirty="0">
                <a:latin typeface="Times New Roman" panose="02020603050405020304" pitchFamily="18" charset="0"/>
                <a:cs typeface="Times New Roman" panose="02020603050405020304" pitchFamily="18" charset="0"/>
              </a:rPr>
              <a:t>. </a:t>
            </a: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794527"/>
            <a:ext cx="3204556" cy="438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768510"/>
            <a:ext cx="3254433" cy="4592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descr="Math9 09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476672"/>
            <a:ext cx="2530475" cy="59817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315" name="TextBox 1"/>
          <p:cNvSpPr txBox="1">
            <a:spLocks noChangeArrowheads="1"/>
          </p:cNvSpPr>
          <p:nvPr/>
        </p:nvSpPr>
        <p:spPr bwMode="auto">
          <a:xfrm>
            <a:off x="4860032" y="2276872"/>
            <a:ext cx="2376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eaLnBrk="0" hangingPunct="0">
              <a:spcBef>
                <a:spcPts val="500"/>
              </a:spcBef>
              <a:buClr>
                <a:srgbClr val="F9B639"/>
              </a:buClr>
              <a:buSzPct val="80000"/>
              <a:buFont typeface="Wingdings 2" panose="05020102010507070707" pitchFamily="18" charset="2"/>
              <a:buChar char=""/>
              <a:defRPr sz="2300">
                <a:solidFill>
                  <a:srgbClr val="FFFFFF"/>
                </a:solidFill>
                <a:latin typeface="Trebuchet MS" panose="020B0603020202020204" pitchFamily="34" charset="0"/>
              </a:defRPr>
            </a:lvl2pPr>
            <a:lvl3pPr marL="1143000" indent="-228600" eaLnBrk="0" hangingPunct="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eaLnBrk="0" hangingPunct="0">
              <a:spcBef>
                <a:spcPct val="20000"/>
              </a:spcBef>
              <a:buClr>
                <a:srgbClr val="F9B639"/>
              </a:buClr>
              <a:buSzPct val="80000"/>
              <a:buFont typeface="Wingdings 2" panose="05020102010507070707" pitchFamily="18" charset="2"/>
              <a:buChar char=""/>
              <a:defRPr sz="2000">
                <a:solidFill>
                  <a:srgbClr val="FFFFFF"/>
                </a:solidFill>
                <a:latin typeface="Trebuchet MS" panose="020B0603020202020204" pitchFamily="34" charset="0"/>
              </a:defRPr>
            </a:lvl4pPr>
            <a:lvl5pPr marL="2057400" indent="-228600" eaLnBrk="0" hangingPunct="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SzTx/>
              <a:buFontTx/>
              <a:buNone/>
            </a:pPr>
            <a:r>
              <a:rPr lang="el-GR" altLang="el-GR" sz="1200" dirty="0">
                <a:latin typeface="Times New Roman" panose="02020603050405020304" pitchFamily="18" charset="0"/>
                <a:cs typeface="Times New Roman" panose="02020603050405020304" pitchFamily="18" charset="0"/>
              </a:rPr>
              <a:t>Το αγόρι της Δρέσδης. Δρέσδη, </a:t>
            </a:r>
            <a:r>
              <a:rPr lang="en-US" altLang="el-GR" sz="1200" dirty="0">
                <a:latin typeface="Times New Roman" panose="02020603050405020304" pitchFamily="18" charset="0"/>
                <a:cs typeface="Times New Roman" panose="02020603050405020304" pitchFamily="18" charset="0"/>
              </a:rPr>
              <a:t>Staatliche </a:t>
            </a:r>
            <a:r>
              <a:rPr lang="en-US" altLang="el-GR" sz="1200" dirty="0" err="1" smtClean="0">
                <a:latin typeface="Times New Roman" panose="02020603050405020304" pitchFamily="18" charset="0"/>
                <a:cs typeface="Times New Roman" panose="02020603050405020304" pitchFamily="18" charset="0"/>
              </a:rPr>
              <a:t>Skulpturensammlung</a:t>
            </a:r>
            <a:r>
              <a:rPr lang="en-US" altLang="el-GR" sz="1200" dirty="0" smtClean="0">
                <a:latin typeface="Times New Roman" panose="02020603050405020304" pitchFamily="18" charset="0"/>
                <a:cs typeface="Times New Roman" panose="02020603050405020304" pitchFamily="18" charset="0"/>
              </a:rPr>
              <a:t> </a:t>
            </a:r>
            <a:r>
              <a:rPr lang="en-US" altLang="el-GR" sz="1200" smtClean="0">
                <a:latin typeface="Times New Roman" panose="02020603050405020304" pitchFamily="18" charset="0"/>
                <a:cs typeface="Times New Roman" panose="02020603050405020304" pitchFamily="18" charset="0"/>
              </a:rPr>
              <a:t>Hm </a:t>
            </a:r>
            <a:r>
              <a:rPr lang="en-US" altLang="el-GR" sz="1200" dirty="0" smtClean="0">
                <a:latin typeface="Times New Roman" panose="02020603050405020304" pitchFamily="18" charset="0"/>
                <a:cs typeface="Times New Roman" panose="02020603050405020304" pitchFamily="18" charset="0"/>
              </a:rPr>
              <a:t>88.</a:t>
            </a: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250</TotalTime>
  <Words>757</Words>
  <Application>Microsoft Office PowerPoint</Application>
  <PresentationFormat>On-screen Show (4:3)</PresentationFormat>
  <Paragraphs>67</Paragraphs>
  <Slides>19</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Times New Roman</vt:lpstr>
      <vt:lpstr>Trebuchet MS</vt:lpstr>
      <vt:lpstr>Wingdings</vt:lpstr>
      <vt:lpstr>Wingdings 2</vt:lpstr>
      <vt:lpstr>Αφθονία</vt:lpstr>
      <vt:lpstr>Προεπιλεγμένη σχεδίαση</vt:lpstr>
      <vt:lpstr>1_Προεπιλεγμένη σχεδίαση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Iphigeneia</dc:creator>
  <cp:lastModifiedBy>trinitrick</cp:lastModifiedBy>
  <cp:revision>53</cp:revision>
  <dcterms:created xsi:type="dcterms:W3CDTF">2009-11-08T16:00:19Z</dcterms:created>
  <dcterms:modified xsi:type="dcterms:W3CDTF">2015-07-30T17:00:27Z</dcterms:modified>
</cp:coreProperties>
</file>