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1" r:id="rId8"/>
    <p:sldId id="266" r:id="rId9"/>
    <p:sldId id="267" r:id="rId10"/>
    <p:sldId id="268" r:id="rId11"/>
    <p:sldId id="308" r:id="rId12"/>
    <p:sldId id="279" r:id="rId13"/>
    <p:sldId id="303" r:id="rId14"/>
    <p:sldId id="288" r:id="rId15"/>
    <p:sldId id="289" r:id="rId16"/>
    <p:sldId id="291" r:id="rId17"/>
    <p:sldId id="292" r:id="rId18"/>
    <p:sldId id="293" r:id="rId19"/>
    <p:sldId id="304" r:id="rId20"/>
    <p:sldId id="269" r:id="rId21"/>
    <p:sldId id="271" r:id="rId22"/>
    <p:sldId id="273" r:id="rId23"/>
    <p:sldId id="276" r:id="rId24"/>
    <p:sldId id="277" r:id="rId25"/>
    <p:sldId id="280" r:id="rId26"/>
    <p:sldId id="281" r:id="rId27"/>
    <p:sldId id="305" r:id="rId28"/>
    <p:sldId id="295" r:id="rId29"/>
    <p:sldId id="296" r:id="rId30"/>
    <p:sldId id="284" r:id="rId31"/>
    <p:sldId id="298" r:id="rId32"/>
    <p:sldId id="299" r:id="rId33"/>
    <p:sldId id="262" r:id="rId34"/>
    <p:sldId id="263" r:id="rId35"/>
    <p:sldId id="302" r:id="rId36"/>
    <p:sldId id="300" r:id="rId37"/>
    <p:sldId id="301" r:id="rId38"/>
    <p:sldId id="306" r:id="rId39"/>
    <p:sldId id="307"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4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22/5/2018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youtube.com/watch?v=ZaYkK0nRcd0"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Οριζόντια ποικιλότητα</a:t>
            </a:r>
            <a:endParaRPr lang="el-GR" dirty="0"/>
          </a:p>
        </p:txBody>
      </p:sp>
      <p:sp>
        <p:nvSpPr>
          <p:cNvPr id="3" name="2 - Υπότιτλος"/>
          <p:cNvSpPr>
            <a:spLocks noGrp="1"/>
          </p:cNvSpPr>
          <p:nvPr>
            <p:ph type="subTitle" idx="1"/>
          </p:nvPr>
        </p:nvSpPr>
        <p:spPr>
          <a:xfrm>
            <a:off x="1371600" y="3886200"/>
            <a:ext cx="6400800" cy="478904"/>
          </a:xfrm>
        </p:spPr>
        <p:txBody>
          <a:bodyPr>
            <a:normAutofit fontScale="92500" lnSpcReduction="20000"/>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Θεσσαλικό ιδίωμα</a:t>
            </a:r>
            <a:endParaRPr lang="el-GR" dirty="0"/>
          </a:p>
        </p:txBody>
      </p:sp>
      <p:sp>
        <p:nvSpPr>
          <p:cNvPr id="3" name="2 - Θέση περιεχομένου"/>
          <p:cNvSpPr>
            <a:spLocks noGrp="1"/>
          </p:cNvSpPr>
          <p:nvPr>
            <p:ph idx="1"/>
          </p:nvPr>
        </p:nvSpPr>
        <p:spPr/>
        <p:txBody>
          <a:bodyPr/>
          <a:lstStyle/>
          <a:p>
            <a:pPr>
              <a:buNone/>
            </a:pPr>
            <a:r>
              <a:rPr lang="el-GR" altLang="en-US" dirty="0" smtClean="0"/>
              <a:t>«-Ήλιε μ’, γιατί μας άργησες</a:t>
            </a:r>
          </a:p>
          <a:p>
            <a:pPr>
              <a:buNone/>
            </a:pPr>
            <a:r>
              <a:rPr lang="el-GR" altLang="en-US" dirty="0" smtClean="0"/>
              <a:t>	κι αργείς να βασιλέψεις;</a:t>
            </a:r>
          </a:p>
          <a:p>
            <a:pPr>
              <a:buNone/>
            </a:pPr>
            <a:r>
              <a:rPr lang="el-GR" altLang="en-US" dirty="0" smtClean="0"/>
              <a:t>	Σι </a:t>
            </a:r>
            <a:r>
              <a:rPr lang="el-GR" altLang="en-US" dirty="0" err="1" smtClean="0"/>
              <a:t>καταργιώντ</a:t>
            </a:r>
            <a:r>
              <a:rPr lang="el-GR" altLang="en-US" dirty="0" smtClean="0"/>
              <a:t>’ η </a:t>
            </a:r>
            <a:r>
              <a:rPr lang="el-GR" altLang="en-US" dirty="0" err="1" smtClean="0"/>
              <a:t>αργατχιά</a:t>
            </a:r>
            <a:r>
              <a:rPr lang="el-GR" altLang="en-US" dirty="0" smtClean="0"/>
              <a:t>,</a:t>
            </a:r>
          </a:p>
          <a:p>
            <a:pPr>
              <a:buNone/>
            </a:pPr>
            <a:r>
              <a:rPr lang="el-GR" altLang="en-US" dirty="0" smtClean="0"/>
              <a:t>	σι </a:t>
            </a:r>
            <a:r>
              <a:rPr lang="el-GR" altLang="en-US" dirty="0" err="1" smtClean="0"/>
              <a:t>καταργιώντ</a:t>
            </a:r>
            <a:r>
              <a:rPr lang="el-GR" altLang="en-US" dirty="0" smtClean="0"/>
              <a:t>’ οι </a:t>
            </a:r>
            <a:r>
              <a:rPr lang="el-GR" altLang="en-US" dirty="0" err="1" smtClean="0"/>
              <a:t>μάννις</a:t>
            </a:r>
            <a:r>
              <a:rPr lang="el-GR" altLang="en-US" dirty="0" smtClean="0"/>
              <a:t>,</a:t>
            </a:r>
          </a:p>
          <a:p>
            <a:pPr>
              <a:buNone/>
            </a:pPr>
            <a:r>
              <a:rPr lang="el-GR" altLang="en-US" dirty="0" smtClean="0"/>
              <a:t>	Σι </a:t>
            </a:r>
            <a:r>
              <a:rPr lang="el-GR" altLang="en-US" dirty="0" err="1" smtClean="0"/>
              <a:t>καταργιώντι</a:t>
            </a:r>
            <a:r>
              <a:rPr lang="el-GR" altLang="en-US" dirty="0" smtClean="0"/>
              <a:t> </a:t>
            </a:r>
            <a:r>
              <a:rPr lang="el-GR" altLang="en-US" dirty="0" err="1" smtClean="0"/>
              <a:t>μ’κρά</a:t>
            </a:r>
            <a:r>
              <a:rPr lang="el-GR" altLang="en-US" dirty="0" smtClean="0"/>
              <a:t> </a:t>
            </a:r>
            <a:r>
              <a:rPr lang="el-GR" altLang="en-US" dirty="0" err="1" smtClean="0"/>
              <a:t>πιδιά</a:t>
            </a:r>
            <a:r>
              <a:rPr lang="el-GR" altLang="en-US" dirty="0" smtClean="0"/>
              <a:t>,</a:t>
            </a:r>
          </a:p>
          <a:p>
            <a:pPr>
              <a:buNone/>
            </a:pPr>
            <a:r>
              <a:rPr lang="el-GR" altLang="en-US" dirty="0" smtClean="0"/>
              <a:t>	π’ </a:t>
            </a:r>
            <a:r>
              <a:rPr lang="el-GR" altLang="en-US" dirty="0" err="1" smtClean="0"/>
              <a:t>αργάν</a:t>
            </a:r>
            <a:r>
              <a:rPr lang="el-GR" altLang="en-US" dirty="0" smtClean="0"/>
              <a:t> να </a:t>
            </a:r>
            <a:r>
              <a:rPr lang="el-GR" altLang="en-US" dirty="0" err="1" smtClean="0"/>
              <a:t>διούν</a:t>
            </a:r>
            <a:r>
              <a:rPr lang="el-GR" altLang="en-US" dirty="0" smtClean="0"/>
              <a:t> τις </a:t>
            </a:r>
            <a:r>
              <a:rPr lang="el-GR" altLang="en-US" dirty="0" err="1" smtClean="0"/>
              <a:t>μάννις</a:t>
            </a:r>
            <a:r>
              <a:rPr lang="el-GR" altLang="en-US" dirty="0" smtClean="0"/>
              <a:t>…»</a:t>
            </a:r>
            <a:endParaRPr lang="en-US" altLang="en-US"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67444" y="-90264"/>
            <a:ext cx="8229600" cy="1143000"/>
          </a:xfrm>
        </p:spPr>
        <p:txBody>
          <a:bodyPr>
            <a:normAutofit/>
          </a:bodyPr>
          <a:lstStyle/>
          <a:p>
            <a:r>
              <a:rPr lang="el-GR" sz="3600" dirty="0" smtClean="0"/>
              <a:t>Χάρτης Ιδιωμάτων (Μ. Τριανταφυλλίδης)</a:t>
            </a:r>
            <a:endParaRPr lang="el-GR" sz="3600" dirty="0"/>
          </a:p>
        </p:txBody>
      </p:sp>
      <p:pic>
        <p:nvPicPr>
          <p:cNvPr id="4" name="Θέση περιεχομένου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0" y="1052736"/>
            <a:ext cx="8964488" cy="6077272"/>
          </a:xfrm>
        </p:spPr>
      </p:pic>
    </p:spTree>
    <p:extLst>
      <p:ext uri="{BB962C8B-B14F-4D97-AF65-F5344CB8AC3E}">
        <p14:creationId xmlns="" xmlns:p14="http://schemas.microsoft.com/office/powerpoint/2010/main" val="3658456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altLang="en-US" sz="3200" dirty="0" smtClean="0"/>
              <a:t>Εδαφικές μειονοτικές γλώσσες</a:t>
            </a:r>
            <a:r>
              <a:rPr lang="en-US" altLang="en-US" sz="3200" dirty="0" smtClean="0"/>
              <a:t> </a:t>
            </a:r>
            <a:endParaRPr lang="el-GR" sz="3200" dirty="0"/>
          </a:p>
        </p:txBody>
      </p:sp>
      <p:sp>
        <p:nvSpPr>
          <p:cNvPr id="3" name="2 - Θέση περιεχομένου"/>
          <p:cNvSpPr>
            <a:spLocks noGrp="1"/>
          </p:cNvSpPr>
          <p:nvPr>
            <p:ph idx="1"/>
          </p:nvPr>
        </p:nvSpPr>
        <p:spPr/>
        <p:txBody>
          <a:bodyPr>
            <a:normAutofit fontScale="92500" lnSpcReduction="10000"/>
          </a:bodyPr>
          <a:lstStyle/>
          <a:p>
            <a:pPr>
              <a:lnSpc>
                <a:spcPct val="90000"/>
              </a:lnSpc>
            </a:pPr>
            <a:r>
              <a:rPr lang="el-GR" altLang="en-US" dirty="0" smtClean="0"/>
              <a:t>αρβανίτικα (κυρίως στη Στερεά Ελλάδα):</a:t>
            </a:r>
          </a:p>
          <a:p>
            <a:pPr>
              <a:lnSpc>
                <a:spcPct val="90000"/>
              </a:lnSpc>
            </a:pPr>
            <a:r>
              <a:rPr lang="el-GR" altLang="en-US" dirty="0" smtClean="0"/>
              <a:t>αρμένικα (σε πόλεις της Βόρειας Ελλάδας):</a:t>
            </a:r>
          </a:p>
          <a:p>
            <a:pPr>
              <a:lnSpc>
                <a:spcPct val="90000"/>
              </a:lnSpc>
            </a:pPr>
            <a:r>
              <a:rPr lang="el-GR" altLang="en-US" dirty="0" err="1" smtClean="0"/>
              <a:t>αρωμουνικά</a:t>
            </a:r>
            <a:r>
              <a:rPr lang="el-GR" altLang="en-US" dirty="0" smtClean="0"/>
              <a:t> ή βλάχικα (Κεντρική Μακεδονία, Θεσσαλία):</a:t>
            </a:r>
          </a:p>
          <a:p>
            <a:pPr>
              <a:lnSpc>
                <a:spcPct val="90000"/>
              </a:lnSpc>
            </a:pPr>
            <a:r>
              <a:rPr lang="el-GR" altLang="en-US" dirty="0" smtClean="0"/>
              <a:t>εβραϊκά (σε ορισμένα αστικά κέντρα):</a:t>
            </a:r>
          </a:p>
          <a:p>
            <a:pPr>
              <a:lnSpc>
                <a:spcPct val="90000"/>
              </a:lnSpc>
            </a:pPr>
            <a:r>
              <a:rPr lang="el-GR" altLang="en-US" dirty="0" err="1" smtClean="0"/>
              <a:t>πομάκικα</a:t>
            </a:r>
            <a:r>
              <a:rPr lang="el-GR" altLang="en-US" dirty="0" smtClean="0"/>
              <a:t> (στη Θράκη):</a:t>
            </a:r>
          </a:p>
          <a:p>
            <a:pPr>
              <a:lnSpc>
                <a:spcPct val="90000"/>
              </a:lnSpc>
            </a:pPr>
            <a:r>
              <a:rPr lang="el-GR" altLang="en-US" dirty="0" err="1" smtClean="0"/>
              <a:t>ρομανί</a:t>
            </a:r>
            <a:r>
              <a:rPr lang="el-GR" altLang="en-US" dirty="0" smtClean="0"/>
              <a:t> ή τσιγγάνικα (σχεδόν παντού στην Ελλάδα):</a:t>
            </a:r>
          </a:p>
          <a:p>
            <a:pPr>
              <a:lnSpc>
                <a:spcPct val="90000"/>
              </a:lnSpc>
            </a:pPr>
            <a:r>
              <a:rPr lang="el-GR" altLang="en-US" dirty="0" err="1" smtClean="0"/>
              <a:t>σλαβο</a:t>
            </a:r>
            <a:r>
              <a:rPr lang="el-GR" altLang="en-US" dirty="0" smtClean="0"/>
              <a:t>-«</a:t>
            </a:r>
            <a:r>
              <a:rPr lang="el-GR" altLang="en-US" dirty="0" err="1" smtClean="0"/>
              <a:t>μακεδόνικα</a:t>
            </a:r>
            <a:r>
              <a:rPr lang="el-GR" altLang="en-US" dirty="0" smtClean="0"/>
              <a:t>» (στη Μακεδονία):</a:t>
            </a:r>
          </a:p>
          <a:p>
            <a:pPr>
              <a:lnSpc>
                <a:spcPct val="90000"/>
              </a:lnSpc>
            </a:pPr>
            <a:r>
              <a:rPr lang="el-GR" altLang="en-US" dirty="0" smtClean="0"/>
              <a:t>τούρκικα (στη Θράκη):</a:t>
            </a:r>
            <a:endParaRPr lang="en-US" altLang="en-US"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Επίγνωση</a:t>
            </a:r>
            <a:endParaRPr lang="el-GR" dirty="0"/>
          </a:p>
        </p:txBody>
      </p:sp>
      <p:sp>
        <p:nvSpPr>
          <p:cNvPr id="3" name="2 - Θέση περιεχομένου"/>
          <p:cNvSpPr>
            <a:spLocks noGrp="1"/>
          </p:cNvSpPr>
          <p:nvPr>
            <p:ph idx="1"/>
          </p:nvPr>
        </p:nvSpPr>
        <p:spPr/>
        <p:txBody>
          <a:bodyPr/>
          <a:lstStyle/>
          <a:p>
            <a:r>
              <a:rPr lang="el-GR" altLang="el-GR" dirty="0" smtClean="0"/>
              <a:t>Συνειδητοποίηση γλωσσικής πραγματικότητας (ύπαρξη ποικιλιών με χρηστικότητα).</a:t>
            </a:r>
          </a:p>
          <a:p>
            <a:pPr>
              <a:buFont typeface="Wingdings" pitchFamily="2" charset="2"/>
              <a:buNone/>
            </a:pPr>
            <a:endParaRPr lang="el-GR" altLang="el-GR" dirty="0" smtClean="0"/>
          </a:p>
          <a:p>
            <a:r>
              <a:rPr lang="el-GR" altLang="el-GR" dirty="0" smtClean="0"/>
              <a:t>Συνείδηση διαφόρων επιπέδων χρήσης (νόρμα - ποικιλίες).</a:t>
            </a:r>
          </a:p>
          <a:p>
            <a:pPr>
              <a:buFont typeface="Wingdings" pitchFamily="2" charset="2"/>
              <a:buNone/>
            </a:pPr>
            <a:endParaRPr lang="el-GR" altLang="el-GR" dirty="0" smtClean="0"/>
          </a:p>
          <a:p>
            <a:r>
              <a:rPr lang="el-GR" altLang="el-GR" b="1" dirty="0" smtClean="0"/>
              <a:t>Συνειδητοποίηση ύπαρξης στάσεων: απόδοση κύρους</a:t>
            </a:r>
            <a:r>
              <a:rPr lang="el-GR" altLang="el-GR" dirty="0" smtClean="0"/>
              <a:t>.</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Διάλεκτος </a:t>
            </a:r>
            <a:r>
              <a:rPr lang="en-US" b="1" dirty="0" err="1" smtClean="0"/>
              <a:t>vs</a:t>
            </a:r>
            <a:r>
              <a:rPr lang="en-US" b="1" dirty="0" smtClean="0"/>
              <a:t> </a:t>
            </a:r>
            <a:r>
              <a:rPr lang="el-GR" b="1" dirty="0" smtClean="0"/>
              <a:t>γλώσσα</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r>
              <a:rPr lang="el-GR" dirty="0" smtClean="0">
                <a:sym typeface="Wingdings" panose="05000000000000000000" pitchFamily="2" charset="2"/>
              </a:rPr>
              <a:t>Με </a:t>
            </a:r>
            <a:r>
              <a:rPr lang="el-GR" b="1" dirty="0" smtClean="0">
                <a:solidFill>
                  <a:srgbClr val="C00000"/>
                </a:solidFill>
                <a:sym typeface="Wingdings" panose="05000000000000000000" pitchFamily="2" charset="2"/>
              </a:rPr>
              <a:t>γλωσσολογικά κριτήρια:  </a:t>
            </a:r>
            <a:r>
              <a:rPr lang="el-GR" dirty="0" smtClean="0"/>
              <a:t>Η </a:t>
            </a:r>
            <a:r>
              <a:rPr lang="el-GR" b="1" dirty="0" smtClean="0">
                <a:solidFill>
                  <a:srgbClr val="C00000"/>
                </a:solidFill>
              </a:rPr>
              <a:t>διάκριση</a:t>
            </a:r>
            <a:r>
              <a:rPr lang="el-GR" dirty="0" smtClean="0"/>
              <a:t> σε διαλέκτους και γλώσσες </a:t>
            </a:r>
            <a:r>
              <a:rPr lang="el-GR" dirty="0" smtClean="0">
                <a:sym typeface="Wingdings" panose="05000000000000000000" pitchFamily="2" charset="2"/>
              </a:rPr>
              <a:t> ΔΕΝ ΕΙΝΑΙ ΕΥΚΟΛΟ να υποστηριχθεί</a:t>
            </a:r>
            <a:endParaRPr lang="el-GR" b="1" dirty="0" smtClean="0">
              <a:solidFill>
                <a:srgbClr val="C00000"/>
              </a:solidFill>
              <a:sym typeface="Wingdings" panose="05000000000000000000" pitchFamily="2" charset="2"/>
            </a:endParaRPr>
          </a:p>
          <a:p>
            <a:pPr algn="ctr">
              <a:buFont typeface="Wingdings" panose="05000000000000000000" pitchFamily="2" charset="2"/>
              <a:buChar char="q"/>
            </a:pPr>
            <a:endParaRPr lang="el-GR" b="1" i="1" dirty="0" smtClean="0">
              <a:solidFill>
                <a:srgbClr val="C00000"/>
              </a:solidFill>
              <a:effectLst>
                <a:outerShdw blurRad="38100" dist="38100" dir="2700000" algn="tl">
                  <a:srgbClr val="000000">
                    <a:alpha val="43137"/>
                  </a:srgbClr>
                </a:outerShdw>
              </a:effectLst>
              <a:sym typeface="Wingdings" panose="05000000000000000000" pitchFamily="2" charset="2"/>
            </a:endParaRPr>
          </a:p>
          <a:p>
            <a:pPr algn="ctr">
              <a:buFont typeface="Wingdings" panose="05000000000000000000" pitchFamily="2" charset="2"/>
              <a:buChar char="q"/>
            </a:pPr>
            <a:r>
              <a:rPr lang="el-GR" b="1" i="1" dirty="0" smtClean="0">
                <a:solidFill>
                  <a:srgbClr val="C00000"/>
                </a:solidFill>
                <a:effectLst>
                  <a:outerShdw blurRad="38100" dist="38100" dir="2700000" algn="tl">
                    <a:srgbClr val="000000">
                      <a:alpha val="43137"/>
                    </a:srgbClr>
                  </a:outerShdw>
                </a:effectLst>
                <a:sym typeface="Wingdings" panose="05000000000000000000" pitchFamily="2" charset="2"/>
              </a:rPr>
              <a:t>Πόσες και ποιες διάλεκτοι περικλείονται στην υπερκείμενη γλώσσα;</a:t>
            </a:r>
          </a:p>
          <a:p>
            <a:pPr algn="just"/>
            <a:r>
              <a:rPr lang="el-GR" u="sng" dirty="0" smtClean="0">
                <a:sym typeface="Wingdings" panose="05000000000000000000" pitchFamily="2" charset="2"/>
              </a:rPr>
              <a:t>Είναι ασαφές</a:t>
            </a:r>
            <a:r>
              <a:rPr lang="el-GR" dirty="0" smtClean="0">
                <a:sym typeface="Wingdings" panose="05000000000000000000" pitchFamily="2" charset="2"/>
              </a:rPr>
              <a:t> το πόσες και ποιες διάλεκτοι περιλαμβάνονται σε μια υπερκείμενη γλώσσα, αλλά και ο τρόπος με τον οποίο καθορίζονται τα όρια της υπερκείμενης γλώσσας</a:t>
            </a:r>
          </a:p>
          <a:p>
            <a:pPr marL="0" indent="0" algn="just">
              <a:buNone/>
            </a:pPr>
            <a:endParaRPr lang="el-GR" dirty="0" smtClean="0">
              <a:sym typeface="Wingdings" panose="05000000000000000000" pitchFamily="2" charset="2"/>
            </a:endParaRPr>
          </a:p>
          <a:p>
            <a:pPr algn="just"/>
            <a:r>
              <a:rPr lang="el-GR" dirty="0" smtClean="0">
                <a:sym typeface="Wingdings" panose="05000000000000000000" pitchFamily="2" charset="2"/>
              </a:rPr>
              <a:t>Το </a:t>
            </a:r>
            <a:r>
              <a:rPr lang="el-GR" b="1" dirty="0" smtClean="0">
                <a:solidFill>
                  <a:srgbClr val="C00000"/>
                </a:solidFill>
                <a:sym typeface="Wingdings" panose="05000000000000000000" pitchFamily="2" charset="2"/>
              </a:rPr>
              <a:t>κριτήριο</a:t>
            </a:r>
            <a:r>
              <a:rPr lang="el-GR" dirty="0" smtClean="0">
                <a:sym typeface="Wingdings" panose="05000000000000000000" pitchFamily="2" charset="2"/>
              </a:rPr>
              <a:t> που χρησιμοποιούμε συνήθως είναι: η </a:t>
            </a:r>
            <a:r>
              <a:rPr lang="el-GR" b="1" dirty="0" smtClean="0">
                <a:solidFill>
                  <a:schemeClr val="accent4">
                    <a:lumMod val="75000"/>
                  </a:schemeClr>
                </a:solidFill>
                <a:sym typeface="Wingdings" panose="05000000000000000000" pitchFamily="2" charset="2"/>
              </a:rPr>
              <a:t>ΑΜΟΙΒΑΙΑ ΚΑΤΑΝΟΗΣΗ</a:t>
            </a:r>
          </a:p>
          <a:p>
            <a:pPr algn="just">
              <a:buFont typeface="Wingdings" panose="05000000000000000000" pitchFamily="2" charset="2"/>
              <a:buChar char="à"/>
            </a:pPr>
            <a:r>
              <a:rPr lang="el-GR" dirty="0" smtClean="0">
                <a:sym typeface="Wingdings" panose="05000000000000000000" pitchFamily="2" charset="2"/>
              </a:rPr>
              <a:t>Αν 2 ομιλητές/</a:t>
            </a:r>
            <a:r>
              <a:rPr lang="el-GR" dirty="0" err="1" smtClean="0">
                <a:sym typeface="Wingdings" panose="05000000000000000000" pitchFamily="2" charset="2"/>
              </a:rPr>
              <a:t>τριες</a:t>
            </a:r>
            <a:r>
              <a:rPr lang="el-GR" dirty="0" smtClean="0">
                <a:sym typeface="Wingdings" panose="05000000000000000000" pitchFamily="2" charset="2"/>
              </a:rPr>
              <a:t> διαφορετικών διαλέκτων </a:t>
            </a:r>
            <a:r>
              <a:rPr lang="el-GR" dirty="0" err="1" smtClean="0">
                <a:sym typeface="Wingdings" panose="05000000000000000000" pitchFamily="2" charset="2"/>
              </a:rPr>
              <a:t>αλληλοκατανοούνται</a:t>
            </a:r>
            <a:r>
              <a:rPr lang="el-GR" dirty="0" smtClean="0">
                <a:sym typeface="Wingdings" panose="05000000000000000000" pitchFamily="2" charset="2"/>
              </a:rPr>
              <a:t>, τότε οι ΔΙΑΛΕΚΤΟΙ που μιλούν </a:t>
            </a:r>
            <a:r>
              <a:rPr lang="el-GR" b="1" dirty="0" smtClean="0">
                <a:solidFill>
                  <a:schemeClr val="accent4">
                    <a:lumMod val="75000"/>
                  </a:schemeClr>
                </a:solidFill>
                <a:sym typeface="Wingdings" panose="05000000000000000000" pitchFamily="2" charset="2"/>
              </a:rPr>
              <a:t>ανήκουν στην ίδια </a:t>
            </a:r>
            <a:r>
              <a:rPr lang="el-GR" dirty="0" smtClean="0">
                <a:sym typeface="Wingdings" panose="05000000000000000000" pitchFamily="2" charset="2"/>
              </a:rPr>
              <a:t>ΓΛΩΣΣΑ.</a:t>
            </a:r>
          </a:p>
          <a:p>
            <a:pPr algn="just">
              <a:buFont typeface="Wingdings" panose="05000000000000000000" pitchFamily="2" charset="2"/>
              <a:buChar char="à"/>
            </a:pPr>
            <a:r>
              <a:rPr lang="el-GR" dirty="0" smtClean="0">
                <a:sym typeface="Wingdings" panose="05000000000000000000" pitchFamily="2" charset="2"/>
              </a:rPr>
              <a:t>Εάν όχι  τότε έχουμε </a:t>
            </a:r>
            <a:r>
              <a:rPr lang="el-GR" b="1" dirty="0" smtClean="0">
                <a:solidFill>
                  <a:schemeClr val="accent4">
                    <a:lumMod val="75000"/>
                  </a:schemeClr>
                </a:solidFill>
                <a:sym typeface="Wingdings" panose="05000000000000000000" pitchFamily="2" charset="2"/>
              </a:rPr>
              <a:t>2 διαφορετικές </a:t>
            </a:r>
            <a:r>
              <a:rPr lang="el-GR" dirty="0" smtClean="0">
                <a:sym typeface="Wingdings" panose="05000000000000000000" pitchFamily="2" charset="2"/>
              </a:rPr>
              <a:t>ΓΛΩΣΣΕΣ ή ΔΙΑΛΕΚΤΟΥΣ γλωσσών</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i="1" dirty="0" smtClean="0">
                <a:solidFill>
                  <a:srgbClr val="C00000"/>
                </a:solidFill>
                <a:effectLst>
                  <a:outerShdw blurRad="38100" dist="38100" dir="2700000" algn="tl">
                    <a:srgbClr val="000000">
                      <a:alpha val="43137"/>
                    </a:srgbClr>
                  </a:outerShdw>
                </a:effectLst>
              </a:rPr>
              <a:t>Πόσο αξιόπιστο είναι το κριτήριο της «αμοιβαίας κατανόησης»;</a:t>
            </a:r>
            <a:r>
              <a:rPr lang="el-GR" b="1" i="1" dirty="0" smtClean="0">
                <a:solidFill>
                  <a:srgbClr val="C00000"/>
                </a:solidFill>
                <a:effectLst>
                  <a:outerShdw blurRad="38100" dist="38100" dir="2700000" algn="tl">
                    <a:srgbClr val="000000">
                      <a:alpha val="43137"/>
                    </a:srgbClr>
                  </a:outerShdw>
                </a:effectLst>
              </a:rPr>
              <a:t/>
            </a:r>
            <a:br>
              <a:rPr lang="el-GR" b="1" i="1" dirty="0" smtClean="0">
                <a:solidFill>
                  <a:srgbClr val="C00000"/>
                </a:solidFill>
                <a:effectLst>
                  <a:outerShdw blurRad="38100" dist="38100" dir="2700000" algn="tl">
                    <a:srgbClr val="000000">
                      <a:alpha val="43137"/>
                    </a:srgbClr>
                  </a:outerShdw>
                </a:effectLst>
              </a:rPr>
            </a:br>
            <a:endParaRPr lang="el-GR" dirty="0"/>
          </a:p>
        </p:txBody>
      </p:sp>
      <p:sp>
        <p:nvSpPr>
          <p:cNvPr id="3" name="2 - Θέση περιεχομένου"/>
          <p:cNvSpPr>
            <a:spLocks noGrp="1"/>
          </p:cNvSpPr>
          <p:nvPr>
            <p:ph idx="1"/>
          </p:nvPr>
        </p:nvSpPr>
        <p:spPr>
          <a:xfrm>
            <a:off x="457200" y="1124744"/>
            <a:ext cx="8229600" cy="5001419"/>
          </a:xfrm>
        </p:spPr>
        <p:txBody>
          <a:bodyPr/>
          <a:lstStyle/>
          <a:p>
            <a:pPr algn="just"/>
            <a:r>
              <a:rPr lang="el-GR" sz="2400" dirty="0"/>
              <a:t>η</a:t>
            </a:r>
            <a:r>
              <a:rPr lang="el-GR" sz="2400" dirty="0" smtClean="0"/>
              <a:t> εφαρμογή του εξαρτάται από την </a:t>
            </a:r>
            <a:r>
              <a:rPr lang="el-GR" sz="2400" b="1" dirty="0" smtClean="0">
                <a:solidFill>
                  <a:schemeClr val="accent4">
                    <a:lumMod val="75000"/>
                  </a:schemeClr>
                </a:solidFill>
              </a:rPr>
              <a:t>πρόθεση</a:t>
            </a:r>
            <a:r>
              <a:rPr lang="el-GR" sz="2400" dirty="0" smtClean="0"/>
              <a:t> των συνομιλητών να επικοινωνήσουν</a:t>
            </a:r>
          </a:p>
          <a:p>
            <a:pPr algn="just"/>
            <a:endParaRPr lang="el-GR" sz="2400" dirty="0" smtClean="0"/>
          </a:p>
          <a:p>
            <a:pPr algn="just"/>
            <a:r>
              <a:rPr lang="el-GR" sz="2400" b="1" dirty="0" smtClean="0">
                <a:solidFill>
                  <a:srgbClr val="C00000"/>
                </a:solidFill>
              </a:rPr>
              <a:t>δεν συνιστά απόλυτο μέτρο </a:t>
            </a:r>
            <a:r>
              <a:rPr lang="el-GR" sz="2400" dirty="0" smtClean="0">
                <a:sym typeface="Wingdings" panose="05000000000000000000" pitchFamily="2" charset="2"/>
              </a:rPr>
              <a:t> γιατί από την πλήρη συνεννόηση έως την πλήρη ασυνεννοησία υπάρχουν </a:t>
            </a:r>
            <a:r>
              <a:rPr lang="el-GR" sz="2400" b="1" dirty="0" smtClean="0">
                <a:solidFill>
                  <a:schemeClr val="accent4">
                    <a:lumMod val="75000"/>
                  </a:schemeClr>
                </a:solidFill>
                <a:sym typeface="Wingdings" panose="05000000000000000000" pitchFamily="2" charset="2"/>
              </a:rPr>
              <a:t>ΔΙΑΒΑΘΜΙΣΕΙΣ</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Παραδείγματα δυσκολίας διάκρισης διαλέκτου-γλώσσας</a:t>
            </a:r>
            <a:endParaRPr lang="el-GR" sz="2800" dirty="0"/>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t>Οι αποκαλούμενες «</a:t>
            </a:r>
            <a:r>
              <a:rPr lang="el-GR" b="1" dirty="0" smtClean="0">
                <a:solidFill>
                  <a:schemeClr val="accent4">
                    <a:lumMod val="75000"/>
                  </a:schemeClr>
                </a:solidFill>
              </a:rPr>
              <a:t>σκανδιναβικές γλώσσες</a:t>
            </a:r>
            <a:r>
              <a:rPr lang="el-GR" dirty="0" smtClean="0"/>
              <a:t>» </a:t>
            </a:r>
            <a:r>
              <a:rPr lang="el-GR" dirty="0" smtClean="0">
                <a:sym typeface="Wingdings" panose="05000000000000000000" pitchFamily="2" charset="2"/>
              </a:rPr>
              <a:t> αν και οι ομιλητές/</a:t>
            </a:r>
            <a:r>
              <a:rPr lang="el-GR" dirty="0" err="1" smtClean="0">
                <a:sym typeface="Wingdings" panose="05000000000000000000" pitchFamily="2" charset="2"/>
              </a:rPr>
              <a:t>τριές</a:t>
            </a:r>
            <a:r>
              <a:rPr lang="el-GR" dirty="0" smtClean="0">
                <a:sym typeface="Wingdings" panose="05000000000000000000" pitchFamily="2" charset="2"/>
              </a:rPr>
              <a:t> τους σε πολλές περιπτώσεις γίνονται αμοιβαία κατανοητές  αποκαλούνται </a:t>
            </a:r>
            <a:r>
              <a:rPr lang="el-GR" b="1" dirty="0" smtClean="0">
                <a:solidFill>
                  <a:srgbClr val="C00000"/>
                </a:solidFill>
                <a:sym typeface="Wingdings" panose="05000000000000000000" pitchFamily="2" charset="2"/>
              </a:rPr>
              <a:t>γλώσσες</a:t>
            </a:r>
            <a:r>
              <a:rPr lang="el-GR" dirty="0" smtClean="0">
                <a:sym typeface="Wingdings" panose="05000000000000000000" pitchFamily="2" charset="2"/>
              </a:rPr>
              <a:t> κι </a:t>
            </a:r>
            <a:r>
              <a:rPr lang="el-GR" u="sng" dirty="0" smtClean="0">
                <a:sym typeface="Wingdings" panose="05000000000000000000" pitchFamily="2" charset="2"/>
              </a:rPr>
              <a:t>όχι διάλεκτοι</a:t>
            </a:r>
          </a:p>
          <a:p>
            <a:pPr marL="0" indent="0" algn="just">
              <a:buNone/>
            </a:pPr>
            <a:endParaRPr lang="el-GR" u="sng" dirty="0" smtClean="0">
              <a:sym typeface="Wingdings" panose="05000000000000000000" pitchFamily="2" charset="2"/>
            </a:endParaRPr>
          </a:p>
          <a:p>
            <a:pPr algn="just"/>
            <a:r>
              <a:rPr lang="el-GR" dirty="0" smtClean="0">
                <a:sym typeface="Wingdings" panose="05000000000000000000" pitchFamily="2" charset="2"/>
              </a:rPr>
              <a:t>Οι αποκαλούμενες «</a:t>
            </a:r>
            <a:r>
              <a:rPr lang="el-GR" b="1" dirty="0" smtClean="0">
                <a:solidFill>
                  <a:schemeClr val="accent4">
                    <a:lumMod val="75000"/>
                  </a:schemeClr>
                </a:solidFill>
                <a:sym typeface="Wingdings" panose="05000000000000000000" pitchFamily="2" charset="2"/>
              </a:rPr>
              <a:t>διάλεκτοι της κινεζικής γλώσσας</a:t>
            </a:r>
            <a:r>
              <a:rPr lang="el-GR" dirty="0" smtClean="0">
                <a:sym typeface="Wingdings" panose="05000000000000000000" pitchFamily="2" charset="2"/>
              </a:rPr>
              <a:t>» (</a:t>
            </a:r>
            <a:r>
              <a:rPr lang="el-GR" dirty="0" err="1" smtClean="0">
                <a:sym typeface="Wingdings" panose="05000000000000000000" pitchFamily="2" charset="2"/>
              </a:rPr>
              <a:t>μανδαρίνικη</a:t>
            </a:r>
            <a:r>
              <a:rPr lang="el-GR" dirty="0" smtClean="0">
                <a:sym typeface="Wingdings" panose="05000000000000000000" pitchFamily="2" charset="2"/>
              </a:rPr>
              <a:t> και </a:t>
            </a:r>
            <a:r>
              <a:rPr lang="el-GR" dirty="0" err="1" smtClean="0">
                <a:sym typeface="Wingdings" panose="05000000000000000000" pitchFamily="2" charset="2"/>
              </a:rPr>
              <a:t>καντονέζικη</a:t>
            </a:r>
            <a:r>
              <a:rPr lang="el-GR" dirty="0" smtClean="0">
                <a:sym typeface="Wingdings" panose="05000000000000000000" pitchFamily="2" charset="2"/>
              </a:rPr>
              <a:t>)  αν και δεν γίνονται αμοιβαία κατανοητές από τους/τις ομιλητές/</a:t>
            </a:r>
            <a:r>
              <a:rPr lang="el-GR" dirty="0" err="1" smtClean="0">
                <a:sym typeface="Wingdings" panose="05000000000000000000" pitchFamily="2" charset="2"/>
              </a:rPr>
              <a:t>τριές</a:t>
            </a:r>
            <a:r>
              <a:rPr lang="el-GR" dirty="0" smtClean="0">
                <a:sym typeface="Wingdings" panose="05000000000000000000" pitchFamily="2" charset="2"/>
              </a:rPr>
              <a:t> τους αποκαλούνται </a:t>
            </a:r>
            <a:r>
              <a:rPr lang="el-GR" b="1" dirty="0" smtClean="0">
                <a:solidFill>
                  <a:srgbClr val="C00000"/>
                </a:solidFill>
                <a:sym typeface="Wingdings" panose="05000000000000000000" pitchFamily="2" charset="2"/>
              </a:rPr>
              <a:t>διάλεκτοι</a:t>
            </a:r>
            <a:r>
              <a:rPr lang="el-GR" dirty="0" smtClean="0">
                <a:sym typeface="Wingdings" panose="05000000000000000000" pitchFamily="2" charset="2"/>
              </a:rPr>
              <a:t> και </a:t>
            </a:r>
            <a:r>
              <a:rPr lang="el-GR" u="sng" dirty="0" smtClean="0">
                <a:sym typeface="Wingdings" panose="05000000000000000000" pitchFamily="2" charset="2"/>
              </a:rPr>
              <a:t>όχι γλώσσες</a:t>
            </a:r>
          </a:p>
          <a:p>
            <a:pPr algn="just"/>
            <a:endParaRPr lang="el-GR" u="sng" dirty="0" smtClean="0">
              <a:sym typeface="Wingdings" panose="05000000000000000000" pitchFamily="2" charset="2"/>
            </a:endParaRPr>
          </a:p>
          <a:p>
            <a:pPr algn="just"/>
            <a:r>
              <a:rPr lang="el-GR" dirty="0" smtClean="0">
                <a:sym typeface="Wingdings" panose="05000000000000000000" pitchFamily="2" charset="2"/>
              </a:rPr>
              <a:t>Τα </a:t>
            </a:r>
            <a:r>
              <a:rPr lang="el-GR" b="1" dirty="0" err="1" smtClean="0">
                <a:solidFill>
                  <a:schemeClr val="accent4">
                    <a:lumMod val="75000"/>
                  </a:schemeClr>
                </a:solidFill>
                <a:sym typeface="Wingdings" panose="05000000000000000000" pitchFamily="2" charset="2"/>
              </a:rPr>
              <a:t>κατωιταλιώτικα</a:t>
            </a:r>
            <a:r>
              <a:rPr lang="el-GR" dirty="0" smtClean="0">
                <a:sym typeface="Wingdings" panose="05000000000000000000" pitchFamily="2" charset="2"/>
              </a:rPr>
              <a:t> και τα </a:t>
            </a:r>
            <a:r>
              <a:rPr lang="el-GR" b="1" dirty="0" smtClean="0">
                <a:solidFill>
                  <a:schemeClr val="accent4">
                    <a:lumMod val="75000"/>
                  </a:schemeClr>
                </a:solidFill>
                <a:sym typeface="Wingdings" panose="05000000000000000000" pitchFamily="2" charset="2"/>
              </a:rPr>
              <a:t>ποντιακά</a:t>
            </a:r>
            <a:r>
              <a:rPr lang="el-GR" dirty="0" smtClean="0">
                <a:sym typeface="Wingdings" panose="05000000000000000000" pitchFamily="2" charset="2"/>
              </a:rPr>
              <a:t> θεωρούνται </a:t>
            </a:r>
            <a:r>
              <a:rPr lang="el-GR" b="1" dirty="0" smtClean="0">
                <a:solidFill>
                  <a:srgbClr val="C00000"/>
                </a:solidFill>
                <a:sym typeface="Wingdings" panose="05000000000000000000" pitchFamily="2" charset="2"/>
              </a:rPr>
              <a:t>διάλεκτοι της νέας ελληνικής </a:t>
            </a:r>
            <a:r>
              <a:rPr lang="el-GR" dirty="0" smtClean="0">
                <a:sym typeface="Wingdings" panose="05000000000000000000" pitchFamily="2" charset="2"/>
              </a:rPr>
              <a:t>και </a:t>
            </a:r>
            <a:r>
              <a:rPr lang="el-GR" u="sng" dirty="0" smtClean="0">
                <a:sym typeface="Wingdings" panose="05000000000000000000" pitchFamily="2" charset="2"/>
              </a:rPr>
              <a:t>όχι ξεχωριστές γλώσσες </a:t>
            </a:r>
            <a:r>
              <a:rPr lang="el-GR" dirty="0" smtClean="0">
                <a:sym typeface="Wingdings" panose="05000000000000000000" pitchFamily="2" charset="2"/>
              </a:rPr>
              <a:t>παρόλο που δεν γίνονται αμοιβαία κατανοητές από τους/τις ομιλητές/</a:t>
            </a:r>
            <a:r>
              <a:rPr lang="el-GR" dirty="0" err="1" smtClean="0">
                <a:sym typeface="Wingdings" panose="05000000000000000000" pitchFamily="2" charset="2"/>
              </a:rPr>
              <a:t>τριές</a:t>
            </a:r>
            <a:r>
              <a:rPr lang="el-GR" dirty="0" smtClean="0">
                <a:sym typeface="Wingdings" panose="05000000000000000000" pitchFamily="2" charset="2"/>
              </a:rPr>
              <a:t> τους.</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Η ΚΓ αρχή του «</a:t>
            </a:r>
            <a:r>
              <a:rPr lang="el-GR" sz="3600" dirty="0" smtClean="0">
                <a:solidFill>
                  <a:srgbClr val="7030A0"/>
                </a:solidFill>
              </a:rPr>
              <a:t>διαλεκτικού συνεχούς</a:t>
            </a:r>
            <a:r>
              <a:rPr lang="el-GR" sz="3600" dirty="0" smtClean="0"/>
              <a:t>»</a:t>
            </a:r>
            <a:endParaRPr lang="el-GR" sz="3600" dirty="0"/>
          </a:p>
        </p:txBody>
      </p:sp>
      <p:sp>
        <p:nvSpPr>
          <p:cNvPr id="3" name="2 - Θέση περιεχομένου"/>
          <p:cNvSpPr>
            <a:spLocks noGrp="1"/>
          </p:cNvSpPr>
          <p:nvPr>
            <p:ph idx="1"/>
          </p:nvPr>
        </p:nvSpPr>
        <p:spPr>
          <a:xfrm>
            <a:off x="457200" y="1600200"/>
            <a:ext cx="8229600" cy="4853136"/>
          </a:xfrm>
        </p:spPr>
        <p:txBody>
          <a:bodyPr>
            <a:normAutofit fontScale="62500" lnSpcReduction="20000"/>
          </a:bodyPr>
          <a:lstStyle/>
          <a:p>
            <a:pPr algn="just"/>
            <a:r>
              <a:rPr lang="el-GR" b="1" dirty="0" smtClean="0">
                <a:solidFill>
                  <a:srgbClr val="C00000"/>
                </a:solidFill>
                <a:sym typeface="Wingdings" panose="05000000000000000000" pitchFamily="2" charset="2"/>
              </a:rPr>
              <a:t>Διαλεκτικό συνεχές </a:t>
            </a:r>
            <a:r>
              <a:rPr lang="el-GR" dirty="0" smtClean="0">
                <a:sym typeface="Wingdings" panose="05000000000000000000" pitchFamily="2" charset="2"/>
              </a:rPr>
              <a:t>= μια αλυσίδα ποικιλιών που οι </a:t>
            </a:r>
            <a:r>
              <a:rPr lang="el-GR" i="1" dirty="0" smtClean="0">
                <a:sym typeface="Wingdings" panose="05000000000000000000" pitchFamily="2" charset="2"/>
              </a:rPr>
              <a:t>γειτονικοί τους κρίκοι </a:t>
            </a:r>
            <a:r>
              <a:rPr lang="el-GR" dirty="0" smtClean="0">
                <a:sym typeface="Wingdings" panose="05000000000000000000" pitchFamily="2" charset="2"/>
              </a:rPr>
              <a:t>αντιστοιχούν σε αμοιβαία κατανοητές ποικιλίες από τους/τις ομιλητές/</a:t>
            </a:r>
            <a:r>
              <a:rPr lang="el-GR" dirty="0" err="1" smtClean="0">
                <a:sym typeface="Wingdings" panose="05000000000000000000" pitchFamily="2" charset="2"/>
              </a:rPr>
              <a:t>τριες</a:t>
            </a:r>
            <a:r>
              <a:rPr lang="el-GR" dirty="0" smtClean="0">
                <a:sym typeface="Wingdings" panose="05000000000000000000" pitchFamily="2" charset="2"/>
              </a:rPr>
              <a:t> </a:t>
            </a:r>
            <a:r>
              <a:rPr lang="el-GR" b="1" dirty="0" smtClean="0">
                <a:solidFill>
                  <a:schemeClr val="accent4">
                    <a:lumMod val="75000"/>
                  </a:schemeClr>
                </a:solidFill>
                <a:sym typeface="Wingdings" panose="05000000000000000000" pitchFamily="2" charset="2"/>
              </a:rPr>
              <a:t>με μικρές διαφορές μεταξύ τους</a:t>
            </a:r>
          </a:p>
          <a:p>
            <a:pPr algn="just"/>
            <a:r>
              <a:rPr lang="el-GR" dirty="0" smtClean="0">
                <a:sym typeface="Wingdings" panose="05000000000000000000" pitchFamily="2" charset="2"/>
              </a:rPr>
              <a:t>Όσο απομακρυνόμαστε από το σημείο που αποτελεί την αφετηρία μας  αυξάνονται οι διαφορές  </a:t>
            </a:r>
            <a:r>
              <a:rPr lang="el-GR" b="1" dirty="0" smtClean="0">
                <a:solidFill>
                  <a:schemeClr val="accent4">
                    <a:lumMod val="75000"/>
                  </a:schemeClr>
                </a:solidFill>
                <a:sym typeface="Wingdings" panose="05000000000000000000" pitchFamily="2" charset="2"/>
              </a:rPr>
              <a:t>ΕΤΣΙ</a:t>
            </a:r>
            <a:r>
              <a:rPr lang="el-GR" dirty="0" smtClean="0">
                <a:sym typeface="Wingdings" panose="05000000000000000000" pitchFamily="2" charset="2"/>
              </a:rPr>
              <a:t>: οι ποικιλίες που μιλιούνται </a:t>
            </a:r>
            <a:r>
              <a:rPr lang="el-GR" u="sng" dirty="0" smtClean="0">
                <a:sym typeface="Wingdings" panose="05000000000000000000" pitchFamily="2" charset="2"/>
              </a:rPr>
              <a:t>σε απομακρυσμένες μεταξύ τους γλωσσικές κοινότητες </a:t>
            </a:r>
            <a:r>
              <a:rPr lang="el-GR" b="1" dirty="0" smtClean="0">
                <a:solidFill>
                  <a:schemeClr val="accent4">
                    <a:lumMod val="75000"/>
                  </a:schemeClr>
                </a:solidFill>
                <a:sym typeface="Wingdings" panose="05000000000000000000" pitchFamily="2" charset="2"/>
              </a:rPr>
              <a:t>δεν είναι </a:t>
            </a:r>
            <a:r>
              <a:rPr lang="el-GR" dirty="0" smtClean="0">
                <a:sym typeface="Wingdings" panose="05000000000000000000" pitchFamily="2" charset="2"/>
              </a:rPr>
              <a:t>πλέον αμοιβαία κατανοητές </a:t>
            </a:r>
            <a:r>
              <a:rPr lang="el-GR" b="1" dirty="0" smtClean="0">
                <a:solidFill>
                  <a:schemeClr val="accent4">
                    <a:lumMod val="75000"/>
                  </a:schemeClr>
                </a:solidFill>
                <a:sym typeface="Wingdings" panose="05000000000000000000" pitchFamily="2" charset="2"/>
              </a:rPr>
              <a:t>ΑΝ ΚΑΙ </a:t>
            </a:r>
            <a:r>
              <a:rPr lang="el-GR" dirty="0" smtClean="0">
                <a:sym typeface="Wingdings" panose="05000000000000000000" pitchFamily="2" charset="2"/>
              </a:rPr>
              <a:t>συνδέονται από αμοιβαία κατανοητούς κρίκους</a:t>
            </a:r>
          </a:p>
          <a:p>
            <a:pPr algn="just"/>
            <a:r>
              <a:rPr lang="el-GR" dirty="0" smtClean="0">
                <a:sym typeface="Wingdings" panose="05000000000000000000" pitchFamily="2" charset="2"/>
              </a:rPr>
              <a:t>Με βάση το </a:t>
            </a:r>
            <a:r>
              <a:rPr lang="el-GR" u="sng" dirty="0" smtClean="0">
                <a:sym typeface="Wingdings" panose="05000000000000000000" pitchFamily="2" charset="2"/>
              </a:rPr>
              <a:t>κριτήριο της αμοιβαίας κατανόησης </a:t>
            </a:r>
            <a:r>
              <a:rPr lang="el-GR" dirty="0" smtClean="0">
                <a:sym typeface="Wingdings" panose="05000000000000000000" pitchFamily="2" charset="2"/>
              </a:rPr>
              <a:t>θα μπορούσαμε να πούμε ότι τα </a:t>
            </a:r>
            <a:r>
              <a:rPr lang="el-GR" b="1" dirty="0" smtClean="0">
                <a:solidFill>
                  <a:schemeClr val="accent4">
                    <a:lumMod val="75000"/>
                  </a:schemeClr>
                </a:solidFill>
                <a:sym typeface="Wingdings" panose="05000000000000000000" pitchFamily="2" charset="2"/>
              </a:rPr>
              <a:t>άκρα</a:t>
            </a:r>
            <a:r>
              <a:rPr lang="el-GR" dirty="0" smtClean="0">
                <a:sym typeface="Wingdings" panose="05000000000000000000" pitchFamily="2" charset="2"/>
              </a:rPr>
              <a:t> του κάθε συνεχούς αποτελούν </a:t>
            </a:r>
            <a:r>
              <a:rPr lang="el-GR" b="1" dirty="0" smtClean="0">
                <a:solidFill>
                  <a:srgbClr val="C00000"/>
                </a:solidFill>
                <a:sym typeface="Wingdings" panose="05000000000000000000" pitchFamily="2" charset="2"/>
              </a:rPr>
              <a:t>2 διαφορετικές ΓΛΩΣΣΕΣ</a:t>
            </a:r>
          </a:p>
          <a:p>
            <a:pPr algn="just"/>
            <a:endParaRPr lang="el-GR" b="1" dirty="0" smtClean="0">
              <a:solidFill>
                <a:srgbClr val="C00000"/>
              </a:solidFill>
              <a:sym typeface="Wingdings" panose="05000000000000000000" pitchFamily="2" charset="2"/>
            </a:endParaRPr>
          </a:p>
          <a:p>
            <a:pPr algn="just"/>
            <a:r>
              <a:rPr lang="el-GR" b="1" dirty="0" smtClean="0">
                <a:solidFill>
                  <a:schemeClr val="accent4">
                    <a:lumMod val="75000"/>
                  </a:schemeClr>
                </a:solidFill>
                <a:sym typeface="Wingdings" panose="05000000000000000000" pitchFamily="2" charset="2"/>
              </a:rPr>
              <a:t>ΩΣΤΟΣΟ</a:t>
            </a:r>
            <a:r>
              <a:rPr lang="el-GR" dirty="0" smtClean="0">
                <a:sym typeface="Wingdings" panose="05000000000000000000" pitchFamily="2" charset="2"/>
              </a:rPr>
              <a:t> είναι αδύνατο να προσδιοριστούν τα </a:t>
            </a:r>
            <a:r>
              <a:rPr lang="el-GR" b="1" dirty="0" smtClean="0">
                <a:solidFill>
                  <a:srgbClr val="C00000"/>
                </a:solidFill>
                <a:sym typeface="Wingdings" panose="05000000000000000000" pitchFamily="2" charset="2"/>
              </a:rPr>
              <a:t>ακριβή όρια των 2 γλωσσών </a:t>
            </a:r>
            <a:r>
              <a:rPr lang="el-GR" dirty="0" smtClean="0">
                <a:sym typeface="Wingdings" panose="05000000000000000000" pitchFamily="2" charset="2"/>
              </a:rPr>
              <a:t>(π.χ. ισπανική και γαλλική)</a:t>
            </a:r>
          </a:p>
          <a:p>
            <a:pPr algn="just"/>
            <a:r>
              <a:rPr lang="el-GR" dirty="0" smtClean="0">
                <a:sym typeface="Wingdings" panose="05000000000000000000" pitchFamily="2" charset="2"/>
              </a:rPr>
              <a:t>Όπου κι αν βάλουμε τη </a:t>
            </a:r>
            <a:r>
              <a:rPr lang="el-GR" b="1" dirty="0" smtClean="0">
                <a:solidFill>
                  <a:schemeClr val="accent4">
                    <a:lumMod val="75000"/>
                  </a:schemeClr>
                </a:solidFill>
                <a:sym typeface="Wingdings" panose="05000000000000000000" pitchFamily="2" charset="2"/>
              </a:rPr>
              <a:t>διαχωριστική γραμμή </a:t>
            </a:r>
            <a:r>
              <a:rPr lang="el-GR" dirty="0" smtClean="0">
                <a:sym typeface="Wingdings" panose="05000000000000000000" pitchFamily="2" charset="2"/>
              </a:rPr>
              <a:t> αυτό συνεπάγεται ότι </a:t>
            </a:r>
            <a:r>
              <a:rPr lang="el-GR" b="1" i="1" dirty="0" smtClean="0">
                <a:solidFill>
                  <a:srgbClr val="C00000"/>
                </a:solidFill>
                <a:sym typeface="Wingdings" panose="05000000000000000000" pitchFamily="2" charset="2"/>
              </a:rPr>
              <a:t>θα διασπάσουμε γλωσσικές κοινότητες των οποίων οι ομιλητές/</a:t>
            </a:r>
            <a:r>
              <a:rPr lang="el-GR" b="1" i="1" dirty="0" err="1" smtClean="0">
                <a:solidFill>
                  <a:srgbClr val="C00000"/>
                </a:solidFill>
                <a:sym typeface="Wingdings" panose="05000000000000000000" pitchFamily="2" charset="2"/>
              </a:rPr>
              <a:t>τριες</a:t>
            </a:r>
            <a:r>
              <a:rPr lang="el-GR" b="1" i="1" dirty="0" smtClean="0">
                <a:solidFill>
                  <a:srgbClr val="C00000"/>
                </a:solidFill>
                <a:sym typeface="Wingdings" panose="05000000000000000000" pitchFamily="2" charset="2"/>
              </a:rPr>
              <a:t> </a:t>
            </a:r>
            <a:r>
              <a:rPr lang="el-GR" b="1" i="1" dirty="0" err="1" smtClean="0">
                <a:solidFill>
                  <a:srgbClr val="C00000"/>
                </a:solidFill>
                <a:sym typeface="Wingdings" panose="05000000000000000000" pitchFamily="2" charset="2"/>
              </a:rPr>
              <a:t>αλληλοκατανοούνται</a:t>
            </a:r>
            <a:endParaRPr lang="el-GR" b="1" i="1" dirty="0" smtClean="0">
              <a:solidFill>
                <a:srgbClr val="C00000"/>
              </a:solidFill>
            </a:endParaRP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sz="2800" b="1" dirty="0" smtClean="0">
                <a:solidFill>
                  <a:srgbClr val="7030A0"/>
                </a:solidFill>
              </a:rPr>
              <a:t>Τυπικά κριτήρια προσδιορισμού γεωγραφικών ποικιλιών</a:t>
            </a:r>
            <a:endParaRPr lang="el-GR" sz="2800" b="1" dirty="0">
              <a:solidFill>
                <a:srgbClr val="7030A0"/>
              </a:solidFill>
            </a:endParaRPr>
          </a:p>
        </p:txBody>
      </p:sp>
      <p:sp>
        <p:nvSpPr>
          <p:cNvPr id="3" name="2 - Θέση περιεχομένου"/>
          <p:cNvSpPr>
            <a:spLocks noGrp="1"/>
          </p:cNvSpPr>
          <p:nvPr>
            <p:ph idx="1"/>
          </p:nvPr>
        </p:nvSpPr>
        <p:spPr>
          <a:xfrm>
            <a:off x="457200" y="1052736"/>
            <a:ext cx="8229600" cy="5328592"/>
          </a:xfrm>
        </p:spPr>
        <p:txBody>
          <a:bodyPr>
            <a:normAutofit fontScale="85000" lnSpcReduction="20000"/>
          </a:bodyPr>
          <a:lstStyle/>
          <a:p>
            <a:endParaRPr lang="el-GR" altLang="en-US" u="sng" dirty="0" smtClean="0"/>
          </a:p>
          <a:p>
            <a:r>
              <a:rPr lang="el-GR" altLang="en-US" i="1" dirty="0" smtClean="0"/>
              <a:t>Ιστορικότητα:</a:t>
            </a:r>
            <a:r>
              <a:rPr lang="el-GR" altLang="en-US" dirty="0" smtClean="0"/>
              <a:t> Σημείο αναφοράς για </a:t>
            </a:r>
            <a:r>
              <a:rPr lang="el-GR" altLang="en-US" i="1" dirty="0" smtClean="0"/>
              <a:t>κοινό ιστορικό παρελθόν</a:t>
            </a:r>
            <a:r>
              <a:rPr lang="el-GR" altLang="en-US" dirty="0" smtClean="0"/>
              <a:t>. Στοιχείο επικοινωνίας παρόντος με παρελθόν και στοιχείο ιστορικής ταυτότητας μέσω της γλώσσας. </a:t>
            </a:r>
          </a:p>
          <a:p>
            <a:pPr>
              <a:buFont typeface="Wingdings" pitchFamily="2" charset="2"/>
              <a:buNone/>
            </a:pPr>
            <a:endParaRPr lang="el-GR" altLang="en-US" dirty="0" smtClean="0"/>
          </a:p>
          <a:p>
            <a:r>
              <a:rPr lang="en-US" altLang="el-GR" i="1" dirty="0" smtClean="0"/>
              <a:t>De facto </a:t>
            </a:r>
            <a:r>
              <a:rPr lang="el-GR" altLang="el-GR" i="1" dirty="0" smtClean="0"/>
              <a:t>νόρμες και στάσεις</a:t>
            </a:r>
            <a:r>
              <a:rPr lang="el-GR" altLang="el-GR" dirty="0" smtClean="0"/>
              <a:t>: προϋπάρχουν χωρίς επιστημονική μελέτη, συζήτηση. Μπορεί να είναι στερεοτυπικές.</a:t>
            </a:r>
          </a:p>
          <a:p>
            <a:pPr>
              <a:buNone/>
            </a:pPr>
            <a:endParaRPr lang="el-GR" dirty="0" smtClean="0"/>
          </a:p>
          <a:p>
            <a:r>
              <a:rPr lang="el-GR" dirty="0" smtClean="0"/>
              <a:t>Όμως πολύ συχνά οι ομιλητές/</a:t>
            </a:r>
            <a:r>
              <a:rPr lang="el-GR" dirty="0" err="1" smtClean="0"/>
              <a:t>τριες</a:t>
            </a:r>
            <a:r>
              <a:rPr lang="el-GR" dirty="0" smtClean="0"/>
              <a:t> μιας διαλέκτου </a:t>
            </a:r>
            <a:r>
              <a:rPr lang="el-GR" b="1" dirty="0" smtClean="0">
                <a:solidFill>
                  <a:schemeClr val="accent4">
                    <a:lumMod val="75000"/>
                  </a:schemeClr>
                </a:solidFill>
              </a:rPr>
              <a:t>πιστεύουν</a:t>
            </a:r>
            <a:r>
              <a:rPr lang="el-GR" dirty="0" smtClean="0"/>
              <a:t> ή </a:t>
            </a:r>
            <a:r>
              <a:rPr lang="el-GR" b="1" dirty="0" smtClean="0">
                <a:solidFill>
                  <a:schemeClr val="accent4">
                    <a:lumMod val="75000"/>
                  </a:schemeClr>
                </a:solidFill>
              </a:rPr>
              <a:t>αναγκάζονται να πιστέψουν </a:t>
            </a:r>
            <a:r>
              <a:rPr lang="el-GR" dirty="0" smtClean="0"/>
              <a:t>ότι η διάλεκτος τους ανήκει ή δεν ανήκει σε μια γλώσσα= είναι </a:t>
            </a:r>
            <a:r>
              <a:rPr lang="el-GR" i="1" dirty="0" smtClean="0"/>
              <a:t>ετερόνομη</a:t>
            </a:r>
            <a:endParaRPr lang="el-GR"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pPr algn="l"/>
            <a:r>
              <a:rPr lang="el-GR" sz="3200" b="1" dirty="0" smtClean="0"/>
              <a:t>Ετερονομία μιας διαλέκτου</a:t>
            </a:r>
            <a:endParaRPr lang="el-GR" sz="3200" b="1" dirty="0"/>
          </a:p>
        </p:txBody>
      </p:sp>
      <p:sp>
        <p:nvSpPr>
          <p:cNvPr id="3" name="2 - Θέση περιεχομένου"/>
          <p:cNvSpPr>
            <a:spLocks noGrp="1"/>
          </p:cNvSpPr>
          <p:nvPr>
            <p:ph idx="1"/>
          </p:nvPr>
        </p:nvSpPr>
        <p:spPr>
          <a:xfrm>
            <a:off x="457200" y="908720"/>
            <a:ext cx="8229600" cy="5400600"/>
          </a:xfrm>
        </p:spPr>
        <p:txBody>
          <a:bodyPr>
            <a:normAutofit fontScale="85000" lnSpcReduction="10000"/>
          </a:bodyPr>
          <a:lstStyle/>
          <a:p>
            <a:r>
              <a:rPr lang="el-GR" sz="2400" dirty="0" smtClean="0"/>
              <a:t>Ετερονομία: λόγοι πολιτικής ομοιογένειας και όχι γλωσσολογικοί</a:t>
            </a:r>
          </a:p>
          <a:p>
            <a:pPr algn="just"/>
            <a:r>
              <a:rPr lang="el-GR" sz="2400" dirty="0" smtClean="0"/>
              <a:t>ΕΤΕΡΟΝΟΜΙΑ μιας διαλέκτου </a:t>
            </a:r>
            <a:r>
              <a:rPr lang="el-GR" sz="2400" b="1" dirty="0" smtClean="0">
                <a:solidFill>
                  <a:srgbClr val="C00000"/>
                </a:solidFill>
              </a:rPr>
              <a:t>μπορεί να αλλάξει </a:t>
            </a:r>
          </a:p>
          <a:p>
            <a:pPr algn="just"/>
            <a:r>
              <a:rPr lang="el-GR" sz="2400" dirty="0" smtClean="0"/>
              <a:t>Μπορεί οι ομιλητές/</a:t>
            </a:r>
            <a:r>
              <a:rPr lang="el-GR" sz="2400" dirty="0" err="1" smtClean="0"/>
              <a:t>τριές</a:t>
            </a:r>
            <a:r>
              <a:rPr lang="el-GR" sz="2400" dirty="0" smtClean="0"/>
              <a:t> της να πιστέψουν ότι υπάγεται σε κάποια άλλη ΓΛΩΣΣΑ</a:t>
            </a:r>
          </a:p>
          <a:p>
            <a:pPr algn="just">
              <a:buNone/>
            </a:pPr>
            <a:endParaRPr lang="el-GR" sz="2000" dirty="0" smtClean="0"/>
          </a:p>
          <a:p>
            <a:pPr algn="just"/>
            <a:r>
              <a:rPr lang="el-GR" sz="2400" b="1" dirty="0" smtClean="0">
                <a:solidFill>
                  <a:schemeClr val="accent4">
                    <a:lumMod val="75000"/>
                  </a:schemeClr>
                </a:solidFill>
              </a:rPr>
              <a:t>Παράδειγμα</a:t>
            </a:r>
            <a:r>
              <a:rPr lang="el-GR" sz="2400" dirty="0" smtClean="0"/>
              <a:t>: </a:t>
            </a:r>
          </a:p>
          <a:p>
            <a:pPr lvl="1" algn="just">
              <a:buFont typeface="Wingdings" pitchFamily="2" charset="2"/>
              <a:buChar char="§"/>
            </a:pPr>
            <a:r>
              <a:rPr lang="el-GR" dirty="0" smtClean="0"/>
              <a:t>σημερινή νότια </a:t>
            </a:r>
            <a:r>
              <a:rPr lang="el-GR" b="1" i="1" dirty="0" smtClean="0"/>
              <a:t>Σουηδία</a:t>
            </a:r>
            <a:r>
              <a:rPr lang="el-GR" dirty="0" smtClean="0"/>
              <a:t> </a:t>
            </a:r>
            <a:r>
              <a:rPr lang="el-GR" dirty="0" smtClean="0">
                <a:sym typeface="Wingdings" panose="05000000000000000000" pitchFamily="2" charset="2"/>
              </a:rPr>
              <a:t> έως το </a:t>
            </a:r>
            <a:r>
              <a:rPr lang="el-GR" b="1" i="1" dirty="0" smtClean="0">
                <a:sym typeface="Wingdings" panose="05000000000000000000" pitchFamily="2" charset="2"/>
              </a:rPr>
              <a:t>1658</a:t>
            </a:r>
            <a:r>
              <a:rPr lang="el-GR" dirty="0" smtClean="0">
                <a:sym typeface="Wingdings" panose="05000000000000000000" pitchFamily="2" charset="2"/>
              </a:rPr>
              <a:t> ήταν </a:t>
            </a:r>
            <a:r>
              <a:rPr lang="el-GR" b="1" i="1" dirty="0" smtClean="0">
                <a:sym typeface="Wingdings" panose="05000000000000000000" pitchFamily="2" charset="2"/>
              </a:rPr>
              <a:t>τμήμα της Δανίας </a:t>
            </a:r>
            <a:r>
              <a:rPr lang="el-GR" dirty="0" smtClean="0">
                <a:sym typeface="Wingdings" panose="05000000000000000000" pitchFamily="2" charset="2"/>
              </a:rPr>
              <a:t>και οι διάλεκτοι που μιλούσαν εκεί θεωρούνταν </a:t>
            </a:r>
            <a:r>
              <a:rPr lang="el-GR" b="1" dirty="0" smtClean="0">
                <a:solidFill>
                  <a:srgbClr val="C00000"/>
                </a:solidFill>
                <a:sym typeface="Wingdings" panose="05000000000000000000" pitchFamily="2" charset="2"/>
              </a:rPr>
              <a:t>ΕΤΕΡΟΝΟΜΕΣ ως προς τη δανική γλώσσα</a:t>
            </a:r>
          </a:p>
          <a:p>
            <a:pPr lvl="1" algn="just">
              <a:buFont typeface="Wingdings" pitchFamily="2" charset="2"/>
              <a:buChar char="§"/>
            </a:pPr>
            <a:r>
              <a:rPr lang="el-GR" dirty="0" smtClean="0">
                <a:sym typeface="Wingdings" panose="05000000000000000000" pitchFamily="2" charset="2"/>
              </a:rPr>
              <a:t>Οι </a:t>
            </a:r>
            <a:r>
              <a:rPr lang="el-GR" b="1" i="1" dirty="0" smtClean="0">
                <a:sym typeface="Wingdings" panose="05000000000000000000" pitchFamily="2" charset="2"/>
              </a:rPr>
              <a:t>Σουηδοί</a:t>
            </a:r>
            <a:r>
              <a:rPr lang="el-GR" dirty="0" smtClean="0">
                <a:sym typeface="Wingdings" panose="05000000000000000000" pitchFamily="2" charset="2"/>
              </a:rPr>
              <a:t> κατέκτησαν το τμήμα αυτό και </a:t>
            </a:r>
            <a:r>
              <a:rPr lang="el-GR" b="1" i="1" dirty="0" smtClean="0">
                <a:sym typeface="Wingdings" panose="05000000000000000000" pitchFamily="2" charset="2"/>
              </a:rPr>
              <a:t>σε 40 χρόνια </a:t>
            </a:r>
            <a:r>
              <a:rPr lang="el-GR" dirty="0" smtClean="0">
                <a:sym typeface="Wingdings" panose="05000000000000000000" pitchFamily="2" charset="2"/>
              </a:rPr>
              <a:t>οι διάλεκτοι αυτές αναγνωρίστηκαν ως </a:t>
            </a:r>
            <a:r>
              <a:rPr lang="el-GR" b="1" dirty="0" smtClean="0">
                <a:solidFill>
                  <a:srgbClr val="C00000"/>
                </a:solidFill>
                <a:sym typeface="Wingdings" panose="05000000000000000000" pitchFamily="2" charset="2"/>
              </a:rPr>
              <a:t>σουηδικές</a:t>
            </a:r>
            <a:r>
              <a:rPr lang="el-GR" dirty="0" smtClean="0">
                <a:sym typeface="Wingdings" panose="05000000000000000000" pitchFamily="2" charset="2"/>
              </a:rPr>
              <a:t> ΧΩΡΙΣ να αλλάξουν καθόλου από γλωσσολογική άποψη</a:t>
            </a:r>
          </a:p>
          <a:p>
            <a:pPr lvl="1" algn="just">
              <a:buFont typeface="Wingdings" pitchFamily="2" charset="2"/>
              <a:buChar char="§"/>
            </a:pPr>
            <a:endParaRPr lang="el-GR" dirty="0" smtClean="0">
              <a:sym typeface="Wingdings" panose="05000000000000000000" pitchFamily="2" charset="2"/>
            </a:endParaRPr>
          </a:p>
          <a:p>
            <a:pPr lvl="1" algn="just">
              <a:buNone/>
            </a:pPr>
            <a:r>
              <a:rPr lang="el-GR" dirty="0" smtClean="0">
                <a:sym typeface="Wingdings" panose="05000000000000000000" pitchFamily="2" charset="2"/>
              </a:rPr>
              <a:t>  Αρχικά ήταν </a:t>
            </a:r>
            <a:r>
              <a:rPr lang="el-GR" b="1" dirty="0" smtClean="0">
                <a:solidFill>
                  <a:schemeClr val="accent4">
                    <a:lumMod val="75000"/>
                  </a:schemeClr>
                </a:solidFill>
                <a:sym typeface="Wingdings" panose="05000000000000000000" pitchFamily="2" charset="2"/>
              </a:rPr>
              <a:t>ετερόνομες ως προς τη </a:t>
            </a:r>
            <a:r>
              <a:rPr lang="el-GR" b="1" u="sng" dirty="0" smtClean="0">
                <a:solidFill>
                  <a:schemeClr val="accent4">
                    <a:lumMod val="75000"/>
                  </a:schemeClr>
                </a:solidFill>
                <a:sym typeface="Wingdings" panose="05000000000000000000" pitchFamily="2" charset="2"/>
              </a:rPr>
              <a:t>δανική</a:t>
            </a:r>
            <a:r>
              <a:rPr lang="el-GR" b="1" dirty="0" smtClean="0">
                <a:solidFill>
                  <a:schemeClr val="accent4">
                    <a:lumMod val="75000"/>
                  </a:schemeClr>
                </a:solidFill>
                <a:sym typeface="Wingdings" panose="05000000000000000000" pitchFamily="2" charset="2"/>
              </a:rPr>
              <a:t> γλώσσα </a:t>
            </a:r>
            <a:r>
              <a:rPr lang="el-GR" dirty="0" smtClean="0">
                <a:sym typeface="Wingdings" panose="05000000000000000000" pitchFamily="2" charset="2"/>
              </a:rPr>
              <a:t>και στη συνέχεια </a:t>
            </a:r>
            <a:r>
              <a:rPr lang="el-GR" b="1" dirty="0" smtClean="0">
                <a:solidFill>
                  <a:schemeClr val="accent4">
                    <a:lumMod val="75000"/>
                  </a:schemeClr>
                </a:solidFill>
                <a:sym typeface="Wingdings" panose="05000000000000000000" pitchFamily="2" charset="2"/>
              </a:rPr>
              <a:t>ετερόνομες ως προς τη </a:t>
            </a:r>
            <a:r>
              <a:rPr lang="el-GR" b="1" u="sng" dirty="0" smtClean="0">
                <a:solidFill>
                  <a:schemeClr val="accent4">
                    <a:lumMod val="75000"/>
                  </a:schemeClr>
                </a:solidFill>
                <a:sym typeface="Wingdings" panose="05000000000000000000" pitchFamily="2" charset="2"/>
              </a:rPr>
              <a:t>σουηδική</a:t>
            </a:r>
            <a:r>
              <a:rPr lang="el-GR" b="1" dirty="0" smtClean="0">
                <a:solidFill>
                  <a:schemeClr val="accent4">
                    <a:lumMod val="75000"/>
                  </a:schemeClr>
                </a:solidFill>
                <a:sym typeface="Wingdings" panose="05000000000000000000" pitchFamily="2" charset="2"/>
              </a:rPr>
              <a:t> γλώσσα</a:t>
            </a:r>
            <a:endParaRPr lang="el-GR" b="1" dirty="0" smtClean="0">
              <a:solidFill>
                <a:schemeClr val="accent4">
                  <a:lumMod val="75000"/>
                </a:schemeClr>
              </a:solidFill>
            </a:endParaRPr>
          </a:p>
          <a:p>
            <a:endParaRPr lang="el-GR" dirty="0"/>
          </a:p>
        </p:txBody>
      </p:sp>
      <p:sp>
        <p:nvSpPr>
          <p:cNvPr id="4" name="3 - Δεξιό βέλος"/>
          <p:cNvSpPr/>
          <p:nvPr/>
        </p:nvSpPr>
        <p:spPr>
          <a:xfrm>
            <a:off x="539552" y="5445224"/>
            <a:ext cx="50405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ltLang="el-GR" b="1" dirty="0" smtClean="0"/>
              <a:t>Ποικιλότητα- Ποικιλία</a:t>
            </a:r>
            <a:endParaRPr lang="el-GR" dirty="0"/>
          </a:p>
        </p:txBody>
      </p:sp>
      <p:sp>
        <p:nvSpPr>
          <p:cNvPr id="3" name="2 - Θέση περιεχομένου"/>
          <p:cNvSpPr>
            <a:spLocks noGrp="1"/>
          </p:cNvSpPr>
          <p:nvPr>
            <p:ph idx="1"/>
          </p:nvPr>
        </p:nvSpPr>
        <p:spPr/>
        <p:txBody>
          <a:bodyPr>
            <a:normAutofit lnSpcReduction="10000"/>
          </a:bodyPr>
          <a:lstStyle/>
          <a:p>
            <a:r>
              <a:rPr lang="el-GR" altLang="el-GR" b="1" dirty="0" smtClean="0"/>
              <a:t>ποικιλότητα</a:t>
            </a:r>
            <a:r>
              <a:rPr lang="el-GR" altLang="el-GR" dirty="0" smtClean="0"/>
              <a:t>- </a:t>
            </a:r>
            <a:r>
              <a:rPr lang="en-US" altLang="el-GR" dirty="0" smtClean="0"/>
              <a:t>vs </a:t>
            </a:r>
            <a:r>
              <a:rPr lang="el-GR" altLang="el-GR" b="1" dirty="0" smtClean="0"/>
              <a:t>ενότητα: </a:t>
            </a:r>
            <a:r>
              <a:rPr lang="el-GR" altLang="el-GR" dirty="0" smtClean="0"/>
              <a:t> φαινόμενο που χαρακτηρίζει την/τις  γλώσσα/</a:t>
            </a:r>
            <a:r>
              <a:rPr lang="el-GR" altLang="el-GR" dirty="0"/>
              <a:t>-</a:t>
            </a:r>
            <a:r>
              <a:rPr lang="el-GR" altLang="el-GR" dirty="0" err="1" smtClean="0"/>
              <a:t>ες</a:t>
            </a:r>
            <a:endParaRPr lang="el-GR" altLang="el-GR" dirty="0" smtClean="0"/>
          </a:p>
          <a:p>
            <a:endParaRPr lang="el-GR" altLang="el-GR" dirty="0" smtClean="0"/>
          </a:p>
          <a:p>
            <a:r>
              <a:rPr lang="el-GR" altLang="el-GR" b="1" dirty="0" smtClean="0"/>
              <a:t>Ποικιλία</a:t>
            </a:r>
            <a:r>
              <a:rPr lang="el-GR" altLang="el-GR" dirty="0" smtClean="0"/>
              <a:t>= συγκεκριμένη πραγμάτωση της ποικιλότητας  : διάφορες γλωσσικές ποικιλίες- κατηγορίες ποικιλιών</a:t>
            </a:r>
          </a:p>
          <a:p>
            <a:pPr marL="0" indent="0">
              <a:buNone/>
            </a:pPr>
            <a:r>
              <a:rPr lang="el-GR" altLang="el-GR" dirty="0" smtClean="0"/>
              <a:t>π.χ. ποντιακά, κρητικά, ιδίωμα Θεσσαλίας.., </a:t>
            </a:r>
          </a:p>
          <a:p>
            <a:pPr marL="0" indent="0">
              <a:buNone/>
            </a:pPr>
            <a:r>
              <a:rPr lang="el-GR" altLang="el-GR" dirty="0"/>
              <a:t>π</a:t>
            </a:r>
            <a:r>
              <a:rPr lang="el-GR" altLang="el-GR" dirty="0" smtClean="0"/>
              <a:t>οικιλία νεανικής ηλικίας, επαγγελματικών ομάδων, σχολικής επικοινωνίας </a:t>
            </a:r>
            <a:r>
              <a:rPr lang="el-GR" altLang="el-GR" dirty="0" err="1" smtClean="0"/>
              <a:t>κτλ</a:t>
            </a:r>
            <a:endParaRPr lang="el-GR" altLang="el-GR" i="1" dirty="0" smtClean="0"/>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FF0000"/>
                </a:solidFill>
              </a:rPr>
              <a:t>Κοινή διάλεκτος</a:t>
            </a:r>
            <a:endParaRPr lang="el-GR" dirty="0">
              <a:solidFill>
                <a:srgbClr val="FF0000"/>
              </a:solidFill>
            </a:endParaRPr>
          </a:p>
        </p:txBody>
      </p:sp>
      <p:sp>
        <p:nvSpPr>
          <p:cNvPr id="3" name="2 - Θέση περιεχομένου"/>
          <p:cNvSpPr>
            <a:spLocks noGrp="1"/>
          </p:cNvSpPr>
          <p:nvPr>
            <p:ph idx="1"/>
          </p:nvPr>
        </p:nvSpPr>
        <p:spPr/>
        <p:txBody>
          <a:bodyPr>
            <a:normAutofit fontScale="85000" lnSpcReduction="20000"/>
          </a:bodyPr>
          <a:lstStyle/>
          <a:p>
            <a:pPr algn="just"/>
            <a:r>
              <a:rPr lang="el-GR" sz="2200" dirty="0" smtClean="0"/>
              <a:t>Γνώμονας γλωσσικής διαφοροποίησης – το </a:t>
            </a:r>
            <a:r>
              <a:rPr lang="el-GR" sz="2200" b="1" dirty="0" smtClean="0">
                <a:solidFill>
                  <a:schemeClr val="accent4">
                    <a:lumMod val="75000"/>
                  </a:schemeClr>
                </a:solidFill>
              </a:rPr>
              <a:t>ΚΕΝΤΡΟ</a:t>
            </a:r>
            <a:r>
              <a:rPr lang="el-GR" sz="2200" dirty="0" smtClean="0"/>
              <a:t> μέσα στο σύνολο των γλωσσικών ποικιλιών </a:t>
            </a:r>
            <a:r>
              <a:rPr lang="el-GR" sz="2200" dirty="0" smtClean="0">
                <a:sym typeface="Wingdings" panose="05000000000000000000" pitchFamily="2" charset="2"/>
              </a:rPr>
              <a:t> θεωρείται συνήθως η </a:t>
            </a:r>
            <a:r>
              <a:rPr lang="el-GR" sz="2200" b="1" dirty="0" smtClean="0">
                <a:solidFill>
                  <a:schemeClr val="accent4">
                    <a:lumMod val="75000"/>
                  </a:schemeClr>
                </a:solidFill>
                <a:sym typeface="Wingdings" panose="05000000000000000000" pitchFamily="2" charset="2"/>
              </a:rPr>
              <a:t>ΚΟΙΝΗ ΔΙΑΛΕΚΤΟΣ</a:t>
            </a:r>
          </a:p>
          <a:p>
            <a:pPr algn="just"/>
            <a:r>
              <a:rPr lang="el-GR" sz="2200" b="1" dirty="0" smtClean="0">
                <a:solidFill>
                  <a:schemeClr val="accent4">
                    <a:lumMod val="75000"/>
                  </a:schemeClr>
                </a:solidFill>
                <a:sym typeface="Wingdings" panose="05000000000000000000" pitchFamily="2" charset="2"/>
              </a:rPr>
              <a:t> </a:t>
            </a:r>
          </a:p>
          <a:p>
            <a:pPr algn="just"/>
            <a:r>
              <a:rPr lang="el-GR" sz="2200" b="1" dirty="0" smtClean="0">
                <a:solidFill>
                  <a:schemeClr val="accent4">
                    <a:lumMod val="75000"/>
                  </a:schemeClr>
                </a:solidFill>
                <a:sym typeface="Wingdings" panose="05000000000000000000" pitchFamily="2" charset="2"/>
              </a:rPr>
              <a:t>Κοινή διάλεκτος</a:t>
            </a:r>
            <a:r>
              <a:rPr lang="el-GR" sz="2200" dirty="0" smtClean="0">
                <a:sym typeface="Wingdings" panose="05000000000000000000" pitchFamily="2" charset="2"/>
              </a:rPr>
              <a:t>: </a:t>
            </a:r>
            <a:r>
              <a:rPr lang="el-GR" sz="2200" dirty="0" smtClean="0">
                <a:solidFill>
                  <a:srgbClr val="C00000"/>
                </a:solidFill>
                <a:sym typeface="Wingdings" panose="05000000000000000000" pitchFamily="2" charset="2"/>
              </a:rPr>
              <a:t>είναι συνήθως μια διάλεκτος </a:t>
            </a:r>
            <a:r>
              <a:rPr lang="el-GR" sz="2200" dirty="0" smtClean="0">
                <a:sym typeface="Wingdings" panose="05000000000000000000" pitchFamily="2" charset="2"/>
              </a:rPr>
              <a:t>που </a:t>
            </a:r>
          </a:p>
          <a:p>
            <a:pPr lvl="1" algn="just">
              <a:buFont typeface="Wingdings" panose="05000000000000000000" pitchFamily="2" charset="2"/>
              <a:buChar char="v"/>
            </a:pPr>
            <a:r>
              <a:rPr lang="el-GR" sz="2400" dirty="0" smtClean="0">
                <a:sym typeface="Wingdings" panose="05000000000000000000" pitchFamily="2" charset="2"/>
              </a:rPr>
              <a:t>ΑΡΧΙΚΑ ήταν περιορισμένη γεωγραφικά </a:t>
            </a:r>
          </a:p>
          <a:p>
            <a:pPr lvl="1" algn="just">
              <a:buFont typeface="Wingdings" panose="05000000000000000000" pitchFamily="2" charset="2"/>
              <a:buChar char="v"/>
            </a:pPr>
            <a:r>
              <a:rPr lang="el-GR" sz="2400" dirty="0" smtClean="0">
                <a:sym typeface="Wingdings" panose="05000000000000000000" pitchFamily="2" charset="2"/>
              </a:rPr>
              <a:t>ΣΤΗ ΣΥΝΕΧΕΙΑ γνώρισε ευρύτερη διάδοση, </a:t>
            </a:r>
          </a:p>
          <a:p>
            <a:pPr lvl="1" algn="just">
              <a:buFont typeface="Wingdings" panose="05000000000000000000" pitchFamily="2" charset="2"/>
              <a:buChar char="v"/>
            </a:pPr>
            <a:r>
              <a:rPr lang="el-GR" sz="2400" dirty="0" smtClean="0">
                <a:sym typeface="Wingdings" panose="05000000000000000000" pitchFamily="2" charset="2"/>
              </a:rPr>
              <a:t>άρχισε να χρησιμοποιείται από πολύ μεγαλύτερο από τον αρχικό της πληθυσμό </a:t>
            </a:r>
          </a:p>
          <a:p>
            <a:pPr lvl="1" algn="just">
              <a:buFont typeface="Wingdings" panose="05000000000000000000" pitchFamily="2" charset="2"/>
              <a:buChar char="v"/>
            </a:pPr>
            <a:r>
              <a:rPr lang="el-GR" sz="2400" dirty="0" smtClean="0">
                <a:sym typeface="Wingdings" panose="05000000000000000000" pitchFamily="2" charset="2"/>
              </a:rPr>
              <a:t>και σε κοινότητες με διαφορετικές τοπικές διαλέκτους – ακόμη και παράλληλα με αυτές </a:t>
            </a:r>
          </a:p>
          <a:p>
            <a:pPr lvl="1" algn="just">
              <a:buFont typeface="Wingdings" panose="05000000000000000000" pitchFamily="2" charset="2"/>
              <a:buChar char="v"/>
            </a:pPr>
            <a:endParaRPr lang="el-GR" sz="2400" dirty="0" smtClean="0">
              <a:sym typeface="Wingdings" panose="05000000000000000000" pitchFamily="2" charset="2"/>
            </a:endParaRPr>
          </a:p>
          <a:p>
            <a:pPr indent="-285750" algn="just"/>
            <a:r>
              <a:rPr lang="el-GR" sz="2200" dirty="0" smtClean="0">
                <a:sym typeface="Wingdings" panose="05000000000000000000" pitchFamily="2" charset="2"/>
              </a:rPr>
              <a:t>Η κοινή διάλεκτος συμπίπτει με αυτό που αποκαλείται </a:t>
            </a:r>
            <a:r>
              <a:rPr lang="el-GR" sz="2200" b="1" dirty="0" smtClean="0">
                <a:solidFill>
                  <a:schemeClr val="accent4">
                    <a:lumMod val="75000"/>
                  </a:schemeClr>
                </a:solidFill>
                <a:sym typeface="Wingdings" panose="05000000000000000000" pitchFamily="2" charset="2"/>
              </a:rPr>
              <a:t>ΕΠΙΣΗΜΗ ΓΛΩΣΣΑ </a:t>
            </a:r>
            <a:r>
              <a:rPr lang="el-GR" sz="2200" dirty="0" smtClean="0">
                <a:sym typeface="Wingdings" panose="05000000000000000000" pitchFamily="2" charset="2"/>
              </a:rPr>
              <a:t>ή απλώς </a:t>
            </a:r>
            <a:r>
              <a:rPr lang="el-GR" sz="2200" b="1" dirty="0" smtClean="0">
                <a:solidFill>
                  <a:schemeClr val="accent4">
                    <a:lumMod val="75000"/>
                  </a:schemeClr>
                </a:solidFill>
                <a:sym typeface="Wingdings" panose="05000000000000000000" pitchFamily="2" charset="2"/>
              </a:rPr>
              <a:t>ΓΛΩΣΣΑ</a:t>
            </a:r>
          </a:p>
          <a:p>
            <a:pPr indent="-285750" algn="just"/>
            <a:r>
              <a:rPr lang="el-GR" sz="2200" dirty="0" smtClean="0">
                <a:sym typeface="Wingdings" panose="05000000000000000000" pitchFamily="2" charset="2"/>
              </a:rPr>
              <a:t>Στις σύγχρονες κοινωνίες  ΥΠΟΧΡΕΩΤΙΚΗ ΕΚΠΑΙΔΕΥΣΗ  η κοινή είναι συνήθως κτήμα όλων των πολιτών παραμερίζοντας συχνά διαλέκτους και ιδιώματα</a:t>
            </a:r>
            <a:r>
              <a:rPr lang="el-GR" dirty="0" smtClean="0">
                <a:sym typeface="Wingdings" panose="05000000000000000000" pitchFamily="2" charset="2"/>
              </a:rPr>
              <a:t>.</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Αρχαία </a:t>
            </a:r>
            <a:r>
              <a:rPr lang="el-GR" dirty="0" err="1" smtClean="0"/>
              <a:t>ελλάδα</a:t>
            </a:r>
            <a:endParaRPr lang="el-GR" dirty="0"/>
          </a:p>
        </p:txBody>
      </p:sp>
      <p:sp>
        <p:nvSpPr>
          <p:cNvPr id="4" name="3 - Θέση περιεχομένου"/>
          <p:cNvSpPr>
            <a:spLocks noGrp="1"/>
          </p:cNvSpPr>
          <p:nvPr>
            <p:ph sz="half" idx="2"/>
          </p:nvPr>
        </p:nvSpPr>
        <p:spPr/>
        <p:txBody>
          <a:bodyPr>
            <a:normAutofit fontScale="62500" lnSpcReduction="20000"/>
          </a:bodyPr>
          <a:lstStyle/>
          <a:p>
            <a:pPr algn="just"/>
            <a:r>
              <a:rPr lang="el-GR" b="1" dirty="0" smtClean="0">
                <a:solidFill>
                  <a:srgbClr val="FF0000"/>
                </a:solidFill>
              </a:rPr>
              <a:t>Η Αττική διάλεκτος</a:t>
            </a:r>
            <a:r>
              <a:rPr lang="el-GR" dirty="0" smtClean="0"/>
              <a:t>: Αθήνα ως </a:t>
            </a:r>
            <a:r>
              <a:rPr lang="el-GR" b="1" dirty="0" smtClean="0">
                <a:sym typeface="Wingdings" panose="05000000000000000000" pitchFamily="2" charset="2"/>
              </a:rPr>
              <a:t>πνευματική</a:t>
            </a:r>
            <a:r>
              <a:rPr lang="el-GR" dirty="0" smtClean="0">
                <a:sym typeface="Wingdings" panose="05000000000000000000" pitchFamily="2" charset="2"/>
              </a:rPr>
              <a:t>, </a:t>
            </a:r>
            <a:r>
              <a:rPr lang="el-GR" b="1" dirty="0" smtClean="0">
                <a:sym typeface="Wingdings" panose="05000000000000000000" pitchFamily="2" charset="2"/>
              </a:rPr>
              <a:t>πολιτική</a:t>
            </a:r>
            <a:r>
              <a:rPr lang="el-GR" dirty="0" smtClean="0">
                <a:sym typeface="Wingdings" panose="05000000000000000000" pitchFamily="2" charset="2"/>
              </a:rPr>
              <a:t> και </a:t>
            </a:r>
            <a:r>
              <a:rPr lang="el-GR" b="1" dirty="0" smtClean="0">
                <a:sym typeface="Wingdings" panose="05000000000000000000" pitchFamily="2" charset="2"/>
              </a:rPr>
              <a:t>στρατιωτική</a:t>
            </a:r>
            <a:r>
              <a:rPr lang="el-GR" dirty="0" smtClean="0">
                <a:sym typeface="Wingdings" panose="05000000000000000000" pitchFamily="2" charset="2"/>
              </a:rPr>
              <a:t> </a:t>
            </a:r>
            <a:r>
              <a:rPr lang="el-GR" b="1" dirty="0" smtClean="0">
                <a:sym typeface="Wingdings" panose="05000000000000000000" pitchFamily="2" charset="2"/>
              </a:rPr>
              <a:t>δύναμη</a:t>
            </a:r>
            <a:endParaRPr lang="en-US" dirty="0" smtClean="0">
              <a:sym typeface="Wingdings" panose="05000000000000000000" pitchFamily="2" charset="2"/>
            </a:endParaRPr>
          </a:p>
          <a:p>
            <a:pPr algn="just"/>
            <a:endParaRPr lang="el-GR" dirty="0" smtClean="0">
              <a:sym typeface="Wingdings" panose="05000000000000000000" pitchFamily="2" charset="2"/>
            </a:endParaRPr>
          </a:p>
          <a:p>
            <a:pPr algn="just"/>
            <a:r>
              <a:rPr lang="el-GR" dirty="0" smtClean="0">
                <a:sym typeface="Wingdings" panose="05000000000000000000" pitchFamily="2" charset="2"/>
              </a:rPr>
              <a:t>Στα μέσα του 4</a:t>
            </a:r>
            <a:r>
              <a:rPr lang="el-GR" baseline="30000" dirty="0" smtClean="0">
                <a:sym typeface="Wingdings" panose="05000000000000000000" pitchFamily="2" charset="2"/>
              </a:rPr>
              <a:t>ου</a:t>
            </a:r>
            <a:r>
              <a:rPr lang="el-GR" dirty="0" smtClean="0">
                <a:sym typeface="Wingdings" panose="05000000000000000000" pitchFamily="2" charset="2"/>
              </a:rPr>
              <a:t> αι. π.Χ.  ι </a:t>
            </a:r>
            <a:r>
              <a:rPr lang="el-GR" b="1" dirty="0" smtClean="0">
                <a:solidFill>
                  <a:schemeClr val="accent4">
                    <a:lumMod val="75000"/>
                  </a:schemeClr>
                </a:solidFill>
                <a:sym typeface="Wingdings" panose="05000000000000000000" pitchFamily="2" charset="2"/>
              </a:rPr>
              <a:t>μακεδονικό βασίλειο </a:t>
            </a:r>
            <a:r>
              <a:rPr lang="el-GR" dirty="0" smtClean="0">
                <a:sym typeface="Wingdings" panose="05000000000000000000" pitchFamily="2" charset="2"/>
              </a:rPr>
              <a:t>του Φιλίππου του Β΄ χρησιμοποιείται ως γλώσσα της </a:t>
            </a:r>
            <a:r>
              <a:rPr lang="el-GR" b="1" dirty="0" smtClean="0">
                <a:solidFill>
                  <a:schemeClr val="accent4">
                    <a:lumMod val="75000"/>
                  </a:schemeClr>
                </a:solidFill>
                <a:sym typeface="Wingdings" panose="05000000000000000000" pitchFamily="2" charset="2"/>
              </a:rPr>
              <a:t>διπλωματίας</a:t>
            </a:r>
            <a:r>
              <a:rPr lang="el-GR" dirty="0" smtClean="0">
                <a:sym typeface="Wingdings" panose="05000000000000000000" pitchFamily="2" charset="2"/>
              </a:rPr>
              <a:t> και της </a:t>
            </a:r>
            <a:r>
              <a:rPr lang="el-GR" b="1" dirty="0" smtClean="0">
                <a:solidFill>
                  <a:schemeClr val="accent4">
                    <a:lumMod val="75000"/>
                  </a:schemeClr>
                </a:solidFill>
                <a:sym typeface="Wingdings" panose="05000000000000000000" pitchFamily="2" charset="2"/>
              </a:rPr>
              <a:t>διοίκησης</a:t>
            </a:r>
          </a:p>
          <a:p>
            <a:pPr algn="just"/>
            <a:endParaRPr lang="el-GR" b="1" dirty="0" smtClean="0">
              <a:solidFill>
                <a:schemeClr val="accent4">
                  <a:lumMod val="75000"/>
                </a:schemeClr>
              </a:solidFill>
              <a:sym typeface="Wingdings" panose="05000000000000000000" pitchFamily="2" charset="2"/>
            </a:endParaRPr>
          </a:p>
          <a:p>
            <a:pPr algn="just"/>
            <a:r>
              <a:rPr lang="el-GR" dirty="0" smtClean="0">
                <a:sym typeface="Wingdings" panose="05000000000000000000" pitchFamily="2" charset="2"/>
              </a:rPr>
              <a:t>Με τον </a:t>
            </a:r>
            <a:r>
              <a:rPr lang="el-GR" b="1" dirty="0" smtClean="0">
                <a:solidFill>
                  <a:schemeClr val="accent4">
                    <a:lumMod val="75000"/>
                  </a:schemeClr>
                </a:solidFill>
                <a:sym typeface="Wingdings" panose="05000000000000000000" pitchFamily="2" charset="2"/>
              </a:rPr>
              <a:t>Μέγα Αλέξανδρο </a:t>
            </a:r>
            <a:r>
              <a:rPr lang="el-GR" dirty="0" smtClean="0">
                <a:sym typeface="Wingdings" panose="05000000000000000000" pitchFamily="2" charset="2"/>
              </a:rPr>
              <a:t>έγινε η επίσημη γλώσσα των περισσότερων ελληνικών πόλεων που ιδρύθηκαν στα κατακτημένα εδάφη: Αίγυπτο, Συρία, Μικρά Ασία, Μεσοποταμία, ιρανικός κόσμος </a:t>
            </a:r>
            <a:r>
              <a:rPr lang="el-GR" b="1" dirty="0" smtClean="0">
                <a:solidFill>
                  <a:schemeClr val="accent4">
                    <a:lumMod val="75000"/>
                  </a:schemeClr>
                </a:solidFill>
                <a:sym typeface="Wingdings" panose="05000000000000000000" pitchFamily="2" charset="2"/>
              </a:rPr>
              <a:t>(</a:t>
            </a:r>
            <a:r>
              <a:rPr lang="en-US" b="1" dirty="0">
                <a:solidFill>
                  <a:schemeClr val="accent4">
                    <a:lumMod val="75000"/>
                  </a:schemeClr>
                </a:solidFill>
                <a:sym typeface="Wingdings" panose="05000000000000000000" pitchFamily="2" charset="2"/>
              </a:rPr>
              <a:t>lingua franca)</a:t>
            </a:r>
          </a:p>
          <a:p>
            <a:pPr marL="0" indent="0" algn="just">
              <a:buNone/>
            </a:pPr>
            <a:endParaRPr lang="el-GR" dirty="0" smtClean="0">
              <a:sym typeface="Wingdings" panose="05000000000000000000" pitchFamily="2" charset="2"/>
            </a:endParaRPr>
          </a:p>
          <a:p>
            <a:pPr algn="just"/>
            <a:r>
              <a:rPr lang="el-GR" dirty="0" smtClean="0"/>
              <a:t>Στα αλεξανδρινά χρόνια </a:t>
            </a:r>
            <a:r>
              <a:rPr lang="el-GR" dirty="0" smtClean="0">
                <a:sym typeface="Wingdings" panose="05000000000000000000" pitchFamily="2" charset="2"/>
              </a:rPr>
              <a:t> εξελίχθηκε στην </a:t>
            </a:r>
            <a:r>
              <a:rPr lang="el-GR" b="1" dirty="0" smtClean="0">
                <a:solidFill>
                  <a:srgbClr val="FF0000"/>
                </a:solidFill>
                <a:sym typeface="Wingdings" panose="05000000000000000000" pitchFamily="2" charset="2"/>
              </a:rPr>
              <a:t>ελληνιστική κοινή</a:t>
            </a:r>
          </a:p>
          <a:p>
            <a:endParaRPr lang="el-GR" dirty="0"/>
          </a:p>
        </p:txBody>
      </p:sp>
      <p:pic>
        <p:nvPicPr>
          <p:cNvPr id="5" name="Picture 4"/>
          <p:cNvPicPr>
            <a:picLocks noGrp="1" noChangeAspect="1"/>
          </p:cNvPicPr>
          <p:nvPr>
            <p:ph sz="half" idx="1"/>
          </p:nvPr>
        </p:nvPicPr>
        <p:blipFill>
          <a:blip r:embed="rId2" cstate="print">
            <a:extLst>
              <a:ext uri="{28A0092B-C50C-407E-A947-70E740481C1C}">
                <a14:useLocalDpi xmlns="" xmlns:a14="http://schemas.microsoft.com/office/drawing/2010/main" val="0"/>
              </a:ext>
            </a:extLst>
          </a:blip>
          <a:stretch>
            <a:fillRect/>
          </a:stretch>
        </p:blipFill>
        <p:spPr>
          <a:xfrm>
            <a:off x="457200" y="1628800"/>
            <a:ext cx="4038600" cy="453650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Ko</a:t>
            </a:r>
            <a:r>
              <a:rPr lang="el-GR" dirty="0" err="1" smtClean="0"/>
              <a:t>ινή</a:t>
            </a:r>
            <a:r>
              <a:rPr lang="el-GR" dirty="0" smtClean="0"/>
              <a:t> Νέα Ελληνική</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Βασίστηκε στην </a:t>
            </a:r>
            <a:r>
              <a:rPr lang="el-GR" b="1" dirty="0" smtClean="0">
                <a:solidFill>
                  <a:schemeClr val="accent4">
                    <a:lumMod val="75000"/>
                  </a:schemeClr>
                </a:solidFill>
              </a:rPr>
              <a:t>πελοποννησιακή διάλεκτο </a:t>
            </a:r>
            <a:r>
              <a:rPr lang="el-GR" dirty="0" smtClean="0"/>
              <a:t>του 19</a:t>
            </a:r>
            <a:r>
              <a:rPr lang="el-GR" baseline="30000" dirty="0" smtClean="0"/>
              <a:t>ου</a:t>
            </a:r>
            <a:r>
              <a:rPr lang="el-GR" dirty="0" smtClean="0"/>
              <a:t> αιώνα</a:t>
            </a:r>
          </a:p>
          <a:p>
            <a:pPr algn="just"/>
            <a:r>
              <a:rPr lang="el-GR" dirty="0" smtClean="0"/>
              <a:t>Ρόλος της «Παλαιάς Ελλάδας» στην επανάσταση</a:t>
            </a:r>
          </a:p>
          <a:p>
            <a:pPr algn="just"/>
            <a:r>
              <a:rPr lang="el-GR" dirty="0" smtClean="0"/>
              <a:t>Η επιλογή της </a:t>
            </a:r>
            <a:r>
              <a:rPr lang="el-GR" dirty="0" smtClean="0"/>
              <a:t>οδήγησε </a:t>
            </a:r>
            <a:r>
              <a:rPr lang="el-GR" dirty="0" smtClean="0"/>
              <a:t>στην </a:t>
            </a:r>
            <a:r>
              <a:rPr lang="el-GR" b="1" dirty="0" smtClean="0">
                <a:solidFill>
                  <a:schemeClr val="accent4">
                    <a:lumMod val="75000"/>
                  </a:schemeClr>
                </a:solidFill>
              </a:rPr>
              <a:t>αναβάθμιση</a:t>
            </a:r>
            <a:r>
              <a:rPr lang="el-GR" dirty="0" smtClean="0"/>
              <a:t> της διαλέκτου αυτής </a:t>
            </a:r>
            <a:r>
              <a:rPr lang="el-GR" b="1" dirty="0" smtClean="0">
                <a:solidFill>
                  <a:schemeClr val="accent4">
                    <a:lumMod val="75000"/>
                  </a:schemeClr>
                </a:solidFill>
              </a:rPr>
              <a:t>σε γλώσσα</a:t>
            </a:r>
          </a:p>
          <a:p>
            <a:pPr algn="just"/>
            <a:r>
              <a:rPr lang="el-GR" dirty="0" smtClean="0"/>
              <a:t>Χρήση της </a:t>
            </a:r>
            <a:r>
              <a:rPr lang="el-GR" dirty="0" smtClean="0"/>
              <a:t>στην </a:t>
            </a:r>
            <a:r>
              <a:rPr lang="el-GR" b="1" dirty="0" smtClean="0">
                <a:solidFill>
                  <a:schemeClr val="accent4">
                    <a:lumMod val="75000"/>
                  </a:schemeClr>
                </a:solidFill>
              </a:rPr>
              <a:t>εκπαίδευση</a:t>
            </a:r>
            <a:r>
              <a:rPr lang="el-GR" dirty="0" smtClean="0"/>
              <a:t> και στις </a:t>
            </a:r>
            <a:r>
              <a:rPr lang="el-GR" b="1" dirty="0" smtClean="0">
                <a:solidFill>
                  <a:schemeClr val="accent4">
                    <a:lumMod val="75000"/>
                  </a:schemeClr>
                </a:solidFill>
              </a:rPr>
              <a:t>επίσημες επικοινωνιακές </a:t>
            </a:r>
            <a:r>
              <a:rPr lang="el-GR" b="1" dirty="0" smtClean="0">
                <a:solidFill>
                  <a:schemeClr val="accent4">
                    <a:lumMod val="75000"/>
                  </a:schemeClr>
                </a:solidFill>
              </a:rPr>
              <a:t>περιστάσεις ( νόρμα, τυποποίηση)</a:t>
            </a:r>
            <a:endParaRPr lang="el-GR" b="1" dirty="0" smtClean="0">
              <a:solidFill>
                <a:schemeClr val="accent4">
                  <a:lumMod val="75000"/>
                </a:schemeClr>
              </a:solidFill>
            </a:endParaRPr>
          </a:p>
          <a:p>
            <a:pPr algn="just"/>
            <a:r>
              <a:rPr lang="el-GR" dirty="0" smtClean="0">
                <a:sym typeface="Wingdings" panose="05000000000000000000" pitchFamily="2" charset="2"/>
              </a:rPr>
              <a:t> </a:t>
            </a:r>
            <a:r>
              <a:rPr lang="el-GR" b="1" dirty="0" smtClean="0">
                <a:solidFill>
                  <a:schemeClr val="accent4">
                    <a:lumMod val="75000"/>
                  </a:schemeClr>
                </a:solidFill>
                <a:sym typeface="Wingdings" panose="05000000000000000000" pitchFamily="2" charset="2"/>
              </a:rPr>
              <a:t>ΣΥΝΕΠΕΙΑ</a:t>
            </a:r>
            <a:r>
              <a:rPr lang="el-GR" dirty="0" smtClean="0">
                <a:sym typeface="Wingdings" panose="05000000000000000000" pitchFamily="2" charset="2"/>
              </a:rPr>
              <a:t>: </a:t>
            </a:r>
            <a:r>
              <a:rPr lang="el-GR" b="1" dirty="0" smtClean="0">
                <a:solidFill>
                  <a:srgbClr val="C00000"/>
                </a:solidFill>
                <a:sym typeface="Wingdings" panose="05000000000000000000" pitchFamily="2" charset="2"/>
              </a:rPr>
              <a:t>αξιολογική υποβάθμιση άλλων διαλέκτων </a:t>
            </a:r>
            <a:r>
              <a:rPr lang="el-GR" dirty="0" smtClean="0">
                <a:sym typeface="Wingdings" panose="05000000000000000000" pitchFamily="2" charset="2"/>
              </a:rPr>
              <a:t> σταδιακή εγκατάλειψή τους</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ltLang="en-US" b="1" dirty="0" smtClean="0"/>
              <a:t>Προτυποποίηση / κωδικοποίηση</a:t>
            </a:r>
            <a:endParaRPr lang="el-GR" dirty="0"/>
          </a:p>
        </p:txBody>
      </p:sp>
      <p:sp>
        <p:nvSpPr>
          <p:cNvPr id="3" name="2 - Θέση περιεχομένου"/>
          <p:cNvSpPr>
            <a:spLocks noGrp="1"/>
          </p:cNvSpPr>
          <p:nvPr>
            <p:ph idx="1"/>
          </p:nvPr>
        </p:nvSpPr>
        <p:spPr>
          <a:xfrm>
            <a:off x="457200" y="1600200"/>
            <a:ext cx="8229600" cy="4997152"/>
          </a:xfrm>
        </p:spPr>
        <p:txBody>
          <a:bodyPr>
            <a:normAutofit fontScale="92500" lnSpcReduction="20000"/>
          </a:bodyPr>
          <a:lstStyle/>
          <a:p>
            <a:pPr>
              <a:lnSpc>
                <a:spcPct val="90000"/>
              </a:lnSpc>
              <a:buNone/>
            </a:pPr>
            <a:r>
              <a:rPr lang="el-GR" altLang="en-US" dirty="0" smtClean="0"/>
              <a:t>α) </a:t>
            </a:r>
            <a:r>
              <a:rPr lang="el-GR" altLang="en-US" sz="2800" dirty="0" smtClean="0"/>
              <a:t>επιλέγεται μια </a:t>
            </a:r>
            <a:r>
              <a:rPr lang="el-GR" altLang="en-US" sz="2800" u="sng" dirty="0" smtClean="0"/>
              <a:t>νόρμα</a:t>
            </a:r>
            <a:r>
              <a:rPr lang="el-GR" altLang="en-US" sz="2800" dirty="0" smtClean="0"/>
              <a:t> έναντι άλλων γλωσσικών ποικιλιών</a:t>
            </a:r>
          </a:p>
          <a:p>
            <a:pPr>
              <a:lnSpc>
                <a:spcPct val="90000"/>
              </a:lnSpc>
              <a:buNone/>
            </a:pPr>
            <a:r>
              <a:rPr lang="el-GR" altLang="en-US" sz="2800" dirty="0" smtClean="0"/>
              <a:t>β) </a:t>
            </a:r>
            <a:r>
              <a:rPr lang="el-GR" altLang="en-US" sz="2800" b="1" dirty="0" smtClean="0"/>
              <a:t>ενοποιείται</a:t>
            </a:r>
            <a:r>
              <a:rPr lang="el-GR" altLang="en-US" sz="2800" dirty="0" smtClean="0"/>
              <a:t> η γλωσσική κοινότητα και διαφοροποιείται από άλλες- αυτονομία</a:t>
            </a:r>
          </a:p>
          <a:p>
            <a:pPr>
              <a:lnSpc>
                <a:spcPct val="90000"/>
              </a:lnSpc>
              <a:buNone/>
            </a:pPr>
            <a:r>
              <a:rPr lang="el-GR" altLang="en-US" sz="2800" dirty="0" smtClean="0"/>
              <a:t>γ) συμβολίζεται η </a:t>
            </a:r>
            <a:r>
              <a:rPr lang="el-GR" altLang="en-US" sz="2800" u="sng" dirty="0" smtClean="0"/>
              <a:t>ταυτότητα</a:t>
            </a:r>
            <a:r>
              <a:rPr lang="el-GR" altLang="en-US" sz="2800" dirty="0" smtClean="0"/>
              <a:t> (κοινωνική, εθνική, θρησκευτική):  ενίσχυση μέσα από τη γλώσσα</a:t>
            </a:r>
          </a:p>
          <a:p>
            <a:pPr>
              <a:lnSpc>
                <a:spcPct val="90000"/>
              </a:lnSpc>
              <a:buNone/>
            </a:pPr>
            <a:r>
              <a:rPr lang="el-GR" altLang="en-US" sz="2800" dirty="0" smtClean="0"/>
              <a:t>δ) προσδίδεται </a:t>
            </a:r>
            <a:r>
              <a:rPr lang="el-GR" altLang="en-US" sz="2800" b="1" dirty="0" smtClean="0"/>
              <a:t>κύρος</a:t>
            </a:r>
            <a:r>
              <a:rPr lang="el-GR" altLang="en-US" sz="2800" dirty="0" smtClean="0"/>
              <a:t> σε μια συγκεκριμένη γλωσσική ποικιλία-στάσεις-κύρος στη νόρμα</a:t>
            </a:r>
          </a:p>
          <a:p>
            <a:pPr>
              <a:lnSpc>
                <a:spcPct val="90000"/>
              </a:lnSpc>
              <a:buNone/>
            </a:pPr>
            <a:r>
              <a:rPr lang="el-GR" altLang="en-US" sz="2800" dirty="0" smtClean="0"/>
              <a:t>ε) </a:t>
            </a:r>
            <a:r>
              <a:rPr lang="el-GR" altLang="en-US" sz="2800" b="1" dirty="0" smtClean="0"/>
              <a:t>μειώνεται η εσωτερική γλωσσική </a:t>
            </a:r>
            <a:r>
              <a:rPr lang="el-GR" altLang="en-US" sz="2800" dirty="0" smtClean="0"/>
              <a:t>ποικιλία και </a:t>
            </a:r>
            <a:r>
              <a:rPr lang="el-GR" altLang="en-US" sz="2800" b="1" dirty="0" smtClean="0"/>
              <a:t>ετερογένεια</a:t>
            </a:r>
          </a:p>
          <a:p>
            <a:pPr>
              <a:lnSpc>
                <a:spcPct val="90000"/>
              </a:lnSpc>
              <a:buNone/>
            </a:pPr>
            <a:r>
              <a:rPr lang="el-GR" altLang="en-US" sz="2800" dirty="0" smtClean="0"/>
              <a:t>στ) </a:t>
            </a:r>
            <a:r>
              <a:rPr lang="el-GR" altLang="en-US" sz="2800" b="1" dirty="0" smtClean="0"/>
              <a:t>διευκολύνεται η επικοινωνία </a:t>
            </a:r>
            <a:r>
              <a:rPr lang="el-GR" altLang="en-US" sz="2800" dirty="0" smtClean="0"/>
              <a:t>και </a:t>
            </a:r>
            <a:r>
              <a:rPr lang="el-GR" altLang="en-US" sz="2800" b="1" dirty="0" smtClean="0"/>
              <a:t>μειώνονται τα σχετικά στερεότυπα</a:t>
            </a:r>
          </a:p>
          <a:p>
            <a:pPr>
              <a:lnSpc>
                <a:spcPct val="90000"/>
              </a:lnSpc>
              <a:buNone/>
            </a:pPr>
            <a:r>
              <a:rPr lang="el-GR" altLang="en-US" sz="2800" dirty="0" smtClean="0"/>
              <a:t>ζ) </a:t>
            </a:r>
            <a:r>
              <a:rPr lang="el-GR" altLang="en-US" sz="2800" b="1" dirty="0" smtClean="0"/>
              <a:t>προωθείται η ομοιογένεια της εκπαίδευσης</a:t>
            </a:r>
            <a:r>
              <a:rPr lang="el-GR" altLang="en-US" sz="2800" dirty="0" smtClean="0"/>
              <a:t>-εύκολο έργο στους εκπαιδευτικούς μέσω της νόρμας (ιδεατή κατάσταση).</a:t>
            </a:r>
            <a:endParaRPr lang="en-US" altLang="en-US" sz="2800" dirty="0" smtClean="0"/>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Είδη γραμματικής</a:t>
            </a:r>
            <a:endParaRPr lang="el-GR" dirty="0"/>
          </a:p>
        </p:txBody>
      </p:sp>
      <p:sp>
        <p:nvSpPr>
          <p:cNvPr id="3" name="2 - Θέση περιεχομένου"/>
          <p:cNvSpPr>
            <a:spLocks noGrp="1"/>
          </p:cNvSpPr>
          <p:nvPr>
            <p:ph idx="1"/>
          </p:nvPr>
        </p:nvSpPr>
        <p:spPr/>
        <p:txBody>
          <a:bodyPr/>
          <a:lstStyle/>
          <a:p>
            <a:r>
              <a:rPr lang="el-GR" altLang="el-GR" u="sng" dirty="0" smtClean="0"/>
              <a:t>Ρυθμιστική</a:t>
            </a:r>
            <a:r>
              <a:rPr lang="el-GR" altLang="el-GR" dirty="0" smtClean="0"/>
              <a:t>: αναφέρει τη νόρμα και αγνοεί την ποικιλία.</a:t>
            </a:r>
          </a:p>
          <a:p>
            <a:pPr>
              <a:buFont typeface="Wingdings" pitchFamily="2" charset="2"/>
              <a:buNone/>
            </a:pPr>
            <a:endParaRPr lang="el-GR" altLang="el-GR" dirty="0" smtClean="0"/>
          </a:p>
          <a:p>
            <a:r>
              <a:rPr lang="el-GR" altLang="el-GR" u="sng" dirty="0" smtClean="0"/>
              <a:t>Περιγραφική</a:t>
            </a:r>
            <a:r>
              <a:rPr lang="el-GR" altLang="el-GR" dirty="0" smtClean="0"/>
              <a:t>: αναφέρει τα είδη που υπάρχουν (ΤΙ).</a:t>
            </a:r>
          </a:p>
          <a:p>
            <a:pPr>
              <a:buFont typeface="Wingdings" pitchFamily="2" charset="2"/>
              <a:buNone/>
            </a:pPr>
            <a:endParaRPr lang="el-GR" altLang="el-GR" dirty="0" smtClean="0"/>
          </a:p>
          <a:p>
            <a:r>
              <a:rPr lang="el-GR" altLang="el-GR" u="sng" dirty="0" smtClean="0"/>
              <a:t>Ερμηνευτική</a:t>
            </a:r>
            <a:r>
              <a:rPr lang="el-GR" altLang="el-GR" dirty="0" smtClean="0"/>
              <a:t>: αναφέρει τα είδη της ποικιλίας και εξηγεί ΓΙΑΤΙ υπάρχουν.</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solidFill>
                  <a:srgbClr val="3E3D2D"/>
                </a:solidFill>
              </a:rPr>
              <a:t>Ρυθμιστική γραμματική</a:t>
            </a:r>
            <a:endParaRPr lang="el-GR" sz="3200" dirty="0"/>
          </a:p>
        </p:txBody>
      </p:sp>
      <p:sp>
        <p:nvSpPr>
          <p:cNvPr id="3" name="2 - Θέση περιεχομένου"/>
          <p:cNvSpPr>
            <a:spLocks noGrp="1"/>
          </p:cNvSpPr>
          <p:nvPr>
            <p:ph idx="1"/>
          </p:nvPr>
        </p:nvSpPr>
        <p:spPr>
          <a:xfrm>
            <a:off x="457200" y="1600200"/>
            <a:ext cx="8229600" cy="4925144"/>
          </a:xfrm>
        </p:spPr>
        <p:txBody>
          <a:bodyPr>
            <a:normAutofit/>
          </a:bodyPr>
          <a:lstStyle/>
          <a:p>
            <a:pPr marL="68580" lvl="0" indent="0">
              <a:buClr>
                <a:srgbClr val="94C600"/>
              </a:buClr>
              <a:buNone/>
            </a:pPr>
            <a:r>
              <a:rPr lang="el-GR" b="1" dirty="0" smtClean="0">
                <a:solidFill>
                  <a:srgbClr val="3E3D2D"/>
                </a:solidFill>
              </a:rPr>
              <a:t>«</a:t>
            </a:r>
            <a:r>
              <a:rPr lang="el-GR" sz="2600" dirty="0" smtClean="0">
                <a:solidFill>
                  <a:srgbClr val="3E3D2D"/>
                </a:solidFill>
              </a:rPr>
              <a:t>Το μόνο σημείο που χρειάζεται </a:t>
            </a:r>
            <a:r>
              <a:rPr lang="el-GR" sz="2600" u="sng" dirty="0" smtClean="0">
                <a:solidFill>
                  <a:srgbClr val="3E3D2D"/>
                </a:solidFill>
              </a:rPr>
              <a:t>μια φροντίδα </a:t>
            </a:r>
            <a:r>
              <a:rPr lang="el-GR" sz="2600" dirty="0" smtClean="0">
                <a:solidFill>
                  <a:srgbClr val="3E3D2D"/>
                </a:solidFill>
              </a:rPr>
              <a:t>στα παραθετικά είναι </a:t>
            </a:r>
            <a:r>
              <a:rPr lang="el-GR" sz="2600" i="1" dirty="0" smtClean="0">
                <a:solidFill>
                  <a:srgbClr val="3E3D2D"/>
                </a:solidFill>
              </a:rPr>
              <a:t>η </a:t>
            </a:r>
            <a:r>
              <a:rPr lang="el-GR" sz="2600" i="1" u="sng" dirty="0" smtClean="0">
                <a:solidFill>
                  <a:srgbClr val="3E3D2D"/>
                </a:solidFill>
              </a:rPr>
              <a:t>αποφυγή χρησιμοποίησης </a:t>
            </a:r>
            <a:r>
              <a:rPr lang="el-GR" sz="2600" i="1" dirty="0" smtClean="0">
                <a:solidFill>
                  <a:srgbClr val="3E3D2D"/>
                </a:solidFill>
              </a:rPr>
              <a:t>του συγκριτικού βαθμού μαζί με πρόταξη του μορίου πιο</a:t>
            </a:r>
            <a:r>
              <a:rPr lang="el-GR" sz="2600" dirty="0" smtClean="0">
                <a:solidFill>
                  <a:srgbClr val="3E3D2D"/>
                </a:solidFill>
              </a:rPr>
              <a:t> («</a:t>
            </a:r>
            <a:r>
              <a:rPr lang="el-GR" sz="2600" i="1" dirty="0" smtClean="0">
                <a:solidFill>
                  <a:srgbClr val="3E3D2D"/>
                </a:solidFill>
              </a:rPr>
              <a:t>πιο αργότερα</a:t>
            </a:r>
            <a:r>
              <a:rPr lang="el-GR" sz="2600" dirty="0" smtClean="0">
                <a:solidFill>
                  <a:srgbClr val="3E3D2D"/>
                </a:solidFill>
              </a:rPr>
              <a:t>», «</a:t>
            </a:r>
            <a:r>
              <a:rPr lang="el-GR" sz="2600" i="1" dirty="0" smtClean="0">
                <a:solidFill>
                  <a:srgbClr val="3E3D2D"/>
                </a:solidFill>
              </a:rPr>
              <a:t>πιο σπουδαιότερος</a:t>
            </a:r>
            <a:r>
              <a:rPr lang="el-GR" sz="2600" dirty="0" smtClean="0">
                <a:solidFill>
                  <a:srgbClr val="3E3D2D"/>
                </a:solidFill>
              </a:rPr>
              <a:t>», «</a:t>
            </a:r>
            <a:r>
              <a:rPr lang="el-GR" sz="2600" i="1" dirty="0" smtClean="0">
                <a:solidFill>
                  <a:srgbClr val="3E3D2D"/>
                </a:solidFill>
              </a:rPr>
              <a:t>πιο χειρότερη</a:t>
            </a:r>
            <a:r>
              <a:rPr lang="el-GR" sz="2600" dirty="0" smtClean="0">
                <a:solidFill>
                  <a:srgbClr val="3E3D2D"/>
                </a:solidFill>
              </a:rPr>
              <a:t>»). Εδώ πρόκειται </a:t>
            </a:r>
            <a:r>
              <a:rPr lang="el-GR" sz="2600" u="sng" dirty="0" smtClean="0">
                <a:solidFill>
                  <a:srgbClr val="3E3D2D"/>
                </a:solidFill>
              </a:rPr>
              <a:t>για σοβαρό λάθος πλεονασμού</a:t>
            </a:r>
            <a:r>
              <a:rPr lang="el-GR" sz="2600" dirty="0" smtClean="0">
                <a:solidFill>
                  <a:srgbClr val="3E3D2D"/>
                </a:solidFill>
              </a:rPr>
              <a:t>, επειδή ο συγκριτικός βαθμός εμπεριέχει από μόνος του την έννοια του </a:t>
            </a:r>
            <a:r>
              <a:rPr lang="el-GR" sz="2600" i="1" dirty="0" smtClean="0">
                <a:solidFill>
                  <a:srgbClr val="3E3D2D"/>
                </a:solidFill>
              </a:rPr>
              <a:t>πιο</a:t>
            </a:r>
            <a:r>
              <a:rPr lang="el-GR" sz="2600" dirty="0" smtClean="0">
                <a:solidFill>
                  <a:srgbClr val="3E3D2D"/>
                </a:solidFill>
              </a:rPr>
              <a:t>. Έτσι θα πούμε και θα γράψουμε: </a:t>
            </a:r>
            <a:r>
              <a:rPr lang="el-GR" sz="2600" i="1" dirty="0" smtClean="0">
                <a:solidFill>
                  <a:srgbClr val="3E3D2D"/>
                </a:solidFill>
              </a:rPr>
              <a:t>αργότερα, σπουδαιότερος, χαμηλότερη, χειρότερο </a:t>
            </a:r>
            <a:r>
              <a:rPr lang="el-GR" sz="2600" dirty="0" smtClean="0">
                <a:solidFill>
                  <a:srgbClr val="3E3D2D"/>
                </a:solidFill>
              </a:rPr>
              <a:t>ή </a:t>
            </a:r>
            <a:r>
              <a:rPr lang="el-GR" sz="2600" i="1" dirty="0" smtClean="0">
                <a:solidFill>
                  <a:srgbClr val="3E3D2D"/>
                </a:solidFill>
              </a:rPr>
              <a:t>πιο αργά, πιο σπουδαίος, πιο χαμηλή, πιο κακό</a:t>
            </a:r>
            <a:r>
              <a:rPr lang="el-GR" sz="2600" dirty="0" smtClean="0">
                <a:solidFill>
                  <a:srgbClr val="3E3D2D"/>
                </a:solidFill>
              </a:rPr>
              <a:t>»</a:t>
            </a:r>
          </a:p>
          <a:p>
            <a:pPr lvl="0">
              <a:buClr>
                <a:srgbClr val="94C600"/>
              </a:buClr>
              <a:buNone/>
            </a:pPr>
            <a:r>
              <a:rPr lang="el-GR" dirty="0" smtClean="0">
                <a:solidFill>
                  <a:srgbClr val="3E3D2D"/>
                </a:solidFill>
              </a:rPr>
              <a:t>(Θ. </a:t>
            </a:r>
            <a:r>
              <a:rPr lang="el-GR" dirty="0" err="1" smtClean="0">
                <a:solidFill>
                  <a:srgbClr val="3E3D2D"/>
                </a:solidFill>
              </a:rPr>
              <a:t>Καρζή</a:t>
            </a:r>
            <a:r>
              <a:rPr lang="el-GR" dirty="0" smtClean="0">
                <a:solidFill>
                  <a:srgbClr val="3E3D2D"/>
                </a:solidFill>
              </a:rPr>
              <a:t>: Τα σωστά ελληνικά) </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Περιγραφική γραμματική</a:t>
            </a:r>
            <a:endParaRPr lang="el-GR" sz="3200" b="1" dirty="0"/>
          </a:p>
        </p:txBody>
      </p:sp>
      <p:sp>
        <p:nvSpPr>
          <p:cNvPr id="3" name="2 - Θέση περιεχομένου"/>
          <p:cNvSpPr>
            <a:spLocks noGrp="1"/>
          </p:cNvSpPr>
          <p:nvPr>
            <p:ph idx="1"/>
          </p:nvPr>
        </p:nvSpPr>
        <p:spPr/>
        <p:txBody>
          <a:bodyPr/>
          <a:lstStyle/>
          <a:p>
            <a:pPr lvl="0">
              <a:buClr>
                <a:srgbClr val="94C600"/>
              </a:buClr>
              <a:buNone/>
            </a:pPr>
            <a:r>
              <a:rPr lang="el-GR" dirty="0" smtClean="0">
                <a:solidFill>
                  <a:srgbClr val="3E3D2D"/>
                </a:solidFill>
              </a:rPr>
              <a:t>«Μερικές φορές, ειδικότερα στον προφορικό λόγο οι δυο τρόποι σχηματισμού του συγκριτικού μπορούν να συνδυαστούν: </a:t>
            </a:r>
            <a:r>
              <a:rPr lang="el-GR" i="1" dirty="0" smtClean="0">
                <a:solidFill>
                  <a:srgbClr val="3E3D2D"/>
                </a:solidFill>
              </a:rPr>
              <a:t>πιο μικρότερος</a:t>
            </a:r>
            <a:r>
              <a:rPr lang="el-GR" dirty="0" smtClean="0">
                <a:solidFill>
                  <a:srgbClr val="3E3D2D"/>
                </a:solidFill>
              </a:rPr>
              <a:t>» </a:t>
            </a:r>
          </a:p>
          <a:p>
            <a:pPr lvl="0">
              <a:buClr>
                <a:srgbClr val="94C600"/>
              </a:buClr>
              <a:buNone/>
            </a:pPr>
            <a:endParaRPr lang="el-GR" dirty="0" smtClean="0">
              <a:solidFill>
                <a:srgbClr val="3E3D2D"/>
              </a:solidFill>
            </a:endParaRPr>
          </a:p>
          <a:p>
            <a:pPr lvl="0">
              <a:buClr>
                <a:srgbClr val="94C600"/>
              </a:buClr>
              <a:buNone/>
            </a:pPr>
            <a:r>
              <a:rPr lang="el-GR" dirty="0" smtClean="0">
                <a:solidFill>
                  <a:srgbClr val="3E3D2D"/>
                </a:solidFill>
              </a:rPr>
              <a:t>(</a:t>
            </a:r>
            <a:r>
              <a:rPr lang="el-GR" dirty="0" err="1" smtClean="0">
                <a:solidFill>
                  <a:srgbClr val="3E3D2D"/>
                </a:solidFill>
              </a:rPr>
              <a:t>Holton</a:t>
            </a:r>
            <a:r>
              <a:rPr lang="el-GR" dirty="0" smtClean="0">
                <a:solidFill>
                  <a:srgbClr val="3E3D2D"/>
                </a:solidFill>
              </a:rPr>
              <a:t>, </a:t>
            </a:r>
            <a:r>
              <a:rPr lang="el-GR" dirty="0" err="1" smtClean="0">
                <a:solidFill>
                  <a:srgbClr val="3E3D2D"/>
                </a:solidFill>
              </a:rPr>
              <a:t>Mackridge</a:t>
            </a:r>
            <a:r>
              <a:rPr lang="el-GR" dirty="0" smtClean="0">
                <a:solidFill>
                  <a:srgbClr val="3E3D2D"/>
                </a:solidFill>
              </a:rPr>
              <a:t> &amp; </a:t>
            </a:r>
            <a:r>
              <a:rPr lang="el-GR" dirty="0" err="1" smtClean="0">
                <a:solidFill>
                  <a:srgbClr val="3E3D2D"/>
                </a:solidFill>
              </a:rPr>
              <a:t>Φιλιππάκη</a:t>
            </a:r>
            <a:r>
              <a:rPr lang="el-GR" dirty="0" smtClean="0">
                <a:solidFill>
                  <a:srgbClr val="3E3D2D"/>
                </a:solidFill>
              </a:rPr>
              <a:t>-</a:t>
            </a:r>
            <a:r>
              <a:rPr lang="el-GR" dirty="0" err="1" smtClean="0">
                <a:solidFill>
                  <a:srgbClr val="3E3D2D"/>
                </a:solidFill>
              </a:rPr>
              <a:t>Warburton</a:t>
            </a:r>
            <a:r>
              <a:rPr lang="el-GR" dirty="0" smtClean="0">
                <a:solidFill>
                  <a:srgbClr val="3E3D2D"/>
                </a:solidFill>
              </a:rPr>
              <a:t> 1998:91)</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solidFill>
                  <a:srgbClr val="C00000"/>
                </a:solidFill>
              </a:rPr>
              <a:t>Πού καταλήγουμε;;</a:t>
            </a:r>
            <a:endParaRPr lang="el-GR" sz="3200" b="1" dirty="0">
              <a:solidFill>
                <a:srgbClr val="C00000"/>
              </a:solidFill>
            </a:endParaRPr>
          </a:p>
        </p:txBody>
      </p:sp>
      <p:sp>
        <p:nvSpPr>
          <p:cNvPr id="3" name="2 - Θέση περιεχομένου"/>
          <p:cNvSpPr>
            <a:spLocks noGrp="1"/>
          </p:cNvSpPr>
          <p:nvPr>
            <p:ph idx="1"/>
          </p:nvPr>
        </p:nvSpPr>
        <p:spPr>
          <a:xfrm>
            <a:off x="323528" y="1600200"/>
            <a:ext cx="8712968" cy="4525963"/>
          </a:xfrm>
        </p:spPr>
        <p:txBody>
          <a:bodyPr>
            <a:normAutofit/>
          </a:bodyPr>
          <a:lstStyle/>
          <a:p>
            <a:pPr algn="just"/>
            <a:r>
              <a:rPr lang="el-GR" sz="2600" dirty="0" smtClean="0"/>
              <a:t>Οι όροι </a:t>
            </a:r>
            <a:r>
              <a:rPr lang="el-GR" sz="2600" b="1" dirty="0" smtClean="0">
                <a:solidFill>
                  <a:schemeClr val="accent4">
                    <a:lumMod val="75000"/>
                  </a:schemeClr>
                </a:solidFill>
              </a:rPr>
              <a:t>γλώσσα</a:t>
            </a:r>
            <a:r>
              <a:rPr lang="el-GR" sz="2600" dirty="0" smtClean="0"/>
              <a:t> και </a:t>
            </a:r>
            <a:r>
              <a:rPr lang="el-GR" sz="2600" b="1" dirty="0" smtClean="0">
                <a:solidFill>
                  <a:schemeClr val="accent4">
                    <a:lumMod val="75000"/>
                  </a:schemeClr>
                </a:solidFill>
              </a:rPr>
              <a:t>διάλεκτος</a:t>
            </a:r>
            <a:r>
              <a:rPr lang="el-GR" sz="2600" dirty="0" smtClean="0"/>
              <a:t> δεν μπορούν να προσδιοριστούν με </a:t>
            </a:r>
            <a:r>
              <a:rPr lang="el-GR" sz="2600" b="1" dirty="0" smtClean="0">
                <a:solidFill>
                  <a:srgbClr val="C00000"/>
                </a:solidFill>
              </a:rPr>
              <a:t>ΓΛΩΣΣΟΛΟΓΙΚΑ ΚΡΙΤΗΡΙΑ </a:t>
            </a:r>
            <a:r>
              <a:rPr lang="el-GR" sz="2600" dirty="0" smtClean="0"/>
              <a:t>επαρκώς, αλλά αντανακλούν ΕΞΩΓΛΩΣΣΙΚΕΣ, κυρίως ΠΟΛΙΤΙΚΕΣ ΑΝΑΓΚΑΙΟΤΗΤΕΣ</a:t>
            </a:r>
          </a:p>
          <a:p>
            <a:pPr marL="0" indent="0" algn="just">
              <a:buNone/>
            </a:pPr>
            <a:endParaRPr lang="el-GR" sz="2600" dirty="0" smtClean="0"/>
          </a:p>
          <a:p>
            <a:pPr algn="ctr">
              <a:buFont typeface="Wingdings" panose="05000000000000000000" pitchFamily="2" charset="2"/>
              <a:buChar char="q"/>
            </a:pPr>
            <a:r>
              <a:rPr lang="el-GR" sz="2600" b="1" i="1" dirty="0" smtClean="0">
                <a:solidFill>
                  <a:srgbClr val="C00000"/>
                </a:solidFill>
              </a:rPr>
              <a:t>«η γλώσσα είναι μια διάλεκτος που έχει στρατό και στόλο» </a:t>
            </a:r>
            <a:r>
              <a:rPr lang="el-GR" sz="2600" dirty="0" smtClean="0"/>
              <a:t>(</a:t>
            </a:r>
            <a:r>
              <a:rPr lang="en-US" sz="2600" dirty="0" smtClean="0"/>
              <a:t>Max </a:t>
            </a:r>
            <a:r>
              <a:rPr lang="en-US" sz="2600" dirty="0" err="1" smtClean="0"/>
              <a:t>Weinreich</a:t>
            </a:r>
            <a:r>
              <a:rPr lang="en-US" sz="2600" dirty="0" smtClean="0"/>
              <a:t>)</a:t>
            </a:r>
            <a:endParaRPr lang="el-GR" sz="2600" dirty="0" smtClean="0"/>
          </a:p>
          <a:p>
            <a:pPr marL="0" indent="0" algn="ctr">
              <a:buNone/>
            </a:pPr>
            <a:endParaRPr lang="en-US" sz="2600" dirty="0" smtClean="0"/>
          </a:p>
          <a:p>
            <a:pPr algn="ctr">
              <a:buFont typeface="Wingdings" panose="05000000000000000000" pitchFamily="2" charset="2"/>
              <a:buChar char="q"/>
            </a:pPr>
            <a:r>
              <a:rPr lang="el-GR" sz="2600" b="1" i="1" dirty="0" smtClean="0">
                <a:solidFill>
                  <a:srgbClr val="C00000"/>
                </a:solidFill>
              </a:rPr>
              <a:t>«η διάλεκτος δεν είναι παρά μια </a:t>
            </a:r>
            <a:r>
              <a:rPr lang="el-GR" sz="2600" b="1" i="1" dirty="0" err="1" smtClean="0">
                <a:solidFill>
                  <a:srgbClr val="C00000"/>
                </a:solidFill>
              </a:rPr>
              <a:t>ητημμένη</a:t>
            </a:r>
            <a:r>
              <a:rPr lang="el-GR" sz="2600" b="1" i="1" dirty="0" smtClean="0">
                <a:solidFill>
                  <a:srgbClr val="C00000"/>
                </a:solidFill>
              </a:rPr>
              <a:t> γλώσσα» </a:t>
            </a:r>
            <a:r>
              <a:rPr lang="el-GR" sz="2600" dirty="0" smtClean="0"/>
              <a:t>(</a:t>
            </a:r>
            <a:r>
              <a:rPr lang="en-US" sz="2600" dirty="0" err="1" smtClean="0"/>
              <a:t>Calvet</a:t>
            </a:r>
            <a:r>
              <a:rPr lang="en-US" sz="2600" dirty="0" smtClean="0"/>
              <a:t>)</a:t>
            </a:r>
            <a:endParaRPr lang="el-GR" sz="2600" dirty="0" smtClean="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C00000"/>
                </a:solidFill>
              </a:rPr>
              <a:t>Εκπαιδευτικό πλαίσιο</a:t>
            </a:r>
            <a:endParaRPr lang="el-GR" dirty="0">
              <a:solidFill>
                <a:srgbClr val="C00000"/>
              </a:solidFill>
            </a:endParaRPr>
          </a:p>
        </p:txBody>
      </p:sp>
      <p:sp>
        <p:nvSpPr>
          <p:cNvPr id="3" name="2 - Θέση περιεχομένου"/>
          <p:cNvSpPr>
            <a:spLocks noGrp="1"/>
          </p:cNvSpPr>
          <p:nvPr>
            <p:ph idx="1"/>
          </p:nvPr>
        </p:nvSpPr>
        <p:spPr/>
        <p:txBody>
          <a:bodyPr/>
          <a:lstStyle/>
          <a:p>
            <a:pPr algn="just">
              <a:buFont typeface="Wingdings" pitchFamily="2" charset="2"/>
              <a:buChar char="ü"/>
            </a:pPr>
            <a:r>
              <a:rPr lang="el-GR" dirty="0" smtClean="0"/>
              <a:t>πώς αντιμετωπίζεται η γλωσσική ποικιλότητα από το εκπαιδευτικό σύστημα;</a:t>
            </a:r>
          </a:p>
          <a:p>
            <a:pPr algn="just">
              <a:buFont typeface="Wingdings" pitchFamily="2" charset="2"/>
              <a:buChar char="ü"/>
            </a:pPr>
            <a:r>
              <a:rPr lang="el-GR" dirty="0" smtClean="0"/>
              <a:t>συνέπειες</a:t>
            </a:r>
          </a:p>
          <a:p>
            <a:pPr lvl="1" algn="just">
              <a:buFont typeface="Wingdings" pitchFamily="2" charset="2"/>
              <a:buChar char="Ø"/>
            </a:pPr>
            <a:r>
              <a:rPr lang="el-GR" dirty="0" smtClean="0"/>
              <a:t>διαφορετικά σημεία αφετηρίας για τα παιδιά με γλωσσικές ποικιλίες άλλες από την πρότυπη</a:t>
            </a:r>
          </a:p>
          <a:p>
            <a:pPr lvl="1" algn="just">
              <a:buFont typeface="Wingdings" pitchFamily="2" charset="2"/>
              <a:buChar char="Ø"/>
            </a:pPr>
            <a:r>
              <a:rPr lang="el-GR" dirty="0" smtClean="0"/>
              <a:t>δυσκολίες στην κατάκτηση της γραφής και της ανάγνωσης</a:t>
            </a:r>
          </a:p>
          <a:p>
            <a:pPr lvl="1" algn="just">
              <a:buFont typeface="Wingdings" pitchFamily="2" charset="2"/>
              <a:buChar char="Ø"/>
            </a:pPr>
            <a:r>
              <a:rPr lang="el-GR" dirty="0" smtClean="0"/>
              <a:t>χαμηλές σχολικές επιδόσεις</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Στάσεις εκπαιδευτικών</a:t>
            </a:r>
            <a:endParaRPr lang="el-GR" dirty="0"/>
          </a:p>
        </p:txBody>
      </p:sp>
      <p:sp>
        <p:nvSpPr>
          <p:cNvPr id="3" name="2 - Θέση περιεχομένου"/>
          <p:cNvSpPr>
            <a:spLocks noGrp="1"/>
          </p:cNvSpPr>
          <p:nvPr>
            <p:ph idx="1"/>
          </p:nvPr>
        </p:nvSpPr>
        <p:spPr/>
        <p:txBody>
          <a:bodyPr/>
          <a:lstStyle/>
          <a:p>
            <a:pPr>
              <a:buFont typeface="Wingdings" pitchFamily="2" charset="2"/>
              <a:buChar char="ü"/>
            </a:pPr>
            <a:r>
              <a:rPr lang="el-GR" dirty="0" smtClean="0">
                <a:cs typeface="AngsanaUPC" pitchFamily="18" charset="-34"/>
              </a:rPr>
              <a:t>αρνητικές αξιολογήσεις της ποικιλίας</a:t>
            </a:r>
          </a:p>
          <a:p>
            <a:pPr algn="just">
              <a:buFont typeface="Wingdings 2" pitchFamily="18" charset="2"/>
              <a:buNone/>
            </a:pPr>
            <a:r>
              <a:rPr lang="el-GR" dirty="0" smtClean="0">
                <a:cs typeface="AngsanaUPC" pitchFamily="18" charset="-34"/>
              </a:rPr>
              <a:t>	(κοινωνικός στιγματισμός)</a:t>
            </a:r>
          </a:p>
          <a:p>
            <a:pPr algn="just">
              <a:buFont typeface="Wingdings 2" pitchFamily="18" charset="2"/>
              <a:buNone/>
            </a:pPr>
            <a:endParaRPr lang="el-GR" sz="2800" dirty="0" smtClean="0">
              <a:cs typeface="AngsanaUPC" pitchFamily="18" charset="-34"/>
            </a:endParaRPr>
          </a:p>
          <a:p>
            <a:pPr algn="just">
              <a:buFont typeface="Wingdings" pitchFamily="2" charset="2"/>
              <a:buChar char="ü"/>
            </a:pPr>
            <a:r>
              <a:rPr lang="el-GR" dirty="0" smtClean="0">
                <a:cs typeface="AngsanaUPC" pitchFamily="18" charset="-34"/>
              </a:rPr>
              <a:t>επιστημονικά και παιδαγωγικά άστοχες παρεμβάσεις</a:t>
            </a:r>
          </a:p>
          <a:p>
            <a:pPr algn="just">
              <a:buFont typeface="Wingdings 2" pitchFamily="18" charset="2"/>
              <a:buNone/>
            </a:pPr>
            <a:r>
              <a:rPr lang="el-GR" dirty="0" smtClean="0"/>
              <a:t>	</a:t>
            </a:r>
            <a:r>
              <a:rPr lang="el-GR" sz="2800" dirty="0" smtClean="0"/>
              <a:t>(«πες το σωστά», «πες το καλύτερα», «αυτό δεν λέγεται»)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Ποικιλότητα</a:t>
            </a:r>
            <a:endParaRPr lang="el-GR" dirty="0"/>
          </a:p>
        </p:txBody>
      </p:sp>
      <p:sp>
        <p:nvSpPr>
          <p:cNvPr id="5" name="4 - Θέση περιεχομένου"/>
          <p:cNvSpPr>
            <a:spLocks noGrp="1"/>
          </p:cNvSpPr>
          <p:nvPr>
            <p:ph idx="1"/>
          </p:nvPr>
        </p:nvSpPr>
        <p:spPr/>
        <p:txBody>
          <a:bodyPr/>
          <a:lstStyle/>
          <a:p>
            <a:pPr algn="just"/>
            <a:r>
              <a:rPr lang="el-GR" sz="2400" b="1" dirty="0" smtClean="0">
                <a:solidFill>
                  <a:srgbClr val="C00000"/>
                </a:solidFill>
              </a:rPr>
              <a:t>Γλωσσική διαφοροποίηση </a:t>
            </a:r>
            <a:r>
              <a:rPr lang="el-GR" sz="2400" dirty="0" smtClean="0">
                <a:sym typeface="Wingdings" panose="05000000000000000000" pitchFamily="2" charset="2"/>
              </a:rPr>
              <a:t> μπορεί να αποδοθεί σε </a:t>
            </a:r>
            <a:r>
              <a:rPr lang="el-GR" sz="2400" b="1" dirty="0" smtClean="0">
                <a:solidFill>
                  <a:schemeClr val="accent4">
                    <a:lumMod val="75000"/>
                  </a:schemeClr>
                </a:solidFill>
                <a:sym typeface="Wingdings" panose="05000000000000000000" pitchFamily="2" charset="2"/>
              </a:rPr>
              <a:t>4 παράγοντες</a:t>
            </a:r>
            <a:r>
              <a:rPr lang="el-GR" sz="2400" dirty="0" smtClean="0">
                <a:sym typeface="Wingdings" panose="05000000000000000000" pitchFamily="2" charset="2"/>
              </a:rPr>
              <a:t>:</a:t>
            </a:r>
          </a:p>
          <a:p>
            <a:pPr lvl="1" algn="just">
              <a:buNone/>
            </a:pPr>
            <a:r>
              <a:rPr lang="el-GR" sz="2000" b="1" dirty="0" smtClean="0">
                <a:solidFill>
                  <a:schemeClr val="accent4">
                    <a:lumMod val="75000"/>
                  </a:schemeClr>
                </a:solidFill>
                <a:sym typeface="Wingdings" panose="05000000000000000000" pitchFamily="2" charset="2"/>
              </a:rPr>
              <a:t> </a:t>
            </a:r>
            <a:endParaRPr lang="el-GR" sz="2000" b="1" dirty="0" smtClean="0">
              <a:solidFill>
                <a:srgbClr val="FF0000"/>
              </a:solidFill>
              <a:sym typeface="Wingdings" panose="05000000000000000000" pitchFamily="2" charset="2"/>
            </a:endParaRPr>
          </a:p>
          <a:p>
            <a:pPr lvl="1" algn="just">
              <a:buFont typeface="Wingdings" panose="05000000000000000000" pitchFamily="2" charset="2"/>
              <a:buChar char="v"/>
            </a:pPr>
            <a:r>
              <a:rPr lang="el-GR" sz="2000" b="1" dirty="0" smtClean="0">
                <a:solidFill>
                  <a:schemeClr val="accent4">
                    <a:lumMod val="75000"/>
                  </a:schemeClr>
                </a:solidFill>
                <a:sym typeface="Wingdings" panose="05000000000000000000" pitchFamily="2" charset="2"/>
              </a:rPr>
              <a:t>Α)</a:t>
            </a:r>
            <a:r>
              <a:rPr lang="el-GR" sz="2000" dirty="0" smtClean="0">
                <a:sym typeface="Wingdings" panose="05000000000000000000" pitchFamily="2" charset="2"/>
              </a:rPr>
              <a:t> </a:t>
            </a:r>
            <a:r>
              <a:rPr lang="el-GR" sz="2000" b="1" dirty="0" smtClean="0">
                <a:sym typeface="Wingdings" panose="05000000000000000000" pitchFamily="2" charset="2"/>
              </a:rPr>
              <a:t>γεωγραφικός χώρος </a:t>
            </a:r>
            <a:r>
              <a:rPr lang="el-GR" sz="2000" dirty="0" smtClean="0">
                <a:solidFill>
                  <a:srgbClr val="7030A0"/>
                </a:solidFill>
                <a:sym typeface="Wingdings" panose="05000000000000000000" pitchFamily="2" charset="2"/>
              </a:rPr>
              <a:t>(</a:t>
            </a:r>
            <a:r>
              <a:rPr lang="el-GR" sz="2000" b="1" dirty="0" smtClean="0">
                <a:solidFill>
                  <a:srgbClr val="7030A0"/>
                </a:solidFill>
                <a:sym typeface="Wingdings" panose="05000000000000000000" pitchFamily="2" charset="2"/>
              </a:rPr>
              <a:t>Οριζόντια γλωσσική ποικιλότητα)</a:t>
            </a:r>
            <a:endParaRPr lang="el-GR" sz="2000" dirty="0" smtClean="0">
              <a:solidFill>
                <a:srgbClr val="7030A0"/>
              </a:solidFill>
              <a:sym typeface="Wingdings" panose="05000000000000000000" pitchFamily="2" charset="2"/>
            </a:endParaRPr>
          </a:p>
          <a:p>
            <a:pPr lvl="1" algn="just">
              <a:buFont typeface="Wingdings" panose="05000000000000000000" pitchFamily="2" charset="2"/>
              <a:buChar char="v"/>
            </a:pPr>
            <a:r>
              <a:rPr lang="el-GR" sz="2000" b="1" dirty="0" smtClean="0">
                <a:solidFill>
                  <a:schemeClr val="accent4">
                    <a:lumMod val="75000"/>
                  </a:schemeClr>
                </a:solidFill>
                <a:sym typeface="Wingdings" panose="05000000000000000000" pitchFamily="2" charset="2"/>
              </a:rPr>
              <a:t>Β)</a:t>
            </a:r>
            <a:r>
              <a:rPr lang="el-GR" sz="2000" dirty="0" smtClean="0">
                <a:sym typeface="Wingdings" panose="05000000000000000000" pitchFamily="2" charset="2"/>
              </a:rPr>
              <a:t> </a:t>
            </a:r>
            <a:r>
              <a:rPr lang="el-GR" sz="2000" b="1" dirty="0" smtClean="0">
                <a:sym typeface="Wingdings" panose="05000000000000000000" pitchFamily="2" charset="2"/>
              </a:rPr>
              <a:t>κοινωνικά χαρακτηριστικά των ομιλητών </a:t>
            </a:r>
            <a:r>
              <a:rPr lang="el-GR" sz="2000" dirty="0" smtClean="0">
                <a:solidFill>
                  <a:srgbClr val="7030A0"/>
                </a:solidFill>
                <a:sym typeface="Wingdings" panose="05000000000000000000" pitchFamily="2" charset="2"/>
              </a:rPr>
              <a:t>(</a:t>
            </a:r>
            <a:r>
              <a:rPr lang="el-GR" sz="2000" b="1" dirty="0" smtClean="0">
                <a:solidFill>
                  <a:srgbClr val="7030A0"/>
                </a:solidFill>
                <a:sym typeface="Wingdings" panose="05000000000000000000" pitchFamily="2" charset="2"/>
              </a:rPr>
              <a:t>Κάθετη γεωγραφική ποικιλότητα</a:t>
            </a:r>
            <a:endParaRPr lang="el-GR" sz="2000" dirty="0" smtClean="0">
              <a:solidFill>
                <a:srgbClr val="7030A0"/>
              </a:solidFill>
              <a:sym typeface="Wingdings" panose="05000000000000000000" pitchFamily="2" charset="2"/>
            </a:endParaRPr>
          </a:p>
          <a:p>
            <a:pPr lvl="1" algn="just">
              <a:buNone/>
            </a:pPr>
            <a:r>
              <a:rPr lang="el-GR" sz="2000" b="1" dirty="0" smtClean="0">
                <a:solidFill>
                  <a:schemeClr val="accent4">
                    <a:lumMod val="75000"/>
                  </a:schemeClr>
                </a:solidFill>
                <a:sym typeface="Wingdings" panose="05000000000000000000" pitchFamily="2" charset="2"/>
              </a:rPr>
              <a:t>	Γ)</a:t>
            </a:r>
            <a:r>
              <a:rPr lang="el-GR" sz="2000" dirty="0" smtClean="0">
                <a:sym typeface="Wingdings" panose="05000000000000000000" pitchFamily="2" charset="2"/>
              </a:rPr>
              <a:t> </a:t>
            </a:r>
            <a:r>
              <a:rPr lang="el-GR" sz="2000" b="1" dirty="0" smtClean="0">
                <a:sym typeface="Wingdings" panose="05000000000000000000" pitchFamily="2" charset="2"/>
              </a:rPr>
              <a:t>επικοινωνιακή περίσταση </a:t>
            </a:r>
            <a:r>
              <a:rPr lang="el-GR" sz="2000" dirty="0" smtClean="0">
                <a:solidFill>
                  <a:srgbClr val="7030A0"/>
                </a:solidFill>
                <a:sym typeface="Wingdings" panose="05000000000000000000" pitchFamily="2" charset="2"/>
              </a:rPr>
              <a:t>(</a:t>
            </a:r>
            <a:r>
              <a:rPr lang="el-GR" sz="2000" b="1" dirty="0" smtClean="0">
                <a:solidFill>
                  <a:srgbClr val="7030A0"/>
                </a:solidFill>
                <a:sym typeface="Wingdings" panose="05000000000000000000" pitchFamily="2" charset="2"/>
              </a:rPr>
              <a:t>Κάθετη γεωγραφική ποικιλότητα)</a:t>
            </a:r>
          </a:p>
          <a:p>
            <a:pPr lvl="1" algn="just">
              <a:buNone/>
            </a:pPr>
            <a:endParaRPr lang="el-GR" sz="2000" dirty="0" smtClean="0">
              <a:solidFill>
                <a:srgbClr val="7030A0"/>
              </a:solidFill>
              <a:sym typeface="Wingdings" panose="05000000000000000000" pitchFamily="2" charset="2"/>
            </a:endParaRPr>
          </a:p>
          <a:p>
            <a:pPr lvl="1" algn="just">
              <a:buNone/>
            </a:pPr>
            <a:r>
              <a:rPr lang="el-GR" sz="2000" b="1" dirty="0" smtClean="0">
                <a:solidFill>
                  <a:schemeClr val="accent4">
                    <a:lumMod val="75000"/>
                  </a:schemeClr>
                </a:solidFill>
                <a:sym typeface="Wingdings" panose="05000000000000000000" pitchFamily="2" charset="2"/>
              </a:rPr>
              <a:t>	Δ) </a:t>
            </a:r>
            <a:r>
              <a:rPr lang="el-GR" sz="2000" b="1" dirty="0" smtClean="0">
                <a:sym typeface="Wingdings" panose="05000000000000000000" pitchFamily="2" charset="2"/>
              </a:rPr>
              <a:t>επαφή/συνύπαρξη των γλωσσών </a:t>
            </a:r>
            <a:r>
              <a:rPr lang="el-GR" sz="2000" dirty="0" smtClean="0">
                <a:solidFill>
                  <a:srgbClr val="7030A0"/>
                </a:solidFill>
                <a:sym typeface="Wingdings" panose="05000000000000000000" pitchFamily="2" charset="2"/>
              </a:rPr>
              <a:t>(</a:t>
            </a:r>
            <a:r>
              <a:rPr lang="el-GR" sz="2000" b="1" dirty="0" smtClean="0">
                <a:solidFill>
                  <a:srgbClr val="7030A0"/>
                </a:solidFill>
                <a:sym typeface="Wingdings" panose="05000000000000000000" pitchFamily="2" charset="2"/>
              </a:rPr>
              <a:t>λειτουργία σε Οριζόντια και Κάθετη ποικιλότητα)</a:t>
            </a:r>
            <a:endParaRPr lang="en-US" sz="2000" b="1" dirty="0" smtClean="0">
              <a:solidFill>
                <a:srgbClr val="7030A0"/>
              </a:solidFill>
            </a:endParaRP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143000"/>
          </a:xfrm>
        </p:spPr>
        <p:txBody>
          <a:bodyPr>
            <a:normAutofit fontScale="90000"/>
          </a:bodyPr>
          <a:lstStyle/>
          <a:p>
            <a:r>
              <a:rPr lang="el-GR" sz="3100" dirty="0" smtClean="0">
                <a:latin typeface="Comic Sans MS" pitchFamily="66" charset="0"/>
              </a:rPr>
              <a:t>Μαρτυρία νηπιαγωγού ( </a:t>
            </a:r>
            <a:r>
              <a:rPr lang="el-GR" sz="3100" dirty="0" err="1" smtClean="0">
                <a:latin typeface="Comic Sans MS" pitchFamily="66" charset="0"/>
              </a:rPr>
              <a:t>Τσοκαλίδου</a:t>
            </a:r>
            <a:r>
              <a:rPr lang="el-GR" sz="3100" dirty="0" smtClean="0">
                <a:latin typeface="Comic Sans MS" pitchFamily="66" charset="0"/>
              </a:rPr>
              <a:t> 2008)</a:t>
            </a:r>
            <a:r>
              <a:rPr lang="el-GR" dirty="0" smtClean="0">
                <a:latin typeface="Comic Sans MS" pitchFamily="66" charset="0"/>
              </a:rPr>
              <a:t/>
            </a:r>
            <a:br>
              <a:rPr lang="el-GR" dirty="0" smtClean="0">
                <a:latin typeface="Comic Sans MS" pitchFamily="66" charset="0"/>
              </a:rPr>
            </a:br>
            <a:endParaRPr lang="el-GR" dirty="0"/>
          </a:p>
        </p:txBody>
      </p:sp>
      <p:sp>
        <p:nvSpPr>
          <p:cNvPr id="3" name="2 - Θέση περιεχομένου"/>
          <p:cNvSpPr>
            <a:spLocks noGrp="1"/>
          </p:cNvSpPr>
          <p:nvPr>
            <p:ph idx="1"/>
          </p:nvPr>
        </p:nvSpPr>
        <p:spPr>
          <a:xfrm>
            <a:off x="395536" y="980728"/>
            <a:ext cx="8373616" cy="5688632"/>
          </a:xfrm>
        </p:spPr>
        <p:txBody>
          <a:bodyPr>
            <a:normAutofit fontScale="55000" lnSpcReduction="20000"/>
          </a:bodyPr>
          <a:lstStyle/>
          <a:p>
            <a:pPr>
              <a:lnSpc>
                <a:spcPct val="160000"/>
              </a:lnSpc>
              <a:buFontTx/>
              <a:buNone/>
            </a:pPr>
            <a:r>
              <a:rPr lang="el-GR" sz="3800" dirty="0" smtClean="0">
                <a:latin typeface="Comic Sans MS" pitchFamily="66" charset="0"/>
              </a:rPr>
              <a:t>«</a:t>
            </a:r>
            <a:r>
              <a:rPr lang="el-GR" sz="3800" dirty="0" smtClean="0">
                <a:latin typeface="Calibri" pitchFamily="34" charset="0"/>
                <a:cs typeface="Calibri" pitchFamily="34" charset="0"/>
              </a:rPr>
              <a:t>Στο νηπιαγωγείο μου είχα ένα κορίτσι, τη Γρηγορία, </a:t>
            </a:r>
            <a:r>
              <a:rPr lang="el-GR" sz="3800" i="1" dirty="0" smtClean="0">
                <a:latin typeface="Calibri" pitchFamily="34" charset="0"/>
                <a:cs typeface="Calibri" pitchFamily="34" charset="0"/>
              </a:rPr>
              <a:t>που μιλούσε κρητικά</a:t>
            </a:r>
            <a:r>
              <a:rPr lang="el-GR" sz="3800" dirty="0" smtClean="0">
                <a:latin typeface="Calibri" pitchFamily="34" charset="0"/>
                <a:cs typeface="Calibri" pitchFamily="34" charset="0"/>
              </a:rPr>
              <a:t>.  Η Γρηγορία μιλούσε πολύ λίγο.  Στην αρχή το απέδιδα στην έντονη κρητική προφορά της.  Σιγά σιγά με τη Γρηγορία εντοπίσαμε ότι η προφορά της ήταν μουσική.  Η Γρηγορία ξεθάρρεψε που ασχολούμασταν με την προφορά της και μας αποκάλυψε ότι ξέρει μαντινάδες και στιχάκια απ’ ‘</a:t>
            </a:r>
            <a:r>
              <a:rPr lang="el-GR" sz="3800" dirty="0" err="1" smtClean="0">
                <a:latin typeface="Calibri" pitchFamily="34" charset="0"/>
                <a:cs typeface="Calibri" pitchFamily="34" charset="0"/>
              </a:rPr>
              <a:t>εξω</a:t>
            </a:r>
            <a:r>
              <a:rPr lang="el-GR" sz="3800" dirty="0" smtClean="0">
                <a:latin typeface="Calibri" pitchFamily="34" charset="0"/>
                <a:cs typeface="Calibri" pitchFamily="34" charset="0"/>
              </a:rPr>
              <a:t>. Τα παιδιά ενθουσιάστηκαν και την άκουσαν πολλές φορές να μας απαγγέλει μαντινάδες, προσπάθησαν δε να τη μιμηθούν και να κάνουν κι αυτά μαντινάδες, χρησιμοποιώντας και το ‘</a:t>
            </a:r>
            <a:r>
              <a:rPr lang="el-GR" sz="3800" dirty="0" err="1" smtClean="0">
                <a:latin typeface="Calibri" pitchFamily="34" charset="0"/>
                <a:cs typeface="Calibri" pitchFamily="34" charset="0"/>
              </a:rPr>
              <a:t>τς</a:t>
            </a:r>
            <a:r>
              <a:rPr lang="el-GR" sz="3800" dirty="0" smtClean="0">
                <a:latin typeface="Calibri" pitchFamily="34" charset="0"/>
                <a:cs typeface="Calibri" pitchFamily="34" charset="0"/>
              </a:rPr>
              <a:t>’ αλλά </a:t>
            </a:r>
            <a:r>
              <a:rPr lang="el-GR" sz="3800" dirty="0" err="1" smtClean="0">
                <a:latin typeface="Calibri" pitchFamily="34" charset="0"/>
                <a:cs typeface="Calibri" pitchFamily="34" charset="0"/>
              </a:rPr>
              <a:t>σε΄λάθος</a:t>
            </a:r>
            <a:r>
              <a:rPr lang="el-GR" sz="3800" dirty="0" smtClean="0">
                <a:latin typeface="Calibri" pitchFamily="34" charset="0"/>
                <a:cs typeface="Calibri" pitchFamily="34" charset="0"/>
              </a:rPr>
              <a:t> μέρη.  Η όλη προσπάθεια ήταν πολύ διασκεδαστική και έβγαλε τη Γρηγορία από την αφάνεια»  </a:t>
            </a:r>
          </a:p>
          <a:p>
            <a:pPr>
              <a:lnSpc>
                <a:spcPct val="160000"/>
              </a:lnSpc>
              <a:buFontTx/>
              <a:buNone/>
            </a:pPr>
            <a:r>
              <a:rPr lang="en-US" sz="3800" dirty="0" smtClean="0">
                <a:latin typeface="Calibri" pitchFamily="34" charset="0"/>
                <a:cs typeface="Calibri" pitchFamily="34" charset="0"/>
              </a:rPr>
              <a:t>	</a:t>
            </a:r>
            <a:r>
              <a:rPr lang="el-GR" sz="3800" dirty="0" smtClean="0">
                <a:latin typeface="Calibri" pitchFamily="34" charset="0"/>
                <a:cs typeface="Calibri" pitchFamily="34" charset="0"/>
              </a:rPr>
              <a:t>(</a:t>
            </a:r>
            <a:r>
              <a:rPr lang="el-GR" sz="3800" dirty="0" err="1" smtClean="0">
                <a:latin typeface="Calibri" pitchFamily="34" charset="0"/>
                <a:cs typeface="Calibri" pitchFamily="34" charset="0"/>
              </a:rPr>
              <a:t>Τζάννε</a:t>
            </a:r>
            <a:r>
              <a:rPr lang="el-GR" sz="3800" dirty="0" smtClean="0">
                <a:latin typeface="Calibri" pitchFamily="34" charset="0"/>
                <a:cs typeface="Calibri" pitchFamily="34" charset="0"/>
              </a:rPr>
              <a:t>, 2000)</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Μαρτυρία εκπαιδευτικού ( </a:t>
            </a:r>
            <a:r>
              <a:rPr lang="el-GR" sz="3200" dirty="0" err="1" smtClean="0"/>
              <a:t>Τσοκαλίδου</a:t>
            </a:r>
            <a:r>
              <a:rPr lang="el-GR" sz="3200" dirty="0" smtClean="0"/>
              <a:t> 2008)</a:t>
            </a:r>
            <a:endParaRPr lang="el-GR" sz="3200" dirty="0"/>
          </a:p>
        </p:txBody>
      </p:sp>
      <p:sp>
        <p:nvSpPr>
          <p:cNvPr id="3" name="2 - Θέση περιεχομένου"/>
          <p:cNvSpPr>
            <a:spLocks noGrp="1"/>
          </p:cNvSpPr>
          <p:nvPr>
            <p:ph idx="1"/>
          </p:nvPr>
        </p:nvSpPr>
        <p:spPr>
          <a:xfrm>
            <a:off x="251520" y="1600200"/>
            <a:ext cx="8640960" cy="4525963"/>
          </a:xfrm>
        </p:spPr>
        <p:txBody>
          <a:bodyPr>
            <a:normAutofit lnSpcReduction="10000"/>
          </a:bodyPr>
          <a:lstStyle/>
          <a:p>
            <a:r>
              <a:rPr lang="el-GR" sz="2800" i="1" dirty="0" smtClean="0">
                <a:latin typeface="Calibri" pitchFamily="34" charset="0"/>
                <a:cs typeface="Calibri" pitchFamily="34" charset="0"/>
              </a:rPr>
              <a:t>Με κοιτούσε στα μάτια και στο στόμα καλά </a:t>
            </a:r>
            <a:r>
              <a:rPr lang="el-GR" sz="2800" i="1" dirty="0" err="1" smtClean="0">
                <a:latin typeface="Calibri" pitchFamily="34" charset="0"/>
                <a:cs typeface="Calibri" pitchFamily="34" charset="0"/>
              </a:rPr>
              <a:t>καλά</a:t>
            </a:r>
            <a:r>
              <a:rPr lang="el-GR" sz="2800" i="1" dirty="0" smtClean="0">
                <a:latin typeface="Calibri" pitchFamily="34" charset="0"/>
                <a:cs typeface="Calibri" pitchFamily="34" charset="0"/>
              </a:rPr>
              <a:t> για να καταλάβει τι του έλεγα, κι αν χρειαζόταν να μου απαντήσει, μου απαντούσε στα ποντιακά, με αποτέλεσμα η τάξη να ξεκαρδίζεται στα γέλια και ο Μιχάλης να μαζεύεται ολοένα και περισσότερο στο καβούκι του.  Χρειάστηκαν να γίνουν πολλές συζητήσεις για να καταλάβουν οι άλλοι ότι ο Μιχάλης ήρθε από άλλη περιοχή, ότι μιλούσε</a:t>
            </a:r>
            <a:r>
              <a:rPr lang="el-GR" sz="2800" i="1" dirty="0" smtClean="0">
                <a:latin typeface="Times New Roman" pitchFamily="18" charset="0"/>
              </a:rPr>
              <a:t> </a:t>
            </a:r>
            <a:r>
              <a:rPr lang="el-GR" sz="2800" i="1" dirty="0" smtClean="0"/>
              <a:t>διαφορετικά από μας, ότι εμείς θα τον μαθαίναμε τη γλώσσα μας και αυτός θα μας μάθαινε τη δική του. Πράγματι, στο τέλος της χρονιάς ο Μιχάλης ήξερε να μιλάει </a:t>
            </a:r>
            <a:endParaRPr lang="el-GR" sz="2800" i="1" dirty="0" smtClean="0">
              <a:cs typeface="Calibri" pitchFamily="34" charset="0"/>
            </a:endParaRP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8229600" cy="5433467"/>
          </a:xfrm>
        </p:spPr>
        <p:txBody>
          <a:bodyPr>
            <a:normAutofit/>
          </a:bodyPr>
          <a:lstStyle/>
          <a:p>
            <a:pPr>
              <a:buNone/>
            </a:pPr>
            <a:r>
              <a:rPr lang="el-GR" dirty="0" smtClean="0">
                <a:latin typeface="Times New Roman" pitchFamily="18" charset="0"/>
              </a:rPr>
              <a:t>	</a:t>
            </a:r>
            <a:r>
              <a:rPr lang="el-GR" i="1" dirty="0" smtClean="0"/>
              <a:t>πολύ καλά τα ελληνικά, εμείς είχαμε μάθει αρκετές ποντιακές λέξεις, είχαμε γευτεί αρκετές από τις λιχουδιές που φτιάχνουν οι Πόντιοι και είχαμε εμπλουτίσει τη γωνιά της μουσικής μας με ποντιακή μουσική, πράγμα που έκανε το πρόσωπο του Μιχάλη να αστράφτει από χαρά όταν την άκουγε</a:t>
            </a:r>
            <a:r>
              <a:rPr lang="el-GR" dirty="0" smtClean="0"/>
              <a:t>.</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Εκπαιδευτικό πλαίσιο</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Κυπριακή διάλεκτος και σχολείο </a:t>
            </a:r>
            <a:r>
              <a:rPr lang="en-US" dirty="0" smtClean="0">
                <a:hlinkClick r:id="rId2"/>
              </a:rPr>
              <a:t>https://www.youtube.com/watch?v=ZaYkK0nRcd0</a:t>
            </a:r>
            <a:endParaRPr lang="el-GR" dirty="0" smtClean="0"/>
          </a:p>
          <a:p>
            <a:endParaRPr lang="el-GR" dirty="0" smtClean="0"/>
          </a:p>
          <a:p>
            <a:pPr marL="0" indent="0" algn="just" eaLnBrk="0" hangingPunct="0">
              <a:spcBef>
                <a:spcPct val="0"/>
              </a:spcBef>
              <a:buClrTx/>
              <a:buSzTx/>
              <a:buFont typeface="Wingdings" pitchFamily="2" charset="2"/>
              <a:buChar char="ü"/>
              <a:tabLst>
                <a:tab pos="228600" algn="l"/>
              </a:tabLst>
            </a:pPr>
            <a:r>
              <a:rPr lang="el-GR" dirty="0" smtClean="0">
                <a:ea typeface="Times New Roman" pitchFamily="18" charset="0"/>
                <a:cs typeface="Arial" charset="0"/>
              </a:rPr>
              <a:t>αξιοποίηση της γλωσσικής ικανότητας των μαθητών</a:t>
            </a:r>
            <a:endParaRPr lang="el-GR" dirty="0" smtClean="0">
              <a:ea typeface="Times New Roman" pitchFamily="18" charset="0"/>
              <a:cs typeface="Arial" charset="0"/>
              <a:sym typeface="Wingdings" pitchFamily="2" charset="2"/>
            </a:endParaRPr>
          </a:p>
          <a:p>
            <a:pPr marL="0" indent="0" algn="just" eaLnBrk="0" hangingPunct="0">
              <a:spcBef>
                <a:spcPct val="0"/>
              </a:spcBef>
              <a:buClrTx/>
              <a:buSzTx/>
              <a:buFont typeface="Wingdings 2" pitchFamily="18" charset="2"/>
              <a:buNone/>
              <a:tabLst>
                <a:tab pos="228600" algn="l"/>
              </a:tabLst>
            </a:pPr>
            <a:r>
              <a:rPr lang="el-GR" dirty="0" smtClean="0">
                <a:ea typeface="Times New Roman" pitchFamily="18" charset="0"/>
                <a:cs typeface="Arial" charset="0"/>
                <a:sym typeface="Wingdings" pitchFamily="2" charset="2"/>
              </a:rPr>
              <a:t></a:t>
            </a:r>
            <a:r>
              <a:rPr lang="el-GR" dirty="0" smtClean="0">
                <a:ea typeface="Times New Roman" pitchFamily="18" charset="0"/>
                <a:cs typeface="Arial" charset="0"/>
              </a:rPr>
              <a:t> καλλιέργεια νέων γλωσσικών ικανοτήτων μέσω της καλλιέργειας νέων γλωσσικών μορφών κατάλληλων για εύρος επικοινωνιακών περιστάσεων</a:t>
            </a:r>
            <a:endParaRPr lang="el-GR" dirty="0" smtClean="0">
              <a:cs typeface="Arial" charset="0"/>
              <a:sym typeface="Wingdings" pitchFamily="2" charset="2"/>
            </a:endParaRPr>
          </a:p>
          <a:p>
            <a:pPr marL="0" indent="0" algn="just" eaLnBrk="0" hangingPunct="0">
              <a:spcBef>
                <a:spcPct val="0"/>
              </a:spcBef>
              <a:buClrTx/>
              <a:buSzTx/>
              <a:buFont typeface="Wingdings 2" pitchFamily="18" charset="2"/>
              <a:buNone/>
              <a:tabLst>
                <a:tab pos="228600" algn="l"/>
              </a:tabLst>
            </a:pPr>
            <a:r>
              <a:rPr lang="el-GR" dirty="0" smtClean="0">
                <a:cs typeface="Times New Roman" pitchFamily="18" charset="0"/>
                <a:sym typeface="Wingdings" pitchFamily="2" charset="2"/>
              </a:rPr>
              <a:t></a:t>
            </a:r>
            <a:r>
              <a:rPr lang="el-GR" dirty="0" smtClean="0">
                <a:cs typeface="Times New Roman" pitchFamily="18" charset="0"/>
              </a:rPr>
              <a:t> καλλιέργεια μεταγλωσσικής ενημερότητας</a:t>
            </a:r>
            <a:endParaRPr lang="el-GR" dirty="0" smtClean="0">
              <a:cs typeface="Arial" charset="0"/>
              <a:sym typeface="Wingdings" pitchFamily="2" charset="2"/>
            </a:endParaRPr>
          </a:p>
          <a:p>
            <a:endParaRPr lang="el-GR" dirty="0" smtClean="0"/>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ea typeface="NSimSun" pitchFamily="49" charset="-122"/>
              </a:rPr>
              <a:t>ένα παράδειγμα διδακτικής παρέμβασης στην Κύπρο </a:t>
            </a:r>
            <a:r>
              <a:rPr lang="el-GR" sz="2400" dirty="0" smtClean="0">
                <a:solidFill>
                  <a:srgbClr val="C00000"/>
                </a:solidFill>
                <a:ea typeface="NSimSun" pitchFamily="49" charset="-122"/>
              </a:rPr>
              <a:t/>
            </a:r>
            <a:br>
              <a:rPr lang="el-GR" sz="2400" dirty="0" smtClean="0">
                <a:solidFill>
                  <a:srgbClr val="C00000"/>
                </a:solidFill>
                <a:ea typeface="NSimSun" pitchFamily="49" charset="-122"/>
              </a:rPr>
            </a:br>
            <a:r>
              <a:rPr lang="el-GR" sz="2400" dirty="0" smtClean="0">
                <a:solidFill>
                  <a:srgbClr val="C00000"/>
                </a:solidFill>
                <a:ea typeface="NSimSun" pitchFamily="49" charset="-122"/>
              </a:rPr>
              <a:t>(</a:t>
            </a:r>
            <a:r>
              <a:rPr lang="el-GR" sz="2400" dirty="0" err="1" smtClean="0">
                <a:solidFill>
                  <a:srgbClr val="C00000"/>
                </a:solidFill>
                <a:ea typeface="NSimSun" pitchFamily="49" charset="-122"/>
              </a:rPr>
              <a:t>Τσιπλάκου</a:t>
            </a:r>
            <a:r>
              <a:rPr lang="el-GR" sz="2400" dirty="0" smtClean="0">
                <a:solidFill>
                  <a:srgbClr val="C00000"/>
                </a:solidFill>
                <a:ea typeface="NSimSun" pitchFamily="49" charset="-122"/>
              </a:rPr>
              <a:t> &amp; Χατζηιωάννου 2010)</a:t>
            </a:r>
            <a:endParaRPr lang="el-GR" sz="2400" dirty="0">
              <a:solidFill>
                <a:srgbClr val="C00000"/>
              </a:solidFill>
            </a:endParaRPr>
          </a:p>
        </p:txBody>
      </p:sp>
      <p:sp>
        <p:nvSpPr>
          <p:cNvPr id="3" name="2 - Θέση περιεχομένου"/>
          <p:cNvSpPr>
            <a:spLocks noGrp="1"/>
          </p:cNvSpPr>
          <p:nvPr>
            <p:ph idx="1"/>
          </p:nvPr>
        </p:nvSpPr>
        <p:spPr/>
        <p:txBody>
          <a:bodyPr>
            <a:normAutofit fontScale="62500" lnSpcReduction="20000"/>
          </a:bodyPr>
          <a:lstStyle/>
          <a:p>
            <a:pPr algn="just">
              <a:buFont typeface="Wingdings" pitchFamily="2" charset="2"/>
              <a:buChar char="ü"/>
            </a:pPr>
            <a:r>
              <a:rPr lang="el-GR" dirty="0" smtClean="0"/>
              <a:t>Παρέμβαση που εφαρμόστηκε σε τμήμα της </a:t>
            </a:r>
            <a:r>
              <a:rPr lang="el-GR" b="1" i="1" dirty="0" smtClean="0"/>
              <a:t>Δ΄ Δημοτικού στη Λεμεσό</a:t>
            </a:r>
          </a:p>
          <a:p>
            <a:pPr algn="just">
              <a:buNone/>
            </a:pPr>
            <a:endParaRPr lang="el-GR" b="1" i="1" dirty="0" smtClean="0"/>
          </a:p>
          <a:p>
            <a:pPr algn="just">
              <a:buFont typeface="Wingdings" pitchFamily="2" charset="2"/>
              <a:buChar char="ü"/>
            </a:pPr>
            <a:r>
              <a:rPr lang="el-GR" b="1" dirty="0" smtClean="0"/>
              <a:t>παρουσίαση συστηματικής διαφοροποίησης </a:t>
            </a:r>
            <a:r>
              <a:rPr lang="el-GR" dirty="0" smtClean="0"/>
              <a:t>των δύο ποικιλιών </a:t>
            </a:r>
            <a:r>
              <a:rPr lang="el-GR" b="1" dirty="0" smtClean="0"/>
              <a:t>στο επίπεδο της σύνταξης </a:t>
            </a:r>
            <a:r>
              <a:rPr lang="el-GR" dirty="0" smtClean="0"/>
              <a:t>(θέση των εγκλιτικών αντωνυμιών) </a:t>
            </a:r>
            <a:r>
              <a:rPr lang="el-GR" b="1" dirty="0" smtClean="0"/>
              <a:t>με τη χρήση μεταγλωσσικής ορολογίας </a:t>
            </a:r>
            <a:r>
              <a:rPr lang="el-GR" dirty="0" smtClean="0"/>
              <a:t>(αντωνυμία, ρήμα)</a:t>
            </a:r>
          </a:p>
          <a:p>
            <a:pPr algn="just">
              <a:buNone/>
            </a:pPr>
            <a:r>
              <a:rPr lang="el-GR" dirty="0" smtClean="0"/>
              <a:t> </a:t>
            </a:r>
          </a:p>
          <a:p>
            <a:pPr algn="just">
              <a:buFont typeface="Wingdings" pitchFamily="2" charset="2"/>
              <a:buChar char="ü"/>
            </a:pPr>
            <a:r>
              <a:rPr lang="el-GR" b="1" dirty="0" smtClean="0"/>
              <a:t>Οι δύο ποικιλίες </a:t>
            </a:r>
            <a:r>
              <a:rPr lang="el-GR" b="1" dirty="0" smtClean="0">
                <a:solidFill>
                  <a:srgbClr val="7030A0"/>
                </a:solidFill>
              </a:rPr>
              <a:t>κατονομάζονται</a:t>
            </a:r>
            <a:r>
              <a:rPr lang="el-GR" dirty="0" smtClean="0"/>
              <a:t> και </a:t>
            </a:r>
            <a:r>
              <a:rPr lang="el-GR" b="1" dirty="0" smtClean="0">
                <a:solidFill>
                  <a:srgbClr val="7030A0"/>
                </a:solidFill>
              </a:rPr>
              <a:t>αντιμετωπίζονται ως συστήματα </a:t>
            </a:r>
            <a:r>
              <a:rPr lang="el-GR" b="1" dirty="0" smtClean="0"/>
              <a:t>που μπορεί να περιγραφούν με τους ίδιους γραμματικούς όρους</a:t>
            </a:r>
          </a:p>
          <a:p>
            <a:pPr algn="just">
              <a:buFont typeface="Wingdings" pitchFamily="2" charset="2"/>
              <a:buChar char="ü"/>
            </a:pPr>
            <a:endParaRPr lang="el-GR" b="1" dirty="0" smtClean="0"/>
          </a:p>
          <a:p>
            <a:pPr algn="just">
              <a:buFont typeface="Wingdings" pitchFamily="2" charset="2"/>
              <a:buChar char="ü"/>
            </a:pPr>
            <a:r>
              <a:rPr lang="el-GR" dirty="0" smtClean="0"/>
              <a:t>εργασία σε ομάδες για την παραγωγή συνταγών, προφορικών και γραπτών και στις δύο ποικιλίες, με </a:t>
            </a:r>
            <a:r>
              <a:rPr lang="el-GR" b="1" dirty="0" smtClean="0"/>
              <a:t>εσωτερικές διαβαθμίσεις ως προς την επισημότητα του ύφους</a:t>
            </a:r>
            <a:r>
              <a:rPr lang="el-GR" dirty="0" smtClean="0"/>
              <a:t> (γραπτή και τηλεοπτική συνταγή στα «</a:t>
            </a:r>
            <a:r>
              <a:rPr lang="el-GR" dirty="0" err="1" smtClean="0"/>
              <a:t>καλαμαρίστικα</a:t>
            </a:r>
            <a:r>
              <a:rPr lang="el-GR" dirty="0" smtClean="0"/>
              <a:t>», προφορικές συνταγές στο δημόσιο και ιδιωτικό πεδίο στην κυπριακή)</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διδακτικοί στόχοι (</a:t>
            </a:r>
            <a:r>
              <a:rPr lang="el-GR" dirty="0" err="1" smtClean="0"/>
              <a:t>Τσιπλάκου</a:t>
            </a:r>
            <a:r>
              <a:rPr lang="el-GR" dirty="0" smtClean="0"/>
              <a:t> &amp; Χατζηιωάννου 2010:621)</a:t>
            </a:r>
          </a:p>
        </p:txBody>
      </p:sp>
      <p:sp>
        <p:nvSpPr>
          <p:cNvPr id="3" name="2 - Θέση περιεχομένου"/>
          <p:cNvSpPr>
            <a:spLocks noGrp="1"/>
          </p:cNvSpPr>
          <p:nvPr>
            <p:ph idx="1"/>
          </p:nvPr>
        </p:nvSpPr>
        <p:spPr/>
        <p:txBody>
          <a:bodyPr>
            <a:normAutofit lnSpcReduction="10000"/>
          </a:bodyPr>
          <a:lstStyle/>
          <a:p>
            <a:pPr lvl="1" algn="just">
              <a:buFont typeface="Wingdings" pitchFamily="2" charset="2"/>
              <a:buChar char="Ø"/>
            </a:pPr>
            <a:r>
              <a:rPr lang="el-GR" sz="2000" dirty="0" smtClean="0"/>
              <a:t>η αύξηση </a:t>
            </a:r>
            <a:r>
              <a:rPr lang="el-GR" sz="2000" b="1" dirty="0" smtClean="0">
                <a:solidFill>
                  <a:srgbClr val="7030A0"/>
                </a:solidFill>
              </a:rPr>
              <a:t>της γλωσσικής ενημερότητας </a:t>
            </a:r>
            <a:r>
              <a:rPr lang="el-GR" sz="2000" dirty="0" smtClean="0"/>
              <a:t>των μαθητών σε σχέση με στοιχεία της κυπριακής μορφολογίας και σύνταξης (μορφολογία και συντακτική θέση των εγκλιτικών αντωνυμιών)</a:t>
            </a:r>
          </a:p>
          <a:p>
            <a:pPr marL="1076325" lvl="1" indent="-90488" algn="just">
              <a:buFont typeface="Wingdings" pitchFamily="2" charset="2"/>
              <a:buChar char="Ø"/>
            </a:pPr>
            <a:r>
              <a:rPr lang="el-GR" sz="2000" dirty="0" smtClean="0"/>
              <a:t>ο εντοπισμός των </a:t>
            </a:r>
            <a:r>
              <a:rPr lang="el-GR" sz="2000" dirty="0" smtClean="0">
                <a:solidFill>
                  <a:srgbClr val="FF0000"/>
                </a:solidFill>
              </a:rPr>
              <a:t>διαφορών με τις αντίστοιχες συντάξεις </a:t>
            </a:r>
            <a:r>
              <a:rPr lang="el-GR" sz="2000" dirty="0" smtClean="0"/>
              <a:t>της κοινής νέας ελληνικής</a:t>
            </a:r>
          </a:p>
          <a:p>
            <a:pPr lvl="1" indent="153988" algn="just">
              <a:buFont typeface="Wingdings" pitchFamily="2" charset="2"/>
              <a:buChar char="Ø"/>
            </a:pPr>
            <a:r>
              <a:rPr lang="el-GR" sz="2000" dirty="0" smtClean="0"/>
              <a:t>η ενίσχυση της </a:t>
            </a:r>
            <a:r>
              <a:rPr lang="el-GR" sz="2000" dirty="0" smtClean="0">
                <a:solidFill>
                  <a:srgbClr val="FF0000"/>
                </a:solidFill>
              </a:rPr>
              <a:t>επίγνωσης ότι η γραμματική της διαλέκτου εμφανίζει συστηματικότητα</a:t>
            </a:r>
          </a:p>
          <a:p>
            <a:pPr lvl="1" indent="153988" algn="just">
              <a:buFont typeface="Wingdings" pitchFamily="2" charset="2"/>
              <a:buChar char="Ø"/>
            </a:pPr>
            <a:endParaRPr lang="el-GR" sz="2000" dirty="0" smtClean="0">
              <a:solidFill>
                <a:srgbClr val="FF0000"/>
              </a:solidFill>
            </a:endParaRPr>
          </a:p>
          <a:p>
            <a:pPr lvl="1" algn="just">
              <a:buFont typeface="Wingdings" pitchFamily="2" charset="2"/>
              <a:buChar char="Ø"/>
            </a:pPr>
            <a:r>
              <a:rPr lang="el-GR" sz="2000" dirty="0" smtClean="0"/>
              <a:t>η </a:t>
            </a:r>
            <a:r>
              <a:rPr lang="el-GR" sz="2000" dirty="0" smtClean="0">
                <a:solidFill>
                  <a:srgbClr val="FF0000"/>
                </a:solidFill>
              </a:rPr>
              <a:t>επαγωγική κατάκτηση των παραπάνω μέσα από ένα </a:t>
            </a:r>
            <a:r>
              <a:rPr lang="el-GR" sz="2000" i="1" dirty="0" smtClean="0">
                <a:solidFill>
                  <a:srgbClr val="FF0000"/>
                </a:solidFill>
              </a:rPr>
              <a:t>δομημένο </a:t>
            </a:r>
            <a:r>
              <a:rPr lang="el-GR" sz="2000" dirty="0" smtClean="0">
                <a:solidFill>
                  <a:srgbClr val="FF0000"/>
                </a:solidFill>
              </a:rPr>
              <a:t>μοντέλο διδασκαλίας</a:t>
            </a:r>
            <a:r>
              <a:rPr lang="el-GR" sz="2000" dirty="0" smtClean="0"/>
              <a:t> με κέντρο συγκεκριμένο </a:t>
            </a:r>
            <a:r>
              <a:rPr lang="el-GR" sz="2000" i="1" dirty="0" err="1" smtClean="0"/>
              <a:t>κειμενικό</a:t>
            </a:r>
            <a:r>
              <a:rPr lang="el-GR" sz="2000" i="1" dirty="0" smtClean="0"/>
              <a:t> είδος </a:t>
            </a:r>
            <a:r>
              <a:rPr lang="el-GR" sz="2000" dirty="0" smtClean="0"/>
              <a:t>(την προφορική και γραπτή συνταγή) και τις παραλλαγές του</a:t>
            </a:r>
          </a:p>
          <a:p>
            <a:pPr lvl="1" algn="just">
              <a:buFont typeface="Wingdings" pitchFamily="2" charset="2"/>
              <a:buChar char="Ø"/>
            </a:pPr>
            <a:r>
              <a:rPr lang="el-GR" sz="2000" dirty="0" smtClean="0"/>
              <a:t>η κατανόηση της </a:t>
            </a:r>
            <a:r>
              <a:rPr lang="el-GR" sz="2000" dirty="0" err="1" smtClean="0"/>
              <a:t>κειμενικής</a:t>
            </a:r>
            <a:r>
              <a:rPr lang="el-GR" sz="2000" dirty="0" smtClean="0"/>
              <a:t> οργάνωσης του συγκεκριμένου </a:t>
            </a:r>
            <a:r>
              <a:rPr lang="el-GR" sz="2000" dirty="0" err="1" smtClean="0"/>
              <a:t>κειμενικού</a:t>
            </a:r>
            <a:r>
              <a:rPr lang="el-GR" sz="2000" dirty="0" smtClean="0"/>
              <a:t> είδους</a:t>
            </a:r>
          </a:p>
          <a:p>
            <a:pPr lvl="1" algn="just">
              <a:buFont typeface="Wingdings" pitchFamily="2" charset="2"/>
              <a:buChar char="Ø"/>
            </a:pPr>
            <a:r>
              <a:rPr lang="el-GR" sz="2000" dirty="0" smtClean="0"/>
              <a:t>η ενίσχυση της </a:t>
            </a:r>
            <a:r>
              <a:rPr lang="el-GR" sz="2000" dirty="0" smtClean="0">
                <a:solidFill>
                  <a:srgbClr val="FF0000"/>
                </a:solidFill>
              </a:rPr>
              <a:t>υφολογικής και </a:t>
            </a:r>
            <a:r>
              <a:rPr lang="el-GR" sz="2000" dirty="0" err="1" smtClean="0">
                <a:solidFill>
                  <a:srgbClr val="FF0000"/>
                </a:solidFill>
              </a:rPr>
              <a:t>κοινωνιογλωσσικής</a:t>
            </a:r>
            <a:r>
              <a:rPr lang="el-GR" sz="2000" dirty="0" smtClean="0">
                <a:solidFill>
                  <a:srgbClr val="FF0000"/>
                </a:solidFill>
              </a:rPr>
              <a:t> </a:t>
            </a:r>
            <a:r>
              <a:rPr lang="el-GR" sz="2000" dirty="0" smtClean="0"/>
              <a:t>ενημερότητας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467545" y="332656"/>
            <a:ext cx="8136904" cy="579350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323528" y="260649"/>
            <a:ext cx="8424935" cy="280831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23528" y="3429000"/>
            <a:ext cx="8496943" cy="32403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dirty="0" smtClean="0"/>
              <a:t/>
            </a:r>
            <a:br>
              <a:rPr lang="el-GR" dirty="0" smtClean="0"/>
            </a:br>
            <a:r>
              <a:rPr lang="el-GR" sz="3100" b="1" dirty="0" smtClean="0"/>
              <a:t>αποτελέσματα παρέμβασης</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052736"/>
            <a:ext cx="8229600" cy="5073427"/>
          </a:xfrm>
        </p:spPr>
        <p:txBody>
          <a:bodyPr>
            <a:normAutofit fontScale="92500" lnSpcReduction="20000"/>
          </a:bodyPr>
          <a:lstStyle/>
          <a:p>
            <a:pPr algn="just">
              <a:buFont typeface="Wingdings" pitchFamily="2" charset="2"/>
              <a:buChar char="ü"/>
            </a:pPr>
            <a:r>
              <a:rPr lang="el-GR" dirty="0" smtClean="0">
                <a:solidFill>
                  <a:srgbClr val="C00000"/>
                </a:solidFill>
              </a:rPr>
              <a:t>αυξημένη συμμετοχή και ενδιαφέρον </a:t>
            </a:r>
            <a:r>
              <a:rPr lang="el-GR" dirty="0" smtClean="0"/>
              <a:t>εκ μέρους των μαθητών</a:t>
            </a:r>
          </a:p>
          <a:p>
            <a:pPr algn="just">
              <a:buFont typeface="Wingdings" pitchFamily="2" charset="2"/>
              <a:buChar char="ü"/>
            </a:pPr>
            <a:r>
              <a:rPr lang="el-GR" dirty="0" smtClean="0">
                <a:solidFill>
                  <a:srgbClr val="C00000"/>
                </a:solidFill>
              </a:rPr>
              <a:t>καλή κατανόηση του γραμματικού φαινομένου-στόχου</a:t>
            </a:r>
            <a:endParaRPr lang="el-GR" dirty="0" smtClean="0"/>
          </a:p>
          <a:p>
            <a:pPr algn="just">
              <a:buFont typeface="Wingdings" pitchFamily="2" charset="2"/>
              <a:buChar char="ü"/>
            </a:pPr>
            <a:r>
              <a:rPr lang="el-GR" dirty="0" smtClean="0"/>
              <a:t>συνειδητοποίηση ότι η </a:t>
            </a:r>
            <a:r>
              <a:rPr lang="el-GR" dirty="0" smtClean="0">
                <a:solidFill>
                  <a:srgbClr val="C00000"/>
                </a:solidFill>
              </a:rPr>
              <a:t>κυπριακή διάλεκτος έχει γραμματική</a:t>
            </a:r>
            <a:endParaRPr lang="el-GR" dirty="0" smtClean="0"/>
          </a:p>
          <a:p>
            <a:pPr algn="just">
              <a:buFont typeface="Wingdings" pitchFamily="2" charset="2"/>
              <a:buChar char="ü"/>
            </a:pPr>
            <a:r>
              <a:rPr lang="el-GR" dirty="0" smtClean="0">
                <a:solidFill>
                  <a:srgbClr val="C00000"/>
                </a:solidFill>
              </a:rPr>
              <a:t>αυξημένη </a:t>
            </a:r>
            <a:r>
              <a:rPr lang="el-GR" dirty="0" err="1" smtClean="0">
                <a:solidFill>
                  <a:srgbClr val="C00000"/>
                </a:solidFill>
              </a:rPr>
              <a:t>κοινωνιογλωσσική</a:t>
            </a:r>
            <a:r>
              <a:rPr lang="el-GR" dirty="0" smtClean="0">
                <a:solidFill>
                  <a:srgbClr val="C00000"/>
                </a:solidFill>
              </a:rPr>
              <a:t> / επικοινωνιακή ενημερότητα ( : επίγνωση, </a:t>
            </a:r>
            <a:r>
              <a:rPr lang="el-GR" dirty="0" err="1" smtClean="0">
                <a:solidFill>
                  <a:srgbClr val="C00000"/>
                </a:solidFill>
              </a:rPr>
              <a:t>συνειδητότητα</a:t>
            </a:r>
            <a:r>
              <a:rPr lang="el-GR" dirty="0" smtClean="0">
                <a:solidFill>
                  <a:srgbClr val="C00000"/>
                </a:solidFill>
              </a:rPr>
              <a:t>)</a:t>
            </a:r>
          </a:p>
          <a:p>
            <a:pPr marL="898525" algn="just">
              <a:buFont typeface="Wingdings" pitchFamily="2" charset="2"/>
              <a:buChar char="ü"/>
            </a:pPr>
            <a:r>
              <a:rPr lang="el-GR" i="1" dirty="0" smtClean="0"/>
              <a:t>συσχετισμός περίστασης επικοινωνίας με επιλογές κώδικα</a:t>
            </a:r>
          </a:p>
          <a:p>
            <a:pPr marL="717550" indent="-717550" algn="just">
              <a:buFont typeface="Wingdings" pitchFamily="2" charset="2"/>
              <a:buChar char="ü"/>
            </a:pPr>
            <a:r>
              <a:rPr lang="el-GR" i="1" dirty="0" smtClean="0"/>
              <a:t>μεταγλωσσική πραγμάτευση των διαθέσιμων γλωσσικών επιλογών</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δραστηριότητα</a:t>
            </a:r>
            <a:endParaRPr lang="el-GR" dirty="0"/>
          </a:p>
        </p:txBody>
      </p:sp>
      <p:sp>
        <p:nvSpPr>
          <p:cNvPr id="3" name="2 - Θέση περιεχομένου"/>
          <p:cNvSpPr>
            <a:spLocks noGrp="1"/>
          </p:cNvSpPr>
          <p:nvPr>
            <p:ph idx="1"/>
          </p:nvPr>
        </p:nvSpPr>
        <p:spPr/>
        <p:txBody>
          <a:bodyPr/>
          <a:lstStyle/>
          <a:p>
            <a:r>
              <a:rPr lang="el-GR" i="1" dirty="0" smtClean="0"/>
              <a:t>εντοπίστε στοιχεία που αναδεικνύουν τη γλωσσική και </a:t>
            </a:r>
            <a:r>
              <a:rPr lang="el-GR" i="1" dirty="0" err="1" smtClean="0"/>
              <a:t>κοινωνιογλωσσική</a:t>
            </a:r>
            <a:r>
              <a:rPr lang="el-GR" i="1" dirty="0" smtClean="0"/>
              <a:t> ενημερότητα των μικρών μαθητών</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solidFill>
                  <a:srgbClr val="FF0000"/>
                </a:solidFill>
              </a:rPr>
              <a:t>Α. Γεωγραφική γλωσσική διαφοροποίηση</a:t>
            </a:r>
            <a:endParaRPr lang="el-GR" sz="3200" dirty="0">
              <a:solidFill>
                <a:srgbClr val="FF0000"/>
              </a:solidFill>
            </a:endParaRPr>
          </a:p>
        </p:txBody>
      </p:sp>
      <p:sp>
        <p:nvSpPr>
          <p:cNvPr id="3" name="2 - Θέση περιεχομένου"/>
          <p:cNvSpPr>
            <a:spLocks noGrp="1"/>
          </p:cNvSpPr>
          <p:nvPr>
            <p:ph idx="1"/>
          </p:nvPr>
        </p:nvSpPr>
        <p:spPr/>
        <p:txBody>
          <a:bodyPr>
            <a:normAutofit lnSpcReduction="10000"/>
          </a:bodyPr>
          <a:lstStyle/>
          <a:p>
            <a:pPr algn="just"/>
            <a:r>
              <a:rPr lang="el-GR" sz="2200" dirty="0" smtClean="0"/>
              <a:t>Οι γεωγραφικές γλωσσικές ποικιλίες = </a:t>
            </a:r>
            <a:r>
              <a:rPr lang="el-GR" sz="2200" b="1" dirty="0" smtClean="0">
                <a:solidFill>
                  <a:schemeClr val="accent4">
                    <a:lumMod val="75000"/>
                  </a:schemeClr>
                </a:solidFill>
              </a:rPr>
              <a:t>διάλεκτοι</a:t>
            </a:r>
            <a:r>
              <a:rPr lang="el-GR" sz="2200" dirty="0" smtClean="0"/>
              <a:t> ή </a:t>
            </a:r>
            <a:r>
              <a:rPr lang="el-GR" sz="2200" b="1" dirty="0" smtClean="0">
                <a:solidFill>
                  <a:schemeClr val="accent4">
                    <a:lumMod val="75000"/>
                  </a:schemeClr>
                </a:solidFill>
              </a:rPr>
              <a:t>τοπικά ιδιώματα</a:t>
            </a:r>
          </a:p>
          <a:p>
            <a:pPr algn="just"/>
            <a:endParaRPr lang="el-GR" sz="2200" b="1" dirty="0" smtClean="0">
              <a:solidFill>
                <a:schemeClr val="accent4">
                  <a:lumMod val="75000"/>
                </a:schemeClr>
              </a:solidFill>
            </a:endParaRPr>
          </a:p>
          <a:p>
            <a:pPr algn="just"/>
            <a:r>
              <a:rPr lang="el-GR" sz="2200" b="1" dirty="0" smtClean="0">
                <a:solidFill>
                  <a:schemeClr val="accent4">
                    <a:lumMod val="75000"/>
                  </a:schemeClr>
                </a:solidFill>
              </a:rPr>
              <a:t>Τοπικό ιδίωμα </a:t>
            </a:r>
            <a:r>
              <a:rPr lang="el-GR" sz="2200" dirty="0" smtClean="0"/>
              <a:t>= αφορά ποικιλίες που παρουσιάζουν μικρό αριθμό αποκλίσεων </a:t>
            </a:r>
            <a:r>
              <a:rPr lang="el-GR" sz="2200" dirty="0" smtClean="0">
                <a:sym typeface="Wingdings" panose="05000000000000000000" pitchFamily="2" charset="2"/>
              </a:rPr>
              <a:t> στο επίπεδο της φωνητικής και του λεξιλογίου (π.χ. βόρειο ιδίωμα) </a:t>
            </a:r>
          </a:p>
          <a:p>
            <a:pPr algn="just"/>
            <a:endParaRPr lang="el-GR" sz="2200" b="1" dirty="0" smtClean="0">
              <a:solidFill>
                <a:schemeClr val="accent4">
                  <a:lumMod val="75000"/>
                </a:schemeClr>
              </a:solidFill>
              <a:sym typeface="Wingdings" panose="05000000000000000000" pitchFamily="2" charset="2"/>
            </a:endParaRPr>
          </a:p>
          <a:p>
            <a:pPr algn="just"/>
            <a:r>
              <a:rPr lang="el-GR" sz="2200" b="1" dirty="0" smtClean="0">
                <a:solidFill>
                  <a:schemeClr val="accent4">
                    <a:lumMod val="75000"/>
                  </a:schemeClr>
                </a:solidFill>
                <a:sym typeface="Wingdings" panose="05000000000000000000" pitchFamily="2" charset="2"/>
              </a:rPr>
              <a:t>Διάλεκτος</a:t>
            </a:r>
            <a:r>
              <a:rPr lang="el-GR" sz="2200" dirty="0" smtClean="0">
                <a:sym typeface="Wingdings" panose="05000000000000000000" pitchFamily="2" charset="2"/>
              </a:rPr>
              <a:t> = </a:t>
            </a:r>
          </a:p>
          <a:p>
            <a:pPr marL="685800" lvl="1" algn="just">
              <a:buFont typeface="Wingdings" panose="05000000000000000000" pitchFamily="2" charset="2"/>
              <a:buChar char="v"/>
            </a:pPr>
            <a:r>
              <a:rPr lang="el-GR" sz="1900" dirty="0" smtClean="0">
                <a:sym typeface="Wingdings" panose="05000000000000000000" pitchFamily="2" charset="2"/>
              </a:rPr>
              <a:t>γεωγραφική ποικιλία με μεγαλύτερο βαθμό διαφοροποίησης (π.χ. τσακώνικη διάλεκτος)</a:t>
            </a:r>
          </a:p>
          <a:p>
            <a:pPr marL="400050" lvl="1" indent="0" algn="just">
              <a:buNone/>
            </a:pPr>
            <a:endParaRPr lang="el-GR" sz="1300" dirty="0" smtClean="0">
              <a:sym typeface="Wingdings" panose="05000000000000000000" pitchFamily="2" charset="2"/>
            </a:endParaRPr>
          </a:p>
          <a:p>
            <a:pPr marL="685800" lvl="1" algn="just">
              <a:buFont typeface="Wingdings" panose="05000000000000000000" pitchFamily="2" charset="2"/>
              <a:buChar char="v"/>
            </a:pPr>
            <a:r>
              <a:rPr lang="el-GR" sz="1900" dirty="0" smtClean="0">
                <a:sym typeface="Wingdings" panose="05000000000000000000" pitchFamily="2" charset="2"/>
              </a:rPr>
              <a:t>ή/και μια ομάδα τοπικών ιδιωμάτων (π.χ. η </a:t>
            </a:r>
            <a:r>
              <a:rPr lang="el-GR" sz="1900" dirty="0" err="1" smtClean="0">
                <a:sym typeface="Wingdings" panose="05000000000000000000" pitchFamily="2" charset="2"/>
              </a:rPr>
              <a:t>καππαδοκική</a:t>
            </a:r>
            <a:r>
              <a:rPr lang="el-GR" sz="1900" dirty="0" smtClean="0">
                <a:sym typeface="Wingdings" panose="05000000000000000000" pitchFamily="2" charset="2"/>
              </a:rPr>
              <a:t> διάλεκτος περιελάμβανε μεταξύ άλλων τα ιδιώματα του </a:t>
            </a:r>
            <a:r>
              <a:rPr lang="el-GR" sz="1900" dirty="0" err="1" smtClean="0">
                <a:sym typeface="Wingdings" panose="05000000000000000000" pitchFamily="2" charset="2"/>
              </a:rPr>
              <a:t>Ουλαγάτς</a:t>
            </a:r>
            <a:r>
              <a:rPr lang="el-GR" sz="1900" dirty="0" smtClean="0">
                <a:sym typeface="Wingdings" panose="05000000000000000000" pitchFamily="2" charset="2"/>
              </a:rPr>
              <a:t> και των </a:t>
            </a:r>
            <a:r>
              <a:rPr lang="el-GR" sz="1900" dirty="0" err="1" smtClean="0">
                <a:sym typeface="Wingdings" panose="05000000000000000000" pitchFamily="2" charset="2"/>
              </a:rPr>
              <a:t>Φαράσων</a:t>
            </a:r>
            <a:r>
              <a:rPr lang="el-GR" sz="1900" dirty="0" smtClean="0">
                <a:sym typeface="Wingdings" panose="05000000000000000000" pitchFamily="2" charset="2"/>
              </a:rPr>
              <a:t>)</a:t>
            </a:r>
            <a:endParaRPr lang="el-GR" sz="1300" dirty="0" smtClean="0">
              <a:sym typeface="Wingdings" panose="05000000000000000000" pitchFamily="2" charset="2"/>
            </a:endParaRP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 </a:t>
            </a:r>
            <a:r>
              <a:rPr lang="el-GR" dirty="0" smtClean="0"/>
              <a:t>περίπτωση της Ελλάδας</a:t>
            </a:r>
            <a:endParaRPr lang="el-GR" dirty="0"/>
          </a:p>
        </p:txBody>
      </p:sp>
      <p:sp>
        <p:nvSpPr>
          <p:cNvPr id="3" name="2 - Θέση περιεχομένου"/>
          <p:cNvSpPr>
            <a:spLocks noGrp="1"/>
          </p:cNvSpPr>
          <p:nvPr>
            <p:ph idx="1"/>
          </p:nvPr>
        </p:nvSpPr>
        <p:spPr>
          <a:xfrm>
            <a:off x="457200" y="1600200"/>
            <a:ext cx="8229600" cy="4637112"/>
          </a:xfrm>
        </p:spPr>
        <p:txBody>
          <a:bodyPr>
            <a:normAutofit fontScale="85000" lnSpcReduction="20000"/>
          </a:bodyPr>
          <a:lstStyle/>
          <a:p>
            <a:pPr>
              <a:lnSpc>
                <a:spcPct val="80000"/>
              </a:lnSpc>
              <a:buNone/>
            </a:pPr>
            <a:r>
              <a:rPr lang="el-GR" altLang="en-US" b="1" dirty="0" smtClean="0"/>
              <a:t>Διάλεκτοι του </a:t>
            </a:r>
            <a:r>
              <a:rPr lang="el-GR" altLang="en-US" b="1" dirty="0" smtClean="0">
                <a:solidFill>
                  <a:srgbClr val="7030A0"/>
                </a:solidFill>
              </a:rPr>
              <a:t>ιστορικού ελληνόφωνου χώρου</a:t>
            </a:r>
            <a:r>
              <a:rPr lang="el-GR" altLang="en-US" dirty="0" smtClean="0"/>
              <a:t>:</a:t>
            </a:r>
          </a:p>
          <a:p>
            <a:pPr>
              <a:lnSpc>
                <a:spcPct val="80000"/>
              </a:lnSpc>
            </a:pPr>
            <a:r>
              <a:rPr lang="el-GR" altLang="en-US" dirty="0" smtClean="0"/>
              <a:t>ποντιακή</a:t>
            </a:r>
          </a:p>
          <a:p>
            <a:pPr>
              <a:lnSpc>
                <a:spcPct val="80000"/>
              </a:lnSpc>
            </a:pPr>
            <a:r>
              <a:rPr lang="el-GR" altLang="en-US" dirty="0" err="1" smtClean="0"/>
              <a:t>καππαδοκική</a:t>
            </a:r>
            <a:endParaRPr lang="el-GR" altLang="en-US" dirty="0" smtClean="0"/>
          </a:p>
          <a:p>
            <a:pPr>
              <a:lnSpc>
                <a:spcPct val="80000"/>
              </a:lnSpc>
            </a:pPr>
            <a:r>
              <a:rPr lang="el-GR" altLang="en-US" dirty="0" err="1" smtClean="0"/>
              <a:t>κατωιταλική</a:t>
            </a:r>
            <a:endParaRPr lang="el-GR" altLang="en-US" dirty="0" smtClean="0"/>
          </a:p>
          <a:p>
            <a:pPr>
              <a:lnSpc>
                <a:spcPct val="80000"/>
              </a:lnSpc>
            </a:pPr>
            <a:r>
              <a:rPr lang="el-GR" altLang="en-US" dirty="0" smtClean="0"/>
              <a:t>Τσακωνική</a:t>
            </a:r>
          </a:p>
          <a:p>
            <a:pPr>
              <a:lnSpc>
                <a:spcPct val="80000"/>
              </a:lnSpc>
              <a:buNone/>
            </a:pPr>
            <a:r>
              <a:rPr lang="el-GR" altLang="en-US" u="sng" dirty="0" smtClean="0"/>
              <a:t>* </a:t>
            </a:r>
            <a:r>
              <a:rPr lang="el-GR" altLang="en-US" i="1" dirty="0" smtClean="0"/>
              <a:t>Μεγάλο μέρος της γλωσσικής κοινότητας δεν τις καταλαβαίνει.</a:t>
            </a:r>
          </a:p>
          <a:p>
            <a:pPr>
              <a:lnSpc>
                <a:spcPct val="80000"/>
              </a:lnSpc>
              <a:buNone/>
            </a:pPr>
            <a:endParaRPr lang="el-GR" altLang="en-US" u="sng" dirty="0" smtClean="0"/>
          </a:p>
          <a:p>
            <a:pPr>
              <a:lnSpc>
                <a:spcPct val="80000"/>
              </a:lnSpc>
              <a:buNone/>
            </a:pPr>
            <a:r>
              <a:rPr lang="el-GR" altLang="en-US" b="1" dirty="0" smtClean="0"/>
              <a:t>Ομάδες ιδιωμάτων</a:t>
            </a:r>
            <a:r>
              <a:rPr lang="el-GR" altLang="en-US" dirty="0" smtClean="0"/>
              <a:t>:</a:t>
            </a:r>
          </a:p>
          <a:p>
            <a:pPr>
              <a:lnSpc>
                <a:spcPct val="80000"/>
              </a:lnSpc>
            </a:pPr>
            <a:r>
              <a:rPr lang="el-GR" altLang="en-US" dirty="0" smtClean="0"/>
              <a:t>βόρεια (Θράκη, Μακεδονία, Ήπειρος, Βόρειο Αιγαίο)  </a:t>
            </a:r>
          </a:p>
          <a:p>
            <a:pPr>
              <a:lnSpc>
                <a:spcPct val="80000"/>
              </a:lnSpc>
            </a:pPr>
            <a:r>
              <a:rPr lang="el-GR" altLang="en-US" dirty="0" smtClean="0"/>
              <a:t>νότια (Ρούμελη, Πελοπόννησος, Ιόνιο, Κρήτη και Νότιο Αιγαίο).</a:t>
            </a:r>
            <a:r>
              <a:rPr lang="en-US" altLang="en-US" dirty="0" smtClean="0"/>
              <a:t> </a:t>
            </a:r>
            <a:endParaRPr lang="el-GR" altLang="en-US" dirty="0" smtClean="0"/>
          </a:p>
          <a:p>
            <a:pPr>
              <a:lnSpc>
                <a:spcPct val="80000"/>
              </a:lnSpc>
              <a:buNone/>
            </a:pPr>
            <a:r>
              <a:rPr lang="el-GR" altLang="en-US" dirty="0" smtClean="0"/>
              <a:t>* </a:t>
            </a:r>
            <a:r>
              <a:rPr lang="el-GR" altLang="en-US" i="1" dirty="0" smtClean="0"/>
              <a:t>Μικρότερες διαφοροποιήσεις προφοράς, λεξιλογίου, σύνταξης, κατανόησή τους</a:t>
            </a:r>
            <a:r>
              <a:rPr lang="el-GR" altLang="en-US" u="sng" dirty="0" smtClean="0"/>
              <a:t>.</a:t>
            </a:r>
            <a:endParaRPr lang="en-US" altLang="en-US" u="sng" dirty="0" smtClean="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διάλεκτος</a:t>
            </a:r>
            <a:endParaRPr lang="el-GR" dirty="0"/>
          </a:p>
        </p:txBody>
      </p:sp>
      <p:sp>
        <p:nvSpPr>
          <p:cNvPr id="3" name="2 - Θέση περιεχομένου"/>
          <p:cNvSpPr>
            <a:spLocks noGrp="1"/>
          </p:cNvSpPr>
          <p:nvPr>
            <p:ph idx="1"/>
          </p:nvPr>
        </p:nvSpPr>
        <p:spPr>
          <a:xfrm>
            <a:off x="457200" y="1268760"/>
            <a:ext cx="8229600" cy="4857403"/>
          </a:xfrm>
        </p:spPr>
        <p:txBody>
          <a:bodyPr/>
          <a:lstStyle/>
          <a:p>
            <a:pPr algn="just"/>
            <a:r>
              <a:rPr lang="el-GR" sz="2200" dirty="0" smtClean="0"/>
              <a:t>Ο </a:t>
            </a:r>
            <a:r>
              <a:rPr lang="el-GR" sz="2200" b="1" dirty="0" smtClean="0">
                <a:solidFill>
                  <a:schemeClr val="accent4">
                    <a:lumMod val="75000"/>
                  </a:schemeClr>
                </a:solidFill>
              </a:rPr>
              <a:t>βαθμός απόκλισης </a:t>
            </a:r>
            <a:r>
              <a:rPr lang="el-GR" sz="2200" dirty="0" smtClean="0"/>
              <a:t>μιας διαλέκτου καθορίζεται από ποικίλους παράγοντες:</a:t>
            </a:r>
          </a:p>
          <a:p>
            <a:pPr lvl="1" algn="just">
              <a:buFont typeface="Wingdings" panose="05000000000000000000" pitchFamily="2" charset="2"/>
              <a:buChar char="v"/>
            </a:pPr>
            <a:r>
              <a:rPr lang="el-GR" dirty="0" smtClean="0"/>
              <a:t>Η γεωγραφική απόσταση </a:t>
            </a:r>
          </a:p>
          <a:p>
            <a:pPr lvl="1" algn="just">
              <a:buFont typeface="Wingdings" panose="05000000000000000000" pitchFamily="2" charset="2"/>
              <a:buChar char="v"/>
            </a:pPr>
            <a:r>
              <a:rPr lang="el-GR" dirty="0" smtClean="0"/>
              <a:t>Η γεωφυσική απομόνωση ενός τόπου</a:t>
            </a:r>
          </a:p>
          <a:p>
            <a:endParaRPr lang="el-GR" dirty="0"/>
          </a:p>
        </p:txBody>
      </p:sp>
      <p:pic>
        <p:nvPicPr>
          <p:cNvPr id="4" name="Picture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15616" y="3140968"/>
            <a:ext cx="7200800" cy="34563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Ενδεικτικά: η </a:t>
            </a:r>
            <a:r>
              <a:rPr lang="el-GR" sz="3200" b="1" dirty="0" err="1" smtClean="0">
                <a:solidFill>
                  <a:schemeClr val="accent4">
                    <a:lumMod val="75000"/>
                  </a:schemeClr>
                </a:solidFill>
              </a:rPr>
              <a:t>Καππαδοκική</a:t>
            </a:r>
            <a:r>
              <a:rPr lang="el-GR" sz="3200" dirty="0" smtClean="0"/>
              <a:t> </a:t>
            </a:r>
            <a:r>
              <a:rPr lang="el-GR" sz="3200" b="1" dirty="0" smtClean="0">
                <a:solidFill>
                  <a:schemeClr val="accent4">
                    <a:lumMod val="75000"/>
                  </a:schemeClr>
                </a:solidFill>
              </a:rPr>
              <a:t>διάλεκτος</a:t>
            </a:r>
            <a:endParaRPr lang="el-GR" sz="3200" dirty="0"/>
          </a:p>
        </p:txBody>
      </p:sp>
      <p:sp>
        <p:nvSpPr>
          <p:cNvPr id="3" name="2 - Θέση περιεχομένου"/>
          <p:cNvSpPr>
            <a:spLocks noGrp="1"/>
          </p:cNvSpPr>
          <p:nvPr>
            <p:ph idx="1"/>
          </p:nvPr>
        </p:nvSpPr>
        <p:spPr>
          <a:xfrm>
            <a:off x="457200" y="1600200"/>
            <a:ext cx="8229600" cy="4925144"/>
          </a:xfrm>
        </p:spPr>
        <p:txBody>
          <a:bodyPr>
            <a:normAutofit fontScale="62500" lnSpcReduction="20000"/>
          </a:bodyPr>
          <a:lstStyle/>
          <a:p>
            <a:pPr algn="just"/>
            <a:r>
              <a:rPr lang="el-GR" dirty="0" smtClean="0"/>
              <a:t>Η </a:t>
            </a:r>
            <a:r>
              <a:rPr lang="el-GR" b="1" dirty="0" err="1" smtClean="0">
                <a:solidFill>
                  <a:schemeClr val="accent4">
                    <a:lumMod val="75000"/>
                  </a:schemeClr>
                </a:solidFill>
              </a:rPr>
              <a:t>καππαδοκική</a:t>
            </a:r>
            <a:r>
              <a:rPr lang="el-GR" dirty="0" smtClean="0"/>
              <a:t> </a:t>
            </a:r>
            <a:r>
              <a:rPr lang="el-GR" b="1" dirty="0" smtClean="0">
                <a:solidFill>
                  <a:schemeClr val="accent4">
                    <a:lumMod val="75000"/>
                  </a:schemeClr>
                </a:solidFill>
              </a:rPr>
              <a:t>διάλεκτος</a:t>
            </a:r>
            <a:r>
              <a:rPr lang="el-GR" dirty="0" smtClean="0"/>
              <a:t>, όταν είχε ακόμη φυσικούς ομιλητές στον χώρο της, περιελάμβανε </a:t>
            </a:r>
            <a:r>
              <a:rPr lang="el-GR" i="1" dirty="0" smtClean="0"/>
              <a:t>τρεις ομάδες ιδιωμάτων </a:t>
            </a:r>
            <a:r>
              <a:rPr lang="el-GR" dirty="0" smtClean="0"/>
              <a:t>(με βάση </a:t>
            </a:r>
            <a:r>
              <a:rPr lang="el-GR" dirty="0" err="1" smtClean="0"/>
              <a:t>γλωσσογεωγραφικούς</a:t>
            </a:r>
            <a:r>
              <a:rPr lang="el-GR" dirty="0" smtClean="0"/>
              <a:t> παράγοντες): </a:t>
            </a:r>
          </a:p>
          <a:p>
            <a:pPr algn="just"/>
            <a:r>
              <a:rPr lang="el-GR" b="1" dirty="0" smtClean="0">
                <a:solidFill>
                  <a:schemeClr val="accent4">
                    <a:lumMod val="75000"/>
                  </a:schemeClr>
                </a:solidFill>
              </a:rPr>
              <a:t>α)</a:t>
            </a:r>
            <a:r>
              <a:rPr lang="el-GR" dirty="0" smtClean="0"/>
              <a:t> το ιδίωμα της </a:t>
            </a:r>
            <a:r>
              <a:rPr lang="el-GR" dirty="0" err="1" smtClean="0"/>
              <a:t>Σίλλης</a:t>
            </a:r>
            <a:r>
              <a:rPr lang="el-GR" dirty="0" smtClean="0"/>
              <a:t> (κοντά στο Ικόνιο), </a:t>
            </a:r>
          </a:p>
          <a:p>
            <a:pPr algn="just"/>
            <a:r>
              <a:rPr lang="el-GR" b="1" dirty="0" smtClean="0">
                <a:solidFill>
                  <a:schemeClr val="accent4">
                    <a:lumMod val="75000"/>
                  </a:schemeClr>
                </a:solidFill>
              </a:rPr>
              <a:t>β)</a:t>
            </a:r>
            <a:r>
              <a:rPr lang="el-GR" dirty="0" smtClean="0"/>
              <a:t> το ιδίωμα των </a:t>
            </a:r>
            <a:r>
              <a:rPr lang="el-GR" dirty="0" err="1" smtClean="0"/>
              <a:t>Φαράσων</a:t>
            </a:r>
            <a:r>
              <a:rPr lang="el-GR" dirty="0" smtClean="0"/>
              <a:t> (και άλλων έξι χωριών που βρίσκονταν στην ίδια κοιλάδα), και </a:t>
            </a:r>
          </a:p>
          <a:p>
            <a:pPr algn="just"/>
            <a:r>
              <a:rPr lang="el-GR" b="1" dirty="0" smtClean="0">
                <a:solidFill>
                  <a:schemeClr val="accent4">
                    <a:lumMod val="75000"/>
                  </a:schemeClr>
                </a:solidFill>
              </a:rPr>
              <a:t>γ)</a:t>
            </a:r>
            <a:r>
              <a:rPr lang="el-GR" dirty="0" smtClean="0"/>
              <a:t> το ιδίωμα της κυρίως Καππαδοκίας. </a:t>
            </a:r>
          </a:p>
          <a:p>
            <a:pPr algn="just"/>
            <a:endParaRPr lang="el-GR" dirty="0" smtClean="0"/>
          </a:p>
          <a:p>
            <a:pPr algn="just"/>
            <a:r>
              <a:rPr lang="el-GR" dirty="0" smtClean="0"/>
              <a:t>Η περιοχή : ελληνόφωνος θύλακος περιστοιχισμένος από την τουρκική πλειονότητα - η επίδραση της τουρκικής εμφανής σε όλα τα επίπεδα,</a:t>
            </a:r>
          </a:p>
          <a:p>
            <a:pPr algn="just"/>
            <a:r>
              <a:rPr lang="el-GR" dirty="0"/>
              <a:t>Σ</a:t>
            </a:r>
            <a:r>
              <a:rPr lang="el-GR" dirty="0" smtClean="0"/>
              <a:t>ε ορισμένα χωριά είχε παρατηρηθεί και το φαινόμενο της γλωσσικής μίξης (</a:t>
            </a:r>
            <a:r>
              <a:rPr lang="el-GR" dirty="0" err="1" smtClean="0"/>
              <a:t>Ουλαγάτς</a:t>
            </a:r>
            <a:r>
              <a:rPr lang="el-GR" dirty="0" smtClean="0"/>
              <a:t>). </a:t>
            </a:r>
          </a:p>
          <a:p>
            <a:pPr algn="just"/>
            <a:r>
              <a:rPr lang="el-GR" dirty="0" smtClean="0"/>
              <a:t>Παρουσιάζει συγγένεια με την Ποντιακή διάλεκτο και θεωρείται ότι μαζί με αυτήν αποκόπηκε από τον υπόλοιπο ελληνόφωνο κορμό κατά τον 11ο αι. εξαιτίας των επιδρομών των Σελτζούκων Τούρκων.</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solidFill>
                  <a:schemeClr val="accent4">
                    <a:lumMod val="75000"/>
                  </a:schemeClr>
                </a:solidFill>
                <a:latin typeface="Roboto Slab"/>
              </a:rPr>
              <a:t>Παραμύθι από τα </a:t>
            </a:r>
            <a:r>
              <a:rPr lang="el-GR" sz="2700" b="1" dirty="0" err="1" smtClean="0">
                <a:solidFill>
                  <a:schemeClr val="accent4">
                    <a:lumMod val="75000"/>
                  </a:schemeClr>
                </a:solidFill>
                <a:latin typeface="Roboto Slab"/>
              </a:rPr>
              <a:t>Φάρασα</a:t>
            </a:r>
            <a:r>
              <a:rPr lang="el-GR" sz="2700" b="1" dirty="0" smtClean="0">
                <a:solidFill>
                  <a:schemeClr val="accent4">
                    <a:lumMod val="75000"/>
                  </a:schemeClr>
                </a:solidFill>
                <a:latin typeface="Roboto Slab"/>
              </a:rPr>
              <a:t> (απόσπασμα από τον </a:t>
            </a:r>
            <a:r>
              <a:rPr lang="el-GR" sz="2700" b="1" dirty="0" err="1" smtClean="0">
                <a:solidFill>
                  <a:schemeClr val="accent4">
                    <a:lumMod val="75000"/>
                  </a:schemeClr>
                </a:solidFill>
                <a:latin typeface="Roboto Slab"/>
              </a:rPr>
              <a:t>Dawkins</a:t>
            </a:r>
            <a:r>
              <a:rPr lang="el-GR" sz="2700" b="1" dirty="0" smtClean="0">
                <a:solidFill>
                  <a:schemeClr val="accent4">
                    <a:lumMod val="75000"/>
                  </a:schemeClr>
                </a:solidFill>
                <a:latin typeface="Roboto Slab"/>
              </a:rPr>
              <a:t>, 1916, σ. 502)</a:t>
            </a:r>
            <a:r>
              <a:rPr lang="el-GR" dirty="0" smtClean="0">
                <a:solidFill>
                  <a:srgbClr val="333333"/>
                </a:solidFill>
                <a:latin typeface="Roboto Slab"/>
              </a:rPr>
              <a:t/>
            </a:r>
            <a:br>
              <a:rPr lang="el-GR" dirty="0" smtClean="0">
                <a:solidFill>
                  <a:srgbClr val="333333"/>
                </a:solidFill>
                <a:latin typeface="Roboto Slab"/>
              </a:rPr>
            </a:br>
            <a:endParaRPr lang="el-GR" dirty="0"/>
          </a:p>
        </p:txBody>
      </p:sp>
      <p:sp>
        <p:nvSpPr>
          <p:cNvPr id="3" name="2 - Θέση περιεχομένου"/>
          <p:cNvSpPr>
            <a:spLocks noGrp="1"/>
          </p:cNvSpPr>
          <p:nvPr>
            <p:ph idx="1"/>
          </p:nvPr>
        </p:nvSpPr>
        <p:spPr>
          <a:xfrm>
            <a:off x="457200" y="1268760"/>
            <a:ext cx="8229600" cy="5040560"/>
          </a:xfrm>
        </p:spPr>
        <p:txBody>
          <a:bodyPr>
            <a:normAutofit fontScale="62500" lnSpcReduction="20000"/>
          </a:bodyPr>
          <a:lstStyle/>
          <a:p>
            <a:pPr marL="0" indent="0" algn="just" fontAlgn="base">
              <a:buNone/>
            </a:pPr>
            <a:endParaRPr lang="el-GR" i="1" dirty="0" smtClean="0">
              <a:solidFill>
                <a:srgbClr val="333333"/>
              </a:solidFill>
              <a:latin typeface="Roboto Slab"/>
            </a:endParaRPr>
          </a:p>
          <a:p>
            <a:pPr marL="0" indent="0" algn="just" fontAlgn="base">
              <a:buNone/>
            </a:pPr>
            <a:r>
              <a:rPr lang="el-GR" i="1" dirty="0" smtClean="0">
                <a:solidFill>
                  <a:srgbClr val="333333"/>
                </a:solidFill>
                <a:latin typeface="Roboto Slab"/>
              </a:rPr>
              <a:t>Σα </a:t>
            </a:r>
            <a:r>
              <a:rPr lang="el-GR" i="1" dirty="0" err="1" smtClean="0">
                <a:solidFill>
                  <a:srgbClr val="333333"/>
                </a:solidFill>
                <a:latin typeface="Roboto Slab"/>
              </a:rPr>
              <a:t>μπρώτο</a:t>
            </a:r>
            <a:r>
              <a:rPr lang="el-GR" i="1" dirty="0" smtClean="0">
                <a:solidFill>
                  <a:srgbClr val="333333"/>
                </a:solidFill>
                <a:latin typeface="Roboto Slab"/>
              </a:rPr>
              <a:t> </a:t>
            </a:r>
            <a:r>
              <a:rPr lang="el-GR" i="1" dirty="0" err="1" smtClean="0">
                <a:solidFill>
                  <a:srgbClr val="333333"/>
                </a:solidFill>
                <a:latin typeface="Roboto Slab"/>
              </a:rPr>
              <a:t>νταρό</a:t>
            </a:r>
            <a:r>
              <a:rPr lang="el-GR" i="1" dirty="0" smtClean="0">
                <a:solidFill>
                  <a:srgbClr val="333333"/>
                </a:solidFill>
                <a:latin typeface="Roboto Slab"/>
              </a:rPr>
              <a:t> </a:t>
            </a:r>
            <a:r>
              <a:rPr lang="el-GR" i="1" dirty="0" err="1" smtClean="0">
                <a:solidFill>
                  <a:srgbClr val="333333"/>
                </a:solidFill>
                <a:latin typeface="Roboto Slab"/>
              </a:rPr>
              <a:t>έντουν</a:t>
            </a:r>
            <a:r>
              <a:rPr lang="el-GR" i="1" dirty="0" smtClean="0">
                <a:solidFill>
                  <a:srgbClr val="333333"/>
                </a:solidFill>
                <a:latin typeface="Roboto Slab"/>
              </a:rPr>
              <a:t> </a:t>
            </a:r>
            <a:r>
              <a:rPr lang="el-GR" i="1" dirty="0" err="1" smtClean="0">
                <a:solidFill>
                  <a:srgbClr val="333333"/>
                </a:solidFill>
                <a:latin typeface="Roboto Slab"/>
              </a:rPr>
              <a:t>έργκο</a:t>
            </a:r>
            <a:r>
              <a:rPr lang="el-GR" i="1" dirty="0" smtClean="0">
                <a:solidFill>
                  <a:srgbClr val="333333"/>
                </a:solidFill>
                <a:latin typeface="Roboto Slab"/>
              </a:rPr>
              <a:t>. </a:t>
            </a:r>
            <a:r>
              <a:rPr lang="el-GR" i="1" dirty="0" err="1" smtClean="0">
                <a:solidFill>
                  <a:srgbClr val="333333"/>
                </a:solidFill>
                <a:latin typeface="Roboto Slab"/>
              </a:rPr>
              <a:t>Ατžεί</a:t>
            </a:r>
            <a:r>
              <a:rPr lang="el-GR" i="1" dirty="0" smtClean="0">
                <a:solidFill>
                  <a:srgbClr val="333333"/>
                </a:solidFill>
                <a:latin typeface="Roboto Slab"/>
              </a:rPr>
              <a:t> ‘ς α μέρος </a:t>
            </a:r>
            <a:r>
              <a:rPr lang="el-GR" i="1" dirty="0" err="1" smtClean="0">
                <a:solidFill>
                  <a:srgbClr val="333333"/>
                </a:solidFill>
                <a:latin typeface="Roboto Slab"/>
              </a:rPr>
              <a:t>ήσανται</a:t>
            </a:r>
            <a:r>
              <a:rPr lang="el-GR" i="1" dirty="0" smtClean="0">
                <a:solidFill>
                  <a:srgbClr val="333333"/>
                </a:solidFill>
                <a:latin typeface="Roboto Slab"/>
              </a:rPr>
              <a:t> τέσσαρα νομάτοι. Σ’ </a:t>
            </a:r>
            <a:r>
              <a:rPr lang="el-GR" i="1" dirty="0" err="1" smtClean="0">
                <a:solidFill>
                  <a:srgbClr val="333333"/>
                </a:solidFill>
                <a:latin typeface="Roboto Slab"/>
              </a:rPr>
              <a:t>απίσου</a:t>
            </a:r>
            <a:r>
              <a:rPr lang="el-GR" i="1" dirty="0" smtClean="0">
                <a:solidFill>
                  <a:srgbClr val="333333"/>
                </a:solidFill>
                <a:latin typeface="Roboto Slab"/>
              </a:rPr>
              <a:t> το κόμμα είχαν α </a:t>
            </a:r>
            <a:r>
              <a:rPr lang="el-GR" i="1" dirty="0" err="1" smtClean="0">
                <a:solidFill>
                  <a:srgbClr val="333333"/>
                </a:solidFill>
                <a:latin typeface="Roboto Slab"/>
              </a:rPr>
              <a:t>μουσκάρι</a:t>
            </a:r>
            <a:r>
              <a:rPr lang="el-GR" i="1" dirty="0" smtClean="0">
                <a:solidFill>
                  <a:srgbClr val="333333"/>
                </a:solidFill>
                <a:latin typeface="Roboto Slab"/>
              </a:rPr>
              <a:t>. </a:t>
            </a:r>
            <a:r>
              <a:rPr lang="el-GR" i="1" dirty="0" err="1" smtClean="0">
                <a:solidFill>
                  <a:srgbClr val="333333"/>
                </a:solidFill>
                <a:latin typeface="Roboto Slab"/>
              </a:rPr>
              <a:t>Μουσκάρι</a:t>
            </a:r>
            <a:r>
              <a:rPr lang="el-GR" i="1" dirty="0" smtClean="0">
                <a:solidFill>
                  <a:srgbClr val="333333"/>
                </a:solidFill>
                <a:latin typeface="Roboto Slab"/>
              </a:rPr>
              <a:t> κ’ </a:t>
            </a:r>
            <a:r>
              <a:rPr lang="el-GR" i="1" dirty="0" err="1" smtClean="0">
                <a:solidFill>
                  <a:srgbClr val="333333"/>
                </a:solidFill>
                <a:latin typeface="Roboto Slab"/>
              </a:rPr>
              <a:t>είπεν</a:t>
            </a:r>
            <a:r>
              <a:rPr lang="el-GR" i="1" dirty="0" smtClean="0">
                <a:solidFill>
                  <a:srgbClr val="333333"/>
                </a:solidFill>
                <a:latin typeface="Roboto Slab"/>
              </a:rPr>
              <a:t>: «Α φάγω το </a:t>
            </a:r>
            <a:r>
              <a:rPr lang="el-GR" i="1" dirty="0" err="1" smtClean="0">
                <a:solidFill>
                  <a:srgbClr val="333333"/>
                </a:solidFill>
                <a:latin typeface="Roboto Slab"/>
              </a:rPr>
              <a:t>κεπέκι</a:t>
            </a:r>
            <a:r>
              <a:rPr lang="el-GR" i="1" dirty="0" smtClean="0">
                <a:solidFill>
                  <a:srgbClr val="333333"/>
                </a:solidFill>
                <a:latin typeface="Roboto Slab"/>
              </a:rPr>
              <a:t>». </a:t>
            </a:r>
            <a:r>
              <a:rPr lang="el-GR" i="1" dirty="0" err="1" smtClean="0">
                <a:solidFill>
                  <a:srgbClr val="333333"/>
                </a:solidFill>
                <a:latin typeface="Roboto Slab"/>
              </a:rPr>
              <a:t>Μούχτσεν</a:t>
            </a:r>
            <a:r>
              <a:rPr lang="el-GR" i="1" dirty="0" smtClean="0">
                <a:solidFill>
                  <a:srgbClr val="333333"/>
                </a:solidFill>
                <a:latin typeface="Roboto Slab"/>
              </a:rPr>
              <a:t> </a:t>
            </a:r>
            <a:r>
              <a:rPr lang="el-GR" i="1" dirty="0" err="1" smtClean="0">
                <a:solidFill>
                  <a:srgbClr val="333333"/>
                </a:solidFill>
                <a:latin typeface="Roboto Slab"/>
              </a:rPr>
              <a:t>dα</a:t>
            </a:r>
            <a:r>
              <a:rPr lang="el-GR" i="1" dirty="0" smtClean="0">
                <a:solidFill>
                  <a:srgbClr val="333333"/>
                </a:solidFill>
                <a:latin typeface="Roboto Slab"/>
              </a:rPr>
              <a:t> το </a:t>
            </a:r>
            <a:r>
              <a:rPr lang="el-GR" i="1" dirty="0" err="1" smtClean="0">
                <a:solidFill>
                  <a:srgbClr val="333333"/>
                </a:solidFill>
                <a:latin typeface="Roboto Slab"/>
              </a:rPr>
              <a:t>τšουφάλιν</a:t>
            </a:r>
            <a:r>
              <a:rPr lang="el-GR" i="1" dirty="0" smtClean="0">
                <a:solidFill>
                  <a:srgbClr val="333333"/>
                </a:solidFill>
                <a:latin typeface="Roboto Slab"/>
              </a:rPr>
              <a:t> </a:t>
            </a:r>
            <a:r>
              <a:rPr lang="el-GR" i="1" dirty="0" err="1" smtClean="0">
                <a:solidFill>
                  <a:srgbClr val="333333"/>
                </a:solidFill>
                <a:latin typeface="Roboto Slab"/>
              </a:rPr>
              <a:t>dου</a:t>
            </a:r>
            <a:r>
              <a:rPr lang="el-GR" i="1" dirty="0" smtClean="0">
                <a:solidFill>
                  <a:srgbClr val="333333"/>
                </a:solidFill>
                <a:latin typeface="Roboto Slab"/>
              </a:rPr>
              <a:t> σο πιθάρι, </a:t>
            </a:r>
            <a:r>
              <a:rPr lang="el-GR" i="1" dirty="0" err="1" smtClean="0">
                <a:solidFill>
                  <a:srgbClr val="333333"/>
                </a:solidFill>
                <a:latin typeface="Roboto Slab"/>
              </a:rPr>
              <a:t>έφαεν</a:t>
            </a:r>
            <a:r>
              <a:rPr lang="el-GR" i="1" dirty="0" smtClean="0">
                <a:solidFill>
                  <a:srgbClr val="333333"/>
                </a:solidFill>
                <a:latin typeface="Roboto Slab"/>
              </a:rPr>
              <a:t> </a:t>
            </a:r>
            <a:r>
              <a:rPr lang="el-GR" i="1" dirty="0" err="1" smtClean="0">
                <a:solidFill>
                  <a:srgbClr val="333333"/>
                </a:solidFill>
                <a:latin typeface="Roboto Slab"/>
              </a:rPr>
              <a:t>dα</a:t>
            </a:r>
            <a:r>
              <a:rPr lang="el-GR" i="1" dirty="0" smtClean="0">
                <a:solidFill>
                  <a:srgbClr val="333333"/>
                </a:solidFill>
                <a:latin typeface="Roboto Slab"/>
              </a:rPr>
              <a:t> το </a:t>
            </a:r>
            <a:r>
              <a:rPr lang="el-GR" i="1" dirty="0" err="1" smtClean="0">
                <a:solidFill>
                  <a:srgbClr val="333333"/>
                </a:solidFill>
                <a:latin typeface="Roboto Slab"/>
              </a:rPr>
              <a:t>κεπέκι</a:t>
            </a:r>
            <a:r>
              <a:rPr lang="el-GR" i="1" dirty="0" smtClean="0">
                <a:solidFill>
                  <a:srgbClr val="333333"/>
                </a:solidFill>
                <a:latin typeface="Roboto Slab"/>
              </a:rPr>
              <a:t>. </a:t>
            </a:r>
            <a:r>
              <a:rPr lang="el-GR" i="1" dirty="0" err="1" smtClean="0">
                <a:solidFill>
                  <a:srgbClr val="333333"/>
                </a:solidFill>
                <a:latin typeface="Roboto Slab"/>
              </a:rPr>
              <a:t>Στέρου</a:t>
            </a:r>
            <a:r>
              <a:rPr lang="el-GR" i="1" dirty="0" smtClean="0">
                <a:solidFill>
                  <a:srgbClr val="333333"/>
                </a:solidFill>
                <a:latin typeface="Roboto Slab"/>
              </a:rPr>
              <a:t> </a:t>
            </a:r>
            <a:r>
              <a:rPr lang="el-GR" i="1" dirty="0" err="1" smtClean="0">
                <a:solidFill>
                  <a:srgbClr val="333333"/>
                </a:solidFill>
                <a:latin typeface="Roboto Slab"/>
              </a:rPr>
              <a:t>τžο</a:t>
            </a:r>
            <a:r>
              <a:rPr lang="el-GR" i="1" dirty="0" smtClean="0">
                <a:solidFill>
                  <a:srgbClr val="333333"/>
                </a:solidFill>
                <a:latin typeface="Roboto Slab"/>
              </a:rPr>
              <a:t> </a:t>
            </a:r>
            <a:r>
              <a:rPr lang="el-GR" i="1" dirty="0" err="1" smtClean="0">
                <a:solidFill>
                  <a:srgbClr val="333333"/>
                </a:solidFill>
                <a:latin typeface="Roboto Slab"/>
              </a:rPr>
              <a:t>μπόρκε</a:t>
            </a:r>
            <a:r>
              <a:rPr lang="el-GR" i="1" dirty="0" smtClean="0">
                <a:solidFill>
                  <a:srgbClr val="333333"/>
                </a:solidFill>
                <a:latin typeface="Roboto Slab"/>
              </a:rPr>
              <a:t> να </a:t>
            </a:r>
            <a:r>
              <a:rPr lang="el-GR" i="1" dirty="0" err="1" smtClean="0">
                <a:solidFill>
                  <a:srgbClr val="333333"/>
                </a:solidFill>
                <a:latin typeface="Roboto Slab"/>
              </a:rPr>
              <a:t>βγκάλει</a:t>
            </a:r>
            <a:r>
              <a:rPr lang="el-GR" i="1" dirty="0" smtClean="0">
                <a:solidFill>
                  <a:srgbClr val="333333"/>
                </a:solidFill>
                <a:latin typeface="Roboto Slab"/>
              </a:rPr>
              <a:t> </a:t>
            </a:r>
            <a:r>
              <a:rPr lang="el-GR" i="1" dirty="0" err="1" smtClean="0">
                <a:solidFill>
                  <a:srgbClr val="333333"/>
                </a:solidFill>
                <a:latin typeface="Roboto Slab"/>
              </a:rPr>
              <a:t>dο</a:t>
            </a:r>
            <a:r>
              <a:rPr lang="el-GR" i="1" dirty="0" smtClean="0">
                <a:solidFill>
                  <a:srgbClr val="333333"/>
                </a:solidFill>
                <a:latin typeface="Roboto Slab"/>
              </a:rPr>
              <a:t> </a:t>
            </a:r>
            <a:r>
              <a:rPr lang="el-GR" i="1" dirty="0" err="1" smtClean="0">
                <a:solidFill>
                  <a:srgbClr val="333333"/>
                </a:solidFill>
                <a:latin typeface="Roboto Slab"/>
              </a:rPr>
              <a:t>τšουφάλιν</a:t>
            </a:r>
            <a:r>
              <a:rPr lang="el-GR" i="1" dirty="0" smtClean="0">
                <a:solidFill>
                  <a:srgbClr val="333333"/>
                </a:solidFill>
                <a:latin typeface="Roboto Slab"/>
              </a:rPr>
              <a:t> </a:t>
            </a:r>
            <a:r>
              <a:rPr lang="el-GR" i="1" dirty="0" err="1" smtClean="0">
                <a:solidFill>
                  <a:srgbClr val="333333"/>
                </a:solidFill>
                <a:latin typeface="Roboto Slab"/>
              </a:rPr>
              <a:t>dου</a:t>
            </a:r>
            <a:r>
              <a:rPr lang="el-GR" i="1" dirty="0" smtClean="0">
                <a:solidFill>
                  <a:srgbClr val="333333"/>
                </a:solidFill>
                <a:latin typeface="Roboto Slab"/>
              </a:rPr>
              <a:t>. </a:t>
            </a:r>
            <a:r>
              <a:rPr lang="el-GR" i="1" dirty="0" err="1" smtClean="0">
                <a:solidFill>
                  <a:srgbClr val="333333"/>
                </a:solidFill>
                <a:latin typeface="Roboto Slab"/>
              </a:rPr>
              <a:t>Σωρεύταν</a:t>
            </a:r>
            <a:r>
              <a:rPr lang="el-GR" i="1" dirty="0" smtClean="0">
                <a:solidFill>
                  <a:srgbClr val="333333"/>
                </a:solidFill>
                <a:latin typeface="Roboto Slab"/>
              </a:rPr>
              <a:t> </a:t>
            </a:r>
            <a:r>
              <a:rPr lang="el-GR" i="1" dirty="0" err="1" smtClean="0">
                <a:solidFill>
                  <a:srgbClr val="333333"/>
                </a:solidFill>
                <a:latin typeface="Roboto Slab"/>
              </a:rPr>
              <a:t>dου</a:t>
            </a:r>
            <a:r>
              <a:rPr lang="el-GR" i="1" dirty="0" smtClean="0">
                <a:solidFill>
                  <a:srgbClr val="333333"/>
                </a:solidFill>
                <a:latin typeface="Roboto Slab"/>
              </a:rPr>
              <a:t> </a:t>
            </a:r>
            <a:r>
              <a:rPr lang="el-GR" i="1" dirty="0" err="1" smtClean="0">
                <a:solidFill>
                  <a:srgbClr val="333333"/>
                </a:solidFill>
                <a:latin typeface="Roboto Slab"/>
              </a:rPr>
              <a:t>σπιτού</a:t>
            </a:r>
            <a:r>
              <a:rPr lang="el-GR" i="1" dirty="0" smtClean="0">
                <a:solidFill>
                  <a:srgbClr val="333333"/>
                </a:solidFill>
                <a:latin typeface="Roboto Slab"/>
              </a:rPr>
              <a:t> οι νομάτοι. «Να ιδούμε τους αν </a:t>
            </a:r>
            <a:r>
              <a:rPr lang="el-GR" i="1" dirty="0" err="1" smtClean="0">
                <a:solidFill>
                  <a:srgbClr val="333333"/>
                </a:solidFill>
                <a:latin typeface="Roboto Slab"/>
              </a:rPr>
              <a:t>do</a:t>
            </a:r>
            <a:r>
              <a:rPr lang="el-GR" i="1" dirty="0" smtClean="0">
                <a:solidFill>
                  <a:srgbClr val="333333"/>
                </a:solidFill>
                <a:latin typeface="Roboto Slab"/>
              </a:rPr>
              <a:t> </a:t>
            </a:r>
            <a:r>
              <a:rPr lang="el-GR" i="1" dirty="0" err="1" smtClean="0">
                <a:solidFill>
                  <a:srgbClr val="333333"/>
                </a:solidFill>
                <a:latin typeface="Roboto Slab"/>
              </a:rPr>
              <a:t>ποίκομε</a:t>
            </a:r>
            <a:r>
              <a:rPr lang="el-GR" i="1" dirty="0" smtClean="0">
                <a:solidFill>
                  <a:srgbClr val="333333"/>
                </a:solidFill>
                <a:latin typeface="Roboto Slab"/>
              </a:rPr>
              <a:t>». </a:t>
            </a:r>
            <a:r>
              <a:rPr lang="el-GR" i="1" dirty="0" err="1" smtClean="0">
                <a:solidFill>
                  <a:srgbClr val="333333"/>
                </a:solidFill>
                <a:latin typeface="Roboto Slab"/>
              </a:rPr>
              <a:t>Τžο</a:t>
            </a:r>
            <a:r>
              <a:rPr lang="el-GR" i="1" dirty="0" smtClean="0">
                <a:solidFill>
                  <a:srgbClr val="333333"/>
                </a:solidFill>
                <a:latin typeface="Roboto Slab"/>
              </a:rPr>
              <a:t> </a:t>
            </a:r>
            <a:r>
              <a:rPr lang="el-GR" i="1" dirty="0" err="1" smtClean="0">
                <a:solidFill>
                  <a:srgbClr val="333333"/>
                </a:solidFill>
                <a:latin typeface="Roboto Slab"/>
              </a:rPr>
              <a:t>μπόρκαν</a:t>
            </a:r>
            <a:r>
              <a:rPr lang="el-GR" i="1" dirty="0" smtClean="0">
                <a:solidFill>
                  <a:srgbClr val="333333"/>
                </a:solidFill>
                <a:latin typeface="Roboto Slab"/>
              </a:rPr>
              <a:t> να </a:t>
            </a:r>
            <a:r>
              <a:rPr lang="el-GR" i="1" dirty="0" err="1" smtClean="0">
                <a:solidFill>
                  <a:srgbClr val="333333"/>
                </a:solidFill>
                <a:latin typeface="Roboto Slab"/>
              </a:rPr>
              <a:t>ποίκουν</a:t>
            </a:r>
            <a:r>
              <a:rPr lang="el-GR" i="1" dirty="0" smtClean="0">
                <a:solidFill>
                  <a:srgbClr val="333333"/>
                </a:solidFill>
                <a:latin typeface="Roboto Slab"/>
              </a:rPr>
              <a:t> αν </a:t>
            </a:r>
            <a:r>
              <a:rPr lang="el-GR" i="1" dirty="0" err="1" smtClean="0">
                <a:solidFill>
                  <a:srgbClr val="333333"/>
                </a:solidFill>
                <a:latin typeface="Roboto Slab"/>
              </a:rPr>
              <a:t>γκατžί</a:t>
            </a:r>
            <a:r>
              <a:rPr lang="el-GR" i="1" dirty="0" smtClean="0">
                <a:solidFill>
                  <a:srgbClr val="333333"/>
                </a:solidFill>
                <a:latin typeface="Roboto Slab"/>
              </a:rPr>
              <a:t>. Το γερού οι νομάτοι: «Να </a:t>
            </a:r>
            <a:r>
              <a:rPr lang="el-GR" i="1" dirty="0" err="1" smtClean="0">
                <a:solidFill>
                  <a:srgbClr val="333333"/>
                </a:solidFill>
                <a:latin typeface="Roboto Slab"/>
              </a:rPr>
              <a:t>κόψομ</a:t>
            </a:r>
            <a:r>
              <a:rPr lang="el-GR" i="1" dirty="0" smtClean="0">
                <a:solidFill>
                  <a:srgbClr val="333333"/>
                </a:solidFill>
                <a:latin typeface="Roboto Slab"/>
              </a:rPr>
              <a:t>’ το </a:t>
            </a:r>
            <a:r>
              <a:rPr lang="el-GR" i="1" dirty="0" err="1" smtClean="0">
                <a:solidFill>
                  <a:srgbClr val="333333"/>
                </a:solidFill>
                <a:latin typeface="Roboto Slab"/>
              </a:rPr>
              <a:t>τšουφάλιν</a:t>
            </a:r>
            <a:r>
              <a:rPr lang="el-GR" i="1" dirty="0" smtClean="0">
                <a:solidFill>
                  <a:srgbClr val="333333"/>
                </a:solidFill>
                <a:latin typeface="Roboto Slab"/>
              </a:rPr>
              <a:t> </a:t>
            </a:r>
            <a:r>
              <a:rPr lang="el-GR" i="1" dirty="0" err="1" smtClean="0">
                <a:solidFill>
                  <a:srgbClr val="333333"/>
                </a:solidFill>
                <a:latin typeface="Roboto Slab"/>
              </a:rPr>
              <a:t>dου</a:t>
            </a:r>
            <a:r>
              <a:rPr lang="el-GR" i="1" dirty="0" smtClean="0">
                <a:solidFill>
                  <a:srgbClr val="333333"/>
                </a:solidFill>
                <a:latin typeface="Roboto Slab"/>
              </a:rPr>
              <a:t>, να γλυτώσομε το πιθάρι».</a:t>
            </a:r>
            <a:endParaRPr lang="el-GR" dirty="0" smtClean="0">
              <a:solidFill>
                <a:srgbClr val="333333"/>
              </a:solidFill>
              <a:latin typeface="Roboto Slab"/>
            </a:endParaRPr>
          </a:p>
          <a:p>
            <a:pPr marL="0" indent="0" algn="just" fontAlgn="base">
              <a:buNone/>
            </a:pPr>
            <a:endParaRPr lang="el-GR" b="1" dirty="0" smtClean="0">
              <a:solidFill>
                <a:schemeClr val="accent4">
                  <a:lumMod val="75000"/>
                </a:schemeClr>
              </a:solidFill>
              <a:latin typeface="Roboto Slab"/>
            </a:endParaRPr>
          </a:p>
          <a:p>
            <a:pPr marL="0" indent="0" algn="just" fontAlgn="base">
              <a:buNone/>
            </a:pPr>
            <a:r>
              <a:rPr lang="el-GR" b="1" dirty="0" smtClean="0">
                <a:solidFill>
                  <a:schemeClr val="accent4">
                    <a:lumMod val="75000"/>
                  </a:schemeClr>
                </a:solidFill>
                <a:latin typeface="Roboto Slab"/>
              </a:rPr>
              <a:t>Μετάφραση:</a:t>
            </a:r>
          </a:p>
          <a:p>
            <a:pPr marL="0" indent="0" algn="just" fontAlgn="base">
              <a:buNone/>
            </a:pPr>
            <a:r>
              <a:rPr lang="el-GR" dirty="0" smtClean="0">
                <a:solidFill>
                  <a:srgbClr val="333333"/>
                </a:solidFill>
                <a:latin typeface="Roboto Slab"/>
              </a:rPr>
              <a:t>Τον παλιό καιρό έγινε ένα συμβάν (έργο). Εκεί σε ένα μέρος ήταν τέσσερις άνθρωποι. Στο πίσω δωμάτιο είχαν ένα μοσχάρι. Το μοσχάρι είπε: «Θα φάω το πίτουρο». Έχωσε το κεφάλι του στο πιθάρι και έφαγε το πίτουρο. Ύστερα δεν μπορούσε να βγάλει το κεφάλι του. Μαζεύτηκαν οι άνθρωποι του σπιτιού. «Να δούμε τι θα κάνουμε». Δεν μπόρεσαν να φτιάξουν κάποιο σχέδιο. Οι μισοί άνθρωποι [είπαν]: «Να κόψουμε το κεφάλι του, να γλιτώσουμε το πιθάρι».</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Τσακώνικη διάλεκτος: ορεινή Αρκαδία</a:t>
            </a:r>
            <a:endParaRPr lang="el-GR" dirty="0"/>
          </a:p>
        </p:txBody>
      </p:sp>
      <p:pic>
        <p:nvPicPr>
          <p:cNvPr id="4" name="Picture 4"/>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3707904" y="2132856"/>
            <a:ext cx="2016224" cy="3096344"/>
          </a:xfrm>
          <a:prstGeom prst="rect">
            <a:avLst/>
          </a:prstGeom>
        </p:spPr>
      </p:pic>
      <p:pic>
        <p:nvPicPr>
          <p:cNvPr id="2050" name="Picture 2" descr="https://upload.wikimedia.org/wikipedia/commons/thumb/a/a7/Leonidio-Tsakonian-sign.jpg/300px-Leonidio-Tsakonian-sign.jpg"/>
          <p:cNvPicPr>
            <a:picLocks noChangeAspect="1" noChangeArrowheads="1"/>
          </p:cNvPicPr>
          <p:nvPr/>
        </p:nvPicPr>
        <p:blipFill>
          <a:blip r:embed="rId3" cstate="print"/>
          <a:srcRect/>
          <a:stretch>
            <a:fillRect/>
          </a:stretch>
        </p:blipFill>
        <p:spPr bwMode="auto">
          <a:xfrm>
            <a:off x="5868144" y="2132856"/>
            <a:ext cx="2880320" cy="3096344"/>
          </a:xfrm>
          <a:prstGeom prst="rect">
            <a:avLst/>
          </a:prstGeom>
          <a:noFill/>
        </p:spPr>
      </p:pic>
      <p:pic>
        <p:nvPicPr>
          <p:cNvPr id="2052" name="Picture 4" descr="https://upload.wikimedia.org/wikipedia/commons/thumb/6/6e/Pelopones_ethnic.JPG/220px-Pelopones_ethnic.JPG"/>
          <p:cNvPicPr>
            <a:picLocks noChangeAspect="1" noChangeArrowheads="1"/>
          </p:cNvPicPr>
          <p:nvPr/>
        </p:nvPicPr>
        <p:blipFill>
          <a:blip r:embed="rId4" cstate="print"/>
          <a:srcRect/>
          <a:stretch>
            <a:fillRect/>
          </a:stretch>
        </p:blipFill>
        <p:spPr bwMode="auto">
          <a:xfrm>
            <a:off x="467544" y="1628800"/>
            <a:ext cx="2736304" cy="4032448"/>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853</TotalTime>
  <Words>2282</Words>
  <Application>Microsoft Office PowerPoint</Application>
  <PresentationFormat>Προβολή στην οθόνη (4:3)</PresentationFormat>
  <Paragraphs>223</Paragraphs>
  <Slides>39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Θέμα του Office</vt:lpstr>
      <vt:lpstr>Οριζόντια ποικιλότητα</vt:lpstr>
      <vt:lpstr>Ποικιλότητα- Ποικιλία</vt:lpstr>
      <vt:lpstr>Ποικιλότητα</vt:lpstr>
      <vt:lpstr>Α. Γεωγραφική γλωσσική διαφοροποίηση</vt:lpstr>
      <vt:lpstr>H περίπτωση της Ελλάδας</vt:lpstr>
      <vt:lpstr>διάλεκτος</vt:lpstr>
      <vt:lpstr>Ενδεικτικά: η Καππαδοκική διάλεκτος</vt:lpstr>
      <vt:lpstr>Παραμύθι από τα Φάρασα (απόσπασμα από τον Dawkins, 1916, σ. 502) </vt:lpstr>
      <vt:lpstr>Τσακώνικη διάλεκτος: ορεινή Αρκαδία</vt:lpstr>
      <vt:lpstr>Θεσσαλικό ιδίωμα</vt:lpstr>
      <vt:lpstr>Χάρτης Ιδιωμάτων (Μ. Τριανταφυλλίδης)</vt:lpstr>
      <vt:lpstr>Εδαφικές μειονοτικές γλώσσες </vt:lpstr>
      <vt:lpstr>Επίγνωση</vt:lpstr>
      <vt:lpstr>Διάλεκτος vs γλώσσα</vt:lpstr>
      <vt:lpstr>Πόσο αξιόπιστο είναι το κριτήριο της «αμοιβαίας κατανόησης»; </vt:lpstr>
      <vt:lpstr>Παραδείγματα δυσκολίας διάκρισης διαλέκτου-γλώσσας</vt:lpstr>
      <vt:lpstr>Η ΚΓ αρχή του «διαλεκτικού συνεχούς»</vt:lpstr>
      <vt:lpstr>Τυπικά κριτήρια προσδιορισμού γεωγραφικών ποικιλιών</vt:lpstr>
      <vt:lpstr>Ετερονομία μιας διαλέκτου</vt:lpstr>
      <vt:lpstr>Κοινή διάλεκτος</vt:lpstr>
      <vt:lpstr>Αρχαία ελλάδα</vt:lpstr>
      <vt:lpstr>Koινή Νέα Ελληνική</vt:lpstr>
      <vt:lpstr>Προτυποποίηση / κωδικοποίηση</vt:lpstr>
      <vt:lpstr>Είδη γραμματικής</vt:lpstr>
      <vt:lpstr>Ρυθμιστική γραμματική</vt:lpstr>
      <vt:lpstr>Περιγραφική γραμματική</vt:lpstr>
      <vt:lpstr>Πού καταλήγουμε;;</vt:lpstr>
      <vt:lpstr>Εκπαιδευτικό πλαίσιο</vt:lpstr>
      <vt:lpstr>Στάσεις εκπαιδευτικών</vt:lpstr>
      <vt:lpstr>Μαρτυρία νηπιαγωγού ( Τσοκαλίδου 2008) </vt:lpstr>
      <vt:lpstr>Μαρτυρία εκπαιδευτικού ( Τσοκαλίδου 2008)</vt:lpstr>
      <vt:lpstr>Διαφάνεια 32</vt:lpstr>
      <vt:lpstr>Εκπαιδευτικό πλαίσιο</vt:lpstr>
      <vt:lpstr>ένα παράδειγμα διδακτικής παρέμβασης στην Κύπρο  (Τσιπλάκου &amp; Χατζηιωάννου 2010)</vt:lpstr>
      <vt:lpstr>διδακτικοί στόχοι (Τσιπλάκου &amp; Χατζηιωάννου 2010:621)</vt:lpstr>
      <vt:lpstr>Διαφάνεια 36</vt:lpstr>
      <vt:lpstr>Διαφάνεια 37</vt:lpstr>
      <vt:lpstr> αποτελέσματα παρέμβασης </vt:lpstr>
      <vt:lpstr>δραστηριότητα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Ελένη Γκανά</dc:creator>
  <cp:lastModifiedBy>Ελένη Γκανά</cp:lastModifiedBy>
  <cp:revision>65</cp:revision>
  <dcterms:created xsi:type="dcterms:W3CDTF">2018-02-26T14:22:04Z</dcterms:created>
  <dcterms:modified xsi:type="dcterms:W3CDTF">2018-05-22T10:31:50Z</dcterms:modified>
</cp:coreProperties>
</file>