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sldIdLst>
    <p:sldId id="256" r:id="rId2"/>
    <p:sldId id="257" r:id="rId3"/>
    <p:sldId id="294" r:id="rId4"/>
    <p:sldId id="258" r:id="rId5"/>
    <p:sldId id="260" r:id="rId6"/>
    <p:sldId id="269" r:id="rId7"/>
    <p:sldId id="263" r:id="rId8"/>
    <p:sldId id="264" r:id="rId9"/>
    <p:sldId id="266" r:id="rId10"/>
    <p:sldId id="291" r:id="rId11"/>
    <p:sldId id="267" r:id="rId12"/>
    <p:sldId id="270" r:id="rId13"/>
    <p:sldId id="272" r:id="rId14"/>
    <p:sldId id="279" r:id="rId15"/>
    <p:sldId id="280" r:id="rId16"/>
    <p:sldId id="281" r:id="rId17"/>
    <p:sldId id="282" r:id="rId18"/>
    <p:sldId id="283" r:id="rId19"/>
    <p:sldId id="284" r:id="rId20"/>
    <p:sldId id="273" r:id="rId21"/>
    <p:sldId id="274" r:id="rId22"/>
    <p:sldId id="275" r:id="rId23"/>
    <p:sldId id="276" r:id="rId24"/>
    <p:sldId id="277" r:id="rId25"/>
    <p:sldId id="278" r:id="rId26"/>
    <p:sldId id="285" r:id="rId27"/>
    <p:sldId id="288" r:id="rId28"/>
    <p:sldId id="289" r:id="rId29"/>
    <p:sldId id="292" r:id="rId30"/>
    <p:sldId id="287" r:id="rId31"/>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59" d="100"/>
          <a:sy n="59" d="100"/>
        </p:scale>
        <p:origin x="-96" y="-4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1">
        <a:schemeClr val="bg2"/>
      </p:bgRef>
    </p:bg>
    <p:spTree>
      <p:nvGrpSpPr>
        <p:cNvPr id="1" name=""/>
        <p:cNvGrpSpPr/>
        <p:nvPr/>
      </p:nvGrpSpPr>
      <p:grpSpPr>
        <a:xfrm>
          <a:off x="0" y="0"/>
          <a:ext cx="0" cy="0"/>
          <a:chOff x="0" y="0"/>
          <a:chExt cx="0" cy="0"/>
        </a:xfrm>
      </p:grpSpPr>
      <p:sp>
        <p:nvSpPr>
          <p:cNvPr id="15" name="Ορθογώνιο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Ορθογώνιο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Ορθογώνιο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Ορθογώνιο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Ορθογώνιο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Υπότιτλος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Στυλ κύριου υπότιτλου</a:t>
            </a:r>
            <a:endParaRPr kumimoji="0" lang="en-US"/>
          </a:p>
        </p:txBody>
      </p:sp>
      <p:sp>
        <p:nvSpPr>
          <p:cNvPr id="28" name="Θέση ημερομηνίας 27"/>
          <p:cNvSpPr>
            <a:spLocks noGrp="1"/>
          </p:cNvSpPr>
          <p:nvPr>
            <p:ph type="dt" sz="half" idx="10"/>
          </p:nvPr>
        </p:nvSpPr>
        <p:spPr/>
        <p:txBody>
          <a:bodyPr/>
          <a:lstStyle/>
          <a:p>
            <a:fld id="{F43EEEEA-9111-4638-A6D5-B33435BE5BC7}" type="datetimeFigureOut">
              <a:rPr lang="el-GR" smtClean="0"/>
              <a:t>26/1/2018</a:t>
            </a:fld>
            <a:endParaRPr lang="el-GR"/>
          </a:p>
        </p:txBody>
      </p:sp>
      <p:sp>
        <p:nvSpPr>
          <p:cNvPr id="17" name="Θέση υποσέλιδου 16"/>
          <p:cNvSpPr>
            <a:spLocks noGrp="1"/>
          </p:cNvSpPr>
          <p:nvPr>
            <p:ph type="ftr" sz="quarter" idx="11"/>
          </p:nvPr>
        </p:nvSpPr>
        <p:spPr/>
        <p:txBody>
          <a:bodyPr/>
          <a:lstStyle/>
          <a:p>
            <a:endParaRPr lang="el-GR"/>
          </a:p>
        </p:txBody>
      </p:sp>
      <p:sp>
        <p:nvSpPr>
          <p:cNvPr id="7" name="Ευθεία γραμμή σύνδεσης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Ορθογώνιο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Έλλειψη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Έλλειψη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Θέση αριθμού διαφάνειας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6DC3FBA-8B4B-4707-A0C7-67EB476F24E2}" type="slidenum">
              <a:rPr lang="el-GR" smtClean="0"/>
              <a:t>‹#›</a:t>
            </a:fld>
            <a:endParaRPr lang="el-GR"/>
          </a:p>
        </p:txBody>
      </p:sp>
      <p:sp>
        <p:nvSpPr>
          <p:cNvPr id="8" name="Τίτλος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l-GR" smtClean="0"/>
              <a:t>Στυλ κύριου τίτλου</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bg>
      <p:bgRef idx="1001">
        <a:schemeClr val="bg2"/>
      </p:bgRef>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smtClean="0"/>
              <a:t>Στυλ κύριου τίτλου</a:t>
            </a:r>
            <a:endParaRPr kumimoji="0" lang="en-US"/>
          </a:p>
        </p:txBody>
      </p:sp>
      <p:sp>
        <p:nvSpPr>
          <p:cNvPr id="3" name="Θέση κατακόρυφου κειμένου 2"/>
          <p:cNvSpPr>
            <a:spLocks noGrp="1"/>
          </p:cNvSpPr>
          <p:nvPr>
            <p:ph type="body" orient="vert" idx="1"/>
          </p:nvPr>
        </p:nvSpPr>
        <p:spPr/>
        <p:txBody>
          <a:bodyPr vert="eaVer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ημερομηνίας 3"/>
          <p:cNvSpPr>
            <a:spLocks noGrp="1"/>
          </p:cNvSpPr>
          <p:nvPr>
            <p:ph type="dt" sz="half" idx="10"/>
          </p:nvPr>
        </p:nvSpPr>
        <p:spPr/>
        <p:txBody>
          <a:bodyPr/>
          <a:lstStyle/>
          <a:p>
            <a:fld id="{F43EEEEA-9111-4638-A6D5-B33435BE5BC7}" type="datetimeFigureOut">
              <a:rPr lang="el-GR" smtClean="0"/>
              <a:t>26/1/2018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E6DC3FBA-8B4B-4707-A0C7-67EB476F24E2}" type="slidenum">
              <a:rPr lang="el-GR" smtClean="0"/>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Κατακόρυφος τίτλος και Κείμενο">
    <p:bg>
      <p:bgRef idx="1001">
        <a:schemeClr val="bg2"/>
      </p:bgRef>
    </p:bg>
    <p:spTree>
      <p:nvGrpSpPr>
        <p:cNvPr id="1" name=""/>
        <p:cNvGrpSpPr/>
        <p:nvPr/>
      </p:nvGrpSpPr>
      <p:grpSpPr>
        <a:xfrm>
          <a:off x="0" y="0"/>
          <a:ext cx="0" cy="0"/>
          <a:chOff x="0" y="0"/>
          <a:chExt cx="0" cy="0"/>
        </a:xfrm>
      </p:grpSpPr>
      <p:sp>
        <p:nvSpPr>
          <p:cNvPr id="7" name="Ορθογώνιο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Ορθογώνιο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Ορθογώνιο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Ορθογώνιο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Ορθογώνιο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Ορθογώνιο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Ευθεία γραμμή σύνδεσης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Έλλειψη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Έλλειψη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Θέση αριθμού διαφάνειας 5"/>
          <p:cNvSpPr>
            <a:spLocks noGrp="1"/>
          </p:cNvSpPr>
          <p:nvPr>
            <p:ph type="sldNum" sz="quarter" idx="12"/>
          </p:nvPr>
        </p:nvSpPr>
        <p:spPr>
          <a:xfrm>
            <a:off x="6915912" y="3009901"/>
            <a:ext cx="457200" cy="441325"/>
          </a:xfrm>
        </p:spPr>
        <p:txBody>
          <a:bodyPr/>
          <a:lstStyle/>
          <a:p>
            <a:fld id="{E6DC3FBA-8B4B-4707-A0C7-67EB476F24E2}" type="slidenum">
              <a:rPr lang="el-GR" smtClean="0"/>
              <a:t>‹#›</a:t>
            </a:fld>
            <a:endParaRPr lang="el-GR"/>
          </a:p>
        </p:txBody>
      </p:sp>
      <p:sp>
        <p:nvSpPr>
          <p:cNvPr id="3" name="Θέση κατακόρυφου κειμένου 2"/>
          <p:cNvSpPr>
            <a:spLocks noGrp="1"/>
          </p:cNvSpPr>
          <p:nvPr>
            <p:ph type="body" orient="vert" idx="1"/>
          </p:nvPr>
        </p:nvSpPr>
        <p:spPr>
          <a:xfrm>
            <a:off x="304800" y="304800"/>
            <a:ext cx="6553200" cy="5821366"/>
          </a:xfrm>
        </p:spPr>
        <p:txBody>
          <a:bodyPr vert="eaVer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ημερομηνίας 3"/>
          <p:cNvSpPr>
            <a:spLocks noGrp="1"/>
          </p:cNvSpPr>
          <p:nvPr>
            <p:ph type="dt" sz="half" idx="10"/>
          </p:nvPr>
        </p:nvSpPr>
        <p:spPr/>
        <p:txBody>
          <a:bodyPr/>
          <a:lstStyle/>
          <a:p>
            <a:fld id="{F43EEEEA-9111-4638-A6D5-B33435BE5BC7}" type="datetimeFigureOut">
              <a:rPr lang="el-GR" smtClean="0"/>
              <a:t>26/1/2018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2" name="Κατακόρυφος τίτλος 1"/>
          <p:cNvSpPr>
            <a:spLocks noGrp="1"/>
          </p:cNvSpPr>
          <p:nvPr>
            <p:ph type="title" orient="vert"/>
          </p:nvPr>
        </p:nvSpPr>
        <p:spPr>
          <a:xfrm>
            <a:off x="7391400" y="304801"/>
            <a:ext cx="1447800" cy="5851525"/>
          </a:xfrm>
        </p:spPr>
        <p:txBody>
          <a:bodyPr vert="eaVert"/>
          <a:lstStyle/>
          <a:p>
            <a:r>
              <a:rPr kumimoji="0" lang="el-GR" smtClean="0"/>
              <a:t>Στυλ κύριου τίτλου</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bg>
      <p:bgRef idx="1001">
        <a:schemeClr val="bg2"/>
      </p:bgRef>
    </p:bg>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solidFill>
                  <a:schemeClr val="accent3">
                    <a:shade val="75000"/>
                  </a:schemeClr>
                </a:solidFill>
              </a:defRPr>
            </a:lvl1pPr>
          </a:lstStyle>
          <a:p>
            <a:r>
              <a:rPr kumimoji="0" lang="el-GR" smtClean="0"/>
              <a:t>Στυλ κύριου τίτλου</a:t>
            </a:r>
            <a:endParaRPr kumimoji="0" lang="en-US"/>
          </a:p>
        </p:txBody>
      </p:sp>
      <p:sp>
        <p:nvSpPr>
          <p:cNvPr id="4" name="Θέση ημερομηνίας 3"/>
          <p:cNvSpPr>
            <a:spLocks noGrp="1"/>
          </p:cNvSpPr>
          <p:nvPr>
            <p:ph type="dt" sz="half" idx="10"/>
          </p:nvPr>
        </p:nvSpPr>
        <p:spPr/>
        <p:txBody>
          <a:bodyPr/>
          <a:lstStyle/>
          <a:p>
            <a:fld id="{F43EEEEA-9111-4638-A6D5-B33435BE5BC7}" type="datetimeFigureOut">
              <a:rPr lang="el-GR" smtClean="0"/>
              <a:t>26/1/2018</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a:xfrm>
            <a:off x="4361688" y="1026372"/>
            <a:ext cx="457200" cy="441325"/>
          </a:xfrm>
        </p:spPr>
        <p:txBody>
          <a:bodyPr/>
          <a:lstStyle/>
          <a:p>
            <a:fld id="{E6DC3FBA-8B4B-4707-A0C7-67EB476F24E2}" type="slidenum">
              <a:rPr lang="el-GR" smtClean="0"/>
              <a:t>‹#›</a:t>
            </a:fld>
            <a:endParaRPr lang="el-GR"/>
          </a:p>
        </p:txBody>
      </p:sp>
      <p:sp>
        <p:nvSpPr>
          <p:cNvPr id="8" name="Θέση περιεχομένου 7"/>
          <p:cNvSpPr>
            <a:spLocks noGrp="1"/>
          </p:cNvSpPr>
          <p:nvPr>
            <p:ph sz="quarter" idx="1"/>
          </p:nvPr>
        </p:nvSpPr>
        <p:spPr>
          <a:xfrm>
            <a:off x="301752" y="1527048"/>
            <a:ext cx="8503920" cy="4572000"/>
          </a:xfrm>
        </p:spPr>
        <p:txBody>
          <a:body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1"/>
      </p:bgRef>
    </p:bg>
    <p:spTree>
      <p:nvGrpSpPr>
        <p:cNvPr id="1" name=""/>
        <p:cNvGrpSpPr/>
        <p:nvPr/>
      </p:nvGrpSpPr>
      <p:grpSpPr>
        <a:xfrm>
          <a:off x="0" y="0"/>
          <a:ext cx="0" cy="0"/>
          <a:chOff x="0" y="0"/>
          <a:chExt cx="0" cy="0"/>
        </a:xfrm>
      </p:grpSpPr>
      <p:sp>
        <p:nvSpPr>
          <p:cNvPr id="17" name="Ορθογώνιο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Ορθογώνιο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Ορθογώνιο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Ορθογώνιο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Ορθογώνιο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Ορθογώνιο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Θέση κειμένου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Στυλ υποδείγματος κειμένου</a:t>
            </a:r>
          </a:p>
        </p:txBody>
      </p:sp>
      <p:sp>
        <p:nvSpPr>
          <p:cNvPr id="13" name="Ορθογώνιο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Ορθογώνιο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Θέση υποσέλιδου 4"/>
          <p:cNvSpPr>
            <a:spLocks noGrp="1"/>
          </p:cNvSpPr>
          <p:nvPr>
            <p:ph type="ftr" sz="quarter" idx="11"/>
          </p:nvPr>
        </p:nvSpPr>
        <p:spPr/>
        <p:txBody>
          <a:bodyPr/>
          <a:lstStyle/>
          <a:p>
            <a:endParaRPr lang="el-GR"/>
          </a:p>
        </p:txBody>
      </p:sp>
      <p:sp>
        <p:nvSpPr>
          <p:cNvPr id="4" name="Θέση ημερομηνίας 3"/>
          <p:cNvSpPr>
            <a:spLocks noGrp="1"/>
          </p:cNvSpPr>
          <p:nvPr>
            <p:ph type="dt" sz="half" idx="10"/>
          </p:nvPr>
        </p:nvSpPr>
        <p:spPr/>
        <p:txBody>
          <a:bodyPr/>
          <a:lstStyle/>
          <a:p>
            <a:fld id="{F43EEEEA-9111-4638-A6D5-B33435BE5BC7}" type="datetimeFigureOut">
              <a:rPr lang="el-GR" smtClean="0"/>
              <a:t>26/1/2018</a:t>
            </a:fld>
            <a:endParaRPr lang="el-GR"/>
          </a:p>
        </p:txBody>
      </p:sp>
      <p:sp>
        <p:nvSpPr>
          <p:cNvPr id="8" name="Ευθεία γραμμή σύνδεσης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Έλλειψη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Έλλειψη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Θέση αριθμού διαφάνειας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6DC3FBA-8B4B-4707-A0C7-67EB476F24E2}" type="slidenum">
              <a:rPr lang="el-GR" smtClean="0"/>
              <a:t>‹#›</a:t>
            </a:fld>
            <a:endParaRPr lang="el-GR"/>
          </a:p>
        </p:txBody>
      </p:sp>
      <p:sp>
        <p:nvSpPr>
          <p:cNvPr id="2" name="Τίτλος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l-GR" smtClean="0"/>
              <a:t>Στυλ κύριου τίτλου</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bg>
      <p:bgRef idx="1001">
        <a:schemeClr val="bg2"/>
      </p:bgRef>
    </p:bg>
    <p:spTree>
      <p:nvGrpSpPr>
        <p:cNvPr id="1" name=""/>
        <p:cNvGrpSpPr/>
        <p:nvPr/>
      </p:nvGrpSpPr>
      <p:grpSpPr>
        <a:xfrm>
          <a:off x="0" y="0"/>
          <a:ext cx="0" cy="0"/>
          <a:chOff x="0" y="0"/>
          <a:chExt cx="0" cy="0"/>
        </a:xfrm>
      </p:grpSpPr>
      <p:sp>
        <p:nvSpPr>
          <p:cNvPr id="2" name="Τίτλος 1"/>
          <p:cNvSpPr>
            <a:spLocks noGrp="1"/>
          </p:cNvSpPr>
          <p:nvPr>
            <p:ph type="title"/>
          </p:nvPr>
        </p:nvSpPr>
        <p:spPr>
          <a:xfrm>
            <a:off x="301752" y="228600"/>
            <a:ext cx="8534400" cy="758952"/>
          </a:xfrm>
        </p:spPr>
        <p:txBody>
          <a:bodyPr/>
          <a:lstStyle/>
          <a:p>
            <a:r>
              <a:rPr kumimoji="0" lang="el-GR" smtClean="0"/>
              <a:t>Στυλ κύριου τίτλου</a:t>
            </a:r>
            <a:endParaRPr kumimoji="0" lang="en-US"/>
          </a:p>
        </p:txBody>
      </p:sp>
      <p:sp>
        <p:nvSpPr>
          <p:cNvPr id="5" name="Θέση ημερομηνίας 4"/>
          <p:cNvSpPr>
            <a:spLocks noGrp="1"/>
          </p:cNvSpPr>
          <p:nvPr>
            <p:ph type="dt" sz="half" idx="10"/>
          </p:nvPr>
        </p:nvSpPr>
        <p:spPr>
          <a:xfrm>
            <a:off x="5791200" y="6409944"/>
            <a:ext cx="3044952" cy="365760"/>
          </a:xfrm>
        </p:spPr>
        <p:txBody>
          <a:bodyPr/>
          <a:lstStyle/>
          <a:p>
            <a:fld id="{F43EEEEA-9111-4638-A6D5-B33435BE5BC7}" type="datetimeFigureOut">
              <a:rPr lang="el-GR" smtClean="0"/>
              <a:t>26/1/2018</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E6DC3FBA-8B4B-4707-A0C7-67EB476F24E2}" type="slidenum">
              <a:rPr lang="el-GR" smtClean="0"/>
              <a:t>‹#›</a:t>
            </a:fld>
            <a:endParaRPr lang="el-GR"/>
          </a:p>
        </p:txBody>
      </p:sp>
      <p:sp>
        <p:nvSpPr>
          <p:cNvPr id="8" name="Ευθεία γραμμή σύνδεσης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Θέση περιεχομένου 9"/>
          <p:cNvSpPr>
            <a:spLocks noGrp="1"/>
          </p:cNvSpPr>
          <p:nvPr>
            <p:ph sz="half" idx="1"/>
          </p:nvPr>
        </p:nvSpPr>
        <p:spPr>
          <a:xfrm>
            <a:off x="301752" y="1371600"/>
            <a:ext cx="4038600" cy="4681728"/>
          </a:xfrm>
        </p:spPr>
        <p:txBody>
          <a:bodyPr/>
          <a:lstStyle>
            <a:lvl1pPr>
              <a:defRPr sz="2500"/>
            </a:lvl1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2" name="Θέση περιεχομένου 11"/>
          <p:cNvSpPr>
            <a:spLocks noGrp="1"/>
          </p:cNvSpPr>
          <p:nvPr>
            <p:ph sz="half" idx="2"/>
          </p:nvPr>
        </p:nvSpPr>
        <p:spPr>
          <a:xfrm>
            <a:off x="4800600" y="1371600"/>
            <a:ext cx="4038600" cy="4681728"/>
          </a:xfrm>
        </p:spPr>
        <p:txBody>
          <a:bodyPr/>
          <a:lstStyle>
            <a:lvl1pPr>
              <a:defRPr sz="2500"/>
            </a:lvl1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Σύγκριση">
    <p:bg>
      <p:bgRef idx="1001">
        <a:schemeClr val="bg2"/>
      </p:bgRef>
    </p:bg>
    <p:spTree>
      <p:nvGrpSpPr>
        <p:cNvPr id="1" name=""/>
        <p:cNvGrpSpPr/>
        <p:nvPr/>
      </p:nvGrpSpPr>
      <p:grpSpPr>
        <a:xfrm>
          <a:off x="0" y="0"/>
          <a:ext cx="0" cy="0"/>
          <a:chOff x="0" y="0"/>
          <a:chExt cx="0" cy="0"/>
        </a:xfrm>
      </p:grpSpPr>
      <p:sp>
        <p:nvSpPr>
          <p:cNvPr id="10" name="Ευθεία γραμμή σύνδεσης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Ορθογώνιο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Ορθογώνιο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Ορθογώνιο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Ορθογώνιο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Ορθογώνιο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Ορθογώνιο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Θέση κειμένου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Στυλ υποδείγματος κειμένου</a:t>
            </a:r>
          </a:p>
        </p:txBody>
      </p:sp>
      <p:sp>
        <p:nvSpPr>
          <p:cNvPr id="4" name="Θέση κειμένου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Στυλ υποδείγματος κειμένου</a:t>
            </a:r>
          </a:p>
        </p:txBody>
      </p:sp>
      <p:sp>
        <p:nvSpPr>
          <p:cNvPr id="7" name="Θέση ημερομηνίας 6"/>
          <p:cNvSpPr>
            <a:spLocks noGrp="1"/>
          </p:cNvSpPr>
          <p:nvPr>
            <p:ph type="dt" sz="half" idx="10"/>
          </p:nvPr>
        </p:nvSpPr>
        <p:spPr/>
        <p:txBody>
          <a:bodyPr/>
          <a:lstStyle/>
          <a:p>
            <a:fld id="{F43EEEEA-9111-4638-A6D5-B33435BE5BC7}" type="datetimeFigureOut">
              <a:rPr lang="el-GR" smtClean="0"/>
              <a:t>26/1/2018</a:t>
            </a:fld>
            <a:endParaRPr lang="el-GR"/>
          </a:p>
        </p:txBody>
      </p:sp>
      <p:sp>
        <p:nvSpPr>
          <p:cNvPr id="8" name="Θέση υποσέλιδου 7"/>
          <p:cNvSpPr>
            <a:spLocks noGrp="1"/>
          </p:cNvSpPr>
          <p:nvPr>
            <p:ph type="ftr" sz="quarter" idx="11"/>
          </p:nvPr>
        </p:nvSpPr>
        <p:spPr>
          <a:xfrm>
            <a:off x="304800" y="6409944"/>
            <a:ext cx="3581400" cy="365760"/>
          </a:xfrm>
        </p:spPr>
        <p:txBody>
          <a:bodyPr/>
          <a:lstStyle/>
          <a:p>
            <a:endParaRPr lang="el-GR"/>
          </a:p>
        </p:txBody>
      </p:sp>
      <p:sp>
        <p:nvSpPr>
          <p:cNvPr id="15" name="Ευθεία γραμμή σύνδεσης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Ορθογώνιο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Θέση περιεχομένου 23"/>
          <p:cNvSpPr>
            <a:spLocks noGrp="1"/>
          </p:cNvSpPr>
          <p:nvPr>
            <p:ph sz="quarter" idx="2"/>
          </p:nvPr>
        </p:nvSpPr>
        <p:spPr>
          <a:xfrm>
            <a:off x="301752" y="2471383"/>
            <a:ext cx="4041648" cy="3818404"/>
          </a:xfrm>
        </p:spPr>
        <p:txBody>
          <a:body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6" name="Θέση περιεχομένου 25"/>
          <p:cNvSpPr>
            <a:spLocks noGrp="1"/>
          </p:cNvSpPr>
          <p:nvPr>
            <p:ph sz="quarter" idx="4"/>
          </p:nvPr>
        </p:nvSpPr>
        <p:spPr>
          <a:xfrm>
            <a:off x="4800600" y="2471383"/>
            <a:ext cx="4038600" cy="3822192"/>
          </a:xfrm>
        </p:spPr>
        <p:txBody>
          <a:body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5" name="Έλλειψη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Έλλειψη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Θέση αριθμού διαφάνειας 8"/>
          <p:cNvSpPr>
            <a:spLocks noGrp="1"/>
          </p:cNvSpPr>
          <p:nvPr>
            <p:ph type="sldNum" sz="quarter" idx="12"/>
          </p:nvPr>
        </p:nvSpPr>
        <p:spPr>
          <a:xfrm>
            <a:off x="4343400" y="1042416"/>
            <a:ext cx="457200" cy="441325"/>
          </a:xfrm>
        </p:spPr>
        <p:txBody>
          <a:bodyPr/>
          <a:lstStyle>
            <a:lvl1pPr algn="ctr">
              <a:defRPr/>
            </a:lvl1pPr>
          </a:lstStyle>
          <a:p>
            <a:fld id="{E6DC3FBA-8B4B-4707-A0C7-67EB476F24E2}" type="slidenum">
              <a:rPr lang="el-GR" smtClean="0"/>
              <a:t>‹#›</a:t>
            </a:fld>
            <a:endParaRPr lang="el-GR"/>
          </a:p>
        </p:txBody>
      </p:sp>
      <p:sp>
        <p:nvSpPr>
          <p:cNvPr id="23" name="Τίτλος 22"/>
          <p:cNvSpPr>
            <a:spLocks noGrp="1"/>
          </p:cNvSpPr>
          <p:nvPr>
            <p:ph type="title"/>
          </p:nvPr>
        </p:nvSpPr>
        <p:spPr/>
        <p:txBody>
          <a:bodyPr rtlCol="0" anchor="b" anchorCtr="0"/>
          <a:lstStyle/>
          <a:p>
            <a:r>
              <a:rPr kumimoji="0" lang="el-GR" smtClean="0"/>
              <a:t>Στυλ κύριου τίτλου</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smtClean="0"/>
              <a:t>Στυλ κύριου τίτλου</a:t>
            </a:r>
            <a:endParaRPr kumimoji="0" lang="en-US"/>
          </a:p>
        </p:txBody>
      </p:sp>
      <p:sp>
        <p:nvSpPr>
          <p:cNvPr id="3" name="Θέση ημερομηνίας 2"/>
          <p:cNvSpPr>
            <a:spLocks noGrp="1"/>
          </p:cNvSpPr>
          <p:nvPr>
            <p:ph type="dt" sz="half" idx="10"/>
          </p:nvPr>
        </p:nvSpPr>
        <p:spPr/>
        <p:txBody>
          <a:bodyPr/>
          <a:lstStyle/>
          <a:p>
            <a:fld id="{F43EEEEA-9111-4638-A6D5-B33435BE5BC7}" type="datetimeFigureOut">
              <a:rPr lang="el-GR" smtClean="0"/>
              <a:t>26/1/2018</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a:xfrm>
            <a:off x="4343400" y="1036020"/>
            <a:ext cx="457200" cy="441325"/>
          </a:xfrm>
        </p:spPr>
        <p:txBody>
          <a:bodyPr/>
          <a:lstStyle/>
          <a:p>
            <a:fld id="{E6DC3FBA-8B4B-4707-A0C7-67EB476F24E2}" type="slidenum">
              <a:rPr lang="el-GR" smtClean="0"/>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7" name="Ορθογώνιο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Ορθογώνιο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Ορθογώνιο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Ορθογώνιο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Ορθογώνιο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Ορθογώνιο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Θέση ημερομηνίας 1"/>
          <p:cNvSpPr>
            <a:spLocks noGrp="1"/>
          </p:cNvSpPr>
          <p:nvPr>
            <p:ph type="dt" sz="half" idx="10"/>
          </p:nvPr>
        </p:nvSpPr>
        <p:spPr/>
        <p:txBody>
          <a:bodyPr/>
          <a:lstStyle/>
          <a:p>
            <a:fld id="{F43EEEEA-9111-4638-A6D5-B33435BE5BC7}" type="datetimeFigureOut">
              <a:rPr lang="el-GR" smtClean="0"/>
              <a:t>26/1/2018</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6DC3FBA-8B4B-4707-A0C7-67EB476F24E2}" type="slidenum">
              <a:rPr lang="el-GR" smtClean="0"/>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bg>
      <p:bgRef idx="1001">
        <a:schemeClr val="bg1"/>
      </p:bgRef>
    </p:bg>
    <p:spTree>
      <p:nvGrpSpPr>
        <p:cNvPr id="1" name=""/>
        <p:cNvGrpSpPr/>
        <p:nvPr/>
      </p:nvGrpSpPr>
      <p:grpSpPr>
        <a:xfrm>
          <a:off x="0" y="0"/>
          <a:ext cx="0" cy="0"/>
          <a:chOff x="0" y="0"/>
          <a:chExt cx="0" cy="0"/>
        </a:xfrm>
      </p:grpSpPr>
      <p:sp>
        <p:nvSpPr>
          <p:cNvPr id="19" name="Ορθογώνιο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Ορθογώνιο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Ορθογώνιο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Ορθογώνιο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Ορθογώνιο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Ορθογώνιο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Τίτλος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l-GR" smtClean="0"/>
              <a:t>Στυλ κύριου τίτλου</a:t>
            </a:r>
            <a:endParaRPr kumimoji="0" lang="en-US"/>
          </a:p>
        </p:txBody>
      </p:sp>
      <p:sp>
        <p:nvSpPr>
          <p:cNvPr id="3" name="Θέση κειμένου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l-GR" smtClean="0"/>
              <a:t>Στυλ υποδείγματος κειμένου</a:t>
            </a:r>
          </a:p>
        </p:txBody>
      </p:sp>
      <p:sp>
        <p:nvSpPr>
          <p:cNvPr id="8" name="Ορθογώνιο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Ευθεία γραμμή σύνδεσης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Θέση περιεχομένου 19"/>
          <p:cNvSpPr>
            <a:spLocks noGrp="1"/>
          </p:cNvSpPr>
          <p:nvPr>
            <p:ph sz="quarter" idx="1"/>
          </p:nvPr>
        </p:nvSpPr>
        <p:spPr>
          <a:xfrm>
            <a:off x="3124200" y="685800"/>
            <a:ext cx="5638800" cy="5410200"/>
          </a:xfrm>
        </p:spPr>
        <p:txBody>
          <a:body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0" name="Έλλειψη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Έλλειψη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Θέση αριθμού διαφάνειας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6DC3FBA-8B4B-4707-A0C7-67EB476F24E2}" type="slidenum">
              <a:rPr lang="el-GR" smtClean="0"/>
              <a:t>‹#›</a:t>
            </a:fld>
            <a:endParaRPr lang="el-GR"/>
          </a:p>
        </p:txBody>
      </p:sp>
      <p:sp>
        <p:nvSpPr>
          <p:cNvPr id="21" name="Ορθογώνιο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Θέση ημερομηνίας 4"/>
          <p:cNvSpPr>
            <a:spLocks noGrp="1"/>
          </p:cNvSpPr>
          <p:nvPr>
            <p:ph type="dt" sz="half" idx="10"/>
          </p:nvPr>
        </p:nvSpPr>
        <p:spPr/>
        <p:txBody>
          <a:bodyPr/>
          <a:lstStyle/>
          <a:p>
            <a:fld id="{F43EEEEA-9111-4638-A6D5-B33435BE5BC7}" type="datetimeFigureOut">
              <a:rPr lang="el-GR" smtClean="0"/>
              <a:t>26/1/2018</a:t>
            </a:fld>
            <a:endParaRPr lang="el-GR"/>
          </a:p>
        </p:txBody>
      </p:sp>
      <p:sp>
        <p:nvSpPr>
          <p:cNvPr id="6" name="Θέση υποσέλιδου 5"/>
          <p:cNvSpPr>
            <a:spLocks noGrp="1"/>
          </p:cNvSpPr>
          <p:nvPr>
            <p:ph type="ftr" sz="quarter" idx="11"/>
          </p:nvPr>
        </p:nvSpPr>
        <p:spPr>
          <a:xfrm>
            <a:off x="301752" y="6410848"/>
            <a:ext cx="3383280" cy="365760"/>
          </a:xfrm>
        </p:spPr>
        <p:txBody>
          <a:bodyPr/>
          <a:lstStyle/>
          <a:p>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21" name="Ευθεία γραμμή σύνδεσης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Ορθογώνιο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Ορθογώνιο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Ορθογώνιο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Ορθογώνιο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Ορθογώνιο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Ορθογώνιο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Ορθογώνιο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Έλλειψη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Έλλειψη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Θέση αριθμού διαφάνειας 6"/>
          <p:cNvSpPr>
            <a:spLocks noGrp="1"/>
          </p:cNvSpPr>
          <p:nvPr>
            <p:ph type="sldNum" sz="quarter" idx="12"/>
          </p:nvPr>
        </p:nvSpPr>
        <p:spPr>
          <a:xfrm>
            <a:off x="1371600" y="312738"/>
            <a:ext cx="457200" cy="441325"/>
          </a:xfrm>
        </p:spPr>
        <p:txBody>
          <a:bodyPr/>
          <a:lstStyle/>
          <a:p>
            <a:fld id="{E6DC3FBA-8B4B-4707-A0C7-67EB476F24E2}" type="slidenum">
              <a:rPr lang="el-GR" smtClean="0"/>
              <a:t>‹#›</a:t>
            </a:fld>
            <a:endParaRPr lang="el-GR"/>
          </a:p>
        </p:txBody>
      </p:sp>
      <p:sp>
        <p:nvSpPr>
          <p:cNvPr id="2" name="Τίτλος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l-GR" smtClean="0"/>
              <a:t>Στυλ κύριου τίτλου</a:t>
            </a:r>
            <a:endParaRPr kumimoji="0" lang="en-US"/>
          </a:p>
        </p:txBody>
      </p:sp>
      <p:sp>
        <p:nvSpPr>
          <p:cNvPr id="3" name="Θέση εικόνας 2"/>
          <p:cNvSpPr>
            <a:spLocks noGrp="1"/>
          </p:cNvSpPr>
          <p:nvPr>
            <p:ph type="pic" idx="1"/>
          </p:nvPr>
        </p:nvSpPr>
        <p:spPr>
          <a:xfrm>
            <a:off x="3000375" y="609600"/>
            <a:ext cx="5867400" cy="4267200"/>
          </a:xfrm>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4" name="Θέση κειμένου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l-GR" smtClean="0"/>
              <a:t>Στυλ υποδείγματος κειμένου</a:t>
            </a:r>
          </a:p>
        </p:txBody>
      </p:sp>
      <p:sp>
        <p:nvSpPr>
          <p:cNvPr id="22" name="Ορθογώνιο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Θέση ημερομηνίας 4"/>
          <p:cNvSpPr>
            <a:spLocks noGrp="1"/>
          </p:cNvSpPr>
          <p:nvPr>
            <p:ph type="dt" sz="half" idx="10"/>
          </p:nvPr>
        </p:nvSpPr>
        <p:spPr>
          <a:xfrm>
            <a:off x="5788152" y="6404984"/>
            <a:ext cx="3044952" cy="365760"/>
          </a:xfrm>
        </p:spPr>
        <p:txBody>
          <a:bodyPr/>
          <a:lstStyle/>
          <a:p>
            <a:fld id="{F43EEEEA-9111-4638-A6D5-B33435BE5BC7}" type="datetimeFigureOut">
              <a:rPr lang="el-GR" smtClean="0"/>
              <a:t>26/1/2018</a:t>
            </a:fld>
            <a:endParaRPr lang="el-GR"/>
          </a:p>
        </p:txBody>
      </p:sp>
      <p:sp>
        <p:nvSpPr>
          <p:cNvPr id="6" name="Θέση υποσέλιδου 5"/>
          <p:cNvSpPr>
            <a:spLocks noGrp="1"/>
          </p:cNvSpPr>
          <p:nvPr>
            <p:ph type="ftr" sz="quarter" idx="11"/>
          </p:nvPr>
        </p:nvSpPr>
        <p:spPr>
          <a:xfrm>
            <a:off x="301752" y="6410848"/>
            <a:ext cx="3584448" cy="365760"/>
          </a:xfrm>
        </p:spPr>
        <p:txBody>
          <a:bodyPr/>
          <a:lstStyle/>
          <a:p>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Ορθογώνιο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Ορθογώνιο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Ορθογώνιο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Ορθογώνιο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Ορθογώνιο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Θέση ημερομηνίας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43EEEEA-9111-4638-A6D5-B33435BE5BC7}" type="datetimeFigureOut">
              <a:rPr lang="el-GR" smtClean="0"/>
              <a:t>26/1/2018</a:t>
            </a:fld>
            <a:endParaRPr lang="el-GR"/>
          </a:p>
        </p:txBody>
      </p:sp>
      <p:sp>
        <p:nvSpPr>
          <p:cNvPr id="3" name="Θέση υποσέλιδου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l-GR"/>
          </a:p>
        </p:txBody>
      </p:sp>
      <p:sp>
        <p:nvSpPr>
          <p:cNvPr id="8" name="Ορθογώνιο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Ευθεία γραμμή σύνδεσης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Έλλειψη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Έλλειψη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Θέση αριθμού διαφάνειας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6DC3FBA-8B4B-4707-A0C7-67EB476F24E2}" type="slidenum">
              <a:rPr lang="el-GR" smtClean="0"/>
              <a:t>‹#›</a:t>
            </a:fld>
            <a:endParaRPr lang="el-GR"/>
          </a:p>
        </p:txBody>
      </p:sp>
      <p:sp>
        <p:nvSpPr>
          <p:cNvPr id="22" name="Θέση τίτλου 21"/>
          <p:cNvSpPr>
            <a:spLocks noGrp="1"/>
          </p:cNvSpPr>
          <p:nvPr>
            <p:ph type="title"/>
          </p:nvPr>
        </p:nvSpPr>
        <p:spPr>
          <a:xfrm>
            <a:off x="301752" y="228600"/>
            <a:ext cx="8534400" cy="758952"/>
          </a:xfrm>
          <a:prstGeom prst="rect">
            <a:avLst/>
          </a:prstGeom>
        </p:spPr>
        <p:txBody>
          <a:bodyPr vert="horz" anchor="b">
            <a:normAutofit/>
          </a:bodyPr>
          <a:lstStyle/>
          <a:p>
            <a:r>
              <a:rPr kumimoji="0" lang="el-GR" smtClean="0"/>
              <a:t>Στυλ κύριου τίτλου</a:t>
            </a:r>
            <a:endParaRPr kumimoji="0" lang="en-US"/>
          </a:p>
        </p:txBody>
      </p:sp>
      <p:sp>
        <p:nvSpPr>
          <p:cNvPr id="13" name="Θέση κειμένου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l-GR" smtClean="0"/>
              <a:t>Στυλ υποδείγματος κειμένου</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s://www.princeton.edu/~alaink/Orf467F07/GNSS.pdf" TargetMode="External"/><Relationship Id="rId3" Type="http://schemas.openxmlformats.org/officeDocument/2006/relationships/hyperlink" Target="https://el.wikipedia.org/wiki/Global_Positioning_System" TargetMode="External"/><Relationship Id="rId7" Type="http://schemas.openxmlformats.org/officeDocument/2006/relationships/hyperlink" Target="http://users.sch.gr/mppapado/downloads/GPS.pdf" TargetMode="External"/><Relationship Id="rId2" Type="http://schemas.openxmlformats.org/officeDocument/2006/relationships/hyperlink" Target="http://artemis.cslab.ntua.gr/el_thesis/artemis.ntua.ece/DT2012-0122/DT2012-0122.pdf" TargetMode="External"/><Relationship Id="rId1" Type="http://schemas.openxmlformats.org/officeDocument/2006/relationships/slideLayout" Target="../slideLayouts/slideLayout2.xml"/><Relationship Id="rId6" Type="http://schemas.openxmlformats.org/officeDocument/2006/relationships/hyperlink" Target="https://www.ncbi.nlm.nih.gov/pmc/articles/PMC4321187/" TargetMode="External"/><Relationship Id="rId5" Type="http://schemas.openxmlformats.org/officeDocument/2006/relationships/hyperlink" Target="https://www.gps.gov/systems/gps/modernization/" TargetMode="External"/><Relationship Id="rId10" Type="http://schemas.openxmlformats.org/officeDocument/2006/relationships/hyperlink" Target="https://eclass.teicrete.gr/modules/document/file.php/TD103/%CE%A0%CE%95%CE%A1%CE%99%CE%95%CE%A7%CE%9F%CE%9C%CE%95%CE%9D%CE%9F/%CE%A3%CE%97%CE%9C%CE%95%CE%99%CE%A9%CE%A3%CE%95%CE%99%CE%A3/K.7-/7.pdf" TargetMode="External"/><Relationship Id="rId4" Type="http://schemas.openxmlformats.org/officeDocument/2006/relationships/hyperlink" Target="http://erodios.it.teithe.gr/BlindNav/GPS/GPS.htm" TargetMode="External"/><Relationship Id="rId9" Type="http://schemas.openxmlformats.org/officeDocument/2006/relationships/hyperlink" Target="http://multimedia.biol.uoa.gr/MDE-AKTINOBOLIES/FEK399-syxnothtes%20genika.pdf"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www.navipedia.net/index.php/Main_Page" TargetMode="External"/><Relationship Id="rId7" Type="http://schemas.openxmlformats.org/officeDocument/2006/relationships/hyperlink" Target="http://www.wasoft.de/e/iagwg451/euler/euler.html" TargetMode="External"/><Relationship Id="rId2" Type="http://schemas.openxmlformats.org/officeDocument/2006/relationships/hyperlink" Target="http://w3.uch.edu.tw/ccchang50/ebook_introduction%20to%20gps.pdf" TargetMode="External"/><Relationship Id="rId1" Type="http://schemas.openxmlformats.org/officeDocument/2006/relationships/slideLayout" Target="../slideLayouts/slideLayout2.xml"/><Relationship Id="rId6" Type="http://schemas.openxmlformats.org/officeDocument/2006/relationships/hyperlink" Target="https://florida.theorangegrove.org/og/file/9129db88-b76c-0c3b-2149-344ce701f190/1/GPS-Primer.pdf" TargetMode="External"/><Relationship Id="rId5" Type="http://schemas.openxmlformats.org/officeDocument/2006/relationships/hyperlink" Target="http://gauss.gge.unb.ca/GLONASS.ICD.pdf" TargetMode="External"/><Relationship Id="rId4" Type="http://schemas.openxmlformats.org/officeDocument/2006/relationships/hyperlink" Target="http://hmga.gr/storehouse/word-acrobat/GPS.pdf"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repository.kallipos.gr/bitstream/11419/2712/5/00_master_document.pdf" TargetMode="External"/><Relationship Id="rId2" Type="http://schemas.openxmlformats.org/officeDocument/2006/relationships/hyperlink" Target="http://eur-lex.europa.eu/LexUriServ/LexUriServ.do?uri=COM:2003:0183:FIN:EN:PDF" TargetMode="External"/><Relationship Id="rId1" Type="http://schemas.openxmlformats.org/officeDocument/2006/relationships/slideLayout" Target="../slideLayouts/slideLayout2.xml"/><Relationship Id="rId4" Type="http://schemas.openxmlformats.org/officeDocument/2006/relationships/hyperlink" Target="https://nguyenduyliemgis.files.wordpress.com/2014/09/gnss-global-navigation-satellite-systems-gps-glonass-galileo-and-more-2008.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Υπότιτλος 2"/>
          <p:cNvSpPr>
            <a:spLocks noGrp="1"/>
          </p:cNvSpPr>
          <p:nvPr>
            <p:ph type="subTitle" idx="1"/>
          </p:nvPr>
        </p:nvSpPr>
        <p:spPr>
          <a:xfrm>
            <a:off x="683568" y="4869160"/>
            <a:ext cx="7704856" cy="1498848"/>
          </a:xfrm>
        </p:spPr>
        <p:txBody>
          <a:bodyPr>
            <a:normAutofit lnSpcReduction="10000"/>
          </a:bodyPr>
          <a:lstStyle/>
          <a:p>
            <a:pPr algn="ctr"/>
            <a:endParaRPr lang="el-GR" dirty="0" smtClean="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Angelis </a:t>
            </a:r>
            <a:r>
              <a:rPr lang="en-US" dirty="0" err="1">
                <a:latin typeface="Times New Roman" panose="02020603050405020304" pitchFamily="18" charset="0"/>
                <a:cs typeface="Times New Roman" panose="02020603050405020304" pitchFamily="18" charset="0"/>
              </a:rPr>
              <a:t>Evangelos</a:t>
            </a:r>
            <a:r>
              <a:rPr lang="el-GR" dirty="0" smtClean="0">
                <a:latin typeface="Times New Roman" panose="02020603050405020304" pitchFamily="18" charset="0"/>
                <a:cs typeface="Times New Roman" panose="02020603050405020304" pitchFamily="18" charset="0"/>
              </a:rPr>
              <a:t> </a:t>
            </a:r>
            <a:r>
              <a:rPr lang="el-GR"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MYloni</a:t>
            </a:r>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Vasiliki</a:t>
            </a:r>
            <a:endParaRPr lang="el-GR" dirty="0">
              <a:latin typeface="Times New Roman" panose="02020603050405020304" pitchFamily="18" charset="0"/>
              <a:cs typeface="Times New Roman" panose="02020603050405020304" pitchFamily="18" charset="0"/>
            </a:endParaRPr>
          </a:p>
          <a:p>
            <a:pPr algn="ctr"/>
            <a:endParaRPr lang="el-GR"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Teacher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SUPERVISOR</a:t>
            </a:r>
            <a:r>
              <a:rPr lang="el-GR" dirty="0" smtClean="0">
                <a:latin typeface="Times New Roman" panose="02020603050405020304" pitchFamily="18" charset="0"/>
                <a:cs typeface="Times New Roman" panose="02020603050405020304" pitchFamily="18" charset="0"/>
              </a:rPr>
              <a:t> </a:t>
            </a:r>
            <a:r>
              <a:rPr lang="el-GR"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FILIPPOPOULOS IOANNIS</a:t>
            </a:r>
          </a:p>
          <a:p>
            <a:r>
              <a:rPr lang="en-US" dirty="0">
                <a:latin typeface="Times New Roman" panose="02020603050405020304" pitchFamily="18" charset="0"/>
                <a:cs typeface="Times New Roman" panose="02020603050405020304" pitchFamily="18" charset="0"/>
              </a:rPr>
              <a:t>LAMIA, JANUARY 2018</a:t>
            </a:r>
            <a:endParaRPr lang="el-GR" dirty="0">
              <a:latin typeface="Times New Roman" panose="02020603050405020304" pitchFamily="18" charset="0"/>
              <a:cs typeface="Times New Roman" panose="02020603050405020304" pitchFamily="18" charset="0"/>
            </a:endParaRPr>
          </a:p>
        </p:txBody>
      </p:sp>
      <p:sp>
        <p:nvSpPr>
          <p:cNvPr id="2" name="Τίτλος 1"/>
          <p:cNvSpPr>
            <a:spLocks noGrp="1"/>
          </p:cNvSpPr>
          <p:nvPr>
            <p:ph type="ctrTitle"/>
          </p:nvPr>
        </p:nvSpPr>
        <p:spPr>
          <a:xfrm>
            <a:off x="467544" y="1124744"/>
            <a:ext cx="8280920" cy="3312368"/>
          </a:xfrm>
        </p:spPr>
        <p:txBody>
          <a:bodyPr>
            <a:normAutofit fontScale="90000"/>
          </a:bodyPr>
          <a:lstStyle/>
          <a:p>
            <a:r>
              <a:rPr lang="en-US" sz="2000" dirty="0" smtClean="0">
                <a:latin typeface="Times New Roman" panose="02020603050405020304" pitchFamily="18" charset="0"/>
                <a:cs typeface="Times New Roman" panose="02020603050405020304" pitchFamily="18" charset="0"/>
              </a:rPr>
              <a:t>INTERDEPARTMENTAL OF POSTGRADUATE STUDIES PROGRAM</a:t>
            </a:r>
            <a:r>
              <a:rPr lang="en-US" sz="2000" dirty="0">
                <a:latin typeface="Times New Roman" panose="02020603050405020304" pitchFamily="18" charset="0"/>
                <a:cs typeface="Times New Roman" panose="02020603050405020304" pitchFamily="18" charset="0"/>
              </a:rPr>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a:t>
            </a:r>
            <a:r>
              <a:rPr lang="en-US" sz="2000" dirty="0" smtClean="0">
                <a:latin typeface="Times New Roman" panose="02020603050405020304" pitchFamily="18" charset="0"/>
                <a:cs typeface="Times New Roman" panose="02020603050405020304" pitchFamily="18" charset="0"/>
              </a:rPr>
              <a:t>INFORMATICS AND COMPUTATIONAL BIOMEDICINE” </a:t>
            </a:r>
            <a:br>
              <a:rPr lang="en-US" sz="2000" dirty="0" smtClean="0">
                <a:latin typeface="Times New Roman" panose="02020603050405020304" pitchFamily="18" charset="0"/>
                <a:cs typeface="Times New Roman" panose="02020603050405020304" pitchFamily="18" charset="0"/>
              </a:rPr>
            </a:br>
            <a:r>
              <a:rPr lang="en-US" sz="2000" dirty="0" smtClean="0">
                <a:latin typeface="Times New Roman" panose="02020603050405020304" pitchFamily="18" charset="0"/>
                <a:cs typeface="Times New Roman" panose="02020603050405020304" pitchFamily="18" charset="0"/>
              </a:rPr>
              <a:t>FLOW: </a:t>
            </a:r>
            <a:r>
              <a:rPr lang="en-US" sz="2000" dirty="0">
                <a:latin typeface="Times New Roman" panose="02020603050405020304" pitchFamily="18" charset="0"/>
                <a:cs typeface="Times New Roman" panose="02020603050405020304" pitchFamily="18" charset="0"/>
              </a:rPr>
              <a:t>“</a:t>
            </a:r>
            <a:r>
              <a:rPr lang="en-US" sz="2000" dirty="0" smtClean="0">
                <a:latin typeface="Times New Roman" panose="02020603050405020304" pitchFamily="18" charset="0"/>
                <a:cs typeface="Times New Roman" panose="02020603050405020304" pitchFamily="18" charset="0"/>
              </a:rPr>
              <a:t>INFORMATICS”</a:t>
            </a:r>
            <a:r>
              <a:rPr lang="el-GR" sz="2000" dirty="0">
                <a:latin typeface="Times New Roman" panose="02020603050405020304" pitchFamily="18" charset="0"/>
                <a:cs typeface="Times New Roman" panose="02020603050405020304" pitchFamily="18" charset="0"/>
              </a:rPr>
              <a:t/>
            </a:r>
            <a:br>
              <a:rPr lang="el-GR" sz="2000" dirty="0">
                <a:latin typeface="Times New Roman" panose="02020603050405020304" pitchFamily="18" charset="0"/>
                <a:cs typeface="Times New Roman" panose="02020603050405020304" pitchFamily="18" charset="0"/>
              </a:rPr>
            </a:br>
            <a:r>
              <a:rPr lang="el-GR" sz="2000" dirty="0">
                <a:latin typeface="Times New Roman" panose="02020603050405020304" pitchFamily="18" charset="0"/>
                <a:cs typeface="Times New Roman" panose="02020603050405020304" pitchFamily="18" charset="0"/>
              </a:rPr>
              <a:t> </a:t>
            </a:r>
            <a:br>
              <a:rPr lang="el-GR" sz="2000" dirty="0">
                <a:latin typeface="Times New Roman" panose="02020603050405020304" pitchFamily="18" charset="0"/>
                <a:cs typeface="Times New Roman" panose="02020603050405020304" pitchFamily="18" charset="0"/>
              </a:rPr>
            </a:br>
            <a:r>
              <a:rPr lang="el-GR" sz="2000" dirty="0" smtClean="0">
                <a:latin typeface="Times New Roman" panose="02020603050405020304" pitchFamily="18" charset="0"/>
                <a:cs typeface="Times New Roman" panose="02020603050405020304" pitchFamily="18" charset="0"/>
              </a:rPr>
              <a:t/>
            </a:r>
            <a:br>
              <a:rPr lang="el-GR" sz="2000" dirty="0" smtClean="0">
                <a:latin typeface="Times New Roman" panose="02020603050405020304" pitchFamily="18" charset="0"/>
                <a:cs typeface="Times New Roman" panose="02020603050405020304" pitchFamily="18" charset="0"/>
              </a:rPr>
            </a:br>
            <a:r>
              <a:rPr lang="en-US" sz="2000" dirty="0" smtClean="0">
                <a:latin typeface="Times New Roman" panose="02020603050405020304" pitchFamily="18" charset="0"/>
                <a:cs typeface="Times New Roman" panose="02020603050405020304" pitchFamily="18" charset="0"/>
              </a:rPr>
              <a:t>COURSE</a:t>
            </a: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SHIPPING INFORMATICS </a:t>
            </a:r>
            <a:r>
              <a:rPr lang="el-GR" sz="2000" dirty="0">
                <a:latin typeface="Times New Roman" panose="02020603050405020304" pitchFamily="18" charset="0"/>
                <a:cs typeface="Times New Roman" panose="02020603050405020304" pitchFamily="18" charset="0"/>
              </a:rPr>
              <a:t/>
            </a:r>
            <a:br>
              <a:rPr lang="el-GR" sz="2000" dirty="0">
                <a:latin typeface="Times New Roman" panose="02020603050405020304" pitchFamily="18" charset="0"/>
                <a:cs typeface="Times New Roman" panose="02020603050405020304" pitchFamily="18" charset="0"/>
              </a:rPr>
            </a:br>
            <a:r>
              <a:rPr lang="el-GR" sz="2000" dirty="0">
                <a:latin typeface="Times New Roman" panose="02020603050405020304" pitchFamily="18" charset="0"/>
                <a:cs typeface="Times New Roman" panose="02020603050405020304" pitchFamily="18" charset="0"/>
              </a:rPr>
              <a:t> </a:t>
            </a:r>
            <a:br>
              <a:rPr lang="el-GR" sz="2000" dirty="0">
                <a:latin typeface="Times New Roman" panose="02020603050405020304" pitchFamily="18" charset="0"/>
                <a:cs typeface="Times New Roman" panose="02020603050405020304" pitchFamily="18" charset="0"/>
              </a:rPr>
            </a:br>
            <a:r>
              <a:rPr lang="en-US" sz="2000" dirty="0" smtClean="0">
                <a:latin typeface="Times New Roman" panose="02020603050405020304" pitchFamily="18" charset="0"/>
                <a:cs typeface="Times New Roman" panose="02020603050405020304" pitchFamily="18" charset="0"/>
              </a:rPr>
              <a:t>FINAL WORK</a:t>
            </a:r>
            <a:r>
              <a:rPr lang="el-GR" sz="2000" dirty="0">
                <a:latin typeface="Times New Roman" panose="02020603050405020304" pitchFamily="18" charset="0"/>
                <a:cs typeface="Times New Roman" panose="02020603050405020304" pitchFamily="18" charset="0"/>
              </a:rPr>
              <a:t/>
            </a:r>
            <a:br>
              <a:rPr lang="el-GR" sz="2000" dirty="0">
                <a:latin typeface="Times New Roman" panose="02020603050405020304" pitchFamily="18" charset="0"/>
                <a:cs typeface="Times New Roman" panose="02020603050405020304" pitchFamily="18" charset="0"/>
              </a:rPr>
            </a:br>
            <a:r>
              <a:rPr lang="el-GR" sz="2000" dirty="0">
                <a:latin typeface="Times New Roman" panose="02020603050405020304" pitchFamily="18" charset="0"/>
                <a:cs typeface="Times New Roman" panose="02020603050405020304" pitchFamily="18" charset="0"/>
              </a:rPr>
              <a:t/>
            </a:r>
            <a:br>
              <a:rPr lang="el-GR" sz="2000" dirty="0">
                <a:latin typeface="Times New Roman" panose="02020603050405020304" pitchFamily="18" charset="0"/>
                <a:cs typeface="Times New Roman" panose="02020603050405020304" pitchFamily="18" charset="0"/>
              </a:rPr>
            </a:br>
            <a:r>
              <a:rPr lang="en-US" sz="2000" dirty="0" smtClean="0">
                <a:latin typeface="Times New Roman" panose="02020603050405020304" pitchFamily="18" charset="0"/>
                <a:cs typeface="Times New Roman" panose="02020603050405020304" pitchFamily="18" charset="0"/>
              </a:rPr>
              <a:t>GLOBAL </a:t>
            </a:r>
            <a:r>
              <a:rPr lang="en-US" sz="2000" dirty="0">
                <a:latin typeface="Times New Roman" panose="02020603050405020304" pitchFamily="18" charset="0"/>
                <a:cs typeface="Times New Roman" panose="02020603050405020304" pitchFamily="18" charset="0"/>
              </a:rPr>
              <a:t>NAVIGATION </a:t>
            </a:r>
            <a:r>
              <a:rPr lang="en-US" sz="2000" dirty="0" smtClean="0">
                <a:latin typeface="Times New Roman" panose="02020603050405020304" pitchFamily="18" charset="0"/>
                <a:cs typeface="Times New Roman" panose="02020603050405020304" pitchFamily="18" charset="0"/>
              </a:rPr>
              <a:t>SATELLITE SYSTEMS </a:t>
            </a:r>
            <a:r>
              <a:rPr lang="en-US" sz="2000" dirty="0">
                <a:latin typeface="Times New Roman" panose="02020603050405020304" pitchFamily="18" charset="0"/>
                <a:cs typeface="Times New Roman" panose="02020603050405020304" pitchFamily="18" charset="0"/>
              </a:rPr>
              <a:t>– GNSS</a:t>
            </a:r>
            <a:r>
              <a:rPr lang="el-GR" sz="2000" dirty="0" smtClean="0">
                <a:latin typeface="Times New Roman" panose="02020603050405020304" pitchFamily="18" charset="0"/>
                <a:cs typeface="Times New Roman" panose="02020603050405020304" pitchFamily="18" charset="0"/>
              </a:rPr>
              <a:t> </a:t>
            </a:r>
            <a:br>
              <a:rPr lang="el-GR" sz="2000" dirty="0" smtClean="0">
                <a:latin typeface="Times New Roman" panose="02020603050405020304" pitchFamily="18" charset="0"/>
                <a:cs typeface="Times New Roman" panose="02020603050405020304" pitchFamily="18" charset="0"/>
              </a:rPr>
            </a:br>
            <a:r>
              <a:rPr lang="en-US" sz="2000" dirty="0" smtClean="0">
                <a:latin typeface="Times New Roman" panose="02020603050405020304" pitchFamily="18" charset="0"/>
                <a:cs typeface="Times New Roman" panose="02020603050405020304" pitchFamily="18" charset="0"/>
              </a:rPr>
              <a:t>IN </a:t>
            </a:r>
            <a:r>
              <a:rPr lang="en-US" sz="2000" dirty="0">
                <a:latin typeface="Times New Roman" panose="02020603050405020304" pitchFamily="18" charset="0"/>
                <a:cs typeface="Times New Roman" panose="02020603050405020304" pitchFamily="18" charset="0"/>
              </a:rPr>
              <a:t>SHIPPING</a:t>
            </a:r>
            <a:endParaRPr lang="el-GR" sz="20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60648"/>
            <a:ext cx="1514475" cy="933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627784" y="404207"/>
            <a:ext cx="4464496" cy="646331"/>
          </a:xfrm>
          <a:prstGeom prst="rect">
            <a:avLst/>
          </a:prstGeom>
          <a:noFill/>
        </p:spPr>
        <p:txBody>
          <a:bodyPr wrap="square" rtlCol="0">
            <a:spAutoFit/>
          </a:bodyPr>
          <a:lstStyle/>
          <a:p>
            <a:pPr algn="ctr"/>
            <a:r>
              <a:rPr lang="en-US" dirty="0" smtClean="0"/>
              <a:t>UNIVERSITY OF THESSALY</a:t>
            </a:r>
          </a:p>
          <a:p>
            <a:pPr algn="ctr"/>
            <a:r>
              <a:rPr lang="en-US" dirty="0" smtClean="0"/>
              <a:t>SCHOOL OF POSITIVE SCIENCES</a:t>
            </a:r>
            <a:endParaRPr lang="el-GR" dirty="0"/>
          </a:p>
        </p:txBody>
      </p:sp>
    </p:spTree>
    <p:extLst>
      <p:ext uri="{BB962C8B-B14F-4D97-AF65-F5344CB8AC3E}">
        <p14:creationId xmlns:p14="http://schemas.microsoft.com/office/powerpoint/2010/main" val="109676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smtClean="0">
                <a:latin typeface="Times New Roman" panose="02020603050405020304" pitchFamily="18" charset="0"/>
                <a:cs typeface="Times New Roman" panose="02020603050405020304" pitchFamily="18" charset="0"/>
              </a:rPr>
              <a:t>SATELLITE </a:t>
            </a:r>
            <a:r>
              <a:rPr lang="en-US" sz="2400" dirty="0">
                <a:latin typeface="Times New Roman" panose="02020603050405020304" pitchFamily="18" charset="0"/>
                <a:cs typeface="Times New Roman" panose="02020603050405020304" pitchFamily="18" charset="0"/>
              </a:rPr>
              <a:t>TRAJECTORIES OF GNSS </a:t>
            </a:r>
            <a:r>
              <a:rPr lang="en-US" sz="2400" dirty="0" smtClean="0">
                <a:latin typeface="Times New Roman" panose="02020603050405020304" pitchFamily="18" charset="0"/>
                <a:cs typeface="Times New Roman" panose="02020603050405020304" pitchFamily="18" charset="0"/>
              </a:rPr>
              <a:t>SYSTEMS</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p:txBody>
          <a:bodyPr>
            <a:normAutofit/>
          </a:bodyPr>
          <a:lstStyle/>
          <a:p>
            <a:endParaRPr lang="el-GR" sz="2000" dirty="0" smtClean="0"/>
          </a:p>
          <a:p>
            <a:pPr marL="0" indent="0">
              <a:buNone/>
            </a:pPr>
            <a:r>
              <a:rPr lang="en-US" sz="2000" dirty="0" smtClean="0">
                <a:latin typeface="Times New Roman" panose="02020603050405020304" pitchFamily="18" charset="0"/>
                <a:cs typeface="Times New Roman" panose="02020603050405020304" pitchFamily="18" charset="0"/>
              </a:rPr>
              <a:t>Types </a:t>
            </a:r>
            <a:r>
              <a:rPr lang="en-US" sz="2000" dirty="0">
                <a:latin typeface="Times New Roman" panose="02020603050405020304" pitchFamily="18" charset="0"/>
                <a:cs typeface="Times New Roman" panose="02020603050405020304" pitchFamily="18" charset="0"/>
              </a:rPr>
              <a:t>of satellite </a:t>
            </a:r>
            <a:r>
              <a:rPr lang="en-US" sz="2000" dirty="0" smtClean="0">
                <a:latin typeface="Times New Roman" panose="02020603050405020304" pitchFamily="18" charset="0"/>
                <a:cs typeface="Times New Roman" panose="02020603050405020304" pitchFamily="18" charset="0"/>
              </a:rPr>
              <a:t>orbits</a:t>
            </a:r>
            <a:endParaRPr lang="el-GR" sz="2000" dirty="0">
              <a:latin typeface="Times New Roman" panose="02020603050405020304" pitchFamily="18" charset="0"/>
              <a:cs typeface="Times New Roman" panose="02020603050405020304" pitchFamily="18" charset="0"/>
            </a:endParaRPr>
          </a:p>
          <a:p>
            <a:endParaRPr lang="el-GR"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Height </a:t>
            </a:r>
            <a:r>
              <a:rPr lang="en-US" sz="2000" dirty="0">
                <a:latin typeface="Times New Roman" panose="02020603050405020304" pitchFamily="18" charset="0"/>
                <a:cs typeface="Times New Roman" panose="02020603050405020304" pitchFamily="18" charset="0"/>
              </a:rPr>
              <a:t>of </a:t>
            </a:r>
            <a:r>
              <a:rPr lang="en-US" sz="2000" dirty="0" smtClean="0">
                <a:latin typeface="Times New Roman" panose="02020603050405020304" pitchFamily="18" charset="0"/>
                <a:cs typeface="Times New Roman" panose="02020603050405020304" pitchFamily="18" charset="0"/>
              </a:rPr>
              <a:t>trajectory</a:t>
            </a:r>
            <a:endParaRPr lang="el-GR"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angle of inclination of the orbital plane to the plane of </a:t>
            </a:r>
            <a:r>
              <a:rPr lang="en-US" sz="2000" dirty="0" smtClean="0">
                <a:latin typeface="Times New Roman" panose="02020603050405020304" pitchFamily="18" charset="0"/>
                <a:cs typeface="Times New Roman" panose="02020603050405020304" pitchFamily="18" charset="0"/>
              </a:rPr>
              <a:t>Ecuador</a:t>
            </a:r>
            <a:endParaRPr lang="el-GR"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shape of the track (circular or </a:t>
            </a:r>
            <a:r>
              <a:rPr lang="en-US" sz="2000" dirty="0" smtClean="0">
                <a:latin typeface="Times New Roman" panose="02020603050405020304" pitchFamily="18" charset="0"/>
                <a:cs typeface="Times New Roman" panose="02020603050405020304" pitchFamily="18" charset="0"/>
              </a:rPr>
              <a:t>elliptical)</a:t>
            </a:r>
            <a:endParaRPr lang="el-GR"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rotation </a:t>
            </a:r>
            <a:r>
              <a:rPr lang="en-US" sz="2000" dirty="0" smtClean="0">
                <a:latin typeface="Times New Roman" panose="02020603050405020304" pitchFamily="18" charset="0"/>
                <a:cs typeface="Times New Roman" panose="02020603050405020304" pitchFamily="18" charset="0"/>
              </a:rPr>
              <a:t>period   </a:t>
            </a:r>
            <a:endParaRPr lang="el-GR" sz="2000" dirty="0">
              <a:latin typeface="Times New Roman" panose="02020603050405020304" pitchFamily="18" charset="0"/>
              <a:cs typeface="Times New Roman" panose="02020603050405020304"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4725144"/>
            <a:ext cx="3614737" cy="1658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0700" y="3357563"/>
            <a:ext cx="150812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3738" y="3365501"/>
            <a:ext cx="1096962" cy="1363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43375" y="3726607"/>
            <a:ext cx="1630363" cy="99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512" y="4725144"/>
            <a:ext cx="5187375" cy="1658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23836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a:latin typeface="Times New Roman" panose="02020603050405020304" pitchFamily="18" charset="0"/>
                <a:cs typeface="Times New Roman" panose="02020603050405020304" pitchFamily="18" charset="0"/>
              </a:rPr>
              <a:t>SATELLITE TRAJECTORIES OF GNSS SYSTEMS</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p:txBody>
          <a:bodyPr/>
          <a:lstStyle/>
          <a:p>
            <a:pPr algn="just"/>
            <a:endParaRPr lang="el-GR" sz="2000" dirty="0" smtClean="0">
              <a:latin typeface="Times New Roman" panose="02020603050405020304" pitchFamily="18" charset="0"/>
              <a:cs typeface="Times New Roman" panose="02020603050405020304" pitchFamily="18" charset="0"/>
            </a:endParaRPr>
          </a:p>
          <a:p>
            <a:pPr algn="just"/>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determination of the location of the satellites is based on the three Kepler Laws</a:t>
            </a:r>
            <a:r>
              <a:rPr lang="en-US" sz="2000" dirty="0" smtClean="0">
                <a:latin typeface="Times New Roman" panose="02020603050405020304" pitchFamily="18" charset="0"/>
                <a:cs typeface="Times New Roman" panose="02020603050405020304" pitchFamily="18" charset="0"/>
              </a:rPr>
              <a:t>.</a:t>
            </a:r>
            <a:r>
              <a:rPr lang="el-GR" sz="2000" dirty="0" smtClean="0">
                <a:latin typeface="Times New Roman" panose="02020603050405020304" pitchFamily="18" charset="0"/>
                <a:cs typeface="Times New Roman" panose="02020603050405020304" pitchFamily="18" charset="0"/>
              </a:rPr>
              <a:t> </a:t>
            </a:r>
          </a:p>
          <a:p>
            <a:pPr algn="just"/>
            <a:endParaRPr lang="el-GR" sz="2000" dirty="0" smtClean="0">
              <a:latin typeface="Times New Roman" panose="02020603050405020304" pitchFamily="18" charset="0"/>
              <a:cs typeface="Times New Roman" panose="02020603050405020304" pitchFamily="18" charset="0"/>
            </a:endParaRPr>
          </a:p>
          <a:p>
            <a:pPr algn="just"/>
            <a:r>
              <a:rPr lang="en-US" sz="2000" dirty="0" smtClean="0">
                <a:latin typeface="Times New Roman" panose="02020603050405020304" pitchFamily="18" charset="0"/>
                <a:cs typeface="Times New Roman" panose="02020603050405020304" pitchFamily="18" charset="0"/>
              </a:rPr>
              <a:t>Deviations </a:t>
            </a:r>
            <a:r>
              <a:rPr lang="en-US" sz="2000" dirty="0">
                <a:latin typeface="Times New Roman" panose="02020603050405020304" pitchFamily="18" charset="0"/>
                <a:cs typeface="Times New Roman" panose="02020603050405020304" pitchFamily="18" charset="0"/>
              </a:rPr>
              <a:t>of the actual satellite trajectories are provided in satellite </a:t>
            </a:r>
            <a:r>
              <a:rPr lang="en-US" sz="2000" dirty="0" smtClean="0">
                <a:latin typeface="Times New Roman" panose="02020603050405020304" pitchFamily="18" charset="0"/>
                <a:cs typeface="Times New Roman" panose="02020603050405020304" pitchFamily="18" charset="0"/>
              </a:rPr>
              <a:t>newspapers.</a:t>
            </a:r>
            <a:endParaRPr lang="el-GR" sz="2000" dirty="0" smtClean="0">
              <a:latin typeface="Times New Roman" panose="02020603050405020304" pitchFamily="18" charset="0"/>
              <a:cs typeface="Times New Roman" panose="02020603050405020304" pitchFamily="18" charset="0"/>
            </a:endParaRPr>
          </a:p>
        </p:txBody>
      </p:sp>
      <p:pic>
        <p:nvPicPr>
          <p:cNvPr id="10242" name="Picture 2" descr="C:\Users\valia\Desktop\0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0663" y="3917949"/>
            <a:ext cx="3683545" cy="24447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31715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smtClean="0">
                <a:latin typeface="Times New Roman" panose="02020603050405020304" pitchFamily="18" charset="0"/>
                <a:cs typeface="Times New Roman" panose="02020603050405020304" pitchFamily="18" charset="0"/>
              </a:rPr>
              <a:t>GPS</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a:xfrm>
            <a:off x="301752" y="1772816"/>
            <a:ext cx="8518720" cy="4326232"/>
          </a:xfrm>
        </p:spPr>
        <p:txBody>
          <a:bodyPr>
            <a:normAutofit/>
          </a:bodyPr>
          <a:lstStyle/>
          <a:p>
            <a:pPr marL="0" indent="0" algn="just">
              <a:buNone/>
            </a:pPr>
            <a:r>
              <a:rPr lang="en-US" sz="2000" dirty="0" smtClean="0">
                <a:latin typeface="Times New Roman" panose="02020603050405020304" pitchFamily="18" charset="0"/>
                <a:cs typeface="Times New Roman" panose="02020603050405020304" pitchFamily="18" charset="0"/>
              </a:rPr>
              <a:t>To </a:t>
            </a:r>
            <a:r>
              <a:rPr lang="en-US" sz="2000" dirty="0">
                <a:latin typeface="Times New Roman" panose="02020603050405020304" pitchFamily="18" charset="0"/>
                <a:cs typeface="Times New Roman" panose="02020603050405020304" pitchFamily="18" charset="0"/>
              </a:rPr>
              <a:t>determine the </a:t>
            </a:r>
            <a:r>
              <a:rPr lang="en-US" sz="2000" dirty="0" smtClean="0">
                <a:latin typeface="Times New Roman" panose="02020603050405020304" pitchFamily="18" charset="0"/>
                <a:cs typeface="Times New Roman" panose="02020603050405020304" pitchFamily="18" charset="0"/>
              </a:rPr>
              <a:t>location (stigma) </a:t>
            </a:r>
            <a:r>
              <a:rPr lang="en-US" sz="2000" dirty="0">
                <a:latin typeface="Times New Roman" panose="02020603050405020304" pitchFamily="18" charset="0"/>
                <a:cs typeface="Times New Roman" panose="02020603050405020304" pitchFamily="18" charset="0"/>
              </a:rPr>
              <a:t>of the satellite receiver, the GPS satellites emit the following three coded </a:t>
            </a:r>
            <a:r>
              <a:rPr lang="en-US" sz="2000" dirty="0" smtClean="0">
                <a:latin typeface="Times New Roman" panose="02020603050405020304" pitchFamily="18" charset="0"/>
                <a:cs typeface="Times New Roman" panose="02020603050405020304" pitchFamily="18" charset="0"/>
              </a:rPr>
              <a:t>signals:</a:t>
            </a:r>
            <a:endParaRPr lang="el-GR" sz="2000" dirty="0" smtClean="0">
              <a:latin typeface="Times New Roman" panose="02020603050405020304" pitchFamily="18" charset="0"/>
              <a:cs typeface="Times New Roman" panose="02020603050405020304" pitchFamily="18" charset="0"/>
            </a:endParaRPr>
          </a:p>
          <a:p>
            <a:pPr marL="0" indent="0" algn="just">
              <a:buNone/>
            </a:pPr>
            <a:endParaRPr lang="el-GR"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Pseudo-random </a:t>
            </a:r>
            <a:r>
              <a:rPr lang="en-US" sz="2000" dirty="0">
                <a:latin typeface="Times New Roman" panose="02020603050405020304" pitchFamily="18" charset="0"/>
                <a:cs typeface="Times New Roman" panose="02020603050405020304" pitchFamily="18" charset="0"/>
              </a:rPr>
              <a:t>sequence code of common </a:t>
            </a:r>
            <a:r>
              <a:rPr lang="en-US" sz="2000" dirty="0" smtClean="0">
                <a:latin typeface="Times New Roman" panose="02020603050405020304" pitchFamily="18" charset="0"/>
                <a:cs typeface="Times New Roman" panose="02020603050405020304" pitchFamily="18" charset="0"/>
              </a:rPr>
              <a:t>precision</a:t>
            </a:r>
          </a:p>
          <a:p>
            <a:pPr marL="0" indent="0">
              <a:buNone/>
            </a:pPr>
            <a:r>
              <a:rPr lang="en-US" sz="2000" dirty="0" smtClean="0">
                <a:latin typeface="Times New Roman" panose="02020603050405020304" pitchFamily="18" charset="0"/>
                <a:cs typeface="Times New Roman" panose="02020603050405020304" pitchFamily="18" charset="0"/>
              </a:rPr>
              <a:t>    </a:t>
            </a:r>
            <a:r>
              <a:rPr lang="el-GR" sz="2000" dirty="0" smtClean="0">
                <a:latin typeface="Times New Roman" panose="02020603050405020304" pitchFamily="18" charset="0"/>
                <a:cs typeface="Times New Roman" panose="02020603050405020304" pitchFamily="18" charset="0"/>
              </a:rPr>
              <a:t>(</a:t>
            </a:r>
            <a:r>
              <a:rPr lang="en-US" sz="2000" dirty="0" smtClean="0">
                <a:latin typeface="Times New Roman" panose="02020603050405020304" pitchFamily="18" charset="0"/>
                <a:cs typeface="Times New Roman" panose="02020603050405020304" pitchFamily="18" charset="0"/>
              </a:rPr>
              <a:t>Coarse Acquisition Code – C/A). </a:t>
            </a:r>
            <a:endParaRPr lang="el-GR" sz="2000" dirty="0" smtClean="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Pseudo-random </a:t>
            </a:r>
            <a:r>
              <a:rPr lang="en-US" sz="2000" dirty="0">
                <a:latin typeface="Times New Roman" panose="02020603050405020304" pitchFamily="18" charset="0"/>
                <a:cs typeface="Times New Roman" panose="02020603050405020304" pitchFamily="18" charset="0"/>
              </a:rPr>
              <a:t>sequence code of high </a:t>
            </a:r>
            <a:r>
              <a:rPr lang="en-US" sz="2000" dirty="0" smtClean="0">
                <a:latin typeface="Times New Roman" panose="02020603050405020304" pitchFamily="18" charset="0"/>
                <a:cs typeface="Times New Roman" panose="02020603050405020304" pitchFamily="18" charset="0"/>
              </a:rPr>
              <a:t>precision</a:t>
            </a:r>
            <a:r>
              <a:rPr lang="el-GR" sz="2000" dirty="0" smtClean="0">
                <a:latin typeface="Times New Roman" panose="02020603050405020304" pitchFamily="18" charset="0"/>
                <a:cs typeface="Times New Roman" panose="02020603050405020304" pitchFamily="18" charset="0"/>
              </a:rPr>
              <a:t> (</a:t>
            </a:r>
            <a:r>
              <a:rPr lang="el-GR" sz="2000" dirty="0" err="1" smtClean="0">
                <a:latin typeface="Times New Roman" panose="02020603050405020304" pitchFamily="18" charset="0"/>
                <a:cs typeface="Times New Roman" panose="02020603050405020304" pitchFamily="18" charset="0"/>
              </a:rPr>
              <a:t>Precision</a:t>
            </a:r>
            <a:r>
              <a:rPr lang="el-GR" sz="2000" dirty="0" smtClean="0">
                <a:latin typeface="Times New Roman" panose="02020603050405020304" pitchFamily="18" charset="0"/>
                <a:cs typeface="Times New Roman" panose="02020603050405020304" pitchFamily="18" charset="0"/>
              </a:rPr>
              <a:t> </a:t>
            </a:r>
            <a:r>
              <a:rPr lang="el-GR" sz="2000" dirty="0" err="1" smtClean="0">
                <a:latin typeface="Times New Roman" panose="02020603050405020304" pitchFamily="18" charset="0"/>
                <a:cs typeface="Times New Roman" panose="02020603050405020304" pitchFamily="18" charset="0"/>
              </a:rPr>
              <a:t>Code</a:t>
            </a:r>
            <a:r>
              <a:rPr lang="el-GR" sz="2000" dirty="0" smtClean="0">
                <a:latin typeface="Times New Roman" panose="02020603050405020304" pitchFamily="18" charset="0"/>
                <a:cs typeface="Times New Roman" panose="02020603050405020304" pitchFamily="18" charset="0"/>
              </a:rPr>
              <a:t> – P)</a:t>
            </a:r>
            <a:r>
              <a:rPr lang="en-US" sz="2000" dirty="0" smtClean="0">
                <a:latin typeface="Times New Roman" panose="02020603050405020304" pitchFamily="18" charset="0"/>
                <a:cs typeface="Times New Roman" panose="02020603050405020304" pitchFamily="18" charset="0"/>
              </a:rPr>
              <a:t>.</a:t>
            </a:r>
            <a:r>
              <a:rPr lang="el-GR" sz="2000" dirty="0" smtClean="0">
                <a:latin typeface="Times New Roman" panose="02020603050405020304" pitchFamily="18" charset="0"/>
                <a:cs typeface="Times New Roman" panose="02020603050405020304" pitchFamily="18" charset="0"/>
              </a:rPr>
              <a:t> </a:t>
            </a:r>
          </a:p>
          <a:p>
            <a:endParaRPr lang="el-GR"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Data code </a:t>
            </a:r>
            <a:r>
              <a:rPr lang="el-GR" sz="2000" dirty="0" smtClean="0">
                <a:latin typeface="Times New Roman" panose="02020603050405020304" pitchFamily="18" charset="0"/>
                <a:cs typeface="Times New Roman" panose="02020603050405020304" pitchFamily="18" charset="0"/>
              </a:rPr>
              <a:t>(</a:t>
            </a:r>
            <a:r>
              <a:rPr lang="el-GR" sz="2000" dirty="0">
                <a:latin typeface="Times New Roman" panose="02020603050405020304" pitchFamily="18" charset="0"/>
                <a:cs typeface="Times New Roman" panose="02020603050405020304" pitchFamily="18" charset="0"/>
              </a:rPr>
              <a:t>D – </a:t>
            </a:r>
            <a:r>
              <a:rPr lang="el-GR" sz="2000" dirty="0" err="1">
                <a:latin typeface="Times New Roman" panose="02020603050405020304" pitchFamily="18" charset="0"/>
                <a:cs typeface="Times New Roman" panose="02020603050405020304" pitchFamily="18" charset="0"/>
              </a:rPr>
              <a:t>Code</a:t>
            </a:r>
            <a:r>
              <a:rPr lang="el-GR"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or </a:t>
            </a:r>
            <a:r>
              <a:rPr lang="en-US" sz="2000" dirty="0" smtClean="0">
                <a:latin typeface="Times New Roman" panose="02020603050405020304" pitchFamily="18" charset="0"/>
                <a:cs typeface="Times New Roman" panose="02020603050405020304" pitchFamily="18" charset="0"/>
              </a:rPr>
              <a:t>maritime message. </a:t>
            </a:r>
            <a:endParaRPr lang="el-GR"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2347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dirty="0" smtClean="0"/>
              <a:t/>
            </a:r>
            <a:br>
              <a:rPr lang="el-GR" dirty="0" smtClean="0"/>
            </a:br>
            <a:r>
              <a:rPr lang="el-GR" dirty="0" smtClean="0"/>
              <a:t/>
            </a:r>
            <a:br>
              <a:rPr lang="el-GR" dirty="0" smtClean="0"/>
            </a:br>
            <a:r>
              <a:rPr lang="en-US" sz="2700" dirty="0" smtClean="0">
                <a:latin typeface="Times New Roman" panose="02020603050405020304" pitchFamily="18" charset="0"/>
                <a:cs typeface="Times New Roman" panose="02020603050405020304" pitchFamily="18" charset="0"/>
              </a:rPr>
              <a:t>DEPARTMENTS OF </a:t>
            </a:r>
            <a:r>
              <a:rPr lang="el-GR" sz="2700" dirty="0" smtClean="0">
                <a:latin typeface="Times New Roman" panose="02020603050405020304" pitchFamily="18" charset="0"/>
                <a:cs typeface="Times New Roman" panose="02020603050405020304" pitchFamily="18" charset="0"/>
              </a:rPr>
              <a:t>GPS</a:t>
            </a:r>
            <a:endParaRPr lang="el-GR" sz="27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a:xfrm>
            <a:off x="301752" y="1527048"/>
            <a:ext cx="8503920" cy="4926288"/>
          </a:xfrm>
        </p:spPr>
        <p:txBody>
          <a:bodyPr>
            <a:normAutofit/>
          </a:bodyPr>
          <a:lstStyle/>
          <a:p>
            <a:r>
              <a:rPr lang="en-US" sz="2000" dirty="0">
                <a:latin typeface="Times New Roman" panose="02020603050405020304" pitchFamily="18" charset="0"/>
                <a:cs typeface="Times New Roman" panose="02020603050405020304" pitchFamily="18" charset="0"/>
              </a:rPr>
              <a:t>Space segment operates with 27 satellites in total (24 </a:t>
            </a:r>
            <a:r>
              <a:rPr lang="en-US" sz="2000" dirty="0" smtClean="0">
                <a:latin typeface="Times New Roman" panose="02020603050405020304" pitchFamily="18" charset="0"/>
                <a:cs typeface="Times New Roman" panose="02020603050405020304" pitchFamily="18" charset="0"/>
              </a:rPr>
              <a:t>basics </a:t>
            </a:r>
            <a:r>
              <a:rPr lang="en-US" sz="2000" dirty="0">
                <a:latin typeface="Times New Roman" panose="02020603050405020304" pitchFamily="18" charset="0"/>
                <a:cs typeface="Times New Roman" panose="02020603050405020304" pitchFamily="18" charset="0"/>
              </a:rPr>
              <a:t>and 3 backup</a:t>
            </a:r>
            <a:r>
              <a:rPr lang="en-US" sz="2000" dirty="0" smtClean="0">
                <a:latin typeface="Times New Roman" panose="02020603050405020304" pitchFamily="18" charset="0"/>
                <a:cs typeface="Times New Roman" panose="02020603050405020304" pitchFamily="18" charset="0"/>
              </a:rPr>
              <a:t>).</a:t>
            </a:r>
            <a:r>
              <a:rPr lang="el-GR" sz="2000" dirty="0" smtClean="0">
                <a:latin typeface="Times New Roman" panose="02020603050405020304" pitchFamily="18" charset="0"/>
                <a:cs typeface="Times New Roman" panose="02020603050405020304" pitchFamily="18" charset="0"/>
              </a:rPr>
              <a:t> </a:t>
            </a:r>
          </a:p>
          <a:p>
            <a:endParaRPr lang="el-GR"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GPS </a:t>
            </a:r>
            <a:r>
              <a:rPr lang="en-US" sz="2000" dirty="0">
                <a:latin typeface="Times New Roman" panose="02020603050405020304" pitchFamily="18" charset="0"/>
                <a:cs typeface="Times New Roman" panose="02020603050405020304" pitchFamily="18" charset="0"/>
              </a:rPr>
              <a:t>ground </a:t>
            </a:r>
            <a:r>
              <a:rPr lang="en-US" sz="2000" dirty="0" smtClean="0">
                <a:latin typeface="Times New Roman" panose="02020603050405020304" pitchFamily="18" charset="0"/>
                <a:cs typeface="Times New Roman" panose="02020603050405020304" pitchFamily="18" charset="0"/>
              </a:rPr>
              <a:t>control</a:t>
            </a:r>
            <a:r>
              <a:rPr lang="el-GR" sz="2000" dirty="0" smtClean="0">
                <a:latin typeface="Times New Roman" panose="02020603050405020304" pitchFamily="18" charset="0"/>
                <a:cs typeface="Times New Roman" panose="02020603050405020304" pitchFamily="18" charset="0"/>
              </a:rPr>
              <a:t>:</a:t>
            </a:r>
          </a:p>
          <a:p>
            <a:pPr marL="0" indent="0">
              <a:buNone/>
            </a:pPr>
            <a:r>
              <a:rPr lang="el-GR" sz="2000" dirty="0" smtClean="0">
                <a:latin typeface="Times New Roman" panose="02020603050405020304" pitchFamily="18" charset="0"/>
                <a:cs typeface="Times New Roman" panose="02020603050405020304" pitchFamily="18" charset="0"/>
              </a:rPr>
              <a:t>     1) </a:t>
            </a:r>
            <a:r>
              <a:rPr lang="en-US" sz="2000" dirty="0">
                <a:latin typeface="Times New Roman" panose="02020603050405020304" pitchFamily="18" charset="0"/>
                <a:cs typeface="Times New Roman" panose="02020603050405020304" pitchFamily="18" charset="0"/>
              </a:rPr>
              <a:t>A primary control </a:t>
            </a:r>
            <a:r>
              <a:rPr lang="en-US" sz="2000" dirty="0" smtClean="0">
                <a:latin typeface="Times New Roman" panose="02020603050405020304" pitchFamily="18" charset="0"/>
                <a:cs typeface="Times New Roman" panose="02020603050405020304" pitchFamily="18" charset="0"/>
              </a:rPr>
              <a:t>station</a:t>
            </a:r>
            <a:r>
              <a:rPr lang="el-GR" sz="2000" dirty="0" smtClean="0">
                <a:latin typeface="Times New Roman" panose="02020603050405020304" pitchFamily="18" charset="0"/>
                <a:cs typeface="Times New Roman" panose="02020603050405020304" pitchFamily="18" charset="0"/>
              </a:rPr>
              <a:t>.</a:t>
            </a:r>
          </a:p>
          <a:p>
            <a:pPr marL="0" indent="0">
              <a:buNone/>
            </a:pPr>
            <a:r>
              <a:rPr lang="el-GR" sz="2000" dirty="0" smtClean="0">
                <a:latin typeface="Times New Roman" panose="02020603050405020304" pitchFamily="18" charset="0"/>
                <a:cs typeface="Times New Roman" panose="02020603050405020304" pitchFamily="18" charset="0"/>
              </a:rPr>
              <a:t>     2) </a:t>
            </a:r>
            <a:r>
              <a:rPr lang="en-US" sz="2000" dirty="0" smtClean="0">
                <a:latin typeface="Times New Roman" panose="02020603050405020304" pitchFamily="18" charset="0"/>
                <a:cs typeface="Times New Roman" panose="02020603050405020304" pitchFamily="18" charset="0"/>
              </a:rPr>
              <a:t>Five </a:t>
            </a:r>
            <a:r>
              <a:rPr lang="en-US" sz="2000" dirty="0">
                <a:latin typeface="Times New Roman" panose="02020603050405020304" pitchFamily="18" charset="0"/>
                <a:cs typeface="Times New Roman" panose="02020603050405020304" pitchFamily="18" charset="0"/>
              </a:rPr>
              <a:t>additional ground monitoring </a:t>
            </a:r>
            <a:r>
              <a:rPr lang="en-US" sz="2000" dirty="0" smtClean="0">
                <a:latin typeface="Times New Roman" panose="02020603050405020304" pitchFamily="18" charset="0"/>
                <a:cs typeface="Times New Roman" panose="02020603050405020304" pitchFamily="18" charset="0"/>
              </a:rPr>
              <a:t>stations</a:t>
            </a:r>
            <a:r>
              <a:rPr lang="en-US" sz="2000" dirty="0">
                <a:latin typeface="Times New Roman" panose="02020603050405020304" pitchFamily="18" charset="0"/>
                <a:cs typeface="Times New Roman" panose="02020603050405020304" pitchFamily="18" charset="0"/>
              </a:rPr>
              <a:t>.</a:t>
            </a:r>
            <a:r>
              <a:rPr lang="el-GR" sz="2000" dirty="0" smtClean="0">
                <a:latin typeface="Times New Roman" panose="02020603050405020304" pitchFamily="18" charset="0"/>
                <a:cs typeface="Times New Roman" panose="02020603050405020304" pitchFamily="18" charset="0"/>
              </a:rPr>
              <a:t> </a:t>
            </a:r>
          </a:p>
          <a:p>
            <a:pPr marL="0" indent="0">
              <a:buNone/>
            </a:pPr>
            <a:endParaRPr lang="el-GR" sz="2000" dirty="0" smtClean="0">
              <a:latin typeface="Times New Roman" panose="02020603050405020304" pitchFamily="18" charset="0"/>
              <a:cs typeface="Times New Roman" panose="02020603050405020304" pitchFamily="18" charset="0"/>
            </a:endParaRPr>
          </a:p>
          <a:p>
            <a:pPr marL="0" indent="0">
              <a:buNone/>
            </a:pPr>
            <a:endParaRPr lang="el-GR" sz="2000" dirty="0">
              <a:latin typeface="Times New Roman" panose="02020603050405020304" pitchFamily="18" charset="0"/>
              <a:cs typeface="Times New Roman" panose="02020603050405020304" pitchFamily="18" charset="0"/>
            </a:endParaRPr>
          </a:p>
          <a:p>
            <a:pPr marL="0" indent="0">
              <a:buNone/>
            </a:pPr>
            <a:endParaRPr lang="el-GR" sz="2000" dirty="0" smtClean="0">
              <a:latin typeface="Times New Roman" panose="02020603050405020304" pitchFamily="18" charset="0"/>
              <a:cs typeface="Times New Roman" panose="02020603050405020304" pitchFamily="18" charset="0"/>
            </a:endParaRPr>
          </a:p>
          <a:p>
            <a:pPr marL="0" indent="0">
              <a:buNone/>
            </a:pPr>
            <a:endParaRPr lang="el-GR" sz="2000" dirty="0">
              <a:latin typeface="Times New Roman" panose="02020603050405020304" pitchFamily="18" charset="0"/>
              <a:cs typeface="Times New Roman" panose="02020603050405020304" pitchFamily="18" charset="0"/>
            </a:endParaRPr>
          </a:p>
          <a:p>
            <a:pPr marL="0" indent="0">
              <a:buNone/>
            </a:pPr>
            <a:endParaRPr lang="el-GR" sz="2000" dirty="0" smtClean="0">
              <a:latin typeface="Times New Roman" panose="02020603050405020304" pitchFamily="18" charset="0"/>
              <a:cs typeface="Times New Roman" panose="02020603050405020304" pitchFamily="18" charset="0"/>
            </a:endParaRPr>
          </a:p>
          <a:p>
            <a:pPr marL="0" indent="0">
              <a:buNone/>
            </a:pPr>
            <a:endParaRPr lang="el-GR" sz="2000" dirty="0">
              <a:latin typeface="Times New Roman" panose="02020603050405020304" pitchFamily="18" charset="0"/>
              <a:cs typeface="Times New Roman" panose="02020603050405020304" pitchFamily="18" charset="0"/>
            </a:endParaRPr>
          </a:p>
          <a:p>
            <a:pPr marL="0" indent="0">
              <a:buNone/>
            </a:pPr>
            <a:endParaRPr lang="el-GR"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GPS </a:t>
            </a:r>
            <a:r>
              <a:rPr lang="en-US" sz="2000" dirty="0">
                <a:latin typeface="Times New Roman" panose="02020603050405020304" pitchFamily="18" charset="0"/>
                <a:cs typeface="Times New Roman" panose="02020603050405020304" pitchFamily="18" charset="0"/>
              </a:rPr>
              <a:t>System </a:t>
            </a:r>
            <a:r>
              <a:rPr lang="en-US" sz="2000" dirty="0" smtClean="0">
                <a:latin typeface="Times New Roman" panose="02020603050405020304" pitchFamily="18" charset="0"/>
                <a:cs typeface="Times New Roman" panose="02020603050405020304" pitchFamily="18" charset="0"/>
              </a:rPr>
              <a:t>Users </a:t>
            </a:r>
            <a:r>
              <a:rPr lang="en-US" sz="2000" dirty="0">
                <a:latin typeface="Times New Roman" panose="02020603050405020304" pitchFamily="18" charset="0"/>
                <a:cs typeface="Times New Roman" panose="02020603050405020304" pitchFamily="18" charset="0"/>
              </a:rPr>
              <a:t>Section - Services Provided</a:t>
            </a:r>
            <a:r>
              <a:rPr lang="en-US" sz="2000" dirty="0" smtClean="0">
                <a:latin typeface="Times New Roman" panose="02020603050405020304" pitchFamily="18" charset="0"/>
                <a:cs typeface="Times New Roman" panose="02020603050405020304" pitchFamily="18" charset="0"/>
              </a:rPr>
              <a:t>.</a:t>
            </a:r>
            <a:endParaRPr lang="el-GR" sz="2000" dirty="0" smtClean="0">
              <a:latin typeface="Times New Roman" panose="02020603050405020304" pitchFamily="18" charset="0"/>
              <a:cs typeface="Times New Roman" panose="02020603050405020304" pitchFamily="18"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3573016"/>
            <a:ext cx="4263545"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1890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smtClean="0">
                <a:latin typeface="Times New Roman" panose="02020603050405020304" pitchFamily="18" charset="0"/>
                <a:cs typeface="Times New Roman" panose="02020603050405020304" pitchFamily="18" charset="0"/>
              </a:rPr>
              <a:t>GLONASS</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a:xfrm>
            <a:off x="301752" y="1627994"/>
            <a:ext cx="8503920" cy="4471053"/>
          </a:xfrm>
        </p:spPr>
        <p:txBody>
          <a:bodyPr>
            <a:normAutofit/>
          </a:bodyPr>
          <a:lstStyle/>
          <a:p>
            <a:pPr marL="0" indent="0" algn="just">
              <a:buNone/>
            </a:pPr>
            <a:endParaRPr lang="el-GR" sz="2000" dirty="0" smtClean="0">
              <a:latin typeface="Times New Roman" panose="02020603050405020304" pitchFamily="18" charset="0"/>
              <a:cs typeface="Times New Roman" panose="02020603050405020304" pitchFamily="18" charset="0"/>
            </a:endParaRPr>
          </a:p>
          <a:p>
            <a:pPr marL="0" indent="0" algn="just">
              <a:buNone/>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satellite signals of </a:t>
            </a:r>
            <a:r>
              <a:rPr lang="en-US" sz="2000" dirty="0" err="1" smtClean="0">
                <a:latin typeface="Times New Roman" panose="02020603050405020304" pitchFamily="18" charset="0"/>
                <a:cs typeface="Times New Roman" panose="02020603050405020304" pitchFamily="18" charset="0"/>
              </a:rPr>
              <a:t>Glonass</a:t>
            </a: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Carrier </a:t>
            </a:r>
            <a:r>
              <a:rPr lang="en-US" sz="2000" dirty="0">
                <a:latin typeface="Times New Roman" panose="02020603050405020304" pitchFamily="18" charset="0"/>
                <a:cs typeface="Times New Roman" panose="02020603050405020304" pitchFamily="18" charset="0"/>
              </a:rPr>
              <a:t>frequencies configured with pseudo-random sequence codes and a maritime message as in </a:t>
            </a:r>
            <a:r>
              <a:rPr lang="en-US" sz="2000" dirty="0" smtClean="0">
                <a:latin typeface="Times New Roman" panose="02020603050405020304" pitchFamily="18" charset="0"/>
                <a:cs typeface="Times New Roman" panose="02020603050405020304" pitchFamily="18" charset="0"/>
              </a:rPr>
              <a:t>GPS.</a:t>
            </a:r>
            <a:r>
              <a:rPr lang="el-GR" sz="2000" dirty="0" smtClean="0">
                <a:latin typeface="Times New Roman" panose="02020603050405020304" pitchFamily="18" charset="0"/>
                <a:cs typeface="Times New Roman" panose="02020603050405020304" pitchFamily="18" charset="0"/>
              </a:rPr>
              <a:t> </a:t>
            </a:r>
          </a:p>
          <a:p>
            <a:pPr marL="0" indent="0" algn="just">
              <a:buNone/>
            </a:pPr>
            <a:endParaRPr lang="el-GR" sz="2000" dirty="0" smtClean="0">
              <a:latin typeface="Times New Roman" panose="02020603050405020304" pitchFamily="18" charset="0"/>
              <a:cs typeface="Times New Roman" panose="02020603050405020304" pitchFamily="18" charset="0"/>
            </a:endParaRPr>
          </a:p>
          <a:p>
            <a:pPr marL="0" indent="0" algn="just">
              <a:buNone/>
            </a:pPr>
            <a:endParaRPr lang="el-GR" sz="2000" dirty="0" smtClean="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Carrier frequencies </a:t>
            </a:r>
            <a:endParaRPr lang="el-GR" sz="2000" dirty="0">
              <a:latin typeface="Times New Roman" panose="02020603050405020304" pitchFamily="18" charset="0"/>
              <a:cs typeface="Times New Roman" panose="02020603050405020304" pitchFamily="18" charset="0"/>
            </a:endParaRPr>
          </a:p>
          <a:p>
            <a:pPr algn="just"/>
            <a:endParaRPr lang="el-GR" sz="2000" dirty="0" smtClean="0">
              <a:latin typeface="Times New Roman" panose="02020603050405020304" pitchFamily="18" charset="0"/>
              <a:cs typeface="Times New Roman" panose="02020603050405020304" pitchFamily="18" charset="0"/>
            </a:endParaRPr>
          </a:p>
          <a:p>
            <a:pPr marL="0" indent="0" algn="just">
              <a:buNone/>
            </a:pPr>
            <a:endParaRPr lang="el-GR" sz="2000" dirty="0" smtClean="0">
              <a:latin typeface="Times New Roman" panose="02020603050405020304" pitchFamily="18" charset="0"/>
              <a:cs typeface="Times New Roman" panose="02020603050405020304" pitchFamily="18" charset="0"/>
            </a:endParaRPr>
          </a:p>
          <a:p>
            <a:pPr algn="just"/>
            <a:r>
              <a:rPr lang="en-US" sz="2000" dirty="0" smtClean="0">
                <a:latin typeface="Times New Roman" panose="02020603050405020304" pitchFamily="18" charset="0"/>
                <a:cs typeface="Times New Roman" panose="02020603050405020304" pitchFamily="18" charset="0"/>
              </a:rPr>
              <a:t>Pseudo-random </a:t>
            </a:r>
            <a:r>
              <a:rPr lang="en-US" sz="2000" dirty="0">
                <a:latin typeface="Times New Roman" panose="02020603050405020304" pitchFamily="18" charset="0"/>
                <a:cs typeface="Times New Roman" panose="02020603050405020304" pitchFamily="18" charset="0"/>
              </a:rPr>
              <a:t>sequence codes </a:t>
            </a:r>
            <a:r>
              <a:rPr lang="el-GR" sz="2000" dirty="0" smtClean="0">
                <a:latin typeface="Times New Roman" panose="02020603050405020304" pitchFamily="18" charset="0"/>
                <a:cs typeface="Times New Roman" panose="02020603050405020304" pitchFamily="18" charset="0"/>
              </a:rPr>
              <a:t>C/A </a:t>
            </a:r>
            <a:r>
              <a:rPr lang="en-US" sz="2000" dirty="0" smtClean="0">
                <a:latin typeface="Times New Roman" panose="02020603050405020304" pitchFamily="18" charset="0"/>
                <a:cs typeface="Times New Roman" panose="02020603050405020304" pitchFamily="18" charset="0"/>
              </a:rPr>
              <a:t>and</a:t>
            </a:r>
            <a:r>
              <a:rPr lang="el-GR" sz="2000" dirty="0" smtClean="0">
                <a:latin typeface="Times New Roman" panose="02020603050405020304" pitchFamily="18" charset="0"/>
                <a:cs typeface="Times New Roman" panose="02020603050405020304" pitchFamily="18" charset="0"/>
              </a:rPr>
              <a:t> </a:t>
            </a:r>
            <a:r>
              <a:rPr lang="el-GR" sz="2000" dirty="0">
                <a:latin typeface="Times New Roman" panose="02020603050405020304" pitchFamily="18" charset="0"/>
                <a:cs typeface="Times New Roman" panose="02020603050405020304" pitchFamily="18" charset="0"/>
              </a:rPr>
              <a:t>P.</a:t>
            </a:r>
          </a:p>
          <a:p>
            <a:pPr algn="just"/>
            <a:endParaRPr lang="el-GR" sz="2000" dirty="0">
              <a:latin typeface="Times New Roman" panose="02020603050405020304" pitchFamily="18" charset="0"/>
              <a:cs typeface="Times New Roman" panose="02020603050405020304" pitchFamily="18" charset="0"/>
            </a:endParaRPr>
          </a:p>
        </p:txBody>
      </p:sp>
      <p:sp>
        <p:nvSpPr>
          <p:cNvPr id="4" name="Δεξιό βέλος 3"/>
          <p:cNvSpPr/>
          <p:nvPr/>
        </p:nvSpPr>
        <p:spPr>
          <a:xfrm>
            <a:off x="3860474" y="2094223"/>
            <a:ext cx="927549"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 name="Ορθογώνιο 4"/>
          <p:cNvSpPr/>
          <p:nvPr/>
        </p:nvSpPr>
        <p:spPr>
          <a:xfrm>
            <a:off x="5742059" y="2924944"/>
            <a:ext cx="2304256" cy="1800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solidFill>
                  <a:schemeClr val="tx1"/>
                </a:solidFill>
                <a:latin typeface="Times New Roman" panose="02020603050405020304" pitchFamily="18" charset="0"/>
                <a:cs typeface="Times New Roman" panose="02020603050405020304" pitchFamily="18" charset="0"/>
              </a:rPr>
              <a:t>G1 (1602 </a:t>
            </a:r>
            <a:r>
              <a:rPr lang="el-GR" dirty="0" err="1">
                <a:solidFill>
                  <a:schemeClr val="tx1"/>
                </a:solidFill>
                <a:latin typeface="Times New Roman" panose="02020603050405020304" pitchFamily="18" charset="0"/>
                <a:cs typeface="Times New Roman" panose="02020603050405020304" pitchFamily="18" charset="0"/>
              </a:rPr>
              <a:t>MHz</a:t>
            </a:r>
            <a:r>
              <a:rPr lang="el-GR" dirty="0">
                <a:solidFill>
                  <a:schemeClr val="tx1"/>
                </a:solidFill>
                <a:latin typeface="Times New Roman" panose="02020603050405020304" pitchFamily="18" charset="0"/>
                <a:cs typeface="Times New Roman" panose="02020603050405020304" pitchFamily="18" charset="0"/>
              </a:rPr>
              <a:t>), </a:t>
            </a:r>
            <a:r>
              <a:rPr lang="el-GR" dirty="0" smtClean="0">
                <a:solidFill>
                  <a:schemeClr val="tx1"/>
                </a:solidFill>
                <a:latin typeface="Times New Roman" panose="02020603050405020304" pitchFamily="18" charset="0"/>
                <a:cs typeface="Times New Roman" panose="02020603050405020304" pitchFamily="18" charset="0"/>
              </a:rPr>
              <a:t>G2</a:t>
            </a:r>
            <a:r>
              <a:rPr lang="el-GR" dirty="0">
                <a:solidFill>
                  <a:schemeClr val="tx1"/>
                </a:solidFill>
                <a:latin typeface="Times New Roman" panose="02020603050405020304" pitchFamily="18" charset="0"/>
                <a:cs typeface="Times New Roman" panose="02020603050405020304" pitchFamily="18" charset="0"/>
              </a:rPr>
              <a:t>(1246 MHZ</a:t>
            </a:r>
            <a:r>
              <a:rPr lang="el-GR" dirty="0" smtClean="0">
                <a:solidFill>
                  <a:schemeClr val="tx1"/>
                </a:solidFill>
                <a:latin typeface="Times New Roman" panose="02020603050405020304" pitchFamily="18" charset="0"/>
                <a:cs typeface="Times New Roman" panose="02020603050405020304" pitchFamily="18" charset="0"/>
              </a:rPr>
              <a:t>),</a:t>
            </a:r>
          </a:p>
          <a:p>
            <a:pPr algn="ctr"/>
            <a:r>
              <a:rPr lang="el-GR" dirty="0" smtClean="0">
                <a:solidFill>
                  <a:schemeClr val="tx1"/>
                </a:solidFill>
                <a:latin typeface="Times New Roman" panose="02020603050405020304" pitchFamily="18" charset="0"/>
                <a:cs typeface="Times New Roman" panose="02020603050405020304" pitchFamily="18" charset="0"/>
              </a:rPr>
              <a:t> </a:t>
            </a:r>
            <a:r>
              <a:rPr lang="el-GR" dirty="0">
                <a:solidFill>
                  <a:schemeClr val="tx1"/>
                </a:solidFill>
                <a:latin typeface="Times New Roman" panose="02020603050405020304" pitchFamily="18" charset="0"/>
                <a:cs typeface="Times New Roman" panose="02020603050405020304" pitchFamily="18" charset="0"/>
              </a:rPr>
              <a:t>G3 (1204,704MHz</a:t>
            </a:r>
            <a:r>
              <a:rPr lang="el-GR" dirty="0" smtClean="0">
                <a:solidFill>
                  <a:schemeClr val="tx1"/>
                </a:solidFill>
                <a:latin typeface="Times New Roman" panose="02020603050405020304" pitchFamily="18" charset="0"/>
                <a:cs typeface="Times New Roman" panose="02020603050405020304" pitchFamily="18" charset="0"/>
              </a:rPr>
              <a:t>)</a:t>
            </a:r>
          </a:p>
          <a:p>
            <a:pPr algn="ctr"/>
            <a:endParaRPr lang="el-GR" dirty="0"/>
          </a:p>
        </p:txBody>
      </p:sp>
      <p:sp>
        <p:nvSpPr>
          <p:cNvPr id="6" name="Δεξιό βέλος 5"/>
          <p:cNvSpPr/>
          <p:nvPr/>
        </p:nvSpPr>
        <p:spPr>
          <a:xfrm>
            <a:off x="2915816" y="3444882"/>
            <a:ext cx="2180858" cy="3801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4208" y="210043"/>
            <a:ext cx="2448272" cy="1030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26930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a:latin typeface="Times New Roman" panose="02020603050405020304" pitchFamily="18" charset="0"/>
                <a:cs typeface="Times New Roman" panose="02020603050405020304" pitchFamily="18" charset="0"/>
              </a:rPr>
              <a:t>DEPARTMENTS OF GLONASS</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a:xfrm>
            <a:off x="301752" y="1527048"/>
            <a:ext cx="8503920" cy="5142312"/>
          </a:xfrm>
        </p:spPr>
        <p:txBody>
          <a:bodyPr>
            <a:normAutofit/>
          </a:bodyPr>
          <a:lstStyle/>
          <a:p>
            <a:r>
              <a:rPr lang="en-US" sz="2000" dirty="0">
                <a:latin typeface="Times New Roman" panose="02020603050405020304" pitchFamily="18" charset="0"/>
                <a:cs typeface="Times New Roman" panose="02020603050405020304" pitchFamily="18" charset="0"/>
              </a:rPr>
              <a:t>Space segment operates with 24 satellites in total (21 </a:t>
            </a:r>
            <a:r>
              <a:rPr lang="en-US" sz="2000" dirty="0" smtClean="0">
                <a:latin typeface="Times New Roman" panose="02020603050405020304" pitchFamily="18" charset="0"/>
                <a:cs typeface="Times New Roman" panose="02020603050405020304" pitchFamily="18" charset="0"/>
              </a:rPr>
              <a:t>basics </a:t>
            </a:r>
            <a:r>
              <a:rPr lang="en-US" sz="2000" dirty="0">
                <a:latin typeface="Times New Roman" panose="02020603050405020304" pitchFamily="18" charset="0"/>
                <a:cs typeface="Times New Roman" panose="02020603050405020304" pitchFamily="18" charset="0"/>
              </a:rPr>
              <a:t>and 3 backup</a:t>
            </a:r>
            <a:r>
              <a:rPr lang="en-US" sz="2000" dirty="0" smtClean="0">
                <a:latin typeface="Times New Roman" panose="02020603050405020304" pitchFamily="18" charset="0"/>
                <a:cs typeface="Times New Roman" panose="02020603050405020304" pitchFamily="18" charset="0"/>
              </a:rPr>
              <a:t>).</a:t>
            </a:r>
            <a:r>
              <a:rPr lang="el-GR" sz="2000" dirty="0" smtClean="0">
                <a:latin typeface="Times New Roman" panose="02020603050405020304" pitchFamily="18" charset="0"/>
                <a:cs typeface="Times New Roman" panose="02020603050405020304" pitchFamily="18" charset="0"/>
              </a:rPr>
              <a:t> </a:t>
            </a:r>
          </a:p>
          <a:p>
            <a:r>
              <a:rPr lang="en-US" sz="2000" dirty="0" err="1" smtClean="0">
                <a:latin typeface="Times New Roman" panose="02020603050405020304" pitchFamily="18" charset="0"/>
                <a:cs typeface="Times New Roman" panose="02020603050405020304" pitchFamily="18" charset="0"/>
              </a:rPr>
              <a:t>Glonass</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ground </a:t>
            </a:r>
            <a:r>
              <a:rPr lang="en-US" sz="2000" dirty="0" smtClean="0">
                <a:latin typeface="Times New Roman" panose="02020603050405020304" pitchFamily="18" charset="0"/>
                <a:cs typeface="Times New Roman" panose="02020603050405020304" pitchFamily="18" charset="0"/>
              </a:rPr>
              <a:t>control</a:t>
            </a:r>
            <a:r>
              <a:rPr lang="el-GR" sz="2000" dirty="0" smtClean="0">
                <a:latin typeface="Times New Roman" panose="02020603050405020304" pitchFamily="18" charset="0"/>
                <a:cs typeface="Times New Roman" panose="02020603050405020304" pitchFamily="18" charset="0"/>
              </a:rPr>
              <a:t>:</a:t>
            </a:r>
          </a:p>
          <a:p>
            <a:pPr marL="0" indent="0">
              <a:buNone/>
            </a:pP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t>
            </a:r>
            <a:r>
              <a:rPr lang="el-GR" sz="2000" dirty="0" smtClean="0">
                <a:latin typeface="Times New Roman" panose="02020603050405020304" pitchFamily="18" charset="0"/>
                <a:cs typeface="Times New Roman" panose="02020603050405020304" pitchFamily="18" charset="0"/>
              </a:rPr>
              <a:t>1) </a:t>
            </a:r>
            <a:r>
              <a:rPr lang="en-US" sz="2000" dirty="0">
                <a:latin typeface="Times New Roman" panose="02020603050405020304" pitchFamily="18" charset="0"/>
                <a:cs typeface="Times New Roman" panose="02020603050405020304" pitchFamily="18" charset="0"/>
              </a:rPr>
              <a:t>A primary control station</a:t>
            </a:r>
            <a:endParaRPr lang="el-GR" sz="2000" dirty="0" smtClean="0">
              <a:latin typeface="Times New Roman" panose="02020603050405020304" pitchFamily="18" charset="0"/>
              <a:cs typeface="Times New Roman" panose="02020603050405020304" pitchFamily="18" charset="0"/>
            </a:endParaRPr>
          </a:p>
          <a:p>
            <a:pPr marL="0" indent="0">
              <a:buNone/>
            </a:pPr>
            <a:r>
              <a:rPr lang="el-GR"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It </a:t>
            </a:r>
            <a:r>
              <a:rPr lang="en-US" sz="2000" dirty="0">
                <a:latin typeface="Times New Roman" panose="02020603050405020304" pitchFamily="18" charset="0"/>
                <a:cs typeface="Times New Roman" panose="02020603050405020304" pitchFamily="18" charset="0"/>
              </a:rPr>
              <a:t>is divided into two functional </a:t>
            </a:r>
            <a:r>
              <a:rPr lang="en-US" sz="2000" dirty="0" smtClean="0">
                <a:latin typeface="Times New Roman" panose="02020603050405020304" pitchFamily="18" charset="0"/>
                <a:cs typeface="Times New Roman" panose="02020603050405020304" pitchFamily="18" charset="0"/>
              </a:rPr>
              <a:t>sections:</a:t>
            </a:r>
          </a:p>
          <a:p>
            <a:pPr marL="0" indent="0">
              <a:buNone/>
            </a:pP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a)</a:t>
            </a:r>
            <a:r>
              <a:rPr lang="el-GR"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Central synchronizer</a:t>
            </a:r>
            <a:endParaRPr lang="el-GR" sz="2000" dirty="0" smtClean="0">
              <a:latin typeface="Times New Roman" panose="02020603050405020304" pitchFamily="18" charset="0"/>
              <a:cs typeface="Times New Roman" panose="02020603050405020304" pitchFamily="18" charset="0"/>
            </a:endParaRPr>
          </a:p>
          <a:p>
            <a:pPr marL="0" indent="0">
              <a:buNone/>
            </a:pP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b</a:t>
            </a:r>
            <a:r>
              <a:rPr lang="el-GR" sz="2000" dirty="0" smtClean="0">
                <a:latin typeface="Times New Roman" panose="02020603050405020304" pitchFamily="18" charset="0"/>
                <a:cs typeface="Times New Roman" panose="02020603050405020304" pitchFamily="18" charset="0"/>
              </a:rPr>
              <a:t>) </a:t>
            </a:r>
            <a:r>
              <a:rPr lang="en-US" sz="2000" dirty="0"/>
              <a:t>Phase control system</a:t>
            </a:r>
            <a:endParaRPr lang="el-GR" sz="2000" dirty="0" smtClean="0">
              <a:latin typeface="Times New Roman" panose="02020603050405020304" pitchFamily="18" charset="0"/>
              <a:cs typeface="Times New Roman" panose="02020603050405020304" pitchFamily="18" charset="0"/>
            </a:endParaRPr>
          </a:p>
          <a:p>
            <a:pPr marL="0" indent="0">
              <a:buNone/>
            </a:pP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t>
            </a:r>
            <a:r>
              <a:rPr lang="el-GR" sz="2000" dirty="0" smtClean="0">
                <a:latin typeface="Times New Roman" panose="02020603050405020304" pitchFamily="18" charset="0"/>
                <a:cs typeface="Times New Roman" panose="02020603050405020304" pitchFamily="18" charset="0"/>
              </a:rPr>
              <a:t>2) </a:t>
            </a:r>
            <a:r>
              <a:rPr lang="en-US" sz="2000" dirty="0">
                <a:latin typeface="Times New Roman" panose="02020603050405020304" pitchFamily="18" charset="0"/>
                <a:cs typeface="Times New Roman" panose="02020603050405020304" pitchFamily="18" charset="0"/>
              </a:rPr>
              <a:t>Four </a:t>
            </a:r>
            <a:r>
              <a:rPr lang="en-US" sz="2000" dirty="0" smtClean="0">
                <a:latin typeface="Times New Roman" panose="02020603050405020304" pitchFamily="18" charset="0"/>
                <a:cs typeface="Times New Roman" panose="02020603050405020304" pitchFamily="18" charset="0"/>
              </a:rPr>
              <a:t>ground-based </a:t>
            </a:r>
            <a:r>
              <a:rPr lang="en-US" sz="2000" dirty="0">
                <a:latin typeface="Times New Roman" panose="02020603050405020304" pitchFamily="18" charset="0"/>
                <a:cs typeface="Times New Roman" panose="02020603050405020304" pitchFamily="18" charset="0"/>
              </a:rPr>
              <a:t>monitoring stations</a:t>
            </a:r>
            <a:endParaRPr lang="el-GR" sz="2000" dirty="0" smtClean="0">
              <a:latin typeface="Times New Roman" panose="02020603050405020304" pitchFamily="18" charset="0"/>
              <a:cs typeface="Times New Roman" panose="02020603050405020304" pitchFamily="18" charset="0"/>
            </a:endParaRPr>
          </a:p>
          <a:p>
            <a:pPr marL="0" indent="0">
              <a:buNone/>
            </a:pPr>
            <a:endParaRPr lang="el-GR" sz="2000" dirty="0">
              <a:latin typeface="Times New Roman" panose="02020603050405020304" pitchFamily="18" charset="0"/>
              <a:cs typeface="Times New Roman" panose="02020603050405020304" pitchFamily="18" charset="0"/>
            </a:endParaRPr>
          </a:p>
          <a:p>
            <a:pPr marL="0" indent="0">
              <a:buNone/>
            </a:pPr>
            <a:endParaRPr lang="el-GR" sz="2000" dirty="0" smtClean="0">
              <a:latin typeface="Times New Roman" panose="02020603050405020304" pitchFamily="18" charset="0"/>
              <a:cs typeface="Times New Roman" panose="02020603050405020304" pitchFamily="18" charset="0"/>
            </a:endParaRPr>
          </a:p>
          <a:p>
            <a:pPr marL="0" indent="0">
              <a:buNone/>
            </a:pPr>
            <a:endParaRPr lang="en-US" sz="2000" dirty="0" smtClean="0">
              <a:latin typeface="Times New Roman" panose="02020603050405020304" pitchFamily="18" charset="0"/>
              <a:cs typeface="Times New Roman" panose="02020603050405020304" pitchFamily="18" charset="0"/>
            </a:endParaRPr>
          </a:p>
          <a:p>
            <a:pPr marL="0" indent="0">
              <a:buNone/>
            </a:pPr>
            <a:endParaRPr lang="en-US" sz="2000" dirty="0" smtClean="0">
              <a:latin typeface="Times New Roman" panose="02020603050405020304" pitchFamily="18" charset="0"/>
              <a:cs typeface="Times New Roman" panose="02020603050405020304" pitchFamily="18" charset="0"/>
            </a:endParaRPr>
          </a:p>
          <a:p>
            <a:pPr marL="0" indent="0">
              <a:buNone/>
            </a:pPr>
            <a:endParaRPr lang="el-GR" sz="2000" dirty="0" smtClean="0">
              <a:latin typeface="Times New Roman" panose="02020603050405020304" pitchFamily="18" charset="0"/>
              <a:cs typeface="Times New Roman" panose="02020603050405020304" pitchFamily="18" charset="0"/>
            </a:endParaRPr>
          </a:p>
          <a:p>
            <a:r>
              <a:rPr lang="en-US" sz="2000" dirty="0" err="1" smtClean="0">
                <a:latin typeface="Times New Roman" panose="02020603050405020304" pitchFamily="18" charset="0"/>
                <a:cs typeface="Times New Roman" panose="02020603050405020304" pitchFamily="18" charset="0"/>
              </a:rPr>
              <a:t>Glonass</a:t>
            </a:r>
            <a:r>
              <a:rPr lang="en-US" sz="2000" dirty="0" smtClean="0">
                <a:latin typeface="Times New Roman" panose="02020603050405020304" pitchFamily="18" charset="0"/>
                <a:cs typeface="Times New Roman" panose="02020603050405020304" pitchFamily="18" charset="0"/>
              </a:rPr>
              <a:t> System </a:t>
            </a:r>
            <a:r>
              <a:rPr lang="en-US" sz="2000" dirty="0">
                <a:latin typeface="Times New Roman" panose="02020603050405020304" pitchFamily="18" charset="0"/>
                <a:cs typeface="Times New Roman" panose="02020603050405020304" pitchFamily="18" charset="0"/>
              </a:rPr>
              <a:t>Users Section - Services </a:t>
            </a:r>
            <a:r>
              <a:rPr lang="en-US" sz="2000" dirty="0" smtClean="0">
                <a:latin typeface="Times New Roman" panose="02020603050405020304" pitchFamily="18" charset="0"/>
                <a:cs typeface="Times New Roman" panose="02020603050405020304" pitchFamily="18" charset="0"/>
              </a:rPr>
              <a:t>Provided.</a:t>
            </a:r>
            <a:endParaRPr lang="el-GR" sz="2000" dirty="0" smtClean="0">
              <a:latin typeface="Times New Roman" panose="02020603050405020304" pitchFamily="18" charset="0"/>
              <a:cs typeface="Times New Roman" panose="02020603050405020304"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2276872"/>
            <a:ext cx="2791924"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descr="C:\Users\valia\Desktop\glonass_network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4365104"/>
            <a:ext cx="4608512" cy="1584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2812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smtClean="0">
                <a:latin typeface="Times New Roman" panose="02020603050405020304" pitchFamily="18" charset="0"/>
                <a:cs typeface="Times New Roman" panose="02020603050405020304" pitchFamily="18" charset="0"/>
              </a:rPr>
              <a:t>GALILEO</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p:txBody>
          <a:bodyPr>
            <a:normAutofit/>
          </a:bodyPr>
          <a:lstStyle/>
          <a:p>
            <a:pPr marL="0" indent="0" algn="just">
              <a:buNone/>
            </a:pPr>
            <a:r>
              <a:rPr lang="en-US" sz="2000" dirty="0">
                <a:latin typeface="Times New Roman" panose="02020603050405020304" pitchFamily="18" charset="0"/>
                <a:cs typeface="Times New Roman" panose="02020603050405020304" pitchFamily="18" charset="0"/>
              </a:rPr>
              <a:t>The satellite signals of the Galileo system</a:t>
            </a: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Wider </a:t>
            </a:r>
            <a:r>
              <a:rPr lang="en-US" sz="2000" dirty="0">
                <a:latin typeface="Times New Roman" panose="02020603050405020304" pitchFamily="18" charset="0"/>
                <a:cs typeface="Times New Roman" panose="02020603050405020304" pitchFamily="18" charset="0"/>
              </a:rPr>
              <a:t>range of frequencies compared to GPS and other GNSS systems</a:t>
            </a:r>
            <a:r>
              <a:rPr lang="en-US" sz="2000" dirty="0" smtClean="0">
                <a:latin typeface="Times New Roman" panose="02020603050405020304" pitchFamily="18" charset="0"/>
                <a:cs typeface="Times New Roman" panose="02020603050405020304" pitchFamily="18" charset="0"/>
              </a:rPr>
              <a:t>.</a:t>
            </a:r>
          </a:p>
          <a:p>
            <a:pPr marL="0" indent="0" algn="just">
              <a:buNone/>
            </a:pPr>
            <a:endParaRPr lang="el-GR"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Different </a:t>
            </a:r>
            <a:r>
              <a:rPr lang="en-US" sz="2000" dirty="0">
                <a:latin typeface="Times New Roman" panose="02020603050405020304" pitchFamily="18" charset="0"/>
                <a:cs typeface="Times New Roman" panose="02020603050405020304" pitchFamily="18" charset="0"/>
              </a:rPr>
              <a:t>carrier frequencies, configured as in the case of GPS and </a:t>
            </a:r>
            <a:r>
              <a:rPr lang="en-US" sz="2000" dirty="0" err="1">
                <a:latin typeface="Times New Roman" panose="02020603050405020304" pitchFamily="18" charset="0"/>
                <a:cs typeface="Times New Roman" panose="02020603050405020304" pitchFamily="18" charset="0"/>
              </a:rPr>
              <a:t>Glonass</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systems.</a:t>
            </a:r>
            <a:endParaRPr lang="el-GR" sz="2000" dirty="0" smtClean="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Pseudo-random </a:t>
            </a:r>
            <a:r>
              <a:rPr lang="en-US" sz="2000" dirty="0">
                <a:latin typeface="Times New Roman" panose="02020603050405020304" pitchFamily="18" charset="0"/>
                <a:cs typeface="Times New Roman" panose="02020603050405020304" pitchFamily="18" charset="0"/>
              </a:rPr>
              <a:t>series codes</a:t>
            </a:r>
          </a:p>
          <a:p>
            <a:pPr marL="0" indent="0">
              <a:buNone/>
            </a:pP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and </a:t>
            </a:r>
            <a:r>
              <a:rPr lang="en-US" sz="2000" dirty="0" smtClean="0">
                <a:latin typeface="Times New Roman" panose="02020603050405020304" pitchFamily="18" charset="0"/>
                <a:cs typeface="Times New Roman" panose="02020603050405020304" pitchFamily="18" charset="0"/>
              </a:rPr>
              <a:t>maritime message.</a:t>
            </a:r>
            <a:r>
              <a:rPr lang="el-GR" sz="2000" dirty="0" smtClean="0">
                <a:latin typeface="Times New Roman" panose="02020603050405020304" pitchFamily="18" charset="0"/>
                <a:cs typeface="Times New Roman" panose="02020603050405020304" pitchFamily="18" charset="0"/>
              </a:rPr>
              <a:t> </a:t>
            </a:r>
            <a:endParaRPr lang="el-GR" sz="2000" dirty="0">
              <a:latin typeface="Times New Roman" panose="02020603050405020304" pitchFamily="18" charset="0"/>
              <a:cs typeface="Times New Roman" panose="02020603050405020304" pitchFamily="18" charset="0"/>
            </a:endParaRPr>
          </a:p>
        </p:txBody>
      </p:sp>
      <p:sp>
        <p:nvSpPr>
          <p:cNvPr id="4" name="Δεξιό βέλος 3"/>
          <p:cNvSpPr/>
          <p:nvPr/>
        </p:nvSpPr>
        <p:spPr>
          <a:xfrm>
            <a:off x="5076056" y="1614126"/>
            <a:ext cx="576064"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12290" name="Picture 2" descr="C:\Users\valia\Desktop\Galileo_system_ES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3284984"/>
            <a:ext cx="4536504" cy="3058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26702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700" dirty="0">
                <a:latin typeface="Times New Roman" panose="02020603050405020304" pitchFamily="18" charset="0"/>
                <a:cs typeface="Times New Roman" panose="02020603050405020304" pitchFamily="18" charset="0"/>
              </a:rPr>
              <a:t>DEPARTMENTS OF </a:t>
            </a:r>
            <a:r>
              <a:rPr lang="el-GR" sz="2700" dirty="0" smtClean="0">
                <a:latin typeface="Times New Roman" panose="02020603050405020304" pitchFamily="18" charset="0"/>
                <a:cs typeface="Times New Roman" panose="02020603050405020304" pitchFamily="18" charset="0"/>
              </a:rPr>
              <a:t> </a:t>
            </a:r>
            <a:r>
              <a:rPr lang="en-US" sz="2700" dirty="0" smtClean="0">
                <a:latin typeface="Times New Roman" panose="02020603050405020304" pitchFamily="18" charset="0"/>
                <a:cs typeface="Times New Roman" panose="02020603050405020304" pitchFamily="18" charset="0"/>
              </a:rPr>
              <a:t>GALILEO</a:t>
            </a:r>
            <a:endParaRPr lang="el-GR" dirty="0"/>
          </a:p>
        </p:txBody>
      </p:sp>
      <p:sp>
        <p:nvSpPr>
          <p:cNvPr id="3" name="Θέση περιεχομένου 2"/>
          <p:cNvSpPr>
            <a:spLocks noGrp="1"/>
          </p:cNvSpPr>
          <p:nvPr>
            <p:ph sz="quarter" idx="1"/>
          </p:nvPr>
        </p:nvSpPr>
        <p:spPr/>
        <p:txBody>
          <a:bodyPr>
            <a:normAutofit lnSpcReduction="10000"/>
          </a:bodyPr>
          <a:lstStyle/>
          <a:p>
            <a:endParaRPr lang="el-GR" sz="2000" dirty="0" smtClean="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Space segment operates with </a:t>
            </a:r>
            <a:r>
              <a:rPr lang="en-US" sz="2000" dirty="0" smtClean="0">
                <a:latin typeface="Times New Roman" panose="02020603050405020304" pitchFamily="18" charset="0"/>
                <a:cs typeface="Times New Roman" panose="02020603050405020304" pitchFamily="18" charset="0"/>
              </a:rPr>
              <a:t>30 </a:t>
            </a:r>
            <a:r>
              <a:rPr lang="en-US" sz="2000" dirty="0">
                <a:latin typeface="Times New Roman" panose="02020603050405020304" pitchFamily="18" charset="0"/>
                <a:cs typeface="Times New Roman" panose="02020603050405020304" pitchFamily="18" charset="0"/>
              </a:rPr>
              <a:t>satellites in total </a:t>
            </a:r>
            <a:endParaRPr lang="en-US" sz="2000" dirty="0" smtClean="0">
              <a:latin typeface="Times New Roman" panose="02020603050405020304" pitchFamily="18" charset="0"/>
              <a:cs typeface="Times New Roman" panose="02020603050405020304" pitchFamily="18" charset="0"/>
            </a:endParaRP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(27 </a:t>
            </a:r>
            <a:r>
              <a:rPr lang="en-US" sz="2000" dirty="0">
                <a:latin typeface="Times New Roman" panose="02020603050405020304" pitchFamily="18" charset="0"/>
                <a:cs typeface="Times New Roman" panose="02020603050405020304" pitchFamily="18" charset="0"/>
              </a:rPr>
              <a:t>basics and 3 </a:t>
            </a:r>
            <a:r>
              <a:rPr lang="en-US" sz="2000" dirty="0" smtClean="0">
                <a:latin typeface="Times New Roman" panose="02020603050405020304" pitchFamily="18" charset="0"/>
                <a:cs typeface="Times New Roman" panose="02020603050405020304" pitchFamily="18" charset="0"/>
              </a:rPr>
              <a:t>backup by 2020).</a:t>
            </a:r>
            <a:endParaRPr lang="el-GR" sz="2000" dirty="0" smtClean="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Galileo ground control</a:t>
            </a:r>
            <a:r>
              <a:rPr lang="el-GR" sz="2000" dirty="0" smtClean="0">
                <a:latin typeface="Times New Roman" panose="02020603050405020304" pitchFamily="18" charset="0"/>
                <a:cs typeface="Times New Roman" panose="02020603050405020304" pitchFamily="18" charset="0"/>
              </a:rPr>
              <a:t>:</a:t>
            </a:r>
            <a:endParaRPr lang="el-GR" sz="2000" dirty="0" smtClean="0">
              <a:latin typeface="Times New Roman" panose="02020603050405020304" pitchFamily="18" charset="0"/>
              <a:cs typeface="Times New Roman" panose="02020603050405020304" pitchFamily="18" charset="0"/>
            </a:endParaRPr>
          </a:p>
          <a:p>
            <a:pPr marL="0" indent="0">
              <a:buNone/>
            </a:pPr>
            <a:r>
              <a:rPr lang="el-GR" sz="2000" dirty="0" smtClean="0">
                <a:latin typeface="Times New Roman" panose="02020603050405020304" pitchFamily="18" charset="0"/>
                <a:cs typeface="Times New Roman" panose="02020603050405020304" pitchFamily="18" charset="0"/>
              </a:rPr>
              <a:t>     1) </a:t>
            </a:r>
            <a:r>
              <a:rPr lang="en-US" sz="2000" dirty="0" smtClean="0">
                <a:latin typeface="Times New Roman" panose="02020603050405020304" pitchFamily="18" charset="0"/>
                <a:cs typeface="Times New Roman" panose="02020603050405020304" pitchFamily="18" charset="0"/>
              </a:rPr>
              <a:t>Galileo </a:t>
            </a:r>
            <a:r>
              <a:rPr lang="en-US" sz="2000" dirty="0" smtClean="0">
                <a:latin typeface="Times New Roman" panose="02020603050405020304" pitchFamily="18" charset="0"/>
                <a:cs typeface="Times New Roman" panose="02020603050405020304" pitchFamily="18" charset="0"/>
              </a:rPr>
              <a:t>Control System – </a:t>
            </a:r>
            <a:r>
              <a:rPr lang="en-US" sz="2000" dirty="0" smtClean="0">
                <a:latin typeface="Times New Roman" panose="02020603050405020304" pitchFamily="18" charset="0"/>
                <a:cs typeface="Times New Roman" panose="02020603050405020304" pitchFamily="18" charset="0"/>
              </a:rPr>
              <a:t>GCS</a:t>
            </a:r>
            <a:r>
              <a:rPr lang="el-GR" sz="2000" dirty="0" smtClean="0">
                <a:latin typeface="Times New Roman" panose="02020603050405020304" pitchFamily="18" charset="0"/>
                <a:cs typeface="Times New Roman" panose="02020603050405020304" pitchFamily="18" charset="0"/>
              </a:rPr>
              <a:t>: </a:t>
            </a:r>
            <a:endParaRPr lang="el-GR" sz="2000" dirty="0">
              <a:latin typeface="Times New Roman" panose="02020603050405020304" pitchFamily="18" charset="0"/>
              <a:cs typeface="Times New Roman" panose="02020603050405020304" pitchFamily="18" charset="0"/>
            </a:endParaRPr>
          </a:p>
          <a:p>
            <a:pPr marL="0" indent="0">
              <a:buNone/>
            </a:pP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a</a:t>
            </a:r>
            <a:r>
              <a:rPr lang="el-GR"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Network of </a:t>
            </a:r>
            <a:r>
              <a:rPr lang="en-US" sz="2000" dirty="0" smtClean="0">
                <a:latin typeface="Times New Roman" panose="02020603050405020304" pitchFamily="18" charset="0"/>
                <a:cs typeface="Times New Roman" panose="02020603050405020304" pitchFamily="18" charset="0"/>
              </a:rPr>
              <a:t>five stations of </a:t>
            </a:r>
            <a:r>
              <a:rPr lang="el-GR" sz="2000" dirty="0" err="1" smtClean="0">
                <a:latin typeface="Times New Roman" panose="02020603050405020304" pitchFamily="18" charset="0"/>
                <a:cs typeface="Times New Roman" panose="02020603050405020304" pitchFamily="18" charset="0"/>
              </a:rPr>
              <a:t>Telemetry</a:t>
            </a:r>
            <a:r>
              <a:rPr lang="el-GR" sz="2000" dirty="0" smtClean="0">
                <a:latin typeface="Times New Roman" panose="02020603050405020304" pitchFamily="18" charset="0"/>
                <a:cs typeface="Times New Roman" panose="02020603050405020304" pitchFamily="18" charset="0"/>
              </a:rPr>
              <a:t> </a:t>
            </a:r>
            <a:r>
              <a:rPr lang="el-GR" sz="2000" dirty="0" err="1" smtClean="0">
                <a:latin typeface="Times New Roman" panose="02020603050405020304" pitchFamily="18" charset="0"/>
                <a:cs typeface="Times New Roman" panose="02020603050405020304" pitchFamily="18" charset="0"/>
              </a:rPr>
              <a:t>Traching</a:t>
            </a:r>
            <a:r>
              <a:rPr lang="el-GR" sz="2000" dirty="0" smtClean="0">
                <a:latin typeface="Times New Roman" panose="02020603050405020304" pitchFamily="18" charset="0"/>
                <a:cs typeface="Times New Roman" panose="02020603050405020304" pitchFamily="18" charset="0"/>
              </a:rPr>
              <a:t> </a:t>
            </a:r>
            <a:r>
              <a:rPr lang="el-GR" sz="2000" dirty="0" err="1" smtClean="0">
                <a:latin typeface="Times New Roman" panose="02020603050405020304" pitchFamily="18" charset="0"/>
                <a:cs typeface="Times New Roman" panose="02020603050405020304" pitchFamily="18" charset="0"/>
              </a:rPr>
              <a:t>and</a:t>
            </a:r>
            <a:r>
              <a:rPr lang="el-GR" sz="2000" dirty="0" smtClean="0">
                <a:latin typeface="Times New Roman" panose="02020603050405020304" pitchFamily="18" charset="0"/>
                <a:cs typeface="Times New Roman" panose="02020603050405020304" pitchFamily="18" charset="0"/>
              </a:rPr>
              <a:t> </a:t>
            </a:r>
            <a:r>
              <a:rPr lang="el-GR" sz="2000" dirty="0" err="1" smtClean="0">
                <a:latin typeface="Times New Roman" panose="02020603050405020304" pitchFamily="18" charset="0"/>
                <a:cs typeface="Times New Roman" panose="02020603050405020304" pitchFamily="18" charset="0"/>
              </a:rPr>
              <a:t>Control</a:t>
            </a:r>
            <a:r>
              <a:rPr lang="el-GR" sz="2000" dirty="0" smtClean="0">
                <a:latin typeface="Times New Roman" panose="02020603050405020304" pitchFamily="18" charset="0"/>
                <a:cs typeface="Times New Roman" panose="02020603050405020304" pitchFamily="18" charset="0"/>
              </a:rPr>
              <a:t> – </a:t>
            </a:r>
            <a:r>
              <a:rPr lang="el-GR" sz="2000" dirty="0" smtClean="0">
                <a:latin typeface="Times New Roman" panose="02020603050405020304" pitchFamily="18" charset="0"/>
                <a:cs typeface="Times New Roman" panose="02020603050405020304" pitchFamily="18" charset="0"/>
              </a:rPr>
              <a:t>TT&amp;C. </a:t>
            </a:r>
            <a:endParaRPr lang="el-GR" sz="2000" dirty="0" smtClean="0">
              <a:latin typeface="Times New Roman" panose="02020603050405020304" pitchFamily="18" charset="0"/>
              <a:cs typeface="Times New Roman" panose="02020603050405020304" pitchFamily="18" charset="0"/>
            </a:endParaRPr>
          </a:p>
          <a:p>
            <a:pPr marL="0" indent="0">
              <a:buNone/>
            </a:pP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b</a:t>
            </a: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Two</a:t>
            </a:r>
            <a:r>
              <a:rPr lang="el-GR" sz="2000" dirty="0">
                <a:latin typeface="Times New Roman" panose="02020603050405020304" pitchFamily="18" charset="0"/>
                <a:cs typeface="Times New Roman" panose="02020603050405020304" pitchFamily="18" charset="0"/>
              </a:rPr>
              <a:t> </a:t>
            </a:r>
            <a:r>
              <a:rPr lang="el-GR" sz="2000" dirty="0" err="1" smtClean="0">
                <a:latin typeface="Times New Roman" panose="02020603050405020304" pitchFamily="18" charset="0"/>
                <a:cs typeface="Times New Roman" panose="02020603050405020304" pitchFamily="18" charset="0"/>
              </a:rPr>
              <a:t>Centers</a:t>
            </a:r>
            <a:r>
              <a:rPr lang="en-US" sz="2000" dirty="0" smtClean="0">
                <a:latin typeface="Times New Roman" panose="02020603050405020304" pitchFamily="18" charset="0"/>
                <a:cs typeface="Times New Roman" panose="02020603050405020304" pitchFamily="18" charset="0"/>
              </a:rPr>
              <a:t> of </a:t>
            </a:r>
            <a:r>
              <a:rPr lang="el-GR" sz="2000" dirty="0" err="1" smtClean="0">
                <a:latin typeface="Times New Roman" panose="02020603050405020304" pitchFamily="18" charset="0"/>
                <a:cs typeface="Times New Roman" panose="02020603050405020304" pitchFamily="18" charset="0"/>
              </a:rPr>
              <a:t>Ground</a:t>
            </a:r>
            <a:r>
              <a:rPr lang="el-GR" sz="2000" dirty="0" smtClean="0">
                <a:latin typeface="Times New Roman" panose="02020603050405020304" pitchFamily="18" charset="0"/>
                <a:cs typeface="Times New Roman" panose="02020603050405020304" pitchFamily="18" charset="0"/>
              </a:rPr>
              <a:t> </a:t>
            </a:r>
            <a:r>
              <a:rPr lang="el-GR" sz="2000" dirty="0" err="1" smtClean="0">
                <a:latin typeface="Times New Roman" panose="02020603050405020304" pitchFamily="18" charset="0"/>
                <a:cs typeface="Times New Roman" panose="02020603050405020304" pitchFamily="18" charset="0"/>
              </a:rPr>
              <a:t>Control</a:t>
            </a:r>
            <a:r>
              <a:rPr lang="el-GR" sz="2000" dirty="0" smtClean="0">
                <a:latin typeface="Times New Roman" panose="02020603050405020304" pitchFamily="18" charset="0"/>
                <a:cs typeface="Times New Roman" panose="02020603050405020304" pitchFamily="18" charset="0"/>
              </a:rPr>
              <a:t> </a:t>
            </a:r>
            <a:r>
              <a:rPr lang="el-GR" sz="2000" dirty="0" smtClean="0">
                <a:latin typeface="Times New Roman" panose="02020603050405020304" pitchFamily="18" charset="0"/>
                <a:cs typeface="Times New Roman" panose="02020603050405020304" pitchFamily="18" charset="0"/>
              </a:rPr>
              <a:t>– GCC. </a:t>
            </a:r>
            <a:endParaRPr lang="el-GR" sz="2000" dirty="0" smtClean="0">
              <a:latin typeface="Times New Roman" panose="02020603050405020304" pitchFamily="18" charset="0"/>
              <a:cs typeface="Times New Roman" panose="02020603050405020304" pitchFamily="18" charset="0"/>
            </a:endParaRPr>
          </a:p>
          <a:p>
            <a:pPr marL="0" indent="0">
              <a:buNone/>
            </a:pPr>
            <a:endParaRPr lang="en-US" sz="2000" dirty="0" smtClean="0">
              <a:latin typeface="Times New Roman" panose="02020603050405020304" pitchFamily="18" charset="0"/>
              <a:cs typeface="Times New Roman" panose="02020603050405020304" pitchFamily="18" charset="0"/>
            </a:endParaRPr>
          </a:p>
          <a:p>
            <a:pPr marL="0" indent="0">
              <a:buNone/>
            </a:pPr>
            <a:r>
              <a:rPr lang="el-GR" sz="2000" dirty="0" smtClean="0">
                <a:latin typeface="Times New Roman" panose="02020603050405020304" pitchFamily="18" charset="0"/>
                <a:cs typeface="Times New Roman" panose="02020603050405020304" pitchFamily="18" charset="0"/>
              </a:rPr>
              <a:t>     2) </a:t>
            </a:r>
            <a:r>
              <a:rPr lang="el-GR" sz="2000" dirty="0" err="1" smtClean="0">
                <a:latin typeface="Times New Roman" panose="02020603050405020304" pitchFamily="18" charset="0"/>
                <a:cs typeface="Times New Roman" panose="02020603050405020304" pitchFamily="18" charset="0"/>
              </a:rPr>
              <a:t>Galileo</a:t>
            </a:r>
            <a:r>
              <a:rPr lang="el-GR" sz="2000" dirty="0" smtClean="0">
                <a:latin typeface="Times New Roman" panose="02020603050405020304" pitchFamily="18" charset="0"/>
                <a:cs typeface="Times New Roman" panose="02020603050405020304" pitchFamily="18" charset="0"/>
              </a:rPr>
              <a:t> </a:t>
            </a:r>
            <a:r>
              <a:rPr lang="el-GR" sz="2000" dirty="0" err="1" smtClean="0">
                <a:latin typeface="Times New Roman" panose="02020603050405020304" pitchFamily="18" charset="0"/>
                <a:cs typeface="Times New Roman" panose="02020603050405020304" pitchFamily="18" charset="0"/>
              </a:rPr>
              <a:t>Mission</a:t>
            </a:r>
            <a:r>
              <a:rPr lang="el-GR" sz="2000" dirty="0" smtClean="0">
                <a:latin typeface="Times New Roman" panose="02020603050405020304" pitchFamily="18" charset="0"/>
                <a:cs typeface="Times New Roman" panose="02020603050405020304" pitchFamily="18" charset="0"/>
              </a:rPr>
              <a:t> </a:t>
            </a:r>
            <a:r>
              <a:rPr lang="el-GR" sz="2000" dirty="0" err="1" smtClean="0">
                <a:latin typeface="Times New Roman" panose="02020603050405020304" pitchFamily="18" charset="0"/>
                <a:cs typeface="Times New Roman" panose="02020603050405020304" pitchFamily="18" charset="0"/>
              </a:rPr>
              <a:t>System</a:t>
            </a:r>
            <a:r>
              <a:rPr lang="el-GR" sz="2000" dirty="0" smtClean="0">
                <a:latin typeface="Times New Roman" panose="02020603050405020304" pitchFamily="18" charset="0"/>
                <a:cs typeface="Times New Roman" panose="02020603050405020304" pitchFamily="18" charset="0"/>
              </a:rPr>
              <a:t> – </a:t>
            </a:r>
            <a:r>
              <a:rPr lang="el-GR" sz="2000" dirty="0" smtClean="0">
                <a:latin typeface="Times New Roman" panose="02020603050405020304" pitchFamily="18" charset="0"/>
                <a:cs typeface="Times New Roman" panose="02020603050405020304" pitchFamily="18" charset="0"/>
              </a:rPr>
              <a:t>GMS</a:t>
            </a:r>
            <a:endParaRPr lang="el-GR" sz="2000" dirty="0" smtClean="0">
              <a:latin typeface="Times New Roman" panose="02020603050405020304" pitchFamily="18" charset="0"/>
              <a:cs typeface="Times New Roman" panose="02020603050405020304" pitchFamily="18" charset="0"/>
            </a:endParaRPr>
          </a:p>
          <a:p>
            <a:pPr marL="0" indent="0">
              <a:buNone/>
            </a:pPr>
            <a:r>
              <a:rPr lang="el-GR" sz="2000" dirty="0">
                <a:latin typeface="Times New Roman" panose="02020603050405020304" pitchFamily="18" charset="0"/>
                <a:cs typeface="Times New Roman" panose="02020603050405020304" pitchFamily="18" charset="0"/>
              </a:rPr>
              <a:t> </a:t>
            </a:r>
            <a:r>
              <a:rPr lang="el-GR"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uses a global network of 40 </a:t>
            </a:r>
            <a:r>
              <a:rPr lang="el-GR" sz="2000" dirty="0" err="1" smtClean="0">
                <a:latin typeface="Times New Roman" panose="02020603050405020304" pitchFamily="18" charset="0"/>
                <a:cs typeface="Times New Roman" panose="02020603050405020304" pitchFamily="18" charset="0"/>
              </a:rPr>
              <a:t>Galileo</a:t>
            </a:r>
            <a:r>
              <a:rPr lang="el-GR" sz="2000" dirty="0" smtClean="0">
                <a:latin typeface="Times New Roman" panose="02020603050405020304" pitchFamily="18" charset="0"/>
                <a:cs typeface="Times New Roman" panose="02020603050405020304" pitchFamily="18" charset="0"/>
              </a:rPr>
              <a:t> </a:t>
            </a:r>
            <a:r>
              <a:rPr lang="el-GR" sz="2000" dirty="0" err="1" smtClean="0">
                <a:latin typeface="Times New Roman" panose="02020603050405020304" pitchFamily="18" charset="0"/>
                <a:cs typeface="Times New Roman" panose="02020603050405020304" pitchFamily="18" charset="0"/>
              </a:rPr>
              <a:t>Sensor</a:t>
            </a:r>
            <a:r>
              <a:rPr lang="el-GR" sz="2000" dirty="0" smtClean="0">
                <a:latin typeface="Times New Roman" panose="02020603050405020304" pitchFamily="18" charset="0"/>
                <a:cs typeface="Times New Roman" panose="02020603050405020304" pitchFamily="18" charset="0"/>
              </a:rPr>
              <a:t> </a:t>
            </a:r>
            <a:r>
              <a:rPr lang="el-GR" sz="2000" dirty="0" err="1" smtClean="0">
                <a:latin typeface="Times New Roman" panose="02020603050405020304" pitchFamily="18" charset="0"/>
                <a:cs typeface="Times New Roman" panose="02020603050405020304" pitchFamily="18" charset="0"/>
              </a:rPr>
              <a:t>Stations</a:t>
            </a:r>
            <a:r>
              <a:rPr lang="el-GR" sz="2000" dirty="0" smtClean="0">
                <a:latin typeface="Times New Roman" panose="02020603050405020304" pitchFamily="18" charset="0"/>
                <a:cs typeface="Times New Roman" panose="02020603050405020304" pitchFamily="18" charset="0"/>
              </a:rPr>
              <a:t> – </a:t>
            </a:r>
            <a:r>
              <a:rPr lang="el-GR" sz="2000" dirty="0" smtClean="0">
                <a:latin typeface="Times New Roman" panose="02020603050405020304" pitchFamily="18" charset="0"/>
                <a:cs typeface="Times New Roman" panose="02020603050405020304" pitchFamily="18" charset="0"/>
              </a:rPr>
              <a:t>GSS. </a:t>
            </a:r>
            <a:endParaRPr lang="el-GR" sz="2000" dirty="0" smtClean="0">
              <a:latin typeface="Times New Roman" panose="02020603050405020304" pitchFamily="18" charset="0"/>
              <a:cs typeface="Times New Roman" panose="02020603050405020304" pitchFamily="18" charset="0"/>
            </a:endParaRPr>
          </a:p>
          <a:p>
            <a:pPr marL="0" indent="0">
              <a:buNone/>
            </a:pP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Galileo System </a:t>
            </a:r>
            <a:r>
              <a:rPr lang="en-US" sz="2000" dirty="0">
                <a:latin typeface="Times New Roman" panose="02020603050405020304" pitchFamily="18" charset="0"/>
                <a:cs typeface="Times New Roman" panose="02020603050405020304" pitchFamily="18" charset="0"/>
              </a:rPr>
              <a:t>Users Section - Services Provided.</a:t>
            </a:r>
            <a:endParaRPr lang="el-GR" sz="2000" dirty="0" smtClean="0">
              <a:latin typeface="Times New Roman" panose="02020603050405020304" pitchFamily="18" charset="0"/>
              <a:cs typeface="Times New Roman" panose="02020603050405020304" pitchFamily="18"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5040" y="1366446"/>
            <a:ext cx="2255911" cy="1586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7027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a:latin typeface="Times New Roman" panose="02020603050405020304" pitchFamily="18" charset="0"/>
                <a:cs typeface="Times New Roman" panose="02020603050405020304" pitchFamily="18" charset="0"/>
              </a:rPr>
              <a:t>BEIDOU</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p:txBody>
          <a:bodyPr>
            <a:normAutofit/>
          </a:bodyPr>
          <a:lstStyle/>
          <a:p>
            <a:pPr algn="just"/>
            <a:endParaRPr lang="el-GR" sz="2000" dirty="0" smtClean="0">
              <a:latin typeface="Times New Roman" panose="02020603050405020304" pitchFamily="18" charset="0"/>
              <a:cs typeface="Times New Roman" panose="02020603050405020304" pitchFamily="18" charset="0"/>
            </a:endParaRPr>
          </a:p>
          <a:p>
            <a:pPr algn="just"/>
            <a:r>
              <a:rPr lang="en-US" sz="2000" dirty="0" err="1" smtClean="0">
                <a:latin typeface="Times New Roman" panose="02020603050405020304" pitchFamily="18" charset="0"/>
                <a:cs typeface="Times New Roman" panose="02020603050405020304" pitchFamily="18" charset="0"/>
              </a:rPr>
              <a:t>BeiDou</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satellite </a:t>
            </a:r>
            <a:r>
              <a:rPr lang="en-US" sz="2000" dirty="0" smtClean="0">
                <a:latin typeface="Times New Roman" panose="02020603050405020304" pitchFamily="18" charset="0"/>
                <a:cs typeface="Times New Roman" panose="02020603050405020304" pitchFamily="18" charset="0"/>
              </a:rPr>
              <a:t>signals</a:t>
            </a:r>
            <a:r>
              <a:rPr lang="el-GR"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Six different carrier </a:t>
            </a:r>
            <a:r>
              <a:rPr lang="en-US" sz="2000" dirty="0" smtClean="0">
                <a:latin typeface="Times New Roman" panose="02020603050405020304" pitchFamily="18" charset="0"/>
                <a:cs typeface="Times New Roman" panose="02020603050405020304" pitchFamily="18" charset="0"/>
              </a:rPr>
              <a:t>frequencies.</a:t>
            </a:r>
            <a:r>
              <a:rPr lang="el-GR" sz="2000" dirty="0" smtClean="0">
                <a:latin typeface="Times New Roman" panose="02020603050405020304" pitchFamily="18" charset="0"/>
                <a:cs typeface="Times New Roman" panose="02020603050405020304" pitchFamily="18" charset="0"/>
              </a:rPr>
              <a:t> </a:t>
            </a:r>
          </a:p>
          <a:p>
            <a:pPr marL="0" indent="0" algn="just">
              <a:buNone/>
            </a:pPr>
            <a:endParaRPr lang="el-GR" sz="2000" dirty="0" smtClean="0">
              <a:latin typeface="Times New Roman" panose="02020603050405020304" pitchFamily="18" charset="0"/>
              <a:cs typeface="Times New Roman" panose="02020603050405020304" pitchFamily="18" charset="0"/>
            </a:endParaRPr>
          </a:p>
          <a:p>
            <a:pPr algn="just"/>
            <a:r>
              <a:rPr lang="en-US" sz="2000" dirty="0" smtClean="0">
                <a:latin typeface="Times New Roman" panose="02020603050405020304" pitchFamily="18" charset="0"/>
                <a:cs typeface="Times New Roman" panose="02020603050405020304" pitchFamily="18" charset="0"/>
              </a:rPr>
              <a:t>These </a:t>
            </a:r>
            <a:r>
              <a:rPr lang="en-US" sz="2000" dirty="0">
                <a:latin typeface="Times New Roman" panose="02020603050405020304" pitchFamily="18" charset="0"/>
                <a:cs typeface="Times New Roman" panose="02020603050405020304" pitchFamily="18" charset="0"/>
              </a:rPr>
              <a:t>signals are configured with pseudo-random sequence and maritime message codes</a:t>
            </a:r>
            <a:r>
              <a:rPr lang="en-US" sz="2000" dirty="0" smtClean="0">
                <a:latin typeface="Times New Roman" panose="02020603050405020304" pitchFamily="18" charset="0"/>
                <a:cs typeface="Times New Roman" panose="02020603050405020304" pitchFamily="18" charset="0"/>
              </a:rPr>
              <a:t>.</a:t>
            </a:r>
            <a:r>
              <a:rPr lang="el-GR" sz="2000" dirty="0" smtClean="0">
                <a:latin typeface="Times New Roman" panose="02020603050405020304" pitchFamily="18" charset="0"/>
                <a:cs typeface="Times New Roman" panose="02020603050405020304" pitchFamily="18" charset="0"/>
              </a:rPr>
              <a:t> </a:t>
            </a:r>
          </a:p>
          <a:p>
            <a:pPr algn="just"/>
            <a:endParaRPr lang="en-US" sz="2000" dirty="0" smtClean="0">
              <a:latin typeface="Times New Roman" panose="02020603050405020304" pitchFamily="18" charset="0"/>
              <a:cs typeface="Times New Roman" panose="02020603050405020304" pitchFamily="18" charset="0"/>
            </a:endParaRPr>
          </a:p>
          <a:p>
            <a:pPr algn="just"/>
            <a:r>
              <a:rPr lang="en-US" sz="2000" dirty="0" smtClean="0">
                <a:latin typeface="Times New Roman" panose="02020603050405020304" pitchFamily="18" charset="0"/>
                <a:cs typeface="Times New Roman" panose="02020603050405020304" pitchFamily="18" charset="0"/>
              </a:rPr>
              <a:t>Its </a:t>
            </a:r>
            <a:r>
              <a:rPr lang="en-US" sz="2000" dirty="0">
                <a:latin typeface="Times New Roman" panose="02020603050405020304" pitchFamily="18" charset="0"/>
                <a:cs typeface="Times New Roman" panose="02020603050405020304" pitchFamily="18" charset="0"/>
              </a:rPr>
              <a:t>three emission frequencies coincide with the frequencies of </a:t>
            </a:r>
            <a:r>
              <a:rPr lang="en-US" sz="2000" dirty="0" smtClean="0">
                <a:latin typeface="Times New Roman" panose="02020603050405020304" pitchFamily="18" charset="0"/>
                <a:cs typeface="Times New Roman" panose="02020603050405020304" pitchFamily="18" charset="0"/>
              </a:rPr>
              <a:t>Galileo.</a:t>
            </a:r>
            <a:endParaRPr lang="el-GR" sz="2000" dirty="0">
              <a:latin typeface="Times New Roman" panose="02020603050405020304" pitchFamily="18" charset="0"/>
              <a:cs typeface="Times New Roman" panose="02020603050405020304" pitchFamily="18" charset="0"/>
            </a:endParaRPr>
          </a:p>
        </p:txBody>
      </p:sp>
      <p:sp>
        <p:nvSpPr>
          <p:cNvPr id="4" name="Δεξιό βέλος 3"/>
          <p:cNvSpPr/>
          <p:nvPr/>
        </p:nvSpPr>
        <p:spPr>
          <a:xfrm>
            <a:off x="3275856" y="1928210"/>
            <a:ext cx="814449"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32418773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a:latin typeface="Times New Roman" panose="02020603050405020304" pitchFamily="18" charset="0"/>
                <a:cs typeface="Times New Roman" panose="02020603050405020304" pitchFamily="18" charset="0"/>
              </a:rPr>
              <a:t>DEPARTMENTS OF </a:t>
            </a:r>
            <a:r>
              <a:rPr lang="el-GR"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BEIDOU</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a:xfrm>
            <a:off x="251520" y="1484784"/>
            <a:ext cx="8503920" cy="4572000"/>
          </a:xfrm>
        </p:spPr>
        <p:txBody>
          <a:bodyPr>
            <a:normAutofit/>
          </a:bodyPr>
          <a:lstStyle/>
          <a:p>
            <a:endParaRPr lang="el-GR" sz="2000" dirty="0" smtClean="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Space </a:t>
            </a:r>
            <a:r>
              <a:rPr lang="en-US" sz="2000" dirty="0">
                <a:latin typeface="Times New Roman" panose="02020603050405020304" pitchFamily="18" charset="0"/>
                <a:cs typeface="Times New Roman" panose="02020603050405020304" pitchFamily="18" charset="0"/>
              </a:rPr>
              <a:t>segment </a:t>
            </a:r>
            <a:r>
              <a:rPr lang="en-US" sz="2000" dirty="0" smtClean="0">
                <a:latin typeface="Times New Roman" panose="02020603050405020304" pitchFamily="18" charset="0"/>
                <a:cs typeface="Times New Roman" panose="02020603050405020304" pitchFamily="18" charset="0"/>
              </a:rPr>
              <a:t>operates </a:t>
            </a:r>
            <a:r>
              <a:rPr lang="en-US" sz="2000" dirty="0">
                <a:latin typeface="Times New Roman" panose="02020603050405020304" pitchFamily="18" charset="0"/>
                <a:cs typeface="Times New Roman" panose="02020603050405020304" pitchFamily="18" charset="0"/>
              </a:rPr>
              <a:t>with</a:t>
            </a:r>
          </a:p>
          <a:p>
            <a:pPr marL="0" indent="0">
              <a:buNone/>
            </a:pP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35 satellites in </a:t>
            </a:r>
            <a:r>
              <a:rPr lang="en-US" sz="2000" dirty="0" smtClean="0">
                <a:latin typeface="Times New Roman" panose="02020603050405020304" pitchFamily="18" charset="0"/>
                <a:cs typeface="Times New Roman" panose="02020603050405020304" pitchFamily="18" charset="0"/>
              </a:rPr>
              <a:t>total.</a:t>
            </a:r>
            <a:endParaRPr lang="en-US" sz="2000" dirty="0">
              <a:latin typeface="Times New Roman" panose="02020603050405020304" pitchFamily="18" charset="0"/>
              <a:cs typeface="Times New Roman" panose="02020603050405020304" pitchFamily="18" charset="0"/>
            </a:endParaRPr>
          </a:p>
          <a:p>
            <a:pPr marL="0" indent="0">
              <a:buNone/>
            </a:pPr>
            <a:endParaRPr lang="el-GR" sz="2000" dirty="0" smtClean="0">
              <a:latin typeface="Times New Roman" panose="02020603050405020304" pitchFamily="18" charset="0"/>
              <a:cs typeface="Times New Roman" panose="02020603050405020304" pitchFamily="18" charset="0"/>
            </a:endParaRPr>
          </a:p>
          <a:p>
            <a:pPr marL="0" indent="0">
              <a:buNone/>
            </a:pPr>
            <a:endParaRPr lang="el-GR" sz="2000" dirty="0" smtClean="0">
              <a:latin typeface="Times New Roman" panose="02020603050405020304" pitchFamily="18" charset="0"/>
              <a:cs typeface="Times New Roman" panose="02020603050405020304" pitchFamily="18" charset="0"/>
            </a:endParaRPr>
          </a:p>
          <a:p>
            <a:r>
              <a:rPr lang="en-US" sz="2000" dirty="0" err="1">
                <a:latin typeface="Times New Roman" panose="02020603050405020304" pitchFamily="18" charset="0"/>
                <a:cs typeface="Times New Roman" panose="02020603050405020304" pitchFamily="18" charset="0"/>
              </a:rPr>
              <a:t>BeiDou's</a:t>
            </a:r>
            <a:r>
              <a:rPr lang="en-US" sz="2000" dirty="0">
                <a:latin typeface="Times New Roman" panose="02020603050405020304" pitchFamily="18" charset="0"/>
                <a:cs typeface="Times New Roman" panose="02020603050405020304" pitchFamily="18" charset="0"/>
              </a:rPr>
              <a:t> ground control </a:t>
            </a:r>
            <a:r>
              <a:rPr lang="en-US" sz="2000" dirty="0" smtClean="0">
                <a:latin typeface="Times New Roman" panose="02020603050405020304" pitchFamily="18" charset="0"/>
                <a:cs typeface="Times New Roman" panose="02020603050405020304" pitchFamily="18" charset="0"/>
              </a:rPr>
              <a:t>department</a:t>
            </a:r>
            <a:r>
              <a:rPr lang="el-GR" sz="2000" dirty="0" smtClean="0">
                <a:latin typeface="Times New Roman" panose="02020603050405020304" pitchFamily="18" charset="0"/>
                <a:cs typeface="Times New Roman" panose="02020603050405020304" pitchFamily="18" charset="0"/>
              </a:rPr>
              <a:t>:</a:t>
            </a:r>
            <a:endParaRPr lang="en-US" sz="2000" dirty="0" smtClean="0">
              <a:latin typeface="Times New Roman" panose="02020603050405020304" pitchFamily="18" charset="0"/>
              <a:cs typeface="Times New Roman" panose="02020603050405020304" pitchFamily="18" charset="0"/>
            </a:endParaRPr>
          </a:p>
          <a:p>
            <a:pPr marL="0" indent="0">
              <a:buNone/>
            </a:pPr>
            <a:r>
              <a:rPr lang="el-GR" sz="2000" dirty="0" smtClean="0">
                <a:latin typeface="Times New Roman" panose="02020603050405020304" pitchFamily="18" charset="0"/>
                <a:cs typeface="Times New Roman" panose="02020603050405020304" pitchFamily="18" charset="0"/>
              </a:rPr>
              <a:t>    </a:t>
            </a:r>
            <a:r>
              <a:rPr lang="el-GR" sz="2000" dirty="0" smtClean="0">
                <a:latin typeface="Times New Roman" panose="02020603050405020304" pitchFamily="18" charset="0"/>
                <a:cs typeface="Times New Roman" panose="02020603050405020304" pitchFamily="18" charset="0"/>
              </a:rPr>
              <a:t>1) </a:t>
            </a:r>
            <a:r>
              <a:rPr lang="en-US" sz="2000" dirty="0" smtClean="0">
                <a:latin typeface="Times New Roman" panose="02020603050405020304" pitchFamily="18" charset="0"/>
                <a:cs typeface="Times New Roman" panose="02020603050405020304" pitchFamily="18" charset="0"/>
              </a:rPr>
              <a:t>One Master </a:t>
            </a:r>
            <a:r>
              <a:rPr lang="en-US" sz="2000" dirty="0" smtClean="0">
                <a:latin typeface="Times New Roman" panose="02020603050405020304" pitchFamily="18" charset="0"/>
                <a:cs typeface="Times New Roman" panose="02020603050405020304" pitchFamily="18" charset="0"/>
              </a:rPr>
              <a:t>Control </a:t>
            </a:r>
            <a:r>
              <a:rPr lang="en-US" sz="2000" dirty="0" smtClean="0">
                <a:latin typeface="Times New Roman" panose="02020603050405020304" pitchFamily="18" charset="0"/>
                <a:cs typeface="Times New Roman" panose="02020603050405020304" pitchFamily="18" charset="0"/>
              </a:rPr>
              <a:t>Station. </a:t>
            </a:r>
            <a:endParaRPr lang="el-GR" sz="2000" dirty="0" smtClean="0">
              <a:latin typeface="Times New Roman" panose="02020603050405020304" pitchFamily="18" charset="0"/>
              <a:cs typeface="Times New Roman" panose="02020603050405020304" pitchFamily="18" charset="0"/>
            </a:endParaRPr>
          </a:p>
          <a:p>
            <a:pPr marL="0" indent="0">
              <a:buNone/>
            </a:pPr>
            <a:r>
              <a:rPr lang="el-GR" sz="2000" dirty="0" smtClean="0">
                <a:latin typeface="Times New Roman" panose="02020603050405020304" pitchFamily="18" charset="0"/>
                <a:cs typeface="Times New Roman" panose="02020603050405020304" pitchFamily="18" charset="0"/>
              </a:rPr>
              <a:t>    2) </a:t>
            </a:r>
            <a:r>
              <a:rPr lang="en-US" sz="2000" dirty="0" smtClean="0">
                <a:latin typeface="Times New Roman" panose="02020603050405020304" pitchFamily="18" charset="0"/>
                <a:cs typeface="Times New Roman" panose="02020603050405020304" pitchFamily="18" charset="0"/>
              </a:rPr>
              <a:t>Two </a:t>
            </a:r>
            <a:r>
              <a:rPr lang="en-US" sz="2000" dirty="0" smtClean="0">
                <a:latin typeface="Times New Roman" panose="02020603050405020304" pitchFamily="18" charset="0"/>
                <a:cs typeface="Times New Roman" panose="02020603050405020304" pitchFamily="18" charset="0"/>
              </a:rPr>
              <a:t>Upload Stations. </a:t>
            </a:r>
            <a:endParaRPr lang="el-GR" sz="2000" dirty="0" smtClean="0">
              <a:latin typeface="Times New Roman" panose="02020603050405020304" pitchFamily="18" charset="0"/>
              <a:cs typeface="Times New Roman" panose="02020603050405020304" pitchFamily="18" charset="0"/>
            </a:endParaRPr>
          </a:p>
          <a:p>
            <a:pPr marL="0" indent="0">
              <a:buNone/>
            </a:pPr>
            <a:r>
              <a:rPr lang="el-GR" sz="2000" dirty="0" smtClean="0">
                <a:latin typeface="Times New Roman" panose="02020603050405020304" pitchFamily="18" charset="0"/>
                <a:cs typeface="Times New Roman" panose="02020603050405020304" pitchFamily="18" charset="0"/>
              </a:rPr>
              <a:t>    3) 30 </a:t>
            </a:r>
            <a:r>
              <a:rPr lang="en-US" sz="2000" dirty="0" smtClean="0">
                <a:latin typeface="Times New Roman" panose="02020603050405020304" pitchFamily="18" charset="0"/>
                <a:cs typeface="Times New Roman" panose="02020603050405020304" pitchFamily="18" charset="0"/>
              </a:rPr>
              <a:t>basics Monitor Stations. </a:t>
            </a:r>
            <a:endParaRPr lang="el-GR" sz="2000" dirty="0" smtClean="0">
              <a:latin typeface="Times New Roman" panose="02020603050405020304" pitchFamily="18" charset="0"/>
              <a:cs typeface="Times New Roman" panose="02020603050405020304" pitchFamily="18" charset="0"/>
            </a:endParaRPr>
          </a:p>
          <a:p>
            <a:pPr marL="0" indent="0">
              <a:buNone/>
            </a:pPr>
            <a:endParaRPr lang="el-GR" sz="2000" dirty="0" smtClean="0">
              <a:latin typeface="Times New Roman" panose="02020603050405020304" pitchFamily="18" charset="0"/>
              <a:cs typeface="Times New Roman" panose="02020603050405020304" pitchFamily="18" charset="0"/>
            </a:endParaRPr>
          </a:p>
          <a:p>
            <a:r>
              <a:rPr lang="en-US" sz="2000" dirty="0" err="1" smtClean="0">
                <a:latin typeface="Times New Roman" panose="02020603050405020304" pitchFamily="18" charset="0"/>
                <a:cs typeface="Times New Roman" panose="02020603050405020304" pitchFamily="18" charset="0"/>
              </a:rPr>
              <a:t>BeiDou</a:t>
            </a:r>
            <a:r>
              <a:rPr lang="en-US" sz="2000" dirty="0">
                <a:latin typeface="Times New Roman" panose="02020603050405020304" pitchFamily="18" charset="0"/>
                <a:cs typeface="Times New Roman" panose="02020603050405020304" pitchFamily="18" charset="0"/>
              </a:rPr>
              <a:t> System Users Section - Services Provided</a:t>
            </a:r>
            <a:r>
              <a:rPr lang="en-US" sz="2000" dirty="0" smtClean="0">
                <a:latin typeface="Times New Roman" panose="02020603050405020304" pitchFamily="18" charset="0"/>
                <a:cs typeface="Times New Roman" panose="02020603050405020304" pitchFamily="18" charset="0"/>
              </a:rPr>
              <a:t>.</a:t>
            </a:r>
            <a:endParaRPr lang="el-GR" sz="2000" dirty="0">
              <a:latin typeface="Times New Roman" panose="02020603050405020304" pitchFamily="18" charset="0"/>
              <a:cs typeface="Times New Roman" panose="02020603050405020304" pitchFamily="18" charset="0"/>
            </a:endParaRPr>
          </a:p>
        </p:txBody>
      </p:sp>
      <p:pic>
        <p:nvPicPr>
          <p:cNvPr id="9218" name="Picture 2" descr="C:\Users\valia\Desktop\143939588777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1668" y="1425469"/>
            <a:ext cx="3383463" cy="25124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976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C:\Users\valia\Desktop\xsatellite-systems.jpg.pagespeed.ic.Eb-1j_VO7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8640"/>
            <a:ext cx="8793088" cy="1176338"/>
          </a:xfrm>
          <a:prstGeom prst="rect">
            <a:avLst/>
          </a:prstGeom>
          <a:noFill/>
          <a:extLst>
            <a:ext uri="{909E8E84-426E-40DD-AFC4-6F175D3DCCD1}">
              <a14:hiddenFill xmlns:a14="http://schemas.microsoft.com/office/drawing/2010/main">
                <a:solidFill>
                  <a:srgbClr val="FFFFFF"/>
                </a:solidFill>
              </a14:hiddenFill>
            </a:ext>
          </a:extLst>
        </p:spPr>
      </p:pic>
      <p:sp>
        <p:nvSpPr>
          <p:cNvPr id="2" name="Τίτλος 1"/>
          <p:cNvSpPr>
            <a:spLocks noGrp="1"/>
          </p:cNvSpPr>
          <p:nvPr>
            <p:ph type="title"/>
          </p:nvPr>
        </p:nvSpPr>
        <p:spPr/>
        <p:txBody>
          <a:bodyPr/>
          <a:lstStyle/>
          <a:p>
            <a:pPr algn="ctr"/>
            <a:r>
              <a:rPr lang="el-GR" dirty="0" smtClean="0"/>
              <a:t> </a:t>
            </a:r>
            <a:endParaRPr lang="el-GR" sz="2400" b="1" dirty="0">
              <a:solidFill>
                <a:schemeClr val="tx1"/>
              </a:solidFill>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p:txBody>
          <a:bodyPr>
            <a:normAutofit/>
          </a:bodyPr>
          <a:lstStyle/>
          <a:p>
            <a:pPr marL="0" indent="0" algn="ctr">
              <a:buNone/>
            </a:pPr>
            <a:r>
              <a:rPr lang="en-US" sz="2400" b="1" dirty="0" smtClean="0">
                <a:latin typeface="Times New Roman" panose="02020603050405020304" pitchFamily="18" charset="0"/>
                <a:cs typeface="Times New Roman" panose="02020603050405020304" pitchFamily="18" charset="0"/>
              </a:rPr>
              <a:t>WHAT </a:t>
            </a:r>
            <a:r>
              <a:rPr lang="en-US" sz="2400" b="1" dirty="0">
                <a:latin typeface="Times New Roman" panose="02020603050405020304" pitchFamily="18" charset="0"/>
                <a:cs typeface="Times New Roman" panose="02020603050405020304" pitchFamily="18" charset="0"/>
              </a:rPr>
              <a:t>WE WILL BE </a:t>
            </a:r>
            <a:r>
              <a:rPr lang="en-US" sz="2400" b="1" dirty="0" smtClean="0">
                <a:latin typeface="Times New Roman" panose="02020603050405020304" pitchFamily="18" charset="0"/>
                <a:cs typeface="Times New Roman" panose="02020603050405020304" pitchFamily="18" charset="0"/>
              </a:rPr>
              <a:t>PRESENTED</a:t>
            </a:r>
            <a:endParaRPr lang="el-GR" sz="2400" b="1"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HISTORICAL</a:t>
            </a: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RECURSION</a:t>
            </a:r>
            <a:endParaRPr lang="el-GR"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SATELLITE </a:t>
            </a:r>
            <a:r>
              <a:rPr lang="en-US" sz="2000" dirty="0">
                <a:latin typeface="Times New Roman" panose="02020603050405020304" pitchFamily="18" charset="0"/>
                <a:cs typeface="Times New Roman" panose="02020603050405020304" pitchFamily="18" charset="0"/>
              </a:rPr>
              <a:t>SYSTEMS OF DETERMINATION FOR POSITION, NAVIGATION AND </a:t>
            </a:r>
            <a:r>
              <a:rPr lang="en-US" sz="2000" dirty="0" smtClean="0">
                <a:latin typeface="Times New Roman" panose="02020603050405020304" pitchFamily="18" charset="0"/>
                <a:cs typeface="Times New Roman" panose="02020603050405020304" pitchFamily="18" charset="0"/>
              </a:rPr>
              <a:t>TIME</a:t>
            </a:r>
            <a:r>
              <a:rPr lang="el-GR" sz="2000" dirty="0" smtClean="0">
                <a:latin typeface="Times New Roman" panose="02020603050405020304" pitchFamily="18" charset="0"/>
                <a:cs typeface="Times New Roman" panose="02020603050405020304" pitchFamily="18" charset="0"/>
              </a:rPr>
              <a:t> </a:t>
            </a:r>
          </a:p>
          <a:p>
            <a:r>
              <a:rPr lang="en-US" sz="2000" dirty="0">
                <a:latin typeface="Times New Roman" panose="02020603050405020304" pitchFamily="18" charset="0"/>
                <a:cs typeface="Times New Roman" panose="02020603050405020304" pitchFamily="18" charset="0"/>
              </a:rPr>
              <a:t>BASIC PRINCIPLES OF OPERATION OF GNSS</a:t>
            </a:r>
            <a:endParaRPr lang="el-GR" sz="2000" dirty="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endParaRPr lang="el-GR" sz="2000" dirty="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endParaRPr lang="el-GR" sz="2000" dirty="0">
              <a:latin typeface="Times New Roman" panose="02020603050405020304" pitchFamily="18" charset="0"/>
              <a:cs typeface="Times New Roman" panose="02020603050405020304" pitchFamily="18"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9069" y="4005064"/>
            <a:ext cx="2554287" cy="299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Ορθογώνιο 4"/>
          <p:cNvSpPr/>
          <p:nvPr/>
        </p:nvSpPr>
        <p:spPr>
          <a:xfrm>
            <a:off x="2195024" y="4928625"/>
            <a:ext cx="1580324" cy="1151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smtClean="0">
              <a:latin typeface="Times New Roman" panose="02020603050405020304" pitchFamily="18" charset="0"/>
              <a:cs typeface="Times New Roman" panose="02020603050405020304" pitchFamily="18" charset="0"/>
            </a:endParaRPr>
          </a:p>
          <a:p>
            <a:pPr algn="ctr"/>
            <a:r>
              <a:rPr lang="en-US" dirty="0" smtClean="0">
                <a:solidFill>
                  <a:schemeClr val="tx1"/>
                </a:solidFill>
                <a:latin typeface="Times New Roman" panose="02020603050405020304" pitchFamily="18" charset="0"/>
                <a:cs typeface="Times New Roman" panose="02020603050405020304" pitchFamily="18" charset="0"/>
              </a:rPr>
              <a:t>GPS</a:t>
            </a:r>
            <a:r>
              <a:rPr lang="el-GR" dirty="0">
                <a:solidFill>
                  <a:schemeClr val="tx1"/>
                </a:solidFill>
                <a:latin typeface="Times New Roman" panose="02020603050405020304" pitchFamily="18" charset="0"/>
                <a:cs typeface="Times New Roman" panose="02020603050405020304" pitchFamily="18" charset="0"/>
              </a:rPr>
              <a:t>, </a:t>
            </a:r>
            <a:endParaRPr lang="el-GR" dirty="0" smtClean="0">
              <a:solidFill>
                <a:schemeClr val="tx1"/>
              </a:solidFill>
              <a:latin typeface="Times New Roman" panose="02020603050405020304" pitchFamily="18" charset="0"/>
              <a:cs typeface="Times New Roman" panose="02020603050405020304" pitchFamily="18" charset="0"/>
            </a:endParaRPr>
          </a:p>
          <a:p>
            <a:pPr algn="ctr"/>
            <a:r>
              <a:rPr lang="en-US" dirty="0" smtClean="0">
                <a:solidFill>
                  <a:schemeClr val="tx1"/>
                </a:solidFill>
                <a:latin typeface="Times New Roman" panose="02020603050405020304" pitchFamily="18" charset="0"/>
                <a:cs typeface="Times New Roman" panose="02020603050405020304" pitchFamily="18" charset="0"/>
              </a:rPr>
              <a:t>GLONASS</a:t>
            </a:r>
            <a:r>
              <a:rPr lang="el-GR" dirty="0">
                <a:solidFill>
                  <a:schemeClr val="tx1"/>
                </a:solidFill>
                <a:latin typeface="Times New Roman" panose="02020603050405020304" pitchFamily="18" charset="0"/>
                <a:cs typeface="Times New Roman" panose="02020603050405020304" pitchFamily="18" charset="0"/>
              </a:rPr>
              <a:t>,</a:t>
            </a:r>
            <a:r>
              <a:rPr lang="en-US" dirty="0">
                <a:solidFill>
                  <a:schemeClr val="tx1"/>
                </a:solidFill>
                <a:latin typeface="Times New Roman" panose="02020603050405020304" pitchFamily="18" charset="0"/>
                <a:cs typeface="Times New Roman" panose="02020603050405020304" pitchFamily="18" charset="0"/>
              </a:rPr>
              <a:t> GALILEO</a:t>
            </a:r>
            <a:r>
              <a:rPr lang="el-GR" dirty="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BEIDOU</a:t>
            </a:r>
            <a:endParaRPr lang="el-GR" dirty="0">
              <a:solidFill>
                <a:schemeClr val="tx1"/>
              </a:solidFill>
              <a:latin typeface="Times New Roman" panose="02020603050405020304" pitchFamily="18" charset="0"/>
              <a:cs typeface="Times New Roman" panose="02020603050405020304" pitchFamily="18" charset="0"/>
            </a:endParaRPr>
          </a:p>
          <a:p>
            <a:pPr algn="ctr"/>
            <a:endParaRPr lang="el-GR" dirty="0"/>
          </a:p>
        </p:txBody>
      </p:sp>
      <p:sp>
        <p:nvSpPr>
          <p:cNvPr id="7" name="Ορθογώνιο 6"/>
          <p:cNvSpPr/>
          <p:nvPr/>
        </p:nvSpPr>
        <p:spPr>
          <a:xfrm>
            <a:off x="3853543" y="3698738"/>
            <a:ext cx="1743352" cy="9144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Times New Roman" panose="02020603050405020304" pitchFamily="18" charset="0"/>
                <a:cs typeface="Times New Roman" panose="02020603050405020304" pitchFamily="18" charset="0"/>
              </a:rPr>
              <a:t>SATELLITE </a:t>
            </a:r>
            <a:r>
              <a:rPr lang="en-US" dirty="0" smtClean="0">
                <a:solidFill>
                  <a:schemeClr val="tx1"/>
                </a:solidFill>
                <a:latin typeface="Times New Roman" panose="02020603050405020304" pitchFamily="18" charset="0"/>
                <a:cs typeface="Times New Roman" panose="02020603050405020304" pitchFamily="18" charset="0"/>
              </a:rPr>
              <a:t>SIGNALS</a:t>
            </a:r>
            <a:endParaRPr lang="el-GR" dirty="0">
              <a:solidFill>
                <a:schemeClr val="tx1"/>
              </a:solidFill>
              <a:latin typeface="Times New Roman" panose="02020603050405020304" pitchFamily="18" charset="0"/>
              <a:cs typeface="Times New Roman" panose="02020603050405020304" pitchFamily="18" charset="0"/>
            </a:endParaRPr>
          </a:p>
        </p:txBody>
      </p:sp>
      <p:sp>
        <p:nvSpPr>
          <p:cNvPr id="11" name="Ορθογώνιο 10"/>
          <p:cNvSpPr/>
          <p:nvPr/>
        </p:nvSpPr>
        <p:spPr>
          <a:xfrm>
            <a:off x="599163" y="3698740"/>
            <a:ext cx="1682432"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smtClean="0">
              <a:latin typeface="Times New Roman" panose="02020603050405020304" pitchFamily="18" charset="0"/>
              <a:cs typeface="Times New Roman" panose="02020603050405020304" pitchFamily="18" charset="0"/>
            </a:endParaRPr>
          </a:p>
          <a:p>
            <a:pPr algn="ctr"/>
            <a:r>
              <a:rPr lang="en-US" dirty="0" smtClean="0">
                <a:solidFill>
                  <a:schemeClr val="tx1"/>
                </a:solidFill>
                <a:latin typeface="Times New Roman" panose="02020603050405020304" pitchFamily="18" charset="0"/>
                <a:cs typeface="Times New Roman" panose="02020603050405020304" pitchFamily="18" charset="0"/>
              </a:rPr>
              <a:t>BASIC PARTS OF</a:t>
            </a:r>
            <a:r>
              <a:rPr lang="el-GR" dirty="0" smtClean="0">
                <a:solidFill>
                  <a:schemeClr val="tx1"/>
                </a:solidFill>
                <a:latin typeface="Times New Roman" panose="02020603050405020304" pitchFamily="18" charset="0"/>
                <a:cs typeface="Times New Roman" panose="02020603050405020304" pitchFamily="18" charset="0"/>
              </a:rPr>
              <a:t> </a:t>
            </a:r>
            <a:r>
              <a:rPr lang="el-GR" dirty="0">
                <a:solidFill>
                  <a:schemeClr val="tx1"/>
                </a:solidFill>
                <a:latin typeface="Times New Roman" panose="02020603050405020304" pitchFamily="18" charset="0"/>
                <a:cs typeface="Times New Roman" panose="02020603050405020304" pitchFamily="18" charset="0"/>
              </a:rPr>
              <a:t>GNSS</a:t>
            </a:r>
          </a:p>
          <a:p>
            <a:pPr algn="ctr"/>
            <a:endParaRPr lang="el-GR" dirty="0"/>
          </a:p>
        </p:txBody>
      </p:sp>
      <p:sp>
        <p:nvSpPr>
          <p:cNvPr id="13" name="Τετραπλό βέλος 12"/>
          <p:cNvSpPr/>
          <p:nvPr/>
        </p:nvSpPr>
        <p:spPr>
          <a:xfrm>
            <a:off x="2482442" y="3547862"/>
            <a:ext cx="1216152" cy="1216152"/>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39508417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smtClean="0">
                <a:latin typeface="Times New Roman" panose="02020603050405020304" pitchFamily="18" charset="0"/>
                <a:cs typeface="Times New Roman" panose="02020603050405020304" pitchFamily="18" charset="0"/>
              </a:rPr>
              <a:t>GNSS </a:t>
            </a:r>
            <a:r>
              <a:rPr lang="en-US" sz="2400" dirty="0">
                <a:latin typeface="Times New Roman" panose="02020603050405020304" pitchFamily="18" charset="0"/>
                <a:cs typeface="Times New Roman" panose="02020603050405020304" pitchFamily="18" charset="0"/>
              </a:rPr>
              <a:t>SATELLITE </a:t>
            </a:r>
            <a:r>
              <a:rPr lang="en-US" sz="2400" dirty="0" smtClean="0">
                <a:latin typeface="Times New Roman" panose="02020603050405020304" pitchFamily="18" charset="0"/>
                <a:cs typeface="Times New Roman" panose="02020603050405020304" pitchFamily="18" charset="0"/>
              </a:rPr>
              <a:t>RECEIVERS</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p:txBody>
          <a:bodyPr>
            <a:normAutofit/>
          </a:bodyPr>
          <a:lstStyle/>
          <a:p>
            <a:endParaRPr lang="el-GR" sz="2000" dirty="0" smtClean="0">
              <a:latin typeface="Times New Roman" panose="02020603050405020304" pitchFamily="18" charset="0"/>
              <a:cs typeface="Times New Roman" panose="02020603050405020304" pitchFamily="18" charset="0"/>
            </a:endParaRPr>
          </a:p>
          <a:p>
            <a:pPr marL="0" indent="0" algn="just">
              <a:buNone/>
            </a:pPr>
            <a:r>
              <a:rPr lang="en-US" sz="2000" dirty="0">
                <a:latin typeface="Times New Roman" panose="02020603050405020304" pitchFamily="18" charset="0"/>
                <a:cs typeface="Times New Roman" panose="02020603050405020304" pitchFamily="18" charset="0"/>
              </a:rPr>
              <a:t>Today, a GNSS receiver can practically consist of a limited number of integrated circuits and have very small dimensions and weight, unlike the very bulky satellite navigation receivers of the first satellite navigation systems of the </a:t>
            </a:r>
            <a:r>
              <a:rPr lang="en-US" sz="2000" dirty="0" smtClean="0">
                <a:latin typeface="Times New Roman" panose="02020603050405020304" pitchFamily="18" charset="0"/>
                <a:cs typeface="Times New Roman" panose="02020603050405020304" pitchFamily="18" charset="0"/>
              </a:rPr>
              <a:t>1960’s.</a:t>
            </a:r>
            <a:r>
              <a:rPr lang="el-GR" sz="2000" dirty="0" smtClean="0">
                <a:latin typeface="Times New Roman" panose="02020603050405020304" pitchFamily="18" charset="0"/>
                <a:cs typeface="Times New Roman" panose="02020603050405020304" pitchFamily="18" charset="0"/>
              </a:rPr>
              <a:t> </a:t>
            </a:r>
            <a:endParaRPr lang="el-GR" sz="2000" dirty="0">
              <a:latin typeface="Times New Roman" panose="02020603050405020304" pitchFamily="18" charset="0"/>
              <a:cs typeface="Times New Roman" panose="02020603050405020304" pitchFamily="18" charset="0"/>
            </a:endParaRPr>
          </a:p>
        </p:txBody>
      </p:sp>
      <p:pic>
        <p:nvPicPr>
          <p:cNvPr id="13314" name="Picture 2" descr="C:\Users\valia\Desktop\thrane-lt300-gns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3501007"/>
            <a:ext cx="3312368" cy="2455540"/>
          </a:xfrm>
          <a:prstGeom prst="rect">
            <a:avLst/>
          </a:prstGeom>
          <a:noFill/>
          <a:extLst>
            <a:ext uri="{909E8E84-426E-40DD-AFC4-6F175D3DCCD1}">
              <a14:hiddenFill xmlns:a14="http://schemas.microsoft.com/office/drawing/2010/main">
                <a:solidFill>
                  <a:srgbClr val="FFFFFF"/>
                </a:solidFill>
              </a14:hiddenFill>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2438" y="3501007"/>
            <a:ext cx="2651970" cy="2455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18142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n-US" sz="2400" dirty="0">
                <a:latin typeface="Times New Roman"/>
                <a:ea typeface="Calibri"/>
                <a:cs typeface="Times New Roman"/>
              </a:rPr>
              <a:t>OPERATION CYCLE OF A GNSS </a:t>
            </a:r>
            <a:r>
              <a:rPr lang="en-US" sz="2400" dirty="0" smtClean="0">
                <a:latin typeface="Times New Roman"/>
                <a:ea typeface="Calibri"/>
                <a:cs typeface="Times New Roman"/>
              </a:rPr>
              <a:t>RECEIVER</a:t>
            </a:r>
            <a:endParaRPr lang="el-GR" sz="2400" dirty="0"/>
          </a:p>
        </p:txBody>
      </p:sp>
      <p:sp>
        <p:nvSpPr>
          <p:cNvPr id="3" name="Θέση περιεχομένου 2"/>
          <p:cNvSpPr>
            <a:spLocks noGrp="1"/>
          </p:cNvSpPr>
          <p:nvPr>
            <p:ph sz="quarter" idx="1"/>
          </p:nvPr>
        </p:nvSpPr>
        <p:spPr/>
        <p:txBody>
          <a:bodyPr>
            <a:noAutofit/>
          </a:bodyPr>
          <a:lstStyle/>
          <a:p>
            <a:pPr marL="457200" indent="-457200" algn="just">
              <a:spcAft>
                <a:spcPts val="1000"/>
              </a:spcAft>
              <a:buFont typeface="+mj-lt"/>
              <a:buAutoNum type="arabicPeriod"/>
            </a:pPr>
            <a:endParaRPr lang="el-GR" sz="2000" dirty="0" smtClean="0">
              <a:effectLst/>
              <a:latin typeface="Times New Roman" panose="02020603050405020304" pitchFamily="18" charset="0"/>
              <a:ea typeface="Calibri"/>
              <a:cs typeface="Times New Roman" panose="02020603050405020304" pitchFamily="18" charset="0"/>
            </a:endParaRPr>
          </a:p>
          <a:p>
            <a:pPr marL="457200" indent="-457200" algn="just">
              <a:spcAft>
                <a:spcPts val="1000"/>
              </a:spcAft>
              <a:buFont typeface="+mj-lt"/>
              <a:buAutoNum type="arabicPeriod"/>
            </a:pPr>
            <a:r>
              <a:rPr lang="en-US" sz="2000" dirty="0">
                <a:latin typeface="Times New Roman" panose="02020603050405020304" pitchFamily="18" charset="0"/>
                <a:ea typeface="Calibri"/>
                <a:cs typeface="Times New Roman" panose="02020603050405020304" pitchFamily="18" charset="0"/>
              </a:rPr>
              <a:t>Recognizing satellites in its area, measuring distances and synchronizing with </a:t>
            </a:r>
            <a:r>
              <a:rPr lang="en-US" sz="2000" dirty="0" smtClean="0">
                <a:latin typeface="Times New Roman" panose="02020603050405020304" pitchFamily="18" charset="0"/>
                <a:ea typeface="Calibri"/>
                <a:cs typeface="Times New Roman" panose="02020603050405020304" pitchFamily="18" charset="0"/>
              </a:rPr>
              <a:t>them.</a:t>
            </a:r>
            <a:endParaRPr lang="el-GR" sz="2000" dirty="0" smtClean="0">
              <a:latin typeface="Times New Roman" panose="02020603050405020304" pitchFamily="18" charset="0"/>
              <a:ea typeface="Calibri"/>
              <a:cs typeface="Times New Roman" panose="02020603050405020304" pitchFamily="18" charset="0"/>
            </a:endParaRPr>
          </a:p>
          <a:p>
            <a:pPr marL="457200" indent="-457200" algn="just">
              <a:spcAft>
                <a:spcPts val="1000"/>
              </a:spcAft>
              <a:buFont typeface="+mj-lt"/>
              <a:buAutoNum type="arabicPeriod"/>
            </a:pPr>
            <a:r>
              <a:rPr lang="en-US" sz="2000" dirty="0">
                <a:latin typeface="Times New Roman" panose="02020603050405020304" pitchFamily="18" charset="0"/>
                <a:ea typeface="Calibri"/>
                <a:cs typeface="Times New Roman" panose="02020603050405020304" pitchFamily="18" charset="0"/>
              </a:rPr>
              <a:t>Receiving a maritime message and calculating exact position of satellites</a:t>
            </a:r>
            <a:r>
              <a:rPr lang="en-US" sz="2000" dirty="0" smtClean="0">
                <a:latin typeface="Times New Roman" panose="02020603050405020304" pitchFamily="18" charset="0"/>
                <a:ea typeface="Calibri"/>
                <a:cs typeface="Times New Roman" panose="02020603050405020304" pitchFamily="18" charset="0"/>
              </a:rPr>
              <a:t>.</a:t>
            </a:r>
            <a:endParaRPr lang="el-GR" sz="2000" dirty="0" smtClean="0">
              <a:effectLst/>
              <a:latin typeface="Times New Roman" panose="02020603050405020304" pitchFamily="18" charset="0"/>
              <a:ea typeface="Calibri"/>
              <a:cs typeface="Times New Roman" panose="02020603050405020304" pitchFamily="18" charset="0"/>
            </a:endParaRPr>
          </a:p>
          <a:p>
            <a:pPr marL="457200" indent="-457200" algn="just">
              <a:spcAft>
                <a:spcPts val="1000"/>
              </a:spcAft>
              <a:buFont typeface="+mj-lt"/>
              <a:buAutoNum type="arabicPeriod"/>
            </a:pPr>
            <a:r>
              <a:rPr lang="en-US" sz="2000" dirty="0">
                <a:latin typeface="Times New Roman" panose="02020603050405020304" pitchFamily="18" charset="0"/>
                <a:cs typeface="Times New Roman" panose="02020603050405020304" pitchFamily="18" charset="0"/>
              </a:rPr>
              <a:t>Use distances (at least four) of known satellite positions to calculate the receiver location and </a:t>
            </a:r>
            <a:r>
              <a:rPr lang="en-US" sz="2000" dirty="0" smtClean="0">
                <a:latin typeface="Times New Roman" panose="02020603050405020304" pitchFamily="18" charset="0"/>
                <a:cs typeface="Times New Roman" panose="02020603050405020304" pitchFamily="18" charset="0"/>
              </a:rPr>
              <a:t>calculation of the </a:t>
            </a:r>
            <a:r>
              <a:rPr lang="en-US" sz="2000" dirty="0">
                <a:latin typeface="Times New Roman" panose="02020603050405020304" pitchFamily="18" charset="0"/>
                <a:cs typeface="Times New Roman" panose="02020603050405020304" pitchFamily="18" charset="0"/>
              </a:rPr>
              <a:t>speed of the receiver by exploiting the Doppler </a:t>
            </a:r>
            <a:r>
              <a:rPr lang="en-US" sz="2000" dirty="0" smtClean="0">
                <a:latin typeface="Times New Roman" panose="02020603050405020304" pitchFamily="18" charset="0"/>
                <a:cs typeface="Times New Roman" panose="02020603050405020304" pitchFamily="18" charset="0"/>
              </a:rPr>
              <a:t>phenomenon</a:t>
            </a:r>
            <a:r>
              <a:rPr lang="en-US" sz="2000" dirty="0">
                <a:latin typeface="Times New Roman" panose="02020603050405020304" pitchFamily="18" charset="0"/>
                <a:cs typeface="Times New Roman" panose="02020603050405020304" pitchFamily="18" charset="0"/>
              </a:rPr>
              <a:t>.</a:t>
            </a:r>
            <a:endParaRPr lang="el-GR" sz="2000" dirty="0" smtClean="0">
              <a:latin typeface="Times New Roman" panose="02020603050405020304" pitchFamily="18" charset="0"/>
              <a:cs typeface="Times New Roman" panose="02020603050405020304" pitchFamily="18" charset="0"/>
            </a:endParaRPr>
          </a:p>
          <a:p>
            <a:pPr marL="457200" indent="-457200" algn="just">
              <a:spcAft>
                <a:spcPts val="1000"/>
              </a:spcAft>
              <a:buFont typeface="+mj-lt"/>
              <a:buAutoNum type="arabicPeriod"/>
            </a:pPr>
            <a:r>
              <a:rPr lang="en-US" sz="2000" dirty="0">
                <a:latin typeface="Times New Roman" panose="02020603050405020304" pitchFamily="18" charset="0"/>
                <a:cs typeface="Times New Roman" panose="02020603050405020304" pitchFamily="18" charset="0"/>
              </a:rPr>
              <a:t>Converting the calculated position of the receiver to longitude, width and height based on a geodetic reference system (usually WGS 84</a:t>
            </a:r>
            <a:r>
              <a:rPr lang="en-US" sz="2000" dirty="0" smtClean="0">
                <a:latin typeface="Times New Roman" panose="02020603050405020304" pitchFamily="18" charset="0"/>
                <a:cs typeface="Times New Roman" panose="02020603050405020304" pitchFamily="18" charset="0"/>
              </a:rPr>
              <a:t>).</a:t>
            </a:r>
            <a:endParaRPr lang="el-GR"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8994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smtClean="0">
                <a:latin typeface="Times New Roman" panose="02020603050405020304" pitchFamily="18" charset="0"/>
                <a:cs typeface="Times New Roman" panose="02020603050405020304" pitchFamily="18" charset="0"/>
              </a:rPr>
              <a:t>BASIC </a:t>
            </a:r>
            <a:r>
              <a:rPr lang="en-US" sz="2400" dirty="0">
                <a:latin typeface="Times New Roman" panose="02020603050405020304" pitchFamily="18" charset="0"/>
                <a:cs typeface="Times New Roman" panose="02020603050405020304" pitchFamily="18" charset="0"/>
              </a:rPr>
              <a:t>UNITS OF A GNSS </a:t>
            </a:r>
            <a:r>
              <a:rPr lang="en-US" sz="2400" dirty="0" smtClean="0">
                <a:latin typeface="Times New Roman" panose="02020603050405020304" pitchFamily="18" charset="0"/>
                <a:cs typeface="Times New Roman" panose="02020603050405020304" pitchFamily="18" charset="0"/>
              </a:rPr>
              <a:t>RECEIVER</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p:txBody>
          <a:bodyPr>
            <a:normAutofit fontScale="92500" lnSpcReduction="20000"/>
          </a:bodyPr>
          <a:lstStyle/>
          <a:p>
            <a:pPr marL="457200" indent="-457200">
              <a:buFont typeface="+mj-lt"/>
              <a:buAutoNum type="arabicPeriod"/>
            </a:pPr>
            <a:endParaRPr lang="el-GR" sz="2000" dirty="0" smtClean="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200" dirty="0" err="1" smtClean="0">
                <a:latin typeface="Times New Roman" panose="02020603050405020304" pitchFamily="18" charset="0"/>
                <a:cs typeface="Times New Roman" panose="02020603050405020304" pitchFamily="18" charset="0"/>
              </a:rPr>
              <a:t>Preamplified</a:t>
            </a:r>
            <a:r>
              <a:rPr lang="en-US" sz="2200" dirty="0" smtClean="0">
                <a:latin typeface="Times New Roman" panose="02020603050405020304" pitchFamily="18" charset="0"/>
                <a:cs typeface="Times New Roman" panose="02020603050405020304" pitchFamily="18" charset="0"/>
              </a:rPr>
              <a:t> antenna.</a:t>
            </a:r>
            <a:endParaRPr lang="el-GR" sz="2200" dirty="0" smtClean="0">
              <a:latin typeface="Times New Roman" panose="02020603050405020304" pitchFamily="18" charset="0"/>
              <a:cs typeface="Times New Roman" panose="02020603050405020304" pitchFamily="18" charset="0"/>
            </a:endParaRPr>
          </a:p>
          <a:p>
            <a:pPr marL="0" indent="0">
              <a:buNone/>
            </a:pPr>
            <a:r>
              <a:rPr lang="el-GR" sz="2200" dirty="0">
                <a:latin typeface="Times New Roman" panose="02020603050405020304" pitchFamily="18" charset="0"/>
                <a:cs typeface="Times New Roman" panose="02020603050405020304" pitchFamily="18" charset="0"/>
              </a:rPr>
              <a:t> </a:t>
            </a:r>
            <a:r>
              <a:rPr lang="el-GR" sz="2200" dirty="0" smtClean="0">
                <a:latin typeface="Times New Roman" panose="02020603050405020304" pitchFamily="18" charset="0"/>
                <a:cs typeface="Times New Roman" panose="02020603050405020304" pitchFamily="18" charset="0"/>
              </a:rPr>
              <a:t>     </a:t>
            </a:r>
          </a:p>
          <a:p>
            <a:pPr lvl="1">
              <a:buFont typeface="Wingdings" panose="05000000000000000000" pitchFamily="2" charset="2"/>
              <a:buChar char="Ø"/>
            </a:pPr>
            <a:r>
              <a:rPr lang="en-US" dirty="0">
                <a:solidFill>
                  <a:schemeClr val="tx1"/>
                </a:solidFill>
                <a:latin typeface="Times New Roman" panose="02020603050405020304" pitchFamily="18" charset="0"/>
                <a:cs typeface="Times New Roman" panose="02020603050405020304" pitchFamily="18" charset="0"/>
              </a:rPr>
              <a:t>Categories</a:t>
            </a:r>
            <a:endParaRPr lang="el-GR"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l-GR" sz="2200" dirty="0" smtClean="0">
                <a:latin typeface="Times New Roman" panose="02020603050405020304" pitchFamily="18" charset="0"/>
                <a:cs typeface="Times New Roman" panose="02020603050405020304" pitchFamily="18" charset="0"/>
              </a:rPr>
              <a:t>	1</a:t>
            </a:r>
            <a:r>
              <a:rPr lang="el-GR" sz="2200"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M</a:t>
            </a:r>
            <a:r>
              <a:rPr lang="el-GR" sz="2200" dirty="0" err="1" smtClean="0">
                <a:latin typeface="Times New Roman" panose="02020603050405020304" pitchFamily="18" charset="0"/>
                <a:cs typeface="Times New Roman" panose="02020603050405020304" pitchFamily="18" charset="0"/>
              </a:rPr>
              <a:t>onopole</a:t>
            </a:r>
            <a:endParaRPr lang="el-GR" sz="2200" dirty="0" smtClean="0">
              <a:latin typeface="Times New Roman" panose="02020603050405020304" pitchFamily="18" charset="0"/>
              <a:cs typeface="Times New Roman" panose="02020603050405020304" pitchFamily="18" charset="0"/>
            </a:endParaRPr>
          </a:p>
          <a:p>
            <a:pPr marL="0" indent="0">
              <a:buNone/>
            </a:pPr>
            <a:r>
              <a:rPr lang="el-GR" sz="2200" dirty="0" smtClean="0">
                <a:latin typeface="Times New Roman" panose="02020603050405020304" pitchFamily="18" charset="0"/>
                <a:cs typeface="Times New Roman" panose="02020603050405020304" pitchFamily="18" charset="0"/>
              </a:rPr>
              <a:t>	2</a:t>
            </a:r>
            <a:r>
              <a:rPr lang="el-GR" sz="2200" dirty="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Q</a:t>
            </a:r>
            <a:r>
              <a:rPr lang="el-GR" sz="2200" dirty="0" err="1" smtClean="0">
                <a:latin typeface="Times New Roman" panose="02020603050405020304" pitchFamily="18" charset="0"/>
                <a:cs typeface="Times New Roman" panose="02020603050405020304" pitchFamily="18" charset="0"/>
              </a:rPr>
              <a:t>uadrifilar</a:t>
            </a:r>
            <a:endParaRPr lang="el-GR" sz="2200" dirty="0" smtClean="0">
              <a:latin typeface="Times New Roman" panose="02020603050405020304" pitchFamily="18" charset="0"/>
              <a:cs typeface="Times New Roman" panose="02020603050405020304" pitchFamily="18" charset="0"/>
            </a:endParaRPr>
          </a:p>
          <a:p>
            <a:pPr marL="0" indent="0">
              <a:buNone/>
            </a:pPr>
            <a:r>
              <a:rPr lang="el-GR" sz="2200" dirty="0" smtClean="0">
                <a:latin typeface="Times New Roman" panose="02020603050405020304" pitchFamily="18" charset="0"/>
                <a:cs typeface="Times New Roman" panose="02020603050405020304" pitchFamily="18" charset="0"/>
              </a:rPr>
              <a:t>	3) </a:t>
            </a:r>
            <a:r>
              <a:rPr lang="en-US" sz="2200" dirty="0" err="1" smtClean="0">
                <a:latin typeface="Times New Roman" panose="02020603050405020304" pitchFamily="18" charset="0"/>
                <a:cs typeface="Times New Roman" panose="02020603050405020304" pitchFamily="18" charset="0"/>
              </a:rPr>
              <a:t>M</a:t>
            </a:r>
            <a:r>
              <a:rPr lang="en-US" sz="2200" dirty="0" err="1" smtClean="0">
                <a:latin typeface="Times New Roman" panose="02020603050405020304" pitchFamily="18" charset="0"/>
                <a:cs typeface="Times New Roman" panose="02020603050405020304" pitchFamily="18" charset="0"/>
              </a:rPr>
              <a:t>icrostrip</a:t>
            </a:r>
            <a:endParaRPr lang="el-GR" sz="2200" dirty="0" smtClean="0">
              <a:latin typeface="Times New Roman" panose="02020603050405020304" pitchFamily="18" charset="0"/>
              <a:cs typeface="Times New Roman" panose="02020603050405020304" pitchFamily="18" charset="0"/>
            </a:endParaRPr>
          </a:p>
          <a:p>
            <a:pPr marL="0" indent="0">
              <a:buNone/>
            </a:pPr>
            <a:r>
              <a:rPr lang="el-GR" sz="2200" dirty="0" smtClean="0">
                <a:latin typeface="Times New Roman" panose="02020603050405020304" pitchFamily="18" charset="0"/>
                <a:cs typeface="Times New Roman" panose="02020603050405020304" pitchFamily="18" charset="0"/>
              </a:rPr>
              <a:t>	4</a:t>
            </a:r>
            <a:r>
              <a:rPr lang="el-GR" sz="2200" dirty="0">
                <a:latin typeface="Times New Roman" panose="02020603050405020304" pitchFamily="18" charset="0"/>
                <a:cs typeface="Times New Roman" panose="02020603050405020304" pitchFamily="18" charset="0"/>
              </a:rPr>
              <a:t>) </a:t>
            </a:r>
            <a:r>
              <a:rPr lang="en-US" sz="2200" dirty="0" smtClean="0">
                <a:latin typeface="Times New Roman" panose="02020603050405020304" pitchFamily="18" charset="0"/>
                <a:cs typeface="Times New Roman" panose="02020603050405020304" pitchFamily="18" charset="0"/>
              </a:rPr>
              <a:t>S</a:t>
            </a:r>
            <a:r>
              <a:rPr lang="el-GR" sz="2200" dirty="0" err="1" smtClean="0">
                <a:latin typeface="Times New Roman" panose="02020603050405020304" pitchFamily="18" charset="0"/>
                <a:cs typeface="Times New Roman" panose="02020603050405020304" pitchFamily="18" charset="0"/>
              </a:rPr>
              <a:t>piral</a:t>
            </a:r>
            <a:endParaRPr lang="el-GR" sz="2200" dirty="0" smtClean="0">
              <a:latin typeface="Times New Roman" panose="02020603050405020304" pitchFamily="18" charset="0"/>
              <a:cs typeface="Times New Roman" panose="02020603050405020304" pitchFamily="18" charset="0"/>
            </a:endParaRPr>
          </a:p>
          <a:p>
            <a:pPr marL="0" indent="0">
              <a:buNone/>
            </a:pPr>
            <a:endParaRPr lang="el-GR" sz="2200" dirty="0" smtClean="0">
              <a:latin typeface="Times New Roman" panose="02020603050405020304" pitchFamily="18" charset="0"/>
              <a:cs typeface="Times New Roman" panose="02020603050405020304" pitchFamily="18" charset="0"/>
            </a:endParaRPr>
          </a:p>
          <a:p>
            <a:pPr marL="457200" indent="-457200" algn="just">
              <a:buFont typeface="+mj-lt"/>
              <a:buAutoNum type="arabicPeriod" startAt="2"/>
            </a:pPr>
            <a:r>
              <a:rPr lang="en-US" sz="2200" dirty="0">
                <a:latin typeface="Times New Roman" panose="02020603050405020304" pitchFamily="18" charset="0"/>
                <a:cs typeface="Times New Roman" panose="02020603050405020304" pitchFamily="18" charset="0"/>
              </a:rPr>
              <a:t>Unit for converting the received radio frequency to the intermediate frequency (RF / IF unit</a:t>
            </a:r>
            <a:r>
              <a:rPr lang="en-US" sz="2200" dirty="0" smtClean="0">
                <a:latin typeface="Times New Roman" panose="02020603050405020304" pitchFamily="18" charset="0"/>
                <a:cs typeface="Times New Roman" panose="02020603050405020304" pitchFamily="18" charset="0"/>
              </a:rPr>
              <a:t>).</a:t>
            </a:r>
            <a:endParaRPr lang="el-GR" sz="2200" dirty="0" smtClean="0">
              <a:latin typeface="Times New Roman" panose="02020603050405020304" pitchFamily="18" charset="0"/>
              <a:cs typeface="Times New Roman" panose="02020603050405020304" pitchFamily="18" charset="0"/>
            </a:endParaRPr>
          </a:p>
          <a:p>
            <a:pPr marL="457200" indent="-457200" algn="just">
              <a:buFont typeface="+mj-lt"/>
              <a:buAutoNum type="arabicPeriod" startAt="2"/>
            </a:pPr>
            <a:endParaRPr lang="el-GR" sz="2200" dirty="0" smtClean="0">
              <a:latin typeface="Times New Roman" panose="02020603050405020304" pitchFamily="18" charset="0"/>
              <a:cs typeface="Times New Roman" panose="02020603050405020304" pitchFamily="18" charset="0"/>
            </a:endParaRPr>
          </a:p>
          <a:p>
            <a:pPr marL="457200" indent="-457200" algn="just">
              <a:buFont typeface="+mj-lt"/>
              <a:buAutoNum type="arabicPeriod" startAt="2"/>
            </a:pPr>
            <a:r>
              <a:rPr lang="en-US" sz="2200" dirty="0">
                <a:latin typeface="Times New Roman" panose="02020603050405020304" pitchFamily="18" charset="0"/>
                <a:cs typeface="Times New Roman" panose="02020603050405020304" pitchFamily="18" charset="0"/>
              </a:rPr>
              <a:t>Digital signal processing unit or digital correlation </a:t>
            </a:r>
            <a:r>
              <a:rPr lang="en-US" sz="2200" dirty="0" smtClean="0">
                <a:latin typeface="Times New Roman" panose="02020603050405020304" pitchFamily="18" charset="0"/>
                <a:cs typeface="Times New Roman" panose="02020603050405020304" pitchFamily="18" charset="0"/>
              </a:rPr>
              <a:t>unit </a:t>
            </a:r>
            <a:r>
              <a:rPr lang="el-GR" sz="2200" dirty="0" smtClean="0">
                <a:latin typeface="Times New Roman" panose="02020603050405020304" pitchFamily="18" charset="0"/>
                <a:cs typeface="Times New Roman" panose="02020603050405020304" pitchFamily="18" charset="0"/>
              </a:rPr>
              <a:t>=&gt; </a:t>
            </a:r>
            <a:r>
              <a:rPr lang="en-US" sz="2200" dirty="0" smtClean="0">
                <a:latin typeface="Times New Roman" panose="02020603050405020304" pitchFamily="18" charset="0"/>
                <a:cs typeface="Times New Roman" panose="02020603050405020304" pitchFamily="18" charset="0"/>
              </a:rPr>
              <a:t>It </a:t>
            </a:r>
            <a:r>
              <a:rPr lang="en-US" sz="2200" dirty="0">
                <a:latin typeface="Times New Roman" panose="02020603050405020304" pitchFamily="18" charset="0"/>
                <a:cs typeface="Times New Roman" panose="02020603050405020304" pitchFamily="18" charset="0"/>
              </a:rPr>
              <a:t>has evolved into GNSS software </a:t>
            </a:r>
            <a:r>
              <a:rPr lang="en-US" sz="2200" dirty="0" smtClean="0">
                <a:latin typeface="Times New Roman" panose="02020603050405020304" pitchFamily="18" charset="0"/>
                <a:cs typeface="Times New Roman" panose="02020603050405020304" pitchFamily="18" charset="0"/>
              </a:rPr>
              <a:t>receivers.</a:t>
            </a:r>
            <a:endParaRPr lang="el-GR" sz="2200" dirty="0">
              <a:latin typeface="Times New Roman" panose="02020603050405020304" pitchFamily="18" charset="0"/>
              <a:cs typeface="Times New Roman" panose="02020603050405020304" pitchFamily="18" charset="0"/>
            </a:endParaRPr>
          </a:p>
        </p:txBody>
      </p:sp>
      <p:sp>
        <p:nvSpPr>
          <p:cNvPr id="4" name="Ορθογώνιο 3"/>
          <p:cNvSpPr/>
          <p:nvPr/>
        </p:nvSpPr>
        <p:spPr>
          <a:xfrm>
            <a:off x="5868144" y="1412776"/>
            <a:ext cx="2520280" cy="1512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Times New Roman" panose="02020603050405020304" pitchFamily="18" charset="0"/>
                <a:cs typeface="Times New Roman" panose="02020603050405020304" pitchFamily="18" charset="0"/>
              </a:rPr>
              <a:t>Multi-directional, even the weakest signals possible</a:t>
            </a:r>
            <a:endParaRPr lang="el-GR" sz="2000" dirty="0">
              <a:solidFill>
                <a:schemeClr val="tx1"/>
              </a:solidFill>
            </a:endParaRPr>
          </a:p>
        </p:txBody>
      </p:sp>
      <p:sp>
        <p:nvSpPr>
          <p:cNvPr id="7" name="Δεξιό βέλος 6"/>
          <p:cNvSpPr/>
          <p:nvPr/>
        </p:nvSpPr>
        <p:spPr>
          <a:xfrm>
            <a:off x="3563888" y="1771568"/>
            <a:ext cx="1872208" cy="4680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831282"/>
            <a:ext cx="101917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Ορθογώνιο 7"/>
          <p:cNvSpPr/>
          <p:nvPr/>
        </p:nvSpPr>
        <p:spPr>
          <a:xfrm>
            <a:off x="5868144" y="3407544"/>
            <a:ext cx="2520280" cy="5762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latin typeface="Times New Roman" panose="02020603050405020304" pitchFamily="18" charset="0"/>
                <a:cs typeface="Times New Roman" panose="02020603050405020304" pitchFamily="18" charset="0"/>
              </a:rPr>
              <a:t>GNSS </a:t>
            </a:r>
            <a:r>
              <a:rPr lang="en-US" sz="800" dirty="0">
                <a:solidFill>
                  <a:schemeClr val="tx1"/>
                </a:solidFill>
                <a:latin typeface="Times New Roman" panose="02020603050405020304" pitchFamily="18" charset="0"/>
                <a:cs typeface="Times New Roman" panose="02020603050405020304" pitchFamily="18" charset="0"/>
              </a:rPr>
              <a:t>Maritime </a:t>
            </a:r>
            <a:r>
              <a:rPr lang="en-US" sz="800" dirty="0" smtClean="0">
                <a:solidFill>
                  <a:schemeClr val="tx1"/>
                </a:solidFill>
                <a:latin typeface="Times New Roman" panose="02020603050405020304" pitchFamily="18" charset="0"/>
                <a:cs typeface="Times New Roman" panose="02020603050405020304" pitchFamily="18" charset="0"/>
              </a:rPr>
              <a:t>Receiver </a:t>
            </a:r>
            <a:r>
              <a:rPr lang="el-GR" sz="800" dirty="0" smtClean="0">
                <a:solidFill>
                  <a:schemeClr val="tx1"/>
                </a:solidFill>
                <a:latin typeface="Times New Roman" panose="02020603050405020304" pitchFamily="18" charset="0"/>
                <a:cs typeface="Times New Roman" panose="02020603050405020304" pitchFamily="18" charset="0"/>
              </a:rPr>
              <a:t>(GPS</a:t>
            </a:r>
            <a:r>
              <a:rPr lang="el-GR" sz="800" dirty="0">
                <a:solidFill>
                  <a:schemeClr val="tx1"/>
                </a:solidFill>
                <a:latin typeface="Times New Roman" panose="02020603050405020304" pitchFamily="18" charset="0"/>
                <a:cs typeface="Times New Roman" panose="02020603050405020304" pitchFamily="18" charset="0"/>
              </a:rPr>
              <a:t>, </a:t>
            </a:r>
            <a:r>
              <a:rPr lang="el-GR" sz="800" dirty="0" err="1">
                <a:solidFill>
                  <a:schemeClr val="tx1"/>
                </a:solidFill>
                <a:latin typeface="Times New Roman" panose="02020603050405020304" pitchFamily="18" charset="0"/>
                <a:cs typeface="Times New Roman" panose="02020603050405020304" pitchFamily="18" charset="0"/>
              </a:rPr>
              <a:t>Glonass</a:t>
            </a:r>
            <a:r>
              <a:rPr lang="el-GR" sz="800" dirty="0">
                <a:solidFill>
                  <a:schemeClr val="tx1"/>
                </a:solidFill>
                <a:latin typeface="Times New Roman" panose="02020603050405020304" pitchFamily="18" charset="0"/>
                <a:cs typeface="Times New Roman" panose="02020603050405020304" pitchFamily="18" charset="0"/>
              </a:rPr>
              <a:t>, </a:t>
            </a:r>
            <a:r>
              <a:rPr lang="el-GR" sz="800" dirty="0" err="1">
                <a:solidFill>
                  <a:schemeClr val="tx1"/>
                </a:solidFill>
                <a:latin typeface="Times New Roman" panose="02020603050405020304" pitchFamily="18" charset="0"/>
                <a:cs typeface="Times New Roman" panose="02020603050405020304" pitchFamily="18" charset="0"/>
              </a:rPr>
              <a:t>Galileo</a:t>
            </a:r>
            <a:r>
              <a:rPr lang="el-GR" sz="800" dirty="0">
                <a:solidFill>
                  <a:schemeClr val="tx1"/>
                </a:solidFill>
                <a:latin typeface="Times New Roman" panose="02020603050405020304" pitchFamily="18" charset="0"/>
                <a:cs typeface="Times New Roman" panose="02020603050405020304" pitchFamily="18" charset="0"/>
              </a:rPr>
              <a:t>,</a:t>
            </a:r>
          </a:p>
          <a:p>
            <a:pPr algn="ctr"/>
            <a:r>
              <a:rPr lang="el-GR" sz="800" dirty="0" err="1">
                <a:solidFill>
                  <a:schemeClr val="tx1"/>
                </a:solidFill>
                <a:latin typeface="Times New Roman" panose="02020603050405020304" pitchFamily="18" charset="0"/>
                <a:cs typeface="Times New Roman" panose="02020603050405020304" pitchFamily="18" charset="0"/>
              </a:rPr>
              <a:t>BeiDou</a:t>
            </a:r>
            <a:r>
              <a:rPr lang="el-GR" sz="800" dirty="0">
                <a:solidFill>
                  <a:schemeClr val="tx1"/>
                </a:solidFill>
                <a:latin typeface="Times New Roman" panose="02020603050405020304" pitchFamily="18" charset="0"/>
                <a:cs typeface="Times New Roman" panose="02020603050405020304" pitchFamily="18" charset="0"/>
              </a:rPr>
              <a:t>, WASS, EGNOS), </a:t>
            </a:r>
            <a:r>
              <a:rPr lang="en-US" sz="800" dirty="0">
                <a:solidFill>
                  <a:schemeClr val="tx1"/>
                </a:solidFill>
                <a:latin typeface="Times New Roman" panose="02020603050405020304" pitchFamily="18" charset="0"/>
                <a:cs typeface="Times New Roman" panose="02020603050405020304" pitchFamily="18" charset="0"/>
              </a:rPr>
              <a:t>in which antenna and satellite receiver are integrated into one unit.</a:t>
            </a:r>
            <a:endParaRPr lang="el-GR" sz="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21989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smtClean="0">
                <a:latin typeface="Times New Roman" panose="02020603050405020304" pitchFamily="18" charset="0"/>
                <a:cs typeface="Times New Roman" panose="02020603050405020304" pitchFamily="18" charset="0"/>
              </a:rPr>
              <a:t>MARITIME USES </a:t>
            </a:r>
            <a:r>
              <a:rPr lang="en-US" sz="2400" dirty="0">
                <a:latin typeface="Times New Roman" panose="02020603050405020304" pitchFamily="18" charset="0"/>
                <a:cs typeface="Times New Roman" panose="02020603050405020304" pitchFamily="18" charset="0"/>
              </a:rPr>
              <a:t>OF </a:t>
            </a:r>
            <a:r>
              <a:rPr lang="en-US" sz="2400" dirty="0" smtClean="0">
                <a:latin typeface="Times New Roman" panose="02020603050405020304" pitchFamily="18" charset="0"/>
                <a:cs typeface="Times New Roman" panose="02020603050405020304" pitchFamily="18" charset="0"/>
              </a:rPr>
              <a:t>GNSS SYSTEMS</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p:txBody>
          <a:bodyPr>
            <a:normAutofit/>
          </a:bodyPr>
          <a:lstStyle/>
          <a:p>
            <a:pPr algn="just"/>
            <a:endParaRPr lang="el-GR" sz="2000" dirty="0" smtClean="0">
              <a:latin typeface="Times New Roman" panose="02020603050405020304" pitchFamily="18" charset="0"/>
              <a:cs typeface="Times New Roman" panose="02020603050405020304" pitchFamily="18" charset="0"/>
            </a:endParaRPr>
          </a:p>
          <a:p>
            <a:pPr algn="just"/>
            <a:r>
              <a:rPr lang="en-US" sz="2000" dirty="0" smtClean="0">
                <a:latin typeface="Times New Roman" panose="02020603050405020304" pitchFamily="18" charset="0"/>
                <a:cs typeface="Times New Roman" panose="02020603050405020304" pitchFamily="18" charset="0"/>
              </a:rPr>
              <a:t>Immediate </a:t>
            </a:r>
            <a:r>
              <a:rPr lang="en-US" sz="2000" dirty="0">
                <a:latin typeface="Times New Roman" panose="02020603050405020304" pitchFamily="18" charset="0"/>
                <a:cs typeface="Times New Roman" panose="02020603050405020304" pitchFamily="18" charset="0"/>
              </a:rPr>
              <a:t>and continuous determination of the position of the ship in real time with </a:t>
            </a:r>
            <a:r>
              <a:rPr lang="en-US" sz="2000" dirty="0" smtClean="0">
                <a:latin typeface="Times New Roman" panose="02020603050405020304" pitchFamily="18" charset="0"/>
                <a:cs typeface="Times New Roman" panose="02020603050405020304" pitchFamily="18" charset="0"/>
              </a:rPr>
              <a:t>precision.</a:t>
            </a:r>
            <a:endParaRPr lang="el-GR" sz="2000" dirty="0" smtClean="0">
              <a:latin typeface="Times New Roman" panose="02020603050405020304" pitchFamily="18" charset="0"/>
              <a:cs typeface="Times New Roman" panose="02020603050405020304" pitchFamily="18" charset="0"/>
            </a:endParaRPr>
          </a:p>
          <a:p>
            <a:pPr algn="just"/>
            <a:endParaRPr lang="el-GR" sz="2000" dirty="0" smtClean="0">
              <a:latin typeface="Times New Roman" panose="02020603050405020304" pitchFamily="18" charset="0"/>
              <a:cs typeface="Times New Roman" panose="02020603050405020304" pitchFamily="18" charset="0"/>
            </a:endParaRPr>
          </a:p>
          <a:p>
            <a:pPr algn="just"/>
            <a:r>
              <a:rPr lang="en-US" sz="2000" dirty="0" smtClean="0">
                <a:latin typeface="Times New Roman" panose="02020603050405020304" pitchFamily="18" charset="0"/>
                <a:cs typeface="Times New Roman" panose="02020603050405020304" pitchFamily="18" charset="0"/>
              </a:rPr>
              <a:t>Perform </a:t>
            </a:r>
            <a:r>
              <a:rPr lang="en-US" sz="2000" dirty="0">
                <a:latin typeface="Times New Roman" panose="02020603050405020304" pitchFamily="18" charset="0"/>
                <a:cs typeface="Times New Roman" panose="02020603050405020304" pitchFamily="18" charset="0"/>
              </a:rPr>
              <a:t>a precision navigation such </a:t>
            </a:r>
            <a:r>
              <a:rPr lang="en-US" sz="2000" dirty="0" smtClean="0">
                <a:latin typeface="Times New Roman" panose="02020603050405020304" pitchFamily="18" charset="0"/>
                <a:cs typeface="Times New Roman" panose="02020603050405020304" pitchFamily="18" charset="0"/>
              </a:rPr>
              <a:t>as:</a:t>
            </a:r>
            <a:endParaRPr lang="el-GR" sz="2000" dirty="0" smtClean="0">
              <a:latin typeface="Times New Roman" panose="02020603050405020304" pitchFamily="18" charset="0"/>
              <a:cs typeface="Times New Roman" panose="02020603050405020304" pitchFamily="18" charset="0"/>
            </a:endParaRPr>
          </a:p>
          <a:p>
            <a:pPr algn="just"/>
            <a:endParaRPr lang="el-GR" sz="2000" dirty="0" smtClean="0">
              <a:latin typeface="Times New Roman" panose="02020603050405020304" pitchFamily="18" charset="0"/>
              <a:cs typeface="Times New Roman" panose="02020603050405020304" pitchFamily="18" charset="0"/>
            </a:endParaRPr>
          </a:p>
          <a:p>
            <a:pPr marL="0" indent="0" algn="just">
              <a:buNone/>
            </a:pPr>
            <a:r>
              <a:rPr lang="el-GR" sz="2000" dirty="0" smtClean="0">
                <a:latin typeface="Times New Roman" panose="02020603050405020304" pitchFamily="18" charset="0"/>
                <a:cs typeface="Times New Roman" panose="02020603050405020304" pitchFamily="18" charset="0"/>
              </a:rPr>
              <a:t>     </a:t>
            </a:r>
            <a:r>
              <a:rPr lang="el-GR" sz="2000" dirty="0">
                <a:latin typeface="Times New Roman" panose="02020603050405020304" pitchFamily="18" charset="0"/>
                <a:cs typeface="Times New Roman" panose="02020603050405020304" pitchFamily="18" charset="0"/>
              </a:rPr>
              <a:t>1</a:t>
            </a:r>
            <a:r>
              <a:rPr lang="el-GR"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The registration on the receiver of several shipping </a:t>
            </a:r>
            <a:r>
              <a:rPr lang="en-US" sz="2000" dirty="0" smtClean="0">
                <a:latin typeface="Times New Roman" panose="02020603050405020304" pitchFamily="18" charset="0"/>
                <a:cs typeface="Times New Roman" panose="02020603050405020304" pitchFamily="18" charset="0"/>
              </a:rPr>
              <a:t>routes, defined</a:t>
            </a:r>
          </a:p>
          <a:p>
            <a:pPr marL="0" indent="0" algn="just">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by successive </a:t>
            </a:r>
            <a:r>
              <a:rPr lang="en-US" sz="2000" dirty="0">
                <a:latin typeface="Times New Roman" panose="02020603050405020304" pitchFamily="18" charset="0"/>
                <a:cs typeface="Times New Roman" panose="02020603050405020304" pitchFamily="18" charset="0"/>
              </a:rPr>
              <a:t>change of course points or way </a:t>
            </a:r>
            <a:r>
              <a:rPr lang="en-US" sz="2000" dirty="0" smtClean="0">
                <a:latin typeface="Times New Roman" panose="02020603050405020304" pitchFamily="18" charset="0"/>
                <a:cs typeface="Times New Roman" panose="02020603050405020304" pitchFamily="18" charset="0"/>
              </a:rPr>
              <a:t>points</a:t>
            </a:r>
            <a:endParaRPr lang="el-GR" sz="2000" dirty="0">
              <a:latin typeface="Times New Roman" panose="02020603050405020304" pitchFamily="18" charset="0"/>
              <a:cs typeface="Times New Roman" panose="02020603050405020304" pitchFamily="18" charset="0"/>
            </a:endParaRPr>
          </a:p>
          <a:p>
            <a:pPr marL="0" indent="0" algn="just">
              <a:buNone/>
            </a:pPr>
            <a:r>
              <a:rPr lang="el-GR"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(e.g. </a:t>
            </a:r>
            <a:r>
              <a:rPr lang="en-US" sz="2000" dirty="0">
                <a:latin typeface="Times New Roman" panose="02020603050405020304" pitchFamily="18" charset="0"/>
                <a:cs typeface="Times New Roman" panose="02020603050405020304" pitchFamily="18" charset="0"/>
              </a:rPr>
              <a:t>Anchorage Safety, Keeping </a:t>
            </a:r>
            <a:r>
              <a:rPr lang="en-US" sz="2000" dirty="0" smtClean="0">
                <a:latin typeface="Times New Roman" panose="02020603050405020304" pitchFamily="18" charset="0"/>
                <a:cs typeface="Times New Roman" panose="02020603050405020304" pitchFamily="18" charset="0"/>
              </a:rPr>
              <a:t>Distances </a:t>
            </a:r>
            <a:r>
              <a:rPr lang="en-US" sz="2000" dirty="0">
                <a:latin typeface="Times New Roman" panose="02020603050405020304" pitchFamily="18" charset="0"/>
                <a:cs typeface="Times New Roman" panose="02020603050405020304" pitchFamily="18" charset="0"/>
              </a:rPr>
              <a:t>etc</a:t>
            </a:r>
            <a:r>
              <a:rPr lang="en-US" sz="2000" dirty="0" smtClean="0">
                <a:latin typeface="Times New Roman" panose="02020603050405020304" pitchFamily="18" charset="0"/>
                <a:cs typeface="Times New Roman" panose="02020603050405020304" pitchFamily="18" charset="0"/>
              </a:rPr>
              <a:t>.).</a:t>
            </a:r>
            <a:endParaRPr lang="el-GR" sz="2000" dirty="0">
              <a:latin typeface="Times New Roman" panose="02020603050405020304" pitchFamily="18" charset="0"/>
              <a:cs typeface="Times New Roman" panose="02020603050405020304" pitchFamily="18" charset="0"/>
            </a:endParaRPr>
          </a:p>
          <a:p>
            <a:pPr marL="0" indent="0" algn="just">
              <a:buNone/>
            </a:pPr>
            <a:endParaRPr lang="el-GR" sz="2000" dirty="0">
              <a:latin typeface="Times New Roman" panose="02020603050405020304" pitchFamily="18" charset="0"/>
              <a:cs typeface="Times New Roman" panose="02020603050405020304" pitchFamily="18" charset="0"/>
            </a:endParaRPr>
          </a:p>
          <a:p>
            <a:pPr marL="0" indent="0" algn="just">
              <a:buNone/>
            </a:pPr>
            <a:r>
              <a:rPr lang="el-GR" sz="2000" dirty="0" smtClean="0">
                <a:latin typeface="Times New Roman" panose="02020603050405020304" pitchFamily="18" charset="0"/>
                <a:cs typeface="Times New Roman" panose="02020603050405020304" pitchFamily="18" charset="0"/>
              </a:rPr>
              <a:t>      2) </a:t>
            </a:r>
            <a:r>
              <a:rPr lang="en-US" sz="2000" dirty="0">
                <a:latin typeface="Times New Roman" panose="02020603050405020304" pitchFamily="18" charset="0"/>
                <a:cs typeface="Times New Roman" panose="02020603050405020304" pitchFamily="18" charset="0"/>
              </a:rPr>
              <a:t>The provision during the voyage of indications of distance </a:t>
            </a:r>
            <a:r>
              <a:rPr lang="en-US" sz="2000" dirty="0" smtClean="0">
                <a:latin typeface="Times New Roman" panose="02020603050405020304" pitchFamily="18" charset="0"/>
                <a:cs typeface="Times New Roman" panose="02020603050405020304" pitchFamily="18" charset="0"/>
              </a:rPr>
              <a:t>from a</a:t>
            </a:r>
          </a:p>
          <a:p>
            <a:pPr marL="0" indent="0" algn="just">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way </a:t>
            </a:r>
            <a:r>
              <a:rPr lang="en-US" sz="2000" dirty="0">
                <a:latin typeface="Times New Roman" panose="02020603050405020304" pitchFamily="18" charset="0"/>
                <a:cs typeface="Times New Roman" panose="02020603050405020304" pitchFamily="18" charset="0"/>
              </a:rPr>
              <a:t>point and the course to be observed for arrival at that </a:t>
            </a:r>
            <a:r>
              <a:rPr lang="en-US" sz="2000" dirty="0" smtClean="0">
                <a:latin typeface="Times New Roman" panose="02020603050405020304" pitchFamily="18" charset="0"/>
                <a:cs typeface="Times New Roman" panose="02020603050405020304" pitchFamily="18" charset="0"/>
              </a:rPr>
              <a:t>point.</a:t>
            </a:r>
            <a:endParaRPr lang="el-GR"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72174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a:latin typeface="Times New Roman" panose="02020603050405020304" pitchFamily="18" charset="0"/>
                <a:cs typeface="Times New Roman" panose="02020603050405020304" pitchFamily="18" charset="0"/>
              </a:rPr>
              <a:t>MARITIME USES OF GNSS </a:t>
            </a:r>
            <a:r>
              <a:rPr lang="en-US" sz="2400" dirty="0" smtClean="0">
                <a:latin typeface="Times New Roman" panose="02020603050405020304" pitchFamily="18" charset="0"/>
                <a:cs typeface="Times New Roman" panose="02020603050405020304" pitchFamily="18" charset="0"/>
              </a:rPr>
              <a:t>SYSTEMS</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p:txBody>
          <a:bodyPr>
            <a:normAutofit/>
          </a:bodyPr>
          <a:lstStyle/>
          <a:p>
            <a:pPr algn="just"/>
            <a:r>
              <a:rPr lang="en-US" sz="2000" dirty="0">
                <a:latin typeface="Times New Roman" panose="02020603050405020304" pitchFamily="18" charset="0"/>
                <a:cs typeface="Times New Roman" panose="02020603050405020304" pitchFamily="18" charset="0"/>
              </a:rPr>
              <a:t>Navigation support capabilities with GPS are increasing rapidly when the GPS receiver is used for its net-centered connection with other electronic naval instruments and systems, such as ECDIS and AIS, the Marine Radar / ARPA, the sonar device, the log and the integrated navigation systems and the integrated bridge systems</a:t>
            </a:r>
            <a:r>
              <a:rPr lang="en-US" sz="2000" dirty="0" smtClean="0">
                <a:latin typeface="Times New Roman" panose="02020603050405020304" pitchFamily="18" charset="0"/>
                <a:cs typeface="Times New Roman" panose="02020603050405020304" pitchFamily="18" charset="0"/>
              </a:rPr>
              <a:t>.</a:t>
            </a:r>
            <a:endParaRPr lang="el-GR" sz="2000" dirty="0">
              <a:latin typeface="Times New Roman" panose="02020603050405020304" pitchFamily="18" charset="0"/>
              <a:cs typeface="Times New Roman" panose="02020603050405020304" pitchFamily="18" charset="0"/>
            </a:endParaRPr>
          </a:p>
          <a:p>
            <a:pPr algn="just"/>
            <a:endParaRPr lang="el-GR" sz="2000" dirty="0">
              <a:latin typeface="Times New Roman" panose="02020603050405020304" pitchFamily="18" charset="0"/>
              <a:cs typeface="Times New Roman" panose="02020603050405020304" pitchFamily="18" charset="0"/>
            </a:endParaRPr>
          </a:p>
        </p:txBody>
      </p:sp>
      <p:pic>
        <p:nvPicPr>
          <p:cNvPr id="15362" name="Picture 2" descr="C:\Users\valia\Desktop\αρχείο λήψης.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3218806"/>
            <a:ext cx="3721852" cy="2658466"/>
          </a:xfrm>
          <a:prstGeom prst="rect">
            <a:avLst/>
          </a:prstGeom>
          <a:noFill/>
          <a:extLst>
            <a:ext uri="{909E8E84-426E-40DD-AFC4-6F175D3DCCD1}">
              <a14:hiddenFill xmlns:a14="http://schemas.microsoft.com/office/drawing/2010/main">
                <a:solidFill>
                  <a:srgbClr val="FFFFFF"/>
                </a:solidFill>
              </a14:hiddenFill>
            </a:ext>
          </a:extLst>
        </p:spPr>
      </p:pic>
      <p:pic>
        <p:nvPicPr>
          <p:cNvPr id="15363" name="Picture 3" descr="C:\Users\valia\Desktop\Simrad_CS6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3184526"/>
            <a:ext cx="4137109" cy="2694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48102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a:latin typeface="Times New Roman" panose="02020603050405020304" pitchFamily="18" charset="0"/>
                <a:cs typeface="Times New Roman" panose="02020603050405020304" pitchFamily="18" charset="0"/>
              </a:rPr>
              <a:t>MARITIME USES OF GNSS SYSTEMS</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p:txBody>
          <a:bodyPr>
            <a:normAutofit/>
          </a:bodyPr>
          <a:lstStyle/>
          <a:p>
            <a:endParaRPr lang="el-GR" sz="2000" dirty="0" smtClean="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Transfer of way points from computer to receiver and vice </a:t>
            </a:r>
            <a:r>
              <a:rPr lang="en-US" sz="2000" dirty="0" smtClean="0">
                <a:latin typeface="Times New Roman" panose="02020603050405020304" pitchFamily="18" charset="0"/>
                <a:cs typeface="Times New Roman" panose="02020603050405020304" pitchFamily="18" charset="0"/>
              </a:rPr>
              <a:t>versa.</a:t>
            </a:r>
            <a:endParaRPr lang="el-GR" sz="2000" dirty="0" smtClean="0">
              <a:latin typeface="Times New Roman" panose="02020603050405020304" pitchFamily="18" charset="0"/>
              <a:cs typeface="Times New Roman" panose="02020603050405020304" pitchFamily="18" charset="0"/>
            </a:endParaRPr>
          </a:p>
          <a:p>
            <a:pPr marL="0" indent="0">
              <a:buNone/>
            </a:pPr>
            <a:endParaRPr lang="el-GR" sz="2000" dirty="0" smtClean="0">
              <a:latin typeface="Times New Roman" panose="02020603050405020304" pitchFamily="18" charset="0"/>
              <a:cs typeface="Times New Roman" panose="02020603050405020304" pitchFamily="18" charset="0"/>
            </a:endParaRPr>
          </a:p>
          <a:p>
            <a:pPr algn="just"/>
            <a:r>
              <a:rPr lang="en-US" sz="2000" dirty="0" smtClean="0">
                <a:latin typeface="Times New Roman" panose="02020603050405020304" pitchFamily="18" charset="0"/>
                <a:cs typeface="Times New Roman" panose="02020603050405020304" pitchFamily="18" charset="0"/>
              </a:rPr>
              <a:t>Warning </a:t>
            </a:r>
            <a:r>
              <a:rPr lang="en-US" sz="2000" dirty="0">
                <a:latin typeface="Times New Roman" panose="02020603050405020304" pitchFamily="18" charset="0"/>
                <a:cs typeface="Times New Roman" panose="02020603050405020304" pitchFamily="18" charset="0"/>
              </a:rPr>
              <a:t>that the boat is out of the planned route at a distance greater than the user defined maximum allowable deviation (off track limit</a:t>
            </a:r>
            <a:r>
              <a:rPr lang="en-US" sz="2000" dirty="0" smtClean="0">
                <a:latin typeface="Times New Roman" panose="02020603050405020304" pitchFamily="18" charset="0"/>
                <a:cs typeface="Times New Roman" panose="02020603050405020304" pitchFamily="18" charset="0"/>
              </a:rPr>
              <a:t>).</a:t>
            </a:r>
            <a:endParaRPr lang="el-GR" sz="2000" dirty="0" smtClean="0">
              <a:latin typeface="Times New Roman" panose="02020603050405020304" pitchFamily="18" charset="0"/>
              <a:cs typeface="Times New Roman" panose="02020603050405020304" pitchFamily="18" charset="0"/>
            </a:endParaRPr>
          </a:p>
          <a:p>
            <a:pPr algn="just"/>
            <a:endParaRPr lang="el-GR" sz="2000" dirty="0">
              <a:latin typeface="Times New Roman" panose="02020603050405020304" pitchFamily="18" charset="0"/>
              <a:cs typeface="Times New Roman" panose="02020603050405020304" pitchFamily="18" charset="0"/>
            </a:endParaRPr>
          </a:p>
          <a:p>
            <a:pPr algn="just"/>
            <a:r>
              <a:rPr lang="en-US" sz="2000" dirty="0" smtClean="0">
                <a:latin typeface="Times New Roman" panose="02020603050405020304" pitchFamily="18" charset="0"/>
                <a:cs typeface="Times New Roman" panose="02020603050405020304" pitchFamily="18" charset="0"/>
              </a:rPr>
              <a:t>Warning </a:t>
            </a:r>
            <a:r>
              <a:rPr lang="en-US" sz="2000" dirty="0">
                <a:latin typeface="Times New Roman" panose="02020603050405020304" pitchFamily="18" charset="0"/>
                <a:cs typeface="Times New Roman" panose="02020603050405020304" pitchFamily="18" charset="0"/>
              </a:rPr>
              <a:t>that the boat is approaching the next change or destination point depending on the user defined distance from that </a:t>
            </a:r>
            <a:r>
              <a:rPr lang="en-US" sz="2000" dirty="0" smtClean="0">
                <a:latin typeface="Times New Roman" panose="02020603050405020304" pitchFamily="18" charset="0"/>
                <a:cs typeface="Times New Roman" panose="02020603050405020304" pitchFamily="18" charset="0"/>
              </a:rPr>
              <a:t>point.</a:t>
            </a:r>
            <a:endParaRPr lang="el-GR" sz="2000" dirty="0" smtClean="0">
              <a:latin typeface="Times New Roman" panose="02020603050405020304" pitchFamily="18" charset="0"/>
              <a:cs typeface="Times New Roman" panose="02020603050405020304" pitchFamily="18" charset="0"/>
            </a:endParaRPr>
          </a:p>
          <a:p>
            <a:pPr algn="just"/>
            <a:endParaRPr lang="el-GR"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Anchorage safety warning when the vessel has been dropped from the anchoring position at a distance greater than that specified by the user</a:t>
            </a:r>
            <a:r>
              <a:rPr lang="en-US" sz="2000" dirty="0" smtClean="0">
                <a:latin typeface="Times New Roman" panose="02020603050405020304" pitchFamily="18" charset="0"/>
                <a:cs typeface="Times New Roman" panose="02020603050405020304" pitchFamily="18" charset="0"/>
              </a:rPr>
              <a:t>.</a:t>
            </a:r>
            <a:endParaRPr lang="el-GR" sz="2000" dirty="0">
              <a:latin typeface="Times New Roman" panose="02020603050405020304" pitchFamily="18" charset="0"/>
              <a:cs typeface="Times New Roman" panose="02020603050405020304" pitchFamily="18" charset="0"/>
            </a:endParaRPr>
          </a:p>
          <a:p>
            <a:pPr algn="just"/>
            <a:endParaRPr lang="el-GR"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46768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a:latin typeface="Times New Roman" panose="02020603050405020304" pitchFamily="18" charset="0"/>
                <a:cs typeface="Times New Roman" panose="02020603050405020304" pitchFamily="18" charset="0"/>
              </a:rPr>
              <a:t>MARITIME USES OF GNSS SYSTEMS</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p:txBody>
          <a:bodyPr>
            <a:normAutofit/>
          </a:bodyPr>
          <a:lstStyle/>
          <a:p>
            <a:pPr algn="just"/>
            <a:endParaRPr lang="el-GR" sz="2200" dirty="0" smtClean="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Identification / avoidance of individual hazards (warning when the position of the vessel is less than the user defined safety distance from a way point</a:t>
            </a:r>
            <a:r>
              <a:rPr lang="en-US" sz="2000" dirty="0" smtClean="0">
                <a:latin typeface="Times New Roman" panose="02020603050405020304" pitchFamily="18" charset="0"/>
                <a:cs typeface="Times New Roman" panose="02020603050405020304" pitchFamily="18" charset="0"/>
              </a:rPr>
              <a:t>).</a:t>
            </a:r>
            <a:endParaRPr lang="el-GR" sz="2000" dirty="0" smtClean="0">
              <a:latin typeface="Times New Roman" panose="02020603050405020304" pitchFamily="18" charset="0"/>
              <a:cs typeface="Times New Roman" panose="02020603050405020304" pitchFamily="18" charset="0"/>
            </a:endParaRPr>
          </a:p>
          <a:p>
            <a:pPr algn="just"/>
            <a:endParaRPr lang="el-GR" sz="2000" dirty="0" smtClean="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Indications of reliability and provided stigma accuracy, usually with the Geometric Dilution of Precision GDOP, PDOP, HDOP, and VDOP </a:t>
            </a:r>
            <a:r>
              <a:rPr lang="en-US" sz="2000" dirty="0" smtClean="0">
                <a:latin typeface="Times New Roman" panose="02020603050405020304" pitchFamily="18" charset="0"/>
                <a:cs typeface="Times New Roman" panose="02020603050405020304" pitchFamily="18" charset="0"/>
              </a:rPr>
              <a:t>parameters.</a:t>
            </a:r>
            <a:endParaRPr lang="el-GR" sz="2000" dirty="0" smtClean="0">
              <a:latin typeface="Times New Roman" panose="02020603050405020304" pitchFamily="18" charset="0"/>
              <a:cs typeface="Times New Roman" panose="02020603050405020304" pitchFamily="18" charset="0"/>
            </a:endParaRPr>
          </a:p>
          <a:p>
            <a:pPr algn="just"/>
            <a:endParaRPr lang="el-GR"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Selection of satellites to be used or not to be taken into account for the determination of the </a:t>
            </a:r>
            <a:r>
              <a:rPr lang="en-US" sz="2000" dirty="0" smtClean="0">
                <a:latin typeface="Times New Roman" panose="02020603050405020304" pitchFamily="18" charset="0"/>
                <a:cs typeface="Times New Roman" panose="02020603050405020304" pitchFamily="18" charset="0"/>
              </a:rPr>
              <a:t>position.</a:t>
            </a:r>
            <a:endParaRPr lang="el-GR" sz="2000" dirty="0">
              <a:latin typeface="Times New Roman" panose="02020603050405020304" pitchFamily="18" charset="0"/>
              <a:cs typeface="Times New Roman" panose="02020603050405020304" pitchFamily="18" charset="0"/>
            </a:endParaRPr>
          </a:p>
          <a:p>
            <a:endParaRPr lang="el-GR" dirty="0"/>
          </a:p>
          <a:p>
            <a:endParaRPr lang="el-GR" dirty="0"/>
          </a:p>
        </p:txBody>
      </p:sp>
    </p:spTree>
    <p:extLst>
      <p:ext uri="{BB962C8B-B14F-4D97-AF65-F5344CB8AC3E}">
        <p14:creationId xmlns:p14="http://schemas.microsoft.com/office/powerpoint/2010/main" val="17732307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smtClean="0">
                <a:latin typeface="Times New Roman" panose="02020603050405020304" pitchFamily="18" charset="0"/>
                <a:cs typeface="Times New Roman" panose="02020603050405020304" pitchFamily="18" charset="0"/>
              </a:rPr>
              <a:t>REFERENCES</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a:xfrm>
            <a:off x="179512" y="1527048"/>
            <a:ext cx="8784976" cy="4572000"/>
          </a:xfrm>
        </p:spPr>
        <p:txBody>
          <a:bodyPr>
            <a:normAutofit fontScale="62500" lnSpcReduction="20000"/>
          </a:bodyPr>
          <a:lstStyle/>
          <a:p>
            <a:pPr marL="514350" lvl="0" indent="-514350" algn="just">
              <a:buFont typeface="+mj-lt"/>
              <a:buAutoNum type="arabicPeriod"/>
            </a:pPr>
            <a:endParaRPr lang="el-GR" sz="3600" u="sng" dirty="0" smtClean="0">
              <a:latin typeface="Times New Roman" panose="02020603050405020304" pitchFamily="18" charset="0"/>
              <a:cs typeface="Times New Roman" panose="02020603050405020304" pitchFamily="18" charset="0"/>
              <a:hlinkClick r:id="rId2"/>
            </a:endParaRPr>
          </a:p>
          <a:p>
            <a:pPr marL="514350" lvl="0" indent="-514350" algn="just">
              <a:buFont typeface="+mj-lt"/>
              <a:buAutoNum type="arabicPeriod"/>
            </a:pPr>
            <a:r>
              <a:rPr lang="el-GR" sz="3200" u="sng" dirty="0" smtClean="0">
                <a:latin typeface="Times New Roman" panose="02020603050405020304" pitchFamily="18" charset="0"/>
                <a:cs typeface="Times New Roman" panose="02020603050405020304" pitchFamily="18" charset="0"/>
                <a:hlinkClick r:id="rId2"/>
              </a:rPr>
              <a:t>http</a:t>
            </a:r>
            <a:r>
              <a:rPr lang="el-GR" sz="3200" u="sng" dirty="0">
                <a:latin typeface="Times New Roman" panose="02020603050405020304" pitchFamily="18" charset="0"/>
                <a:cs typeface="Times New Roman" panose="02020603050405020304" pitchFamily="18" charset="0"/>
                <a:hlinkClick r:id="rId2"/>
              </a:rPr>
              <a:t>://artemis.cslab.ntua.gr/el_thesis/artemis.ntua.ece/DT2012-0122/DT2012-0122.pdf</a:t>
            </a:r>
            <a:endParaRPr lang="el-GR" sz="3200" dirty="0">
              <a:latin typeface="Times New Roman" panose="02020603050405020304" pitchFamily="18" charset="0"/>
              <a:cs typeface="Times New Roman" panose="02020603050405020304" pitchFamily="18" charset="0"/>
            </a:endParaRPr>
          </a:p>
          <a:p>
            <a:pPr marL="514350" lvl="0" indent="-514350" algn="just">
              <a:buFont typeface="+mj-lt"/>
              <a:buAutoNum type="arabicPeriod"/>
            </a:pPr>
            <a:r>
              <a:rPr lang="el-GR" sz="3200" u="sng" dirty="0">
                <a:latin typeface="Times New Roman" panose="02020603050405020304" pitchFamily="18" charset="0"/>
                <a:cs typeface="Times New Roman" panose="02020603050405020304" pitchFamily="18" charset="0"/>
                <a:hlinkClick r:id="rId3"/>
              </a:rPr>
              <a:t>https://el.wikipedia.org/wiki/Global_Positioning_System</a:t>
            </a:r>
            <a:endParaRPr lang="el-GR" sz="3200" dirty="0">
              <a:latin typeface="Times New Roman" panose="02020603050405020304" pitchFamily="18" charset="0"/>
              <a:cs typeface="Times New Roman" panose="02020603050405020304" pitchFamily="18" charset="0"/>
            </a:endParaRPr>
          </a:p>
          <a:p>
            <a:pPr marL="514350" lvl="0" indent="-514350" algn="just">
              <a:buFont typeface="+mj-lt"/>
              <a:buAutoNum type="arabicPeriod"/>
            </a:pPr>
            <a:r>
              <a:rPr lang="el-GR" sz="3200" u="sng" dirty="0">
                <a:latin typeface="Times New Roman" panose="02020603050405020304" pitchFamily="18" charset="0"/>
                <a:cs typeface="Times New Roman" panose="02020603050405020304" pitchFamily="18" charset="0"/>
                <a:hlinkClick r:id="rId4"/>
              </a:rPr>
              <a:t>http://</a:t>
            </a:r>
            <a:r>
              <a:rPr lang="el-GR" sz="3200" u="sng" dirty="0" smtClean="0">
                <a:latin typeface="Times New Roman" panose="02020603050405020304" pitchFamily="18" charset="0"/>
                <a:cs typeface="Times New Roman" panose="02020603050405020304" pitchFamily="18" charset="0"/>
                <a:hlinkClick r:id="rId4"/>
              </a:rPr>
              <a:t>erodios.it.teithe.gr/BlindNav/GPS/GPS.htm</a:t>
            </a:r>
            <a:endParaRPr lang="el-GR" sz="3200" u="sng" dirty="0" smtClean="0">
              <a:latin typeface="Times New Roman" panose="02020603050405020304" pitchFamily="18" charset="0"/>
              <a:cs typeface="Times New Roman" panose="02020603050405020304" pitchFamily="18" charset="0"/>
            </a:endParaRPr>
          </a:p>
          <a:p>
            <a:pPr marL="514350" lvl="0" indent="-514350" algn="just">
              <a:buFont typeface="+mj-lt"/>
              <a:buAutoNum type="arabicPeriod"/>
            </a:pPr>
            <a:r>
              <a:rPr lang="el-GR" sz="3200" u="sng" dirty="0" smtClean="0">
                <a:latin typeface="Times New Roman" panose="02020603050405020304" pitchFamily="18" charset="0"/>
                <a:cs typeface="Times New Roman" panose="02020603050405020304" pitchFamily="18" charset="0"/>
                <a:hlinkClick r:id="rId5"/>
              </a:rPr>
              <a:t>https</a:t>
            </a:r>
            <a:r>
              <a:rPr lang="el-GR" sz="3200" u="sng" dirty="0">
                <a:latin typeface="Times New Roman" panose="02020603050405020304" pitchFamily="18" charset="0"/>
                <a:cs typeface="Times New Roman" panose="02020603050405020304" pitchFamily="18" charset="0"/>
                <a:hlinkClick r:id="rId5"/>
              </a:rPr>
              <a:t>://www.gps.gov/systems/gps/modernization</a:t>
            </a:r>
            <a:r>
              <a:rPr lang="el-GR" sz="3200" u="sng" dirty="0" smtClean="0">
                <a:latin typeface="Times New Roman" panose="02020603050405020304" pitchFamily="18" charset="0"/>
                <a:cs typeface="Times New Roman" panose="02020603050405020304" pitchFamily="18" charset="0"/>
                <a:hlinkClick r:id="rId5"/>
              </a:rPr>
              <a:t>/</a:t>
            </a:r>
            <a:endParaRPr lang="en-US" sz="3200" u="sng" dirty="0" smtClean="0">
              <a:latin typeface="Times New Roman" panose="02020603050405020304" pitchFamily="18" charset="0"/>
              <a:cs typeface="Times New Roman" panose="02020603050405020304" pitchFamily="18" charset="0"/>
            </a:endParaRPr>
          </a:p>
          <a:p>
            <a:pPr marL="514350" lvl="0" indent="-514350" algn="just">
              <a:buFont typeface="+mj-lt"/>
              <a:buAutoNum type="arabicPeriod"/>
            </a:pPr>
            <a:r>
              <a:rPr lang="en-US" sz="3200" dirty="0">
                <a:latin typeface="Times New Roman" panose="02020603050405020304" pitchFamily="18" charset="0"/>
                <a:cs typeface="Times New Roman" panose="02020603050405020304" pitchFamily="18" charset="0"/>
                <a:hlinkClick r:id="rId6"/>
              </a:rPr>
              <a:t>https://www.ncbi.nlm.nih.gov/pmc/articles/PMC4321187</a:t>
            </a:r>
            <a:r>
              <a:rPr lang="en-US" sz="3200" dirty="0" smtClean="0">
                <a:latin typeface="Times New Roman" panose="02020603050405020304" pitchFamily="18" charset="0"/>
                <a:cs typeface="Times New Roman" panose="02020603050405020304" pitchFamily="18" charset="0"/>
                <a:hlinkClick r:id="rId6"/>
              </a:rPr>
              <a:t>/</a:t>
            </a:r>
            <a:endParaRPr lang="en-US" sz="3200" dirty="0" smtClean="0">
              <a:latin typeface="Times New Roman" panose="02020603050405020304" pitchFamily="18" charset="0"/>
              <a:cs typeface="Times New Roman" panose="02020603050405020304" pitchFamily="18" charset="0"/>
            </a:endParaRPr>
          </a:p>
          <a:p>
            <a:pPr marL="514350" indent="-514350" algn="just">
              <a:buFont typeface="+mj-lt"/>
              <a:buAutoNum type="arabicPeriod"/>
            </a:pPr>
            <a:r>
              <a:rPr lang="en-US" sz="3200" u="sng" dirty="0">
                <a:latin typeface="Times New Roman" panose="02020603050405020304" pitchFamily="18" charset="0"/>
                <a:cs typeface="Times New Roman" panose="02020603050405020304" pitchFamily="18" charset="0"/>
                <a:hlinkClick r:id="rId7"/>
              </a:rPr>
              <a:t>http://</a:t>
            </a:r>
            <a:r>
              <a:rPr lang="en-US" sz="3200" u="sng" dirty="0" smtClean="0">
                <a:latin typeface="Times New Roman" panose="02020603050405020304" pitchFamily="18" charset="0"/>
                <a:cs typeface="Times New Roman" panose="02020603050405020304" pitchFamily="18" charset="0"/>
                <a:hlinkClick r:id="rId7"/>
              </a:rPr>
              <a:t>users.sch.gr/mppapado/downloads/GPS.pdf</a:t>
            </a:r>
            <a:endParaRPr lang="en-US" sz="3200" u="sng" dirty="0">
              <a:latin typeface="Times New Roman" panose="02020603050405020304" pitchFamily="18" charset="0"/>
              <a:cs typeface="Times New Roman" panose="02020603050405020304" pitchFamily="18" charset="0"/>
            </a:endParaRPr>
          </a:p>
          <a:p>
            <a:pPr marL="514350" indent="-514350" algn="just">
              <a:buFont typeface="+mj-lt"/>
              <a:buAutoNum type="arabicPeriod"/>
            </a:pPr>
            <a:r>
              <a:rPr lang="en-US" sz="3200" u="sng" dirty="0">
                <a:latin typeface="Times New Roman" panose="02020603050405020304" pitchFamily="18" charset="0"/>
                <a:cs typeface="Times New Roman" panose="02020603050405020304" pitchFamily="18" charset="0"/>
                <a:hlinkClick r:id="rId8"/>
              </a:rPr>
              <a:t>https://www.princeton.edu/~</a:t>
            </a:r>
            <a:r>
              <a:rPr lang="en-US" sz="3200" u="sng" dirty="0" smtClean="0">
                <a:latin typeface="Times New Roman" panose="02020603050405020304" pitchFamily="18" charset="0"/>
                <a:cs typeface="Times New Roman" panose="02020603050405020304" pitchFamily="18" charset="0"/>
                <a:hlinkClick r:id="rId8"/>
              </a:rPr>
              <a:t>alaink/Orf467F07/GNSS.pdf</a:t>
            </a:r>
            <a:endParaRPr lang="en-US" sz="3200" u="sng" dirty="0">
              <a:latin typeface="Times New Roman" panose="02020603050405020304" pitchFamily="18" charset="0"/>
              <a:cs typeface="Times New Roman" panose="02020603050405020304" pitchFamily="18" charset="0"/>
            </a:endParaRPr>
          </a:p>
          <a:p>
            <a:pPr marL="514350" indent="-514350" algn="just">
              <a:buFont typeface="+mj-lt"/>
              <a:buAutoNum type="arabicPeriod"/>
            </a:pPr>
            <a:r>
              <a:rPr lang="en-US" sz="3200" u="sng" dirty="0">
                <a:latin typeface="Times New Roman" panose="02020603050405020304" pitchFamily="18" charset="0"/>
                <a:cs typeface="Times New Roman" panose="02020603050405020304" pitchFamily="18" charset="0"/>
                <a:hlinkClick r:id="rId9"/>
              </a:rPr>
              <a:t>http://</a:t>
            </a:r>
            <a:r>
              <a:rPr lang="en-US" sz="3200" u="sng" dirty="0" smtClean="0">
                <a:latin typeface="Times New Roman" panose="02020603050405020304" pitchFamily="18" charset="0"/>
                <a:cs typeface="Times New Roman" panose="02020603050405020304" pitchFamily="18" charset="0"/>
                <a:hlinkClick r:id="rId9"/>
              </a:rPr>
              <a:t>multimedia.biol.uoa.gr/MDE-AKTINOBOLIES/FEK399-syxnothtes%20genika.pdf</a:t>
            </a:r>
            <a:endParaRPr lang="en-US" sz="3200" u="sng" dirty="0" smtClean="0">
              <a:latin typeface="Times New Roman" panose="02020603050405020304" pitchFamily="18" charset="0"/>
              <a:cs typeface="Times New Roman" panose="02020603050405020304" pitchFamily="18" charset="0"/>
            </a:endParaRPr>
          </a:p>
          <a:p>
            <a:pPr marL="514350" indent="-514350" algn="just">
              <a:buFont typeface="+mj-lt"/>
              <a:buAutoNum type="arabicPeriod"/>
            </a:pPr>
            <a:r>
              <a:rPr lang="en-US" sz="3200" dirty="0">
                <a:latin typeface="Times New Roman" panose="02020603050405020304" pitchFamily="18" charset="0"/>
                <a:cs typeface="Times New Roman" panose="02020603050405020304" pitchFamily="18" charset="0"/>
                <a:hlinkClick r:id="rId10"/>
              </a:rPr>
              <a:t>https://eclass.teicrete.gr/modules/document/file.php/TD103/%CE%A0%CE%95%CE%A1%CE%99%CE%95%CE%A7%CE%9F%CE%9C%CE%95%CE%9D%CE%9F/%CE%A3%CE%97%CE%9C%CE%95%CE%99%CE%A9%CE%A3%CE%95%CE%99%CE%A3/K.7-/</a:t>
            </a:r>
            <a:r>
              <a:rPr lang="en-US" sz="3200" dirty="0" smtClean="0">
                <a:latin typeface="Times New Roman" panose="02020603050405020304" pitchFamily="18" charset="0"/>
                <a:cs typeface="Times New Roman" panose="02020603050405020304" pitchFamily="18" charset="0"/>
                <a:hlinkClick r:id="rId10"/>
              </a:rPr>
              <a:t>7.pdf</a:t>
            </a:r>
            <a:endParaRPr lang="en-US" sz="3200" dirty="0" smtClean="0">
              <a:latin typeface="Times New Roman" panose="02020603050405020304" pitchFamily="18" charset="0"/>
              <a:cs typeface="Times New Roman" panose="02020603050405020304" pitchFamily="18" charset="0"/>
            </a:endParaRPr>
          </a:p>
          <a:p>
            <a:pPr marL="514350" indent="-514350" algn="just">
              <a:buFont typeface="+mj-lt"/>
              <a:buAutoNum type="arabicPeriod"/>
            </a:pPr>
            <a:endParaRPr lang="en-US" sz="3200" dirty="0"/>
          </a:p>
          <a:p>
            <a:pPr marL="514350" indent="-514350" algn="just">
              <a:buFont typeface="+mj-lt"/>
              <a:buAutoNum type="arabicPeriod"/>
            </a:pPr>
            <a:endParaRPr lang="en-US" sz="3400" u="sng" dirty="0">
              <a:latin typeface="Times New Roman" panose="02020603050405020304" pitchFamily="18" charset="0"/>
              <a:cs typeface="Times New Roman" panose="02020603050405020304" pitchFamily="18" charset="0"/>
            </a:endParaRPr>
          </a:p>
          <a:p>
            <a:pPr marL="514350" lvl="0" indent="-514350" algn="just">
              <a:buFont typeface="+mj-lt"/>
              <a:buAutoNum type="arabicPeriod"/>
            </a:pPr>
            <a:endParaRPr lang="en-US" sz="3400" dirty="0">
              <a:latin typeface="Times New Roman" panose="02020603050405020304" pitchFamily="18" charset="0"/>
              <a:cs typeface="Times New Roman" panose="02020603050405020304" pitchFamily="18" charset="0"/>
            </a:endParaRPr>
          </a:p>
          <a:p>
            <a:pPr marL="514350" lvl="0" indent="-514350" algn="just">
              <a:buFont typeface="+mj-lt"/>
              <a:buAutoNum type="arabicPeriod"/>
            </a:pPr>
            <a:endParaRPr lang="el-GR" sz="3400" dirty="0">
              <a:latin typeface="Times New Roman" panose="02020603050405020304" pitchFamily="18" charset="0"/>
              <a:cs typeface="Times New Roman" panose="02020603050405020304" pitchFamily="18" charset="0"/>
            </a:endParaRPr>
          </a:p>
          <a:p>
            <a:endParaRPr lang="el-GR" dirty="0"/>
          </a:p>
        </p:txBody>
      </p:sp>
    </p:spTree>
    <p:extLst>
      <p:ext uri="{BB962C8B-B14F-4D97-AF65-F5344CB8AC3E}">
        <p14:creationId xmlns:p14="http://schemas.microsoft.com/office/powerpoint/2010/main" val="35523825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a:latin typeface="Times New Roman" panose="02020603050405020304" pitchFamily="18" charset="0"/>
                <a:cs typeface="Times New Roman" panose="02020603050405020304" pitchFamily="18" charset="0"/>
              </a:rPr>
              <a:t>REFERENCES</a:t>
            </a:r>
            <a:endParaRPr lang="el-GR" sz="2400" dirty="0"/>
          </a:p>
        </p:txBody>
      </p:sp>
      <p:sp>
        <p:nvSpPr>
          <p:cNvPr id="3" name="Θέση περιεχομένου 2"/>
          <p:cNvSpPr>
            <a:spLocks noGrp="1"/>
          </p:cNvSpPr>
          <p:nvPr>
            <p:ph sz="quarter" idx="1"/>
          </p:nvPr>
        </p:nvSpPr>
        <p:spPr>
          <a:xfrm>
            <a:off x="301752" y="1527048"/>
            <a:ext cx="8503920" cy="4998296"/>
          </a:xfrm>
        </p:spPr>
        <p:txBody>
          <a:bodyPr>
            <a:normAutofit fontScale="32500" lnSpcReduction="20000"/>
          </a:bodyPr>
          <a:lstStyle/>
          <a:p>
            <a:pPr marL="514350" indent="-514350">
              <a:buFont typeface="+mj-lt"/>
              <a:buAutoNum type="arabicPeriod" startAt="10"/>
            </a:pPr>
            <a:endParaRPr lang="en-US" sz="5000" dirty="0" smtClean="0">
              <a:latin typeface="Times New Roman" panose="02020603050405020304" pitchFamily="18" charset="0"/>
              <a:cs typeface="Times New Roman" panose="02020603050405020304" pitchFamily="18" charset="0"/>
              <a:hlinkClick r:id="rId2"/>
            </a:endParaRPr>
          </a:p>
          <a:p>
            <a:pPr marL="514350" indent="-514350">
              <a:buFont typeface="+mj-lt"/>
              <a:buAutoNum type="arabicPeriod" startAt="10"/>
            </a:pPr>
            <a:r>
              <a:rPr lang="en-US" sz="5000" dirty="0" smtClean="0">
                <a:latin typeface="Times New Roman" panose="02020603050405020304" pitchFamily="18" charset="0"/>
                <a:cs typeface="Times New Roman" panose="02020603050405020304" pitchFamily="18" charset="0"/>
                <a:hlinkClick r:id="rId2"/>
              </a:rPr>
              <a:t>http</a:t>
            </a:r>
            <a:r>
              <a:rPr lang="en-US" sz="5000" dirty="0">
                <a:latin typeface="Times New Roman" panose="02020603050405020304" pitchFamily="18" charset="0"/>
                <a:cs typeface="Times New Roman" panose="02020603050405020304" pitchFamily="18" charset="0"/>
                <a:hlinkClick r:id="rId2"/>
              </a:rPr>
              <a:t>://</a:t>
            </a:r>
            <a:r>
              <a:rPr lang="en-US" sz="5000" dirty="0" smtClean="0">
                <a:latin typeface="Times New Roman" panose="02020603050405020304" pitchFamily="18" charset="0"/>
                <a:cs typeface="Times New Roman" panose="02020603050405020304" pitchFamily="18" charset="0"/>
                <a:hlinkClick r:id="rId2"/>
              </a:rPr>
              <a:t>w3.uch.edu.tw/ccchang50/ebook_introduction%20to%20gps.pdf</a:t>
            </a:r>
            <a:endParaRPr lang="en-US" sz="5000" dirty="0" smtClean="0">
              <a:latin typeface="Times New Roman" panose="02020603050405020304" pitchFamily="18" charset="0"/>
              <a:cs typeface="Times New Roman" panose="02020603050405020304" pitchFamily="18" charset="0"/>
            </a:endParaRPr>
          </a:p>
          <a:p>
            <a:pPr marL="514350" indent="-514350">
              <a:buFont typeface="+mj-lt"/>
              <a:buAutoNum type="arabicPeriod" startAt="10"/>
            </a:pPr>
            <a:r>
              <a:rPr lang="en-US" sz="5000" dirty="0" smtClean="0">
                <a:latin typeface="Times New Roman" panose="02020603050405020304" pitchFamily="18" charset="0"/>
                <a:cs typeface="Times New Roman" panose="02020603050405020304" pitchFamily="18" charset="0"/>
                <a:hlinkClick r:id="rId3"/>
              </a:rPr>
              <a:t>http</a:t>
            </a:r>
            <a:r>
              <a:rPr lang="en-US" sz="5000" dirty="0">
                <a:latin typeface="Times New Roman" panose="02020603050405020304" pitchFamily="18" charset="0"/>
                <a:cs typeface="Times New Roman" panose="02020603050405020304" pitchFamily="18" charset="0"/>
                <a:hlinkClick r:id="rId3"/>
              </a:rPr>
              <a:t>://</a:t>
            </a:r>
            <a:r>
              <a:rPr lang="en-US" sz="5000" dirty="0" smtClean="0">
                <a:latin typeface="Times New Roman" panose="02020603050405020304" pitchFamily="18" charset="0"/>
                <a:cs typeface="Times New Roman" panose="02020603050405020304" pitchFamily="18" charset="0"/>
                <a:hlinkClick r:id="rId3"/>
              </a:rPr>
              <a:t>www.navipedia.net/index.php/Main_Page</a:t>
            </a:r>
            <a:endParaRPr lang="en-US" sz="5000" dirty="0" smtClean="0">
              <a:latin typeface="Times New Roman" panose="02020603050405020304" pitchFamily="18" charset="0"/>
              <a:cs typeface="Times New Roman" panose="02020603050405020304" pitchFamily="18" charset="0"/>
            </a:endParaRPr>
          </a:p>
          <a:p>
            <a:pPr marL="514350" indent="-514350">
              <a:buFont typeface="+mj-lt"/>
              <a:buAutoNum type="arabicPeriod" startAt="10"/>
            </a:pPr>
            <a:r>
              <a:rPr lang="en-US" sz="5000" dirty="0" smtClean="0">
                <a:latin typeface="Times New Roman" panose="02020603050405020304" pitchFamily="18" charset="0"/>
                <a:cs typeface="Times New Roman" panose="02020603050405020304" pitchFamily="18" charset="0"/>
                <a:hlinkClick r:id="rId4"/>
              </a:rPr>
              <a:t>http</a:t>
            </a:r>
            <a:r>
              <a:rPr lang="en-US" sz="5000" dirty="0">
                <a:latin typeface="Times New Roman" panose="02020603050405020304" pitchFamily="18" charset="0"/>
                <a:cs typeface="Times New Roman" panose="02020603050405020304" pitchFamily="18" charset="0"/>
                <a:hlinkClick r:id="rId4"/>
              </a:rPr>
              <a:t>://</a:t>
            </a:r>
            <a:r>
              <a:rPr lang="en-US" sz="5000" dirty="0" smtClean="0">
                <a:latin typeface="Times New Roman" panose="02020603050405020304" pitchFamily="18" charset="0"/>
                <a:cs typeface="Times New Roman" panose="02020603050405020304" pitchFamily="18" charset="0"/>
                <a:hlinkClick r:id="rId4"/>
              </a:rPr>
              <a:t>hmga.gr/storehouse/word-acrobat/GPS.pdf</a:t>
            </a:r>
            <a:endParaRPr lang="en-US" sz="5000" dirty="0" smtClean="0">
              <a:latin typeface="Times New Roman" panose="02020603050405020304" pitchFamily="18" charset="0"/>
              <a:cs typeface="Times New Roman" panose="02020603050405020304" pitchFamily="18" charset="0"/>
            </a:endParaRPr>
          </a:p>
          <a:p>
            <a:pPr marL="514350" indent="-514350">
              <a:buFont typeface="+mj-lt"/>
              <a:buAutoNum type="arabicPeriod" startAt="10"/>
            </a:pPr>
            <a:r>
              <a:rPr lang="en-US" sz="5000" dirty="0" smtClean="0">
                <a:latin typeface="Times New Roman" panose="02020603050405020304" pitchFamily="18" charset="0"/>
                <a:cs typeface="Times New Roman" panose="02020603050405020304" pitchFamily="18" charset="0"/>
              </a:rPr>
              <a:t>GLONASS-ICD </a:t>
            </a:r>
            <a:r>
              <a:rPr lang="en-US" sz="5000" dirty="0">
                <a:latin typeface="Times New Roman" panose="02020603050405020304" pitchFamily="18" charset="0"/>
                <a:cs typeface="Times New Roman" panose="02020603050405020304" pitchFamily="18" charset="0"/>
              </a:rPr>
              <a:t>(2008). GLONASS Interface Control Document. Version 5.1, 2008, </a:t>
            </a:r>
            <a:endParaRPr lang="en-US" sz="5000" dirty="0" smtClean="0">
              <a:latin typeface="Times New Roman" panose="02020603050405020304" pitchFamily="18" charset="0"/>
              <a:cs typeface="Times New Roman" panose="02020603050405020304" pitchFamily="18" charset="0"/>
            </a:endParaRPr>
          </a:p>
          <a:p>
            <a:pPr marL="0" indent="0">
              <a:buNone/>
            </a:pPr>
            <a:r>
              <a:rPr lang="en-US" sz="5000" dirty="0" smtClean="0">
                <a:latin typeface="Times New Roman" panose="02020603050405020304" pitchFamily="18" charset="0"/>
                <a:cs typeface="Times New Roman" panose="02020603050405020304" pitchFamily="18" charset="0"/>
              </a:rPr>
              <a:t>        Available from </a:t>
            </a:r>
            <a:r>
              <a:rPr lang="en-US" sz="5000" dirty="0">
                <a:latin typeface="Times New Roman" panose="02020603050405020304" pitchFamily="18" charset="0"/>
                <a:cs typeface="Times New Roman" panose="02020603050405020304" pitchFamily="18" charset="0"/>
                <a:hlinkClick r:id="rId5"/>
              </a:rPr>
              <a:t>http://</a:t>
            </a:r>
            <a:r>
              <a:rPr lang="en-US" sz="5000" dirty="0" smtClean="0">
                <a:latin typeface="Times New Roman" panose="02020603050405020304" pitchFamily="18" charset="0"/>
                <a:cs typeface="Times New Roman" panose="02020603050405020304" pitchFamily="18" charset="0"/>
                <a:hlinkClick r:id="rId5"/>
              </a:rPr>
              <a:t>gauss.gge.unb.ca/GLONASS.ICD.pdf</a:t>
            </a:r>
            <a:endParaRPr lang="en-US" sz="5000" dirty="0">
              <a:latin typeface="Times New Roman" panose="02020603050405020304" pitchFamily="18" charset="0"/>
              <a:cs typeface="Times New Roman" panose="02020603050405020304" pitchFamily="18" charset="0"/>
            </a:endParaRPr>
          </a:p>
          <a:p>
            <a:pPr marL="514350" indent="-514350">
              <a:buFont typeface="+mj-lt"/>
              <a:buAutoNum type="arabicPeriod" startAt="14"/>
            </a:pPr>
            <a:r>
              <a:rPr lang="en-US" sz="5000" dirty="0" smtClean="0">
                <a:latin typeface="Times New Roman" panose="02020603050405020304" pitchFamily="18" charset="0"/>
                <a:cs typeface="Times New Roman" panose="02020603050405020304" pitchFamily="18" charset="0"/>
              </a:rPr>
              <a:t>Aerospace </a:t>
            </a:r>
            <a:r>
              <a:rPr lang="en-US" sz="5000" dirty="0">
                <a:latin typeface="Times New Roman" panose="02020603050405020304" pitchFamily="18" charset="0"/>
                <a:cs typeface="Times New Roman" panose="02020603050405020304" pitchFamily="18" charset="0"/>
              </a:rPr>
              <a:t>Corporation, (2003). GPS Primer: A Student Guide to the Global Positioning System.</a:t>
            </a:r>
            <a:r>
              <a:rPr lang="el-GR" sz="5000" dirty="0">
                <a:latin typeface="Times New Roman" panose="02020603050405020304" pitchFamily="18" charset="0"/>
                <a:cs typeface="Times New Roman" panose="02020603050405020304" pitchFamily="18" charset="0"/>
              </a:rPr>
              <a:t> </a:t>
            </a:r>
            <a:r>
              <a:rPr lang="en-US" sz="5000" dirty="0">
                <a:latin typeface="Times New Roman" panose="02020603050405020304" pitchFamily="18" charset="0"/>
                <a:cs typeface="Times New Roman" panose="02020603050405020304" pitchFamily="18" charset="0"/>
              </a:rPr>
              <a:t>Los Angeles, USA. Available at :</a:t>
            </a:r>
          </a:p>
          <a:p>
            <a:pPr marL="0" indent="0" algn="just">
              <a:buNone/>
            </a:pPr>
            <a:r>
              <a:rPr lang="el-GR" sz="5000" dirty="0">
                <a:latin typeface="Times New Roman" panose="02020603050405020304" pitchFamily="18" charset="0"/>
                <a:cs typeface="Times New Roman" panose="02020603050405020304" pitchFamily="18" charset="0"/>
              </a:rPr>
              <a:t>   </a:t>
            </a:r>
            <a:r>
              <a:rPr lang="en-US" sz="5000" dirty="0" smtClean="0">
                <a:latin typeface="Times New Roman" panose="02020603050405020304" pitchFamily="18" charset="0"/>
                <a:cs typeface="Times New Roman" panose="02020603050405020304" pitchFamily="18" charset="0"/>
              </a:rPr>
              <a:t>    </a:t>
            </a:r>
            <a:r>
              <a:rPr lang="el-GR" sz="5000" dirty="0" smtClean="0">
                <a:latin typeface="Times New Roman" panose="02020603050405020304" pitchFamily="18" charset="0"/>
                <a:cs typeface="Times New Roman" panose="02020603050405020304" pitchFamily="18" charset="0"/>
              </a:rPr>
              <a:t> </a:t>
            </a:r>
            <a:r>
              <a:rPr lang="en-US" sz="5000" dirty="0">
                <a:latin typeface="Times New Roman" panose="02020603050405020304" pitchFamily="18" charset="0"/>
                <a:cs typeface="Times New Roman" panose="02020603050405020304" pitchFamily="18" charset="0"/>
                <a:hlinkClick r:id="rId6"/>
              </a:rPr>
              <a:t>https://florida.theorangegrove.org/og/file/9129db88-b76c-0c3b-2149</a:t>
            </a:r>
            <a:r>
              <a:rPr lang="el-GR" sz="5000" dirty="0" smtClean="0">
                <a:latin typeface="Times New Roman" panose="02020603050405020304" pitchFamily="18" charset="0"/>
                <a:cs typeface="Times New Roman" panose="02020603050405020304" pitchFamily="18" charset="0"/>
                <a:hlinkClick r:id="rId6"/>
              </a:rPr>
              <a:t>-</a:t>
            </a:r>
            <a:r>
              <a:rPr lang="en-US" sz="5000" dirty="0" smtClean="0">
                <a:latin typeface="Times New Roman" panose="02020603050405020304" pitchFamily="18" charset="0"/>
                <a:cs typeface="Times New Roman" panose="02020603050405020304" pitchFamily="18" charset="0"/>
                <a:hlinkClick r:id="rId6"/>
              </a:rPr>
              <a:t> 344ce701f190/1/GPS</a:t>
            </a:r>
            <a:r>
              <a:rPr lang="el-GR" sz="5000" dirty="0">
                <a:latin typeface="Times New Roman" panose="02020603050405020304" pitchFamily="18" charset="0"/>
                <a:cs typeface="Times New Roman" panose="02020603050405020304" pitchFamily="18" charset="0"/>
                <a:hlinkClick r:id="rId6"/>
              </a:rPr>
              <a:t>-</a:t>
            </a:r>
            <a:r>
              <a:rPr lang="en-US" sz="5000" dirty="0" smtClean="0">
                <a:latin typeface="Times New Roman" panose="02020603050405020304" pitchFamily="18" charset="0"/>
                <a:cs typeface="Times New Roman" panose="02020603050405020304" pitchFamily="18" charset="0"/>
                <a:hlinkClick r:id="rId6"/>
              </a:rPr>
              <a:t>Primer.pdf</a:t>
            </a:r>
            <a:endParaRPr lang="en-US" sz="5000" dirty="0" smtClean="0">
              <a:latin typeface="Times New Roman" panose="02020603050405020304" pitchFamily="18" charset="0"/>
              <a:cs typeface="Times New Roman" panose="02020603050405020304" pitchFamily="18" charset="0"/>
            </a:endParaRPr>
          </a:p>
          <a:p>
            <a:pPr marL="514350" indent="-514350" algn="just">
              <a:buFont typeface="+mj-lt"/>
              <a:buAutoNum type="arabicPeriod" startAt="15"/>
            </a:pPr>
            <a:r>
              <a:rPr lang="en-US" sz="5000" dirty="0" smtClean="0">
                <a:latin typeface="Times New Roman" panose="02020603050405020304" pitchFamily="18" charset="0"/>
                <a:cs typeface="Times New Roman" panose="02020603050405020304" pitchFamily="18" charset="0"/>
              </a:rPr>
              <a:t>Betz</a:t>
            </a:r>
            <a:r>
              <a:rPr lang="en-US" sz="5000" dirty="0">
                <a:latin typeface="Times New Roman" panose="02020603050405020304" pitchFamily="18" charset="0"/>
                <a:cs typeface="Times New Roman" panose="02020603050405020304" pitchFamily="18" charset="0"/>
              </a:rPr>
              <a:t>, J. W. (2002). Binary offset carrier modulation for radio navigation. Navigation, 48 (4):</a:t>
            </a:r>
            <a:r>
              <a:rPr lang="el-GR" sz="5000" dirty="0">
                <a:latin typeface="Times New Roman" panose="02020603050405020304" pitchFamily="18" charset="0"/>
                <a:cs typeface="Times New Roman" panose="02020603050405020304" pitchFamily="18" charset="0"/>
              </a:rPr>
              <a:t> </a:t>
            </a:r>
            <a:r>
              <a:rPr lang="en-US" sz="5000" dirty="0" smtClean="0">
                <a:latin typeface="Times New Roman" panose="02020603050405020304" pitchFamily="18" charset="0"/>
                <a:cs typeface="Times New Roman" panose="02020603050405020304" pitchFamily="18" charset="0"/>
              </a:rPr>
              <a:t>227-246.</a:t>
            </a:r>
          </a:p>
          <a:p>
            <a:pPr marL="0" indent="0" algn="just">
              <a:buNone/>
            </a:pPr>
            <a:r>
              <a:rPr lang="en-US" sz="5000" dirty="0">
                <a:latin typeface="Times New Roman" panose="02020603050405020304" pitchFamily="18" charset="0"/>
                <a:cs typeface="Times New Roman" panose="02020603050405020304" pitchFamily="18" charset="0"/>
              </a:rPr>
              <a:t> </a:t>
            </a:r>
            <a:r>
              <a:rPr lang="en-US" sz="5000" dirty="0" smtClean="0">
                <a:latin typeface="Times New Roman" panose="02020603050405020304" pitchFamily="18" charset="0"/>
                <a:cs typeface="Times New Roman" panose="02020603050405020304" pitchFamily="18" charset="0"/>
              </a:rPr>
              <a:t>       </a:t>
            </a:r>
            <a:r>
              <a:rPr lang="el-GR" sz="5000" dirty="0" smtClean="0">
                <a:latin typeface="Times New Roman" panose="02020603050405020304" pitchFamily="18" charset="0"/>
                <a:cs typeface="Times New Roman" panose="02020603050405020304" pitchFamily="18" charset="0"/>
              </a:rPr>
              <a:t>  </a:t>
            </a:r>
            <a:r>
              <a:rPr lang="en-US" sz="5000" dirty="0" err="1" smtClean="0">
                <a:latin typeface="Times New Roman" panose="02020603050405020304" pitchFamily="18" charset="0"/>
                <a:cs typeface="Times New Roman" panose="02020603050405020304" pitchFamily="18" charset="0"/>
              </a:rPr>
              <a:t>doi</a:t>
            </a:r>
            <a:r>
              <a:rPr lang="en-US" sz="5000" dirty="0">
                <a:latin typeface="Times New Roman" panose="02020603050405020304" pitchFamily="18" charset="0"/>
                <a:cs typeface="Times New Roman" panose="02020603050405020304" pitchFamily="18" charset="0"/>
              </a:rPr>
              <a:t>: </a:t>
            </a:r>
            <a:r>
              <a:rPr lang="en-US" sz="5000" dirty="0" smtClean="0">
                <a:latin typeface="Times New Roman" panose="02020603050405020304" pitchFamily="18" charset="0"/>
                <a:cs typeface="Times New Roman" panose="02020603050405020304" pitchFamily="18" charset="0"/>
              </a:rPr>
              <a:t>10.1002/j.2161-4296.2001.tb00247.x</a:t>
            </a:r>
          </a:p>
          <a:p>
            <a:pPr marL="514350" indent="-514350" algn="just">
              <a:buFont typeface="+mj-lt"/>
              <a:buAutoNum type="arabicPeriod" startAt="16"/>
            </a:pPr>
            <a:r>
              <a:rPr lang="en-US" sz="5000" dirty="0" smtClean="0">
                <a:latin typeface="Times New Roman" panose="02020603050405020304" pitchFamily="18" charset="0"/>
                <a:cs typeface="Times New Roman" panose="02020603050405020304" pitchFamily="18" charset="0"/>
              </a:rPr>
              <a:t>Feng</a:t>
            </a:r>
            <a:r>
              <a:rPr lang="en-US" sz="5000" dirty="0">
                <a:latin typeface="Times New Roman" panose="02020603050405020304" pitchFamily="18" charset="0"/>
                <a:cs typeface="Times New Roman" panose="02020603050405020304" pitchFamily="18" charset="0"/>
              </a:rPr>
              <a:t>, Y (2003), Combined Galileo and GPS: A Technical Perspective. Journal of Global Positioning Systems, 2 (1): </a:t>
            </a:r>
            <a:r>
              <a:rPr lang="en-US" sz="5000" dirty="0" smtClean="0">
                <a:latin typeface="Times New Roman" panose="02020603050405020304" pitchFamily="18" charset="0"/>
                <a:cs typeface="Times New Roman" panose="02020603050405020304" pitchFamily="18" charset="0"/>
              </a:rPr>
              <a:t>67-72.</a:t>
            </a:r>
          </a:p>
          <a:p>
            <a:pPr marL="514350" indent="-514350" algn="just">
              <a:buFont typeface="+mj-lt"/>
              <a:buAutoNum type="arabicPeriod" startAt="16"/>
            </a:pPr>
            <a:r>
              <a:rPr lang="en-US" sz="5000" dirty="0" err="1">
                <a:latin typeface="Times New Roman" panose="02020603050405020304" pitchFamily="18" charset="0"/>
                <a:cs typeface="Times New Roman" panose="02020603050405020304" pitchFamily="18" charset="0"/>
              </a:rPr>
              <a:t>Cojocaru.S</a:t>
            </a:r>
            <a:r>
              <a:rPr lang="en-US" sz="5000" dirty="0">
                <a:latin typeface="Times New Roman" panose="02020603050405020304" pitchFamily="18" charset="0"/>
                <a:cs typeface="Times New Roman" panose="02020603050405020304" pitchFamily="18" charset="0"/>
              </a:rPr>
              <a:t>. et. al. (2009). “GPS-</a:t>
            </a:r>
            <a:r>
              <a:rPr lang="en-US" sz="5000" dirty="0" err="1">
                <a:latin typeface="Times New Roman" panose="02020603050405020304" pitchFamily="18" charset="0"/>
                <a:cs typeface="Times New Roman" panose="02020603050405020304" pitchFamily="18" charset="0"/>
              </a:rPr>
              <a:t>Glonass</a:t>
            </a:r>
            <a:r>
              <a:rPr lang="en-US" sz="5000" dirty="0">
                <a:latin typeface="Times New Roman" panose="02020603050405020304" pitchFamily="18" charset="0"/>
                <a:cs typeface="Times New Roman" panose="02020603050405020304" pitchFamily="18" charset="0"/>
              </a:rPr>
              <a:t>-Galileo: A Dynamical Comparison”. Journal of Navigation, 62, pp 135-150. doi:10.1017/S0373463308004980</a:t>
            </a:r>
            <a:r>
              <a:rPr lang="en-US" sz="5000" dirty="0" smtClean="0">
                <a:latin typeface="Times New Roman" panose="02020603050405020304" pitchFamily="18" charset="0"/>
                <a:cs typeface="Times New Roman" panose="02020603050405020304" pitchFamily="18" charset="0"/>
              </a:rPr>
              <a:t>.</a:t>
            </a:r>
          </a:p>
          <a:p>
            <a:pPr marL="514350" indent="-514350" algn="just">
              <a:buFont typeface="+mj-lt"/>
              <a:buAutoNum type="arabicPeriod" startAt="16"/>
            </a:pPr>
            <a:r>
              <a:rPr lang="en-US" sz="4900" dirty="0">
                <a:latin typeface="Times New Roman" panose="02020603050405020304" pitchFamily="18" charset="0"/>
                <a:cs typeface="Times New Roman" panose="02020603050405020304" pitchFamily="18" charset="0"/>
              </a:rPr>
              <a:t>Euler H. J. (2005): Reference Station Network Information Distribution, IAG Working Group 4.5.1: Network RTK.  Available at: </a:t>
            </a:r>
            <a:r>
              <a:rPr lang="en-US" sz="4900" dirty="0">
                <a:latin typeface="Times New Roman" panose="02020603050405020304" pitchFamily="18" charset="0"/>
                <a:cs typeface="Times New Roman" panose="02020603050405020304" pitchFamily="18" charset="0"/>
                <a:hlinkClick r:id="rId7"/>
              </a:rPr>
              <a:t>http://</a:t>
            </a:r>
            <a:r>
              <a:rPr lang="en-US" sz="4900" dirty="0" smtClean="0">
                <a:latin typeface="Times New Roman" panose="02020603050405020304" pitchFamily="18" charset="0"/>
                <a:cs typeface="Times New Roman" panose="02020603050405020304" pitchFamily="18" charset="0"/>
                <a:hlinkClick r:id="rId7"/>
              </a:rPr>
              <a:t>www.wasoft.de/e/iagwg451/euler/euler.html</a:t>
            </a:r>
            <a:endParaRPr lang="el-GR" sz="4900" dirty="0" smtClean="0">
              <a:latin typeface="Times New Roman" panose="02020603050405020304" pitchFamily="18" charset="0"/>
              <a:cs typeface="Times New Roman" panose="02020603050405020304" pitchFamily="18" charset="0"/>
            </a:endParaRPr>
          </a:p>
          <a:p>
            <a:pPr marL="0" indent="0" algn="just">
              <a:buNone/>
            </a:pPr>
            <a:endParaRPr lang="en-US" sz="4900" dirty="0">
              <a:latin typeface="Times New Roman" panose="02020603050405020304" pitchFamily="18" charset="0"/>
              <a:cs typeface="Times New Roman" panose="02020603050405020304" pitchFamily="18" charset="0"/>
            </a:endParaRPr>
          </a:p>
          <a:p>
            <a:pPr marL="514350" indent="-514350" algn="just">
              <a:buFont typeface="+mj-lt"/>
              <a:buAutoNum type="arabicPeriod" startAt="16"/>
            </a:pPr>
            <a:endParaRPr lang="en-US" sz="5000" dirty="0">
              <a:latin typeface="Times New Roman" panose="02020603050405020304" pitchFamily="18" charset="0"/>
              <a:cs typeface="Times New Roman" panose="02020603050405020304" pitchFamily="18" charset="0"/>
            </a:endParaRPr>
          </a:p>
          <a:p>
            <a:pPr marL="514350" indent="-514350" algn="just">
              <a:buFont typeface="+mj-lt"/>
              <a:buAutoNum type="arabicPeriod" startAt="16"/>
            </a:pPr>
            <a:endParaRPr lang="en-US" sz="5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45121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smtClean="0">
                <a:latin typeface="Times New Roman" panose="02020603050405020304" pitchFamily="18" charset="0"/>
                <a:cs typeface="Times New Roman" panose="02020603050405020304" pitchFamily="18" charset="0"/>
              </a:rPr>
              <a:t>REFERENCES</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a:xfrm>
            <a:off x="301752" y="1527048"/>
            <a:ext cx="8503920" cy="5330952"/>
          </a:xfrm>
        </p:spPr>
        <p:txBody>
          <a:bodyPr>
            <a:normAutofit/>
          </a:bodyPr>
          <a:lstStyle/>
          <a:p>
            <a:pPr marL="514350" indent="-514350">
              <a:buFont typeface="+mj-lt"/>
              <a:buAutoNum type="arabicPeriod" startAt="19"/>
            </a:pPr>
            <a:endParaRPr lang="en-US" dirty="0" smtClean="0"/>
          </a:p>
          <a:p>
            <a:pPr marL="514350" indent="-514350">
              <a:buFont typeface="+mj-lt"/>
              <a:buAutoNum type="arabicPeriod" startAt="19"/>
            </a:pPr>
            <a:r>
              <a:rPr lang="en-US" sz="1600" dirty="0" smtClean="0">
                <a:latin typeface="Times New Roman" panose="02020603050405020304" pitchFamily="18" charset="0"/>
                <a:cs typeface="Times New Roman" panose="02020603050405020304" pitchFamily="18" charset="0"/>
              </a:rPr>
              <a:t>Commission </a:t>
            </a:r>
            <a:r>
              <a:rPr lang="en-US" sz="1600" dirty="0">
                <a:latin typeface="Times New Roman" panose="02020603050405020304" pitchFamily="18" charset="0"/>
                <a:cs typeface="Times New Roman" panose="02020603050405020304" pitchFamily="18" charset="0"/>
              </a:rPr>
              <a:t>of the European Communities, The World </a:t>
            </a:r>
            <a:r>
              <a:rPr lang="en-US" sz="1600" dirty="0" err="1">
                <a:latin typeface="Times New Roman" panose="02020603050405020304" pitchFamily="18" charset="0"/>
                <a:cs typeface="Times New Roman" panose="02020603050405020304" pitchFamily="18" charset="0"/>
              </a:rPr>
              <a:t>Radiocommunication</a:t>
            </a:r>
            <a:r>
              <a:rPr lang="en-US" sz="1600" dirty="0">
                <a:latin typeface="Times New Roman" panose="02020603050405020304" pitchFamily="18" charset="0"/>
                <a:cs typeface="Times New Roman" panose="02020603050405020304" pitchFamily="18" charset="0"/>
              </a:rPr>
              <a:t> Conference 2003 (WRC-03), Brussels. </a:t>
            </a:r>
            <a:r>
              <a:rPr lang="en-US" sz="1600" dirty="0" smtClean="0">
                <a:latin typeface="Times New Roman" panose="02020603050405020304" pitchFamily="18" charset="0"/>
                <a:cs typeface="Times New Roman" panose="02020603050405020304" pitchFamily="18" charset="0"/>
              </a:rPr>
              <a:t>Available</a:t>
            </a:r>
            <a:r>
              <a:rPr lang="el-GR" sz="1600" dirty="0" smtClean="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at</a:t>
            </a:r>
            <a:r>
              <a:rPr lang="el-GR" sz="1600" dirty="0" smtClean="0">
                <a:latin typeface="Times New Roman" panose="02020603050405020304" pitchFamily="18" charset="0"/>
                <a:cs typeface="Times New Roman" panose="02020603050405020304" pitchFamily="18" charset="0"/>
              </a:rPr>
              <a:t>:</a:t>
            </a:r>
          </a:p>
          <a:p>
            <a:pPr marL="0" indent="0">
              <a:buNone/>
            </a:pPr>
            <a:r>
              <a:rPr lang="el-GR" sz="1600" dirty="0">
                <a:latin typeface="Times New Roman" panose="02020603050405020304" pitchFamily="18" charset="0"/>
                <a:cs typeface="Times New Roman" panose="02020603050405020304" pitchFamily="18" charset="0"/>
              </a:rPr>
              <a:t> </a:t>
            </a:r>
            <a:r>
              <a:rPr lang="el-GR" sz="1600" dirty="0" smtClean="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hlinkClick r:id="rId2"/>
              </a:rPr>
              <a:t>http</a:t>
            </a:r>
            <a:r>
              <a:rPr lang="en-US" sz="1600" dirty="0">
                <a:latin typeface="Times New Roman" panose="02020603050405020304" pitchFamily="18" charset="0"/>
                <a:cs typeface="Times New Roman" panose="02020603050405020304" pitchFamily="18" charset="0"/>
                <a:hlinkClick r:id="rId2"/>
              </a:rPr>
              <a:t>://</a:t>
            </a:r>
            <a:r>
              <a:rPr lang="en-US" sz="1600" dirty="0" smtClean="0">
                <a:latin typeface="Times New Roman" panose="02020603050405020304" pitchFamily="18" charset="0"/>
                <a:cs typeface="Times New Roman" panose="02020603050405020304" pitchFamily="18" charset="0"/>
                <a:hlinkClick r:id="rId2"/>
              </a:rPr>
              <a:t>eur-lex.europa.eu/LexUriServ/LexUriServ.do?uri=COM:2003:0183:FIN:EN:PDF</a:t>
            </a:r>
            <a:endParaRPr lang="el-GR" sz="1600" dirty="0" smtClean="0">
              <a:latin typeface="Times New Roman" panose="02020603050405020304" pitchFamily="18" charset="0"/>
              <a:cs typeface="Times New Roman" panose="02020603050405020304" pitchFamily="18" charset="0"/>
            </a:endParaRPr>
          </a:p>
          <a:p>
            <a:pPr marL="514350" indent="-514350">
              <a:buFont typeface="+mj-lt"/>
              <a:buAutoNum type="arabicPeriod" startAt="19"/>
            </a:pPr>
            <a:r>
              <a:rPr lang="en-US" sz="1600" dirty="0" smtClean="0">
                <a:latin typeface="Times New Roman" panose="02020603050405020304" pitchFamily="18" charset="0"/>
                <a:cs typeface="Times New Roman" panose="02020603050405020304" pitchFamily="18" charset="0"/>
                <a:hlinkClick r:id="rId3"/>
              </a:rPr>
              <a:t>https</a:t>
            </a:r>
            <a:r>
              <a:rPr lang="en-US" sz="1600" dirty="0">
                <a:latin typeface="Times New Roman" panose="02020603050405020304" pitchFamily="18" charset="0"/>
                <a:cs typeface="Times New Roman" panose="02020603050405020304" pitchFamily="18" charset="0"/>
                <a:hlinkClick r:id="rId3"/>
              </a:rPr>
              <a:t>://</a:t>
            </a:r>
            <a:r>
              <a:rPr lang="en-US" sz="1600" dirty="0" smtClean="0">
                <a:latin typeface="Times New Roman" panose="02020603050405020304" pitchFamily="18" charset="0"/>
                <a:cs typeface="Times New Roman" panose="02020603050405020304" pitchFamily="18" charset="0"/>
                <a:hlinkClick r:id="rId3"/>
              </a:rPr>
              <a:t>repository.kallipos.gr/bitstream/11419/2712/5/00_master_document.pdf</a:t>
            </a:r>
            <a:endParaRPr lang="en-US" sz="1600" dirty="0">
              <a:latin typeface="Times New Roman" panose="02020603050405020304" pitchFamily="18" charset="0"/>
              <a:cs typeface="Times New Roman" panose="02020603050405020304" pitchFamily="18" charset="0"/>
            </a:endParaRPr>
          </a:p>
          <a:p>
            <a:pPr marL="514350" indent="-514350">
              <a:buFont typeface="+mj-lt"/>
              <a:buAutoNum type="arabicPeriod" startAt="19"/>
            </a:pPr>
            <a:r>
              <a:rPr lang="en-US" sz="1600" dirty="0" smtClean="0">
                <a:latin typeface="Times New Roman" panose="02020603050405020304" pitchFamily="18" charset="0"/>
                <a:cs typeface="Times New Roman" panose="02020603050405020304" pitchFamily="18" charset="0"/>
              </a:rPr>
              <a:t>Hofmann-</a:t>
            </a:r>
            <a:r>
              <a:rPr lang="en-US" sz="1600" dirty="0" err="1" smtClean="0">
                <a:latin typeface="Times New Roman" panose="02020603050405020304" pitchFamily="18" charset="0"/>
                <a:cs typeface="Times New Roman" panose="02020603050405020304" pitchFamily="18" charset="0"/>
              </a:rPr>
              <a:t>Wellenhof</a:t>
            </a:r>
            <a:r>
              <a:rPr lang="en-US" sz="1600" dirty="0">
                <a:latin typeface="Times New Roman" panose="02020603050405020304" pitchFamily="18" charset="0"/>
                <a:cs typeface="Times New Roman" panose="02020603050405020304" pitchFamily="18" charset="0"/>
              </a:rPr>
              <a:t>, B., </a:t>
            </a:r>
            <a:r>
              <a:rPr lang="en-US" sz="1600" dirty="0" err="1">
                <a:latin typeface="Times New Roman" panose="02020603050405020304" pitchFamily="18" charset="0"/>
                <a:cs typeface="Times New Roman" panose="02020603050405020304" pitchFamily="18" charset="0"/>
              </a:rPr>
              <a:t>Lichtenegger</a:t>
            </a:r>
            <a:r>
              <a:rPr lang="en-US" sz="1600" dirty="0">
                <a:latin typeface="Times New Roman" panose="02020603050405020304" pitchFamily="18" charset="0"/>
                <a:cs typeface="Times New Roman" panose="02020603050405020304" pitchFamily="18" charset="0"/>
              </a:rPr>
              <a:t>, H. and </a:t>
            </a:r>
            <a:r>
              <a:rPr lang="en-US" sz="1600" dirty="0" err="1">
                <a:latin typeface="Times New Roman" panose="02020603050405020304" pitchFamily="18" charset="0"/>
                <a:cs typeface="Times New Roman" panose="02020603050405020304" pitchFamily="18" charset="0"/>
              </a:rPr>
              <a:t>Wasle</a:t>
            </a:r>
            <a:r>
              <a:rPr lang="en-US" sz="1600" dirty="0">
                <a:latin typeface="Times New Roman" panose="02020603050405020304" pitchFamily="18" charset="0"/>
                <a:cs typeface="Times New Roman" panose="02020603050405020304" pitchFamily="18" charset="0"/>
              </a:rPr>
              <a:t>, E. (2008). GNSS-global navigation satellite systems. Wien: Springer. Available at: </a:t>
            </a:r>
            <a:r>
              <a:rPr lang="en-US" sz="1600" dirty="0" smtClean="0">
                <a:latin typeface="Times New Roman" panose="02020603050405020304" pitchFamily="18" charset="0"/>
                <a:cs typeface="Times New Roman" panose="02020603050405020304" pitchFamily="18" charset="0"/>
                <a:hlinkClick r:id="rId4"/>
              </a:rPr>
              <a:t>https</a:t>
            </a:r>
            <a:r>
              <a:rPr lang="en-US" sz="1600" dirty="0">
                <a:latin typeface="Times New Roman" panose="02020603050405020304" pitchFamily="18" charset="0"/>
                <a:cs typeface="Times New Roman" panose="02020603050405020304" pitchFamily="18" charset="0"/>
                <a:hlinkClick r:id="rId4"/>
              </a:rPr>
              <a:t>://</a:t>
            </a:r>
            <a:r>
              <a:rPr lang="en-US" sz="1600" dirty="0" smtClean="0">
                <a:latin typeface="Times New Roman" panose="02020603050405020304" pitchFamily="18" charset="0"/>
                <a:cs typeface="Times New Roman" panose="02020603050405020304" pitchFamily="18" charset="0"/>
                <a:hlinkClick r:id="rId4"/>
              </a:rPr>
              <a:t>nguyenduyliemgis.files.wordpress.com/2014/09/gnss-global-navigation-satellite-systems-gps-glonass-galileo-and-more-2008.pdf</a:t>
            </a:r>
            <a:endParaRPr lang="en-US" sz="1600" dirty="0" smtClean="0">
              <a:latin typeface="Times New Roman" panose="02020603050405020304" pitchFamily="18" charset="0"/>
              <a:cs typeface="Times New Roman" panose="02020603050405020304" pitchFamily="18" charset="0"/>
            </a:endParaRPr>
          </a:p>
          <a:p>
            <a:pPr marL="514350" indent="-514350">
              <a:buFont typeface="+mj-lt"/>
              <a:buAutoNum type="arabicPeriod" startAt="19"/>
            </a:pPr>
            <a:r>
              <a:rPr lang="en-US" sz="1600" dirty="0" err="1" smtClean="0">
                <a:latin typeface="Times New Roman" panose="02020603050405020304" pitchFamily="18" charset="0"/>
                <a:cs typeface="Times New Roman" panose="02020603050405020304" pitchFamily="18" charset="0"/>
              </a:rPr>
              <a:t>Januszewski</a:t>
            </a:r>
            <a:r>
              <a:rPr lang="en-US" sz="1600" dirty="0">
                <a:latin typeface="Times New Roman" panose="02020603050405020304" pitchFamily="18" charset="0"/>
                <a:cs typeface="Times New Roman" panose="02020603050405020304" pitchFamily="18" charset="0"/>
              </a:rPr>
              <a:t>, J. (2014). “GNSS Receivers, Their Features, User Environment And Applications”. Annual of Navigation,21(1). </a:t>
            </a:r>
            <a:r>
              <a:rPr lang="en-US" sz="1600" dirty="0" smtClean="0">
                <a:latin typeface="Times New Roman" panose="02020603050405020304" pitchFamily="18" charset="0"/>
                <a:cs typeface="Times New Roman" panose="02020603050405020304" pitchFamily="18" charset="0"/>
              </a:rPr>
              <a:t>Available </a:t>
            </a:r>
            <a:r>
              <a:rPr lang="en-US" sz="1600" dirty="0" smtClean="0">
                <a:latin typeface="Times New Roman" panose="02020603050405020304" pitchFamily="18" charset="0"/>
                <a:cs typeface="Times New Roman" panose="02020603050405020304" pitchFamily="18" charset="0"/>
              </a:rPr>
              <a:t>at</a:t>
            </a:r>
            <a:r>
              <a:rPr lang="en-US" sz="1600" dirty="0">
                <a:latin typeface="Times New Roman" panose="02020603050405020304" pitchFamily="18" charset="0"/>
                <a:cs typeface="Times New Roman" panose="02020603050405020304" pitchFamily="18" charset="0"/>
              </a:rPr>
              <a:t>: yadda.icm.edu.pl</a:t>
            </a:r>
            <a:r>
              <a:rPr lang="en-US" sz="1600">
                <a:latin typeface="Times New Roman" panose="02020603050405020304" pitchFamily="18" charset="0"/>
                <a:cs typeface="Times New Roman" panose="02020603050405020304" pitchFamily="18" charset="0"/>
              </a:rPr>
              <a:t>/.../</a:t>
            </a:r>
            <a:r>
              <a:rPr lang="en-US" sz="1600" smtClean="0">
                <a:latin typeface="Times New Roman" panose="02020603050405020304" pitchFamily="18" charset="0"/>
                <a:cs typeface="Times New Roman" panose="02020603050405020304" pitchFamily="18" charset="0"/>
              </a:rPr>
              <a:t>Annual_Januszewski_21.pdf</a:t>
            </a:r>
          </a:p>
          <a:p>
            <a:pPr marL="514350" indent="-514350">
              <a:buFont typeface="+mj-lt"/>
              <a:buAutoNum type="arabicPeriod" startAt="19"/>
            </a:pPr>
            <a:endParaRPr lang="en-US" sz="1600" dirty="0" smtClean="0">
              <a:latin typeface="Times New Roman" panose="02020603050405020304" pitchFamily="18" charset="0"/>
              <a:cs typeface="Times New Roman" panose="02020603050405020304" pitchFamily="18" charset="0"/>
            </a:endParaRPr>
          </a:p>
          <a:p>
            <a:pPr marL="514350" indent="-514350">
              <a:buFont typeface="+mj-lt"/>
              <a:buAutoNum type="arabicPeriod" startAt="19"/>
            </a:pPr>
            <a:endParaRPr lang="en-US" sz="1600" dirty="0">
              <a:latin typeface="Times New Roman" panose="02020603050405020304" pitchFamily="18" charset="0"/>
              <a:cs typeface="Times New Roman" panose="02020603050405020304" pitchFamily="18" charset="0"/>
            </a:endParaRPr>
          </a:p>
          <a:p>
            <a:pPr marL="514350" indent="-514350">
              <a:buFont typeface="+mj-lt"/>
              <a:buAutoNum type="arabicPeriod" startAt="19"/>
            </a:pPr>
            <a:endParaRPr lang="en-US" sz="1600" dirty="0">
              <a:latin typeface="Times New Roman" panose="02020603050405020304" pitchFamily="18" charset="0"/>
              <a:cs typeface="Times New Roman" panose="02020603050405020304" pitchFamily="18" charset="0"/>
            </a:endParaRPr>
          </a:p>
          <a:p>
            <a:pPr marL="514350" indent="-514350">
              <a:buFont typeface="+mj-lt"/>
              <a:buAutoNum type="arabicPeriod" startAt="19"/>
            </a:pPr>
            <a:endParaRPr lang="en-US" sz="1600" dirty="0" smtClean="0">
              <a:latin typeface="Times New Roman" panose="02020603050405020304" pitchFamily="18" charset="0"/>
              <a:cs typeface="Times New Roman" panose="02020603050405020304" pitchFamily="18" charset="0"/>
            </a:endParaRPr>
          </a:p>
          <a:p>
            <a:pPr marL="514350" indent="-514350">
              <a:buFont typeface="+mj-lt"/>
              <a:buAutoNum type="arabicPeriod" startAt="19"/>
            </a:pPr>
            <a:endParaRPr lang="en-US" sz="1600" dirty="0">
              <a:latin typeface="Times New Roman" panose="02020603050405020304" pitchFamily="18" charset="0"/>
              <a:cs typeface="Times New Roman" panose="02020603050405020304" pitchFamily="18" charset="0"/>
            </a:endParaRPr>
          </a:p>
          <a:p>
            <a:endParaRPr lang="en-US" dirty="0"/>
          </a:p>
          <a:p>
            <a:endParaRPr lang="en-US" dirty="0"/>
          </a:p>
          <a:p>
            <a:endParaRPr lang="el-GR" dirty="0"/>
          </a:p>
        </p:txBody>
      </p:sp>
    </p:spTree>
    <p:extLst>
      <p:ext uri="{BB962C8B-B14F-4D97-AF65-F5344CB8AC3E}">
        <p14:creationId xmlns:p14="http://schemas.microsoft.com/office/powerpoint/2010/main" val="36208956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C:\Users\valia\Desktop\xsatellite-systems.jpg.pagespeed.ic.Eb-1j_VO7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8640"/>
            <a:ext cx="8793088" cy="1176338"/>
          </a:xfrm>
          <a:prstGeom prst="rect">
            <a:avLst/>
          </a:prstGeom>
          <a:noFill/>
          <a:extLst>
            <a:ext uri="{909E8E84-426E-40DD-AFC4-6F175D3DCCD1}">
              <a14:hiddenFill xmlns:a14="http://schemas.microsoft.com/office/drawing/2010/main">
                <a:solidFill>
                  <a:srgbClr val="FFFFFF"/>
                </a:solidFill>
              </a14:hiddenFill>
            </a:ext>
          </a:extLst>
        </p:spPr>
      </p:pic>
      <p:sp>
        <p:nvSpPr>
          <p:cNvPr id="2" name="Τίτλος 1"/>
          <p:cNvSpPr>
            <a:spLocks noGrp="1"/>
          </p:cNvSpPr>
          <p:nvPr>
            <p:ph type="title"/>
          </p:nvPr>
        </p:nvSpPr>
        <p:spPr/>
        <p:txBody>
          <a:bodyPr/>
          <a:lstStyle/>
          <a:p>
            <a:pPr algn="ctr"/>
            <a:r>
              <a:rPr lang="el-GR" dirty="0" smtClean="0"/>
              <a:t> </a:t>
            </a:r>
            <a:endParaRPr lang="el-GR" sz="2400" b="1" dirty="0">
              <a:solidFill>
                <a:schemeClr val="tx1"/>
              </a:solidFill>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p:txBody>
          <a:bodyPr>
            <a:normAutofit/>
          </a:bodyPr>
          <a:lstStyle/>
          <a:p>
            <a:pPr marL="0" indent="0" algn="ctr">
              <a:buNone/>
            </a:pPr>
            <a:r>
              <a:rPr lang="en-US" sz="2400" b="1" dirty="0">
                <a:latin typeface="Times New Roman" panose="02020603050405020304" pitchFamily="18" charset="0"/>
                <a:cs typeface="Times New Roman" panose="02020603050405020304" pitchFamily="18" charset="0"/>
              </a:rPr>
              <a:t>WHAT WE WILL BE PRESENTED</a:t>
            </a:r>
          </a:p>
          <a:p>
            <a:r>
              <a:rPr lang="en-US" sz="2000" dirty="0" smtClean="0">
                <a:latin typeface="Times New Roman" panose="02020603050405020304" pitchFamily="18" charset="0"/>
                <a:cs typeface="Times New Roman" panose="02020603050405020304" pitchFamily="18" charset="0"/>
              </a:rPr>
              <a:t>METHODS </a:t>
            </a:r>
            <a:r>
              <a:rPr lang="en-US" sz="2000" dirty="0">
                <a:latin typeface="Times New Roman" panose="02020603050405020304" pitchFamily="18" charset="0"/>
                <a:cs typeface="Times New Roman" panose="02020603050405020304" pitchFamily="18" charset="0"/>
              </a:rPr>
              <a:t>OF SATELLITE DETERMINATION OF POSITION</a:t>
            </a:r>
            <a:endParaRPr lang="el-GR"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SATELLITE TRAJECTORIES OF GNSS SYSTEMS</a:t>
            </a:r>
            <a:endParaRPr lang="el-GR"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GNSS SATELLITE RECEIVERS</a:t>
            </a:r>
            <a:endParaRPr lang="el-GR" sz="2000" dirty="0" smtClean="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pPr marL="0" indent="0">
              <a:buNone/>
            </a:pPr>
            <a:endParaRPr lang="el-GR"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MARITIME USES OF </a:t>
            </a:r>
            <a:r>
              <a:rPr lang="en-US" sz="2000" dirty="0">
                <a:latin typeface="Times New Roman" panose="02020603050405020304" pitchFamily="18" charset="0"/>
                <a:cs typeface="Times New Roman" panose="02020603050405020304" pitchFamily="18" charset="0"/>
              </a:rPr>
              <a:t>GNSS </a:t>
            </a:r>
            <a:endParaRPr lang="el-GR" sz="2000" dirty="0" smtClean="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endParaRPr lang="el-GR" sz="2000" dirty="0">
              <a:latin typeface="Times New Roman" panose="02020603050405020304" pitchFamily="18" charset="0"/>
              <a:cs typeface="Times New Roman" panose="02020603050405020304" pitchFamily="18"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9069" y="4005064"/>
            <a:ext cx="2554287" cy="299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Ορθογώνιο 3"/>
          <p:cNvSpPr/>
          <p:nvPr/>
        </p:nvSpPr>
        <p:spPr>
          <a:xfrm>
            <a:off x="683568" y="3857701"/>
            <a:ext cx="1799753"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Times New Roman"/>
                <a:ea typeface="Calibri"/>
                <a:cs typeface="Times New Roman"/>
              </a:rPr>
              <a:t>OPERATING </a:t>
            </a:r>
            <a:r>
              <a:rPr lang="en-US" dirty="0">
                <a:solidFill>
                  <a:schemeClr val="tx1"/>
                </a:solidFill>
                <a:latin typeface="Times New Roman"/>
                <a:ea typeface="Calibri"/>
                <a:cs typeface="Times New Roman"/>
              </a:rPr>
              <a:t>CYCLE</a:t>
            </a:r>
            <a:endParaRPr lang="el-GR" dirty="0">
              <a:solidFill>
                <a:schemeClr val="tx1"/>
              </a:solidFill>
            </a:endParaRPr>
          </a:p>
        </p:txBody>
      </p:sp>
      <p:sp>
        <p:nvSpPr>
          <p:cNvPr id="8" name="Ορθογώνιο 7"/>
          <p:cNvSpPr/>
          <p:nvPr/>
        </p:nvSpPr>
        <p:spPr>
          <a:xfrm>
            <a:off x="3882426" y="3852468"/>
            <a:ext cx="1440160"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Times New Roman" panose="02020603050405020304" pitchFamily="18" charset="0"/>
                <a:cs typeface="Times New Roman" panose="02020603050405020304" pitchFamily="18" charset="0"/>
              </a:rPr>
              <a:t>BASIC UNITS</a:t>
            </a:r>
            <a:endParaRPr lang="el-GR" dirty="0">
              <a:solidFill>
                <a:schemeClr val="tx1"/>
              </a:solidFill>
            </a:endParaRPr>
          </a:p>
        </p:txBody>
      </p:sp>
      <p:sp>
        <p:nvSpPr>
          <p:cNvPr id="9" name="Αριστερό-δεξιό βέλος 8"/>
          <p:cNvSpPr/>
          <p:nvPr/>
        </p:nvSpPr>
        <p:spPr>
          <a:xfrm>
            <a:off x="2563760" y="4155445"/>
            <a:ext cx="1216152" cy="4846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0" name="Βέλος προς τα κάτω 9"/>
          <p:cNvSpPr/>
          <p:nvPr/>
        </p:nvSpPr>
        <p:spPr>
          <a:xfrm>
            <a:off x="2947329" y="3177037"/>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Tree>
    <p:extLst>
      <p:ext uri="{BB962C8B-B14F-4D97-AF65-F5344CB8AC3E}">
        <p14:creationId xmlns:p14="http://schemas.microsoft.com/office/powerpoint/2010/main" val="1581542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endParaRPr lang="el-GR"/>
          </a:p>
        </p:txBody>
      </p:sp>
      <p:sp>
        <p:nvSpPr>
          <p:cNvPr id="3" name="Θέση περιεχομένου 2"/>
          <p:cNvSpPr>
            <a:spLocks noGrp="1"/>
          </p:cNvSpPr>
          <p:nvPr>
            <p:ph sz="quarter" idx="1"/>
          </p:nvPr>
        </p:nvSpPr>
        <p:spPr/>
        <p:txBody>
          <a:bodyPr/>
          <a:lstStyle/>
          <a:p>
            <a:endParaRPr lang="el-G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480" y="188640"/>
            <a:ext cx="8789008" cy="6480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6819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smtClean="0">
                <a:latin typeface="Times New Roman" panose="02020603050405020304" pitchFamily="18" charset="0"/>
                <a:cs typeface="Times New Roman" panose="02020603050405020304" pitchFamily="18" charset="0"/>
              </a:rPr>
              <a:t>HISTORICAL RECURSION</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a:xfrm>
            <a:off x="301752" y="1412776"/>
            <a:ext cx="8503920" cy="4968552"/>
          </a:xfrm>
        </p:spPr>
        <p:txBody>
          <a:bodyPr>
            <a:noAutofit/>
          </a:bodyPr>
          <a:lstStyle/>
          <a:p>
            <a:endParaRPr lang="en-US" sz="2000" dirty="0" smtClean="0">
              <a:latin typeface="Times New Roman" panose="02020603050405020304" pitchFamily="18" charset="0"/>
              <a:cs typeface="Times New Roman" panose="02020603050405020304" pitchFamily="18" charset="0"/>
            </a:endParaRPr>
          </a:p>
          <a:p>
            <a:r>
              <a:rPr lang="el-GR" sz="2000" dirty="0" smtClean="0">
                <a:latin typeface="Times New Roman" panose="02020603050405020304" pitchFamily="18" charset="0"/>
                <a:cs typeface="Times New Roman" panose="02020603050405020304" pitchFamily="18" charset="0"/>
              </a:rPr>
              <a:t>1957            </a:t>
            </a:r>
            <a:r>
              <a:rPr lang="en-US" sz="2000" dirty="0" smtClean="0">
                <a:latin typeface="Times New Roman" panose="02020603050405020304" pitchFamily="18" charset="0"/>
                <a:cs typeface="Times New Roman" panose="02020603050405020304" pitchFamily="18" charset="0"/>
              </a:rPr>
              <a:t>Sputnik-1 </a:t>
            </a:r>
            <a:r>
              <a:rPr lang="en-US" sz="2000" dirty="0">
                <a:latin typeface="Times New Roman" panose="02020603050405020304" pitchFamily="18" charset="0"/>
                <a:cs typeface="Times New Roman" panose="02020603050405020304" pitchFamily="18" charset="0"/>
              </a:rPr>
              <a:t>satellite </a:t>
            </a:r>
            <a:r>
              <a:rPr lang="en-US" sz="2000" dirty="0" smtClean="0">
                <a:latin typeface="Times New Roman" panose="02020603050405020304" pitchFamily="18" charset="0"/>
                <a:cs typeface="Times New Roman" panose="02020603050405020304" pitchFamily="18" charset="0"/>
              </a:rPr>
              <a:t>launch.</a:t>
            </a:r>
            <a:r>
              <a:rPr lang="el-GR" sz="2000" dirty="0" smtClean="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High </a:t>
            </a:r>
            <a:r>
              <a:rPr lang="en-US" sz="2000" dirty="0">
                <a:latin typeface="Times New Roman" panose="02020603050405020304" pitchFamily="18" charset="0"/>
                <a:cs typeface="Times New Roman" panose="02020603050405020304" pitchFamily="18" charset="0"/>
              </a:rPr>
              <a:t>precision satellite positioning system for </a:t>
            </a:r>
            <a:r>
              <a:rPr lang="en-US" sz="2000" dirty="0" smtClean="0">
                <a:latin typeface="Times New Roman" panose="02020603050405020304" pitchFamily="18" charset="0"/>
                <a:cs typeface="Times New Roman" panose="02020603050405020304" pitchFamily="18" charset="0"/>
              </a:rPr>
              <a:t>Navy.</a:t>
            </a:r>
            <a:r>
              <a:rPr lang="el-GR" sz="2000" dirty="0" smtClean="0">
                <a:latin typeface="Times New Roman" panose="02020603050405020304" pitchFamily="18" charset="0"/>
                <a:cs typeface="Times New Roman" panose="02020603050405020304" pitchFamily="18" charset="0"/>
              </a:rPr>
              <a:t>             </a:t>
            </a:r>
            <a:endParaRPr lang="el-GR" sz="2000" dirty="0">
              <a:latin typeface="Times New Roman" panose="02020603050405020304" pitchFamily="18" charset="0"/>
              <a:cs typeface="Times New Roman" panose="02020603050405020304" pitchFamily="18" charset="0"/>
            </a:endParaRPr>
          </a:p>
          <a:p>
            <a:r>
              <a:rPr lang="el-GR" sz="2000" dirty="0" smtClean="0">
                <a:latin typeface="Times New Roman" panose="02020603050405020304" pitchFamily="18" charset="0"/>
                <a:cs typeface="Times New Roman" panose="02020603050405020304" pitchFamily="18" charset="0"/>
              </a:rPr>
              <a:t>1960            </a:t>
            </a:r>
            <a:r>
              <a:rPr lang="en-US" sz="2000" dirty="0" smtClean="0">
                <a:latin typeface="Times New Roman" panose="02020603050405020304" pitchFamily="18" charset="0"/>
                <a:cs typeface="Times New Roman" panose="02020603050405020304" pitchFamily="18" charset="0"/>
              </a:rPr>
              <a:t>Satellite </a:t>
            </a:r>
            <a:r>
              <a:rPr lang="en-US" sz="2000" dirty="0">
                <a:latin typeface="Times New Roman" panose="02020603050405020304" pitchFamily="18" charset="0"/>
                <a:cs typeface="Times New Roman" panose="02020603050405020304" pitchFamily="18" charset="0"/>
              </a:rPr>
              <a:t>navigation </a:t>
            </a:r>
            <a:r>
              <a:rPr lang="en-US" sz="2000" dirty="0" smtClean="0">
                <a:latin typeface="Times New Roman" panose="02020603050405020304" pitchFamily="18" charset="0"/>
                <a:cs typeface="Times New Roman" panose="02020603050405020304" pitchFamily="18" charset="0"/>
              </a:rPr>
              <a:t>systems.</a:t>
            </a:r>
            <a:r>
              <a:rPr lang="el-GR" sz="2000" dirty="0" smtClean="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pPr marL="0" indent="0">
              <a:buNone/>
            </a:pPr>
            <a:r>
              <a:rPr lang="el-GR" sz="2000" dirty="0" smtClean="0">
                <a:latin typeface="Times New Roman" panose="02020603050405020304" pitchFamily="18" charset="0"/>
                <a:cs typeface="Times New Roman" panose="02020603050405020304" pitchFamily="18" charset="0"/>
              </a:rPr>
              <a:t>                                                                      </a:t>
            </a:r>
          </a:p>
          <a:p>
            <a:pPr marL="0" indent="0">
              <a:buNone/>
            </a:pPr>
            <a:endParaRPr lang="en-US"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Military </a:t>
            </a:r>
            <a:r>
              <a:rPr lang="en-US" sz="2000" dirty="0">
                <a:latin typeface="Times New Roman" panose="02020603050405020304" pitchFamily="18" charset="0"/>
                <a:cs typeface="Times New Roman" panose="02020603050405020304" pitchFamily="18" charset="0"/>
              </a:rPr>
              <a:t>uses </a:t>
            </a:r>
            <a:r>
              <a:rPr lang="en-US" sz="2000" dirty="0" smtClean="0">
                <a:latin typeface="Times New Roman" panose="02020603050405020304" pitchFamily="18" charset="0"/>
                <a:cs typeface="Times New Roman" panose="02020603050405020304" pitchFamily="18" charset="0"/>
              </a:rPr>
              <a:t>initially.</a:t>
            </a:r>
            <a:endParaRPr lang="el-GR"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000" dirty="0" smtClean="0">
                <a:latin typeface="Times New Roman" panose="02020603050405020304" pitchFamily="18" charset="0"/>
                <a:cs typeface="Times New Roman" panose="02020603050405020304" pitchFamily="18" charset="0"/>
              </a:rPr>
              <a:t>Uses </a:t>
            </a:r>
            <a:r>
              <a:rPr lang="en-US" sz="2000" dirty="0">
                <a:latin typeface="Times New Roman" panose="02020603050405020304" pitchFamily="18" charset="0"/>
                <a:cs typeface="Times New Roman" panose="02020603050405020304" pitchFamily="18" charset="0"/>
              </a:rPr>
              <a:t>of navigation, aviation, </a:t>
            </a:r>
            <a:r>
              <a:rPr lang="en-US" sz="2000" dirty="0" smtClean="0">
                <a:latin typeface="Times New Roman" panose="02020603050405020304" pitchFamily="18" charset="0"/>
                <a:cs typeface="Times New Roman" panose="02020603050405020304" pitchFamily="18" charset="0"/>
              </a:rPr>
              <a:t>geodesy </a:t>
            </a:r>
            <a:r>
              <a:rPr lang="en-US" sz="2000" dirty="0">
                <a:latin typeface="Times New Roman" panose="02020603050405020304" pitchFamily="18" charset="0"/>
                <a:cs typeface="Times New Roman" panose="02020603050405020304" pitchFamily="18" charset="0"/>
              </a:rPr>
              <a:t>etc</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until the end of 1990</a:t>
            </a:r>
            <a:r>
              <a:rPr lang="en-US" sz="2000" dirty="0" smtClean="0">
                <a:latin typeface="Times New Roman" panose="02020603050405020304" pitchFamily="18" charset="0"/>
                <a:cs typeface="Times New Roman" panose="02020603050405020304" pitchFamily="18" charset="0"/>
              </a:rPr>
              <a:t>.</a:t>
            </a:r>
            <a:endParaRPr lang="el-GR" sz="2000" dirty="0" smtClean="0">
              <a:latin typeface="Times New Roman" panose="02020603050405020304" pitchFamily="18" charset="0"/>
              <a:cs typeface="Times New Roman" panose="02020603050405020304" pitchFamily="18" charset="0"/>
            </a:endParaRPr>
          </a:p>
          <a:p>
            <a:r>
              <a:rPr lang="el-GR" sz="2000" dirty="0" smtClean="0">
                <a:latin typeface="Times New Roman" panose="02020603050405020304" pitchFamily="18" charset="0"/>
                <a:cs typeface="Times New Roman" panose="02020603050405020304" pitchFamily="18" charset="0"/>
              </a:rPr>
              <a:t>1980            </a:t>
            </a:r>
            <a:r>
              <a:rPr lang="en-US" sz="2000" dirty="0" smtClean="0">
                <a:latin typeface="Times New Roman" panose="02020603050405020304" pitchFamily="18" charset="0"/>
                <a:cs typeface="Times New Roman" panose="02020603050405020304" pitchFamily="18" charset="0"/>
              </a:rPr>
              <a:t>Second </a:t>
            </a:r>
            <a:r>
              <a:rPr lang="en-US" sz="2000" dirty="0">
                <a:latin typeface="Times New Roman" panose="02020603050405020304" pitchFamily="18" charset="0"/>
                <a:cs typeface="Times New Roman" panose="02020603050405020304" pitchFamily="18" charset="0"/>
              </a:rPr>
              <a:t>generation satellite navigation </a:t>
            </a:r>
            <a:r>
              <a:rPr lang="en-US" sz="2000" dirty="0" smtClean="0">
                <a:latin typeface="Times New Roman" panose="02020603050405020304" pitchFamily="18" charset="0"/>
                <a:cs typeface="Times New Roman" panose="02020603050405020304" pitchFamily="18" charset="0"/>
              </a:rPr>
              <a:t>systems.</a:t>
            </a:r>
            <a:endParaRPr lang="el-GR" sz="2000" dirty="0">
              <a:latin typeface="Times New Roman" panose="02020603050405020304" pitchFamily="18" charset="0"/>
              <a:cs typeface="Times New Roman" panose="02020603050405020304" pitchFamily="18" charset="0"/>
            </a:endParaRPr>
          </a:p>
          <a:p>
            <a:endParaRPr lang="el-GR" sz="2000" dirty="0">
              <a:latin typeface="Times New Roman" panose="02020603050405020304" pitchFamily="18" charset="0"/>
              <a:cs typeface="Times New Roman" panose="02020603050405020304" pitchFamily="18" charset="0"/>
            </a:endParaRPr>
          </a:p>
        </p:txBody>
      </p:sp>
      <p:sp>
        <p:nvSpPr>
          <p:cNvPr id="4" name="Δεξιό βέλος 3"/>
          <p:cNvSpPr/>
          <p:nvPr/>
        </p:nvSpPr>
        <p:spPr>
          <a:xfrm>
            <a:off x="1248852" y="1861086"/>
            <a:ext cx="576064" cy="2635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5" name="Picture 23" descr="russia%20fla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3766" y="1861086"/>
            <a:ext cx="420687"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6" descr="Pictur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2504" y="2241560"/>
            <a:ext cx="426818" cy="276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0614" y="2570166"/>
            <a:ext cx="5921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Επεξήγηση με κάτω βέλος 9"/>
          <p:cNvSpPr/>
          <p:nvPr/>
        </p:nvSpPr>
        <p:spPr>
          <a:xfrm>
            <a:off x="683568" y="2953462"/>
            <a:ext cx="7200800" cy="83557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000" dirty="0" err="1" smtClean="0">
                <a:solidFill>
                  <a:schemeClr val="tx1"/>
                </a:solidFill>
                <a:latin typeface="Times New Roman" panose="02020603050405020304" pitchFamily="18" charset="0"/>
                <a:cs typeface="Times New Roman" panose="02020603050405020304" pitchFamily="18" charset="0"/>
              </a:rPr>
              <a:t>Navsat</a:t>
            </a:r>
            <a:r>
              <a:rPr lang="el-GR" sz="2000" dirty="0" smtClean="0">
                <a:solidFill>
                  <a:schemeClr val="tx1"/>
                </a:solidFill>
                <a:latin typeface="Times New Roman" panose="02020603050405020304" pitchFamily="18" charset="0"/>
                <a:cs typeface="Times New Roman" panose="02020603050405020304" pitchFamily="18" charset="0"/>
              </a:rPr>
              <a:t>/</a:t>
            </a:r>
            <a:r>
              <a:rPr lang="el-GR" sz="2000" dirty="0" err="1" smtClean="0">
                <a:solidFill>
                  <a:schemeClr val="tx1"/>
                </a:solidFill>
                <a:latin typeface="Times New Roman" panose="02020603050405020304" pitchFamily="18" charset="0"/>
                <a:cs typeface="Times New Roman" panose="02020603050405020304" pitchFamily="18" charset="0"/>
              </a:rPr>
              <a:t>Transit</a:t>
            </a:r>
            <a:r>
              <a:rPr lang="el-GR" sz="2000" dirty="0" smtClean="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of</a:t>
            </a:r>
            <a:r>
              <a:rPr lang="el-GR" sz="2000" dirty="0" smtClean="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US</a:t>
            </a:r>
            <a:r>
              <a:rPr lang="el-GR" sz="2000" dirty="0" smtClean="0">
                <a:solidFill>
                  <a:schemeClr val="tx1"/>
                </a:solidFill>
                <a:latin typeface="Times New Roman" panose="02020603050405020304" pitchFamily="18" charset="0"/>
                <a:cs typeface="Times New Roman" panose="02020603050405020304" pitchFamily="18" charset="0"/>
              </a:rPr>
              <a:t>                           </a:t>
            </a:r>
            <a:r>
              <a:rPr lang="el-GR" sz="2000" dirty="0" err="1" smtClean="0">
                <a:solidFill>
                  <a:schemeClr val="tx1"/>
                </a:solidFill>
                <a:latin typeface="Times New Roman" panose="02020603050405020304" pitchFamily="18" charset="0"/>
                <a:cs typeface="Times New Roman" panose="02020603050405020304" pitchFamily="18" charset="0"/>
              </a:rPr>
              <a:t>Tsikada</a:t>
            </a:r>
            <a:r>
              <a:rPr lang="el-GR" sz="2000" dirty="0" smtClean="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of the</a:t>
            </a:r>
            <a:r>
              <a:rPr lang="el-GR" sz="2000" dirty="0" smtClean="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Soviet</a:t>
            </a:r>
            <a:endParaRPr lang="el-GR" sz="2000" dirty="0" smtClean="0">
              <a:solidFill>
                <a:schemeClr val="tx1"/>
              </a:solidFill>
              <a:latin typeface="Times New Roman" panose="02020603050405020304" pitchFamily="18" charset="0"/>
              <a:cs typeface="Times New Roman" panose="02020603050405020304" pitchFamily="18" charset="0"/>
            </a:endParaRPr>
          </a:p>
          <a:p>
            <a:pPr algn="ctr"/>
            <a:r>
              <a:rPr lang="el-GR" sz="2000" dirty="0">
                <a:solidFill>
                  <a:schemeClr val="tx1"/>
                </a:solidFill>
                <a:latin typeface="Times New Roman" panose="02020603050405020304" pitchFamily="18" charset="0"/>
                <a:cs typeface="Times New Roman" panose="02020603050405020304" pitchFamily="18" charset="0"/>
              </a:rPr>
              <a:t> </a:t>
            </a:r>
            <a:r>
              <a:rPr lang="el-GR" sz="2000" dirty="0" smtClean="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Union</a:t>
            </a:r>
            <a:r>
              <a:rPr lang="el-GR" sz="2000" dirty="0" smtClean="0">
                <a:solidFill>
                  <a:schemeClr val="tx1"/>
                </a:solidFill>
                <a:latin typeface="Times New Roman" panose="02020603050405020304" pitchFamily="18" charset="0"/>
                <a:cs typeface="Times New Roman" panose="02020603050405020304" pitchFamily="18" charset="0"/>
              </a:rPr>
              <a:t> </a:t>
            </a:r>
            <a:endParaRPr lang="el-GR" sz="2000" dirty="0">
              <a:solidFill>
                <a:schemeClr val="tx1"/>
              </a:solidFill>
            </a:endParaRPr>
          </a:p>
        </p:txBody>
      </p:sp>
      <p:sp>
        <p:nvSpPr>
          <p:cNvPr id="11" name="Συν 10"/>
          <p:cNvSpPr/>
          <p:nvPr/>
        </p:nvSpPr>
        <p:spPr>
          <a:xfrm>
            <a:off x="4067295" y="3002827"/>
            <a:ext cx="432048" cy="368424"/>
          </a:xfrm>
          <a:prstGeom prst="mathPlu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0937" y="4362859"/>
            <a:ext cx="5921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Ορθογώνιο 11"/>
          <p:cNvSpPr/>
          <p:nvPr/>
        </p:nvSpPr>
        <p:spPr>
          <a:xfrm>
            <a:off x="4644008" y="4808460"/>
            <a:ext cx="3256993" cy="14401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000" dirty="0" err="1" smtClean="0">
                <a:solidFill>
                  <a:schemeClr val="tx1"/>
                </a:solidFill>
                <a:latin typeface="Times New Roman" panose="02020603050405020304" pitchFamily="18" charset="0"/>
                <a:cs typeface="Times New Roman" panose="02020603050405020304" pitchFamily="18" charset="0"/>
              </a:rPr>
              <a:t>Position</a:t>
            </a:r>
            <a:r>
              <a:rPr lang="el-GR" sz="2000" dirty="0">
                <a:solidFill>
                  <a:schemeClr val="tx1"/>
                </a:solidFill>
                <a:latin typeface="Times New Roman" panose="02020603050405020304" pitchFamily="18" charset="0"/>
                <a:cs typeface="Times New Roman" panose="02020603050405020304" pitchFamily="18" charset="0"/>
              </a:rPr>
              <a:t>, </a:t>
            </a:r>
            <a:r>
              <a:rPr lang="el-GR" sz="2000" dirty="0" err="1">
                <a:solidFill>
                  <a:schemeClr val="tx1"/>
                </a:solidFill>
                <a:latin typeface="Times New Roman" panose="02020603050405020304" pitchFamily="18" charset="0"/>
                <a:cs typeface="Times New Roman" panose="02020603050405020304" pitchFamily="18" charset="0"/>
              </a:rPr>
              <a:t>Navigation</a:t>
            </a:r>
            <a:r>
              <a:rPr lang="el-GR" sz="2000" dirty="0">
                <a:solidFill>
                  <a:schemeClr val="tx1"/>
                </a:solidFill>
                <a:latin typeface="Times New Roman" panose="02020603050405020304" pitchFamily="18" charset="0"/>
                <a:cs typeface="Times New Roman" panose="02020603050405020304" pitchFamily="18" charset="0"/>
              </a:rPr>
              <a:t> </a:t>
            </a:r>
            <a:r>
              <a:rPr lang="el-GR" sz="2000" dirty="0" err="1">
                <a:solidFill>
                  <a:schemeClr val="tx1"/>
                </a:solidFill>
                <a:latin typeface="Times New Roman" panose="02020603050405020304" pitchFamily="18" charset="0"/>
                <a:cs typeface="Times New Roman" panose="02020603050405020304" pitchFamily="18" charset="0"/>
              </a:rPr>
              <a:t>and</a:t>
            </a:r>
            <a:r>
              <a:rPr lang="el-GR" sz="2000" dirty="0">
                <a:solidFill>
                  <a:schemeClr val="tx1"/>
                </a:solidFill>
                <a:latin typeface="Times New Roman" panose="02020603050405020304" pitchFamily="18" charset="0"/>
                <a:cs typeface="Times New Roman" panose="02020603050405020304" pitchFamily="18" charset="0"/>
              </a:rPr>
              <a:t> </a:t>
            </a:r>
            <a:r>
              <a:rPr lang="el-GR" sz="2000" dirty="0" err="1">
                <a:solidFill>
                  <a:schemeClr val="tx1"/>
                </a:solidFill>
                <a:latin typeface="Times New Roman" panose="02020603050405020304" pitchFamily="18" charset="0"/>
                <a:cs typeface="Times New Roman" panose="02020603050405020304" pitchFamily="18" charset="0"/>
              </a:rPr>
              <a:t>Time</a:t>
            </a:r>
            <a:r>
              <a:rPr lang="el-GR" sz="2000" dirty="0">
                <a:solidFill>
                  <a:schemeClr val="tx1"/>
                </a:solidFill>
                <a:latin typeface="Times New Roman" panose="02020603050405020304" pitchFamily="18" charset="0"/>
                <a:cs typeface="Times New Roman" panose="02020603050405020304" pitchFamily="18" charset="0"/>
              </a:rPr>
              <a:t> </a:t>
            </a:r>
            <a:r>
              <a:rPr lang="el-GR" sz="2000" dirty="0" err="1">
                <a:solidFill>
                  <a:schemeClr val="tx1"/>
                </a:solidFill>
                <a:latin typeface="Times New Roman" panose="02020603050405020304" pitchFamily="18" charset="0"/>
                <a:cs typeface="Times New Roman" panose="02020603050405020304" pitchFamily="18" charset="0"/>
              </a:rPr>
              <a:t>Systems</a:t>
            </a:r>
            <a:r>
              <a:rPr lang="el-GR" sz="2000" dirty="0">
                <a:solidFill>
                  <a:schemeClr val="tx1"/>
                </a:solidFill>
                <a:latin typeface="Times New Roman" panose="02020603050405020304" pitchFamily="18" charset="0"/>
                <a:cs typeface="Times New Roman" panose="02020603050405020304" pitchFamily="18" charset="0"/>
              </a:rPr>
              <a:t> – </a:t>
            </a:r>
            <a:r>
              <a:rPr lang="en-US" sz="2000" dirty="0" smtClean="0">
                <a:solidFill>
                  <a:schemeClr val="tx1"/>
                </a:solidFill>
                <a:latin typeface="Times New Roman" panose="02020603050405020304" pitchFamily="18" charset="0"/>
                <a:cs typeface="Times New Roman" panose="02020603050405020304" pitchFamily="18" charset="0"/>
              </a:rPr>
              <a:t>(</a:t>
            </a:r>
            <a:r>
              <a:rPr lang="el-GR" sz="2000" dirty="0" smtClean="0">
                <a:solidFill>
                  <a:schemeClr val="tx1"/>
                </a:solidFill>
                <a:latin typeface="Times New Roman" panose="02020603050405020304" pitchFamily="18" charset="0"/>
                <a:cs typeface="Times New Roman" panose="02020603050405020304" pitchFamily="18" charset="0"/>
              </a:rPr>
              <a:t>PΝΤ</a:t>
            </a:r>
            <a:r>
              <a:rPr lang="en-US" sz="2000" dirty="0">
                <a:solidFill>
                  <a:schemeClr val="tx1"/>
                </a:solidFill>
                <a:latin typeface="Times New Roman" panose="02020603050405020304" pitchFamily="18" charset="0"/>
                <a:cs typeface="Times New Roman" panose="02020603050405020304" pitchFamily="18" charset="0"/>
              </a:rPr>
              <a:t>)</a:t>
            </a:r>
            <a:endParaRPr lang="el-GR" sz="2000" dirty="0">
              <a:solidFill>
                <a:schemeClr val="tx1"/>
              </a:solidFill>
              <a:latin typeface="Times New Roman" panose="02020603050405020304" pitchFamily="18" charset="0"/>
              <a:cs typeface="Times New Roman" panose="02020603050405020304" pitchFamily="18" charset="0"/>
            </a:endParaRPr>
          </a:p>
          <a:p>
            <a:pPr algn="ctr"/>
            <a:endParaRPr lang="el-GR" dirty="0">
              <a:solidFill>
                <a:schemeClr val="tx1"/>
              </a:solidFill>
            </a:endParaRPr>
          </a:p>
        </p:txBody>
      </p:sp>
      <p:sp>
        <p:nvSpPr>
          <p:cNvPr id="15" name="Επεξήγηση με δεξιό βέλος 14"/>
          <p:cNvSpPr/>
          <p:nvPr/>
        </p:nvSpPr>
        <p:spPr>
          <a:xfrm>
            <a:off x="683567" y="4794191"/>
            <a:ext cx="3815775" cy="1468698"/>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2000" dirty="0" smtClean="0">
                <a:solidFill>
                  <a:schemeClr val="tx1"/>
                </a:solidFill>
                <a:latin typeface="Times New Roman" panose="02020603050405020304" pitchFamily="18" charset="0"/>
                <a:cs typeface="Times New Roman" panose="02020603050405020304" pitchFamily="18" charset="0"/>
              </a:rPr>
              <a:t>GPS </a:t>
            </a:r>
            <a:r>
              <a:rPr lang="en-US" sz="2000" dirty="0" smtClean="0">
                <a:solidFill>
                  <a:schemeClr val="tx1"/>
                </a:solidFill>
                <a:latin typeface="Times New Roman" panose="02020603050405020304" pitchFamily="18" charset="0"/>
                <a:cs typeface="Times New Roman" panose="02020603050405020304" pitchFamily="18" charset="0"/>
              </a:rPr>
              <a:t>of US</a:t>
            </a:r>
            <a:endParaRPr lang="el-GR" sz="2000" dirty="0">
              <a:solidFill>
                <a:schemeClr val="tx1"/>
              </a:solidFill>
              <a:latin typeface="Times New Roman" panose="02020603050405020304" pitchFamily="18" charset="0"/>
              <a:cs typeface="Times New Roman" panose="02020603050405020304" pitchFamily="18" charset="0"/>
            </a:endParaRPr>
          </a:p>
          <a:p>
            <a:pPr algn="ctr"/>
            <a:endParaRPr lang="el-GR" sz="2000" dirty="0">
              <a:solidFill>
                <a:schemeClr val="tx1"/>
              </a:solidFill>
              <a:latin typeface="Times New Roman" panose="02020603050405020304" pitchFamily="18" charset="0"/>
              <a:cs typeface="Times New Roman" panose="02020603050405020304" pitchFamily="18" charset="0"/>
            </a:endParaRPr>
          </a:p>
          <a:p>
            <a:pPr algn="ctr"/>
            <a:r>
              <a:rPr lang="el-GR" sz="2000" dirty="0" err="1">
                <a:solidFill>
                  <a:schemeClr val="tx1"/>
                </a:solidFill>
                <a:latin typeface="Times New Roman" panose="02020603050405020304" pitchFamily="18" charset="0"/>
                <a:cs typeface="Times New Roman" panose="02020603050405020304" pitchFamily="18" charset="0"/>
              </a:rPr>
              <a:t>Glonass</a:t>
            </a:r>
            <a:r>
              <a:rPr lang="el-GR"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of the </a:t>
            </a:r>
          </a:p>
          <a:p>
            <a:pPr algn="ctr"/>
            <a:r>
              <a:rPr lang="en-US" sz="2000" dirty="0" smtClean="0">
                <a:solidFill>
                  <a:schemeClr val="tx1"/>
                </a:solidFill>
                <a:latin typeface="Times New Roman" panose="02020603050405020304" pitchFamily="18" charset="0"/>
                <a:cs typeface="Times New Roman" panose="02020603050405020304" pitchFamily="18" charset="0"/>
              </a:rPr>
              <a:t>Soviet Union</a:t>
            </a:r>
            <a:endParaRPr lang="el-GR" dirty="0"/>
          </a:p>
        </p:txBody>
      </p:sp>
      <p:sp>
        <p:nvSpPr>
          <p:cNvPr id="18" name="Συν 17"/>
          <p:cNvSpPr/>
          <p:nvPr/>
        </p:nvSpPr>
        <p:spPr>
          <a:xfrm>
            <a:off x="1573696" y="5211683"/>
            <a:ext cx="424993" cy="425846"/>
          </a:xfrm>
          <a:prstGeom prst="mathPlu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Tree>
    <p:extLst>
      <p:ext uri="{BB962C8B-B14F-4D97-AF65-F5344CB8AC3E}">
        <p14:creationId xmlns:p14="http://schemas.microsoft.com/office/powerpoint/2010/main" val="3845478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301752" y="228600"/>
            <a:ext cx="8534400" cy="896144"/>
          </a:xfrm>
        </p:spPr>
        <p:txBody>
          <a:bodyPr>
            <a:normAutofit/>
          </a:bodyPr>
          <a:lstStyle/>
          <a:p>
            <a:r>
              <a:rPr lang="en-US" sz="2400" dirty="0">
                <a:latin typeface="Times New Roman" panose="02020603050405020304" pitchFamily="18" charset="0"/>
                <a:cs typeface="Times New Roman" panose="02020603050405020304" pitchFamily="18" charset="0"/>
              </a:rPr>
              <a:t>SATELLITE SYSTEMS OF DETERMINATION FOR POSITION, NAVIGATION AND TIME </a:t>
            </a:r>
            <a:r>
              <a:rPr lang="el-GR" sz="2400" dirty="0" smtClean="0">
                <a:latin typeface="Times New Roman" panose="02020603050405020304" pitchFamily="18" charset="0"/>
                <a:cs typeface="Times New Roman" panose="02020603050405020304" pitchFamily="18" charset="0"/>
              </a:rPr>
              <a:t> </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a:xfrm>
            <a:off x="684511" y="1527048"/>
            <a:ext cx="7559898" cy="4572000"/>
          </a:xfrm>
        </p:spPr>
        <p:txBody>
          <a:bodyPr>
            <a:noAutofit/>
          </a:bodyPr>
          <a:lstStyle/>
          <a:p>
            <a:pPr marL="0" indent="0">
              <a:buNone/>
            </a:pPr>
            <a:r>
              <a:rPr lang="en-US" sz="2000" dirty="0" smtClean="0">
                <a:latin typeface="Times New Roman" panose="02020603050405020304" pitchFamily="18" charset="0"/>
                <a:cs typeface="Times New Roman" panose="02020603050405020304" pitchFamily="18" charset="0"/>
              </a:rPr>
              <a:t>Various categories:</a:t>
            </a:r>
          </a:p>
          <a:p>
            <a:pPr marL="0" indent="0">
              <a:buNone/>
            </a:pPr>
            <a:endParaRPr lang="el-GR"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Global Navigation </a:t>
            </a:r>
            <a:r>
              <a:rPr lang="en-US" sz="2000" dirty="0" err="1" smtClean="0">
                <a:latin typeface="Times New Roman" panose="02020603050405020304" pitchFamily="18" charset="0"/>
                <a:cs typeface="Times New Roman" panose="02020603050405020304" pitchFamily="18" charset="0"/>
              </a:rPr>
              <a:t>Satelite</a:t>
            </a:r>
            <a:r>
              <a:rPr lang="en-US" sz="2000" dirty="0" smtClean="0">
                <a:latin typeface="Times New Roman" panose="02020603050405020304" pitchFamily="18" charset="0"/>
                <a:cs typeface="Times New Roman" panose="02020603050405020304" pitchFamily="18" charset="0"/>
              </a:rPr>
              <a:t> System – GNSS</a:t>
            </a:r>
            <a:r>
              <a:rPr lang="el-GR" sz="2000" dirty="0" smtClean="0">
                <a:latin typeface="Times New Roman" panose="02020603050405020304" pitchFamily="18" charset="0"/>
                <a:cs typeface="Times New Roman" panose="02020603050405020304" pitchFamily="18" charset="0"/>
              </a:rPr>
              <a:t> </a:t>
            </a:r>
          </a:p>
          <a:p>
            <a:pPr marL="0" indent="0">
              <a:buNone/>
            </a:pP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GPS</a:t>
            </a:r>
            <a:r>
              <a:rPr lang="el-GR"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Glonass</a:t>
            </a:r>
            <a:r>
              <a:rPr lang="el-GR" sz="2000" dirty="0" smtClean="0">
                <a:latin typeface="Times New Roman" panose="02020603050405020304" pitchFamily="18" charset="0"/>
                <a:cs typeface="Times New Roman" panose="02020603050405020304" pitchFamily="18" charset="0"/>
              </a:rPr>
              <a:t>, </a:t>
            </a:r>
            <a:r>
              <a:rPr lang="el-GR" sz="2000" dirty="0" err="1" smtClean="0">
                <a:latin typeface="Times New Roman" panose="02020603050405020304" pitchFamily="18" charset="0"/>
                <a:cs typeface="Times New Roman" panose="02020603050405020304" pitchFamily="18" charset="0"/>
              </a:rPr>
              <a:t>Galileo</a:t>
            </a:r>
            <a:r>
              <a:rPr lang="el-GR" sz="2000" dirty="0" smtClean="0">
                <a:latin typeface="Times New Roman" panose="02020603050405020304" pitchFamily="18" charset="0"/>
                <a:cs typeface="Times New Roman" panose="02020603050405020304" pitchFamily="18" charset="0"/>
              </a:rPr>
              <a:t>, </a:t>
            </a:r>
            <a:r>
              <a:rPr lang="el-GR" sz="2000" dirty="0" err="1" smtClean="0">
                <a:latin typeface="Times New Roman" panose="02020603050405020304" pitchFamily="18" charset="0"/>
                <a:cs typeface="Times New Roman" panose="02020603050405020304" pitchFamily="18" charset="0"/>
              </a:rPr>
              <a:t>Beidou</a:t>
            </a:r>
            <a:r>
              <a:rPr lang="el-GR"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initially as a regional </a:t>
            </a:r>
            <a:r>
              <a:rPr lang="en-US" sz="2000" dirty="0" smtClean="0">
                <a:latin typeface="Times New Roman" panose="02020603050405020304" pitchFamily="18" charset="0"/>
                <a:cs typeface="Times New Roman" panose="02020603050405020304" pitchFamily="18" charset="0"/>
              </a:rPr>
              <a:t>one.</a:t>
            </a:r>
            <a:r>
              <a:rPr lang="el-GR" sz="2000" dirty="0" smtClean="0">
                <a:latin typeface="Times New Roman" panose="02020603050405020304" pitchFamily="18" charset="0"/>
                <a:cs typeface="Times New Roman" panose="02020603050405020304" pitchFamily="18" charset="0"/>
              </a:rPr>
              <a:t> </a:t>
            </a:r>
          </a:p>
          <a:p>
            <a:endParaRPr lang="en-US" sz="2000" dirty="0" smtClean="0">
              <a:latin typeface="Times New Roman" panose="02020603050405020304" pitchFamily="18" charset="0"/>
              <a:cs typeface="Times New Roman" panose="02020603050405020304" pitchFamily="18" charset="0"/>
            </a:endParaRPr>
          </a:p>
          <a:p>
            <a:r>
              <a:rPr lang="el-GR" sz="2000" dirty="0" err="1" smtClean="0">
                <a:latin typeface="Times New Roman" panose="02020603050405020304" pitchFamily="18" charset="0"/>
                <a:cs typeface="Times New Roman" panose="02020603050405020304" pitchFamily="18" charset="0"/>
              </a:rPr>
              <a:t>Regional</a:t>
            </a:r>
            <a:r>
              <a:rPr lang="el-GR" sz="2000" dirty="0" smtClean="0">
                <a:latin typeface="Times New Roman" panose="02020603050405020304" pitchFamily="18" charset="0"/>
                <a:cs typeface="Times New Roman" panose="02020603050405020304" pitchFamily="18" charset="0"/>
              </a:rPr>
              <a:t> </a:t>
            </a:r>
            <a:r>
              <a:rPr lang="el-GR" sz="2000" dirty="0" err="1" smtClean="0">
                <a:latin typeface="Times New Roman" panose="02020603050405020304" pitchFamily="18" charset="0"/>
                <a:cs typeface="Times New Roman" panose="02020603050405020304" pitchFamily="18" charset="0"/>
              </a:rPr>
              <a:t>Navigation</a:t>
            </a:r>
            <a:r>
              <a:rPr lang="el-GR" sz="2000" dirty="0" smtClean="0">
                <a:latin typeface="Times New Roman" panose="02020603050405020304" pitchFamily="18" charset="0"/>
                <a:cs typeface="Times New Roman" panose="02020603050405020304" pitchFamily="18" charset="0"/>
              </a:rPr>
              <a:t> </a:t>
            </a:r>
            <a:r>
              <a:rPr lang="el-GR" sz="2000" dirty="0" err="1" smtClean="0">
                <a:latin typeface="Times New Roman" panose="02020603050405020304" pitchFamily="18" charset="0"/>
                <a:cs typeface="Times New Roman" panose="02020603050405020304" pitchFamily="18" charset="0"/>
              </a:rPr>
              <a:t>Satellite</a:t>
            </a:r>
            <a:r>
              <a:rPr lang="el-GR" sz="2000" dirty="0" smtClean="0">
                <a:latin typeface="Times New Roman" panose="02020603050405020304" pitchFamily="18" charset="0"/>
                <a:cs typeface="Times New Roman" panose="02020603050405020304" pitchFamily="18" charset="0"/>
              </a:rPr>
              <a:t> </a:t>
            </a:r>
            <a:r>
              <a:rPr lang="el-GR" sz="2000" dirty="0" err="1" smtClean="0">
                <a:latin typeface="Times New Roman" panose="02020603050405020304" pitchFamily="18" charset="0"/>
                <a:cs typeface="Times New Roman" panose="02020603050405020304" pitchFamily="18" charset="0"/>
              </a:rPr>
              <a:t>Systems</a:t>
            </a:r>
            <a:r>
              <a:rPr lang="en-US" sz="2000" dirty="0" smtClean="0">
                <a:latin typeface="Times New Roman" panose="02020603050405020304" pitchFamily="18" charset="0"/>
                <a:cs typeface="Times New Roman" panose="02020603050405020304" pitchFamily="18" charset="0"/>
              </a:rPr>
              <a:t> </a:t>
            </a:r>
            <a:r>
              <a:rPr lang="el-GR" sz="2000" dirty="0" smtClean="0">
                <a:latin typeface="Times New Roman" panose="02020603050405020304" pitchFamily="18" charset="0"/>
                <a:cs typeface="Times New Roman" panose="02020603050405020304" pitchFamily="18" charset="0"/>
              </a:rPr>
              <a:t>–</a:t>
            </a:r>
            <a:r>
              <a:rPr lang="en-US" sz="2000" dirty="0" smtClean="0">
                <a:latin typeface="Times New Roman" panose="02020603050405020304" pitchFamily="18" charset="0"/>
                <a:cs typeface="Times New Roman" panose="02020603050405020304" pitchFamily="18" charset="0"/>
              </a:rPr>
              <a:t> </a:t>
            </a:r>
            <a:r>
              <a:rPr lang="el-GR" sz="2000" dirty="0" smtClean="0">
                <a:latin typeface="Times New Roman" panose="02020603050405020304" pitchFamily="18" charset="0"/>
                <a:cs typeface="Times New Roman" panose="02020603050405020304" pitchFamily="18" charset="0"/>
              </a:rPr>
              <a:t>RNSS </a:t>
            </a:r>
          </a:p>
          <a:p>
            <a:pPr marL="0" indent="0">
              <a:buNone/>
            </a:pPr>
            <a:r>
              <a:rPr lang="el-GR" sz="2000" dirty="0">
                <a:latin typeface="Times New Roman" panose="02020603050405020304" pitchFamily="18" charset="0"/>
                <a:cs typeface="Times New Roman" panose="02020603050405020304" pitchFamily="18" charset="0"/>
              </a:rPr>
              <a:t> </a:t>
            </a: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t>
            </a:r>
            <a:r>
              <a:rPr lang="el-GR" sz="2000" dirty="0" smtClean="0">
                <a:latin typeface="Times New Roman" panose="02020603050405020304" pitchFamily="18" charset="0"/>
                <a:cs typeface="Times New Roman" panose="02020603050405020304" pitchFamily="18" charset="0"/>
              </a:rPr>
              <a:t>QZSS </a:t>
            </a:r>
            <a:r>
              <a:rPr lang="en-US" sz="2000" dirty="0">
                <a:latin typeface="Times New Roman" panose="02020603050405020304" pitchFamily="18" charset="0"/>
                <a:cs typeface="Times New Roman" panose="02020603050405020304" pitchFamily="18" charset="0"/>
              </a:rPr>
              <a:t>of Japan</a:t>
            </a:r>
            <a:r>
              <a:rPr lang="en-US" sz="2000" dirty="0" smtClean="0">
                <a:latin typeface="Times New Roman" panose="02020603050405020304" pitchFamily="18" charset="0"/>
                <a:cs typeface="Times New Roman" panose="02020603050405020304" pitchFamily="18" charset="0"/>
              </a:rPr>
              <a:t>, </a:t>
            </a:r>
            <a:r>
              <a:rPr lang="el-GR" sz="2000" dirty="0" smtClean="0">
                <a:latin typeface="Times New Roman" panose="02020603050405020304" pitchFamily="18" charset="0"/>
                <a:cs typeface="Times New Roman" panose="02020603050405020304" pitchFamily="18" charset="0"/>
              </a:rPr>
              <a:t>IRNSS </a:t>
            </a:r>
            <a:r>
              <a:rPr lang="en-US" sz="2000" dirty="0" smtClean="0">
                <a:latin typeface="Times New Roman" panose="02020603050405020304" pitchFamily="18" charset="0"/>
                <a:cs typeface="Times New Roman" panose="02020603050405020304" pitchFamily="18" charset="0"/>
              </a:rPr>
              <a:t>of India.</a:t>
            </a:r>
            <a:endParaRPr lang="el-GR" sz="2000" dirty="0" smtClean="0">
              <a:latin typeface="Times New Roman" panose="02020603050405020304" pitchFamily="18" charset="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Satellite Based Augmentation Systems – SBAS</a:t>
            </a:r>
            <a:endParaRPr lang="el-GR" sz="2000" dirty="0">
              <a:latin typeface="Times New Roman" panose="02020603050405020304" pitchFamily="18" charset="0"/>
              <a:cs typeface="Times New Roman" panose="02020603050405020304" pitchFamily="18" charset="0"/>
            </a:endParaRPr>
          </a:p>
          <a:p>
            <a:pPr marL="0" indent="0">
              <a:buNone/>
            </a:pP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European </a:t>
            </a:r>
            <a:r>
              <a:rPr lang="en-US" sz="2000" dirty="0">
                <a:latin typeface="Times New Roman" panose="02020603050405020304" pitchFamily="18" charset="0"/>
                <a:cs typeface="Times New Roman" panose="02020603050405020304" pitchFamily="18" charset="0"/>
              </a:rPr>
              <a:t>EGNOS system, WAAAS for </a:t>
            </a:r>
            <a:r>
              <a:rPr lang="en-US" sz="2000" dirty="0" smtClean="0">
                <a:latin typeface="Times New Roman" panose="02020603050405020304" pitchFamily="18" charset="0"/>
                <a:cs typeface="Times New Roman" panose="02020603050405020304" pitchFamily="18" charset="0"/>
              </a:rPr>
              <a:t>US-Canada,</a:t>
            </a:r>
            <a:endParaRPr lang="el-GR" sz="2000" dirty="0" smtClean="0">
              <a:latin typeface="Times New Roman" panose="02020603050405020304" pitchFamily="18" charset="0"/>
              <a:cs typeface="Times New Roman" panose="02020603050405020304" pitchFamily="18" charset="0"/>
            </a:endParaRPr>
          </a:p>
          <a:p>
            <a:pPr marL="0" indent="0">
              <a:buNone/>
            </a:pPr>
            <a:r>
              <a:rPr lang="el-GR" sz="2000" dirty="0">
                <a:latin typeface="Times New Roman" panose="02020603050405020304" pitchFamily="18" charset="0"/>
                <a:cs typeface="Times New Roman" panose="02020603050405020304" pitchFamily="18" charset="0"/>
              </a:rPr>
              <a:t> </a:t>
            </a:r>
            <a:r>
              <a:rPr lang="el-GR"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MSAS of Japan, GAGAN of </a:t>
            </a:r>
            <a:r>
              <a:rPr lang="en-US" sz="2000" dirty="0" smtClean="0">
                <a:latin typeface="Times New Roman" panose="02020603050405020304" pitchFamily="18" charset="0"/>
                <a:cs typeface="Times New Roman" panose="02020603050405020304" pitchFamily="18" charset="0"/>
              </a:rPr>
              <a:t>India.</a:t>
            </a:r>
            <a:endParaRPr lang="el-GR" sz="2000" dirty="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endParaRPr lang="el-GR" sz="2000" dirty="0">
              <a:latin typeface="Times New Roman" panose="02020603050405020304" pitchFamily="18" charset="0"/>
              <a:cs typeface="Times New Roman" panose="02020603050405020304"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4551" y="2564904"/>
            <a:ext cx="72008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6857" y="3680366"/>
            <a:ext cx="719137"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6856" y="4725144"/>
            <a:ext cx="719137"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98780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n-US" sz="2400" dirty="0">
                <a:latin typeface="Times New Roman" panose="02020603050405020304" pitchFamily="18" charset="0"/>
                <a:cs typeface="Times New Roman" panose="02020603050405020304" pitchFamily="18" charset="0"/>
              </a:rPr>
              <a:t>BASIC PRINCIPLES OF OPERATION OF </a:t>
            </a:r>
            <a:r>
              <a:rPr lang="en-US" sz="2400" dirty="0" smtClean="0">
                <a:latin typeface="Times New Roman" panose="02020603050405020304" pitchFamily="18" charset="0"/>
                <a:cs typeface="Times New Roman" panose="02020603050405020304" pitchFamily="18" charset="0"/>
              </a:rPr>
              <a:t>GNSS</a:t>
            </a:r>
            <a:endParaRPr lang="el-GR" sz="2400" dirty="0">
              <a:latin typeface="Times New Roman" panose="02020603050405020304" pitchFamily="18" charset="0"/>
              <a:cs typeface="Times New Roman" panose="02020603050405020304" pitchFamily="18" charset="0"/>
            </a:endParaRPr>
          </a:p>
        </p:txBody>
      </p:sp>
      <p:pic>
        <p:nvPicPr>
          <p:cNvPr id="1026" name="Picture 2" descr="C:\Users\valia\AppData\Roaming\Skype\valia_m4\media_messaging\media_cache_v3\^27C2173C54ABA56E66D0B0F5B5D4BC12FC908422B5CFB6CD92^pimgpsh_fullsize_dist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353163"/>
            <a:ext cx="4104456" cy="5045530"/>
          </a:xfrm>
          <a:prstGeom prst="rect">
            <a:avLst/>
          </a:prstGeom>
          <a:solidFill>
            <a:schemeClr val="accent1"/>
          </a:solidFill>
          <a:extLst/>
        </p:spPr>
      </p:pic>
      <p:sp>
        <p:nvSpPr>
          <p:cNvPr id="6" name="Βέλος προς τα κάτω 5"/>
          <p:cNvSpPr/>
          <p:nvPr/>
        </p:nvSpPr>
        <p:spPr>
          <a:xfrm>
            <a:off x="1979712" y="1999793"/>
            <a:ext cx="484632"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 name="Θέση περιεχομένου 3"/>
          <p:cNvSpPr>
            <a:spLocks noGrp="1"/>
          </p:cNvSpPr>
          <p:nvPr>
            <p:ph sz="quarter" idx="1"/>
          </p:nvPr>
        </p:nvSpPr>
        <p:spPr>
          <a:xfrm>
            <a:off x="301752" y="1412776"/>
            <a:ext cx="4054224" cy="4686272"/>
          </a:xfrm>
        </p:spPr>
        <p:txBody>
          <a:bodyPr>
            <a:normAutofit/>
          </a:bodyPr>
          <a:lstStyle/>
          <a:p>
            <a:pPr marL="0" indent="0" algn="ctr">
              <a:buNone/>
            </a:pPr>
            <a:r>
              <a:rPr lang="en-US" sz="2000" dirty="0" smtClean="0">
                <a:latin typeface="Times New Roman" panose="02020603050405020304" pitchFamily="18" charset="0"/>
                <a:cs typeface="Times New Roman" panose="02020603050405020304" pitchFamily="18" charset="0"/>
              </a:rPr>
              <a:t>Determination of position in</a:t>
            </a:r>
            <a:r>
              <a:rPr lang="el-GR" sz="2000" dirty="0" smtClean="0">
                <a:latin typeface="Times New Roman" panose="02020603050405020304" pitchFamily="18" charset="0"/>
                <a:cs typeface="Times New Roman" panose="02020603050405020304" pitchFamily="18" charset="0"/>
              </a:rPr>
              <a:t> G</a:t>
            </a:r>
            <a:r>
              <a:rPr lang="en-US" sz="2000" dirty="0" smtClean="0">
                <a:latin typeface="Times New Roman" panose="02020603050405020304" pitchFamily="18" charset="0"/>
                <a:cs typeface="Times New Roman" panose="02020603050405020304" pitchFamily="18" charset="0"/>
              </a:rPr>
              <a:t>NSS</a:t>
            </a:r>
            <a:endParaRPr lang="el-GR" sz="2000" dirty="0">
              <a:latin typeface="Times New Roman" panose="02020603050405020304" pitchFamily="18" charset="0"/>
              <a:cs typeface="Times New Roman" panose="02020603050405020304" pitchFamily="18" charset="0"/>
            </a:endParaRPr>
          </a:p>
          <a:p>
            <a:pPr marL="0" indent="0">
              <a:buNone/>
            </a:pPr>
            <a:endParaRPr lang="el-GR" sz="2000" dirty="0" smtClean="0">
              <a:latin typeface="Times New Roman" panose="02020603050405020304" pitchFamily="18" charset="0"/>
              <a:cs typeface="Times New Roman" panose="02020603050405020304" pitchFamily="18" charset="0"/>
            </a:endParaRPr>
          </a:p>
          <a:p>
            <a:pPr marL="0" indent="0">
              <a:buNone/>
            </a:pPr>
            <a:endParaRPr lang="el-GR" sz="2000" dirty="0">
              <a:latin typeface="Times New Roman" panose="02020603050405020304" pitchFamily="18" charset="0"/>
              <a:cs typeface="Times New Roman" panose="02020603050405020304" pitchFamily="18" charset="0"/>
            </a:endParaRPr>
          </a:p>
          <a:p>
            <a:pPr marL="0" indent="0">
              <a:buNone/>
            </a:pPr>
            <a:endParaRPr lang="el-GR"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Measuring receiver distances from at least four </a:t>
            </a:r>
            <a:r>
              <a:rPr lang="en-US" sz="2000" dirty="0" smtClean="0">
                <a:latin typeface="Times New Roman" panose="02020603050405020304" pitchFamily="18" charset="0"/>
                <a:cs typeface="Times New Roman" panose="02020603050405020304" pitchFamily="18" charset="0"/>
              </a:rPr>
              <a:t>satellites.</a:t>
            </a:r>
            <a:r>
              <a:rPr lang="el-GR" sz="2000" dirty="0" smtClean="0">
                <a:latin typeface="Times New Roman" panose="02020603050405020304" pitchFamily="18" charset="0"/>
                <a:cs typeface="Times New Roman" panose="02020603050405020304" pitchFamily="18" charset="0"/>
              </a:rPr>
              <a:t> </a:t>
            </a:r>
            <a:endParaRPr lang="el-GR" sz="2000" dirty="0">
              <a:latin typeface="Times New Roman" panose="02020603050405020304" pitchFamily="18" charset="0"/>
              <a:cs typeface="Times New Roman" panose="02020603050405020304" pitchFamily="18" charset="0"/>
            </a:endParaRPr>
          </a:p>
          <a:p>
            <a:pPr algn="just"/>
            <a:r>
              <a:rPr lang="en-US" sz="2000" dirty="0" smtClean="0">
                <a:latin typeface="Times New Roman" panose="02020603050405020304" pitchFamily="18" charset="0"/>
                <a:cs typeface="Times New Roman" panose="02020603050405020304" pitchFamily="18" charset="0"/>
              </a:rPr>
              <a:t>In particular,</a:t>
            </a:r>
            <a:r>
              <a:rPr lang="el-GR"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the position of the receiver is determined in the intersection of four spherical surfaces, which have centers of the positions of the satellites and the radii measured at all times by the receiver</a:t>
            </a:r>
            <a:r>
              <a:rPr lang="en-US" sz="2000" dirty="0" smtClean="0">
                <a:latin typeface="Times New Roman" panose="02020603050405020304" pitchFamily="18" charset="0"/>
                <a:cs typeface="Times New Roman" panose="02020603050405020304" pitchFamily="18" charset="0"/>
              </a:rPr>
              <a:t>.</a:t>
            </a:r>
            <a:endParaRPr lang="el-GR" sz="2000" dirty="0">
              <a:latin typeface="Times New Roman" panose="02020603050405020304" pitchFamily="18" charset="0"/>
              <a:cs typeface="Times New Roman" panose="02020603050405020304" pitchFamily="18" charset="0"/>
            </a:endParaRPr>
          </a:p>
          <a:p>
            <a:pPr marL="0" indent="0">
              <a:buNone/>
            </a:pPr>
            <a:endParaRPr lang="el-GR"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3262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539552" y="228600"/>
            <a:ext cx="7992888" cy="758952"/>
          </a:xfrm>
        </p:spPr>
        <p:txBody>
          <a:bodyPr>
            <a:noAutofit/>
          </a:bodyPr>
          <a:lstStyle/>
          <a:p>
            <a:r>
              <a:rPr lang="en-US" sz="2400" dirty="0">
                <a:latin typeface="Times New Roman" panose="02020603050405020304" pitchFamily="18" charset="0"/>
                <a:cs typeface="Times New Roman" panose="02020603050405020304" pitchFamily="18" charset="0"/>
              </a:rPr>
              <a:t>BASIC PARTS OF </a:t>
            </a:r>
            <a:r>
              <a:rPr lang="en-US" sz="2400" dirty="0" smtClean="0">
                <a:latin typeface="Times New Roman" panose="02020603050405020304" pitchFamily="18" charset="0"/>
                <a:cs typeface="Times New Roman" panose="02020603050405020304" pitchFamily="18" charset="0"/>
              </a:rPr>
              <a:t>A GLOBAL GNSS SATELLITE NAVIGATION SYSTEM</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p:txBody>
          <a:bodyPr>
            <a:normAutofit/>
          </a:bodyPr>
          <a:lstStyle/>
          <a:p>
            <a:pPr marL="0" indent="0">
              <a:buNone/>
            </a:pPr>
            <a:r>
              <a:rPr lang="el-GR" dirty="0" smtClean="0"/>
              <a:t>    </a:t>
            </a:r>
          </a:p>
          <a:p>
            <a:pPr marL="457200" indent="-457200">
              <a:buAutoNum type="arabicParenR"/>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satellite </a:t>
            </a:r>
            <a:r>
              <a:rPr lang="en-US" sz="2000" dirty="0" smtClean="0">
                <a:latin typeface="Times New Roman" panose="02020603050405020304" pitchFamily="18" charset="0"/>
                <a:cs typeface="Times New Roman" panose="02020603050405020304" pitchFamily="18" charset="0"/>
              </a:rPr>
              <a:t>segment</a:t>
            </a: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System satellites.</a:t>
            </a:r>
            <a:endParaRPr lang="el-GR" sz="2000" dirty="0" smtClean="0">
              <a:latin typeface="Times New Roman" panose="02020603050405020304" pitchFamily="18" charset="0"/>
              <a:cs typeface="Times New Roman" panose="02020603050405020304" pitchFamily="18" charset="0"/>
            </a:endParaRPr>
          </a:p>
          <a:p>
            <a:pPr marL="457200" indent="-457200">
              <a:buAutoNum type="arabicParenR"/>
            </a:pPr>
            <a:endParaRPr lang="el-GR" sz="2000" dirty="0" smtClean="0">
              <a:latin typeface="Times New Roman" panose="02020603050405020304" pitchFamily="18" charset="0"/>
              <a:cs typeface="Times New Roman" panose="02020603050405020304" pitchFamily="18" charset="0"/>
            </a:endParaRPr>
          </a:p>
          <a:p>
            <a:pPr marL="457200" indent="-457200">
              <a:buFont typeface="Wingdings 2"/>
              <a:buAutoNum type="arabicParenR"/>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Control </a:t>
            </a:r>
            <a:r>
              <a:rPr lang="en-US" sz="2000" dirty="0" smtClean="0">
                <a:latin typeface="Times New Roman" panose="02020603050405020304" pitchFamily="18" charset="0"/>
                <a:cs typeface="Times New Roman" panose="02020603050405020304" pitchFamily="18" charset="0"/>
              </a:rPr>
              <a:t>Department</a:t>
            </a: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Network </a:t>
            </a:r>
            <a:r>
              <a:rPr lang="en-US" sz="2000" dirty="0">
                <a:latin typeface="Times New Roman" panose="02020603050405020304" pitchFamily="18" charset="0"/>
                <a:cs typeface="Times New Roman" panose="02020603050405020304" pitchFamily="18" charset="0"/>
              </a:rPr>
              <a:t>of earth </a:t>
            </a:r>
            <a:r>
              <a:rPr lang="en-US" sz="2000" dirty="0" smtClean="0">
                <a:latin typeface="Times New Roman" panose="02020603050405020304" pitchFamily="18" charset="0"/>
                <a:cs typeface="Times New Roman" panose="02020603050405020304" pitchFamily="18" charset="0"/>
              </a:rPr>
              <a:t>stations.</a:t>
            </a:r>
            <a:endParaRPr lang="el-GR" sz="2000" dirty="0" smtClean="0">
              <a:latin typeface="Times New Roman" panose="02020603050405020304" pitchFamily="18" charset="0"/>
              <a:cs typeface="Times New Roman" panose="02020603050405020304" pitchFamily="18" charset="0"/>
            </a:endParaRPr>
          </a:p>
          <a:p>
            <a:pPr marL="457200" indent="-457200">
              <a:buFont typeface="Wingdings 2"/>
              <a:buAutoNum type="arabicParenR"/>
            </a:pPr>
            <a:endParaRPr lang="el-GR" sz="2000" dirty="0">
              <a:latin typeface="Times New Roman" panose="02020603050405020304" pitchFamily="18" charset="0"/>
              <a:cs typeface="Times New Roman" panose="02020603050405020304" pitchFamily="18" charset="0"/>
            </a:endParaRPr>
          </a:p>
          <a:p>
            <a:pPr marL="457200" indent="-457200">
              <a:buFont typeface="Wingdings 2"/>
              <a:buAutoNum type="arabicParenR"/>
            </a:pP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users </a:t>
            </a:r>
            <a:r>
              <a:rPr lang="en-US" sz="2000" dirty="0" smtClean="0">
                <a:latin typeface="Times New Roman" panose="02020603050405020304" pitchFamily="18" charset="0"/>
                <a:cs typeface="Times New Roman" panose="02020603050405020304" pitchFamily="18" charset="0"/>
              </a:rPr>
              <a:t>section</a:t>
            </a: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All </a:t>
            </a:r>
            <a:r>
              <a:rPr lang="en-US" sz="2000" dirty="0">
                <a:latin typeface="Times New Roman" panose="02020603050405020304" pitchFamily="18" charset="0"/>
                <a:cs typeface="Times New Roman" panose="02020603050405020304" pitchFamily="18" charset="0"/>
              </a:rPr>
              <a:t>system receivers that are used in a wide range </a:t>
            </a:r>
            <a:r>
              <a:rPr lang="en-US" sz="2000" dirty="0" smtClean="0">
                <a:latin typeface="Times New Roman" panose="02020603050405020304" pitchFamily="18" charset="0"/>
                <a:cs typeface="Times New Roman" panose="02020603050405020304" pitchFamily="18" charset="0"/>
              </a:rPr>
              <a:t>   of </a:t>
            </a:r>
            <a:r>
              <a:rPr lang="en-US" sz="2000" dirty="0">
                <a:latin typeface="Times New Roman" panose="02020603050405020304" pitchFamily="18" charset="0"/>
                <a:cs typeface="Times New Roman" panose="02020603050405020304" pitchFamily="18" charset="0"/>
              </a:rPr>
              <a:t>civilian and military </a:t>
            </a:r>
            <a:r>
              <a:rPr lang="en-US" sz="2000" dirty="0" smtClean="0">
                <a:latin typeface="Times New Roman" panose="02020603050405020304" pitchFamily="18" charset="0"/>
                <a:cs typeface="Times New Roman" panose="02020603050405020304" pitchFamily="18" charset="0"/>
              </a:rPr>
              <a:t>applications.</a:t>
            </a:r>
            <a:endParaRPr lang="el-GR" sz="2000" dirty="0">
              <a:latin typeface="Times New Roman" panose="02020603050405020304" pitchFamily="18" charset="0"/>
              <a:cs typeface="Times New Roman" panose="02020603050405020304" pitchFamily="18" charset="0"/>
            </a:endParaRPr>
          </a:p>
          <a:p>
            <a:pPr marL="0" indent="0">
              <a:buNone/>
            </a:pPr>
            <a:endParaRPr lang="el-GR" sz="2000" dirty="0">
              <a:latin typeface="Times New Roman" panose="02020603050405020304" pitchFamily="18" charset="0"/>
              <a:cs typeface="Times New Roman" panose="02020603050405020304" pitchFamily="18" charset="0"/>
            </a:endParaRPr>
          </a:p>
        </p:txBody>
      </p:sp>
      <p:sp>
        <p:nvSpPr>
          <p:cNvPr id="4" name="Δεξιό βέλος 3"/>
          <p:cNvSpPr/>
          <p:nvPr/>
        </p:nvSpPr>
        <p:spPr>
          <a:xfrm>
            <a:off x="3266890" y="2058757"/>
            <a:ext cx="72008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2782979"/>
            <a:ext cx="7381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2715" y="3501008"/>
            <a:ext cx="7381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01738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301752" y="228600"/>
            <a:ext cx="8590728" cy="680120"/>
          </a:xfrm>
        </p:spPr>
        <p:txBody>
          <a:bodyPr>
            <a:normAutofit/>
          </a:bodyPr>
          <a:lstStyle/>
          <a:p>
            <a:r>
              <a:rPr lang="en-US" sz="2400" dirty="0" smtClean="0">
                <a:latin typeface="Times New Roman" panose="02020603050405020304" pitchFamily="18" charset="0"/>
                <a:cs typeface="Times New Roman" panose="02020603050405020304" pitchFamily="18" charset="0"/>
              </a:rPr>
              <a:t>METHODS </a:t>
            </a:r>
            <a:r>
              <a:rPr lang="en-US" sz="2400" dirty="0">
                <a:latin typeface="Times New Roman" panose="02020603050405020304" pitchFamily="18" charset="0"/>
                <a:cs typeface="Times New Roman" panose="02020603050405020304" pitchFamily="18" charset="0"/>
              </a:rPr>
              <a:t>OF SATELLITE DETERMINATION OF </a:t>
            </a:r>
            <a:r>
              <a:rPr lang="en-US" sz="2400" dirty="0" smtClean="0">
                <a:latin typeface="Times New Roman" panose="02020603050405020304" pitchFamily="18" charset="0"/>
                <a:cs typeface="Times New Roman" panose="02020603050405020304" pitchFamily="18" charset="0"/>
              </a:rPr>
              <a:t>POSITION</a:t>
            </a:r>
            <a:endParaRPr lang="el-GR" sz="2400" dirty="0">
              <a:latin typeface="Times New Roman" panose="02020603050405020304" pitchFamily="18" charset="0"/>
              <a:cs typeface="Times New Roman" panose="02020603050405020304" pitchFamily="18" charset="0"/>
            </a:endParaRPr>
          </a:p>
        </p:txBody>
      </p:sp>
      <p:sp>
        <p:nvSpPr>
          <p:cNvPr id="3" name="Θέση περιεχομένου 2"/>
          <p:cNvSpPr>
            <a:spLocks noGrp="1"/>
          </p:cNvSpPr>
          <p:nvPr>
            <p:ph sz="quarter" idx="1"/>
          </p:nvPr>
        </p:nvSpPr>
        <p:spPr/>
        <p:txBody>
          <a:bodyPr>
            <a:normAutofit/>
          </a:bodyPr>
          <a:lstStyle/>
          <a:p>
            <a:endParaRPr lang="el-GR" sz="2000" dirty="0" smtClean="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Maritime (kinematic) </a:t>
            </a:r>
            <a:r>
              <a:rPr lang="en-US" sz="2000" dirty="0" smtClean="0">
                <a:latin typeface="Times New Roman" panose="02020603050405020304" pitchFamily="18" charset="0"/>
                <a:cs typeface="Times New Roman" panose="02020603050405020304" pitchFamily="18" charset="0"/>
              </a:rPr>
              <a:t>positioning.</a:t>
            </a:r>
            <a:endParaRPr lang="el-GR" sz="2000" dirty="0" smtClean="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Static </a:t>
            </a:r>
            <a:r>
              <a:rPr lang="en-US" sz="2000" dirty="0">
                <a:latin typeface="Times New Roman" panose="02020603050405020304" pitchFamily="18" charset="0"/>
                <a:cs typeface="Times New Roman" panose="02020603050405020304" pitchFamily="18" charset="0"/>
              </a:rPr>
              <a:t>positioning</a:t>
            </a:r>
            <a:r>
              <a:rPr lang="en-US" sz="2000" dirty="0" smtClean="0">
                <a:latin typeface="Times New Roman" panose="02020603050405020304" pitchFamily="18" charset="0"/>
                <a:cs typeface="Times New Roman" panose="02020603050405020304" pitchFamily="18" charset="0"/>
              </a:rPr>
              <a:t>.</a:t>
            </a:r>
            <a:endParaRPr lang="el-GR" sz="2000" dirty="0" smtClean="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Differential </a:t>
            </a:r>
            <a:r>
              <a:rPr lang="en-US" sz="2000" dirty="0" smtClean="0">
                <a:latin typeface="Times New Roman" panose="02020603050405020304" pitchFamily="18" charset="0"/>
                <a:cs typeface="Times New Roman" panose="02020603050405020304" pitchFamily="18" charset="0"/>
              </a:rPr>
              <a:t>positioning.</a:t>
            </a:r>
            <a:endParaRPr lang="el-GR" sz="2000" dirty="0" smtClean="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Real time Kinematic determination of centimeter accuracy (RTK</a:t>
            </a:r>
            <a:r>
              <a:rPr lang="en-US" sz="2000" dirty="0" smtClean="0">
                <a:latin typeface="Times New Roman" panose="02020603050405020304" pitchFamily="18" charset="0"/>
                <a:cs typeface="Times New Roman" panose="02020603050405020304" pitchFamily="18" charset="0"/>
              </a:rPr>
              <a:t>).</a:t>
            </a:r>
            <a:r>
              <a:rPr lang="el-GR" sz="2000" dirty="0" smtClean="0">
                <a:latin typeface="Times New Roman" panose="02020603050405020304" pitchFamily="18" charset="0"/>
                <a:cs typeface="Times New Roman" panose="02020603050405020304" pitchFamily="18" charset="0"/>
              </a:rPr>
              <a:t> </a:t>
            </a:r>
          </a:p>
          <a:p>
            <a:endParaRPr lang="el-GR" sz="2000" dirty="0" smtClean="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Determination of real-time centimeter precision position (Wide Area RTK - WARTK</a:t>
            </a:r>
            <a:r>
              <a:rPr lang="en-US" sz="2000" dirty="0" smtClean="0">
                <a:latin typeface="Times New Roman" panose="02020603050405020304" pitchFamily="18" charset="0"/>
                <a:cs typeface="Times New Roman" panose="02020603050405020304" pitchFamily="18" charset="0"/>
              </a:rPr>
              <a:t>).</a:t>
            </a:r>
            <a:endParaRPr lang="el-GR"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75451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301752" y="228600"/>
            <a:ext cx="8534400" cy="680120"/>
          </a:xfrm>
        </p:spPr>
        <p:txBody>
          <a:bodyPr>
            <a:normAutofit/>
          </a:bodyPr>
          <a:lstStyle/>
          <a:p>
            <a:r>
              <a:rPr lang="en-US" sz="2400" dirty="0">
                <a:latin typeface="Times New Roman" panose="02020603050405020304" pitchFamily="18" charset="0"/>
                <a:cs typeface="Times New Roman" panose="02020603050405020304" pitchFamily="18" charset="0"/>
              </a:rPr>
              <a:t>SATELLITE SIGNALS</a:t>
            </a:r>
          </a:p>
        </p:txBody>
      </p:sp>
      <p:sp>
        <p:nvSpPr>
          <p:cNvPr id="3" name="Θέση περιεχομένου 2"/>
          <p:cNvSpPr>
            <a:spLocks noGrp="1"/>
          </p:cNvSpPr>
          <p:nvPr>
            <p:ph sz="quarter" idx="1"/>
          </p:nvPr>
        </p:nvSpPr>
        <p:spPr/>
        <p:txBody>
          <a:bodyPr>
            <a:normAutofit/>
          </a:bodyPr>
          <a:lstStyle/>
          <a:p>
            <a:endParaRPr lang="el-GR"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Coded </a:t>
            </a:r>
            <a:r>
              <a:rPr lang="en-US" sz="2000" dirty="0">
                <a:latin typeface="Times New Roman" panose="02020603050405020304" pitchFamily="18" charset="0"/>
                <a:cs typeface="Times New Roman" panose="02020603050405020304" pitchFamily="18" charset="0"/>
              </a:rPr>
              <a:t>radio </a:t>
            </a:r>
            <a:r>
              <a:rPr lang="en-US" sz="2000" dirty="0" smtClean="0">
                <a:latin typeface="Times New Roman" panose="02020603050405020304" pitchFamily="18" charset="0"/>
                <a:cs typeface="Times New Roman" panose="02020603050405020304" pitchFamily="18" charset="0"/>
              </a:rPr>
              <a:t>signals.</a:t>
            </a:r>
            <a:endParaRPr lang="el-GR" sz="2000" dirty="0" smtClean="0">
              <a:latin typeface="Times New Roman" panose="02020603050405020304" pitchFamily="18" charset="0"/>
              <a:cs typeface="Times New Roman" panose="02020603050405020304" pitchFamily="18" charset="0"/>
            </a:endParaRPr>
          </a:p>
          <a:p>
            <a:endParaRPr lang="el-GR" sz="2000" dirty="0" smtClean="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Categories of signals:</a:t>
            </a:r>
            <a:endParaRPr lang="el-GR" sz="2000" dirty="0" smtClean="0">
              <a:latin typeface="Times New Roman" panose="02020603050405020304" pitchFamily="18" charset="0"/>
              <a:cs typeface="Times New Roman" panose="02020603050405020304" pitchFamily="18" charset="0"/>
            </a:endParaRPr>
          </a:p>
          <a:p>
            <a:pPr marL="274320" lvl="1" indent="0">
              <a:buNone/>
            </a:pPr>
            <a:r>
              <a:rPr lang="el-GR" sz="2000" dirty="0" smtClean="0">
                <a:solidFill>
                  <a:schemeClr val="tx1"/>
                </a:solidFill>
                <a:latin typeface="Times New Roman" panose="02020603050405020304" pitchFamily="18" charset="0"/>
                <a:cs typeface="Times New Roman" panose="02020603050405020304" pitchFamily="18" charset="0"/>
              </a:rPr>
              <a:t>1. </a:t>
            </a:r>
            <a:r>
              <a:rPr lang="en-US" sz="2000" dirty="0">
                <a:solidFill>
                  <a:schemeClr val="tx1"/>
                </a:solidFill>
                <a:latin typeface="Times New Roman" panose="02020603050405020304" pitchFamily="18" charset="0"/>
                <a:cs typeface="Times New Roman" panose="02020603050405020304" pitchFamily="18" charset="0"/>
              </a:rPr>
              <a:t>Continuous sinusoidal signal</a:t>
            </a:r>
            <a:r>
              <a:rPr lang="el-GR" sz="2000" dirty="0" smtClean="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Carrier wave</a:t>
            </a:r>
            <a:endParaRPr lang="el-GR"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l-GR" sz="2000" dirty="0" smtClean="0">
                <a:latin typeface="Times New Roman" panose="02020603050405020304" pitchFamily="18" charset="0"/>
                <a:cs typeface="Times New Roman" panose="02020603050405020304" pitchFamily="18" charset="0"/>
              </a:rPr>
              <a:t>    2. </a:t>
            </a:r>
            <a:r>
              <a:rPr lang="en-US" sz="2000" dirty="0">
                <a:latin typeface="Times New Roman" panose="02020603050405020304" pitchFamily="18" charset="0"/>
                <a:cs typeface="Times New Roman" panose="02020603050405020304" pitchFamily="18" charset="0"/>
              </a:rPr>
              <a:t>Digital </a:t>
            </a:r>
            <a:r>
              <a:rPr lang="en-US" sz="2000" dirty="0" smtClean="0">
                <a:latin typeface="Times New Roman" panose="02020603050405020304" pitchFamily="18" charset="0"/>
                <a:cs typeface="Times New Roman" panose="02020603050405020304" pitchFamily="18" charset="0"/>
              </a:rPr>
              <a:t>signal with pseudo-random sequence code</a:t>
            </a:r>
            <a:r>
              <a:rPr lang="el-GR" sz="2000" dirty="0" smtClean="0">
                <a:latin typeface="Times New Roman" panose="02020603050405020304" pitchFamily="18" charset="0"/>
                <a:cs typeface="Times New Roman" panose="02020603050405020304" pitchFamily="18" charset="0"/>
              </a:rPr>
              <a:t> - </a:t>
            </a:r>
            <a:r>
              <a:rPr lang="en-US" sz="2000" dirty="0" smtClean="0">
                <a:latin typeface="Times New Roman" panose="02020603050405020304" pitchFamily="18" charset="0"/>
                <a:cs typeface="Times New Roman" panose="02020603050405020304" pitchFamily="18" charset="0"/>
              </a:rPr>
              <a:t>pulses</a:t>
            </a: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chips) </a:t>
            </a:r>
            <a:r>
              <a:rPr lang="el-GR" sz="2000" dirty="0" smtClean="0">
                <a:latin typeface="Times New Roman" panose="02020603050405020304" pitchFamily="18" charset="0"/>
                <a:cs typeface="Times New Roman" panose="02020603050405020304" pitchFamily="18" charset="0"/>
              </a:rPr>
              <a:t> </a:t>
            </a:r>
          </a:p>
          <a:p>
            <a:pPr marL="0" indent="0">
              <a:buNone/>
            </a:pPr>
            <a:r>
              <a:rPr lang="el-GR" sz="2000" dirty="0" smtClean="0">
                <a:latin typeface="Times New Roman" panose="02020603050405020304" pitchFamily="18" charset="0"/>
                <a:cs typeface="Times New Roman" panose="02020603050405020304" pitchFamily="18" charset="0"/>
              </a:rPr>
              <a:t>    3. </a:t>
            </a:r>
            <a:r>
              <a:rPr lang="en-US" sz="2000" dirty="0" smtClean="0">
                <a:latin typeface="Times New Roman" panose="02020603050405020304" pitchFamily="18" charset="0"/>
                <a:cs typeface="Times New Roman" panose="02020603050405020304" pitchFamily="18" charset="0"/>
              </a:rPr>
              <a:t>Digital signal</a:t>
            </a:r>
            <a:r>
              <a:rPr lang="el-GR"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Maritime </a:t>
            </a:r>
            <a:r>
              <a:rPr lang="en-US" sz="2000" dirty="0" smtClean="0">
                <a:latin typeface="Times New Roman" panose="02020603050405020304" pitchFamily="18" charset="0"/>
                <a:cs typeface="Times New Roman" panose="02020603050405020304" pitchFamily="18" charset="0"/>
              </a:rPr>
              <a:t>Message </a:t>
            </a:r>
            <a:r>
              <a:rPr lang="el-GR"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pulses</a:t>
            </a:r>
            <a:r>
              <a:rPr lang="el-GR" sz="2000" dirty="0" smtClean="0">
                <a:latin typeface="Times New Roman" panose="02020603050405020304" pitchFamily="18" charset="0"/>
                <a:cs typeface="Times New Roman" panose="02020603050405020304" pitchFamily="18" charset="0"/>
              </a:rPr>
              <a:t> </a:t>
            </a:r>
            <a:r>
              <a:rPr lang="el-GR" sz="2000" dirty="0">
                <a:latin typeface="Times New Roman" panose="02020603050405020304" pitchFamily="18" charset="0"/>
                <a:cs typeface="Times New Roman" panose="02020603050405020304" pitchFamily="18" charset="0"/>
              </a:rPr>
              <a:t>(</a:t>
            </a:r>
            <a:r>
              <a:rPr lang="el-GR" sz="2000" dirty="0" err="1">
                <a:latin typeface="Times New Roman" panose="02020603050405020304" pitchFamily="18" charset="0"/>
                <a:cs typeface="Times New Roman" panose="02020603050405020304" pitchFamily="18" charset="0"/>
              </a:rPr>
              <a:t>bits</a:t>
            </a:r>
            <a:r>
              <a:rPr lang="el-GR" sz="2000" dirty="0">
                <a:latin typeface="Times New Roman" panose="02020603050405020304" pitchFamily="18" charset="0"/>
                <a:cs typeface="Times New Roman" panose="02020603050405020304" pitchFamily="18" charset="0"/>
              </a:rPr>
              <a:t>)</a:t>
            </a:r>
            <a:endParaRPr lang="el-GR" sz="2000" dirty="0" smtClean="0">
              <a:latin typeface="Times New Roman" panose="02020603050405020304" pitchFamily="18" charset="0"/>
              <a:cs typeface="Times New Roman" panose="02020603050405020304" pitchFamily="18" charset="0"/>
            </a:endParaRPr>
          </a:p>
          <a:p>
            <a:endParaRPr lang="el-GR" dirty="0"/>
          </a:p>
        </p:txBody>
      </p:sp>
      <p:sp>
        <p:nvSpPr>
          <p:cNvPr id="4" name="Δεξιό βέλος 3"/>
          <p:cNvSpPr/>
          <p:nvPr/>
        </p:nvSpPr>
        <p:spPr>
          <a:xfrm>
            <a:off x="3923928" y="3038715"/>
            <a:ext cx="72008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1059" y="3717032"/>
            <a:ext cx="7381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1059" y="4173672"/>
            <a:ext cx="4133850" cy="2266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999902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Δημοτικός">
  <a:themeElements>
    <a:clrScheme name="Δημοτικός">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Δημοτικός">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Δημοτικός">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1343</TotalTime>
  <Words>1677</Words>
  <Application>Microsoft Office PowerPoint</Application>
  <PresentationFormat>Προβολή στην οθόνη (4:3)</PresentationFormat>
  <Paragraphs>299</Paragraphs>
  <Slides>30</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30</vt:i4>
      </vt:variant>
    </vt:vector>
  </HeadingPairs>
  <TitlesOfParts>
    <vt:vector size="31" baseType="lpstr">
      <vt:lpstr>Δημοτικός</vt:lpstr>
      <vt:lpstr>INTERDEPARTMENTAL OF POSTGRADUATE STUDIES PROGRAM “INFORMATICS AND COMPUTATIONAL BIOMEDICINE”  FLOW: “INFORMATICS”    COURSE: SHIPPING INFORMATICS    FINAL WORK  GLOBAL NAVIGATION SATELLITE SYSTEMS – GNSS  IN SHIPPING</vt:lpstr>
      <vt:lpstr> </vt:lpstr>
      <vt:lpstr> </vt:lpstr>
      <vt:lpstr>HISTORICAL RECURSION</vt:lpstr>
      <vt:lpstr>SATELLITE SYSTEMS OF DETERMINATION FOR POSITION, NAVIGATION AND TIME  </vt:lpstr>
      <vt:lpstr>BASIC PRINCIPLES OF OPERATION OF GNSS</vt:lpstr>
      <vt:lpstr>BASIC PARTS OF A GLOBAL GNSS SATELLITE NAVIGATION SYSTEM</vt:lpstr>
      <vt:lpstr>METHODS OF SATELLITE DETERMINATION OF POSITION</vt:lpstr>
      <vt:lpstr>SATELLITE SIGNALS</vt:lpstr>
      <vt:lpstr>SATELLITE TRAJECTORIES OF GNSS SYSTEMS</vt:lpstr>
      <vt:lpstr>SATELLITE TRAJECTORIES OF GNSS SYSTEMS</vt:lpstr>
      <vt:lpstr>GPS</vt:lpstr>
      <vt:lpstr>  DEPARTMENTS OF GPS</vt:lpstr>
      <vt:lpstr>GLONASS</vt:lpstr>
      <vt:lpstr>DEPARTMENTS OF GLONASS</vt:lpstr>
      <vt:lpstr>GALILEO</vt:lpstr>
      <vt:lpstr>DEPARTMENTS OF  GALILEO</vt:lpstr>
      <vt:lpstr>BEIDOU</vt:lpstr>
      <vt:lpstr>DEPARTMENTS OF  BEIDOU</vt:lpstr>
      <vt:lpstr>GNSS SATELLITE RECEIVERS</vt:lpstr>
      <vt:lpstr>OPERATION CYCLE OF A GNSS RECEIVER</vt:lpstr>
      <vt:lpstr>BASIC UNITS OF A GNSS RECEIVER</vt:lpstr>
      <vt:lpstr>MARITIME USES OF GNSS SYSTEMS</vt:lpstr>
      <vt:lpstr>MARITIME USES OF GNSS SYSTEMS</vt:lpstr>
      <vt:lpstr>MARITIME USES OF GNSS SYSTEMS</vt:lpstr>
      <vt:lpstr>MARITIME USES OF GNSS SYSTEMS</vt:lpstr>
      <vt:lpstr>REFERENCES</vt:lpstr>
      <vt:lpstr>REFERENCES</vt:lpstr>
      <vt:lpstr>REFERENCES</vt:lpstr>
      <vt:lpstr>Παρουσίαση του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valia</dc:creator>
  <cp:lastModifiedBy>valia</cp:lastModifiedBy>
  <cp:revision>113</cp:revision>
  <dcterms:created xsi:type="dcterms:W3CDTF">2018-01-11T15:52:51Z</dcterms:created>
  <dcterms:modified xsi:type="dcterms:W3CDTF">2018-01-26T21:45:35Z</dcterms:modified>
</cp:coreProperties>
</file>