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71" r:id="rId2"/>
    <p:sldId id="402" r:id="rId3"/>
    <p:sldId id="403" r:id="rId4"/>
    <p:sldId id="406" r:id="rId5"/>
    <p:sldId id="407" r:id="rId6"/>
    <p:sldId id="408" r:id="rId7"/>
    <p:sldId id="409" r:id="rId8"/>
    <p:sldId id="410" r:id="rId9"/>
    <p:sldId id="411" r:id="rId10"/>
    <p:sldId id="412" r:id="rId11"/>
    <p:sldId id="413" r:id="rId12"/>
    <p:sldId id="440" r:id="rId13"/>
    <p:sldId id="416" r:id="rId14"/>
    <p:sldId id="415" r:id="rId15"/>
    <p:sldId id="417" r:id="rId16"/>
    <p:sldId id="439" r:id="rId17"/>
    <p:sldId id="418" r:id="rId18"/>
    <p:sldId id="419" r:id="rId19"/>
    <p:sldId id="420" r:id="rId20"/>
    <p:sldId id="421" r:id="rId21"/>
    <p:sldId id="422" r:id="rId22"/>
    <p:sldId id="423" r:id="rId23"/>
    <p:sldId id="441" r:id="rId24"/>
    <p:sldId id="442" r:id="rId25"/>
    <p:sldId id="424" r:id="rId26"/>
    <p:sldId id="425" r:id="rId27"/>
    <p:sldId id="426" r:id="rId28"/>
    <p:sldId id="427" r:id="rId29"/>
    <p:sldId id="428" r:id="rId30"/>
    <p:sldId id="429" r:id="rId31"/>
    <p:sldId id="430" r:id="rId32"/>
    <p:sldId id="431" r:id="rId33"/>
    <p:sldId id="432" r:id="rId34"/>
    <p:sldId id="433" r:id="rId35"/>
    <p:sldId id="405" r:id="rId36"/>
    <p:sldId id="404" r:id="rId37"/>
    <p:sldId id="434" r:id="rId38"/>
    <p:sldId id="435" r:id="rId39"/>
    <p:sldId id="436" r:id="rId40"/>
    <p:sldId id="437" r:id="rId41"/>
    <p:sldId id="438" r:id="rId42"/>
    <p:sldId id="377" r:id="rId43"/>
    <p:sldId id="378" r:id="rId44"/>
    <p:sldId id="379" r:id="rId45"/>
    <p:sldId id="380" r:id="rId46"/>
    <p:sldId id="381" r:id="rId47"/>
    <p:sldId id="383" r:id="rId48"/>
    <p:sldId id="384" r:id="rId49"/>
    <p:sldId id="360" r:id="rId50"/>
    <p:sldId id="389" r:id="rId51"/>
    <p:sldId id="443" r:id="rId52"/>
    <p:sldId id="370" r:id="rId53"/>
  </p:sldIdLst>
  <p:sldSz cx="9144000" cy="6858000" type="screen4x3"/>
  <p:notesSz cx="6858000" cy="9144000"/>
  <p:defaultTextStyle>
    <a:defPPr>
      <a:defRPr lang="el-G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00"/>
    <a:srgbClr val="669900"/>
    <a:srgbClr val="6699FF"/>
    <a:srgbClr val="CCFFCC"/>
    <a:srgbClr val="31487F"/>
    <a:srgbClr val="E8EFFE"/>
    <a:srgbClr val="003399"/>
    <a:srgbClr val="CCFF66"/>
    <a:srgbClr val="FFFF66"/>
    <a:srgbClr val="CC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008" autoAdjust="0"/>
    <p:restoredTop sz="94660" autoAdjust="0"/>
  </p:normalViewPr>
  <p:slideViewPr>
    <p:cSldViewPr snapToGrid="0">
      <p:cViewPr varScale="1">
        <p:scale>
          <a:sx n="106" d="100"/>
          <a:sy n="106" d="100"/>
        </p:scale>
        <p:origin x="1374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-749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l-G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0268DB-336A-40C6-BA53-7974EB59D087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947891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2EDD55-7640-4E53-8839-3C3F18F9DCB1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633748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EC1A8B-F183-44D0-9DA6-9D6FB0E4A76F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513436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0281BA-0154-4326-B3DF-9102562DC13A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674836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118825-3D60-472B-9C2E-D8AE40FFE386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515859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31E177-C645-41CD-AA92-A16ED5BB4C90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95770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06039C-CECA-4AC0-A7D2-F78F6FBC89B5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983207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778F44-41DA-430D-B094-C2284BA01169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819429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17E33D-F037-45D2-9BF5-BE45FEB416FC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67681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4746BB-67B2-4064-8926-DD6C790411DE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160275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l-GR" noProof="0" smtClean="0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6993B7-A501-41D1-A628-9F61923A1754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426118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2F5E"/>
            </a:gs>
            <a:gs pos="100000">
              <a:srgbClr val="0066C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l-GR" altLang="el-GR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 altLang="el-GR" smtClean="0"/>
              <a:t>Click to edit Master text styles</a:t>
            </a:r>
          </a:p>
          <a:p>
            <a:pPr lvl="1"/>
            <a:r>
              <a:rPr lang="el-GR" altLang="el-GR" smtClean="0"/>
              <a:t>Second level</a:t>
            </a:r>
          </a:p>
          <a:p>
            <a:pPr lvl="2"/>
            <a:r>
              <a:rPr lang="el-GR" altLang="el-GR" smtClean="0"/>
              <a:t>Third level</a:t>
            </a:r>
          </a:p>
          <a:p>
            <a:pPr lvl="3"/>
            <a:r>
              <a:rPr lang="el-GR" altLang="el-GR" smtClean="0"/>
              <a:t>Fourth level</a:t>
            </a:r>
          </a:p>
          <a:p>
            <a:pPr lvl="4"/>
            <a:r>
              <a:rPr lang="el-GR" altLang="el-GR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5686E82F-CBC4-400C-86DD-205730233794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emf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emf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86144"/>
            <a:ext cx="8229600" cy="1415921"/>
          </a:xfrm>
        </p:spPr>
        <p:txBody>
          <a:bodyPr/>
          <a:lstStyle/>
          <a:p>
            <a:pPr eaLnBrk="1" hangingPunct="1"/>
            <a:r>
              <a:rPr lang="en-US" altLang="el-GR" b="1" dirty="0" smtClean="0">
                <a:solidFill>
                  <a:srgbClr val="FF9900"/>
                </a:solidFill>
                <a:latin typeface="Calibri" panose="020F0502020204030204" pitchFamily="34" charset="0"/>
              </a:rPr>
              <a:t>03. </a:t>
            </a:r>
            <a:r>
              <a:rPr lang="el-GR" altLang="el-GR" b="1" dirty="0" smtClean="0">
                <a:solidFill>
                  <a:srgbClr val="FF9900"/>
                </a:solidFill>
                <a:latin typeface="Calibri" panose="020F0502020204030204" pitchFamily="34" charset="0"/>
              </a:rPr>
              <a:t>Επιδιόρθωση δίκλωνων ρήξεων και ανασυνδυασμός</a:t>
            </a:r>
          </a:p>
        </p:txBody>
      </p:sp>
      <p:pic>
        <p:nvPicPr>
          <p:cNvPr id="1028" name="Picture 4" descr="https://upload.wikimedia.org/wikipedia/commons/9/92/Holliday_junction_coloured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8284" y="2067255"/>
            <a:ext cx="4638675" cy="4638676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704904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5112074" y="476672"/>
            <a:ext cx="3754760" cy="1584176"/>
          </a:xfrm>
        </p:spPr>
        <p:txBody>
          <a:bodyPr/>
          <a:lstStyle/>
          <a:p>
            <a:r>
              <a:rPr lang="el-GR" dirty="0" smtClean="0">
                <a:solidFill>
                  <a:schemeClr val="bg1"/>
                </a:solidFill>
                <a:latin typeface="Calibri" panose="020F0502020204030204" pitchFamily="34" charset="0"/>
              </a:rPr>
              <a:t>Η </a:t>
            </a:r>
            <a:r>
              <a:rPr lang="en-US" dirty="0" err="1" smtClean="0">
                <a:solidFill>
                  <a:schemeClr val="bg1"/>
                </a:solidFill>
                <a:latin typeface="Calibri" panose="020F0502020204030204" pitchFamily="34" charset="0"/>
              </a:rPr>
              <a:t>RecA</a:t>
            </a:r>
            <a:r>
              <a:rPr lang="en-US" dirty="0" smtClean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l-GR" dirty="0" smtClean="0">
                <a:solidFill>
                  <a:schemeClr val="bg1"/>
                </a:solidFill>
                <a:latin typeface="Calibri" panose="020F0502020204030204" pitchFamily="34" charset="0"/>
              </a:rPr>
              <a:t>καταλύει τη διείσδυση του κλώνου</a:t>
            </a:r>
            <a:endParaRPr lang="el-GR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grpSp>
        <p:nvGrpSpPr>
          <p:cNvPr id="6" name="Ομάδα 5"/>
          <p:cNvGrpSpPr/>
          <p:nvPr/>
        </p:nvGrpSpPr>
        <p:grpSpPr>
          <a:xfrm>
            <a:off x="251520" y="764704"/>
            <a:ext cx="4680520" cy="5616624"/>
            <a:chOff x="395288" y="620713"/>
            <a:chExt cx="3960812" cy="4679950"/>
          </a:xfrm>
        </p:grpSpPr>
        <p:sp>
          <p:nvSpPr>
            <p:cNvPr id="4" name="Rectangle 3"/>
            <p:cNvSpPr>
              <a:spLocks noChangeArrowheads="1"/>
            </p:cNvSpPr>
            <p:nvPr/>
          </p:nvSpPr>
          <p:spPr bwMode="auto">
            <a:xfrm>
              <a:off x="395288" y="620713"/>
              <a:ext cx="3960812" cy="4679950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4A7EBB"/>
              </a:solidFill>
              <a:miter lim="800000"/>
              <a:headEnd/>
              <a:tailEnd/>
            </a:ln>
            <a:effectLst>
              <a:outerShdw blurRad="40000" dist="23000" dir="5400000" rotWithShape="0">
                <a:srgbClr val="808080">
                  <a:alpha val="34999"/>
                </a:srgbClr>
              </a:outerShdw>
            </a:effectLst>
          </p:spPr>
          <p:txBody>
            <a:bodyPr anchor="ctr"/>
            <a:lstStyle/>
            <a:p>
              <a:pPr marL="0" marR="0" lvl="0" indent="0" algn="ctr" defTabSz="914400" eaLnBrk="0" fontAlgn="auto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1" i="0" u="sng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/>
              </a:endParaRPr>
            </a:p>
          </p:txBody>
        </p:sp>
        <p:pic>
          <p:nvPicPr>
            <p:cNvPr id="5" name="Picture 4" descr="47919_Ch10_Fig05.eps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9750" y="765175"/>
              <a:ext cx="3686175" cy="43926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7" name="Θέση περιεχομένου 2"/>
          <p:cNvSpPr txBox="1">
            <a:spLocks/>
          </p:cNvSpPr>
          <p:nvPr/>
        </p:nvSpPr>
        <p:spPr bwMode="auto">
          <a:xfrm>
            <a:off x="5102752" y="2492896"/>
            <a:ext cx="3872080" cy="37444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l-GR" sz="1800" kern="0" dirty="0" smtClean="0">
                <a:solidFill>
                  <a:schemeClr val="bg1"/>
                </a:solidFill>
                <a:latin typeface="Calibri" panose="020F0502020204030204" pitchFamily="34" charset="0"/>
              </a:rPr>
              <a:t>Το άκρο του κλώνου που διεισδύει εκτοπίζει τον κλώνο του ομόλογου δίκλωνου </a:t>
            </a:r>
            <a:r>
              <a:rPr lang="en-US" sz="1800" kern="0" dirty="0" smtClean="0">
                <a:solidFill>
                  <a:schemeClr val="bg1"/>
                </a:solidFill>
                <a:latin typeface="Calibri" panose="020F0502020204030204" pitchFamily="34" charset="0"/>
              </a:rPr>
              <a:t>DNA</a:t>
            </a:r>
            <a:r>
              <a:rPr lang="el-GR" sz="1800" kern="0" dirty="0" smtClean="0">
                <a:solidFill>
                  <a:schemeClr val="bg1"/>
                </a:solidFill>
                <a:latin typeface="Calibri" panose="020F0502020204030204" pitchFamily="34" charset="0"/>
              </a:rPr>
              <a:t> που φέρει την ίδια αλληλουχία με αυτό</a:t>
            </a:r>
          </a:p>
          <a:p>
            <a:r>
              <a:rPr lang="el-GR" sz="1800" kern="0" dirty="0" smtClean="0">
                <a:solidFill>
                  <a:schemeClr val="bg1"/>
                </a:solidFill>
                <a:latin typeface="Calibri" panose="020F0502020204030204" pitchFamily="34" charset="0"/>
              </a:rPr>
              <a:t>Έτσι προκαλείται μια ανταλλαγή κλώνων που οδηγεί στο σχηματισμό ενός βρόχου εκτόπισης</a:t>
            </a:r>
          </a:p>
          <a:p>
            <a:r>
              <a:rPr lang="el-GR" sz="1800" kern="0" dirty="0" smtClean="0">
                <a:solidFill>
                  <a:schemeClr val="bg1"/>
                </a:solidFill>
                <a:latin typeface="Calibri" panose="020F0502020204030204" pitchFamily="34" charset="0"/>
              </a:rPr>
              <a:t>Το σημείο διακλάδωσης όπου διασταυρώνεται ο κλώνος που πραγματοποίησε τη διείσδυση με τον κλώνο που εκτόπισε μπορεί να μεταναστεύσει</a:t>
            </a:r>
            <a:endParaRPr lang="el-GR" sz="1800" kern="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7980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figure 17-0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525" y="116632"/>
            <a:ext cx="5659611" cy="66363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6085" name="Text Box 7"/>
          <p:cNvSpPr txBox="1">
            <a:spLocks noChangeArrowheads="1"/>
          </p:cNvSpPr>
          <p:nvPr/>
        </p:nvSpPr>
        <p:spPr bwMode="auto">
          <a:xfrm>
            <a:off x="539552" y="2132856"/>
            <a:ext cx="1944216" cy="1615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l-GR" altLang="el-GR" sz="1050" b="1" dirty="0"/>
              <a:t>Μετανάστευση διακλάδωσης</a:t>
            </a:r>
          </a:p>
        </p:txBody>
      </p:sp>
      <p:sp>
        <p:nvSpPr>
          <p:cNvPr id="46083" name="Rectangle 5"/>
          <p:cNvSpPr>
            <a:spLocks noGrp="1" noChangeArrowheads="1"/>
          </p:cNvSpPr>
          <p:nvPr>
            <p:ph type="title"/>
          </p:nvPr>
        </p:nvSpPr>
        <p:spPr>
          <a:xfrm>
            <a:off x="5436096" y="908720"/>
            <a:ext cx="3581400" cy="2368550"/>
          </a:xfrm>
          <a:solidFill>
            <a:srgbClr val="669900"/>
          </a:solidFill>
        </p:spPr>
        <p:txBody>
          <a:bodyPr/>
          <a:lstStyle/>
          <a:p>
            <a:pPr eaLnBrk="1" hangingPunct="1"/>
            <a:r>
              <a:rPr lang="el-GR" altLang="el-GR" sz="3200" b="1" smtClean="0">
                <a:solidFill>
                  <a:schemeClr val="bg1"/>
                </a:solidFill>
              </a:rPr>
              <a:t>Το μοντέλο ομόλογου ανασυνδυασμού του</a:t>
            </a:r>
            <a:r>
              <a:rPr lang="en-US" altLang="el-GR" sz="3200" b="1" smtClean="0">
                <a:solidFill>
                  <a:schemeClr val="bg1"/>
                </a:solidFill>
              </a:rPr>
              <a:t> Holliday </a:t>
            </a:r>
            <a:endParaRPr lang="el-GR" altLang="el-GR" sz="3200" b="1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281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nature.com/scitable/content/24458/10.1038_nrm1502-f4_large_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74292"/>
            <a:ext cx="9127876" cy="3820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43185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Εικόνα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04599" y="66764"/>
            <a:ext cx="3334801" cy="6724471"/>
          </a:xfrm>
          <a:prstGeom prst="rect">
            <a:avLst/>
          </a:prstGeom>
        </p:spPr>
      </p:pic>
      <p:sp>
        <p:nvSpPr>
          <p:cNvPr id="5" name="Ορθογώνιο 4"/>
          <p:cNvSpPr/>
          <p:nvPr/>
        </p:nvSpPr>
        <p:spPr>
          <a:xfrm>
            <a:off x="2483768" y="2276872"/>
            <a:ext cx="4392488" cy="237626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8755412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5"/>
          <p:cNvSpPr>
            <a:spLocks noGrp="1" noChangeArrowheads="1"/>
          </p:cNvSpPr>
          <p:nvPr>
            <p:ph type="title"/>
          </p:nvPr>
        </p:nvSpPr>
        <p:spPr>
          <a:xfrm>
            <a:off x="539552" y="152400"/>
            <a:ext cx="8075240" cy="1600200"/>
          </a:xfrm>
          <a:noFill/>
        </p:spPr>
        <p:txBody>
          <a:bodyPr/>
          <a:lstStyle/>
          <a:p>
            <a:pPr eaLnBrk="1" hangingPunct="1"/>
            <a:r>
              <a:rPr lang="el-GR" altLang="el-GR" sz="32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Οι πρωτεΐνες </a:t>
            </a:r>
            <a:r>
              <a:rPr lang="en-US" altLang="el-GR" sz="3200" b="1" dirty="0" err="1" smtClean="0">
                <a:solidFill>
                  <a:schemeClr val="bg1"/>
                </a:solidFill>
                <a:latin typeface="Calibri" panose="020F0502020204030204" pitchFamily="34" charset="0"/>
              </a:rPr>
              <a:t>Ruv</a:t>
            </a:r>
            <a:r>
              <a:rPr lang="en-US" altLang="el-GR" sz="32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l-GR" altLang="el-GR" sz="32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καταλύουν τη μετανάστευση της διακλάδωσης ενός κόμβου </a:t>
            </a:r>
            <a:r>
              <a:rPr lang="en-US" altLang="el-GR" sz="32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Holliday </a:t>
            </a:r>
            <a:r>
              <a:rPr lang="el-GR" altLang="el-GR" sz="32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στην</a:t>
            </a:r>
            <a:r>
              <a:rPr lang="en-US" altLang="el-GR" sz="32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US" altLang="el-GR" sz="3200" b="1" i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E. coli</a:t>
            </a:r>
            <a:endParaRPr lang="el-GR" altLang="el-GR" sz="3200" b="1" i="1" dirty="0" smtClean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pic>
        <p:nvPicPr>
          <p:cNvPr id="23555" name="Picture 4" descr="14-31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1981200"/>
            <a:ext cx="9144000" cy="3173413"/>
          </a:xfrm>
          <a:noFill/>
        </p:spPr>
      </p:pic>
      <p:sp>
        <p:nvSpPr>
          <p:cNvPr id="23556" name="Text Box 7"/>
          <p:cNvSpPr txBox="1">
            <a:spLocks noChangeArrowheads="1"/>
          </p:cNvSpPr>
          <p:nvPr/>
        </p:nvSpPr>
        <p:spPr bwMode="auto">
          <a:xfrm>
            <a:off x="76200" y="5410200"/>
            <a:ext cx="8839200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l-GR" altLang="el-GR" sz="1400" dirty="0">
                <a:solidFill>
                  <a:schemeClr val="bg1"/>
                </a:solidFill>
                <a:latin typeface="Calibri" panose="020F0502020204030204" pitchFamily="34" charset="0"/>
              </a:rPr>
              <a:t> Το </a:t>
            </a:r>
            <a:r>
              <a:rPr lang="el-GR" altLang="el-GR" sz="1400" dirty="0" err="1">
                <a:solidFill>
                  <a:schemeClr val="bg1"/>
                </a:solidFill>
                <a:latin typeface="Calibri" panose="020F0502020204030204" pitchFamily="34" charset="0"/>
              </a:rPr>
              <a:t>σύμπλοκο</a:t>
            </a:r>
            <a:r>
              <a:rPr lang="el-GR" altLang="el-GR" sz="14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US" altLang="el-GR" sz="1400" dirty="0" err="1">
                <a:solidFill>
                  <a:schemeClr val="bg1"/>
                </a:solidFill>
                <a:latin typeface="Calibri" panose="020F0502020204030204" pitchFamily="34" charset="0"/>
              </a:rPr>
              <a:t>Ruv</a:t>
            </a:r>
            <a:r>
              <a:rPr lang="en-US" altLang="el-GR" sz="14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l-GR" altLang="el-GR" sz="1400" dirty="0">
                <a:solidFill>
                  <a:schemeClr val="bg1"/>
                </a:solidFill>
                <a:latin typeface="Calibri" panose="020F0502020204030204" pitchFamily="34" charset="0"/>
              </a:rPr>
              <a:t>δρα πάνω στους κόμβους </a:t>
            </a:r>
            <a:r>
              <a:rPr lang="el-GR" altLang="el-GR" sz="1400" dirty="0" err="1">
                <a:solidFill>
                  <a:schemeClr val="bg1"/>
                </a:solidFill>
                <a:latin typeface="Calibri" panose="020F0502020204030204" pitchFamily="34" charset="0"/>
              </a:rPr>
              <a:t>ανασυνδυασμού</a:t>
            </a:r>
            <a:r>
              <a:rPr lang="el-GR" altLang="el-GR" sz="1400" dirty="0">
                <a:solidFill>
                  <a:schemeClr val="bg1"/>
                </a:solidFill>
                <a:latin typeface="Calibri" panose="020F0502020204030204" pitchFamily="34" charset="0"/>
              </a:rPr>
              <a:t>. 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l-GR" altLang="el-GR" sz="1400" dirty="0">
                <a:solidFill>
                  <a:schemeClr val="bg1"/>
                </a:solidFill>
                <a:latin typeface="Calibri" panose="020F0502020204030204" pitchFamily="34" charset="0"/>
              </a:rPr>
              <a:t> Η </a:t>
            </a:r>
            <a:r>
              <a:rPr lang="en-US" altLang="el-GR" sz="1400" dirty="0" err="1">
                <a:solidFill>
                  <a:schemeClr val="bg1"/>
                </a:solidFill>
                <a:latin typeface="Calibri" panose="020F0502020204030204" pitchFamily="34" charset="0"/>
              </a:rPr>
              <a:t>RuvA</a:t>
            </a:r>
            <a:r>
              <a:rPr lang="en-US" altLang="el-GR" sz="14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l-GR" altLang="el-GR" sz="1400" dirty="0">
                <a:solidFill>
                  <a:schemeClr val="bg1"/>
                </a:solidFill>
                <a:latin typeface="Calibri" panose="020F0502020204030204" pitchFamily="34" charset="0"/>
              </a:rPr>
              <a:t>αναγνωρίζει τη δομή του κόμβου και η </a:t>
            </a:r>
            <a:r>
              <a:rPr lang="en-US" altLang="el-GR" sz="1400" dirty="0" err="1">
                <a:solidFill>
                  <a:schemeClr val="bg1"/>
                </a:solidFill>
                <a:latin typeface="Calibri" panose="020F0502020204030204" pitchFamily="34" charset="0"/>
              </a:rPr>
              <a:t>RuvB</a:t>
            </a:r>
            <a:r>
              <a:rPr lang="en-US" altLang="el-GR" sz="14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l-GR" altLang="el-GR" sz="1400" dirty="0">
                <a:solidFill>
                  <a:schemeClr val="bg1"/>
                </a:solidFill>
                <a:latin typeface="Calibri" panose="020F0502020204030204" pitchFamily="34" charset="0"/>
              </a:rPr>
              <a:t>είναι μια </a:t>
            </a:r>
            <a:r>
              <a:rPr lang="el-GR" altLang="el-GR" sz="1400" dirty="0" err="1">
                <a:solidFill>
                  <a:schemeClr val="bg1"/>
                </a:solidFill>
                <a:latin typeface="Calibri" panose="020F0502020204030204" pitchFamily="34" charset="0"/>
              </a:rPr>
              <a:t>ελικάση</a:t>
            </a:r>
            <a:r>
              <a:rPr lang="el-GR" altLang="el-GR" sz="1400" dirty="0">
                <a:solidFill>
                  <a:schemeClr val="bg1"/>
                </a:solidFill>
                <a:latin typeface="Calibri" panose="020F0502020204030204" pitchFamily="34" charset="0"/>
              </a:rPr>
              <a:t> που καταλύει τη μετανάστευση διακλάδωσης. 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l-GR" altLang="el-GR" sz="1400" dirty="0">
                <a:solidFill>
                  <a:schemeClr val="bg1"/>
                </a:solidFill>
                <a:latin typeface="Calibri" panose="020F0502020204030204" pitchFamily="34" charset="0"/>
              </a:rPr>
              <a:t> Η </a:t>
            </a:r>
            <a:r>
              <a:rPr lang="en-US" altLang="el-GR" sz="1400" dirty="0" err="1">
                <a:solidFill>
                  <a:schemeClr val="bg1"/>
                </a:solidFill>
                <a:latin typeface="Calibri" panose="020F0502020204030204" pitchFamily="34" charset="0"/>
              </a:rPr>
              <a:t>RuvC</a:t>
            </a:r>
            <a:r>
              <a:rPr lang="en-US" altLang="el-GR" sz="14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l-GR" altLang="el-GR" sz="1400" dirty="0" err="1">
                <a:solidFill>
                  <a:schemeClr val="bg1"/>
                </a:solidFill>
                <a:latin typeface="Calibri" panose="020F0502020204030204" pitchFamily="34" charset="0"/>
              </a:rPr>
              <a:t>αποσυγκροτεί</a:t>
            </a:r>
            <a:r>
              <a:rPr lang="el-GR" altLang="el-GR" sz="1400" dirty="0">
                <a:solidFill>
                  <a:schemeClr val="bg1"/>
                </a:solidFill>
                <a:latin typeface="Calibri" panose="020F0502020204030204" pitchFamily="34" charset="0"/>
              </a:rPr>
              <a:t> τους </a:t>
            </a:r>
            <a:r>
              <a:rPr lang="el-GR" altLang="el-GR" sz="1400" dirty="0" smtClean="0">
                <a:solidFill>
                  <a:schemeClr val="bg1"/>
                </a:solidFill>
                <a:latin typeface="Calibri" panose="020F0502020204030204" pitchFamily="34" charset="0"/>
              </a:rPr>
              <a:t>κόμβους</a:t>
            </a:r>
            <a:r>
              <a:rPr lang="en-US" altLang="el-GR" sz="1400" dirty="0" smtClean="0">
                <a:solidFill>
                  <a:schemeClr val="bg1"/>
                </a:solidFill>
                <a:latin typeface="Calibri" panose="020F0502020204030204" pitchFamily="34" charset="0"/>
              </a:rPr>
              <a:t> (</a:t>
            </a:r>
            <a:r>
              <a:rPr lang="en-US" altLang="el-GR" sz="1400" dirty="0" err="1" smtClean="0">
                <a:solidFill>
                  <a:schemeClr val="bg1"/>
                </a:solidFill>
                <a:latin typeface="Calibri" panose="020F0502020204030204" pitchFamily="34" charset="0"/>
              </a:rPr>
              <a:t>resolvase</a:t>
            </a:r>
            <a:r>
              <a:rPr lang="en-US" altLang="el-GR" sz="1400" dirty="0" smtClean="0">
                <a:solidFill>
                  <a:schemeClr val="bg1"/>
                </a:solidFill>
                <a:latin typeface="Calibri" panose="020F0502020204030204" pitchFamily="34" charset="0"/>
              </a:rPr>
              <a:t>)</a:t>
            </a:r>
            <a:r>
              <a:rPr lang="el-GR" altLang="el-GR" sz="1400" dirty="0" smtClean="0">
                <a:solidFill>
                  <a:schemeClr val="bg1"/>
                </a:solidFill>
                <a:latin typeface="Calibri" panose="020F0502020204030204" pitchFamily="34" charset="0"/>
              </a:rPr>
              <a:t>, </a:t>
            </a:r>
            <a:r>
              <a:rPr lang="el-GR" altLang="el-GR" sz="1400" dirty="0">
                <a:solidFill>
                  <a:schemeClr val="bg1"/>
                </a:solidFill>
                <a:latin typeface="Calibri" panose="020F0502020204030204" pitchFamily="34" charset="0"/>
              </a:rPr>
              <a:t>ώστε να δημιουργηθούν τα προϊόντα του </a:t>
            </a:r>
            <a:r>
              <a:rPr lang="el-GR" altLang="el-GR" sz="1400" dirty="0" err="1">
                <a:solidFill>
                  <a:schemeClr val="bg1"/>
                </a:solidFill>
                <a:latin typeface="Calibri" panose="020F0502020204030204" pitchFamily="34" charset="0"/>
              </a:rPr>
              <a:t>ανασυνδυασμού</a:t>
            </a:r>
            <a:r>
              <a:rPr lang="el-GR" altLang="el-GR" sz="1400" dirty="0">
                <a:solidFill>
                  <a:schemeClr val="bg1"/>
                </a:solidFill>
                <a:latin typeface="Calibri" panose="020F0502020204030204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4171342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Εικόνα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0364" y="66764"/>
            <a:ext cx="3334801" cy="6724471"/>
          </a:xfrm>
          <a:prstGeom prst="rect">
            <a:avLst/>
          </a:prstGeom>
        </p:spPr>
      </p:pic>
      <p:sp>
        <p:nvSpPr>
          <p:cNvPr id="5" name="Ορθογώνιο 4"/>
          <p:cNvSpPr/>
          <p:nvPr/>
        </p:nvSpPr>
        <p:spPr>
          <a:xfrm>
            <a:off x="251520" y="4509119"/>
            <a:ext cx="4392488" cy="227298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7" name="Θέση περιεχομένου 6"/>
          <p:cNvSpPr>
            <a:spLocks noGrp="1"/>
          </p:cNvSpPr>
          <p:nvPr>
            <p:ph idx="1"/>
          </p:nvPr>
        </p:nvSpPr>
        <p:spPr>
          <a:xfrm>
            <a:off x="5004048" y="836712"/>
            <a:ext cx="3826768" cy="4785490"/>
          </a:xfrm>
        </p:spPr>
        <p:txBody>
          <a:bodyPr/>
          <a:lstStyle/>
          <a:p>
            <a:r>
              <a:rPr lang="en-US" sz="2000" dirty="0" smtClean="0">
                <a:solidFill>
                  <a:schemeClr val="bg1"/>
                </a:solidFill>
                <a:latin typeface="Calibri" panose="020F0502020204030204" pitchFamily="34" charset="0"/>
              </a:rPr>
              <a:t>O</a:t>
            </a:r>
            <a:r>
              <a:rPr lang="el-GR" sz="2000" dirty="0" smtClean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l-GR" sz="2000" dirty="0" err="1" smtClean="0">
                <a:solidFill>
                  <a:schemeClr val="bg1"/>
                </a:solidFill>
                <a:latin typeface="Calibri" panose="020F0502020204030204" pitchFamily="34" charset="0"/>
              </a:rPr>
              <a:t>επανασχηματισμός</a:t>
            </a:r>
            <a:r>
              <a:rPr lang="el-GR" sz="2000" dirty="0" smtClean="0">
                <a:solidFill>
                  <a:schemeClr val="bg1"/>
                </a:solidFill>
                <a:latin typeface="Calibri" panose="020F0502020204030204" pitchFamily="34" charset="0"/>
              </a:rPr>
              <a:t> της αντιγραφικής διχάλας είναι δυνατός επειδή η σύνθεση του </a:t>
            </a:r>
            <a:r>
              <a:rPr lang="en-US" sz="2000" dirty="0" smtClean="0">
                <a:solidFill>
                  <a:schemeClr val="bg1"/>
                </a:solidFill>
                <a:latin typeface="Calibri" panose="020F0502020204030204" pitchFamily="34" charset="0"/>
              </a:rPr>
              <a:t>DNA</a:t>
            </a:r>
            <a:r>
              <a:rPr lang="el-GR" sz="2000" dirty="0" smtClean="0">
                <a:solidFill>
                  <a:schemeClr val="bg1"/>
                </a:solidFill>
                <a:latin typeface="Calibri" panose="020F0502020204030204" pitchFamily="34" charset="0"/>
              </a:rPr>
              <a:t> μπορεί να ξεκινήσει σε άλλες θέσεις έναρξης εκτός από </a:t>
            </a:r>
            <a:r>
              <a:rPr lang="en-US" sz="2000" i="1" dirty="0" err="1" smtClean="0">
                <a:solidFill>
                  <a:schemeClr val="bg1"/>
                </a:solidFill>
                <a:latin typeface="Calibri" panose="020F0502020204030204" pitchFamily="34" charset="0"/>
              </a:rPr>
              <a:t>oriC</a:t>
            </a:r>
            <a:endParaRPr lang="el-GR" sz="2000" i="1" dirty="0" smtClean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r>
              <a:rPr lang="el-GR" sz="2000" dirty="0" smtClean="0">
                <a:solidFill>
                  <a:schemeClr val="bg1"/>
                </a:solidFill>
                <a:latin typeface="Calibri" panose="020F0502020204030204" pitchFamily="34" charset="0"/>
              </a:rPr>
              <a:t>Η φόρτωση της </a:t>
            </a:r>
            <a:r>
              <a:rPr lang="en-US" sz="2000" dirty="0" err="1" smtClean="0">
                <a:solidFill>
                  <a:schemeClr val="bg1"/>
                </a:solidFill>
                <a:latin typeface="Calibri" panose="020F0502020204030204" pitchFamily="34" charset="0"/>
              </a:rPr>
              <a:t>DnaB</a:t>
            </a:r>
            <a:r>
              <a:rPr lang="el-GR" sz="2000" dirty="0" smtClean="0">
                <a:solidFill>
                  <a:schemeClr val="bg1"/>
                </a:solidFill>
                <a:latin typeface="Calibri" panose="020F0502020204030204" pitchFamily="34" charset="0"/>
              </a:rPr>
              <a:t> πραγματοποιείται με τη συμβολή της </a:t>
            </a:r>
            <a:r>
              <a:rPr lang="en-US" sz="2000" dirty="0" err="1" smtClean="0">
                <a:solidFill>
                  <a:schemeClr val="bg1"/>
                </a:solidFill>
                <a:latin typeface="Calibri" panose="020F0502020204030204" pitchFamily="34" charset="0"/>
              </a:rPr>
              <a:t>PriA</a:t>
            </a:r>
            <a:r>
              <a:rPr lang="el-GR" sz="2000" dirty="0" smtClean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</a:p>
          <a:p>
            <a:r>
              <a:rPr lang="el-GR" sz="2000" dirty="0" smtClean="0">
                <a:solidFill>
                  <a:schemeClr val="bg1"/>
                </a:solidFill>
                <a:latin typeface="Calibri" panose="020F0502020204030204" pitchFamily="34" charset="0"/>
              </a:rPr>
              <a:t>(Θυμηθείτε: στη θέση έναρξης της αντιγραφής </a:t>
            </a:r>
            <a:r>
              <a:rPr lang="en-US" sz="2000" i="1" dirty="0" err="1" smtClean="0">
                <a:solidFill>
                  <a:schemeClr val="bg1"/>
                </a:solidFill>
                <a:latin typeface="Calibri" panose="020F0502020204030204" pitchFamily="34" charset="0"/>
              </a:rPr>
              <a:t>oriC</a:t>
            </a:r>
            <a:r>
              <a:rPr lang="el-GR" sz="2000" dirty="0" smtClean="0">
                <a:solidFill>
                  <a:schemeClr val="bg1"/>
                </a:solidFill>
                <a:latin typeface="Calibri" panose="020F0502020204030204" pitchFamily="34" charset="0"/>
              </a:rPr>
              <a:t>, η φόρτωση της </a:t>
            </a:r>
            <a:r>
              <a:rPr lang="el-GR" sz="2000" dirty="0" err="1" smtClean="0">
                <a:solidFill>
                  <a:schemeClr val="bg1"/>
                </a:solidFill>
                <a:latin typeface="Calibri" panose="020F0502020204030204" pitchFamily="34" charset="0"/>
              </a:rPr>
              <a:t>ελικάσης</a:t>
            </a:r>
            <a:r>
              <a:rPr lang="el-GR" sz="2000" dirty="0" smtClean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  <a:latin typeface="Calibri" panose="020F0502020204030204" pitchFamily="34" charset="0"/>
              </a:rPr>
              <a:t>DnaB</a:t>
            </a:r>
            <a:r>
              <a:rPr lang="el-GR" sz="2000" dirty="0" smtClean="0">
                <a:solidFill>
                  <a:schemeClr val="bg1"/>
                </a:solidFill>
                <a:latin typeface="Calibri" panose="020F0502020204030204" pitchFamily="34" charset="0"/>
              </a:rPr>
              <a:t> γίνεται με την </a:t>
            </a:r>
            <a:r>
              <a:rPr lang="en-US" sz="2000" dirty="0" err="1" smtClean="0">
                <a:solidFill>
                  <a:schemeClr val="bg1"/>
                </a:solidFill>
                <a:latin typeface="Calibri" panose="020F0502020204030204" pitchFamily="34" charset="0"/>
              </a:rPr>
              <a:t>DnaA</a:t>
            </a:r>
            <a:r>
              <a:rPr lang="el-GR" sz="2000" dirty="0" smtClean="0">
                <a:solidFill>
                  <a:schemeClr val="bg1"/>
                </a:solidFill>
                <a:latin typeface="Calibri" panose="020F0502020204030204" pitchFamily="34" charset="0"/>
              </a:rPr>
              <a:t>)</a:t>
            </a:r>
            <a:endParaRPr lang="el-GR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650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133850"/>
          </a:xfrm>
        </p:spPr>
        <p:txBody>
          <a:bodyPr/>
          <a:lstStyle/>
          <a:p>
            <a:r>
              <a:rPr lang="el-GR" altLang="el-GR" sz="3600" smtClean="0">
                <a:solidFill>
                  <a:schemeClr val="bg1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Αν ο δρόμος </a:t>
            </a:r>
            <a:r>
              <a:rPr lang="en-US" altLang="el-GR" sz="3600" smtClean="0">
                <a:solidFill>
                  <a:schemeClr val="bg1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RecBCD </a:t>
            </a:r>
            <a:r>
              <a:rPr lang="el-GR" altLang="el-GR" sz="3600" smtClean="0">
                <a:solidFill>
                  <a:schemeClr val="bg1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αδρανοποιηθεί τότε αναλαμβάνει δράση το σύστημα </a:t>
            </a:r>
            <a:r>
              <a:rPr lang="en-US" altLang="el-GR" sz="3600" smtClean="0">
                <a:solidFill>
                  <a:schemeClr val="bg1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RecE</a:t>
            </a:r>
            <a:r>
              <a:rPr lang="el-GR" altLang="el-GR" sz="3600" smtClean="0">
                <a:solidFill>
                  <a:schemeClr val="bg1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. </a:t>
            </a:r>
          </a:p>
          <a:p>
            <a:endParaRPr lang="el-GR" altLang="el-GR" sz="3600" smtClean="0">
              <a:solidFill>
                <a:schemeClr val="bg1"/>
              </a:solidFill>
              <a:latin typeface="Calibri" pitchFamily="34" charset="0"/>
              <a:ea typeface="Calibri" pitchFamily="34" charset="0"/>
              <a:cs typeface="Calibri" pitchFamily="34" charset="0"/>
            </a:endParaRPr>
          </a:p>
          <a:p>
            <a:r>
              <a:rPr lang="el-GR" altLang="el-GR" sz="3600" smtClean="0">
                <a:solidFill>
                  <a:schemeClr val="bg1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Αν αδρανοποιηθεί και το </a:t>
            </a:r>
            <a:r>
              <a:rPr lang="en-US" altLang="el-GR" sz="3600" smtClean="0">
                <a:solidFill>
                  <a:schemeClr val="bg1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RecE </a:t>
            </a:r>
            <a:r>
              <a:rPr lang="el-GR" altLang="el-GR" sz="3600" smtClean="0">
                <a:solidFill>
                  <a:schemeClr val="bg1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τότε τελευταία εφεδρεία είναι το </a:t>
            </a:r>
            <a:r>
              <a:rPr lang="en-US" altLang="el-GR" sz="3600" smtClean="0">
                <a:solidFill>
                  <a:schemeClr val="bg1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RecF. </a:t>
            </a:r>
            <a:endParaRPr lang="el-GR" altLang="el-GR" sz="3600" smtClean="0">
              <a:solidFill>
                <a:schemeClr val="bg1"/>
              </a:solidFill>
              <a:latin typeface="Calibri" pitchFamily="34" charset="0"/>
              <a:ea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0094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922114"/>
          </a:xfrm>
        </p:spPr>
        <p:txBody>
          <a:bodyPr/>
          <a:lstStyle/>
          <a:p>
            <a:r>
              <a:rPr lang="el-GR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2. Ο </a:t>
            </a:r>
            <a:r>
              <a:rPr lang="el-GR" b="1" dirty="0" err="1" smtClean="0">
                <a:solidFill>
                  <a:schemeClr val="bg1"/>
                </a:solidFill>
                <a:latin typeface="Calibri" panose="020F0502020204030204" pitchFamily="34" charset="0"/>
              </a:rPr>
              <a:t>μιτωτικός</a:t>
            </a:r>
            <a:r>
              <a:rPr lang="el-GR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l-GR" b="1" dirty="0" err="1" smtClean="0">
                <a:solidFill>
                  <a:schemeClr val="bg1"/>
                </a:solidFill>
                <a:latin typeface="Calibri" panose="020F0502020204030204" pitchFamily="34" charset="0"/>
              </a:rPr>
              <a:t>ανασυνδυασμός</a:t>
            </a:r>
            <a:endParaRPr lang="el-GR" b="1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pic>
        <p:nvPicPr>
          <p:cNvPr id="7" name="Picture 6" descr="http://upload.wikimedia.org/wikipedia/commons/thumb/4/43/Mitosis_diagram.jpg/800px-Mitosis_diagram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048499"/>
            <a:ext cx="7803556" cy="5764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Group 2"/>
          <p:cNvGrpSpPr/>
          <p:nvPr/>
        </p:nvGrpSpPr>
        <p:grpSpPr>
          <a:xfrm>
            <a:off x="80812" y="980728"/>
            <a:ext cx="6003356" cy="1015663"/>
            <a:chOff x="80812" y="980728"/>
            <a:chExt cx="6003356" cy="1015663"/>
          </a:xfrm>
        </p:grpSpPr>
        <p:sp>
          <p:nvSpPr>
            <p:cNvPr id="8" name="TextBox 7"/>
            <p:cNvSpPr txBox="1"/>
            <p:nvPr/>
          </p:nvSpPr>
          <p:spPr>
            <a:xfrm>
              <a:off x="80812" y="980728"/>
              <a:ext cx="5355284" cy="1015663"/>
            </a:xfrm>
            <a:prstGeom prst="rect">
              <a:avLst/>
            </a:prstGeom>
            <a:solidFill>
              <a:schemeClr val="accent3">
                <a:lumMod val="95000"/>
              </a:schemeClr>
            </a:solidFill>
            <a:ln w="28575">
              <a:solidFill>
                <a:schemeClr val="accent3">
                  <a:lumMod val="75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el-GR" sz="1200" dirty="0" smtClean="0"/>
                <a:t>Στη φάση </a:t>
              </a:r>
              <a:r>
                <a:rPr lang="en-US" sz="1200" dirty="0" smtClean="0"/>
                <a:t>S</a:t>
              </a:r>
              <a:r>
                <a:rPr lang="el-GR" sz="1200" dirty="0" smtClean="0"/>
                <a:t> οι δύο </a:t>
              </a:r>
              <a:r>
                <a:rPr lang="el-GR" sz="1200" dirty="0" err="1" smtClean="0"/>
                <a:t>χρωματίδες</a:t>
              </a:r>
              <a:r>
                <a:rPr lang="el-GR" sz="1200" dirty="0" smtClean="0"/>
                <a:t> είναι πολύ κοντά, έτσι μέσω ομόλογου </a:t>
              </a:r>
              <a:r>
                <a:rPr lang="el-GR" sz="1200" dirty="0" err="1" smtClean="0"/>
                <a:t>ανασυνδυασμού</a:t>
              </a:r>
              <a:r>
                <a:rPr lang="el-GR" sz="1200" dirty="0" smtClean="0"/>
                <a:t> το κύτταρο μπορεί να επιδιορθώσει μια δίκλωνη ρήξη στη μία </a:t>
              </a:r>
              <a:r>
                <a:rPr lang="el-GR" sz="1200" dirty="0" err="1" smtClean="0"/>
                <a:t>χρωματίδα</a:t>
              </a:r>
              <a:r>
                <a:rPr lang="el-GR" sz="1200" dirty="0" smtClean="0"/>
                <a:t> με βάση την αλληλουχία της αδελφής </a:t>
              </a:r>
              <a:r>
                <a:rPr lang="el-GR" sz="1200" dirty="0" err="1" smtClean="0"/>
                <a:t>χρωματίδας</a:t>
              </a:r>
              <a:r>
                <a:rPr lang="el-GR" sz="1200" dirty="0" smtClean="0"/>
                <a:t>. 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el-GR" sz="1200" dirty="0" smtClean="0"/>
                <a:t>Θα μπορούσε αυτό να γίνει και με βάση το ομόλογο χρωμόσωμα, όμως αυτό είναι πολύ μακρύτερα. </a:t>
              </a:r>
              <a:endParaRPr lang="el-GR" sz="1200" dirty="0"/>
            </a:p>
          </p:txBody>
        </p:sp>
        <p:cxnSp>
          <p:nvCxnSpPr>
            <p:cNvPr id="10" name="Ευθύγραμμο βέλος σύνδεσης 9"/>
            <p:cNvCxnSpPr/>
            <p:nvPr/>
          </p:nvCxnSpPr>
          <p:spPr>
            <a:xfrm>
              <a:off x="5436096" y="1484784"/>
              <a:ext cx="648072" cy="144016"/>
            </a:xfrm>
            <a:prstGeom prst="straightConnector1">
              <a:avLst/>
            </a:prstGeom>
            <a:ln w="57150">
              <a:solidFill>
                <a:schemeClr val="accent3">
                  <a:lumMod val="7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4951728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sz="3600" dirty="0" smtClean="0">
                <a:solidFill>
                  <a:schemeClr val="bg1"/>
                </a:solidFill>
                <a:latin typeface="Calibri" panose="020F0502020204030204" pitchFamily="34" charset="0"/>
              </a:rPr>
              <a:t>Δύο μονοπάτια επιδιόρθωσης δίκλωνων ρήξεων στους </a:t>
            </a:r>
            <a:r>
              <a:rPr lang="el-GR" sz="3600" dirty="0" err="1" smtClean="0">
                <a:solidFill>
                  <a:schemeClr val="bg1"/>
                </a:solidFill>
                <a:latin typeface="Calibri" panose="020F0502020204030204" pitchFamily="34" charset="0"/>
              </a:rPr>
              <a:t>ευκαρυώτες</a:t>
            </a:r>
            <a:r>
              <a:rPr lang="el-GR" sz="3600" dirty="0" smtClean="0">
                <a:solidFill>
                  <a:schemeClr val="bg1"/>
                </a:solidFill>
                <a:latin typeface="Calibri" panose="020F0502020204030204" pitchFamily="34" charset="0"/>
              </a:rPr>
              <a:t>:</a:t>
            </a:r>
          </a:p>
          <a:p>
            <a:pPr lvl="1"/>
            <a:r>
              <a:rPr lang="el-GR" sz="3200" dirty="0" smtClean="0">
                <a:solidFill>
                  <a:schemeClr val="bg1"/>
                </a:solidFill>
                <a:latin typeface="Calibri" panose="020F0502020204030204" pitchFamily="34" charset="0"/>
              </a:rPr>
              <a:t>Εξαρτώμενη από τη σύνθεση </a:t>
            </a:r>
            <a:r>
              <a:rPr lang="en-US" sz="3200" dirty="0" smtClean="0">
                <a:solidFill>
                  <a:schemeClr val="bg1"/>
                </a:solidFill>
                <a:latin typeface="Calibri" panose="020F0502020204030204" pitchFamily="34" charset="0"/>
              </a:rPr>
              <a:t>DNA</a:t>
            </a:r>
            <a:r>
              <a:rPr lang="el-GR" sz="3200" dirty="0" smtClean="0">
                <a:solidFill>
                  <a:schemeClr val="bg1"/>
                </a:solidFill>
                <a:latin typeface="Calibri" panose="020F0502020204030204" pitchFamily="34" charset="0"/>
              </a:rPr>
              <a:t> υβριδοποίηση του κλώνου</a:t>
            </a:r>
          </a:p>
          <a:p>
            <a:pPr lvl="1"/>
            <a:r>
              <a:rPr lang="el-GR" sz="3200" dirty="0" smtClean="0">
                <a:solidFill>
                  <a:schemeClr val="bg1"/>
                </a:solidFill>
                <a:latin typeface="Calibri" panose="020F0502020204030204" pitchFamily="34" charset="0"/>
              </a:rPr>
              <a:t>Επιδιόρθωση δίκλωνης ρήξης</a:t>
            </a:r>
            <a:endParaRPr lang="el-GR" sz="32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9604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107504" y="274326"/>
            <a:ext cx="2684710" cy="2218569"/>
          </a:xfrm>
        </p:spPr>
        <p:txBody>
          <a:bodyPr/>
          <a:lstStyle/>
          <a:p>
            <a:r>
              <a:rPr lang="el-GR" dirty="0" smtClean="0">
                <a:solidFill>
                  <a:schemeClr val="bg1"/>
                </a:solidFill>
                <a:latin typeface="Calibri" panose="020F0502020204030204" pitchFamily="34" charset="0"/>
              </a:rPr>
              <a:t>Βήμα 1: Επεξεργασία κομμένων άκρων</a:t>
            </a:r>
            <a:endParaRPr lang="el-GR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2936677" y="313160"/>
            <a:ext cx="5976938" cy="6237287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4A7EBB"/>
            </a:solidFill>
            <a:miter lim="800000"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1" i="0" u="sng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/>
            </a:endParaRPr>
          </a:p>
        </p:txBody>
      </p:sp>
      <p:pic>
        <p:nvPicPr>
          <p:cNvPr id="5" name="Picture 4" descr="CH10_Fig08.eps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1140" y="476672"/>
            <a:ext cx="5688012" cy="595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79605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5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pPr eaLnBrk="1" hangingPunct="1"/>
            <a:r>
              <a:rPr lang="el-GR" altLang="el-GR" sz="4000" b="1" dirty="0" smtClean="0">
                <a:solidFill>
                  <a:srgbClr val="CCFFCC"/>
                </a:solidFill>
                <a:latin typeface="Calibri" panose="020F0502020204030204" pitchFamily="34" charset="0"/>
              </a:rPr>
              <a:t>Επιδιόρθωση δίκλωνων ρήξεων</a:t>
            </a:r>
          </a:p>
        </p:txBody>
      </p:sp>
      <p:sp>
        <p:nvSpPr>
          <p:cNvPr id="59395" name="Content Placeholder 1"/>
          <p:cNvSpPr>
            <a:spLocks noGrp="1"/>
          </p:cNvSpPr>
          <p:nvPr>
            <p:ph idx="1"/>
          </p:nvPr>
        </p:nvSpPr>
        <p:spPr>
          <a:xfrm>
            <a:off x="5940425" y="2247900"/>
            <a:ext cx="3203575" cy="3341688"/>
          </a:xfrm>
        </p:spPr>
        <p:txBody>
          <a:bodyPr/>
          <a:lstStyle/>
          <a:p>
            <a:r>
              <a:rPr lang="el-GR" altLang="el-GR" sz="2400" smtClean="0">
                <a:solidFill>
                  <a:schemeClr val="bg1"/>
                </a:solidFill>
              </a:rPr>
              <a:t>Μια μονόκλωνη εντομή σε ένα δίκλωνο μόριο δεν αποτελεί κρίσιμο πρόβλημα για το κύτταρο  επειδή η διπλή έλικα παραμένει ακέραιη</a:t>
            </a:r>
          </a:p>
        </p:txBody>
      </p:sp>
      <p:pic>
        <p:nvPicPr>
          <p:cNvPr id="5" name="Picture 2" descr="figure 16-2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00" y="1989138"/>
            <a:ext cx="5846763" cy="3821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23587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περιεχομένου 2"/>
          <p:cNvSpPr>
            <a:spLocks noGrp="1"/>
          </p:cNvSpPr>
          <p:nvPr>
            <p:ph idx="1"/>
          </p:nvPr>
        </p:nvSpPr>
        <p:spPr>
          <a:xfrm>
            <a:off x="35496" y="332656"/>
            <a:ext cx="4032447" cy="2592288"/>
          </a:xfrm>
        </p:spPr>
        <p:txBody>
          <a:bodyPr/>
          <a:lstStyle/>
          <a:p>
            <a:r>
              <a:rPr lang="el-GR" dirty="0" smtClean="0">
                <a:solidFill>
                  <a:schemeClr val="bg1"/>
                </a:solidFill>
                <a:latin typeface="Calibri" panose="020F0502020204030204" pitchFamily="34" charset="0"/>
              </a:rPr>
              <a:t>Βήμα 2: Σχηματισμός </a:t>
            </a:r>
            <a:r>
              <a:rPr lang="el-GR" dirty="0" err="1" smtClean="0">
                <a:solidFill>
                  <a:schemeClr val="bg1"/>
                </a:solidFill>
                <a:latin typeface="Calibri" panose="020F0502020204030204" pitchFamily="34" charset="0"/>
              </a:rPr>
              <a:t>νουκλεοπρωτεϊνικών</a:t>
            </a:r>
            <a:r>
              <a:rPr lang="el-GR" dirty="0" smtClean="0">
                <a:solidFill>
                  <a:schemeClr val="bg1"/>
                </a:solidFill>
                <a:latin typeface="Calibri" panose="020F0502020204030204" pitchFamily="34" charset="0"/>
              </a:rPr>
              <a:t> ινιδίων και διείσδυση κλώνου</a:t>
            </a:r>
            <a:endParaRPr lang="el-GR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grpSp>
        <p:nvGrpSpPr>
          <p:cNvPr id="7" name="Ομάδα 6"/>
          <p:cNvGrpSpPr/>
          <p:nvPr/>
        </p:nvGrpSpPr>
        <p:grpSpPr>
          <a:xfrm>
            <a:off x="4139952" y="116186"/>
            <a:ext cx="4897239" cy="6625182"/>
            <a:chOff x="4571553" y="116186"/>
            <a:chExt cx="4465638" cy="5976937"/>
          </a:xfrm>
        </p:grpSpPr>
        <p:sp>
          <p:nvSpPr>
            <p:cNvPr id="5" name="Rectangle 3"/>
            <p:cNvSpPr>
              <a:spLocks noChangeArrowheads="1"/>
            </p:cNvSpPr>
            <p:nvPr/>
          </p:nvSpPr>
          <p:spPr bwMode="auto">
            <a:xfrm>
              <a:off x="4571553" y="116186"/>
              <a:ext cx="4465638" cy="5976937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4A7EBB"/>
              </a:solidFill>
              <a:miter lim="800000"/>
              <a:headEnd/>
              <a:tailEnd/>
            </a:ln>
            <a:effectLst>
              <a:outerShdw blurRad="40000" dist="23000" dir="5400000" rotWithShape="0">
                <a:srgbClr val="808080">
                  <a:alpha val="34999"/>
                </a:srgbClr>
              </a:outerShdw>
            </a:effectLst>
          </p:spPr>
          <p:txBody>
            <a:bodyPr anchor="ctr"/>
            <a:lstStyle/>
            <a:p>
              <a:pPr marL="0" marR="0" lvl="0" indent="0" algn="ctr" defTabSz="914400" eaLnBrk="0" fontAlgn="auto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1" i="0" u="sng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/>
              </a:endParaRPr>
            </a:p>
          </p:txBody>
        </p:sp>
        <p:pic>
          <p:nvPicPr>
            <p:cNvPr id="6" name="Picture 4" descr="47919_Ch10_Fig09.eps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16016" y="260648"/>
              <a:ext cx="4176712" cy="57340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" name="TextBox 1"/>
          <p:cNvSpPr txBox="1"/>
          <p:nvPr/>
        </p:nvSpPr>
        <p:spPr>
          <a:xfrm>
            <a:off x="1499616" y="2999232"/>
            <a:ext cx="2414016" cy="1200329"/>
          </a:xfrm>
          <a:prstGeom prst="rect">
            <a:avLst/>
          </a:prstGeom>
          <a:noFill/>
          <a:ln w="28575">
            <a:solidFill>
              <a:srgbClr val="6699FF"/>
            </a:solidFill>
          </a:ln>
        </p:spPr>
        <p:txBody>
          <a:bodyPr wrap="square" rtlCol="0">
            <a:spAutoFit/>
          </a:bodyPr>
          <a:lstStyle/>
          <a:p>
            <a:r>
              <a:rPr lang="el-GR" sz="1200" dirty="0" smtClean="0">
                <a:solidFill>
                  <a:schemeClr val="bg1"/>
                </a:solidFill>
              </a:rPr>
              <a:t>Το </a:t>
            </a:r>
            <a:r>
              <a:rPr lang="el-GR" sz="1200" dirty="0" err="1" smtClean="0">
                <a:solidFill>
                  <a:schemeClr val="bg1"/>
                </a:solidFill>
              </a:rPr>
              <a:t>νουκεοπρωτεϊνικό</a:t>
            </a:r>
            <a:r>
              <a:rPr lang="el-GR" sz="1200" dirty="0" smtClean="0">
                <a:solidFill>
                  <a:schemeClr val="bg1"/>
                </a:solidFill>
              </a:rPr>
              <a:t> ινίδιο που προκύπτει επάγει σειρά </a:t>
            </a:r>
            <a:r>
              <a:rPr lang="el-GR" sz="1200" dirty="0" err="1" smtClean="0">
                <a:solidFill>
                  <a:schemeClr val="bg1"/>
                </a:solidFill>
              </a:rPr>
              <a:t>φωσφορυλιώσεων</a:t>
            </a:r>
            <a:r>
              <a:rPr lang="el-GR" sz="1200" dirty="0" smtClean="0">
                <a:solidFill>
                  <a:schemeClr val="bg1"/>
                </a:solidFill>
              </a:rPr>
              <a:t> που οδηγούν στη στάση του κυτταρικού κύκλου (</a:t>
            </a:r>
            <a:r>
              <a:rPr lang="el-GR" sz="1200" dirty="0" err="1" smtClean="0">
                <a:solidFill>
                  <a:schemeClr val="bg1"/>
                </a:solidFill>
                <a:latin typeface="Arial"/>
                <a:cs typeface="Arial"/>
              </a:rPr>
              <a:t>→</a:t>
            </a:r>
            <a:r>
              <a:rPr lang="el-GR" sz="1200" dirty="0" err="1" smtClean="0">
                <a:solidFill>
                  <a:schemeClr val="bg1"/>
                </a:solidFill>
              </a:rPr>
              <a:t>χρόνος</a:t>
            </a:r>
            <a:r>
              <a:rPr lang="el-GR" sz="1200" dirty="0" smtClean="0">
                <a:solidFill>
                  <a:schemeClr val="bg1"/>
                </a:solidFill>
              </a:rPr>
              <a:t> για επιδιόρθωση)</a:t>
            </a:r>
            <a:endParaRPr lang="el-GR" sz="1200" dirty="0">
              <a:solidFill>
                <a:schemeClr val="bg1"/>
              </a:solidFill>
            </a:endParaRPr>
          </a:p>
        </p:txBody>
      </p:sp>
      <p:cxnSp>
        <p:nvCxnSpPr>
          <p:cNvPr id="8" name="Straight Arrow Connector 7"/>
          <p:cNvCxnSpPr>
            <a:stCxn id="2" idx="3"/>
          </p:cNvCxnSpPr>
          <p:nvPr/>
        </p:nvCxnSpPr>
        <p:spPr>
          <a:xfrm flipV="1">
            <a:off x="3913632" y="1819656"/>
            <a:ext cx="1728216" cy="1779741"/>
          </a:xfrm>
          <a:prstGeom prst="straightConnector1">
            <a:avLst/>
          </a:prstGeom>
          <a:ln w="28575">
            <a:solidFill>
              <a:srgbClr val="6699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156144" y="4598626"/>
            <a:ext cx="2550479" cy="646331"/>
          </a:xfrm>
          <a:prstGeom prst="rect">
            <a:avLst/>
          </a:prstGeom>
          <a:noFill/>
          <a:ln w="28575">
            <a:solidFill>
              <a:srgbClr val="6699FF"/>
            </a:solidFill>
          </a:ln>
        </p:spPr>
        <p:txBody>
          <a:bodyPr wrap="square" rtlCol="0">
            <a:spAutoFit/>
          </a:bodyPr>
          <a:lstStyle/>
          <a:p>
            <a:r>
              <a:rPr lang="en-US" sz="1200" dirty="0" smtClean="0">
                <a:solidFill>
                  <a:schemeClr val="bg1"/>
                </a:solidFill>
              </a:rPr>
              <a:t>BRCA: Breast Cancer susceptibility, </a:t>
            </a:r>
            <a:r>
              <a:rPr lang="el-GR" sz="1200" dirty="0" smtClean="0">
                <a:solidFill>
                  <a:schemeClr val="bg1"/>
                </a:solidFill>
              </a:rPr>
              <a:t>γονίδιο προδιάθεσης στον καρκίνο του μαστού</a:t>
            </a:r>
            <a:endParaRPr lang="el-GR" sz="1200" dirty="0">
              <a:solidFill>
                <a:schemeClr val="bg1"/>
              </a:solidFill>
            </a:endParaRPr>
          </a:p>
        </p:txBody>
      </p:sp>
      <p:cxnSp>
        <p:nvCxnSpPr>
          <p:cNvPr id="10" name="Straight Arrow Connector 9"/>
          <p:cNvCxnSpPr>
            <a:stCxn id="9" idx="3"/>
          </p:cNvCxnSpPr>
          <p:nvPr/>
        </p:nvCxnSpPr>
        <p:spPr>
          <a:xfrm flipV="1">
            <a:off x="2706623" y="2542037"/>
            <a:ext cx="4462273" cy="2379755"/>
          </a:xfrm>
          <a:prstGeom prst="straightConnector1">
            <a:avLst/>
          </a:prstGeom>
          <a:ln w="28575">
            <a:solidFill>
              <a:srgbClr val="6699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444815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9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περιεχομένου 2"/>
          <p:cNvSpPr>
            <a:spLocks noGrp="1"/>
          </p:cNvSpPr>
          <p:nvPr>
            <p:ph idx="1"/>
          </p:nvPr>
        </p:nvSpPr>
        <p:spPr>
          <a:xfrm>
            <a:off x="179512" y="980728"/>
            <a:ext cx="4728867" cy="2088232"/>
          </a:xfrm>
        </p:spPr>
        <p:txBody>
          <a:bodyPr/>
          <a:lstStyle/>
          <a:p>
            <a:r>
              <a:rPr lang="el-GR" dirty="0" smtClean="0">
                <a:solidFill>
                  <a:schemeClr val="bg1"/>
                </a:solidFill>
                <a:latin typeface="Calibri" panose="020F0502020204030204" pitchFamily="34" charset="0"/>
              </a:rPr>
              <a:t>Βήμα 3α: Εξαρτώμενη από </a:t>
            </a:r>
            <a:r>
              <a:rPr lang="en-US" dirty="0" smtClean="0">
                <a:solidFill>
                  <a:schemeClr val="bg1"/>
                </a:solidFill>
                <a:latin typeface="Calibri" panose="020F0502020204030204" pitchFamily="34" charset="0"/>
              </a:rPr>
              <a:t>DNA</a:t>
            </a:r>
            <a:r>
              <a:rPr lang="el-GR" dirty="0" smtClean="0">
                <a:solidFill>
                  <a:schemeClr val="bg1"/>
                </a:solidFill>
                <a:latin typeface="Calibri" panose="020F0502020204030204" pitchFamily="34" charset="0"/>
              </a:rPr>
              <a:t> υβριδοποίηση κλώνου</a:t>
            </a:r>
            <a:endParaRPr lang="el-GR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grpSp>
        <p:nvGrpSpPr>
          <p:cNvPr id="7" name="Ομάδα 6"/>
          <p:cNvGrpSpPr/>
          <p:nvPr/>
        </p:nvGrpSpPr>
        <p:grpSpPr>
          <a:xfrm>
            <a:off x="5148064" y="116186"/>
            <a:ext cx="3889177" cy="6625182"/>
            <a:chOff x="5508228" y="116186"/>
            <a:chExt cx="3529013" cy="6119812"/>
          </a:xfrm>
        </p:grpSpPr>
        <p:sp>
          <p:nvSpPr>
            <p:cNvPr id="5" name="Rectangle 3"/>
            <p:cNvSpPr>
              <a:spLocks noChangeArrowheads="1"/>
            </p:cNvSpPr>
            <p:nvPr/>
          </p:nvSpPr>
          <p:spPr bwMode="auto">
            <a:xfrm>
              <a:off x="5508228" y="116186"/>
              <a:ext cx="3529013" cy="6119812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4A7EBB"/>
              </a:solidFill>
              <a:miter lim="800000"/>
              <a:headEnd/>
              <a:tailEnd/>
            </a:ln>
            <a:effectLst>
              <a:outerShdw blurRad="40000" dist="23000" dir="5400000" rotWithShape="0">
                <a:srgbClr val="808080">
                  <a:alpha val="34999"/>
                </a:srgbClr>
              </a:outerShdw>
            </a:effectLst>
          </p:spPr>
          <p:txBody>
            <a:bodyPr anchor="ctr"/>
            <a:lstStyle/>
            <a:p>
              <a:pPr marL="0" marR="0" lvl="0" indent="0" algn="ctr" defTabSz="914400" eaLnBrk="0" fontAlgn="auto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1" i="0" u="sng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/>
              </a:endParaRPr>
            </a:p>
          </p:txBody>
        </p:sp>
        <p:pic>
          <p:nvPicPr>
            <p:cNvPr id="6" name="Picture 4" descr="47919_Ch10_Fig10.eps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24128" y="260648"/>
              <a:ext cx="3095625" cy="58483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" name="TextBox 1"/>
          <p:cNvSpPr txBox="1"/>
          <p:nvPr/>
        </p:nvSpPr>
        <p:spPr>
          <a:xfrm>
            <a:off x="1828800" y="5212080"/>
            <a:ext cx="2414016" cy="646331"/>
          </a:xfrm>
          <a:prstGeom prst="rect">
            <a:avLst/>
          </a:prstGeom>
          <a:noFill/>
          <a:ln w="19050">
            <a:solidFill>
              <a:srgbClr val="6699FF"/>
            </a:solidFill>
          </a:ln>
        </p:spPr>
        <p:txBody>
          <a:bodyPr wrap="square" rtlCol="0">
            <a:spAutoFit/>
          </a:bodyPr>
          <a:lstStyle/>
          <a:p>
            <a:r>
              <a:rPr lang="el-GR" sz="1200" dirty="0" smtClean="0">
                <a:solidFill>
                  <a:schemeClr val="bg1"/>
                </a:solidFill>
              </a:rPr>
              <a:t>Δεν δημιουργούνται κόμβοι </a:t>
            </a:r>
            <a:r>
              <a:rPr lang="en-US" sz="1200" dirty="0" smtClean="0">
                <a:solidFill>
                  <a:schemeClr val="bg1"/>
                </a:solidFill>
              </a:rPr>
              <a:t>Holliday, </a:t>
            </a:r>
            <a:r>
              <a:rPr lang="el-GR" sz="1200" dirty="0" smtClean="0">
                <a:solidFill>
                  <a:schemeClr val="bg1"/>
                </a:solidFill>
              </a:rPr>
              <a:t>δεν καταλήγει σε διασκελισμό</a:t>
            </a:r>
            <a:endParaRPr lang="el-GR" sz="1200" dirty="0">
              <a:solidFill>
                <a:schemeClr val="bg1"/>
              </a:solidFill>
            </a:endParaRPr>
          </a:p>
        </p:txBody>
      </p:sp>
      <p:cxnSp>
        <p:nvCxnSpPr>
          <p:cNvPr id="8" name="Straight Arrow Connector 7"/>
          <p:cNvCxnSpPr>
            <a:stCxn id="2" idx="3"/>
          </p:cNvCxnSpPr>
          <p:nvPr/>
        </p:nvCxnSpPr>
        <p:spPr>
          <a:xfrm>
            <a:off x="4242816" y="5535246"/>
            <a:ext cx="1737360" cy="44493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12553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περιεχομένου 2"/>
          <p:cNvSpPr>
            <a:spLocks noGrp="1"/>
          </p:cNvSpPr>
          <p:nvPr>
            <p:ph idx="1"/>
          </p:nvPr>
        </p:nvSpPr>
        <p:spPr>
          <a:xfrm>
            <a:off x="21123" y="764705"/>
            <a:ext cx="3507898" cy="2232248"/>
          </a:xfrm>
        </p:spPr>
        <p:txBody>
          <a:bodyPr/>
          <a:lstStyle/>
          <a:p>
            <a:r>
              <a:rPr lang="el-GR" dirty="0" smtClean="0">
                <a:solidFill>
                  <a:schemeClr val="bg1"/>
                </a:solidFill>
                <a:latin typeface="Calibri" panose="020F0502020204030204" pitchFamily="34" charset="0"/>
              </a:rPr>
              <a:t>Βήμα 3β: Επιδιόρθωση δίκλωνης ρήξης</a:t>
            </a:r>
            <a:endParaRPr lang="el-GR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grpSp>
        <p:nvGrpSpPr>
          <p:cNvPr id="7" name="Ομάδα 6"/>
          <p:cNvGrpSpPr/>
          <p:nvPr/>
        </p:nvGrpSpPr>
        <p:grpSpPr>
          <a:xfrm>
            <a:off x="3707905" y="71165"/>
            <a:ext cx="5328592" cy="6670203"/>
            <a:chOff x="4354959" y="71165"/>
            <a:chExt cx="4681537" cy="5832475"/>
          </a:xfrm>
        </p:grpSpPr>
        <p:sp>
          <p:nvSpPr>
            <p:cNvPr id="5" name="Rectangle 3"/>
            <p:cNvSpPr>
              <a:spLocks noChangeArrowheads="1"/>
            </p:cNvSpPr>
            <p:nvPr/>
          </p:nvSpPr>
          <p:spPr bwMode="auto">
            <a:xfrm>
              <a:off x="4354959" y="71165"/>
              <a:ext cx="4681537" cy="5832475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4A7EBB"/>
              </a:solidFill>
              <a:miter lim="800000"/>
              <a:headEnd/>
              <a:tailEnd/>
            </a:ln>
            <a:effectLst>
              <a:outerShdw blurRad="40000" dist="23000" dir="5400000" rotWithShape="0">
                <a:srgbClr val="808080">
                  <a:alpha val="34999"/>
                </a:srgbClr>
              </a:outerShdw>
            </a:effectLst>
          </p:spPr>
          <p:txBody>
            <a:bodyPr anchor="ctr"/>
            <a:lstStyle/>
            <a:p>
              <a:pPr marL="0" marR="0" lvl="0" indent="0" algn="ctr" defTabSz="914400" eaLnBrk="0" fontAlgn="auto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1" i="0" u="sng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/>
              </a:endParaRPr>
            </a:p>
          </p:txBody>
        </p:sp>
        <p:pic>
          <p:nvPicPr>
            <p:cNvPr id="6" name="Picture 4" descr="47919_Ch10_Fig11.eps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27984" y="188640"/>
              <a:ext cx="4451350" cy="5499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849168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Ομάδα 6"/>
          <p:cNvGrpSpPr/>
          <p:nvPr/>
        </p:nvGrpSpPr>
        <p:grpSpPr>
          <a:xfrm>
            <a:off x="116293" y="980372"/>
            <a:ext cx="8839172" cy="5025689"/>
            <a:chOff x="4354959" y="1377252"/>
            <a:chExt cx="7765824" cy="4394500"/>
          </a:xfrm>
        </p:grpSpPr>
        <p:sp>
          <p:nvSpPr>
            <p:cNvPr id="5" name="Rectangle 3"/>
            <p:cNvSpPr>
              <a:spLocks noChangeArrowheads="1"/>
            </p:cNvSpPr>
            <p:nvPr/>
          </p:nvSpPr>
          <p:spPr bwMode="auto">
            <a:xfrm>
              <a:off x="4354959" y="1377252"/>
              <a:ext cx="7765824" cy="4394500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4A7EBB"/>
              </a:solidFill>
              <a:miter lim="800000"/>
              <a:headEnd/>
              <a:tailEnd/>
            </a:ln>
            <a:effectLst>
              <a:outerShdw blurRad="40000" dist="23000" dir="5400000" rotWithShape="0">
                <a:srgbClr val="808080">
                  <a:alpha val="34999"/>
                </a:srgbClr>
              </a:outerShdw>
            </a:effectLst>
          </p:spPr>
          <p:txBody>
            <a:bodyPr anchor="ctr"/>
            <a:lstStyle/>
            <a:p>
              <a:pPr marL="0" marR="0" lvl="0" indent="0" algn="ctr" defTabSz="914400" eaLnBrk="0" fontAlgn="auto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1" i="0" u="sng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/>
              </a:endParaRPr>
            </a:p>
          </p:txBody>
        </p:sp>
        <p:pic>
          <p:nvPicPr>
            <p:cNvPr id="6" name="Picture 4" descr="47919_Ch10_Fig11.eps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6491"/>
            <a:stretch/>
          </p:blipFill>
          <p:spPr bwMode="auto">
            <a:xfrm>
              <a:off x="4427983" y="1517382"/>
              <a:ext cx="7605391" cy="40879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cxnSp>
        <p:nvCxnSpPr>
          <p:cNvPr id="21" name="Straight Connector 20"/>
          <p:cNvCxnSpPr/>
          <p:nvPr/>
        </p:nvCxnSpPr>
        <p:spPr>
          <a:xfrm>
            <a:off x="2528455" y="1475509"/>
            <a:ext cx="1129145" cy="0"/>
          </a:xfrm>
          <a:prstGeom prst="line">
            <a:avLst/>
          </a:prstGeom>
          <a:ln w="57150">
            <a:solidFill>
              <a:srgbClr val="66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>
            <a:off x="3657600" y="1475509"/>
            <a:ext cx="117764" cy="1073728"/>
          </a:xfrm>
          <a:prstGeom prst="line">
            <a:avLst/>
          </a:prstGeom>
          <a:ln w="57150">
            <a:solidFill>
              <a:srgbClr val="66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3775364" y="2549236"/>
            <a:ext cx="1302327" cy="0"/>
          </a:xfrm>
          <a:prstGeom prst="line">
            <a:avLst/>
          </a:prstGeom>
          <a:ln w="57150">
            <a:solidFill>
              <a:srgbClr val="66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 flipV="1">
            <a:off x="5077691" y="1475509"/>
            <a:ext cx="103909" cy="1073728"/>
          </a:xfrm>
          <a:prstGeom prst="line">
            <a:avLst/>
          </a:prstGeom>
          <a:ln w="57150">
            <a:solidFill>
              <a:srgbClr val="66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>
            <a:off x="5181600" y="1475509"/>
            <a:ext cx="1239982" cy="0"/>
          </a:xfrm>
          <a:prstGeom prst="line">
            <a:avLst/>
          </a:prstGeom>
          <a:ln w="57150">
            <a:solidFill>
              <a:srgbClr val="66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>
            <a:off x="2528455" y="2549236"/>
            <a:ext cx="1129145" cy="1"/>
          </a:xfrm>
          <a:prstGeom prst="line">
            <a:avLst/>
          </a:prstGeom>
          <a:ln w="57150">
            <a:solidFill>
              <a:srgbClr val="0033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/>
          <p:cNvCxnSpPr/>
          <p:nvPr/>
        </p:nvCxnSpPr>
        <p:spPr>
          <a:xfrm flipV="1">
            <a:off x="3654136" y="1475509"/>
            <a:ext cx="121228" cy="1073726"/>
          </a:xfrm>
          <a:prstGeom prst="line">
            <a:avLst/>
          </a:prstGeom>
          <a:ln w="57150">
            <a:solidFill>
              <a:srgbClr val="0033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/>
          <p:cNvCxnSpPr/>
          <p:nvPr/>
        </p:nvCxnSpPr>
        <p:spPr>
          <a:xfrm>
            <a:off x="3775364" y="1475508"/>
            <a:ext cx="1302327" cy="1"/>
          </a:xfrm>
          <a:prstGeom prst="line">
            <a:avLst/>
          </a:prstGeom>
          <a:ln w="57150">
            <a:solidFill>
              <a:srgbClr val="0033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/>
          <p:cNvCxnSpPr/>
          <p:nvPr/>
        </p:nvCxnSpPr>
        <p:spPr>
          <a:xfrm>
            <a:off x="5077691" y="1475509"/>
            <a:ext cx="103909" cy="1073728"/>
          </a:xfrm>
          <a:prstGeom prst="line">
            <a:avLst/>
          </a:prstGeom>
          <a:ln w="57150">
            <a:solidFill>
              <a:srgbClr val="0033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/>
          <p:cNvCxnSpPr/>
          <p:nvPr/>
        </p:nvCxnSpPr>
        <p:spPr>
          <a:xfrm>
            <a:off x="5181600" y="2549237"/>
            <a:ext cx="1239982" cy="1"/>
          </a:xfrm>
          <a:prstGeom prst="line">
            <a:avLst/>
          </a:prstGeom>
          <a:ln w="57150">
            <a:solidFill>
              <a:srgbClr val="0033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TextBox 53"/>
          <p:cNvSpPr txBox="1"/>
          <p:nvPr/>
        </p:nvSpPr>
        <p:spPr>
          <a:xfrm>
            <a:off x="2376055" y="1140629"/>
            <a:ext cx="2840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>
                <a:solidFill>
                  <a:srgbClr val="669900"/>
                </a:solidFill>
              </a:rPr>
              <a:t>1</a:t>
            </a:r>
            <a:endParaRPr lang="el-GR" sz="1200" b="1" dirty="0">
              <a:solidFill>
                <a:srgbClr val="669900"/>
              </a:solidFill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394855" y="3897684"/>
            <a:ext cx="2840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>
                <a:solidFill>
                  <a:srgbClr val="669900"/>
                </a:solidFill>
              </a:rPr>
              <a:t>1</a:t>
            </a:r>
            <a:endParaRPr lang="el-GR" sz="1200" b="1" dirty="0">
              <a:solidFill>
                <a:srgbClr val="669900"/>
              </a:solidFill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2376055" y="2560676"/>
            <a:ext cx="2840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>
                <a:solidFill>
                  <a:srgbClr val="003300"/>
                </a:solidFill>
              </a:rPr>
              <a:t>2</a:t>
            </a:r>
            <a:endParaRPr lang="el-GR" sz="1200" b="1" dirty="0">
              <a:solidFill>
                <a:srgbClr val="003300"/>
              </a:solidFill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332510" y="5137577"/>
            <a:ext cx="2840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>
                <a:solidFill>
                  <a:srgbClr val="003300"/>
                </a:solidFill>
              </a:rPr>
              <a:t>2</a:t>
            </a:r>
            <a:endParaRPr lang="el-GR" sz="1200" b="1" dirty="0">
              <a:solidFill>
                <a:srgbClr val="003300"/>
              </a:solidFill>
            </a:endParaRPr>
          </a:p>
        </p:txBody>
      </p:sp>
      <p:sp>
        <p:nvSpPr>
          <p:cNvPr id="58" name="Rectangle 57"/>
          <p:cNvSpPr/>
          <p:nvPr/>
        </p:nvSpPr>
        <p:spPr>
          <a:xfrm>
            <a:off x="4599709" y="2888673"/>
            <a:ext cx="4355756" cy="30618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59" name="Rectangle 58"/>
          <p:cNvSpPr/>
          <p:nvPr/>
        </p:nvSpPr>
        <p:spPr>
          <a:xfrm>
            <a:off x="4149436" y="3026028"/>
            <a:ext cx="1433946" cy="45214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213254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/>
      <p:bldP spid="55" grpId="0"/>
      <p:bldP spid="56" grpId="0"/>
      <p:bldP spid="57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Ομάδα 6"/>
          <p:cNvGrpSpPr/>
          <p:nvPr/>
        </p:nvGrpSpPr>
        <p:grpSpPr>
          <a:xfrm>
            <a:off x="116293" y="980372"/>
            <a:ext cx="8839172" cy="5025689"/>
            <a:chOff x="4354959" y="1377252"/>
            <a:chExt cx="7765824" cy="4394500"/>
          </a:xfrm>
        </p:grpSpPr>
        <p:sp>
          <p:nvSpPr>
            <p:cNvPr id="5" name="Rectangle 3"/>
            <p:cNvSpPr>
              <a:spLocks noChangeArrowheads="1"/>
            </p:cNvSpPr>
            <p:nvPr/>
          </p:nvSpPr>
          <p:spPr bwMode="auto">
            <a:xfrm>
              <a:off x="4354959" y="1377252"/>
              <a:ext cx="7765824" cy="4394500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4A7EBB"/>
              </a:solidFill>
              <a:miter lim="800000"/>
              <a:headEnd/>
              <a:tailEnd/>
            </a:ln>
            <a:effectLst>
              <a:outerShdw blurRad="40000" dist="23000" dir="5400000" rotWithShape="0">
                <a:srgbClr val="808080">
                  <a:alpha val="34999"/>
                </a:srgbClr>
              </a:outerShdw>
            </a:effectLst>
          </p:spPr>
          <p:txBody>
            <a:bodyPr anchor="ctr"/>
            <a:lstStyle/>
            <a:p>
              <a:pPr marL="0" marR="0" lvl="0" indent="0" algn="ctr" defTabSz="914400" eaLnBrk="0" fontAlgn="auto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1" i="0" u="sng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/>
              </a:endParaRPr>
            </a:p>
          </p:txBody>
        </p:sp>
        <p:pic>
          <p:nvPicPr>
            <p:cNvPr id="6" name="Picture 4" descr="47919_Ch10_Fig11.eps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6491"/>
            <a:stretch/>
          </p:blipFill>
          <p:spPr bwMode="auto">
            <a:xfrm>
              <a:off x="4427983" y="1517382"/>
              <a:ext cx="7605391" cy="40879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cxnSp>
        <p:nvCxnSpPr>
          <p:cNvPr id="21" name="Straight Connector 20"/>
          <p:cNvCxnSpPr/>
          <p:nvPr/>
        </p:nvCxnSpPr>
        <p:spPr>
          <a:xfrm>
            <a:off x="2528455" y="1475509"/>
            <a:ext cx="1129145" cy="0"/>
          </a:xfrm>
          <a:prstGeom prst="line">
            <a:avLst/>
          </a:prstGeom>
          <a:ln w="57150">
            <a:solidFill>
              <a:srgbClr val="66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>
            <a:off x="3657600" y="1475509"/>
            <a:ext cx="117764" cy="1073728"/>
          </a:xfrm>
          <a:prstGeom prst="line">
            <a:avLst/>
          </a:prstGeom>
          <a:ln w="57150">
            <a:solidFill>
              <a:srgbClr val="66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 flipV="1">
            <a:off x="3775364" y="2549235"/>
            <a:ext cx="2667000" cy="1"/>
          </a:xfrm>
          <a:prstGeom prst="line">
            <a:avLst/>
          </a:prstGeom>
          <a:ln w="57150">
            <a:solidFill>
              <a:srgbClr val="66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>
            <a:off x="2528455" y="1873689"/>
            <a:ext cx="994064" cy="0"/>
          </a:xfrm>
          <a:prstGeom prst="line">
            <a:avLst/>
          </a:prstGeom>
          <a:ln w="57150">
            <a:solidFill>
              <a:srgbClr val="0033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/>
          <p:cNvCxnSpPr/>
          <p:nvPr/>
        </p:nvCxnSpPr>
        <p:spPr>
          <a:xfrm flipH="1" flipV="1">
            <a:off x="3522520" y="1873689"/>
            <a:ext cx="214745" cy="537002"/>
          </a:xfrm>
          <a:prstGeom prst="line">
            <a:avLst/>
          </a:prstGeom>
          <a:ln w="57150">
            <a:solidFill>
              <a:srgbClr val="0033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/>
          <p:cNvCxnSpPr/>
          <p:nvPr/>
        </p:nvCxnSpPr>
        <p:spPr>
          <a:xfrm>
            <a:off x="3737265" y="2410691"/>
            <a:ext cx="1302327" cy="1"/>
          </a:xfrm>
          <a:prstGeom prst="line">
            <a:avLst/>
          </a:prstGeom>
          <a:ln w="57150">
            <a:solidFill>
              <a:srgbClr val="0033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/>
          <p:cNvCxnSpPr/>
          <p:nvPr/>
        </p:nvCxnSpPr>
        <p:spPr>
          <a:xfrm>
            <a:off x="5188982" y="2414808"/>
            <a:ext cx="1239982" cy="1"/>
          </a:xfrm>
          <a:prstGeom prst="line">
            <a:avLst/>
          </a:prstGeom>
          <a:ln w="57150">
            <a:solidFill>
              <a:srgbClr val="0033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TextBox 53"/>
          <p:cNvSpPr txBox="1"/>
          <p:nvPr/>
        </p:nvSpPr>
        <p:spPr>
          <a:xfrm>
            <a:off x="2376055" y="1140629"/>
            <a:ext cx="2840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>
                <a:solidFill>
                  <a:srgbClr val="669900"/>
                </a:solidFill>
              </a:rPr>
              <a:t>1</a:t>
            </a:r>
            <a:endParaRPr lang="el-GR" sz="1200" b="1" dirty="0">
              <a:solidFill>
                <a:srgbClr val="669900"/>
              </a:solidFill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4814456" y="3897684"/>
            <a:ext cx="2840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>
                <a:solidFill>
                  <a:srgbClr val="669900"/>
                </a:solidFill>
              </a:rPr>
              <a:t>1</a:t>
            </a:r>
            <a:endParaRPr lang="el-GR" sz="1200" b="1" dirty="0">
              <a:solidFill>
                <a:srgbClr val="669900"/>
              </a:solidFill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2445327" y="1873689"/>
            <a:ext cx="2840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>
                <a:solidFill>
                  <a:srgbClr val="003300"/>
                </a:solidFill>
              </a:rPr>
              <a:t>2</a:t>
            </a:r>
            <a:endParaRPr lang="el-GR" sz="1200" b="1" dirty="0">
              <a:solidFill>
                <a:srgbClr val="003300"/>
              </a:solidFill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4814456" y="4359217"/>
            <a:ext cx="2840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>
                <a:solidFill>
                  <a:srgbClr val="003300"/>
                </a:solidFill>
              </a:rPr>
              <a:t>2</a:t>
            </a:r>
            <a:endParaRPr lang="el-GR" sz="1200" b="1" dirty="0">
              <a:solidFill>
                <a:srgbClr val="003300"/>
              </a:solidFill>
            </a:endParaRPr>
          </a:p>
        </p:txBody>
      </p:sp>
      <p:sp>
        <p:nvSpPr>
          <p:cNvPr id="58" name="Rectangle 57"/>
          <p:cNvSpPr/>
          <p:nvPr/>
        </p:nvSpPr>
        <p:spPr>
          <a:xfrm>
            <a:off x="171936" y="2900018"/>
            <a:ext cx="4355756" cy="30618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59" name="Rectangle 58"/>
          <p:cNvSpPr/>
          <p:nvPr/>
        </p:nvSpPr>
        <p:spPr>
          <a:xfrm>
            <a:off x="3522519" y="3048180"/>
            <a:ext cx="1433946" cy="45214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cxnSp>
        <p:nvCxnSpPr>
          <p:cNvPr id="25" name="Straight Connector 24"/>
          <p:cNvCxnSpPr/>
          <p:nvPr/>
        </p:nvCxnSpPr>
        <p:spPr>
          <a:xfrm>
            <a:off x="5091999" y="2246849"/>
            <a:ext cx="122731" cy="167960"/>
          </a:xfrm>
          <a:prstGeom prst="line">
            <a:avLst/>
          </a:prstGeom>
          <a:ln w="57150">
            <a:solidFill>
              <a:srgbClr val="0033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 flipV="1">
            <a:off x="5008419" y="2250865"/>
            <a:ext cx="100445" cy="159828"/>
          </a:xfrm>
          <a:prstGeom prst="line">
            <a:avLst/>
          </a:prstGeom>
          <a:ln w="57150">
            <a:solidFill>
              <a:srgbClr val="0033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6" name="Group 15"/>
          <p:cNvGrpSpPr/>
          <p:nvPr/>
        </p:nvGrpSpPr>
        <p:grpSpPr>
          <a:xfrm>
            <a:off x="2009280" y="1598606"/>
            <a:ext cx="4890562" cy="3455902"/>
            <a:chOff x="2009280" y="1598606"/>
            <a:chExt cx="4890562" cy="3455902"/>
          </a:xfrm>
        </p:grpSpPr>
        <p:sp>
          <p:nvSpPr>
            <p:cNvPr id="35" name="TextBox 34"/>
            <p:cNvSpPr txBox="1"/>
            <p:nvPr/>
          </p:nvSpPr>
          <p:spPr>
            <a:xfrm>
              <a:off x="6615824" y="1598606"/>
              <a:ext cx="28401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b="1" dirty="0" smtClean="0">
                  <a:solidFill>
                    <a:srgbClr val="FF0000"/>
                  </a:solidFill>
                </a:rPr>
                <a:t>3</a:t>
              </a:r>
              <a:endParaRPr lang="el-GR" sz="1200" b="1" dirty="0">
                <a:solidFill>
                  <a:srgbClr val="FF0000"/>
                </a:solidFill>
              </a:endParaRPr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2009280" y="2142190"/>
              <a:ext cx="28401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b="1" dirty="0" smtClean="0">
                  <a:solidFill>
                    <a:srgbClr val="FF0000"/>
                  </a:solidFill>
                </a:rPr>
                <a:t>3</a:t>
              </a:r>
              <a:endParaRPr lang="el-GR" sz="1200" b="1" dirty="0">
                <a:solidFill>
                  <a:srgbClr val="FF0000"/>
                </a:solidFill>
              </a:endParaRPr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4302847" y="4777509"/>
              <a:ext cx="28401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b="1" dirty="0" smtClean="0">
                  <a:solidFill>
                    <a:srgbClr val="FF0000"/>
                  </a:solidFill>
                </a:rPr>
                <a:t>3</a:t>
              </a:r>
              <a:endParaRPr lang="el-GR" sz="1200" b="1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2009280" y="1337009"/>
            <a:ext cx="4877566" cy="3901463"/>
            <a:chOff x="2009280" y="1337009"/>
            <a:chExt cx="4877566" cy="3901463"/>
          </a:xfrm>
        </p:grpSpPr>
        <p:sp>
          <p:nvSpPr>
            <p:cNvPr id="33" name="TextBox 32"/>
            <p:cNvSpPr txBox="1"/>
            <p:nvPr/>
          </p:nvSpPr>
          <p:spPr>
            <a:xfrm>
              <a:off x="6602828" y="1337009"/>
              <a:ext cx="28401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b="1" dirty="0" smtClean="0">
                  <a:solidFill>
                    <a:srgbClr val="00B0F0"/>
                  </a:solidFill>
                </a:rPr>
                <a:t>4</a:t>
              </a:r>
              <a:endParaRPr lang="el-GR" sz="1200" b="1" dirty="0">
                <a:solidFill>
                  <a:srgbClr val="00B0F0"/>
                </a:solidFill>
              </a:endParaRP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2009280" y="2391964"/>
              <a:ext cx="28401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b="1" dirty="0" smtClean="0">
                  <a:solidFill>
                    <a:srgbClr val="00B0F0"/>
                  </a:solidFill>
                </a:rPr>
                <a:t>4</a:t>
              </a:r>
              <a:endParaRPr lang="el-GR" sz="1200" b="1" dirty="0">
                <a:solidFill>
                  <a:srgbClr val="00B0F0"/>
                </a:solidFill>
              </a:endParaRPr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4302847" y="4961473"/>
              <a:ext cx="28401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b="1" dirty="0" smtClean="0">
                  <a:solidFill>
                    <a:srgbClr val="00B0F0"/>
                  </a:solidFill>
                </a:rPr>
                <a:t>4</a:t>
              </a:r>
              <a:endParaRPr lang="el-GR" sz="1200" b="1" dirty="0">
                <a:solidFill>
                  <a:srgbClr val="00B0F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000216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/>
      <p:bldP spid="55" grpId="0"/>
      <p:bldP spid="56" grpId="0"/>
      <p:bldP spid="57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362274"/>
          </a:xfrm>
        </p:spPr>
        <p:txBody>
          <a:bodyPr/>
          <a:lstStyle/>
          <a:p>
            <a:r>
              <a:rPr lang="el-GR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3. Γονιδιακή στόχευση (</a:t>
            </a:r>
            <a:r>
              <a:rPr lang="en-US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gene targeting), </a:t>
            </a:r>
            <a:r>
              <a:rPr lang="el-GR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αδρανοποίηση  γονιδίων-στόχων (</a:t>
            </a:r>
            <a:r>
              <a:rPr lang="en-US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gene knockout)</a:t>
            </a:r>
            <a:endParaRPr lang="el-GR" b="1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2008" y="2852936"/>
            <a:ext cx="8964488" cy="3744416"/>
          </a:xfrm>
        </p:spPr>
        <p:txBody>
          <a:bodyPr/>
          <a:lstStyle/>
          <a:p>
            <a:r>
              <a:rPr lang="el-GR" sz="2800" dirty="0" smtClean="0">
                <a:solidFill>
                  <a:schemeClr val="bg1"/>
                </a:solidFill>
                <a:latin typeface="Calibri" panose="020F0502020204030204" pitchFamily="34" charset="0"/>
              </a:rPr>
              <a:t>Απομόνωση βλαστικών κυττάρων </a:t>
            </a:r>
            <a:r>
              <a:rPr lang="en-US" sz="2800" dirty="0" smtClean="0">
                <a:solidFill>
                  <a:schemeClr val="bg1"/>
                </a:solidFill>
                <a:latin typeface="Calibri" panose="020F0502020204030204" pitchFamily="34" charset="0"/>
              </a:rPr>
              <a:t>(ES cells)</a:t>
            </a:r>
            <a:endParaRPr lang="el-GR" sz="2800" dirty="0" smtClean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r>
              <a:rPr lang="el-GR" sz="2800" dirty="0" smtClean="0">
                <a:solidFill>
                  <a:schemeClr val="bg1"/>
                </a:solidFill>
                <a:latin typeface="Calibri" panose="020F0502020204030204" pitchFamily="34" charset="0"/>
              </a:rPr>
              <a:t>Εισαγωγή εξωγενούς </a:t>
            </a:r>
            <a:r>
              <a:rPr lang="en-US" sz="2800" dirty="0" smtClean="0">
                <a:solidFill>
                  <a:schemeClr val="bg1"/>
                </a:solidFill>
                <a:latin typeface="Calibri" panose="020F0502020204030204" pitchFamily="34" charset="0"/>
              </a:rPr>
              <a:t>DNA</a:t>
            </a:r>
            <a:endParaRPr lang="el-GR" sz="2800" dirty="0" smtClean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r>
              <a:rPr lang="el-GR" sz="2800" dirty="0" smtClean="0">
                <a:solidFill>
                  <a:schemeClr val="bg1"/>
                </a:solidFill>
                <a:latin typeface="Calibri" panose="020F0502020204030204" pitchFamily="34" charset="0"/>
              </a:rPr>
              <a:t>Επιλογή κλώνων με ενσωματωμένο το εξωγενές </a:t>
            </a:r>
            <a:r>
              <a:rPr lang="en-US" sz="2800" dirty="0" smtClean="0">
                <a:solidFill>
                  <a:schemeClr val="bg1"/>
                </a:solidFill>
                <a:latin typeface="Calibri" panose="020F0502020204030204" pitchFamily="34" charset="0"/>
              </a:rPr>
              <a:t>DNA</a:t>
            </a:r>
            <a:endParaRPr lang="el-GR" sz="2800" dirty="0" smtClean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r>
              <a:rPr lang="el-GR" sz="2800" dirty="0" smtClean="0">
                <a:solidFill>
                  <a:schemeClr val="bg1"/>
                </a:solidFill>
                <a:latin typeface="Calibri" panose="020F0502020204030204" pitchFamily="34" charset="0"/>
              </a:rPr>
              <a:t>Επιλογή κλώνων στους οποίους το ενσωματωμένο </a:t>
            </a:r>
            <a:r>
              <a:rPr lang="en-US" sz="2800" dirty="0" smtClean="0">
                <a:solidFill>
                  <a:schemeClr val="bg1"/>
                </a:solidFill>
                <a:latin typeface="Calibri" panose="020F0502020204030204" pitchFamily="34" charset="0"/>
              </a:rPr>
              <a:t>DNA </a:t>
            </a:r>
            <a:r>
              <a:rPr lang="el-GR" sz="2800" dirty="0" smtClean="0">
                <a:solidFill>
                  <a:schemeClr val="bg1"/>
                </a:solidFill>
                <a:latin typeface="Calibri" panose="020F0502020204030204" pitchFamily="34" charset="0"/>
              </a:rPr>
              <a:t>έχει υποκαταστήσει το ενδογενές τμήμα</a:t>
            </a:r>
          </a:p>
          <a:p>
            <a:r>
              <a:rPr lang="el-GR" sz="2800" dirty="0" smtClean="0">
                <a:solidFill>
                  <a:schemeClr val="bg1"/>
                </a:solidFill>
                <a:latin typeface="Calibri" panose="020F0502020204030204" pitchFamily="34" charset="0"/>
              </a:rPr>
              <a:t>Εισαγωγή των γενετικά τροποποιημένων </a:t>
            </a:r>
            <a:r>
              <a:rPr lang="en-US" sz="2800" dirty="0" smtClean="0">
                <a:solidFill>
                  <a:schemeClr val="bg1"/>
                </a:solidFill>
                <a:latin typeface="Calibri" panose="020F0502020204030204" pitchFamily="34" charset="0"/>
              </a:rPr>
              <a:t>ES </a:t>
            </a:r>
            <a:r>
              <a:rPr lang="el-GR" sz="2800" dirty="0" smtClean="0">
                <a:solidFill>
                  <a:schemeClr val="bg1"/>
                </a:solidFill>
                <a:latin typeface="Calibri" panose="020F0502020204030204" pitchFamily="34" charset="0"/>
              </a:rPr>
              <a:t>κυττάρων σε πρώιμα έμβρυα ποντικών, δημιουργία διαγονιδιακών ποντικών</a:t>
            </a:r>
            <a:endParaRPr lang="el-GR" sz="28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8374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985" y="80668"/>
            <a:ext cx="8963891" cy="916859"/>
          </a:xfrm>
        </p:spPr>
        <p:txBody>
          <a:bodyPr/>
          <a:lstStyle/>
          <a:p>
            <a:r>
              <a:rPr lang="el-GR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Δημιουργία διαγονιδιακών ποντικών</a:t>
            </a:r>
            <a:endParaRPr lang="el-GR" b="1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pic>
        <p:nvPicPr>
          <p:cNvPr id="4" name="Picture 6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b="41611"/>
          <a:stretch>
            <a:fillRect/>
          </a:stretch>
        </p:blipFill>
        <p:spPr bwMode="auto">
          <a:xfrm>
            <a:off x="96984" y="1253836"/>
            <a:ext cx="4095335" cy="507769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pic>
        <p:nvPicPr>
          <p:cNvPr id="5" name="Picture 6"/>
          <p:cNvPicPr>
            <a:picLocks noChangeAspect="1" noChangeArrowheads="1"/>
          </p:cNvPicPr>
          <p:nvPr/>
        </p:nvPicPr>
        <p:blipFill>
          <a:blip r:embed="rId2" cstate="print"/>
          <a:srcRect t="50333"/>
          <a:stretch>
            <a:fillRect/>
          </a:stretch>
        </p:blipFill>
        <p:spPr bwMode="auto">
          <a:xfrm>
            <a:off x="4273276" y="1251776"/>
            <a:ext cx="4815304" cy="507975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0386800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/>
          <p:cNvSpPr>
            <a:spLocks noGrp="1"/>
          </p:cNvSpPr>
          <p:nvPr>
            <p:ph idx="1"/>
          </p:nvPr>
        </p:nvSpPr>
        <p:spPr>
          <a:xfrm>
            <a:off x="457200" y="362129"/>
            <a:ext cx="8229600" cy="6282792"/>
          </a:xfrm>
        </p:spPr>
        <p:txBody>
          <a:bodyPr/>
          <a:lstStyle/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l-GR" sz="2200" dirty="0">
                <a:solidFill>
                  <a:schemeClr val="bg1"/>
                </a:solidFill>
                <a:latin typeface="Calibri" panose="020F0502020204030204" pitchFamily="34" charset="0"/>
              </a:rPr>
              <a:t>Η άμεση μεταφορά </a:t>
            </a:r>
            <a:r>
              <a:rPr lang="en-US" sz="2200" dirty="0">
                <a:solidFill>
                  <a:schemeClr val="bg1"/>
                </a:solidFill>
                <a:latin typeface="Calibri" panose="020F0502020204030204" pitchFamily="34" charset="0"/>
              </a:rPr>
              <a:t>DNA </a:t>
            </a:r>
            <a:r>
              <a:rPr lang="el-GR" sz="2200" dirty="0">
                <a:solidFill>
                  <a:schemeClr val="bg1"/>
                </a:solidFill>
                <a:latin typeface="Calibri" panose="020F0502020204030204" pitchFamily="34" charset="0"/>
              </a:rPr>
              <a:t>στους </a:t>
            </a:r>
            <a:r>
              <a:rPr lang="el-GR" sz="2200" dirty="0" err="1">
                <a:solidFill>
                  <a:schemeClr val="bg1"/>
                </a:solidFill>
                <a:latin typeface="Calibri" panose="020F0502020204030204" pitchFamily="34" charset="0"/>
              </a:rPr>
              <a:t>προπυρήνες</a:t>
            </a:r>
            <a:r>
              <a:rPr lang="el-GR" sz="2200" dirty="0">
                <a:solidFill>
                  <a:schemeClr val="bg1"/>
                </a:solidFill>
                <a:latin typeface="Calibri" panose="020F0502020204030204" pitchFamily="34" charset="0"/>
              </a:rPr>
              <a:t> γονιμοποιημένων ωαρίων ποντικού είναι αρκετά αποδοτική, όμως δεν έχουμε τη δυνατότητα επιλογής της θέσης ένθεσης του </a:t>
            </a:r>
            <a:r>
              <a:rPr lang="en-US" sz="2200" dirty="0">
                <a:solidFill>
                  <a:schemeClr val="bg1"/>
                </a:solidFill>
                <a:latin typeface="Calibri" panose="020F0502020204030204" pitchFamily="34" charset="0"/>
              </a:rPr>
              <a:t>DNA</a:t>
            </a:r>
            <a:r>
              <a:rPr lang="el-GR" sz="2200" dirty="0">
                <a:solidFill>
                  <a:schemeClr val="bg1"/>
                </a:solidFill>
                <a:latin typeface="Calibri" panose="020F0502020204030204" pitchFamily="34" charset="0"/>
              </a:rPr>
              <a:t> ή τη δυνατότητα ελεγχόμενης τροποποίησης συγκεκριμένων ενδογενών </a:t>
            </a:r>
            <a:r>
              <a:rPr lang="el-GR" sz="2200" dirty="0" smtClean="0">
                <a:solidFill>
                  <a:schemeClr val="bg1"/>
                </a:solidFill>
                <a:latin typeface="Calibri" panose="020F0502020204030204" pitchFamily="34" charset="0"/>
              </a:rPr>
              <a:t>γονιδίων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l-GR" sz="2200" dirty="0" smtClean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l-GR" sz="2200" dirty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l-GR" sz="2200" dirty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l-GR" sz="2200" dirty="0" smtClean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l-GR" sz="2200" dirty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l-GR" sz="2200" dirty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l-GR" sz="2200" dirty="0" smtClean="0">
                <a:solidFill>
                  <a:schemeClr val="bg1"/>
                </a:solidFill>
                <a:latin typeface="Calibri" panose="020F0502020204030204" pitchFamily="34" charset="0"/>
              </a:rPr>
              <a:t>Εισαγωγή </a:t>
            </a:r>
            <a:r>
              <a:rPr lang="en-US" sz="2200" dirty="0">
                <a:solidFill>
                  <a:schemeClr val="bg1"/>
                </a:solidFill>
                <a:latin typeface="Calibri" panose="020F0502020204030204" pitchFamily="34" charset="0"/>
              </a:rPr>
              <a:t>DNA </a:t>
            </a:r>
            <a:r>
              <a:rPr lang="el-GR" sz="2200" dirty="0">
                <a:solidFill>
                  <a:schemeClr val="bg1"/>
                </a:solidFill>
                <a:latin typeface="Calibri" panose="020F0502020204030204" pitchFamily="34" charset="0"/>
              </a:rPr>
              <a:t>σε εμβρυϊκά βλαστικά κύτταρα → επιλογή των κυττάρων με τα ζητούμενα χαρακτηριστικά → ενσωμάτωση στο αναπτυσσόμενο </a:t>
            </a:r>
            <a:r>
              <a:rPr lang="el-GR" sz="2200" dirty="0" smtClean="0">
                <a:solidFill>
                  <a:schemeClr val="bg1"/>
                </a:solidFill>
                <a:latin typeface="Calibri" panose="020F0502020204030204" pitchFamily="34" charset="0"/>
              </a:rPr>
              <a:t>έμβρυο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l-GR" sz="2200" dirty="0" smtClean="0">
                <a:solidFill>
                  <a:schemeClr val="bg1"/>
                </a:solidFill>
                <a:latin typeface="Calibri" panose="020F0502020204030204" pitchFamily="34" charset="0"/>
              </a:rPr>
              <a:t>Ομόλογος ανασυνδυασμός</a:t>
            </a:r>
            <a:endParaRPr lang="el-GR" sz="22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CA127B6-1CA3-4D1A-A9E7-28BD6C58FF8B}" type="slidenum">
              <a:rPr lang="el-GR" smtClean="0">
                <a:solidFill>
                  <a:schemeClr val="bg1"/>
                </a:solidFill>
              </a:rPr>
              <a:pPr>
                <a:defRPr/>
              </a:pPr>
              <a:t>27</a:t>
            </a:fld>
            <a:endParaRPr lang="el-GR">
              <a:solidFill>
                <a:schemeClr val="bg1"/>
              </a:solidFill>
            </a:endParaRPr>
          </a:p>
        </p:txBody>
      </p:sp>
      <p:pic>
        <p:nvPicPr>
          <p:cNvPr id="11" name="Picture 2" descr="B8-5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5908"/>
          <a:stretch/>
        </p:blipFill>
        <p:spPr bwMode="auto">
          <a:xfrm>
            <a:off x="843687" y="2261208"/>
            <a:ext cx="3552446" cy="21366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2" descr="B8-5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114"/>
          <a:stretch/>
        </p:blipFill>
        <p:spPr bwMode="auto">
          <a:xfrm>
            <a:off x="4861712" y="1951238"/>
            <a:ext cx="3616026" cy="27565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43622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16581" y="1092057"/>
            <a:ext cx="4184073" cy="2565544"/>
          </a:xfrm>
        </p:spPr>
        <p:txBody>
          <a:bodyPr/>
          <a:lstStyle/>
          <a:p>
            <a:pPr algn="l"/>
            <a:r>
              <a:rPr lang="el-GR" sz="2800" dirty="0" smtClean="0">
                <a:solidFill>
                  <a:schemeClr val="bg1"/>
                </a:solidFill>
                <a:latin typeface="Calibri" panose="020F0502020204030204" pitchFamily="34" charset="0"/>
              </a:rPr>
              <a:t>Παραγωγή εμβρυϊκών βλαστικών κυττάρων </a:t>
            </a:r>
            <a:r>
              <a:rPr lang="en-US" sz="2800" dirty="0" smtClean="0">
                <a:solidFill>
                  <a:schemeClr val="bg1"/>
                </a:solidFill>
                <a:latin typeface="Calibri" panose="020F0502020204030204" pitchFamily="34" charset="0"/>
              </a:rPr>
              <a:t>(Embryonic Stem cells, ES) </a:t>
            </a:r>
            <a:r>
              <a:rPr lang="el-GR" sz="2800" dirty="0" smtClean="0">
                <a:solidFill>
                  <a:schemeClr val="bg1"/>
                </a:solidFill>
                <a:latin typeface="Calibri" panose="020F0502020204030204" pitchFamily="34" charset="0"/>
              </a:rPr>
              <a:t>από </a:t>
            </a:r>
            <a:r>
              <a:rPr lang="el-GR" sz="2800" dirty="0" err="1" smtClean="0">
                <a:solidFill>
                  <a:schemeClr val="bg1"/>
                </a:solidFill>
                <a:latin typeface="Calibri" panose="020F0502020204030204" pitchFamily="34" charset="0"/>
              </a:rPr>
              <a:t>βλαστοκύστεις</a:t>
            </a:r>
            <a:r>
              <a:rPr lang="el-GR" sz="2800" dirty="0" smtClean="0">
                <a:solidFill>
                  <a:schemeClr val="bg1"/>
                </a:solidFill>
                <a:latin typeface="Calibri" panose="020F0502020204030204" pitchFamily="34" charset="0"/>
              </a:rPr>
              <a:t> ποντικού</a:t>
            </a:r>
            <a:endParaRPr lang="el-GR" sz="28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0236" y="66674"/>
            <a:ext cx="4213946" cy="668954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661238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5798" y="1455836"/>
            <a:ext cx="8664678" cy="433834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sp>
        <p:nvSpPr>
          <p:cNvPr id="2" name="TextBox 1"/>
          <p:cNvSpPr txBox="1"/>
          <p:nvPr/>
        </p:nvSpPr>
        <p:spPr>
          <a:xfrm>
            <a:off x="4882896" y="199596"/>
            <a:ext cx="2286000" cy="1107996"/>
          </a:xfrm>
          <a:prstGeom prst="rect">
            <a:avLst/>
          </a:prstGeom>
          <a:noFill/>
          <a:ln>
            <a:solidFill>
              <a:srgbClr val="6699FF"/>
            </a:solidFill>
          </a:ln>
        </p:spPr>
        <p:txBody>
          <a:bodyPr wrap="square" rtlCol="0">
            <a:spAutoFit/>
          </a:bodyPr>
          <a:lstStyle/>
          <a:p>
            <a:r>
              <a:rPr lang="el-GR" sz="1100" dirty="0" smtClean="0">
                <a:solidFill>
                  <a:schemeClr val="bg1"/>
                </a:solidFill>
              </a:rPr>
              <a:t>Τα τροφικά κύτταρα δεν διαιρούνται αλλά είναι μεταβολικά ενεργά, εκκρίνοντας ουσίες που βοηθούν στην επιβίωση των </a:t>
            </a:r>
            <a:r>
              <a:rPr lang="en-US" sz="1100" dirty="0" smtClean="0">
                <a:solidFill>
                  <a:schemeClr val="bg1"/>
                </a:solidFill>
              </a:rPr>
              <a:t>ES</a:t>
            </a:r>
            <a:r>
              <a:rPr lang="el-GR" sz="1100" dirty="0" smtClean="0">
                <a:solidFill>
                  <a:schemeClr val="bg1"/>
                </a:solidFill>
              </a:rPr>
              <a:t>, χωρίς όμως να τα αφήνουν να διαφοροποιηθούν</a:t>
            </a:r>
            <a:endParaRPr lang="el-GR" sz="1100" dirty="0">
              <a:solidFill>
                <a:schemeClr val="bg1"/>
              </a:solidFill>
            </a:endParaRPr>
          </a:p>
        </p:txBody>
      </p:sp>
      <p:cxnSp>
        <p:nvCxnSpPr>
          <p:cNvPr id="5" name="Straight Arrow Connector 4"/>
          <p:cNvCxnSpPr>
            <a:stCxn id="2" idx="2"/>
          </p:cNvCxnSpPr>
          <p:nvPr/>
        </p:nvCxnSpPr>
        <p:spPr>
          <a:xfrm flipH="1">
            <a:off x="5440680" y="1307592"/>
            <a:ext cx="585216" cy="1883664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2393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5"/>
          <p:cNvSpPr>
            <a:spLocks noGrp="1" noChangeArrowheads="1"/>
          </p:cNvSpPr>
          <p:nvPr>
            <p:ph type="title"/>
          </p:nvPr>
        </p:nvSpPr>
        <p:spPr>
          <a:xfrm>
            <a:off x="682625" y="144462"/>
            <a:ext cx="7561263" cy="836265"/>
          </a:xfrm>
          <a:noFill/>
        </p:spPr>
        <p:txBody>
          <a:bodyPr/>
          <a:lstStyle/>
          <a:p>
            <a:pPr eaLnBrk="1" hangingPunct="1"/>
            <a:r>
              <a:rPr lang="el-GR" altLang="el-GR" sz="4000" b="1" dirty="0" smtClean="0">
                <a:solidFill>
                  <a:srgbClr val="CCFFCC"/>
                </a:solidFill>
                <a:latin typeface="Calibri" panose="020F0502020204030204" pitchFamily="34" charset="0"/>
              </a:rPr>
              <a:t>Επιδιόρθωση δίκλωνων ρήξεων</a:t>
            </a:r>
          </a:p>
        </p:txBody>
      </p:sp>
      <p:pic>
        <p:nvPicPr>
          <p:cNvPr id="60419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5660" y="1340768"/>
            <a:ext cx="3907315" cy="2880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0420" name="Text Box 9"/>
          <p:cNvSpPr txBox="1">
            <a:spLocks noChangeArrowheads="1"/>
          </p:cNvSpPr>
          <p:nvPr/>
        </p:nvSpPr>
        <p:spPr bwMode="auto">
          <a:xfrm>
            <a:off x="327071" y="4552927"/>
            <a:ext cx="3452841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l-GR" altLang="el-GR" sz="28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Ανασυνδυασμός</a:t>
            </a:r>
            <a:endParaRPr lang="el-GR" altLang="el-GR" sz="2800" b="1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5" name="Text Box 9"/>
          <p:cNvSpPr txBox="1">
            <a:spLocks noChangeArrowheads="1"/>
          </p:cNvSpPr>
          <p:nvPr/>
        </p:nvSpPr>
        <p:spPr bwMode="auto">
          <a:xfrm>
            <a:off x="310463" y="1340768"/>
            <a:ext cx="3469449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l-GR" altLang="el-GR" sz="28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Μη ομόλογη σύνδεση άκρων</a:t>
            </a:r>
            <a:endParaRPr lang="el-GR" altLang="el-GR" sz="2800" b="1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pic>
        <p:nvPicPr>
          <p:cNvPr id="6" name="Picture 2" descr="figure 17-01a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735" r="35396"/>
          <a:stretch/>
        </p:blipFill>
        <p:spPr bwMode="auto">
          <a:xfrm>
            <a:off x="3909861" y="4537137"/>
            <a:ext cx="4438912" cy="21182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99181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91508"/>
            <a:ext cx="8229600" cy="1013835"/>
          </a:xfrm>
        </p:spPr>
        <p:txBody>
          <a:bodyPr/>
          <a:lstStyle/>
          <a:p>
            <a:r>
              <a:rPr lang="el-GR" b="1" dirty="0" smtClean="0">
                <a:solidFill>
                  <a:srgbClr val="CCFFCC"/>
                </a:solidFill>
                <a:latin typeface="Calibri" panose="020F0502020204030204" pitchFamily="34" charset="0"/>
              </a:rPr>
              <a:t>Ομόλογος ανασυνδυασμός</a:t>
            </a:r>
            <a:endParaRPr lang="el-GR" b="1" dirty="0">
              <a:solidFill>
                <a:srgbClr val="CCFFCC"/>
              </a:solidFill>
              <a:latin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92375"/>
            <a:ext cx="8229600" cy="5091545"/>
          </a:xfrm>
        </p:spPr>
        <p:txBody>
          <a:bodyPr/>
          <a:lstStyle/>
          <a:p>
            <a:pPr>
              <a:buFont typeface="Wingdings" panose="05000000000000000000" pitchFamily="2" charset="2"/>
              <a:buChar char="v"/>
            </a:pPr>
            <a:r>
              <a:rPr lang="el-GR" dirty="0" smtClean="0">
                <a:solidFill>
                  <a:schemeClr val="bg1"/>
                </a:solidFill>
                <a:latin typeface="Calibri" panose="020F0502020204030204" pitchFamily="34" charset="0"/>
              </a:rPr>
              <a:t> Ο </a:t>
            </a:r>
            <a:r>
              <a:rPr lang="el-GR" dirty="0">
                <a:solidFill>
                  <a:schemeClr val="bg1"/>
                </a:solidFill>
                <a:latin typeface="Calibri" panose="020F0502020204030204" pitchFamily="34" charset="0"/>
              </a:rPr>
              <a:t>ομόλογος ανασυνδυασμός αποτελεί ισχυρό εργαλείο για τη </a:t>
            </a:r>
            <a:r>
              <a:rPr lang="el-GR" i="1" dirty="0">
                <a:solidFill>
                  <a:schemeClr val="bg1"/>
                </a:solidFill>
                <a:latin typeface="Calibri" panose="020F0502020204030204" pitchFamily="34" charset="0"/>
              </a:rPr>
              <a:t>γονιδιακή στόχευση</a:t>
            </a:r>
          </a:p>
          <a:p>
            <a:pPr>
              <a:buFont typeface="Wingdings" panose="05000000000000000000" pitchFamily="2" charset="2"/>
              <a:buChar char="v"/>
            </a:pPr>
            <a:endParaRPr lang="el-GR" dirty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algn="ctr">
              <a:buFont typeface="Wingdings" panose="05000000000000000000" pitchFamily="2" charset="2"/>
              <a:buChar char="v"/>
            </a:pPr>
            <a:r>
              <a:rPr lang="el-GR" dirty="0" smtClean="0">
                <a:solidFill>
                  <a:schemeClr val="bg1"/>
                </a:solidFill>
                <a:latin typeface="Calibri" panose="020F0502020204030204" pitchFamily="34" charset="0"/>
              </a:rPr>
              <a:t> Όμως:</a:t>
            </a:r>
          </a:p>
          <a:p>
            <a:pPr algn="ctr">
              <a:buFont typeface="Wingdings" panose="05000000000000000000" pitchFamily="2" charset="2"/>
              <a:buChar char="v"/>
            </a:pPr>
            <a:endParaRPr lang="el-GR" dirty="0" smtClean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el-GR" dirty="0" smtClean="0">
                <a:solidFill>
                  <a:schemeClr val="bg1"/>
                </a:solidFill>
                <a:latin typeface="Calibri" panose="020F0502020204030204" pitchFamily="34" charset="0"/>
              </a:rPr>
              <a:t> Είναι </a:t>
            </a:r>
            <a:r>
              <a:rPr lang="el-GR" dirty="0">
                <a:solidFill>
                  <a:schemeClr val="bg1"/>
                </a:solidFill>
                <a:latin typeface="Calibri" panose="020F0502020204030204" pitchFamily="34" charset="0"/>
              </a:rPr>
              <a:t>σχετικά σπάνιος στα θηλαστικά  </a:t>
            </a:r>
          </a:p>
          <a:p>
            <a:pPr marL="65087" indent="0">
              <a:buNone/>
            </a:pPr>
            <a:r>
              <a:rPr lang="el-GR" dirty="0">
                <a:solidFill>
                  <a:schemeClr val="bg1"/>
                </a:solidFill>
                <a:latin typeface="Calibri" panose="020F0502020204030204" pitchFamily="34" charset="0"/>
              </a:rPr>
              <a:t>	(1 ομόλογος : 1000 </a:t>
            </a:r>
            <a:r>
              <a:rPr lang="el-GR" dirty="0" err="1">
                <a:solidFill>
                  <a:schemeClr val="bg1"/>
                </a:solidFill>
                <a:latin typeface="Calibri" panose="020F0502020204030204" pitchFamily="34" charset="0"/>
              </a:rPr>
              <a:t>ετερόλογους</a:t>
            </a:r>
            <a:r>
              <a:rPr lang="el-GR" dirty="0">
                <a:solidFill>
                  <a:schemeClr val="bg1"/>
                </a:solidFill>
                <a:latin typeface="Calibri" panose="020F0502020204030204" pitchFamily="34" charset="0"/>
              </a:rPr>
              <a:t>)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l-GR" dirty="0" smtClean="0">
                <a:solidFill>
                  <a:schemeClr val="bg1"/>
                </a:solidFill>
                <a:latin typeface="Calibri" panose="020F0502020204030204" pitchFamily="34" charset="0"/>
              </a:rPr>
              <a:t> Με </a:t>
            </a:r>
            <a:r>
              <a:rPr lang="el-GR" dirty="0">
                <a:solidFill>
                  <a:schemeClr val="bg1"/>
                </a:solidFill>
                <a:latin typeface="Calibri" panose="020F0502020204030204" pitchFamily="34" charset="0"/>
              </a:rPr>
              <a:t>κατάλληλη τεχνολογία: 5-20% επί του συνόλου των ενθέσεων</a:t>
            </a:r>
          </a:p>
        </p:txBody>
      </p:sp>
    </p:spTree>
    <p:extLst>
      <p:ext uri="{BB962C8B-B14F-4D97-AF65-F5344CB8AC3E}">
        <p14:creationId xmlns:p14="http://schemas.microsoft.com/office/powerpoint/2010/main" val="36356975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20831"/>
          </a:xfrm>
        </p:spPr>
        <p:txBody>
          <a:bodyPr/>
          <a:lstStyle/>
          <a:p>
            <a:r>
              <a:rPr lang="el-GR" dirty="0" smtClean="0">
                <a:solidFill>
                  <a:schemeClr val="bg1"/>
                </a:solidFill>
                <a:latin typeface="Calibri" panose="020F0502020204030204" pitchFamily="34" charset="0"/>
              </a:rPr>
              <a:t>Δημιουργία </a:t>
            </a:r>
            <a:r>
              <a:rPr lang="en-US" dirty="0" smtClean="0">
                <a:solidFill>
                  <a:schemeClr val="bg1"/>
                </a:solidFill>
                <a:latin typeface="Calibri" panose="020F0502020204030204" pitchFamily="34" charset="0"/>
              </a:rPr>
              <a:t>HGPRT knockouts</a:t>
            </a:r>
            <a:endParaRPr lang="el-GR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832918" y="1237284"/>
            <a:ext cx="7456472" cy="4022779"/>
            <a:chOff x="496888" y="1237284"/>
            <a:chExt cx="8208962" cy="4610100"/>
          </a:xfrm>
        </p:grpSpPr>
        <p:sp>
          <p:nvSpPr>
            <p:cNvPr id="4" name="Rectangle 3"/>
            <p:cNvSpPr>
              <a:spLocks noChangeArrowheads="1"/>
            </p:cNvSpPr>
            <p:nvPr/>
          </p:nvSpPr>
          <p:spPr bwMode="auto">
            <a:xfrm>
              <a:off x="496888" y="1237284"/>
              <a:ext cx="8208962" cy="4610100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4A7EBB"/>
              </a:solidFill>
              <a:miter lim="800000"/>
              <a:headEnd/>
              <a:tailEnd/>
            </a:ln>
            <a:effectLst>
              <a:outerShdw blurRad="40000" dist="23000" dir="5400000" rotWithShape="0">
                <a:srgbClr val="808080">
                  <a:alpha val="34999"/>
                </a:srgbClr>
              </a:outerShdw>
            </a:effectLst>
          </p:spPr>
          <p:txBody>
            <a:bodyPr anchor="ctr"/>
            <a:lstStyle/>
            <a:p>
              <a:pPr marL="0" marR="0" lvl="0" indent="0" algn="ctr" defTabSz="914400" eaLnBrk="0" fontAlgn="auto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1" i="0" u="sng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/>
                <a:ea typeface="MS PGothic" pitchFamily="34" charset="-128"/>
              </a:endParaRPr>
            </a:p>
          </p:txBody>
        </p:sp>
        <p:pic>
          <p:nvPicPr>
            <p:cNvPr id="5" name="Picture 4" descr="47919_CH10_Fig12.eps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5475" y="1349996"/>
              <a:ext cx="8029575" cy="43783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6" name="TextBox 5"/>
          <p:cNvSpPr txBox="1"/>
          <p:nvPr/>
        </p:nvSpPr>
        <p:spPr>
          <a:xfrm>
            <a:off x="420532" y="5438290"/>
            <a:ext cx="828124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solidFill>
                  <a:schemeClr val="bg1"/>
                </a:solidFill>
                <a:latin typeface="Calibri" panose="020F0502020204030204" pitchFamily="34" charset="0"/>
              </a:rPr>
              <a:t>HGPRT: </a:t>
            </a:r>
            <a:r>
              <a:rPr lang="en-GB" sz="1600" dirty="0">
                <a:solidFill>
                  <a:schemeClr val="bg1"/>
                </a:solidFill>
                <a:latin typeface="Calibri" panose="020F0502020204030204" pitchFamily="34" charset="0"/>
              </a:rPr>
              <a:t>Hypoxanthine-guanine </a:t>
            </a:r>
            <a:r>
              <a:rPr lang="en-GB" sz="1600" dirty="0" err="1" smtClean="0">
                <a:solidFill>
                  <a:schemeClr val="bg1"/>
                </a:solidFill>
                <a:latin typeface="Calibri" panose="020F0502020204030204" pitchFamily="34" charset="0"/>
              </a:rPr>
              <a:t>phosphoribosyltransferase</a:t>
            </a:r>
            <a:r>
              <a:rPr lang="en-GB" sz="1600" dirty="0" smtClean="0">
                <a:solidFill>
                  <a:schemeClr val="bg1"/>
                </a:solidFill>
                <a:latin typeface="Calibri" panose="020F0502020204030204" pitchFamily="34" charset="0"/>
              </a:rPr>
              <a:t>. </a:t>
            </a:r>
            <a:endParaRPr lang="el-GR" sz="1600" dirty="0" smtClean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r>
              <a:rPr lang="el-GR" sz="1600" dirty="0" smtClean="0">
                <a:solidFill>
                  <a:schemeClr val="bg1"/>
                </a:solidFill>
                <a:latin typeface="Calibri" panose="020F0502020204030204" pitchFamily="34" charset="0"/>
              </a:rPr>
              <a:t>Είναι μια </a:t>
            </a:r>
            <a:r>
              <a:rPr lang="el-GR" sz="1600" dirty="0" err="1" smtClean="0">
                <a:solidFill>
                  <a:schemeClr val="bg1"/>
                </a:solidFill>
                <a:latin typeface="Calibri" panose="020F0502020204030204" pitchFamily="34" charset="0"/>
              </a:rPr>
              <a:t>τρανσφεράση</a:t>
            </a:r>
            <a:r>
              <a:rPr lang="el-GR" sz="1600" dirty="0" smtClean="0">
                <a:solidFill>
                  <a:schemeClr val="bg1"/>
                </a:solidFill>
                <a:latin typeface="Calibri" panose="020F0502020204030204" pitchFamily="34" charset="0"/>
              </a:rPr>
              <a:t> που καταλύει τη μετατροπή της </a:t>
            </a:r>
            <a:r>
              <a:rPr lang="el-GR" sz="1600" dirty="0" err="1" smtClean="0">
                <a:solidFill>
                  <a:schemeClr val="bg1"/>
                </a:solidFill>
                <a:latin typeface="Calibri" panose="020F0502020204030204" pitchFamily="34" charset="0"/>
              </a:rPr>
              <a:t>υποξανθίνης</a:t>
            </a:r>
            <a:r>
              <a:rPr lang="el-GR" sz="1600" dirty="0" smtClean="0">
                <a:solidFill>
                  <a:schemeClr val="bg1"/>
                </a:solidFill>
                <a:latin typeface="Calibri" panose="020F0502020204030204" pitchFamily="34" charset="0"/>
              </a:rPr>
              <a:t> σε φωσφορική </a:t>
            </a:r>
            <a:r>
              <a:rPr lang="el-GR" sz="1600" dirty="0" err="1" smtClean="0">
                <a:solidFill>
                  <a:schemeClr val="bg1"/>
                </a:solidFill>
                <a:latin typeface="Calibri" panose="020F0502020204030204" pitchFamily="34" charset="0"/>
              </a:rPr>
              <a:t>ινοσίνη</a:t>
            </a:r>
            <a:r>
              <a:rPr lang="el-GR" sz="1600" dirty="0" smtClean="0">
                <a:solidFill>
                  <a:schemeClr val="bg1"/>
                </a:solidFill>
                <a:latin typeface="Calibri" panose="020F0502020204030204" pitchFamily="34" charset="0"/>
              </a:rPr>
              <a:t> και της </a:t>
            </a:r>
            <a:r>
              <a:rPr lang="el-GR" sz="1600" dirty="0" err="1" smtClean="0">
                <a:solidFill>
                  <a:schemeClr val="bg1"/>
                </a:solidFill>
                <a:latin typeface="Calibri" panose="020F0502020204030204" pitchFamily="34" charset="0"/>
              </a:rPr>
              <a:t>γουανίνης</a:t>
            </a:r>
            <a:r>
              <a:rPr lang="el-GR" sz="1600" dirty="0" smtClean="0">
                <a:solidFill>
                  <a:schemeClr val="bg1"/>
                </a:solidFill>
                <a:latin typeface="Calibri" panose="020F0502020204030204" pitchFamily="34" charset="0"/>
              </a:rPr>
              <a:t> σε φωσφορική </a:t>
            </a:r>
            <a:r>
              <a:rPr lang="el-GR" sz="1600" dirty="0" err="1" smtClean="0">
                <a:solidFill>
                  <a:schemeClr val="bg1"/>
                </a:solidFill>
                <a:latin typeface="Calibri" panose="020F0502020204030204" pitchFamily="34" charset="0"/>
              </a:rPr>
              <a:t>γουανίνη</a:t>
            </a:r>
            <a:r>
              <a:rPr lang="el-GR" sz="1600" dirty="0" smtClean="0">
                <a:solidFill>
                  <a:schemeClr val="bg1"/>
                </a:solidFill>
                <a:latin typeface="Calibri" panose="020F0502020204030204" pitchFamily="34" charset="0"/>
              </a:rPr>
              <a:t>. </a:t>
            </a:r>
          </a:p>
          <a:p>
            <a:r>
              <a:rPr lang="el-GR" sz="1600" dirty="0" smtClean="0">
                <a:solidFill>
                  <a:schemeClr val="bg1"/>
                </a:solidFill>
                <a:latin typeface="Calibri" panose="020F0502020204030204" pitchFamily="34" charset="0"/>
              </a:rPr>
              <a:t>Η </a:t>
            </a:r>
            <a:r>
              <a:rPr lang="en-US" sz="1600" dirty="0" smtClean="0">
                <a:solidFill>
                  <a:schemeClr val="bg1"/>
                </a:solidFill>
                <a:latin typeface="Calibri" panose="020F0502020204030204" pitchFamily="34" charset="0"/>
              </a:rPr>
              <a:t>HGPRT</a:t>
            </a:r>
            <a:r>
              <a:rPr lang="el-GR" sz="1600" dirty="0" smtClean="0">
                <a:solidFill>
                  <a:schemeClr val="bg1"/>
                </a:solidFill>
                <a:latin typeface="Calibri" panose="020F0502020204030204" pitchFamily="34" charset="0"/>
              </a:rPr>
              <a:t> παίζει σημαντικό ρόλο στη δημιουργία των </a:t>
            </a:r>
            <a:r>
              <a:rPr lang="el-GR" sz="1600" dirty="0" err="1" smtClean="0">
                <a:solidFill>
                  <a:schemeClr val="bg1"/>
                </a:solidFill>
                <a:latin typeface="Calibri" panose="020F0502020204030204" pitchFamily="34" charset="0"/>
              </a:rPr>
              <a:t>πουρινών</a:t>
            </a:r>
            <a:r>
              <a:rPr lang="el-GR" sz="1600" dirty="0" smtClean="0">
                <a:solidFill>
                  <a:schemeClr val="bg1"/>
                </a:solidFill>
                <a:latin typeface="Calibri" panose="020F0502020204030204" pitchFamily="34" charset="0"/>
              </a:rPr>
              <a:t> μέσω του μονοπατιού της διάσωσης των </a:t>
            </a:r>
            <a:r>
              <a:rPr lang="el-GR" sz="1600" dirty="0" err="1" smtClean="0">
                <a:solidFill>
                  <a:schemeClr val="bg1"/>
                </a:solidFill>
                <a:latin typeface="Calibri" panose="020F0502020204030204" pitchFamily="34" charset="0"/>
              </a:rPr>
              <a:t>πουρινών</a:t>
            </a:r>
            <a:r>
              <a:rPr lang="el-GR" sz="1600" dirty="0" smtClean="0">
                <a:solidFill>
                  <a:schemeClr val="bg1"/>
                </a:solidFill>
                <a:latin typeface="Calibri" panose="020F0502020204030204" pitchFamily="34" charset="0"/>
              </a:rPr>
              <a:t>. </a:t>
            </a:r>
            <a:endParaRPr lang="en-GB" sz="16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662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7970"/>
            <a:ext cx="8229600" cy="750598"/>
          </a:xfrm>
        </p:spPr>
        <p:txBody>
          <a:bodyPr/>
          <a:lstStyle/>
          <a:p>
            <a:r>
              <a:rPr lang="el-GR" dirty="0" smtClean="0">
                <a:solidFill>
                  <a:schemeClr val="bg1"/>
                </a:solidFill>
                <a:latin typeface="Calibri" panose="020F0502020204030204" pitchFamily="34" charset="0"/>
              </a:rPr>
              <a:t>Θετική-αρνητική επιλογή</a:t>
            </a:r>
            <a:endParaRPr lang="el-GR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76445" y="889485"/>
            <a:ext cx="7559675" cy="52371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1568450" y="5295651"/>
            <a:ext cx="3087832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600" dirty="0" smtClean="0"/>
              <a:t>Τυχαία ένθεση: </a:t>
            </a:r>
          </a:p>
          <a:p>
            <a:pPr algn="ctr"/>
            <a:r>
              <a:rPr lang="el-GR" sz="1600" dirty="0" smtClean="0"/>
              <a:t>κύτταρα ανθεκτικά στο </a:t>
            </a:r>
            <a:r>
              <a:rPr lang="en-US" sz="1600" dirty="0" smtClean="0"/>
              <a:t>G418 </a:t>
            </a:r>
            <a:r>
              <a:rPr lang="el-GR" sz="1600" dirty="0" smtClean="0"/>
              <a:t>και ευαίσθητα στη </a:t>
            </a:r>
            <a:r>
              <a:rPr lang="el-GR" sz="1600" dirty="0" err="1" smtClean="0"/>
              <a:t>φιαλουριδίνη</a:t>
            </a:r>
            <a:endParaRPr lang="el-GR" sz="1400" dirty="0"/>
          </a:p>
        </p:txBody>
      </p:sp>
      <p:sp>
        <p:nvSpPr>
          <p:cNvPr id="7" name="TextBox 6"/>
          <p:cNvSpPr txBox="1"/>
          <p:nvPr/>
        </p:nvSpPr>
        <p:spPr>
          <a:xfrm>
            <a:off x="5181600" y="5295651"/>
            <a:ext cx="3087832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600" dirty="0" err="1" smtClean="0"/>
              <a:t>Στοχευμένη</a:t>
            </a:r>
            <a:r>
              <a:rPr lang="el-GR" sz="1600" dirty="0" smtClean="0"/>
              <a:t> ένθεση: </a:t>
            </a:r>
          </a:p>
          <a:p>
            <a:pPr algn="ctr"/>
            <a:r>
              <a:rPr lang="el-GR" sz="1600" dirty="0" smtClean="0"/>
              <a:t>κύτταρα ανθεκτικά στο </a:t>
            </a:r>
            <a:r>
              <a:rPr lang="en-US" sz="1600" dirty="0" smtClean="0"/>
              <a:t>G418 </a:t>
            </a:r>
            <a:r>
              <a:rPr lang="el-GR" sz="1600" dirty="0" smtClean="0"/>
              <a:t>και ανθεκτικά στη </a:t>
            </a:r>
            <a:r>
              <a:rPr lang="el-GR" sz="1600" dirty="0" err="1" smtClean="0"/>
              <a:t>φιαλουριδίνη</a:t>
            </a:r>
            <a:endParaRPr lang="el-GR" sz="1400" dirty="0"/>
          </a:p>
        </p:txBody>
      </p:sp>
      <p:sp>
        <p:nvSpPr>
          <p:cNvPr id="6" name="TextBox 5"/>
          <p:cNvSpPr txBox="1"/>
          <p:nvPr/>
        </p:nvSpPr>
        <p:spPr>
          <a:xfrm>
            <a:off x="3209543" y="4145596"/>
            <a:ext cx="3175843" cy="43088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100" dirty="0" smtClean="0"/>
              <a:t>Η </a:t>
            </a:r>
            <a:r>
              <a:rPr lang="el-GR" sz="1100" dirty="0" err="1" smtClean="0"/>
              <a:t>κινάση</a:t>
            </a:r>
            <a:r>
              <a:rPr lang="el-GR" sz="1100" dirty="0" smtClean="0"/>
              <a:t> της </a:t>
            </a:r>
            <a:r>
              <a:rPr lang="el-GR" sz="1100" dirty="0" err="1" smtClean="0"/>
              <a:t>θυμιδίνης</a:t>
            </a:r>
            <a:r>
              <a:rPr lang="el-GR" sz="1100" dirty="0" smtClean="0"/>
              <a:t> μετατρέπει ένα ανάλογο της </a:t>
            </a:r>
            <a:r>
              <a:rPr lang="el-GR" sz="1100" dirty="0" err="1" smtClean="0"/>
              <a:t>θυμιδίνης</a:t>
            </a:r>
            <a:r>
              <a:rPr lang="el-GR" sz="1100" dirty="0" smtClean="0"/>
              <a:t> (</a:t>
            </a:r>
            <a:r>
              <a:rPr lang="el-GR" sz="1100" dirty="0" err="1" smtClean="0"/>
              <a:t>φιαλουριδίνη</a:t>
            </a:r>
            <a:r>
              <a:rPr lang="el-GR" sz="1100" dirty="0" smtClean="0"/>
              <a:t>) σε τοξικό ανάλογο</a:t>
            </a:r>
            <a:endParaRPr lang="el-GR" sz="1050" dirty="0"/>
          </a:p>
        </p:txBody>
      </p:sp>
    </p:spTree>
    <p:extLst>
      <p:ext uri="{BB962C8B-B14F-4D97-AF65-F5344CB8AC3E}">
        <p14:creationId xmlns:p14="http://schemas.microsoft.com/office/powerpoint/2010/main" val="2104084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33454" y="274638"/>
            <a:ext cx="4253345" cy="2884198"/>
          </a:xfrm>
        </p:spPr>
        <p:txBody>
          <a:bodyPr/>
          <a:lstStyle/>
          <a:p>
            <a:r>
              <a:rPr lang="en-US" dirty="0" smtClean="0">
                <a:solidFill>
                  <a:schemeClr val="bg1"/>
                </a:solidFill>
                <a:latin typeface="Calibri" panose="020F0502020204030204" pitchFamily="34" charset="0"/>
              </a:rPr>
              <a:t>Knockout </a:t>
            </a:r>
            <a:r>
              <a:rPr lang="el-GR" dirty="0" smtClean="0">
                <a:solidFill>
                  <a:schemeClr val="bg1"/>
                </a:solidFill>
                <a:latin typeface="Calibri" panose="020F0502020204030204" pitchFamily="34" charset="0"/>
              </a:rPr>
              <a:t>γονιδίου στα ποντίκια</a:t>
            </a:r>
            <a:endParaRPr lang="el-GR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107950" y="134215"/>
            <a:ext cx="3923723" cy="6599093"/>
            <a:chOff x="0" y="34204"/>
            <a:chExt cx="3529013" cy="6337300"/>
          </a:xfrm>
        </p:grpSpPr>
        <p:sp>
          <p:nvSpPr>
            <p:cNvPr id="4" name="Rectangle 3"/>
            <p:cNvSpPr>
              <a:spLocks noChangeArrowheads="1"/>
            </p:cNvSpPr>
            <p:nvPr/>
          </p:nvSpPr>
          <p:spPr bwMode="auto">
            <a:xfrm>
              <a:off x="0" y="34204"/>
              <a:ext cx="3529013" cy="6337300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4A7EBB"/>
              </a:solidFill>
              <a:miter lim="800000"/>
              <a:headEnd/>
              <a:tailEnd/>
            </a:ln>
            <a:effectLst>
              <a:outerShdw blurRad="40000" dist="23000" dir="5400000" rotWithShape="0">
                <a:srgbClr val="808080">
                  <a:alpha val="34999"/>
                </a:srgbClr>
              </a:outerShdw>
            </a:effectLst>
          </p:spPr>
          <p:txBody>
            <a:bodyPr anchor="ctr"/>
            <a:lstStyle/>
            <a:p>
              <a:pPr marL="0" marR="0" lvl="0" indent="0" algn="ctr" defTabSz="914400" eaLnBrk="0" fontAlgn="auto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1" i="0" u="sng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/>
                <a:ea typeface="MS PGothic" pitchFamily="34" charset="-128"/>
              </a:endParaRPr>
            </a:p>
          </p:txBody>
        </p:sp>
        <p:pic>
          <p:nvPicPr>
            <p:cNvPr id="5" name="Picture 4" descr="CH10_Fig14.eps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900" y="134216"/>
              <a:ext cx="3205163" cy="61658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528066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96293"/>
          </a:xfrm>
        </p:spPr>
        <p:txBody>
          <a:bodyPr/>
          <a:lstStyle/>
          <a:p>
            <a:r>
              <a:rPr lang="en-US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4. </a:t>
            </a:r>
            <a:r>
              <a:rPr lang="el-GR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Μη ομόλογη σύνδεση άκρων</a:t>
            </a:r>
            <a:endParaRPr lang="el-GR" b="1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pic>
        <p:nvPicPr>
          <p:cNvPr id="4" name="Picture 3" descr="http://upload.wikimedia.org/wikipedia/commons/thumb/4/43/Mitosis_diagram.jpg/800px-Mitosis_diagram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048499"/>
            <a:ext cx="7803556" cy="5764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80812" y="980728"/>
            <a:ext cx="3929873" cy="1169551"/>
          </a:xfrm>
          <a:prstGeom prst="rect">
            <a:avLst/>
          </a:prstGeom>
          <a:solidFill>
            <a:schemeClr val="accent3">
              <a:lumMod val="95000"/>
            </a:schemeClr>
          </a:solidFill>
          <a:ln w="28575">
            <a:solidFill>
              <a:schemeClr val="accent3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l-GR" sz="1400" dirty="0" smtClean="0">
                <a:latin typeface="Calibri" panose="020F0502020204030204" pitchFamily="34" charset="0"/>
              </a:rPr>
              <a:t>Στη φάση </a:t>
            </a:r>
            <a:r>
              <a:rPr lang="en-US" sz="1400" dirty="0" smtClean="0">
                <a:latin typeface="Calibri" panose="020F0502020204030204" pitchFamily="34" charset="0"/>
              </a:rPr>
              <a:t>G1</a:t>
            </a:r>
            <a:r>
              <a:rPr lang="el-GR" sz="1400" dirty="0" smtClean="0">
                <a:latin typeface="Calibri" panose="020F0502020204030204" pitchFamily="34" charset="0"/>
              </a:rPr>
              <a:t> και στην πρώιμη φάση </a:t>
            </a:r>
            <a:r>
              <a:rPr lang="en-US" sz="1400" dirty="0" smtClean="0">
                <a:latin typeface="Calibri" panose="020F0502020204030204" pitchFamily="34" charset="0"/>
              </a:rPr>
              <a:t>S</a:t>
            </a:r>
            <a:r>
              <a:rPr lang="el-GR" sz="1400" dirty="0" smtClean="0">
                <a:latin typeface="Calibri" panose="020F0502020204030204" pitchFamily="34" charset="0"/>
              </a:rPr>
              <a:t>, δεν είναι διαθέσιμη η αδελφή </a:t>
            </a:r>
            <a:r>
              <a:rPr lang="el-GR" sz="1400" dirty="0" err="1" smtClean="0">
                <a:latin typeface="Calibri" panose="020F0502020204030204" pitchFamily="34" charset="0"/>
              </a:rPr>
              <a:t>χρωματίδα</a:t>
            </a:r>
            <a:r>
              <a:rPr lang="el-GR" sz="1400" dirty="0" smtClean="0">
                <a:latin typeface="Calibri" panose="020F0502020204030204" pitchFamily="34" charset="0"/>
              </a:rPr>
              <a:t>. Έτσι, οι δίκλωνες ρήξεις επιδιορθώνονται με μη-ομόλογη σύνδεση άκρων.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l-GR" sz="1400" dirty="0" smtClean="0">
                <a:latin typeface="Calibri" panose="020F0502020204030204" pitchFamily="34" charset="0"/>
              </a:rPr>
              <a:t>Απαραίτητη η πυρηνική πρωτεΐνη </a:t>
            </a:r>
            <a:r>
              <a:rPr lang="en-US" sz="1400" dirty="0" smtClean="0">
                <a:latin typeface="Calibri" panose="020F0502020204030204" pitchFamily="34" charset="0"/>
              </a:rPr>
              <a:t>Ku. </a:t>
            </a:r>
            <a:endParaRPr lang="el-GR" sz="1400" dirty="0">
              <a:latin typeface="Calibri" panose="020F0502020204030204" pitchFamily="34" charset="0"/>
            </a:endParaRPr>
          </a:p>
        </p:txBody>
      </p:sp>
      <p:cxnSp>
        <p:nvCxnSpPr>
          <p:cNvPr id="6" name="Ευθύγραμμο βέλος σύνδεσης 9"/>
          <p:cNvCxnSpPr>
            <a:stCxn id="5" idx="3"/>
          </p:cNvCxnSpPr>
          <p:nvPr/>
        </p:nvCxnSpPr>
        <p:spPr>
          <a:xfrm>
            <a:off x="4010685" y="1565504"/>
            <a:ext cx="561315" cy="915146"/>
          </a:xfrm>
          <a:prstGeom prst="straightConnector1">
            <a:avLst/>
          </a:prstGeom>
          <a:ln w="57150">
            <a:solidFill>
              <a:schemeClr val="accent3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38293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466" name="Picture 4" descr="14-26b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1809750"/>
            <a:ext cx="9144000" cy="4106863"/>
          </a:xfrm>
          <a:noFill/>
        </p:spPr>
      </p:pic>
      <p:sp>
        <p:nvSpPr>
          <p:cNvPr id="62467" name="Rectangle 7"/>
          <p:cNvSpPr>
            <a:spLocks noGrp="1" noChangeArrowheads="1"/>
          </p:cNvSpPr>
          <p:nvPr>
            <p:ph type="title"/>
          </p:nvPr>
        </p:nvSpPr>
        <p:spPr>
          <a:solidFill>
            <a:srgbClr val="669900"/>
          </a:solidFill>
        </p:spPr>
        <p:txBody>
          <a:bodyPr/>
          <a:lstStyle/>
          <a:p>
            <a:pPr eaLnBrk="1" hangingPunct="1"/>
            <a:r>
              <a:rPr lang="en-US" altLang="el-GR" sz="3200" b="1" smtClean="0">
                <a:solidFill>
                  <a:schemeClr val="bg1"/>
                </a:solidFill>
              </a:rPr>
              <a:t>Non-homologous end-joining (NHEJ) </a:t>
            </a:r>
            <a:r>
              <a:rPr lang="el-GR" altLang="el-GR" sz="3200" b="1" smtClean="0">
                <a:solidFill>
                  <a:schemeClr val="bg1"/>
                </a:solidFill>
              </a:rPr>
              <a:t/>
            </a:r>
            <a:br>
              <a:rPr lang="el-GR" altLang="el-GR" sz="3200" b="1" smtClean="0">
                <a:solidFill>
                  <a:schemeClr val="bg1"/>
                </a:solidFill>
              </a:rPr>
            </a:br>
            <a:r>
              <a:rPr lang="el-GR" altLang="el-GR" sz="3200" b="1" smtClean="0">
                <a:solidFill>
                  <a:schemeClr val="bg1"/>
                </a:solidFill>
              </a:rPr>
              <a:t>Η δομή του ετεροδιμερούς </a:t>
            </a:r>
            <a:r>
              <a:rPr lang="en-US" altLang="el-GR" sz="3200" b="1" smtClean="0">
                <a:solidFill>
                  <a:schemeClr val="bg1"/>
                </a:solidFill>
              </a:rPr>
              <a:t>Ku-DNA</a:t>
            </a:r>
            <a:endParaRPr lang="el-GR" altLang="el-GR" sz="3200" b="1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1820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42" name="Picture 4" descr="14-26a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84213" y="0"/>
            <a:ext cx="6262687" cy="6858000"/>
          </a:xfrm>
          <a:noFill/>
        </p:spPr>
      </p:pic>
      <p:sp>
        <p:nvSpPr>
          <p:cNvPr id="61443" name="Rectangle 5"/>
          <p:cNvSpPr>
            <a:spLocks noGrp="1" noChangeArrowheads="1"/>
          </p:cNvSpPr>
          <p:nvPr>
            <p:ph type="title"/>
          </p:nvPr>
        </p:nvSpPr>
        <p:spPr>
          <a:xfrm>
            <a:off x="5857875" y="260350"/>
            <a:ext cx="2962275" cy="2808288"/>
          </a:xfrm>
          <a:solidFill>
            <a:srgbClr val="669900"/>
          </a:solidFill>
        </p:spPr>
        <p:txBody>
          <a:bodyPr/>
          <a:lstStyle/>
          <a:p>
            <a:pPr eaLnBrk="1" hangingPunct="1"/>
            <a:r>
              <a:rPr lang="el-GR" altLang="el-GR" sz="2400" b="1" smtClean="0">
                <a:solidFill>
                  <a:schemeClr val="bg1"/>
                </a:solidFill>
              </a:rPr>
              <a:t>Σύνδεση μη-ομόλογων άκρων (</a:t>
            </a:r>
            <a:r>
              <a:rPr lang="en-US" altLang="el-GR" sz="2400" b="1" smtClean="0">
                <a:solidFill>
                  <a:schemeClr val="bg1"/>
                </a:solidFill>
              </a:rPr>
              <a:t>Non-homologous end-joining</a:t>
            </a:r>
            <a:r>
              <a:rPr lang="el-GR" altLang="el-GR" sz="2400" b="1" smtClean="0">
                <a:solidFill>
                  <a:schemeClr val="bg1"/>
                </a:solidFill>
              </a:rPr>
              <a:t>: </a:t>
            </a:r>
            <a:r>
              <a:rPr lang="en-US" altLang="el-GR" sz="2400" b="1" smtClean="0">
                <a:solidFill>
                  <a:schemeClr val="bg1"/>
                </a:solidFill>
              </a:rPr>
              <a:t>NHEJ) </a:t>
            </a:r>
            <a:r>
              <a:rPr lang="el-GR" altLang="el-GR" sz="2400" b="1" smtClean="0">
                <a:solidFill>
                  <a:schemeClr val="bg1"/>
                </a:solidFill>
              </a:rPr>
              <a:t>στους ανθρώπους</a:t>
            </a:r>
            <a:r>
              <a:rPr lang="en-US" altLang="el-GR" sz="2400" b="1" smtClean="0">
                <a:solidFill>
                  <a:schemeClr val="bg1"/>
                </a:solidFill>
              </a:rPr>
              <a:t>. </a:t>
            </a:r>
            <a:r>
              <a:rPr lang="el-GR" altLang="el-GR" sz="2400" b="1" smtClean="0">
                <a:solidFill>
                  <a:schemeClr val="bg1"/>
                </a:solidFill>
              </a:rPr>
              <a:t>Η διαδικασία επιδιόρθωσης</a:t>
            </a:r>
          </a:p>
        </p:txBody>
      </p:sp>
    </p:spTree>
    <p:extLst>
      <p:ext uri="{BB962C8B-B14F-4D97-AF65-F5344CB8AC3E}">
        <p14:creationId xmlns:p14="http://schemas.microsoft.com/office/powerpoint/2010/main" val="679828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24690"/>
            <a:ext cx="8229600" cy="5501474"/>
          </a:xfrm>
        </p:spPr>
        <p:txBody>
          <a:bodyPr/>
          <a:lstStyle/>
          <a:p>
            <a:r>
              <a:rPr lang="en-US" sz="2800" dirty="0" smtClean="0">
                <a:solidFill>
                  <a:schemeClr val="bg1"/>
                </a:solidFill>
                <a:latin typeface="Calibri" panose="020F0502020204030204" pitchFamily="34" charset="0"/>
              </a:rPr>
              <a:t>H </a:t>
            </a:r>
            <a:r>
              <a:rPr lang="el-GR" sz="2800" dirty="0" smtClean="0">
                <a:solidFill>
                  <a:schemeClr val="bg1"/>
                </a:solidFill>
                <a:latin typeface="Calibri" panose="020F0502020204030204" pitchFamily="34" charset="0"/>
              </a:rPr>
              <a:t>σύνδεση των άκρων επιτελείται από τη </a:t>
            </a:r>
            <a:r>
              <a:rPr lang="en-US" sz="2800" dirty="0" smtClean="0">
                <a:solidFill>
                  <a:schemeClr val="bg1"/>
                </a:solidFill>
                <a:latin typeface="Calibri" panose="020F0502020204030204" pitchFamily="34" charset="0"/>
              </a:rPr>
              <a:t>DNA </a:t>
            </a:r>
            <a:r>
              <a:rPr lang="el-GR" sz="2800" dirty="0" smtClean="0">
                <a:solidFill>
                  <a:schemeClr val="bg1"/>
                </a:solidFill>
                <a:latin typeface="Calibri" panose="020F0502020204030204" pitchFamily="34" charset="0"/>
              </a:rPr>
              <a:t>λιγάση </a:t>
            </a:r>
            <a:r>
              <a:rPr lang="en-US" sz="2800" dirty="0" smtClean="0">
                <a:solidFill>
                  <a:schemeClr val="bg1"/>
                </a:solidFill>
                <a:latin typeface="Calibri" panose="020F0502020204030204" pitchFamily="34" charset="0"/>
              </a:rPr>
              <a:t>IV</a:t>
            </a:r>
            <a:r>
              <a:rPr lang="el-GR" sz="2800" dirty="0" smtClean="0">
                <a:solidFill>
                  <a:schemeClr val="bg1"/>
                </a:solidFill>
                <a:latin typeface="Calibri" panose="020F0502020204030204" pitchFamily="34" charset="0"/>
              </a:rPr>
              <a:t>, εφόσον προηγουμένως </a:t>
            </a:r>
            <a:r>
              <a:rPr lang="el-GR" sz="2800" dirty="0" err="1" smtClean="0">
                <a:solidFill>
                  <a:schemeClr val="bg1"/>
                </a:solidFill>
                <a:latin typeface="Calibri" panose="020F0502020204030204" pitchFamily="34" charset="0"/>
              </a:rPr>
              <a:t>νουκλεάσες</a:t>
            </a:r>
            <a:r>
              <a:rPr lang="el-GR" sz="2800" dirty="0" smtClean="0">
                <a:solidFill>
                  <a:schemeClr val="bg1"/>
                </a:solidFill>
                <a:latin typeface="Calibri" panose="020F0502020204030204" pitchFamily="34" charset="0"/>
              </a:rPr>
              <a:t> και </a:t>
            </a:r>
            <a:r>
              <a:rPr lang="en-US" sz="2800" dirty="0" smtClean="0">
                <a:solidFill>
                  <a:schemeClr val="bg1"/>
                </a:solidFill>
                <a:latin typeface="Calibri" panose="020F0502020204030204" pitchFamily="34" charset="0"/>
              </a:rPr>
              <a:t>DNA</a:t>
            </a:r>
            <a:r>
              <a:rPr lang="el-GR" sz="2800" dirty="0" smtClean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l-GR" sz="2800" dirty="0" err="1" smtClean="0">
                <a:solidFill>
                  <a:schemeClr val="bg1"/>
                </a:solidFill>
                <a:latin typeface="Calibri" panose="020F0502020204030204" pitchFamily="34" charset="0"/>
              </a:rPr>
              <a:t>πολυμεράσες</a:t>
            </a:r>
            <a:r>
              <a:rPr lang="el-GR" sz="2800" dirty="0" smtClean="0">
                <a:solidFill>
                  <a:schemeClr val="bg1"/>
                </a:solidFill>
                <a:latin typeface="Calibri" panose="020F0502020204030204" pitchFamily="34" charset="0"/>
              </a:rPr>
              <a:t> έχουν ‘λειάνει’ τα άκρα τους</a:t>
            </a:r>
          </a:p>
          <a:p>
            <a:r>
              <a:rPr lang="el-GR" sz="2800" dirty="0" smtClean="0">
                <a:solidFill>
                  <a:schemeClr val="bg1"/>
                </a:solidFill>
                <a:latin typeface="Calibri" panose="020F0502020204030204" pitchFamily="34" charset="0"/>
              </a:rPr>
              <a:t>Η επεξεργασία αυτή συνήθως προκαλεί μεταλλαγές στο σημείο της ένωσης</a:t>
            </a:r>
          </a:p>
          <a:p>
            <a:r>
              <a:rPr lang="el-GR" sz="2800" dirty="0" smtClean="0">
                <a:solidFill>
                  <a:schemeClr val="bg1"/>
                </a:solidFill>
                <a:latin typeface="Calibri" panose="020F0502020204030204" pitchFamily="34" charset="0"/>
              </a:rPr>
              <a:t>Ο μηχανισμός αυτός χρησιμοποιείται στο σχηματισμό των ώριμων γονιδίων </a:t>
            </a:r>
            <a:r>
              <a:rPr lang="el-GR" sz="2800" dirty="0" err="1" smtClean="0">
                <a:solidFill>
                  <a:schemeClr val="bg1"/>
                </a:solidFill>
                <a:latin typeface="Calibri" panose="020F0502020204030204" pitchFamily="34" charset="0"/>
              </a:rPr>
              <a:t>ανοσοσφαιρίνης</a:t>
            </a:r>
            <a:r>
              <a:rPr lang="el-GR" sz="2800" dirty="0" smtClean="0">
                <a:solidFill>
                  <a:schemeClr val="bg1"/>
                </a:solidFill>
                <a:latin typeface="Calibri" panose="020F0502020204030204" pitchFamily="34" charset="0"/>
              </a:rPr>
              <a:t>, των οποίων οι επί μέρους περιοχές βρίσκονται αρχικά σε ξεχωριστές θέσεις στο γονιδίωμα</a:t>
            </a:r>
          </a:p>
          <a:p>
            <a:r>
              <a:rPr lang="el-GR" sz="2800" dirty="0" smtClean="0">
                <a:solidFill>
                  <a:schemeClr val="bg1"/>
                </a:solidFill>
                <a:latin typeface="Calibri" panose="020F0502020204030204" pitchFamily="34" charset="0"/>
              </a:rPr>
              <a:t>Η πρωτεΐνη </a:t>
            </a:r>
            <a:r>
              <a:rPr lang="en-US" sz="2800" dirty="0" smtClean="0">
                <a:solidFill>
                  <a:schemeClr val="bg1"/>
                </a:solidFill>
                <a:latin typeface="Calibri" panose="020F0502020204030204" pitchFamily="34" charset="0"/>
              </a:rPr>
              <a:t>Ku</a:t>
            </a:r>
            <a:r>
              <a:rPr lang="el-GR" sz="2800" dirty="0" smtClean="0">
                <a:solidFill>
                  <a:schemeClr val="bg1"/>
                </a:solidFill>
                <a:latin typeface="Calibri" panose="020F0502020204030204" pitchFamily="34" charset="0"/>
              </a:rPr>
              <a:t> εντοπίστηκε ως στόχος των </a:t>
            </a:r>
            <a:r>
              <a:rPr lang="el-GR" sz="2800" dirty="0" err="1" smtClean="0">
                <a:solidFill>
                  <a:schemeClr val="bg1"/>
                </a:solidFill>
                <a:latin typeface="Calibri" panose="020F0502020204030204" pitchFamily="34" charset="0"/>
              </a:rPr>
              <a:t>αυτο</a:t>
            </a:r>
            <a:r>
              <a:rPr lang="el-GR" sz="2800" dirty="0" smtClean="0">
                <a:solidFill>
                  <a:schemeClr val="bg1"/>
                </a:solidFill>
                <a:latin typeface="Calibri" panose="020F0502020204030204" pitchFamily="34" charset="0"/>
              </a:rPr>
              <a:t>-αντισωμάτων ασθενών </a:t>
            </a:r>
            <a:r>
              <a:rPr lang="el-GR" sz="2800" dirty="0" err="1" smtClean="0">
                <a:solidFill>
                  <a:schemeClr val="bg1"/>
                </a:solidFill>
                <a:latin typeface="Calibri" panose="020F0502020204030204" pitchFamily="34" charset="0"/>
              </a:rPr>
              <a:t>σκληροδέρματος</a:t>
            </a:r>
            <a:r>
              <a:rPr lang="el-GR" sz="2800" dirty="0" smtClean="0">
                <a:solidFill>
                  <a:schemeClr val="bg1"/>
                </a:solidFill>
                <a:latin typeface="Calibri" panose="020F0502020204030204" pitchFamily="34" charset="0"/>
              </a:rPr>
              <a:t> (</a:t>
            </a:r>
            <a:r>
              <a:rPr lang="el-GR" sz="2800" dirty="0" err="1" smtClean="0">
                <a:solidFill>
                  <a:schemeClr val="bg1"/>
                </a:solidFill>
                <a:latin typeface="Calibri" panose="020F0502020204030204" pitchFamily="34" charset="0"/>
              </a:rPr>
              <a:t>αυτοάνοση</a:t>
            </a:r>
            <a:r>
              <a:rPr lang="el-GR" sz="2800" dirty="0" smtClean="0">
                <a:solidFill>
                  <a:schemeClr val="bg1"/>
                </a:solidFill>
                <a:latin typeface="Calibri" panose="020F0502020204030204" pitchFamily="34" charset="0"/>
              </a:rPr>
              <a:t> ασθένεια)</a:t>
            </a:r>
            <a:endParaRPr lang="el-GR" sz="28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90189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8313"/>
            <a:ext cx="8229600" cy="1001889"/>
          </a:xfrm>
        </p:spPr>
        <p:txBody>
          <a:bodyPr/>
          <a:lstStyle/>
          <a:p>
            <a:r>
              <a:rPr lang="el-GR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5. Ο μειωτικός ανασυνδυασμός</a:t>
            </a:r>
            <a:endParaRPr lang="el-GR" b="1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pic>
        <p:nvPicPr>
          <p:cNvPr id="5" name="Picture 4" descr="https://mrborden.files.wordpress.com/2014/01/meiosis_diagram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117" y="1222211"/>
            <a:ext cx="8711386" cy="55988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6156357" y="864636"/>
            <a:ext cx="2924270" cy="738664"/>
          </a:xfrm>
          <a:prstGeom prst="rect">
            <a:avLst/>
          </a:prstGeom>
          <a:solidFill>
            <a:schemeClr val="accent3">
              <a:lumMod val="95000"/>
            </a:schemeClr>
          </a:solidFill>
          <a:ln w="28575">
            <a:solidFill>
              <a:schemeClr val="accent3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l-GR" sz="1400" b="1" dirty="0">
                <a:latin typeface="Calibri" panose="020F0502020204030204" pitchFamily="34" charset="0"/>
              </a:rPr>
              <a:t>Ο ομόλογος ανασυνδυασμός συμβαίνει κατά το παρατεταμένο στάδιο της πρόφασης στη μείωση</a:t>
            </a:r>
          </a:p>
        </p:txBody>
      </p:sp>
      <p:cxnSp>
        <p:nvCxnSpPr>
          <p:cNvPr id="7" name="Ευθύγραμμο βέλος σύνδεσης 9"/>
          <p:cNvCxnSpPr>
            <a:stCxn id="6" idx="2"/>
          </p:cNvCxnSpPr>
          <p:nvPr/>
        </p:nvCxnSpPr>
        <p:spPr>
          <a:xfrm flipH="1">
            <a:off x="6618083" y="1603300"/>
            <a:ext cx="1000409" cy="786815"/>
          </a:xfrm>
          <a:prstGeom prst="straightConnector1">
            <a:avLst/>
          </a:prstGeom>
          <a:ln w="57150">
            <a:solidFill>
              <a:schemeClr val="accent3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02518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78598"/>
            <a:ext cx="8229600" cy="5133315"/>
          </a:xfrm>
        </p:spPr>
        <p:txBody>
          <a:bodyPr/>
          <a:lstStyle/>
          <a:p>
            <a:r>
              <a:rPr lang="el-GR" sz="2800" dirty="0" smtClean="0">
                <a:solidFill>
                  <a:schemeClr val="bg1"/>
                </a:solidFill>
                <a:latin typeface="Calibri" panose="020F0502020204030204" pitchFamily="34" charset="0"/>
              </a:rPr>
              <a:t>Ο ομόλογος ανασυνδυασμός συμβάλλει στην αύξηση της γενετικής ποικιλότητας μέσω της δημιουργίας χρωμοσωμάτων με νέους συνδυασμούς </a:t>
            </a:r>
            <a:r>
              <a:rPr lang="el-GR" sz="2800" dirty="0" err="1" smtClean="0">
                <a:solidFill>
                  <a:schemeClr val="bg1"/>
                </a:solidFill>
                <a:latin typeface="Calibri" panose="020F0502020204030204" pitchFamily="34" charset="0"/>
              </a:rPr>
              <a:t>αλληλομόρφων</a:t>
            </a:r>
            <a:endParaRPr lang="el-GR" sz="2800" dirty="0" smtClean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endParaRPr lang="el-GR" sz="2800" dirty="0" smtClean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r>
              <a:rPr lang="el-GR" sz="2800" dirty="0" smtClean="0">
                <a:solidFill>
                  <a:schemeClr val="bg1"/>
                </a:solidFill>
                <a:latin typeface="Calibri" panose="020F0502020204030204" pitchFamily="34" charset="0"/>
              </a:rPr>
              <a:t>Είναι επίσης απαραίτητος για το σωστό διαχωρισμό των ζευγών των ομόλογων χρωμοσωμάτων κατά την πρώτη μειωτική διαίρεση: αν δεν εξελιχθεί σωστά τα ομόλογα χρωμοσώματα δεν θα ζευγαρώσουν σωστά → διαχωρίζονται με ανώμαλο τρόπο και προκύπτουν </a:t>
            </a:r>
            <a:r>
              <a:rPr lang="el-GR" sz="2800" dirty="0" err="1" smtClean="0">
                <a:solidFill>
                  <a:schemeClr val="bg1"/>
                </a:solidFill>
                <a:latin typeface="Calibri" panose="020F0502020204030204" pitchFamily="34" charset="0"/>
              </a:rPr>
              <a:t>ανευπλοειδίες</a:t>
            </a:r>
            <a:endParaRPr lang="el-GR" sz="28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9998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55976" y="1138734"/>
            <a:ext cx="4608512" cy="2966922"/>
          </a:xfrm>
        </p:spPr>
        <p:txBody>
          <a:bodyPr/>
          <a:lstStyle/>
          <a:p>
            <a:r>
              <a:rPr lang="en-US" sz="4000" b="1" dirty="0" smtClean="0">
                <a:solidFill>
                  <a:srgbClr val="CCFFCC"/>
                </a:solidFill>
                <a:latin typeface="Calibri" panose="020F0502020204030204" pitchFamily="34" charset="0"/>
              </a:rPr>
              <a:t>1. H </a:t>
            </a:r>
            <a:r>
              <a:rPr lang="el-GR" sz="4000" b="1" dirty="0" err="1" smtClean="0">
                <a:solidFill>
                  <a:srgbClr val="CCFFCC"/>
                </a:solidFill>
                <a:latin typeface="Calibri" panose="020F0502020204030204" pitchFamily="34" charset="0"/>
              </a:rPr>
              <a:t>αποσυγκρότηση</a:t>
            </a:r>
            <a:r>
              <a:rPr lang="el-GR" sz="4000" b="1" dirty="0" smtClean="0">
                <a:solidFill>
                  <a:srgbClr val="CCFFCC"/>
                </a:solidFill>
                <a:latin typeface="Calibri" panose="020F0502020204030204" pitchFamily="34" charset="0"/>
              </a:rPr>
              <a:t> της αντιγραφικής διχάλας</a:t>
            </a:r>
            <a:r>
              <a:rPr lang="en-US" sz="4000" b="1" dirty="0" smtClean="0">
                <a:solidFill>
                  <a:srgbClr val="CCFFCC"/>
                </a:solidFill>
                <a:latin typeface="Calibri" panose="020F0502020204030204" pitchFamily="34" charset="0"/>
              </a:rPr>
              <a:t> </a:t>
            </a:r>
            <a:br>
              <a:rPr lang="en-US" sz="4000" b="1" dirty="0" smtClean="0">
                <a:solidFill>
                  <a:srgbClr val="CCFFCC"/>
                </a:solidFill>
                <a:latin typeface="Calibri" panose="020F0502020204030204" pitchFamily="34" charset="0"/>
              </a:rPr>
            </a:br>
            <a:r>
              <a:rPr lang="en-US" sz="4000" b="1" dirty="0" smtClean="0">
                <a:solidFill>
                  <a:srgbClr val="CCFFCC"/>
                </a:solidFill>
                <a:latin typeface="Calibri" panose="020F0502020204030204" pitchFamily="34" charset="0"/>
              </a:rPr>
              <a:t>(fork collapse</a:t>
            </a:r>
            <a:r>
              <a:rPr lang="el-GR" sz="4000" b="1" dirty="0" smtClean="0">
                <a:solidFill>
                  <a:srgbClr val="CCFFCC"/>
                </a:solidFill>
                <a:latin typeface="Calibri" panose="020F0502020204030204" pitchFamily="34" charset="0"/>
              </a:rPr>
              <a:t>, </a:t>
            </a:r>
            <a:r>
              <a:rPr lang="en-US" sz="4000" b="1" dirty="0" smtClean="0">
                <a:solidFill>
                  <a:srgbClr val="CCFFCC"/>
                </a:solidFill>
                <a:latin typeface="Calibri" panose="020F0502020204030204" pitchFamily="34" charset="0"/>
              </a:rPr>
              <a:t/>
            </a:r>
            <a:br>
              <a:rPr lang="en-US" sz="4000" b="1" dirty="0" smtClean="0">
                <a:solidFill>
                  <a:srgbClr val="CCFFCC"/>
                </a:solidFill>
                <a:latin typeface="Calibri" panose="020F0502020204030204" pitchFamily="34" charset="0"/>
              </a:rPr>
            </a:br>
            <a:r>
              <a:rPr lang="en-US" sz="4000" b="1" i="1" dirty="0" smtClean="0">
                <a:solidFill>
                  <a:srgbClr val="CCFFCC"/>
                </a:solidFill>
                <a:latin typeface="Calibri" panose="020F0502020204030204" pitchFamily="34" charset="0"/>
              </a:rPr>
              <a:t>E. coli</a:t>
            </a:r>
            <a:r>
              <a:rPr lang="en-US" sz="4000" b="1" dirty="0" smtClean="0">
                <a:solidFill>
                  <a:srgbClr val="CCFFCC"/>
                </a:solidFill>
                <a:latin typeface="Calibri" panose="020F0502020204030204" pitchFamily="34" charset="0"/>
              </a:rPr>
              <a:t>)</a:t>
            </a:r>
            <a:endParaRPr lang="el-GR" sz="4000" b="1" dirty="0">
              <a:solidFill>
                <a:srgbClr val="CCFFCC"/>
              </a:solidFill>
              <a:latin typeface="Calibri" panose="020F0502020204030204" pitchFamily="34" charset="0"/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4283968" y="5661248"/>
            <a:ext cx="4752528" cy="1008112"/>
          </a:xfrm>
        </p:spPr>
        <p:txBody>
          <a:bodyPr/>
          <a:lstStyle/>
          <a:p>
            <a:r>
              <a:rPr lang="el-GR" sz="2800" dirty="0" smtClean="0">
                <a:solidFill>
                  <a:schemeClr val="bg1"/>
                </a:solidFill>
                <a:latin typeface="Calibri" panose="020F0502020204030204" pitchFamily="34" charset="0"/>
              </a:rPr>
              <a:t>Όταν η λιγάση δεν έχει ακόμη κλείσει μια εγκοπή</a:t>
            </a:r>
            <a:endParaRPr lang="el-GR" sz="28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179512" y="188640"/>
            <a:ext cx="4032448" cy="6552728"/>
            <a:chOff x="4211638" y="476250"/>
            <a:chExt cx="3313112" cy="5400675"/>
          </a:xfrm>
        </p:grpSpPr>
        <p:sp>
          <p:nvSpPr>
            <p:cNvPr id="4" name="Rectangle 3"/>
            <p:cNvSpPr>
              <a:spLocks noChangeArrowheads="1"/>
            </p:cNvSpPr>
            <p:nvPr/>
          </p:nvSpPr>
          <p:spPr bwMode="auto">
            <a:xfrm>
              <a:off x="4211638" y="476250"/>
              <a:ext cx="3313112" cy="5400675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4A7EBB"/>
              </a:solidFill>
              <a:miter lim="800000"/>
              <a:headEnd/>
              <a:tailEnd/>
            </a:ln>
            <a:effectLst>
              <a:outerShdw blurRad="40000" dist="23000" dir="5400000" rotWithShape="0">
                <a:srgbClr val="808080">
                  <a:alpha val="34999"/>
                </a:srgbClr>
              </a:outerShdw>
            </a:effectLst>
          </p:spPr>
          <p:txBody>
            <a:bodyPr anchor="ctr"/>
            <a:lstStyle/>
            <a:p>
              <a:pPr marL="0" marR="0" lvl="0" indent="0" algn="ctr" defTabSz="914400" eaLnBrk="0" fontAlgn="auto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1" i="0" u="sng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/>
                <a:ea typeface="MS PGothic" pitchFamily="34" charset="-128"/>
              </a:endParaRPr>
            </a:p>
          </p:txBody>
        </p:sp>
        <p:pic>
          <p:nvPicPr>
            <p:cNvPr id="5" name="Picture 4" descr="47919_Ch10_Fig01.eps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56100" y="620713"/>
              <a:ext cx="3095625" cy="51149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618556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6354" y="274638"/>
            <a:ext cx="2987646" cy="2341813"/>
          </a:xfrm>
        </p:spPr>
        <p:txBody>
          <a:bodyPr/>
          <a:lstStyle/>
          <a:p>
            <a:r>
              <a:rPr lang="el-GR" sz="36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Η δημιουργία του ασκού στους μύκητες</a:t>
            </a:r>
            <a:endParaRPr lang="el-GR" sz="3600" b="1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85724" y="77302"/>
            <a:ext cx="6070631" cy="6667530"/>
            <a:chOff x="173037" y="403225"/>
            <a:chExt cx="5327650" cy="6048375"/>
          </a:xfrm>
        </p:grpSpPr>
        <p:sp>
          <p:nvSpPr>
            <p:cNvPr id="6" name="Rectangle 5"/>
            <p:cNvSpPr>
              <a:spLocks noChangeArrowheads="1"/>
            </p:cNvSpPr>
            <p:nvPr/>
          </p:nvSpPr>
          <p:spPr bwMode="auto">
            <a:xfrm>
              <a:off x="173037" y="403225"/>
              <a:ext cx="5327650" cy="6048375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4A7EBB"/>
              </a:solidFill>
              <a:miter lim="800000"/>
              <a:headEnd/>
              <a:tailEnd/>
            </a:ln>
            <a:effectLst>
              <a:outerShdw blurRad="40000" dist="23000" dir="5400000" rotWithShape="0">
                <a:srgbClr val="808080">
                  <a:alpha val="34999"/>
                </a:srgbClr>
              </a:outerShdw>
            </a:effectLst>
          </p:spPr>
          <p:txBody>
            <a:bodyPr anchor="ctr"/>
            <a:lstStyle/>
            <a:p>
              <a:pPr marL="0" marR="0" lvl="0" indent="0" algn="ctr" defTabSz="914400" eaLnBrk="0" fontAlgn="auto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1" i="0" u="sng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/>
                <a:ea typeface="MS PGothic" pitchFamily="34" charset="-128"/>
              </a:endParaRPr>
            </a:p>
          </p:txBody>
        </p:sp>
        <p:pic>
          <p:nvPicPr>
            <p:cNvPr id="7" name="Picture 4" descr="47919_CH10_Fig16.eps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3850" y="508000"/>
              <a:ext cx="5089525" cy="58007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649084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7"/>
            <a:ext cx="8229600" cy="1436467"/>
          </a:xfrm>
        </p:spPr>
        <p:txBody>
          <a:bodyPr/>
          <a:lstStyle/>
          <a:p>
            <a:r>
              <a:rPr lang="el-GR" dirty="0" smtClean="0">
                <a:solidFill>
                  <a:schemeClr val="bg1"/>
                </a:solidFill>
                <a:latin typeface="Calibri" panose="020F0502020204030204" pitchFamily="34" charset="0"/>
              </a:rPr>
              <a:t>Απόκλιση από την τετράδα: γονιδιακή μετατροπή</a:t>
            </a:r>
            <a:endParaRPr lang="el-GR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468313" y="1954339"/>
            <a:ext cx="8208963" cy="4535487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4A7EBB"/>
            </a:solidFill>
            <a:miter lim="800000"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1" i="0" u="sng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/>
              <a:ea typeface="MS PGothic" pitchFamily="34" charset="-128"/>
            </a:endParaRPr>
          </a:p>
        </p:txBody>
      </p:sp>
      <p:pic>
        <p:nvPicPr>
          <p:cNvPr id="7" name="Picture 4" descr="47919_CH10_Fig17.eps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776" y="2098801"/>
            <a:ext cx="7920037" cy="4208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10378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/>
          </p:nvPr>
        </p:nvSpPr>
        <p:spPr>
          <a:xfrm>
            <a:off x="26988" y="406400"/>
            <a:ext cx="6057900" cy="1150938"/>
          </a:xfrm>
        </p:spPr>
        <p:txBody>
          <a:bodyPr/>
          <a:lstStyle/>
          <a:p>
            <a:r>
              <a:rPr lang="el-GR" altLang="el-GR" sz="4000" dirty="0" smtClean="0">
                <a:solidFill>
                  <a:schemeClr val="bg1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Μοντέλο δίκλωνων ρήξεων (εντομών)</a:t>
            </a:r>
          </a:p>
        </p:txBody>
      </p:sp>
      <p:sp>
        <p:nvSpPr>
          <p:cNvPr id="13315" name="Content Placeholder 2"/>
          <p:cNvSpPr>
            <a:spLocks noGrp="1"/>
          </p:cNvSpPr>
          <p:nvPr>
            <p:ph idx="1"/>
          </p:nvPr>
        </p:nvSpPr>
        <p:spPr>
          <a:xfrm>
            <a:off x="72428" y="2133600"/>
            <a:ext cx="5948125" cy="4175125"/>
          </a:xfrm>
        </p:spPr>
        <p:txBody>
          <a:bodyPr/>
          <a:lstStyle/>
          <a:p>
            <a:r>
              <a:rPr lang="el-GR" altLang="el-GR" sz="2800" dirty="0" smtClean="0">
                <a:solidFill>
                  <a:schemeClr val="bg1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Δημιουργία δίκλωνης ρήξης (</a:t>
            </a:r>
            <a:r>
              <a:rPr lang="en-US" altLang="el-GR" sz="2800" dirty="0" smtClean="0">
                <a:solidFill>
                  <a:schemeClr val="bg1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SPO11) </a:t>
            </a:r>
            <a:r>
              <a:rPr lang="el-GR" altLang="el-GR" sz="2800" dirty="0" smtClean="0">
                <a:solidFill>
                  <a:schemeClr val="bg1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σε ένα από τα δύο </a:t>
            </a:r>
            <a:r>
              <a:rPr lang="el-GR" altLang="el-GR" sz="2800" dirty="0" err="1" smtClean="0">
                <a:solidFill>
                  <a:schemeClr val="bg1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ανασυνδυαζόμενα</a:t>
            </a:r>
            <a:r>
              <a:rPr lang="el-GR" altLang="el-GR" sz="2800" dirty="0" smtClean="0">
                <a:solidFill>
                  <a:schemeClr val="bg1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 μόρια</a:t>
            </a:r>
          </a:p>
          <a:p>
            <a:r>
              <a:rPr lang="el-GR" altLang="el-GR" sz="2800" dirty="0" smtClean="0">
                <a:solidFill>
                  <a:schemeClr val="bg1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Μια </a:t>
            </a:r>
            <a:r>
              <a:rPr lang="el-GR" altLang="el-GR" sz="2800" dirty="0" err="1" smtClean="0">
                <a:solidFill>
                  <a:schemeClr val="bg1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εξωνουκλεάση</a:t>
            </a:r>
            <a:r>
              <a:rPr lang="el-GR" altLang="el-GR" sz="2800" dirty="0" smtClean="0">
                <a:solidFill>
                  <a:schemeClr val="bg1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 </a:t>
            </a:r>
            <a:r>
              <a:rPr lang="en-US" altLang="el-GR" sz="2800" dirty="0" smtClean="0">
                <a:solidFill>
                  <a:schemeClr val="bg1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(EXO1 </a:t>
            </a:r>
            <a:r>
              <a:rPr lang="el-GR" altLang="el-GR" sz="2800" dirty="0" smtClean="0">
                <a:solidFill>
                  <a:schemeClr val="bg1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 ή </a:t>
            </a:r>
            <a:r>
              <a:rPr lang="en-US" altLang="el-GR" sz="2800" dirty="0" smtClean="0">
                <a:solidFill>
                  <a:schemeClr val="bg1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DNA2/helicase) </a:t>
            </a:r>
            <a:r>
              <a:rPr lang="el-GR" altLang="el-GR" sz="2800" dirty="0" smtClean="0">
                <a:solidFill>
                  <a:schemeClr val="bg1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δημιουργεί 3’ προεξέχοντα άκρα και στα δύο μέρη</a:t>
            </a:r>
          </a:p>
          <a:p>
            <a:r>
              <a:rPr lang="el-GR" altLang="el-GR" sz="2800" dirty="0" smtClean="0">
                <a:solidFill>
                  <a:schemeClr val="bg1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Ένα από τα δύο 3’ άκρα εισχωρεί στο ομόλογο </a:t>
            </a:r>
            <a:r>
              <a:rPr lang="en-US" altLang="el-GR" sz="2800" dirty="0" smtClean="0">
                <a:solidFill>
                  <a:schemeClr val="bg1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DNA </a:t>
            </a:r>
            <a:r>
              <a:rPr lang="el-GR" altLang="el-GR" sz="2800" dirty="0" smtClean="0">
                <a:solidFill>
                  <a:schemeClr val="bg1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μόριο</a:t>
            </a:r>
            <a:r>
              <a:rPr lang="en-US" altLang="el-GR" sz="2800" dirty="0" smtClean="0">
                <a:solidFill>
                  <a:schemeClr val="bg1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 (Rad51/Dmc1)</a:t>
            </a:r>
            <a:endParaRPr lang="el-GR" altLang="el-GR" sz="2800" dirty="0" smtClean="0">
              <a:solidFill>
                <a:schemeClr val="bg1"/>
              </a:solidFill>
              <a:latin typeface="Calibri" pitchFamily="34" charset="0"/>
              <a:ea typeface="Calibri" pitchFamily="34" charset="0"/>
              <a:cs typeface="Calibri" pitchFamily="34" charset="0"/>
            </a:endParaRPr>
          </a:p>
        </p:txBody>
      </p:sp>
      <p:pic>
        <p:nvPicPr>
          <p:cNvPr id="13316" name="Picture 4" descr="figure 17-0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325" y="46038"/>
            <a:ext cx="2963863" cy="6799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01666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figure 17-05 part 1 of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1700" y="381000"/>
            <a:ext cx="7343775" cy="6094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803271" y="461726"/>
            <a:ext cx="19012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Calibri" panose="020F0502020204030204" pitchFamily="34" charset="0"/>
              </a:rPr>
              <a:t>(SPO11)</a:t>
            </a:r>
            <a:endParaRPr lang="el-GR" sz="2800" b="1" dirty="0">
              <a:latin typeface="Calibri" panose="020F050202020403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7166" y="3484086"/>
            <a:ext cx="2676179" cy="95410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latin typeface="Calibri" panose="020F0502020204030204" pitchFamily="34" charset="0"/>
              </a:rPr>
              <a:t>(EXO1 or </a:t>
            </a:r>
          </a:p>
          <a:p>
            <a:pPr algn="ctr"/>
            <a:r>
              <a:rPr lang="en-US" sz="2800" b="1" dirty="0" smtClean="0">
                <a:latin typeface="Calibri" panose="020F0502020204030204" pitchFamily="34" charset="0"/>
              </a:rPr>
              <a:t>DNA2+ helicase)</a:t>
            </a:r>
            <a:endParaRPr lang="el-GR" sz="2800" b="1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8048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figure 17-05 part 2 of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100" y="381000"/>
            <a:ext cx="7556500" cy="6094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775300" y="3491641"/>
            <a:ext cx="4255124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latin typeface="Calibri" panose="020F0502020204030204" pitchFamily="34" charset="0"/>
              </a:rPr>
              <a:t>Rad51 and Dmc1</a:t>
            </a:r>
            <a:endParaRPr lang="el-GR" sz="2800" b="1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378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figure 17-05 part 3 of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100" y="381000"/>
            <a:ext cx="7794625" cy="6094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51077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304800" y="99588"/>
            <a:ext cx="7173362" cy="6666400"/>
            <a:chOff x="304799" y="-1707502"/>
            <a:chExt cx="8531225" cy="8473490"/>
          </a:xfrm>
        </p:grpSpPr>
        <p:pic>
          <p:nvPicPr>
            <p:cNvPr id="3" name="Picture 2" descr="figure 17-05 part 5 of 6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4799" y="958913"/>
              <a:ext cx="8531225" cy="58070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7410" name="Picture 2" descr="figure 17-05 part 4 of 6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4799" y="-1707502"/>
              <a:ext cx="8531225" cy="46069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147083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figure 17-05 part 6 of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381000"/>
            <a:ext cx="5497513" cy="6094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10528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Content Placeholder 2"/>
          <p:cNvSpPr>
            <a:spLocks noGrp="1"/>
          </p:cNvSpPr>
          <p:nvPr>
            <p:ph idx="1"/>
          </p:nvPr>
        </p:nvSpPr>
        <p:spPr>
          <a:xfrm>
            <a:off x="457200" y="836613"/>
            <a:ext cx="8229600" cy="5289550"/>
          </a:xfrm>
        </p:spPr>
        <p:txBody>
          <a:bodyPr/>
          <a:lstStyle/>
          <a:p>
            <a:r>
              <a:rPr lang="el-GR" altLang="el-GR" dirty="0" smtClean="0">
                <a:solidFill>
                  <a:schemeClr val="bg1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Το μοντέλο </a:t>
            </a:r>
            <a:r>
              <a:rPr lang="en-US" altLang="el-GR" dirty="0" smtClean="0">
                <a:solidFill>
                  <a:schemeClr val="bg1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DSB </a:t>
            </a:r>
            <a:r>
              <a:rPr lang="el-GR" altLang="el-GR" dirty="0" smtClean="0">
                <a:solidFill>
                  <a:schemeClr val="bg1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θεωρείται σήμερα ως ικανοποιητική ερμηνεία του ομόλογου ανασυνδυασμού σε </a:t>
            </a:r>
            <a:r>
              <a:rPr lang="el-GR" altLang="el-GR" i="1" dirty="0" smtClean="0">
                <a:solidFill>
                  <a:schemeClr val="bg1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όλους</a:t>
            </a:r>
            <a:r>
              <a:rPr lang="el-GR" altLang="el-GR" dirty="0" smtClean="0">
                <a:solidFill>
                  <a:schemeClr val="bg1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 τους οργανισμούς. Σε αυτό συνετέλεσε:</a:t>
            </a:r>
          </a:p>
          <a:p>
            <a:pPr lvl="1"/>
            <a:r>
              <a:rPr lang="el-GR" altLang="el-GR" dirty="0" smtClean="0">
                <a:solidFill>
                  <a:schemeClr val="bg1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Κατά τη μείωση τα χρωμοσώματα υφίστανται δίκλωνες ρήξεις με 100-1000 φορές μεγαλύτερη συχνότητα από ότι στα βλαστικά κύτταρα</a:t>
            </a:r>
          </a:p>
          <a:p>
            <a:pPr lvl="1"/>
            <a:r>
              <a:rPr lang="el-GR" altLang="el-GR" dirty="0" smtClean="0">
                <a:solidFill>
                  <a:schemeClr val="bg1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Ο ομόλογος ανασυνδυασμός εμπλέκεται στην επιδιόρθωση του </a:t>
            </a:r>
            <a:r>
              <a:rPr lang="en-US" altLang="el-GR" dirty="0" smtClean="0">
                <a:solidFill>
                  <a:schemeClr val="bg1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DNA</a:t>
            </a:r>
            <a:r>
              <a:rPr lang="el-GR" altLang="el-GR" dirty="0" smtClean="0">
                <a:solidFill>
                  <a:schemeClr val="bg1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, ιδιαίτερα των εντομών που δημιουργούνται κατά την αντιγραφή</a:t>
            </a:r>
          </a:p>
        </p:txBody>
      </p:sp>
    </p:spTree>
    <p:extLst>
      <p:ext uri="{BB962C8B-B14F-4D97-AF65-F5344CB8AC3E}">
        <p14:creationId xmlns:p14="http://schemas.microsoft.com/office/powerpoint/2010/main" val="2375683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744538"/>
            <a:ext cx="8229600" cy="5421312"/>
          </a:xfrm>
        </p:spPr>
        <p:txBody>
          <a:bodyPr/>
          <a:lstStyle/>
          <a:p>
            <a:pPr eaLnBrk="1" hangingPunct="1">
              <a:spcBef>
                <a:spcPct val="50000"/>
              </a:spcBef>
            </a:pPr>
            <a:r>
              <a:rPr lang="el-GR" altLang="el-GR" sz="2800" dirty="0" smtClean="0">
                <a:solidFill>
                  <a:schemeClr val="bg1"/>
                </a:solidFill>
                <a:latin typeface="Calibri" panose="020F0502020204030204" pitchFamily="34" charset="0"/>
              </a:rPr>
              <a:t>Η συχνότητα ανασυνδυασμού δεν είναι ίδια σε όλο το γονιδίωμα</a:t>
            </a:r>
          </a:p>
          <a:p>
            <a:pPr eaLnBrk="1" hangingPunct="1">
              <a:spcBef>
                <a:spcPct val="50000"/>
              </a:spcBef>
            </a:pPr>
            <a:r>
              <a:rPr lang="el-GR" altLang="el-GR" sz="2800" dirty="0" smtClean="0">
                <a:solidFill>
                  <a:schemeClr val="bg1"/>
                </a:solidFill>
                <a:latin typeface="Calibri" panose="020F0502020204030204" pitchFamily="34" charset="0"/>
              </a:rPr>
              <a:t>Η συχνότητα διαφέρει στα ωοκύτταρα και στο σπέρμα: Ο ανασυνδυασμός συμβαίνει δύο φορές συχνότερα στις γυναίκες απ' </a:t>
            </a:r>
            <a:r>
              <a:rPr lang="el-GR" altLang="el-GR" sz="2800" dirty="0" err="1" smtClean="0">
                <a:solidFill>
                  <a:schemeClr val="bg1"/>
                </a:solidFill>
                <a:latin typeface="Calibri" panose="020F0502020204030204" pitchFamily="34" charset="0"/>
              </a:rPr>
              <a:t>ό,τι</a:t>
            </a:r>
            <a:r>
              <a:rPr lang="el-GR" altLang="el-GR" sz="2800" dirty="0" smtClean="0">
                <a:solidFill>
                  <a:schemeClr val="bg1"/>
                </a:solidFill>
                <a:latin typeface="Calibri" panose="020F0502020204030204" pitchFamily="34" charset="0"/>
              </a:rPr>
              <a:t> στους άνδρες</a:t>
            </a:r>
          </a:p>
          <a:p>
            <a:pPr eaLnBrk="1" hangingPunct="1">
              <a:spcBef>
                <a:spcPct val="50000"/>
              </a:spcBef>
            </a:pPr>
            <a:r>
              <a:rPr lang="el-GR" altLang="el-GR" sz="2800" dirty="0" smtClean="0">
                <a:solidFill>
                  <a:schemeClr val="bg1"/>
                </a:solidFill>
                <a:latin typeface="Calibri" panose="020F0502020204030204" pitchFamily="34" charset="0"/>
              </a:rPr>
              <a:t>Η συχνότητα ανασυνδυασμού ποικίλλει σε διαφορετικές θέσεις του γονιδιώματος και εξαρτάται από τη δομή του χρωμοσώματος. Πχ, ο διασκελισμός καταστέλλεται στις περιοχές συμπυκνωμένης και ανενεργής </a:t>
            </a:r>
            <a:r>
              <a:rPr lang="el-GR" altLang="el-GR" sz="2800" dirty="0" err="1" smtClean="0">
                <a:solidFill>
                  <a:schemeClr val="bg1"/>
                </a:solidFill>
                <a:latin typeface="Calibri" panose="020F0502020204030204" pitchFamily="34" charset="0"/>
              </a:rPr>
              <a:t>ετεροχρωματίνης</a:t>
            </a:r>
            <a:endParaRPr lang="el-GR" altLang="el-GR" sz="2800" dirty="0" smtClean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2447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63888" y="274638"/>
            <a:ext cx="5122912" cy="2218258"/>
          </a:xfrm>
        </p:spPr>
        <p:txBody>
          <a:bodyPr/>
          <a:lstStyle/>
          <a:p>
            <a:r>
              <a:rPr lang="el-GR" b="1" dirty="0" smtClean="0">
                <a:solidFill>
                  <a:srgbClr val="CCFFCC"/>
                </a:solidFill>
                <a:latin typeface="Calibri" panose="020F0502020204030204" pitchFamily="34" charset="0"/>
              </a:rPr>
              <a:t>Το μονοπάτι της επανεκκίνησης</a:t>
            </a:r>
            <a:endParaRPr lang="el-GR" b="1" dirty="0">
              <a:solidFill>
                <a:srgbClr val="CCFFCC"/>
              </a:solidFill>
              <a:latin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25552" y="3356992"/>
            <a:ext cx="5194920" cy="2592288"/>
          </a:xfrm>
        </p:spPr>
        <p:txBody>
          <a:bodyPr/>
          <a:lstStyle/>
          <a:p>
            <a:r>
              <a:rPr lang="el-GR" sz="2800" dirty="0" smtClean="0">
                <a:solidFill>
                  <a:srgbClr val="E8EFFE"/>
                </a:solidFill>
                <a:latin typeface="Calibri" panose="020F0502020204030204" pitchFamily="34" charset="0"/>
              </a:rPr>
              <a:t>Σχηματισμός μονόκλωνης ουράς 3’-ΟΗ</a:t>
            </a:r>
          </a:p>
          <a:p>
            <a:r>
              <a:rPr lang="el-GR" sz="2800" dirty="0" smtClean="0">
                <a:solidFill>
                  <a:srgbClr val="E8EFFE"/>
                </a:solidFill>
                <a:latin typeface="Calibri" panose="020F0502020204030204" pitchFamily="34" charset="0"/>
              </a:rPr>
              <a:t>Διείσδυση κλώνου</a:t>
            </a:r>
          </a:p>
          <a:p>
            <a:r>
              <a:rPr lang="el-GR" sz="2800" dirty="0" smtClean="0">
                <a:solidFill>
                  <a:srgbClr val="E8EFFE"/>
                </a:solidFill>
                <a:latin typeface="Calibri" panose="020F0502020204030204" pitchFamily="34" charset="0"/>
              </a:rPr>
              <a:t>Μετανάστευση διακλάδωσης</a:t>
            </a:r>
          </a:p>
          <a:p>
            <a:r>
              <a:rPr lang="el-GR" sz="2800" dirty="0" smtClean="0">
                <a:solidFill>
                  <a:srgbClr val="E8EFFE"/>
                </a:solidFill>
                <a:latin typeface="Calibri" panose="020F0502020204030204" pitchFamily="34" charset="0"/>
              </a:rPr>
              <a:t>Λύση κόμβου </a:t>
            </a:r>
            <a:r>
              <a:rPr lang="en-US" sz="2800" dirty="0" smtClean="0">
                <a:solidFill>
                  <a:srgbClr val="E8EFFE"/>
                </a:solidFill>
                <a:latin typeface="Calibri" panose="020F0502020204030204" pitchFamily="34" charset="0"/>
              </a:rPr>
              <a:t>Holliday </a:t>
            </a:r>
            <a:endParaRPr lang="el-GR" sz="2800" dirty="0">
              <a:solidFill>
                <a:srgbClr val="E8EFFE"/>
              </a:solidFill>
              <a:latin typeface="Calibri" panose="020F0502020204030204" pitchFamily="34" charset="0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110148" y="115888"/>
            <a:ext cx="3237716" cy="6625480"/>
            <a:chOff x="110148" y="115888"/>
            <a:chExt cx="2663825" cy="5976937"/>
          </a:xfrm>
        </p:grpSpPr>
        <p:sp>
          <p:nvSpPr>
            <p:cNvPr id="6" name="Rectangle 5"/>
            <p:cNvSpPr>
              <a:spLocks noChangeArrowheads="1"/>
            </p:cNvSpPr>
            <p:nvPr/>
          </p:nvSpPr>
          <p:spPr bwMode="auto">
            <a:xfrm>
              <a:off x="110148" y="115888"/>
              <a:ext cx="2663825" cy="5976937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4A7EBB"/>
              </a:solidFill>
              <a:miter lim="800000"/>
              <a:headEnd/>
              <a:tailEnd/>
            </a:ln>
            <a:effectLst>
              <a:outerShdw blurRad="40000" dist="23000" dir="5400000" rotWithShape="0">
                <a:srgbClr val="808080">
                  <a:alpha val="34999"/>
                </a:srgbClr>
              </a:outerShdw>
            </a:effectLst>
          </p:spPr>
          <p:txBody>
            <a:bodyPr anchor="ctr"/>
            <a:lstStyle/>
            <a:p>
              <a:pPr marL="0" marR="0" lvl="0" indent="0" algn="ctr" defTabSz="914400" eaLnBrk="0" fontAlgn="auto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1" i="0" u="sng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/>
                <a:ea typeface="MS PGothic" pitchFamily="34" charset="-128"/>
              </a:endParaRPr>
            </a:p>
          </p:txBody>
        </p:sp>
        <p:pic>
          <p:nvPicPr>
            <p:cNvPr id="7" name="Picture 4" descr="47919_Ch10_Fig02.eps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9073" y="192088"/>
              <a:ext cx="2209800" cy="5829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816769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le 1"/>
          <p:cNvSpPr>
            <a:spLocks noGrp="1"/>
          </p:cNvSpPr>
          <p:nvPr>
            <p:ph type="title"/>
          </p:nvPr>
        </p:nvSpPr>
        <p:spPr>
          <a:xfrm>
            <a:off x="457200" y="752285"/>
            <a:ext cx="8229600" cy="1316037"/>
          </a:xfrm>
        </p:spPr>
        <p:txBody>
          <a:bodyPr/>
          <a:lstStyle/>
          <a:p>
            <a:r>
              <a:rPr lang="el-GR" altLang="el-GR" smtClean="0">
                <a:solidFill>
                  <a:srgbClr val="9ED3D7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Ομόλογος ανασυνδυασμός και επιδιόρθωση</a:t>
            </a:r>
          </a:p>
        </p:txBody>
      </p:sp>
      <p:sp>
        <p:nvSpPr>
          <p:cNvPr id="25603" name="Content Placeholder 2"/>
          <p:cNvSpPr>
            <a:spLocks noGrp="1"/>
          </p:cNvSpPr>
          <p:nvPr>
            <p:ph idx="1"/>
          </p:nvPr>
        </p:nvSpPr>
        <p:spPr>
          <a:xfrm>
            <a:off x="250825" y="2601786"/>
            <a:ext cx="8713788" cy="3277806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el-GR" altLang="el-GR" sz="3000" dirty="0" smtClean="0">
                <a:solidFill>
                  <a:schemeClr val="bg1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Λόγω της αρχικής συσχέτισης του ομόλογου ανασυνδυασμού με τη γενετική, οι αρχικές μελέτες αφορούσαν τη μείωση</a:t>
            </a:r>
          </a:p>
          <a:p>
            <a:pPr>
              <a:spcAft>
                <a:spcPts val="600"/>
              </a:spcAft>
            </a:pPr>
            <a:r>
              <a:rPr lang="el-GR" altLang="el-GR" sz="3000" dirty="0" smtClean="0">
                <a:solidFill>
                  <a:schemeClr val="bg1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Όμως, στελέχη </a:t>
            </a:r>
            <a:r>
              <a:rPr lang="en-US" altLang="el-GR" sz="3000" i="1" dirty="0" smtClean="0">
                <a:solidFill>
                  <a:schemeClr val="bg1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E. coli </a:t>
            </a:r>
            <a:r>
              <a:rPr lang="el-GR" altLang="el-GR" sz="3000" dirty="0" smtClean="0">
                <a:solidFill>
                  <a:schemeClr val="bg1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με ελαττώματα στο σύστημα </a:t>
            </a:r>
            <a:r>
              <a:rPr lang="en-US" altLang="el-GR" sz="3000" dirty="0" err="1" smtClean="0">
                <a:solidFill>
                  <a:schemeClr val="bg1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RecBCD</a:t>
            </a:r>
            <a:r>
              <a:rPr lang="en-US" altLang="el-GR" sz="3000" dirty="0" smtClean="0">
                <a:solidFill>
                  <a:schemeClr val="bg1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 </a:t>
            </a:r>
            <a:r>
              <a:rPr lang="el-GR" altLang="el-GR" sz="3000" dirty="0" smtClean="0">
                <a:solidFill>
                  <a:schemeClr val="bg1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βρέθηκαν προβληματικά και ως προς την επιδιόρθωση του </a:t>
            </a:r>
            <a:r>
              <a:rPr lang="en-US" altLang="el-GR" sz="3000" dirty="0" smtClean="0">
                <a:solidFill>
                  <a:schemeClr val="bg1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DNA</a:t>
            </a:r>
            <a:endParaRPr lang="el-GR" altLang="el-GR" sz="3000" dirty="0" smtClean="0">
              <a:solidFill>
                <a:schemeClr val="bg1"/>
              </a:solidFill>
              <a:latin typeface="Calibri" pitchFamily="34" charset="0"/>
              <a:ea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0999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8056" y="2020825"/>
            <a:ext cx="8229600" cy="2423160"/>
          </a:xfrm>
        </p:spPr>
        <p:txBody>
          <a:bodyPr/>
          <a:lstStyle/>
          <a:p>
            <a:pPr algn="ctr"/>
            <a:r>
              <a:rPr lang="el-GR" altLang="el-GR" sz="4000" dirty="0">
                <a:solidFill>
                  <a:schemeClr val="bg1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Σήμερα πιστεύουμε ότι ο κύριος ρόλος του </a:t>
            </a:r>
            <a:r>
              <a:rPr lang="el-GR" altLang="el-GR" sz="4000" dirty="0" smtClean="0">
                <a:solidFill>
                  <a:schemeClr val="bg1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ανασυνδυασμού </a:t>
            </a:r>
            <a:r>
              <a:rPr lang="el-GR" altLang="el-GR" sz="4000" dirty="0">
                <a:solidFill>
                  <a:schemeClr val="bg1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είναι η </a:t>
            </a:r>
            <a:r>
              <a:rPr lang="el-GR" altLang="el-GR" sz="4000" dirty="0" err="1">
                <a:solidFill>
                  <a:schemeClr val="bg1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μετα</a:t>
            </a:r>
            <a:r>
              <a:rPr lang="el-GR" altLang="el-GR" sz="4000" dirty="0">
                <a:solidFill>
                  <a:schemeClr val="bg1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-αντιγραφική </a:t>
            </a:r>
            <a:r>
              <a:rPr lang="el-GR" altLang="el-GR" sz="4000" dirty="0" smtClean="0">
                <a:solidFill>
                  <a:schemeClr val="bg1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επιδιόρθωση</a:t>
            </a:r>
            <a:endParaRPr lang="el-GR" altLang="el-GR" sz="4000" dirty="0">
              <a:solidFill>
                <a:schemeClr val="bg1"/>
              </a:solidFill>
              <a:latin typeface="Calibri" pitchFamily="34" charset="0"/>
              <a:ea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6505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34462" y="1823540"/>
            <a:ext cx="7411597" cy="3400310"/>
          </a:xfrm>
        </p:spPr>
        <p:txBody>
          <a:bodyPr/>
          <a:lstStyle/>
          <a:p>
            <a:pPr marL="0" indent="0" eaLnBrk="1" hangingPunct="1">
              <a:buNone/>
            </a:pPr>
            <a:r>
              <a:rPr lang="el-GR" altLang="el-GR" sz="4000" b="1" dirty="0" smtClean="0">
                <a:solidFill>
                  <a:schemeClr val="bg1"/>
                </a:solidFill>
              </a:rPr>
              <a:t>Τι να μελετήσετε</a:t>
            </a:r>
            <a:r>
              <a:rPr lang="en-US" altLang="el-GR" sz="4000" b="1" dirty="0" smtClean="0">
                <a:solidFill>
                  <a:schemeClr val="bg1"/>
                </a:solidFill>
              </a:rPr>
              <a:t>:</a:t>
            </a:r>
            <a:endParaRPr lang="el-GR" altLang="el-GR" sz="4000" b="1" dirty="0" smtClean="0">
              <a:solidFill>
                <a:schemeClr val="bg1"/>
              </a:solidFill>
            </a:endParaRPr>
          </a:p>
          <a:p>
            <a:pPr eaLnBrk="1" hangingPunct="1"/>
            <a:r>
              <a:rPr lang="en-US" altLang="el-GR" b="1" dirty="0" err="1" smtClean="0">
                <a:solidFill>
                  <a:schemeClr val="bg1"/>
                </a:solidFill>
              </a:rPr>
              <a:t>Tropp</a:t>
            </a:r>
            <a:r>
              <a:rPr lang="en-US" altLang="el-GR" b="1" dirty="0" smtClean="0">
                <a:solidFill>
                  <a:schemeClr val="bg1"/>
                </a:solidFill>
              </a:rPr>
              <a:t>, </a:t>
            </a:r>
            <a:r>
              <a:rPr lang="en-US" altLang="el-GR" b="1" dirty="0">
                <a:solidFill>
                  <a:schemeClr val="bg1"/>
                </a:solidFill>
              </a:rPr>
              <a:t>Chapter 10</a:t>
            </a:r>
            <a:endParaRPr lang="el-GR" altLang="el-GR" b="1" dirty="0">
              <a:solidFill>
                <a:schemeClr val="bg1"/>
              </a:solidFill>
            </a:endParaRPr>
          </a:p>
          <a:p>
            <a:pPr marL="342900" lvl="1" indent="-342900" eaLnBrk="1" hangingPunct="1">
              <a:buFontTx/>
              <a:buChar char="•"/>
            </a:pPr>
            <a:r>
              <a:rPr lang="el-GR" altLang="el-GR" sz="3200" b="1" dirty="0">
                <a:solidFill>
                  <a:schemeClr val="bg1"/>
                </a:solidFill>
                <a:ea typeface="+mn-ea"/>
                <a:cs typeface="+mn-cs"/>
              </a:rPr>
              <a:t>Μοριακή Βιολογία του Γονιδίου (</a:t>
            </a:r>
            <a:r>
              <a:rPr lang="en-US" altLang="el-GR" sz="3200" b="1" dirty="0">
                <a:solidFill>
                  <a:schemeClr val="bg1"/>
                </a:solidFill>
                <a:ea typeface="+mn-ea"/>
                <a:cs typeface="+mn-cs"/>
              </a:rPr>
              <a:t>Watson et al), </a:t>
            </a:r>
            <a:r>
              <a:rPr lang="el-GR" altLang="el-GR" sz="3200" b="1" dirty="0">
                <a:solidFill>
                  <a:schemeClr val="bg1"/>
                </a:solidFill>
                <a:ea typeface="+mn-ea"/>
                <a:cs typeface="+mn-cs"/>
              </a:rPr>
              <a:t>Κεφάλαιο </a:t>
            </a:r>
            <a:r>
              <a:rPr lang="el-GR" altLang="el-GR" sz="3200" b="1" dirty="0" smtClean="0">
                <a:solidFill>
                  <a:schemeClr val="bg1"/>
                </a:solidFill>
                <a:ea typeface="+mn-ea"/>
                <a:cs typeface="+mn-cs"/>
              </a:rPr>
              <a:t>10</a:t>
            </a:r>
            <a:endParaRPr lang="en-US" altLang="el-GR" sz="3200" b="1" dirty="0">
              <a:solidFill>
                <a:schemeClr val="bg1"/>
              </a:solidFill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16800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929411"/>
          </a:xfrm>
        </p:spPr>
        <p:txBody>
          <a:bodyPr/>
          <a:lstStyle/>
          <a:p>
            <a:r>
              <a:rPr lang="el-GR" dirty="0" smtClean="0">
                <a:solidFill>
                  <a:schemeClr val="bg1"/>
                </a:solidFill>
                <a:latin typeface="Calibri" panose="020F0502020204030204" pitchFamily="34" charset="0"/>
              </a:rPr>
              <a:t>Πώς μελετάμε την επιδιόρθωση των δίκλωνων ρήξεων;</a:t>
            </a:r>
          </a:p>
          <a:p>
            <a:r>
              <a:rPr lang="el-GR" dirty="0" smtClean="0">
                <a:solidFill>
                  <a:schemeClr val="bg1"/>
                </a:solidFill>
                <a:latin typeface="Calibri" panose="020F0502020204030204" pitchFamily="34" charset="0"/>
              </a:rPr>
              <a:t>Μελέτη </a:t>
            </a:r>
            <a:r>
              <a:rPr lang="el-GR" dirty="0" err="1" smtClean="0">
                <a:solidFill>
                  <a:schemeClr val="bg1"/>
                </a:solidFill>
                <a:latin typeface="Calibri" panose="020F0502020204030204" pitchFamily="34" charset="0"/>
              </a:rPr>
              <a:t>μεταλλαγμάτων</a:t>
            </a:r>
            <a:r>
              <a:rPr lang="el-GR" dirty="0" smtClean="0">
                <a:solidFill>
                  <a:schemeClr val="bg1"/>
                </a:solidFill>
                <a:latin typeface="Calibri" panose="020F0502020204030204" pitchFamily="34" charset="0"/>
              </a:rPr>
              <a:t> της </a:t>
            </a:r>
            <a:r>
              <a:rPr lang="en-US" i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E. coli</a:t>
            </a:r>
            <a:r>
              <a:rPr lang="el-GR" i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l-GR" dirty="0" smtClean="0">
                <a:solidFill>
                  <a:schemeClr val="bg1"/>
                </a:solidFill>
                <a:latin typeface="Calibri" panose="020F0502020204030204" pitchFamily="34" charset="0"/>
              </a:rPr>
              <a:t>που αδυνατούν να πραγματοποιήσουν γενετικό </a:t>
            </a:r>
            <a:r>
              <a:rPr lang="el-GR" dirty="0" err="1" smtClean="0">
                <a:solidFill>
                  <a:schemeClr val="bg1"/>
                </a:solidFill>
                <a:latin typeface="Calibri" panose="020F0502020204030204" pitchFamily="34" charset="0"/>
              </a:rPr>
              <a:t>ανασυνδυασμό</a:t>
            </a:r>
            <a:endParaRPr lang="el-GR" dirty="0" smtClean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lvl="1"/>
            <a:r>
              <a:rPr lang="en-US" i="1" dirty="0" err="1" smtClean="0">
                <a:solidFill>
                  <a:schemeClr val="bg1"/>
                </a:solidFill>
                <a:latin typeface="Calibri" panose="020F0502020204030204" pitchFamily="34" charset="0"/>
              </a:rPr>
              <a:t>recA</a:t>
            </a:r>
            <a:endParaRPr lang="en-US" i="1" dirty="0" smtClean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lvl="1"/>
            <a:r>
              <a:rPr lang="en-US" i="1" dirty="0" err="1" smtClean="0">
                <a:solidFill>
                  <a:schemeClr val="bg1"/>
                </a:solidFill>
                <a:latin typeface="Calibri" panose="020F0502020204030204" pitchFamily="34" charset="0"/>
              </a:rPr>
              <a:t>recB</a:t>
            </a:r>
            <a:r>
              <a:rPr lang="en-US" i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, </a:t>
            </a:r>
            <a:r>
              <a:rPr lang="en-US" i="1" dirty="0" err="1" smtClean="0">
                <a:solidFill>
                  <a:schemeClr val="bg1"/>
                </a:solidFill>
                <a:latin typeface="Calibri" panose="020F0502020204030204" pitchFamily="34" charset="0"/>
              </a:rPr>
              <a:t>recC</a:t>
            </a:r>
            <a:r>
              <a:rPr lang="en-US" i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, </a:t>
            </a:r>
            <a:r>
              <a:rPr lang="en-US" i="1" dirty="0" err="1" smtClean="0">
                <a:solidFill>
                  <a:schemeClr val="bg1"/>
                </a:solidFill>
                <a:latin typeface="Calibri" panose="020F0502020204030204" pitchFamily="34" charset="0"/>
              </a:rPr>
              <a:t>recD</a:t>
            </a:r>
            <a:endParaRPr lang="el-GR" i="1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4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To </a:t>
            </a:r>
            <a:r>
              <a:rPr lang="el-GR" b="1" dirty="0" err="1" smtClean="0">
                <a:solidFill>
                  <a:schemeClr val="bg1"/>
                </a:solidFill>
                <a:latin typeface="Calibri" panose="020F0502020204030204" pitchFamily="34" charset="0"/>
              </a:rPr>
              <a:t>σύμπλοκο</a:t>
            </a:r>
            <a:r>
              <a:rPr lang="el-GR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Calibri" panose="020F0502020204030204" pitchFamily="34" charset="0"/>
              </a:rPr>
              <a:t>RecBCD</a:t>
            </a:r>
            <a:endParaRPr lang="el-GR" b="1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err="1" smtClean="0">
                <a:solidFill>
                  <a:schemeClr val="bg1"/>
                </a:solidFill>
                <a:latin typeface="Calibri" panose="020F0502020204030204" pitchFamily="34" charset="0"/>
              </a:rPr>
              <a:t>Αποπεριέλιξη</a:t>
            </a:r>
            <a:r>
              <a:rPr lang="el-GR" dirty="0" smtClean="0">
                <a:solidFill>
                  <a:schemeClr val="bg1"/>
                </a:solidFill>
                <a:latin typeface="Calibri" panose="020F0502020204030204" pitchFamily="34" charset="0"/>
              </a:rPr>
              <a:t> του λείου άκρου του </a:t>
            </a:r>
            <a:r>
              <a:rPr lang="en-US" dirty="0" smtClean="0">
                <a:solidFill>
                  <a:schemeClr val="bg1"/>
                </a:solidFill>
                <a:latin typeface="Calibri" panose="020F0502020204030204" pitchFamily="34" charset="0"/>
              </a:rPr>
              <a:t>DNA</a:t>
            </a:r>
          </a:p>
          <a:p>
            <a:pPr lvl="1"/>
            <a:r>
              <a:rPr lang="en-US" dirty="0" err="1" smtClean="0">
                <a:solidFill>
                  <a:schemeClr val="bg1"/>
                </a:solidFill>
                <a:latin typeface="Calibri" panose="020F0502020204030204" pitchFamily="34" charset="0"/>
              </a:rPr>
              <a:t>RecB</a:t>
            </a:r>
            <a:endParaRPr lang="en-US" dirty="0" smtClean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lvl="2"/>
            <a:r>
              <a:rPr lang="en-US" dirty="0" smtClean="0">
                <a:solidFill>
                  <a:schemeClr val="bg1"/>
                </a:solidFill>
                <a:latin typeface="Calibri" panose="020F0502020204030204" pitchFamily="34" charset="0"/>
              </a:rPr>
              <a:t>ATP-dependent helicase, </a:t>
            </a:r>
            <a:r>
              <a:rPr lang="el-GR" dirty="0" smtClean="0">
                <a:solidFill>
                  <a:schemeClr val="bg1"/>
                </a:solidFill>
                <a:latin typeface="Calibri" panose="020F0502020204030204" pitchFamily="34" charset="0"/>
              </a:rPr>
              <a:t>κατεύθυνση 3’ → 5’</a:t>
            </a:r>
            <a:endParaRPr lang="en-US" dirty="0" smtClean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lvl="2"/>
            <a:r>
              <a:rPr lang="el-GR" dirty="0" err="1" smtClean="0">
                <a:solidFill>
                  <a:schemeClr val="bg1"/>
                </a:solidFill>
                <a:latin typeface="Calibri" panose="020F0502020204030204" pitchFamily="34" charset="0"/>
              </a:rPr>
              <a:t>ενεργότητα</a:t>
            </a:r>
            <a:r>
              <a:rPr lang="el-GR" dirty="0" smtClean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l-GR" dirty="0" err="1" smtClean="0">
                <a:solidFill>
                  <a:schemeClr val="bg1"/>
                </a:solidFill>
                <a:latin typeface="Calibri" panose="020F0502020204030204" pitchFamily="34" charset="0"/>
              </a:rPr>
              <a:t>νουκλεάσης</a:t>
            </a:r>
            <a:r>
              <a:rPr lang="el-GR" dirty="0" smtClean="0">
                <a:solidFill>
                  <a:schemeClr val="bg1"/>
                </a:solidFill>
                <a:latin typeface="Calibri" panose="020F0502020204030204" pitchFamily="34" charset="0"/>
              </a:rPr>
              <a:t> (</a:t>
            </a:r>
            <a:r>
              <a:rPr lang="el-GR" dirty="0">
                <a:solidFill>
                  <a:schemeClr val="bg1"/>
                </a:solidFill>
                <a:latin typeface="Calibri" panose="020F0502020204030204" pitchFamily="34" charset="0"/>
              </a:rPr>
              <a:t>3’ → 5</a:t>
            </a:r>
            <a:r>
              <a:rPr lang="el-GR" dirty="0" smtClean="0">
                <a:solidFill>
                  <a:schemeClr val="bg1"/>
                </a:solidFill>
                <a:latin typeface="Calibri" panose="020F0502020204030204" pitchFamily="34" charset="0"/>
              </a:rPr>
              <a:t>’ και </a:t>
            </a:r>
            <a:r>
              <a:rPr lang="en-US" dirty="0">
                <a:solidFill>
                  <a:schemeClr val="bg1"/>
                </a:solidFill>
                <a:latin typeface="Calibri" panose="020F0502020204030204" pitchFamily="34" charset="0"/>
              </a:rPr>
              <a:t>5’ </a:t>
            </a:r>
            <a:r>
              <a:rPr lang="el-GR" dirty="0">
                <a:solidFill>
                  <a:schemeClr val="bg1"/>
                </a:solidFill>
                <a:latin typeface="Calibri" panose="020F0502020204030204" pitchFamily="34" charset="0"/>
              </a:rPr>
              <a:t>→</a:t>
            </a:r>
            <a:r>
              <a:rPr lang="en-US" dirty="0">
                <a:solidFill>
                  <a:schemeClr val="bg1"/>
                </a:solidFill>
                <a:latin typeface="Calibri" panose="020F0502020204030204" pitchFamily="34" charset="0"/>
              </a:rPr>
              <a:t> 3</a:t>
            </a:r>
            <a:r>
              <a:rPr lang="en-US" dirty="0" smtClean="0">
                <a:solidFill>
                  <a:schemeClr val="bg1"/>
                </a:solidFill>
                <a:latin typeface="Calibri" panose="020F0502020204030204" pitchFamily="34" charset="0"/>
              </a:rPr>
              <a:t>’</a:t>
            </a:r>
            <a:r>
              <a:rPr lang="el-GR" dirty="0" smtClean="0">
                <a:solidFill>
                  <a:schemeClr val="bg1"/>
                </a:solidFill>
                <a:latin typeface="Calibri" panose="020F0502020204030204" pitchFamily="34" charset="0"/>
              </a:rPr>
              <a:t>)</a:t>
            </a:r>
          </a:p>
          <a:p>
            <a:pPr lvl="1"/>
            <a:r>
              <a:rPr lang="en-US" dirty="0" err="1" smtClean="0">
                <a:solidFill>
                  <a:schemeClr val="bg1"/>
                </a:solidFill>
                <a:latin typeface="Calibri" panose="020F0502020204030204" pitchFamily="34" charset="0"/>
              </a:rPr>
              <a:t>RecD</a:t>
            </a:r>
            <a:endParaRPr lang="en-US" dirty="0" smtClean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lvl="2"/>
            <a:r>
              <a:rPr lang="en-US" dirty="0" smtClean="0">
                <a:solidFill>
                  <a:schemeClr val="bg1"/>
                </a:solidFill>
                <a:latin typeface="Calibri" panose="020F0502020204030204" pitchFamily="34" charset="0"/>
              </a:rPr>
              <a:t>ATP-dependent helicase, </a:t>
            </a:r>
            <a:r>
              <a:rPr lang="el-GR" dirty="0" smtClean="0">
                <a:solidFill>
                  <a:schemeClr val="bg1"/>
                </a:solidFill>
                <a:latin typeface="Calibri" panose="020F0502020204030204" pitchFamily="34" charset="0"/>
              </a:rPr>
              <a:t>κατεύθυνση </a:t>
            </a:r>
            <a:r>
              <a:rPr lang="en-US" dirty="0" smtClean="0">
                <a:solidFill>
                  <a:schemeClr val="bg1"/>
                </a:solidFill>
                <a:latin typeface="Calibri" panose="020F0502020204030204" pitchFamily="34" charset="0"/>
              </a:rPr>
              <a:t>5’ </a:t>
            </a:r>
            <a:r>
              <a:rPr lang="el-GR" dirty="0">
                <a:solidFill>
                  <a:schemeClr val="bg1"/>
                </a:solidFill>
                <a:latin typeface="Calibri" panose="020F0502020204030204" pitchFamily="34" charset="0"/>
              </a:rPr>
              <a:t>→</a:t>
            </a:r>
            <a:r>
              <a:rPr lang="en-US" dirty="0" smtClean="0">
                <a:solidFill>
                  <a:schemeClr val="bg1"/>
                </a:solidFill>
                <a:latin typeface="Calibri" panose="020F0502020204030204" pitchFamily="34" charset="0"/>
              </a:rPr>
              <a:t> 3’</a:t>
            </a:r>
          </a:p>
          <a:p>
            <a:pPr lvl="1"/>
            <a:r>
              <a:rPr lang="en-US" dirty="0" err="1" smtClean="0">
                <a:solidFill>
                  <a:schemeClr val="bg1"/>
                </a:solidFill>
                <a:latin typeface="Calibri" panose="020F0502020204030204" pitchFamily="34" charset="0"/>
              </a:rPr>
              <a:t>RecC</a:t>
            </a:r>
            <a:endParaRPr lang="en-US" dirty="0" smtClean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lvl="2"/>
            <a:r>
              <a:rPr lang="el-GR" dirty="0" err="1" smtClean="0">
                <a:solidFill>
                  <a:schemeClr val="bg1"/>
                </a:solidFill>
                <a:latin typeface="Calibri" panose="020F0502020204030204" pitchFamily="34" charset="0"/>
              </a:rPr>
              <a:t>αλληλεπιδρά</a:t>
            </a:r>
            <a:r>
              <a:rPr lang="el-GR" dirty="0" smtClean="0">
                <a:solidFill>
                  <a:schemeClr val="bg1"/>
                </a:solidFill>
                <a:latin typeface="Calibri" panose="020F0502020204030204" pitchFamily="34" charset="0"/>
              </a:rPr>
              <a:t> και σταθεροποιεί τις </a:t>
            </a:r>
            <a:r>
              <a:rPr lang="en-US" dirty="0" err="1" smtClean="0">
                <a:solidFill>
                  <a:schemeClr val="bg1"/>
                </a:solidFill>
                <a:latin typeface="Calibri" panose="020F0502020204030204" pitchFamily="34" charset="0"/>
              </a:rPr>
              <a:t>RecB</a:t>
            </a:r>
            <a:r>
              <a:rPr lang="en-US" dirty="0" smtClean="0">
                <a:solidFill>
                  <a:schemeClr val="bg1"/>
                </a:solidFill>
                <a:latin typeface="Calibri" panose="020F0502020204030204" pitchFamily="34" charset="0"/>
              </a:rPr>
              <a:t>/</a:t>
            </a:r>
            <a:r>
              <a:rPr lang="en-US" dirty="0" err="1" smtClean="0">
                <a:solidFill>
                  <a:schemeClr val="bg1"/>
                </a:solidFill>
                <a:latin typeface="Calibri" panose="020F0502020204030204" pitchFamily="34" charset="0"/>
              </a:rPr>
              <a:t>RecD</a:t>
            </a:r>
            <a:endParaRPr lang="en-US" dirty="0" smtClean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lvl="1"/>
            <a:endParaRPr lang="en-US" dirty="0" smtClean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6068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47919_CH10_FIG03.eps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980728"/>
            <a:ext cx="5329238" cy="4903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06533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235388" y="476672"/>
            <a:ext cx="4451412" cy="1879605"/>
          </a:xfrm>
        </p:spPr>
        <p:txBody>
          <a:bodyPr/>
          <a:lstStyle/>
          <a:p>
            <a:r>
              <a:rPr lang="el-GR" dirty="0" smtClean="0">
                <a:solidFill>
                  <a:schemeClr val="bg1"/>
                </a:solidFill>
                <a:latin typeface="Calibri" panose="020F0502020204030204" pitchFamily="34" charset="0"/>
              </a:rPr>
              <a:t>Η επεξεργασία των δίκλωνων ρήξεων από το </a:t>
            </a:r>
            <a:r>
              <a:rPr lang="el-GR" dirty="0" err="1" smtClean="0">
                <a:solidFill>
                  <a:schemeClr val="bg1"/>
                </a:solidFill>
                <a:latin typeface="Calibri" panose="020F0502020204030204" pitchFamily="34" charset="0"/>
              </a:rPr>
              <a:t>σύμπλοκο</a:t>
            </a:r>
            <a:r>
              <a:rPr lang="el-GR" dirty="0" smtClean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Calibri" panose="020F0502020204030204" pitchFamily="34" charset="0"/>
              </a:rPr>
              <a:t>RecBCD</a:t>
            </a:r>
            <a:endParaRPr lang="el-GR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107505" y="116633"/>
            <a:ext cx="3744416" cy="6624736"/>
            <a:chOff x="107505" y="116633"/>
            <a:chExt cx="3744416" cy="6624736"/>
          </a:xfrm>
        </p:grpSpPr>
        <p:grpSp>
          <p:nvGrpSpPr>
            <p:cNvPr id="8" name="Ομάδα 7"/>
            <p:cNvGrpSpPr/>
            <p:nvPr/>
          </p:nvGrpSpPr>
          <p:grpSpPr>
            <a:xfrm>
              <a:off x="107505" y="116633"/>
              <a:ext cx="3744416" cy="6624736"/>
              <a:chOff x="9275" y="27531"/>
              <a:chExt cx="3384550" cy="6265862"/>
            </a:xfrm>
          </p:grpSpPr>
          <p:sp>
            <p:nvSpPr>
              <p:cNvPr id="6" name="Rectangle 3"/>
              <p:cNvSpPr>
                <a:spLocks noChangeArrowheads="1"/>
              </p:cNvSpPr>
              <p:nvPr/>
            </p:nvSpPr>
            <p:spPr bwMode="auto">
              <a:xfrm>
                <a:off x="9275" y="27531"/>
                <a:ext cx="3384550" cy="6265862"/>
              </a:xfrm>
              <a:prstGeom prst="rect">
                <a:avLst/>
              </a:prstGeom>
              <a:solidFill>
                <a:sysClr val="window" lastClr="FFFFFF"/>
              </a:solidFill>
              <a:ln w="9525">
                <a:solidFill>
                  <a:srgbClr val="4A7EBB"/>
                </a:solidFill>
                <a:miter lim="800000"/>
                <a:headEnd/>
                <a:tailEnd/>
              </a:ln>
              <a:effectLst>
                <a:outerShdw blurRad="40000" dist="23000" dir="5400000" rotWithShape="0">
                  <a:srgbClr val="808080">
                    <a:alpha val="34999"/>
                  </a:srgbClr>
                </a:outerShdw>
              </a:effectLst>
            </p:spPr>
            <p:txBody>
              <a:bodyPr anchor="ctr"/>
              <a:lstStyle/>
              <a:p>
                <a:pPr marL="0" marR="0" lvl="0" indent="0" algn="ctr" defTabSz="914400" eaLnBrk="0" fontAlgn="auto" latinLnBrk="0" hangingPunct="0">
                  <a:lnSpc>
                    <a:spcPct val="100000"/>
                  </a:lnSpc>
                  <a:spcBef>
                    <a:spcPct val="500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400" b="1" i="0" u="sng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</a:endParaRPr>
              </a:p>
            </p:txBody>
          </p:sp>
          <p:pic>
            <p:nvPicPr>
              <p:cNvPr id="7" name="Picture 4" descr="47919_Ch10_Fig04.eps"/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25175" y="160881"/>
                <a:ext cx="3024188" cy="59880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cxnSp>
          <p:nvCxnSpPr>
            <p:cNvPr id="10" name="Ευθεία γραμμή σύνδεσης 9"/>
            <p:cNvCxnSpPr/>
            <p:nvPr/>
          </p:nvCxnSpPr>
          <p:spPr>
            <a:xfrm>
              <a:off x="1224000" y="4928400"/>
              <a:ext cx="360040" cy="0"/>
            </a:xfrm>
            <a:prstGeom prst="line">
              <a:avLst/>
            </a:prstGeom>
            <a:ln w="50800">
              <a:solidFill>
                <a:srgbClr val="31487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Ορθογώνιο 10"/>
            <p:cNvSpPr/>
            <p:nvPr/>
          </p:nvSpPr>
          <p:spPr>
            <a:xfrm>
              <a:off x="1043608" y="4473509"/>
              <a:ext cx="720080" cy="43204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>
                <a:latin typeface="Calibri" panose="020F0502020204030204" pitchFamily="34" charset="0"/>
              </a:endParaRPr>
            </a:p>
          </p:txBody>
        </p:sp>
      </p:grpSp>
      <p:sp>
        <p:nvSpPr>
          <p:cNvPr id="12" name="Text Box 8"/>
          <p:cNvSpPr txBox="1">
            <a:spLocks noChangeArrowheads="1"/>
          </p:cNvSpPr>
          <p:nvPr/>
        </p:nvSpPr>
        <p:spPr bwMode="auto">
          <a:xfrm>
            <a:off x="3995936" y="2204864"/>
            <a:ext cx="4955468" cy="3831818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l-GR" altLang="el-GR" dirty="0" smtClean="0">
                <a:solidFill>
                  <a:schemeClr val="bg1"/>
                </a:solidFill>
                <a:latin typeface="Calibri" panose="020F0502020204030204" pitchFamily="34" charset="0"/>
              </a:rPr>
              <a:t> Το </a:t>
            </a:r>
            <a:r>
              <a:rPr lang="el-GR" altLang="el-GR" dirty="0" err="1">
                <a:solidFill>
                  <a:schemeClr val="bg1"/>
                </a:solidFill>
                <a:latin typeface="Calibri" panose="020F0502020204030204" pitchFamily="34" charset="0"/>
              </a:rPr>
              <a:t>σύμπλοκο</a:t>
            </a:r>
            <a:r>
              <a:rPr lang="el-GR" altLang="el-GR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US" altLang="el-GR" dirty="0" err="1">
                <a:solidFill>
                  <a:schemeClr val="bg1"/>
                </a:solidFill>
                <a:latin typeface="Calibri" panose="020F0502020204030204" pitchFamily="34" charset="0"/>
              </a:rPr>
              <a:t>RecBCD</a:t>
            </a:r>
            <a:r>
              <a:rPr lang="en-US" altLang="el-GR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l-GR" altLang="el-GR" dirty="0">
                <a:solidFill>
                  <a:schemeClr val="bg1"/>
                </a:solidFill>
                <a:latin typeface="Calibri" panose="020F0502020204030204" pitchFamily="34" charset="0"/>
              </a:rPr>
              <a:t>έχει δράση </a:t>
            </a:r>
            <a:r>
              <a:rPr lang="el-GR" altLang="el-GR" dirty="0" err="1">
                <a:solidFill>
                  <a:schemeClr val="bg1"/>
                </a:solidFill>
                <a:latin typeface="Calibri" panose="020F0502020204030204" pitchFamily="34" charset="0"/>
              </a:rPr>
              <a:t>νουκλεάσης</a:t>
            </a:r>
            <a:r>
              <a:rPr lang="el-GR" altLang="el-GR" dirty="0">
                <a:solidFill>
                  <a:schemeClr val="bg1"/>
                </a:solidFill>
                <a:latin typeface="Calibri" panose="020F0502020204030204" pitchFamily="34" charset="0"/>
              </a:rPr>
              <a:t> και </a:t>
            </a:r>
            <a:r>
              <a:rPr lang="el-GR" altLang="el-GR" dirty="0" err="1">
                <a:solidFill>
                  <a:schemeClr val="bg1"/>
                </a:solidFill>
                <a:latin typeface="Calibri" panose="020F0502020204030204" pitchFamily="34" charset="0"/>
              </a:rPr>
              <a:t>ελικάσης</a:t>
            </a:r>
            <a:r>
              <a:rPr lang="el-GR" altLang="el-GR" dirty="0">
                <a:solidFill>
                  <a:schemeClr val="bg1"/>
                </a:solidFill>
                <a:latin typeface="Calibri" panose="020F0502020204030204" pitchFamily="34" charset="0"/>
              </a:rPr>
              <a:t>. 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l-GR" altLang="el-GR" dirty="0">
                <a:solidFill>
                  <a:schemeClr val="bg1"/>
                </a:solidFill>
                <a:latin typeface="Calibri" panose="020F0502020204030204" pitchFamily="34" charset="0"/>
              </a:rPr>
              <a:t> Προσδένεται στο </a:t>
            </a:r>
            <a:r>
              <a:rPr lang="el-GR" altLang="el-GR" dirty="0" smtClean="0">
                <a:solidFill>
                  <a:schemeClr val="bg1"/>
                </a:solidFill>
                <a:latin typeface="Calibri" panose="020F0502020204030204" pitchFamily="34" charset="0"/>
              </a:rPr>
              <a:t>λείο άκρο του </a:t>
            </a:r>
            <a:r>
              <a:rPr lang="en-US" altLang="el-GR" dirty="0" smtClean="0">
                <a:solidFill>
                  <a:schemeClr val="bg1"/>
                </a:solidFill>
                <a:latin typeface="Calibri" panose="020F0502020204030204" pitchFamily="34" charset="0"/>
              </a:rPr>
              <a:t>DNA</a:t>
            </a:r>
            <a:r>
              <a:rPr lang="el-GR" altLang="el-GR" dirty="0" smtClean="0">
                <a:solidFill>
                  <a:schemeClr val="bg1"/>
                </a:solidFill>
                <a:latin typeface="Calibri" panose="020F0502020204030204" pitchFamily="34" charset="0"/>
              </a:rPr>
              <a:t>,</a:t>
            </a:r>
            <a:r>
              <a:rPr lang="en-US" altLang="el-GR" dirty="0" smtClean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l-GR" altLang="el-GR" dirty="0">
                <a:solidFill>
                  <a:schemeClr val="bg1"/>
                </a:solidFill>
                <a:latin typeface="Calibri" panose="020F0502020204030204" pitchFamily="34" charset="0"/>
              </a:rPr>
              <a:t>καθοδικά μιας αλληλουχίας </a:t>
            </a:r>
            <a:r>
              <a:rPr lang="en-US" altLang="el-GR" dirty="0">
                <a:solidFill>
                  <a:schemeClr val="bg1"/>
                </a:solidFill>
                <a:latin typeface="Calibri" panose="020F0502020204030204" pitchFamily="34" charset="0"/>
              </a:rPr>
              <a:t>chi</a:t>
            </a:r>
            <a:r>
              <a:rPr lang="el-GR" altLang="el-GR" dirty="0">
                <a:solidFill>
                  <a:schemeClr val="bg1"/>
                </a:solidFill>
                <a:latin typeface="Calibri" panose="020F0502020204030204" pitchFamily="34" charset="0"/>
              </a:rPr>
              <a:t>, ξετυλίγει το δίκλωνο μόριο και </a:t>
            </a:r>
            <a:r>
              <a:rPr lang="el-GR" altLang="el-GR" dirty="0" err="1">
                <a:solidFill>
                  <a:schemeClr val="bg1"/>
                </a:solidFill>
                <a:latin typeface="Calibri" panose="020F0502020204030204" pitchFamily="34" charset="0"/>
              </a:rPr>
              <a:t>αποικοδομεί</a:t>
            </a:r>
            <a:r>
              <a:rPr lang="el-GR" altLang="el-GR" dirty="0">
                <a:solidFill>
                  <a:schemeClr val="bg1"/>
                </a:solidFill>
                <a:latin typeface="Calibri" panose="020F0502020204030204" pitchFamily="34" charset="0"/>
              </a:rPr>
              <a:t> τον ένα κλώνο με κατεύθυνση 3'-5', κινούμενο προς τη θέση </a:t>
            </a:r>
            <a:r>
              <a:rPr lang="en-US" altLang="el-GR" dirty="0" smtClean="0">
                <a:solidFill>
                  <a:schemeClr val="bg1"/>
                </a:solidFill>
                <a:latin typeface="Calibri" panose="020F0502020204030204" pitchFamily="34" charset="0"/>
              </a:rPr>
              <a:t>chi. </a:t>
            </a:r>
            <a:endParaRPr lang="en-US" altLang="el-GR" dirty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l-GR" altLang="el-GR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l-GR" altLang="el-GR" dirty="0" smtClean="0">
                <a:solidFill>
                  <a:schemeClr val="bg1"/>
                </a:solidFill>
                <a:latin typeface="Calibri" panose="020F0502020204030204" pitchFamily="34" charset="0"/>
              </a:rPr>
              <a:t>Αφού το </a:t>
            </a:r>
            <a:r>
              <a:rPr lang="el-GR" altLang="el-GR" dirty="0" err="1" smtClean="0">
                <a:solidFill>
                  <a:schemeClr val="bg1"/>
                </a:solidFill>
                <a:latin typeface="Calibri" panose="020F0502020204030204" pitchFamily="34" charset="0"/>
              </a:rPr>
              <a:t>σύμπλοκο</a:t>
            </a:r>
            <a:r>
              <a:rPr lang="el-GR" altLang="el-GR" dirty="0" smtClean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US" altLang="el-GR" dirty="0" err="1" smtClean="0">
                <a:solidFill>
                  <a:schemeClr val="bg1"/>
                </a:solidFill>
                <a:latin typeface="Calibri" panose="020F0502020204030204" pitchFamily="34" charset="0"/>
              </a:rPr>
              <a:t>RecBCD</a:t>
            </a:r>
            <a:r>
              <a:rPr lang="el-GR" altLang="el-GR" dirty="0" smtClean="0">
                <a:solidFill>
                  <a:schemeClr val="bg1"/>
                </a:solidFill>
                <a:latin typeface="Calibri" panose="020F0502020204030204" pitchFamily="34" charset="0"/>
              </a:rPr>
              <a:t> περάσει από τη </a:t>
            </a:r>
            <a:r>
              <a:rPr lang="el-GR" altLang="el-GR" dirty="0">
                <a:solidFill>
                  <a:schemeClr val="bg1"/>
                </a:solidFill>
                <a:latin typeface="Calibri" panose="020F0502020204030204" pitchFamily="34" charset="0"/>
              </a:rPr>
              <a:t>θέση </a:t>
            </a:r>
            <a:r>
              <a:rPr lang="en-US" altLang="el-GR" dirty="0" smtClean="0">
                <a:solidFill>
                  <a:schemeClr val="bg1"/>
                </a:solidFill>
                <a:latin typeface="Calibri" panose="020F0502020204030204" pitchFamily="34" charset="0"/>
              </a:rPr>
              <a:t>chi</a:t>
            </a:r>
            <a:r>
              <a:rPr lang="el-GR" altLang="el-GR" dirty="0" smtClean="0">
                <a:solidFill>
                  <a:schemeClr val="bg1"/>
                </a:solidFill>
                <a:latin typeface="Calibri" panose="020F0502020204030204" pitchFamily="34" charset="0"/>
              </a:rPr>
              <a:t>, η</a:t>
            </a:r>
            <a:r>
              <a:rPr lang="en-US" altLang="el-GR" dirty="0" smtClean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US" altLang="el-GR" dirty="0" err="1">
                <a:solidFill>
                  <a:schemeClr val="bg1"/>
                </a:solidFill>
                <a:latin typeface="Calibri" panose="020F0502020204030204" pitchFamily="34" charset="0"/>
              </a:rPr>
              <a:t>RecB</a:t>
            </a:r>
            <a:r>
              <a:rPr lang="en-US" altLang="el-GR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l-GR" altLang="el-GR" dirty="0" smtClean="0">
                <a:solidFill>
                  <a:schemeClr val="bg1"/>
                </a:solidFill>
                <a:latin typeface="Calibri" panose="020F0502020204030204" pitchFamily="34" charset="0"/>
              </a:rPr>
              <a:t>αλλάζει </a:t>
            </a:r>
            <a:r>
              <a:rPr lang="el-GR" altLang="el-GR" dirty="0" err="1" smtClean="0">
                <a:solidFill>
                  <a:schemeClr val="bg1"/>
                </a:solidFill>
                <a:latin typeface="Calibri" panose="020F0502020204030204" pitchFamily="34" charset="0"/>
              </a:rPr>
              <a:t>στερεοδιαμόρφωση</a:t>
            </a:r>
            <a:r>
              <a:rPr lang="el-GR" altLang="el-GR" dirty="0" smtClean="0">
                <a:solidFill>
                  <a:schemeClr val="bg1"/>
                </a:solidFill>
                <a:latin typeface="Calibri" panose="020F0502020204030204" pitchFamily="34" charset="0"/>
              </a:rPr>
              <a:t>, </a:t>
            </a:r>
            <a:r>
              <a:rPr lang="el-GR" altLang="el-GR" dirty="0" err="1" smtClean="0">
                <a:solidFill>
                  <a:schemeClr val="bg1"/>
                </a:solidFill>
                <a:latin typeface="Calibri" panose="020F0502020204030204" pitchFamily="34" charset="0"/>
              </a:rPr>
              <a:t>υδρολύοντας</a:t>
            </a:r>
            <a:r>
              <a:rPr lang="el-GR" altLang="el-GR" dirty="0" smtClean="0">
                <a:solidFill>
                  <a:schemeClr val="bg1"/>
                </a:solidFill>
                <a:latin typeface="Calibri" panose="020F0502020204030204" pitchFamily="34" charset="0"/>
              </a:rPr>
              <a:t> την </a:t>
            </a:r>
            <a:r>
              <a:rPr lang="el-GR" altLang="el-GR" dirty="0">
                <a:solidFill>
                  <a:schemeClr val="bg1"/>
                </a:solidFill>
                <a:latin typeface="Calibri" panose="020F0502020204030204" pitchFamily="34" charset="0"/>
              </a:rPr>
              <a:t>άλλη αλυσίδα, δημιουργώντας τελικά ένα 3’ ελεύθερο άκρο. </a:t>
            </a:r>
            <a:endParaRPr lang="el-GR" altLang="el-GR" dirty="0" smtClean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l-GR" altLang="el-GR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l-GR" altLang="el-GR" dirty="0" smtClean="0">
                <a:solidFill>
                  <a:schemeClr val="bg1"/>
                </a:solidFill>
                <a:latin typeface="Calibri" panose="020F0502020204030204" pitchFamily="34" charset="0"/>
              </a:rPr>
              <a:t>Το </a:t>
            </a:r>
            <a:r>
              <a:rPr lang="el-GR" altLang="el-GR" dirty="0" err="1" smtClean="0">
                <a:solidFill>
                  <a:schemeClr val="bg1"/>
                </a:solidFill>
                <a:latin typeface="Calibri" panose="020F0502020204030204" pitchFamily="34" charset="0"/>
              </a:rPr>
              <a:t>σύμπλοκο</a:t>
            </a:r>
            <a:r>
              <a:rPr lang="el-GR" altLang="el-GR" dirty="0" smtClean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US" altLang="el-GR" dirty="0" err="1" smtClean="0">
                <a:solidFill>
                  <a:schemeClr val="bg1"/>
                </a:solidFill>
                <a:latin typeface="Calibri" panose="020F0502020204030204" pitchFamily="34" charset="0"/>
              </a:rPr>
              <a:t>RecBCD</a:t>
            </a:r>
            <a:r>
              <a:rPr lang="el-GR" altLang="el-GR" dirty="0" smtClean="0">
                <a:solidFill>
                  <a:schemeClr val="bg1"/>
                </a:solidFill>
                <a:latin typeface="Calibri" panose="020F0502020204030204" pitchFamily="34" charset="0"/>
              </a:rPr>
              <a:t> συμβάλλει στη φόρτωση της </a:t>
            </a:r>
            <a:r>
              <a:rPr lang="en-US" altLang="el-GR" dirty="0" err="1" smtClean="0">
                <a:solidFill>
                  <a:schemeClr val="bg1"/>
                </a:solidFill>
                <a:latin typeface="Calibri" panose="020F0502020204030204" pitchFamily="34" charset="0"/>
              </a:rPr>
              <a:t>RecA</a:t>
            </a:r>
            <a:r>
              <a:rPr lang="en-US" altLang="el-GR" dirty="0" smtClean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l-GR" altLang="el-GR" dirty="0" smtClean="0">
                <a:solidFill>
                  <a:schemeClr val="bg1"/>
                </a:solidFill>
                <a:latin typeface="Calibri" panose="020F0502020204030204" pitchFamily="34" charset="0"/>
              </a:rPr>
              <a:t>στη </a:t>
            </a:r>
            <a:r>
              <a:rPr lang="el-GR" altLang="el-GR" dirty="0" err="1" smtClean="0">
                <a:solidFill>
                  <a:schemeClr val="bg1"/>
                </a:solidFill>
                <a:latin typeface="Calibri" panose="020F0502020204030204" pitchFamily="34" charset="0"/>
              </a:rPr>
              <a:t>νεοσχηματιζόμενη</a:t>
            </a:r>
            <a:r>
              <a:rPr lang="el-GR" altLang="el-GR" dirty="0" smtClean="0">
                <a:solidFill>
                  <a:schemeClr val="bg1"/>
                </a:solidFill>
                <a:latin typeface="Calibri" panose="020F0502020204030204" pitchFamily="34" charset="0"/>
              </a:rPr>
              <a:t> μονόκλωνη ουρά</a:t>
            </a:r>
            <a:endParaRPr lang="el-GR" altLang="el-GR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3487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4798</TotalTime>
  <Words>1335</Words>
  <Application>Microsoft Office PowerPoint</Application>
  <PresentationFormat>On-screen Show (4:3)</PresentationFormat>
  <Paragraphs>149</Paragraphs>
  <Slides>52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52</vt:i4>
      </vt:variant>
    </vt:vector>
  </HeadingPairs>
  <TitlesOfParts>
    <vt:vector size="58" baseType="lpstr">
      <vt:lpstr>MS PGothic</vt:lpstr>
      <vt:lpstr>Arial</vt:lpstr>
      <vt:lpstr>Calibri</vt:lpstr>
      <vt:lpstr>Corbel</vt:lpstr>
      <vt:lpstr>Wingdings</vt:lpstr>
      <vt:lpstr>Default Design</vt:lpstr>
      <vt:lpstr>03. Επιδιόρθωση δίκλωνων ρήξεων και ανασυνδυασμός</vt:lpstr>
      <vt:lpstr>Επιδιόρθωση δίκλωνων ρήξεων</vt:lpstr>
      <vt:lpstr>Επιδιόρθωση δίκλωνων ρήξεων</vt:lpstr>
      <vt:lpstr>1. H αποσυγκρότηση της αντιγραφικής διχάλας  (fork collapse,  E. coli)</vt:lpstr>
      <vt:lpstr>Το μονοπάτι της επανεκκίνησης</vt:lpstr>
      <vt:lpstr>PowerPoint Presentation</vt:lpstr>
      <vt:lpstr>To σύμπλοκο RecBCD</vt:lpstr>
      <vt:lpstr>PowerPoint Presentation</vt:lpstr>
      <vt:lpstr>PowerPoint Presentation</vt:lpstr>
      <vt:lpstr>PowerPoint Presentation</vt:lpstr>
      <vt:lpstr>Το μοντέλο ομόλογου ανασυνδυασμού του Holliday </vt:lpstr>
      <vt:lpstr>PowerPoint Presentation</vt:lpstr>
      <vt:lpstr>PowerPoint Presentation</vt:lpstr>
      <vt:lpstr>Οι πρωτεΐνες Ruv καταλύουν τη μετανάστευση της διακλάδωσης ενός κόμβου Holliday στην E. coli</vt:lpstr>
      <vt:lpstr>PowerPoint Presentation</vt:lpstr>
      <vt:lpstr>PowerPoint Presentation</vt:lpstr>
      <vt:lpstr>2. Ο μιτωτικός ανασυνδυασμός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3. Γονιδιακή στόχευση (gene targeting), αδρανοποίηση  γονιδίων-στόχων (gene knockout)</vt:lpstr>
      <vt:lpstr>Δημιουργία διαγονιδιακών ποντικών</vt:lpstr>
      <vt:lpstr>PowerPoint Presentation</vt:lpstr>
      <vt:lpstr>Παραγωγή εμβρυϊκών βλαστικών κυττάρων (Embryonic Stem cells, ES) από βλαστοκύστεις ποντικού</vt:lpstr>
      <vt:lpstr>PowerPoint Presentation</vt:lpstr>
      <vt:lpstr>Ομόλογος ανασυνδυασμός</vt:lpstr>
      <vt:lpstr>Δημιουργία HGPRT knockouts</vt:lpstr>
      <vt:lpstr>Θετική-αρνητική επιλογή</vt:lpstr>
      <vt:lpstr>Knockout γονιδίου στα ποντίκια</vt:lpstr>
      <vt:lpstr>4. Μη ομόλογη σύνδεση άκρων</vt:lpstr>
      <vt:lpstr>Non-homologous end-joining (NHEJ)  Η δομή του ετεροδιμερούς Ku-DNA</vt:lpstr>
      <vt:lpstr>Σύνδεση μη-ομόλογων άκρων (Non-homologous end-joining: NHEJ) στους ανθρώπους. Η διαδικασία επιδιόρθωσης</vt:lpstr>
      <vt:lpstr>PowerPoint Presentation</vt:lpstr>
      <vt:lpstr>5. Ο μειωτικός ανασυνδυασμός</vt:lpstr>
      <vt:lpstr>PowerPoint Presentation</vt:lpstr>
      <vt:lpstr>Η δημιουργία του ασκού στους μύκητες</vt:lpstr>
      <vt:lpstr>Απόκλιση από την τετράδα: γονιδιακή μετατροπή</vt:lpstr>
      <vt:lpstr>Μοντέλο δίκλωνων ρήξεων (εντομών)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Ομόλογος ανασυνδυασμός και επιδιόρθωση</vt:lpstr>
      <vt:lpstr>PowerPoint Presentation</vt:lpstr>
      <vt:lpstr>PowerPoint Presentation</vt:lpstr>
    </vt:vector>
  </TitlesOfParts>
  <Company>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</dc:creator>
  <cp:lastModifiedBy>Kostas Mathiopoulos</cp:lastModifiedBy>
  <cp:revision>137</cp:revision>
  <dcterms:created xsi:type="dcterms:W3CDTF">2003-05-09T07:15:19Z</dcterms:created>
  <dcterms:modified xsi:type="dcterms:W3CDTF">2018-10-07T20:45:32Z</dcterms:modified>
</cp:coreProperties>
</file>