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5" r:id="rId7"/>
    <p:sldId id="260" r:id="rId8"/>
    <p:sldId id="261" r:id="rId9"/>
    <p:sldId id="262" r:id="rId10"/>
    <p:sldId id="264" r:id="rId11"/>
    <p:sldId id="266" r:id="rId12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4/12/2018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15714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4/12/2018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1401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4/12/2018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01374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4/12/2018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95280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4/12/2018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22100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4/12/2018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4099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4/12/2018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280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4/12/2018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8467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4/12/2018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03388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4/12/2018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2555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3E2E6-7166-4507-A101-F50F40300360}" type="datetimeFigureOut">
              <a:rPr lang="el-GR" smtClean="0"/>
              <a:t>4/12/2018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92898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3E2E6-7166-4507-A101-F50F40300360}" type="datetimeFigureOut">
              <a:rPr lang="el-GR" smtClean="0"/>
              <a:t>4/12/2018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0B515-FD3C-4467-A16D-B446C65F549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3407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ΠΡΟΓΡΑΜΜΑΤΙΣΜΟ</a:t>
            </a:r>
            <a:r>
              <a:rPr lang="el-GR" dirty="0"/>
              <a:t>Σ</a:t>
            </a:r>
            <a:r>
              <a:rPr lang="el-GR" dirty="0" smtClean="0"/>
              <a:t> </a:t>
            </a:r>
            <a:r>
              <a:rPr lang="el-GR" dirty="0"/>
              <a:t>ΗΛΕΚΤΡΟΝΙΚΩΝ </a:t>
            </a:r>
            <a:r>
              <a:rPr lang="el-GR" dirty="0" smtClean="0"/>
              <a:t>ΥΠΟΛΟΓΙΣΤΩΝ</a:t>
            </a:r>
            <a:br>
              <a:rPr lang="el-GR" dirty="0" smtClean="0"/>
            </a:br>
            <a:r>
              <a:rPr lang="el-GR" dirty="0" smtClean="0"/>
              <a:t>(</a:t>
            </a:r>
            <a:r>
              <a:rPr lang="en-US" dirty="0" smtClean="0"/>
              <a:t>MATLAB)</a:t>
            </a:r>
            <a:r>
              <a:rPr lang="el-GR" dirty="0" smtClean="0"/>
              <a:t> </a:t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4080340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/>
              <a:t>1</a:t>
            </a:r>
            <a:r>
              <a:rPr lang="el-GR" sz="3000" baseline="30000" dirty="0" smtClean="0"/>
              <a:t>ο</a:t>
            </a:r>
            <a:r>
              <a:rPr lang="el-GR" sz="3000" dirty="0" smtClean="0"/>
              <a:t> Εξάμηνο </a:t>
            </a:r>
          </a:p>
          <a:p>
            <a:r>
              <a:rPr lang="el-GR" sz="3000" dirty="0" smtClean="0"/>
              <a:t>Τμήμα Πολιτικών Μηχανικών</a:t>
            </a:r>
          </a:p>
          <a:p>
            <a:endParaRPr lang="el-GR" dirty="0"/>
          </a:p>
          <a:p>
            <a:r>
              <a:rPr lang="el-GR" sz="3200" dirty="0" err="1" smtClean="0"/>
              <a:t>Δρ</a:t>
            </a:r>
            <a:r>
              <a:rPr lang="el-GR" sz="3200" dirty="0" smtClean="0"/>
              <a:t> Αθανάσιος Φράγκου</a:t>
            </a:r>
            <a:endParaRPr lang="el-GR" sz="3200" dirty="0"/>
          </a:p>
        </p:txBody>
      </p:sp>
    </p:spTree>
    <p:extLst>
      <p:ext uri="{BB962C8B-B14F-4D97-AF65-F5344CB8AC3E}">
        <p14:creationId xmlns:p14="http://schemas.microsoft.com/office/powerpoint/2010/main" val="320658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387522" y="327547"/>
            <a:ext cx="9144000" cy="1512384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Εκτύπωση Αποτελεσμάτων στην οθόνη</a:t>
            </a:r>
            <a:endParaRPr lang="el-GR" dirty="0"/>
          </a:p>
        </p:txBody>
      </p:sp>
      <p:sp>
        <p:nvSpPr>
          <p:cNvPr id="3" name="Ορθογώνιο 2"/>
          <p:cNvSpPr/>
          <p:nvPr/>
        </p:nvSpPr>
        <p:spPr>
          <a:xfrm>
            <a:off x="177421" y="2551837"/>
            <a:ext cx="11778018" cy="129266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fprintf</a:t>
            </a:r>
            <a:r>
              <a:rPr 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'o </a:t>
            </a:r>
            <a:r>
              <a:rPr lang="en-US" sz="2000" dirty="0" err="1">
                <a:solidFill>
                  <a:srgbClr val="A020F0"/>
                </a:solidFill>
                <a:latin typeface="Courier New" panose="02070309020205020404" pitchFamily="49" charset="0"/>
              </a:rPr>
              <a:t>diplasismos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000" dirty="0" err="1">
                <a:solidFill>
                  <a:srgbClr val="A020F0"/>
                </a:solidFill>
                <a:latin typeface="Courier New" panose="02070309020205020404" pitchFamily="49" charset="0"/>
              </a:rPr>
              <a:t>th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000" dirty="0" err="1">
                <a:solidFill>
                  <a:srgbClr val="A020F0"/>
                </a:solidFill>
                <a:latin typeface="Courier New" panose="02070309020205020404" pitchFamily="49" charset="0"/>
              </a:rPr>
              <a:t>ginei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 se %d eth kai to </a:t>
            </a:r>
            <a:r>
              <a:rPr lang="en-US" sz="2000" dirty="0" err="1">
                <a:solidFill>
                  <a:srgbClr val="A020F0"/>
                </a:solidFill>
                <a:latin typeface="Courier New" panose="02070309020205020404" pitchFamily="49" charset="0"/>
              </a:rPr>
              <a:t>poso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000" dirty="0" err="1">
                <a:solidFill>
                  <a:srgbClr val="A020F0"/>
                </a:solidFill>
                <a:latin typeface="Courier New" panose="02070309020205020404" pitchFamily="49" charset="0"/>
              </a:rPr>
              <a:t>tha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000" dirty="0" err="1">
                <a:solidFill>
                  <a:srgbClr val="A020F0"/>
                </a:solidFill>
                <a:latin typeface="Courier New" panose="02070309020205020404" pitchFamily="49" charset="0"/>
              </a:rPr>
              <a:t>einai</a:t>
            </a:r>
            <a:r>
              <a:rPr lang="en-US" sz="2000" dirty="0">
                <a:solidFill>
                  <a:srgbClr val="A020F0"/>
                </a:solidFill>
                <a:latin typeface="Courier New" panose="02070309020205020404" pitchFamily="49" charset="0"/>
              </a:rPr>
              <a:t> %6.2f \n'</a:t>
            </a:r>
            <a:r>
              <a:rPr 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 ,</a:t>
            </a:r>
            <a:r>
              <a:rPr lang="en-US" sz="2000" dirty="0" err="1">
                <a:solidFill>
                  <a:srgbClr val="000000"/>
                </a:solidFill>
                <a:latin typeface="Courier New" panose="02070309020205020404" pitchFamily="49" charset="0"/>
              </a:rPr>
              <a:t>xronos,kefalaio</a:t>
            </a:r>
            <a:r>
              <a:rPr 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endParaRPr lang="en-US" sz="20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4239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387522" y="0"/>
            <a:ext cx="9144000" cy="1512384"/>
          </a:xfrm>
        </p:spPr>
        <p:txBody>
          <a:bodyPr>
            <a:normAutofit/>
          </a:bodyPr>
          <a:lstStyle/>
          <a:p>
            <a:r>
              <a:rPr lang="el-GR" dirty="0" smtClean="0"/>
              <a:t>Το πρόγραμμα </a:t>
            </a:r>
            <a:r>
              <a:rPr lang="en-US" dirty="0" smtClean="0"/>
              <a:t>bank2</a:t>
            </a:r>
            <a:r>
              <a:rPr lang="en-US" dirty="0" smtClean="0"/>
              <a:t>.m</a:t>
            </a:r>
            <a:endParaRPr lang="el-GR" dirty="0"/>
          </a:p>
        </p:txBody>
      </p:sp>
      <p:sp>
        <p:nvSpPr>
          <p:cNvPr id="4" name="Ορθογώνιο 3"/>
          <p:cNvSpPr/>
          <p:nvPr/>
        </p:nvSpPr>
        <p:spPr>
          <a:xfrm>
            <a:off x="313899" y="1712639"/>
            <a:ext cx="11586949" cy="452431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%program </a:t>
            </a:r>
            <a:r>
              <a:rPr lang="en-US" sz="2400" dirty="0">
                <a:solidFill>
                  <a:srgbClr val="228B22"/>
                </a:solidFill>
                <a:latin typeface="Courier New" panose="02070309020205020404" pitchFamily="49" charset="0"/>
              </a:rPr>
              <a:t>bank2</a:t>
            </a:r>
          </a:p>
          <a:p>
            <a:r>
              <a:rPr lang="en-US" sz="2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kefalaio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=10000</a:t>
            </a:r>
          </a:p>
          <a:p>
            <a:r>
              <a:rPr lang="en-US" sz="2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xronos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=0;</a:t>
            </a:r>
          </a:p>
          <a:p>
            <a:r>
              <a:rPr lang="en-US" sz="2400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xronos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=1:1000</a:t>
            </a:r>
          </a:p>
          <a:p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2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kefalaio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2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kefalaio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*1.05;</a:t>
            </a:r>
          </a:p>
          <a:p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2400" dirty="0">
                <a:solidFill>
                  <a:srgbClr val="0000FF"/>
                </a:solidFill>
                <a:latin typeface="Courier New" panose="02070309020205020404" pitchFamily="49" charset="0"/>
              </a:rPr>
              <a:t>if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kefalaio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&gt;20000</a:t>
            </a:r>
          </a:p>
          <a:p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en-US" sz="2400" dirty="0">
                <a:solidFill>
                  <a:srgbClr val="0000FF"/>
                </a:solidFill>
                <a:latin typeface="Courier New" panose="02070309020205020404" pitchFamily="49" charset="0"/>
              </a:rPr>
              <a:t>break</a:t>
            </a:r>
          </a:p>
          <a:p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24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en-US" sz="24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en-US" sz="2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fprintf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2400" dirty="0">
                <a:solidFill>
                  <a:srgbClr val="A020F0"/>
                </a:solidFill>
                <a:latin typeface="Courier New" panose="02070309020205020404" pitchFamily="49" charset="0"/>
              </a:rPr>
              <a:t>'o </a:t>
            </a:r>
            <a:r>
              <a:rPr lang="en-US" sz="2400" dirty="0" err="1">
                <a:solidFill>
                  <a:srgbClr val="A020F0"/>
                </a:solidFill>
                <a:latin typeface="Courier New" panose="02070309020205020404" pitchFamily="49" charset="0"/>
              </a:rPr>
              <a:t>diplasismos</a:t>
            </a:r>
            <a:r>
              <a:rPr lang="en-US" sz="24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400" dirty="0" err="1">
                <a:solidFill>
                  <a:srgbClr val="A020F0"/>
                </a:solidFill>
                <a:latin typeface="Courier New" panose="02070309020205020404" pitchFamily="49" charset="0"/>
              </a:rPr>
              <a:t>th</a:t>
            </a:r>
            <a:r>
              <a:rPr lang="en-US" sz="24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400" dirty="0" err="1">
                <a:solidFill>
                  <a:srgbClr val="A020F0"/>
                </a:solidFill>
                <a:latin typeface="Courier New" panose="02070309020205020404" pitchFamily="49" charset="0"/>
              </a:rPr>
              <a:t>ginei</a:t>
            </a:r>
            <a:r>
              <a:rPr lang="en-US" sz="2400" dirty="0">
                <a:solidFill>
                  <a:srgbClr val="A020F0"/>
                </a:solidFill>
                <a:latin typeface="Courier New" panose="02070309020205020404" pitchFamily="49" charset="0"/>
              </a:rPr>
              <a:t> se %d eth kai to </a:t>
            </a:r>
            <a:r>
              <a:rPr lang="en-US" sz="2400" dirty="0" err="1">
                <a:solidFill>
                  <a:srgbClr val="A020F0"/>
                </a:solidFill>
                <a:latin typeface="Courier New" panose="02070309020205020404" pitchFamily="49" charset="0"/>
              </a:rPr>
              <a:t>poso</a:t>
            </a:r>
            <a:r>
              <a:rPr lang="en-US" sz="24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400" dirty="0" err="1">
                <a:solidFill>
                  <a:srgbClr val="A020F0"/>
                </a:solidFill>
                <a:latin typeface="Courier New" panose="02070309020205020404" pitchFamily="49" charset="0"/>
              </a:rPr>
              <a:t>tha</a:t>
            </a:r>
            <a:r>
              <a:rPr lang="en-US" sz="24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400" dirty="0" err="1">
                <a:solidFill>
                  <a:srgbClr val="A020F0"/>
                </a:solidFill>
                <a:latin typeface="Courier New" panose="02070309020205020404" pitchFamily="49" charset="0"/>
              </a:rPr>
              <a:t>einai</a:t>
            </a:r>
            <a:r>
              <a:rPr lang="en-US" sz="2400" dirty="0">
                <a:solidFill>
                  <a:srgbClr val="A020F0"/>
                </a:solidFill>
                <a:latin typeface="Courier New" panose="02070309020205020404" pitchFamily="49" charset="0"/>
              </a:rPr>
              <a:t> %6.2f \n'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 ,</a:t>
            </a:r>
            <a:r>
              <a:rPr lang="en-US" sz="2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xronos,kefalaio</a:t>
            </a:r>
            <a:r>
              <a:rPr 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endParaRPr lang="en-US" sz="2400" dirty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52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98474"/>
            <a:ext cx="9144000" cy="73152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Άσκηση 1 </a:t>
            </a:r>
            <a:endParaRPr lang="el-GR" dirty="0"/>
          </a:p>
        </p:txBody>
      </p:sp>
      <p:sp>
        <p:nvSpPr>
          <p:cNvPr id="5" name="Τίτλος 1"/>
          <p:cNvSpPr txBox="1">
            <a:spLocks/>
          </p:cNvSpPr>
          <p:nvPr/>
        </p:nvSpPr>
        <p:spPr>
          <a:xfrm>
            <a:off x="751764" y="1801504"/>
            <a:ext cx="10688472" cy="139669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l-GR" sz="3500" b="1" dirty="0" smtClean="0"/>
              <a:t>Έστω ότι έχουμε καταθέσει ένα αρχικό κεφάλαιο 10.000 Ευρώ με επιτόκιο 5%. </a:t>
            </a:r>
          </a:p>
          <a:p>
            <a:pPr algn="just"/>
            <a:endParaRPr lang="el-GR" sz="3500" b="1" dirty="0"/>
          </a:p>
          <a:p>
            <a:pPr algn="just"/>
            <a:r>
              <a:rPr lang="el-GR" sz="3500" b="1" dirty="0" smtClean="0"/>
              <a:t>Σε πόσα χρόνια το κεφάλαιο ξεπερνάει το διπλάσιο του αρχικού;  </a:t>
            </a:r>
            <a:r>
              <a:rPr lang="el-GR" sz="3500" b="1" dirty="0" smtClean="0"/>
              <a:t> </a:t>
            </a:r>
            <a:endParaRPr lang="el-GR" sz="3500" b="1" dirty="0"/>
          </a:p>
        </p:txBody>
      </p:sp>
    </p:spTree>
    <p:extLst>
      <p:ext uri="{BB962C8B-B14F-4D97-AF65-F5344CB8AC3E}">
        <p14:creationId xmlns:p14="http://schemas.microsoft.com/office/powerpoint/2010/main" val="246936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64943" y="262247"/>
            <a:ext cx="9144000" cy="1471019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Ορισμός δεδομένων </a:t>
            </a:r>
            <a:r>
              <a:rPr lang="el-GR" dirty="0" smtClean="0"/>
              <a:t>εισόδου</a:t>
            </a:r>
            <a:endParaRPr lang="el-GR" dirty="0"/>
          </a:p>
        </p:txBody>
      </p:sp>
      <p:sp>
        <p:nvSpPr>
          <p:cNvPr id="5" name="Ορθογώνιο 4"/>
          <p:cNvSpPr/>
          <p:nvPr/>
        </p:nvSpPr>
        <p:spPr>
          <a:xfrm>
            <a:off x="245661" y="2306851"/>
            <a:ext cx="11764370" cy="1815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%</a:t>
            </a:r>
            <a:r>
              <a:rPr lang="en-US" sz="2800" dirty="0">
                <a:solidFill>
                  <a:srgbClr val="228B22"/>
                </a:solidFill>
                <a:latin typeface="Courier New" panose="02070309020205020404" pitchFamily="49" charset="0"/>
              </a:rPr>
              <a:t>program bank</a:t>
            </a:r>
          </a:p>
          <a:p>
            <a:r>
              <a:rPr lang="en-US" sz="28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kefalaio</a:t>
            </a:r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=input(</a:t>
            </a:r>
            <a:r>
              <a:rPr lang="en-US" sz="2800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‘dose to </a:t>
            </a:r>
            <a:r>
              <a:rPr lang="en-US" sz="2800" dirty="0" err="1" smtClean="0">
                <a:solidFill>
                  <a:srgbClr val="A020F0"/>
                </a:solidFill>
                <a:latin typeface="Courier New" panose="02070309020205020404" pitchFamily="49" charset="0"/>
              </a:rPr>
              <a:t>arxiko</a:t>
            </a:r>
            <a:r>
              <a:rPr lang="en-US" sz="2800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err="1" smtClean="0">
                <a:solidFill>
                  <a:srgbClr val="A020F0"/>
                </a:solidFill>
                <a:latin typeface="Courier New" panose="02070309020205020404" pitchFamily="49" charset="0"/>
              </a:rPr>
              <a:t>kefalaio</a:t>
            </a:r>
            <a:r>
              <a:rPr lang="en-US" sz="2800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endParaRPr lang="en-US" sz="28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endParaRPr lang="en-US" sz="2800" dirty="0">
              <a:solidFill>
                <a:srgbClr val="228B22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60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699146" y="324657"/>
            <a:ext cx="9144000" cy="722326"/>
          </a:xfrm>
        </p:spPr>
        <p:txBody>
          <a:bodyPr>
            <a:normAutofit/>
          </a:bodyPr>
          <a:lstStyle/>
          <a:p>
            <a:r>
              <a:rPr lang="el-GR" sz="4000" dirty="0" smtClean="0"/>
              <a:t>Ορισμός </a:t>
            </a:r>
            <a:r>
              <a:rPr lang="el-GR" sz="4000" dirty="0" smtClean="0"/>
              <a:t>μεταβλητών -μετρητών</a:t>
            </a:r>
            <a:endParaRPr lang="el-GR" sz="4000" dirty="0"/>
          </a:p>
        </p:txBody>
      </p:sp>
      <p:sp>
        <p:nvSpPr>
          <p:cNvPr id="3" name="Ορθογώνιο 2"/>
          <p:cNvSpPr/>
          <p:nvPr/>
        </p:nvSpPr>
        <p:spPr>
          <a:xfrm>
            <a:off x="1699146" y="1206497"/>
            <a:ext cx="8218227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t=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kefalaio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xronos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=0;</a:t>
            </a:r>
          </a:p>
        </p:txBody>
      </p:sp>
      <p:sp>
        <p:nvSpPr>
          <p:cNvPr id="6" name="Τίτλος 1"/>
          <p:cNvSpPr txBox="1">
            <a:spLocks/>
          </p:cNvSpPr>
          <p:nvPr/>
        </p:nvSpPr>
        <p:spPr>
          <a:xfrm>
            <a:off x="1699146" y="2320119"/>
            <a:ext cx="8875594" cy="82557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3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sz="8900" dirty="0" smtClean="0"/>
              <a:t>Βρόχος επανάληψης </a:t>
            </a:r>
            <a:r>
              <a:rPr lang="el-GR" sz="8900" dirty="0" smtClean="0"/>
              <a:t>υπολογισμού κεφαλαίου</a:t>
            </a:r>
            <a:endParaRPr lang="el-GR" sz="8900" dirty="0"/>
          </a:p>
        </p:txBody>
      </p:sp>
      <p:sp>
        <p:nvSpPr>
          <p:cNvPr id="7" name="Ορθογώνιο 6"/>
          <p:cNvSpPr/>
          <p:nvPr/>
        </p:nvSpPr>
        <p:spPr>
          <a:xfrm>
            <a:off x="1055426" y="3589220"/>
            <a:ext cx="10313159" cy="267765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while</a:t>
            </a:r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kefalaio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&lt;2*t</a:t>
            </a:r>
          </a:p>
          <a:p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kefalaio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kefalaio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*1.05;</a:t>
            </a:r>
          </a:p>
          <a:p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xronos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=xronos+1;</a:t>
            </a:r>
          </a:p>
          <a:p>
            <a:r>
              <a:rPr lang="en-US" sz="28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endParaRPr lang="el-GR" sz="28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endParaRPr lang="en-US" sz="2800" dirty="0">
              <a:solidFill>
                <a:srgbClr val="0000FF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42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64943" y="262247"/>
            <a:ext cx="9144000" cy="1471019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Εκτύπωση των αποτελεσμάτων στην οθόνη</a:t>
            </a:r>
            <a:endParaRPr lang="el-GR" dirty="0"/>
          </a:p>
        </p:txBody>
      </p:sp>
      <p:sp>
        <p:nvSpPr>
          <p:cNvPr id="5" name="Ορθογώνιο 4"/>
          <p:cNvSpPr/>
          <p:nvPr/>
        </p:nvSpPr>
        <p:spPr>
          <a:xfrm>
            <a:off x="245661" y="2306851"/>
            <a:ext cx="11764370" cy="1815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fprintf</a:t>
            </a:r>
            <a:r>
              <a:rPr lang="en-US" sz="28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2800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‘O </a:t>
            </a:r>
            <a:r>
              <a:rPr lang="en-US" sz="2800" dirty="0" err="1" smtClean="0">
                <a:solidFill>
                  <a:srgbClr val="A020F0"/>
                </a:solidFill>
                <a:latin typeface="Courier New" panose="02070309020205020404" pitchFamily="49" charset="0"/>
              </a:rPr>
              <a:t>diplasiasmos</a:t>
            </a:r>
            <a:r>
              <a:rPr lang="en-US" sz="2800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err="1" smtClean="0">
                <a:solidFill>
                  <a:srgbClr val="A020F0"/>
                </a:solidFill>
                <a:latin typeface="Courier New" panose="02070309020205020404" pitchFamily="49" charset="0"/>
              </a:rPr>
              <a:t>tha</a:t>
            </a:r>
            <a:r>
              <a:rPr lang="en-US" sz="2800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err="1" smtClean="0">
                <a:solidFill>
                  <a:srgbClr val="A020F0"/>
                </a:solidFill>
                <a:latin typeface="Courier New" panose="02070309020205020404" pitchFamily="49" charset="0"/>
              </a:rPr>
              <a:t>ginei</a:t>
            </a:r>
            <a:r>
              <a:rPr lang="en-US" sz="2800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 se 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%d </a:t>
            </a:r>
            <a:r>
              <a:rPr lang="en-US" sz="2800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eth kai to </a:t>
            </a:r>
            <a:r>
              <a:rPr lang="en-US" sz="2800" dirty="0" err="1" smtClean="0">
                <a:solidFill>
                  <a:srgbClr val="A020F0"/>
                </a:solidFill>
                <a:latin typeface="Courier New" panose="02070309020205020404" pitchFamily="49" charset="0"/>
              </a:rPr>
              <a:t>poso</a:t>
            </a:r>
            <a:r>
              <a:rPr lang="en-US" sz="2800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err="1" smtClean="0">
                <a:solidFill>
                  <a:srgbClr val="A020F0"/>
                </a:solidFill>
                <a:latin typeface="Courier New" panose="02070309020205020404" pitchFamily="49" charset="0"/>
              </a:rPr>
              <a:t>tha</a:t>
            </a:r>
            <a:r>
              <a:rPr lang="en-US" sz="2800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err="1" smtClean="0">
                <a:solidFill>
                  <a:srgbClr val="A020F0"/>
                </a:solidFill>
                <a:latin typeface="Courier New" panose="02070309020205020404" pitchFamily="49" charset="0"/>
              </a:rPr>
              <a:t>einai</a:t>
            </a:r>
            <a:r>
              <a:rPr lang="en-US" sz="2800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%6.2f \n'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,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xronos,kefalaio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endParaRPr lang="en-US" sz="28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endParaRPr lang="en-US" sz="2800" dirty="0">
              <a:solidFill>
                <a:srgbClr val="228B22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33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387522" y="327547"/>
            <a:ext cx="9144000" cy="805217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το πρόγραμμα </a:t>
            </a:r>
            <a:r>
              <a:rPr lang="en-US" dirty="0" err="1" smtClean="0"/>
              <a:t>bank.m</a:t>
            </a:r>
            <a:endParaRPr lang="el-GR" dirty="0"/>
          </a:p>
        </p:txBody>
      </p:sp>
      <p:sp>
        <p:nvSpPr>
          <p:cNvPr id="3" name="Ορθογώνιο 2"/>
          <p:cNvSpPr/>
          <p:nvPr/>
        </p:nvSpPr>
        <p:spPr>
          <a:xfrm>
            <a:off x="464025" y="1132764"/>
            <a:ext cx="11382232" cy="47859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%</a:t>
            </a:r>
            <a:r>
              <a:rPr lang="en-US" sz="2800" dirty="0">
                <a:solidFill>
                  <a:srgbClr val="228B22"/>
                </a:solidFill>
                <a:latin typeface="Courier New" panose="02070309020205020404" pitchFamily="49" charset="0"/>
              </a:rPr>
              <a:t>program bank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kefalaio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=input(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'dose to </a:t>
            </a:r>
            <a:r>
              <a:rPr lang="en-US" sz="2800" dirty="0" err="1">
                <a:solidFill>
                  <a:srgbClr val="A020F0"/>
                </a:solidFill>
                <a:latin typeface="Courier New" panose="02070309020205020404" pitchFamily="49" charset="0"/>
              </a:rPr>
              <a:t>arxiko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err="1">
                <a:solidFill>
                  <a:srgbClr val="A020F0"/>
                </a:solidFill>
                <a:latin typeface="Courier New" panose="02070309020205020404" pitchFamily="49" charset="0"/>
              </a:rPr>
              <a:t>kefalaio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 '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t=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kefalaio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xronos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=0;</a:t>
            </a:r>
          </a:p>
          <a:p>
            <a:r>
              <a:rPr lang="en-US" sz="2800" dirty="0">
                <a:solidFill>
                  <a:srgbClr val="0000FF"/>
                </a:solidFill>
                <a:latin typeface="Courier New" panose="02070309020205020404" pitchFamily="49" charset="0"/>
              </a:rPr>
              <a:t>while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kefalaio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&lt;2*t</a:t>
            </a:r>
          </a:p>
          <a:p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kefalaio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kefalaio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*1.05;</a:t>
            </a:r>
          </a:p>
          <a:p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xronos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=xronos+1;</a:t>
            </a:r>
          </a:p>
          <a:p>
            <a:r>
              <a:rPr lang="en-US" sz="28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fprintf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'o </a:t>
            </a:r>
            <a:r>
              <a:rPr lang="en-US" sz="2800" dirty="0" err="1">
                <a:solidFill>
                  <a:srgbClr val="A020F0"/>
                </a:solidFill>
                <a:latin typeface="Courier New" panose="02070309020205020404" pitchFamily="49" charset="0"/>
              </a:rPr>
              <a:t>diplasismos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err="1">
                <a:solidFill>
                  <a:srgbClr val="A020F0"/>
                </a:solidFill>
                <a:latin typeface="Courier New" panose="02070309020205020404" pitchFamily="49" charset="0"/>
              </a:rPr>
              <a:t>th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err="1">
                <a:solidFill>
                  <a:srgbClr val="A020F0"/>
                </a:solidFill>
                <a:latin typeface="Courier New" panose="02070309020205020404" pitchFamily="49" charset="0"/>
              </a:rPr>
              <a:t>ginei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 se %d eth kai to </a:t>
            </a:r>
            <a:r>
              <a:rPr lang="en-US" sz="2800" dirty="0" err="1">
                <a:solidFill>
                  <a:srgbClr val="A020F0"/>
                </a:solidFill>
                <a:latin typeface="Courier New" panose="02070309020205020404" pitchFamily="49" charset="0"/>
              </a:rPr>
              <a:t>poso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err="1">
                <a:solidFill>
                  <a:srgbClr val="A020F0"/>
                </a:solidFill>
                <a:latin typeface="Courier New" panose="02070309020205020404" pitchFamily="49" charset="0"/>
              </a:rPr>
              <a:t>tha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en-US" sz="2800" dirty="0" err="1">
                <a:solidFill>
                  <a:srgbClr val="A020F0"/>
                </a:solidFill>
                <a:latin typeface="Courier New" panose="02070309020205020404" pitchFamily="49" charset="0"/>
              </a:rPr>
              <a:t>einai</a:t>
            </a:r>
            <a:r>
              <a:rPr lang="en-US" sz="2800" dirty="0">
                <a:solidFill>
                  <a:srgbClr val="A020F0"/>
                </a:solidFill>
                <a:latin typeface="Courier New" panose="02070309020205020404" pitchFamily="49" charset="0"/>
              </a:rPr>
              <a:t> %6.2f \n'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,</a:t>
            </a: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xronos,kefalaio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endParaRPr lang="en-US" sz="2500" dirty="0">
              <a:solidFill>
                <a:srgbClr val="0000FF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95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98474"/>
            <a:ext cx="9144000" cy="73152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Άσκηση </a:t>
            </a:r>
            <a:r>
              <a:rPr lang="el-GR" dirty="0"/>
              <a:t>2</a:t>
            </a:r>
          </a:p>
        </p:txBody>
      </p:sp>
      <p:sp>
        <p:nvSpPr>
          <p:cNvPr id="5" name="Τίτλος 1"/>
          <p:cNvSpPr txBox="1">
            <a:spLocks/>
          </p:cNvSpPr>
          <p:nvPr/>
        </p:nvSpPr>
        <p:spPr>
          <a:xfrm>
            <a:off x="277504" y="1719618"/>
            <a:ext cx="11914496" cy="173326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500" b="1" dirty="0" smtClean="0"/>
              <a:t>Να γραφτεί το ίδιο πρόγραμμα με βρόχο </a:t>
            </a:r>
            <a:r>
              <a:rPr lang="en-US" sz="3500" b="1" dirty="0" smtClean="0"/>
              <a:t>for</a:t>
            </a:r>
          </a:p>
          <a:p>
            <a:pPr>
              <a:lnSpc>
                <a:spcPct val="170000"/>
              </a:lnSpc>
            </a:pPr>
            <a:r>
              <a:rPr lang="en-US" sz="3500" b="1" dirty="0" smtClean="0"/>
              <a:t>(</a:t>
            </a:r>
            <a:r>
              <a:rPr lang="el-GR" sz="3500" b="1" dirty="0" smtClean="0"/>
              <a:t>εφαρμογή εντολής </a:t>
            </a:r>
            <a:r>
              <a:rPr lang="en-US" sz="3500" b="1" dirty="0" smtClean="0"/>
              <a:t>brake)</a:t>
            </a:r>
            <a:endParaRPr lang="el-GR" sz="3500" b="1" dirty="0"/>
          </a:p>
        </p:txBody>
      </p:sp>
    </p:spTree>
    <p:extLst>
      <p:ext uri="{BB962C8B-B14F-4D97-AF65-F5344CB8AC3E}">
        <p14:creationId xmlns:p14="http://schemas.microsoft.com/office/powerpoint/2010/main" val="190414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98474"/>
            <a:ext cx="9144000" cy="73152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Εισαγωγή </a:t>
            </a:r>
            <a:r>
              <a:rPr lang="el-GR" dirty="0" smtClean="0"/>
              <a:t>του ποσού</a:t>
            </a:r>
            <a:endParaRPr lang="el-GR" dirty="0"/>
          </a:p>
        </p:txBody>
      </p:sp>
      <p:sp>
        <p:nvSpPr>
          <p:cNvPr id="4" name="Ορθογώνιο 3"/>
          <p:cNvSpPr/>
          <p:nvPr/>
        </p:nvSpPr>
        <p:spPr>
          <a:xfrm>
            <a:off x="966716" y="2116963"/>
            <a:ext cx="10504227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228B22"/>
                </a:solidFill>
                <a:latin typeface="Courier New" panose="02070309020205020404" pitchFamily="49" charset="0"/>
              </a:rPr>
              <a:t>%program bank2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kefalaio</a:t>
            </a:r>
            <a: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</a:rPr>
              <a:t>=10000</a:t>
            </a:r>
          </a:p>
        </p:txBody>
      </p:sp>
    </p:spTree>
    <p:extLst>
      <p:ext uri="{BB962C8B-B14F-4D97-AF65-F5344CB8AC3E}">
        <p14:creationId xmlns:p14="http://schemas.microsoft.com/office/powerpoint/2010/main" val="286561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428466" y="289542"/>
            <a:ext cx="9144000" cy="731521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Βρόχος </a:t>
            </a:r>
            <a:r>
              <a:rPr lang="en-US" dirty="0" smtClean="0"/>
              <a:t>for </a:t>
            </a:r>
            <a:r>
              <a:rPr lang="el-GR" dirty="0" smtClean="0"/>
              <a:t>και </a:t>
            </a:r>
            <a:r>
              <a:rPr lang="en-US" dirty="0" smtClean="0"/>
              <a:t>if </a:t>
            </a:r>
            <a:r>
              <a:rPr lang="el-GR" dirty="0" smtClean="0"/>
              <a:t>με </a:t>
            </a:r>
            <a:r>
              <a:rPr lang="en-US" dirty="0" smtClean="0"/>
              <a:t>brake</a:t>
            </a:r>
            <a:endParaRPr lang="el-GR" dirty="0"/>
          </a:p>
        </p:txBody>
      </p:sp>
      <p:sp>
        <p:nvSpPr>
          <p:cNvPr id="3" name="Ορθογώνιο 2"/>
          <p:cNvSpPr/>
          <p:nvPr/>
        </p:nvSpPr>
        <p:spPr>
          <a:xfrm>
            <a:off x="1943220" y="1647545"/>
            <a:ext cx="7733042" cy="35394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3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xronos</a:t>
            </a:r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=0;</a:t>
            </a:r>
          </a:p>
          <a:p>
            <a:r>
              <a:rPr lang="en-US" sz="3200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xronos</a:t>
            </a:r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=1:1000</a:t>
            </a:r>
          </a:p>
          <a:p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3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kefalaio</a:t>
            </a:r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3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kefalaio</a:t>
            </a:r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*1.05;</a:t>
            </a:r>
          </a:p>
          <a:p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3200" dirty="0">
                <a:solidFill>
                  <a:srgbClr val="0000FF"/>
                </a:solidFill>
                <a:latin typeface="Courier New" panose="02070309020205020404" pitchFamily="49" charset="0"/>
              </a:rPr>
              <a:t>if</a:t>
            </a:r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kefalaio</a:t>
            </a:r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&gt;20000</a:t>
            </a:r>
          </a:p>
          <a:p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en-US" sz="3200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break</a:t>
            </a:r>
            <a:endParaRPr lang="en-US" sz="32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en-US" sz="32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32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en-US" sz="32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</p:txBody>
      </p:sp>
      <p:sp>
        <p:nvSpPr>
          <p:cNvPr id="4" name="Τίτλος 1"/>
          <p:cNvSpPr txBox="1">
            <a:spLocks/>
          </p:cNvSpPr>
          <p:nvPr/>
        </p:nvSpPr>
        <p:spPr>
          <a:xfrm>
            <a:off x="1428466" y="5600796"/>
            <a:ext cx="9144000" cy="101836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3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sz="8300" dirty="0" smtClean="0"/>
              <a:t>Δε γνωρίζουμε τον αριθμό των επαναλήψεων οπότε βάζουμε μεγάλο αριθμό βημάτων πχ 1000</a:t>
            </a:r>
            <a:endParaRPr lang="el-GR" sz="8300" dirty="0"/>
          </a:p>
        </p:txBody>
      </p:sp>
    </p:spTree>
    <p:extLst>
      <p:ext uri="{BB962C8B-B14F-4D97-AF65-F5344CB8AC3E}">
        <p14:creationId xmlns:p14="http://schemas.microsoft.com/office/powerpoint/2010/main" val="120309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235</Words>
  <Application>Microsoft Office PowerPoint</Application>
  <PresentationFormat>Ευρεία οθόνη</PresentationFormat>
  <Paragraphs>60</Paragraphs>
  <Slides>11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Θέμα του Office</vt:lpstr>
      <vt:lpstr>ΠΡΟΓΡΑΜΜΑΤΙΣΜΟΣ ΗΛΕΚΤΡΟΝΙΚΩΝ ΥΠΟΛΟΓΙΣΤΩΝ (MATLAB)  </vt:lpstr>
      <vt:lpstr> Άσκηση 1 </vt:lpstr>
      <vt:lpstr> Ορισμός δεδομένων εισόδου</vt:lpstr>
      <vt:lpstr>Ορισμός μεταβλητών -μετρητών</vt:lpstr>
      <vt:lpstr> Εκτύπωση των αποτελεσμάτων στην οθόνη</vt:lpstr>
      <vt:lpstr>το πρόγραμμα bank.m</vt:lpstr>
      <vt:lpstr> Άσκηση 2</vt:lpstr>
      <vt:lpstr> Εισαγωγή του ποσού</vt:lpstr>
      <vt:lpstr> Βρόχος for και if με brake</vt:lpstr>
      <vt:lpstr> Εκτύπωση Αποτελεσμάτων στην οθόνη</vt:lpstr>
      <vt:lpstr>Το πρόγραμμα bank2.m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ΠΡΟΓΡΑΜΜΑΤΙΣΜΟΣ ΗΛΕΚΤΡΟΝΙΚΩΝ ΥΠΟΛΟΓΙΣΤΩΝ (MATLAB) </dc:title>
  <dc:creator>THANASIS</dc:creator>
  <cp:lastModifiedBy>THANASIS</cp:lastModifiedBy>
  <cp:revision>107</cp:revision>
  <dcterms:created xsi:type="dcterms:W3CDTF">2017-12-03T14:20:36Z</dcterms:created>
  <dcterms:modified xsi:type="dcterms:W3CDTF">2018-12-04T12:40:08Z</dcterms:modified>
</cp:coreProperties>
</file>