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9" r:id="rId6"/>
    <p:sldId id="261" r:id="rId7"/>
    <p:sldId id="262" r:id="rId8"/>
    <p:sldId id="258" r:id="rId9"/>
    <p:sldId id="266" r:id="rId10"/>
    <p:sldId id="267" r:id="rId11"/>
    <p:sldId id="263" r:id="rId12"/>
    <p:sldId id="270" r:id="rId13"/>
    <p:sldId id="265" r:id="rId14"/>
    <p:sldId id="268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7B3E0-F192-49EF-BF04-368AE506453F}" type="datetimeFigureOut">
              <a:rPr lang="el-GR" smtClean="0"/>
              <a:pPr/>
              <a:t>2/3/2015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F0932-05BE-4253-97E9-BE78F0B09B47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366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3 βασικά στάδια: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 απολίνωση και διαχωρισμός της μεσαίας εγκεφαλικής αρτηρίας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division of the</a:t>
            </a:r>
            <a:r>
              <a:rPr lang="el-GR" dirty="0" smtClean="0"/>
              <a:t> </a:t>
            </a:r>
            <a:r>
              <a:rPr lang="en-US" dirty="0" smtClean="0"/>
              <a:t>remaining arterial supply and venous drainage</a:t>
            </a:r>
            <a:r>
              <a:rPr lang="el-GR" dirty="0" smtClean="0"/>
              <a:t> </a:t>
            </a:r>
            <a:r>
              <a:rPr lang="en-US" dirty="0" smtClean="0"/>
              <a:t>of the hemisphere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removal of the hemisphere.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F0932-05BE-4253-97E9-BE78F0B09B47}" type="slidenum">
              <a:rPr lang="el-GR" smtClean="0"/>
              <a:pPr/>
              <a:t>4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periinsular hemispherotomy shows insular</a:t>
            </a:r>
          </a:p>
          <a:p>
            <a:r>
              <a:rPr lang="en-US" dirty="0" smtClean="0"/>
              <a:t>cortex (</a:t>
            </a:r>
            <a:r>
              <a:rPr lang="en-US" i="1" dirty="0" smtClean="0"/>
              <a:t>star), access to the ventricle through</a:t>
            </a:r>
          </a:p>
          <a:p>
            <a:r>
              <a:rPr lang="en-US" dirty="0" smtClean="0"/>
              <a:t>a suprainsular window (</a:t>
            </a:r>
            <a:r>
              <a:rPr lang="en-US" i="1" dirty="0" smtClean="0"/>
              <a:t>open arrow) and</a:t>
            </a:r>
          </a:p>
          <a:p>
            <a:r>
              <a:rPr lang="en-US" dirty="0" smtClean="0"/>
              <a:t>infrainsular window (</a:t>
            </a:r>
            <a:r>
              <a:rPr lang="en-US" i="1" dirty="0" smtClean="0"/>
              <a:t>solid arrow), and</a:t>
            </a:r>
          </a:p>
          <a:p>
            <a:r>
              <a:rPr lang="en-US" dirty="0" smtClean="0"/>
              <a:t>transventricular callosotomy (</a:t>
            </a:r>
            <a:r>
              <a:rPr lang="en-US" i="1" dirty="0" smtClean="0"/>
              <a:t>arrowhead).</a:t>
            </a:r>
            <a:endParaRPr lang="el-GR" dirty="0" smtClean="0"/>
          </a:p>
          <a:p>
            <a:r>
              <a:rPr lang="en-US" dirty="0" smtClean="0"/>
              <a:t>Schematic diagram of’s</a:t>
            </a:r>
          </a:p>
          <a:p>
            <a:r>
              <a:rPr lang="en-US" dirty="0" smtClean="0"/>
              <a:t>vertical parasagittal hemispherotomy shows</a:t>
            </a:r>
          </a:p>
          <a:p>
            <a:r>
              <a:rPr lang="en-US" dirty="0" smtClean="0"/>
              <a:t>access to the ventricle through a parasagittal</a:t>
            </a:r>
          </a:p>
          <a:p>
            <a:r>
              <a:rPr lang="en-US" dirty="0" smtClean="0"/>
              <a:t>plane via a paramedian corticectomy (</a:t>
            </a:r>
            <a:r>
              <a:rPr lang="en-US" i="1" dirty="0" smtClean="0"/>
              <a:t>solid</a:t>
            </a:r>
          </a:p>
          <a:p>
            <a:r>
              <a:rPr lang="en-US" i="1" dirty="0" smtClean="0"/>
              <a:t>arrow), deroofing of the temporal horn (open</a:t>
            </a:r>
          </a:p>
          <a:p>
            <a:r>
              <a:rPr lang="en-US" i="1" dirty="0" smtClean="0"/>
              <a:t>arrow), and transventricular callosotomy</a:t>
            </a:r>
          </a:p>
          <a:p>
            <a:r>
              <a:rPr lang="en-US" dirty="0" smtClean="0"/>
              <a:t>(</a:t>
            </a:r>
            <a:r>
              <a:rPr lang="en-US" i="1" dirty="0" smtClean="0"/>
              <a:t>arrowhead).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F0932-05BE-4253-97E9-BE78F0B09B47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F0932-05BE-4253-97E9-BE78F0B09B47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Porencephalic Cysts</a:t>
            </a:r>
            <a:endParaRPr lang="el-G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Δυσπλασίες Εγκεφαλικού Φλοιού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F0932-05BE-4253-97E9-BE78F0B09B47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2/3/2015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2/3/2015</a:t>
            </a:fld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2/3/2015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paedia.org/cases/rasmussens-encephalitis" TargetMode="External"/><Relationship Id="rId2" Type="http://schemas.openxmlformats.org/officeDocument/2006/relationships/hyperlink" Target="http://radiopaedia.org/articles/hemiconvulsion-hemiplegia-epilepsy-syndrom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ΑΠΌ ΤΗΝ ΗΜΙΣΦΑΙΡΕΚΤΟΜΗ ΣΤΗΝ ΗΜΙΣΦΑΙΡΕΤΟΜΗ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ΒΑΤΣΙΟΥ ΙΩΑΝΝΑ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476672"/>
            <a:ext cx="3494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Σύνδρομο του </a:t>
            </a:r>
            <a:r>
              <a:rPr lang="en-US" dirty="0" smtClean="0"/>
              <a:t>Rasmussen</a:t>
            </a:r>
            <a:r>
              <a:rPr lang="el-GR" dirty="0" smtClean="0"/>
              <a:t> </a:t>
            </a:r>
            <a:r>
              <a:rPr lang="en-US" dirty="0" smtClean="0"/>
              <a:t>(CFE)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5004048" y="692696"/>
            <a:ext cx="3063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Σύνδρομο του </a:t>
            </a:r>
            <a:r>
              <a:rPr lang="en-US" dirty="0" smtClean="0"/>
              <a:t>Sturge Weber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556" y="1052736"/>
            <a:ext cx="428361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Desktop\5e03a030f6a384a9ec2680ae52187b_big_gallery.jpg"/>
          <p:cNvPicPr>
            <a:picLocks noChangeAspect="1" noChangeArrowheads="1"/>
          </p:cNvPicPr>
          <p:nvPr/>
        </p:nvPicPr>
        <p:blipFill>
          <a:blip r:embed="rId4" cstate="print"/>
          <a:srcRect l="12200" t="5901" r="15351" b="13250"/>
          <a:stretch>
            <a:fillRect/>
          </a:stretch>
        </p:blipFill>
        <p:spPr bwMode="auto">
          <a:xfrm>
            <a:off x="251520" y="836712"/>
            <a:ext cx="3456384" cy="3857124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323528" y="4797152"/>
            <a:ext cx="3013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Εικ.9: </a:t>
            </a:r>
            <a:r>
              <a:rPr lang="el-GR" sz="1200" dirty="0" smtClean="0"/>
              <a:t>Ασθενής με </a:t>
            </a:r>
            <a:r>
              <a:rPr lang="en-US" sz="1200" dirty="0" smtClean="0"/>
              <a:t>CFE </a:t>
            </a:r>
            <a:r>
              <a:rPr lang="el-GR" sz="1200" dirty="0" smtClean="0"/>
              <a:t>που παρουσιάζει </a:t>
            </a:r>
          </a:p>
          <a:p>
            <a:r>
              <a:rPr lang="el-GR" sz="1200" dirty="0" smtClean="0"/>
              <a:t>ατροφία στο αριστερό ημισφαίριο</a:t>
            </a:r>
            <a:r>
              <a:rPr lang="el-GR" sz="1200" i="1" baseline="30000" dirty="0" smtClean="0"/>
              <a:t>[6]</a:t>
            </a:r>
            <a:endParaRPr lang="el-GR" sz="1200" dirty="0"/>
          </a:p>
        </p:txBody>
      </p:sp>
      <p:sp>
        <p:nvSpPr>
          <p:cNvPr id="9" name="8 - TextBox"/>
          <p:cNvSpPr txBox="1"/>
          <p:nvPr/>
        </p:nvSpPr>
        <p:spPr>
          <a:xfrm>
            <a:off x="4716016" y="5445224"/>
            <a:ext cx="3639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Εικ.10:</a:t>
            </a:r>
            <a:r>
              <a:rPr lang="el-GR" sz="1200" dirty="0" smtClean="0"/>
              <a:t> Ασθενής με </a:t>
            </a:r>
            <a:r>
              <a:rPr lang="en-US" sz="1200" dirty="0" smtClean="0"/>
              <a:t>SWS </a:t>
            </a:r>
            <a:r>
              <a:rPr lang="el-GR" sz="1200" dirty="0" smtClean="0"/>
              <a:t>που χρήζει επέμβασης </a:t>
            </a:r>
            <a:r>
              <a:rPr lang="el-GR" sz="1200" i="1" baseline="30000" dirty="0" smtClean="0"/>
              <a:t>[4]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066800"/>
          </a:xfrm>
        </p:spPr>
        <p:txBody>
          <a:bodyPr/>
          <a:lstStyle/>
          <a:p>
            <a:r>
              <a:rPr lang="el-GR" dirty="0" smtClean="0"/>
              <a:t>          Αποτελέσματα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453336"/>
            <a:ext cx="8229600" cy="1212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dirty="0" smtClean="0"/>
              <a:t>   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1133453" y="2060848"/>
            <a:ext cx="6480720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l-GR" sz="2400" b="1" dirty="0" smtClean="0">
                <a:solidFill>
                  <a:schemeClr val="accent1"/>
                </a:solidFill>
              </a:rPr>
              <a:t>Κατηγοριοποίηση των αποτελεσμάτων μετεγχειρητικά κατά </a:t>
            </a:r>
            <a:r>
              <a:rPr lang="en-US" sz="2400" b="1" dirty="0" smtClean="0">
                <a:solidFill>
                  <a:schemeClr val="accent1"/>
                </a:solidFill>
              </a:rPr>
              <a:t>Engels et al:</a:t>
            </a:r>
            <a:endParaRPr lang="el-GR" sz="2400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</a:rPr>
              <a:t>Τάξη Ι: πλήρης εξάλειψη επιληπτικών κρίσεων ή εμφάνιση μόνο ελάχιστων επεισοδίων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</a:rPr>
              <a:t>Τάξη ΙΙ: εξάλειψη κατά 90%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</a:rPr>
              <a:t>Τάξη ΙΙΙ: μείωση της εμφάνισης κατά 50%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</a:rPr>
              <a:t>Τάξη Ι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V: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</a:rPr>
              <a:t>μικρή έως ελάχιστη βελτίωση</a:t>
            </a:r>
          </a:p>
          <a:p>
            <a:r>
              <a:rPr lang="el-GR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Κινησιολογικές επιπτώσεις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4860032" y="2636912"/>
            <a:ext cx="396044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Test Gross Motor Function 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Classification Scale </a:t>
            </a:r>
            <a:endParaRPr lang="el-GR" b="1" dirty="0" smtClean="0">
              <a:solidFill>
                <a:schemeClr val="accent1"/>
              </a:solidFill>
            </a:endParaRPr>
          </a:p>
          <a:p>
            <a:pPr algn="ctr"/>
            <a:endParaRPr lang="en-US" dirty="0" smtClean="0"/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1: </a:t>
            </a:r>
            <a:r>
              <a:rPr lang="el-GR" sz="1600" dirty="0" smtClean="0">
                <a:solidFill>
                  <a:schemeClr val="accent1">
                    <a:lumMod val="50000"/>
                  </a:schemeClr>
                </a:solidFill>
              </a:rPr>
              <a:t>περπάτημα χωρίς υποστήριξη </a:t>
            </a:r>
          </a:p>
          <a:p>
            <a:r>
              <a:rPr lang="el-GR" sz="1600" dirty="0" smtClean="0">
                <a:solidFill>
                  <a:schemeClr val="accent1">
                    <a:lumMod val="50000"/>
                  </a:schemeClr>
                </a:solidFill>
              </a:rPr>
              <a:t>Μέχρι 5: η κινητικότητα του ατόμου είναι περιορισμένη ακόμα και με την χρήση τεχνολογικών υποβοηθημάτων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39552" y="2780928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 Δεν υπάρχει επιδείνωση της προεγχειρητικής κατάστασης του ασθενούς.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Επανάκτηση λειτουργιών που είχαν χαθεί κατά την προεγχειρητική περίοδο.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Lindsay K.W. ,Bone I.  and Fuller G. Neurology and Neurosurgery Illustrated 5</a:t>
            </a:r>
            <a:r>
              <a:rPr lang="en-US" baseline="30000" dirty="0" smtClean="0"/>
              <a:t>th</a:t>
            </a:r>
            <a:r>
              <a:rPr lang="en-US" dirty="0" smtClean="0"/>
              <a:t> edition, London 2010,  Churchill Livingstone Elsevier</a:t>
            </a:r>
            <a:endParaRPr lang="el-GR" dirty="0" smtClean="0"/>
          </a:p>
          <a:p>
            <a:r>
              <a:rPr lang="en-US" dirty="0" smtClean="0"/>
              <a:t>A. Leland Albright, I.F. Pollack and P. D. Adelson, Principles and Practice of Pediatric Neurosurgery 3</a:t>
            </a:r>
            <a:r>
              <a:rPr lang="en-US" baseline="30000" dirty="0" smtClean="0"/>
              <a:t>rd</a:t>
            </a:r>
            <a:r>
              <a:rPr lang="en-US" dirty="0" smtClean="0"/>
              <a:t> edition, New York 2013, Thieme</a:t>
            </a:r>
          </a:p>
          <a:p>
            <a:r>
              <a:rPr lang="en-US" dirty="0" smtClean="0"/>
              <a:t>A.Moore and D.Newell (editors) Neurosurgery:Principles and Practice, Springer, London 2005, Christopher L. Chandler and Charles E. Polkey, 34 Epilepsy Surgery, 591-606</a:t>
            </a:r>
            <a:endParaRPr lang="el-GR" dirty="0" smtClean="0"/>
          </a:p>
          <a:p>
            <a:r>
              <a:rPr lang="en-US" dirty="0" smtClean="0"/>
              <a:t>B</a:t>
            </a:r>
            <a:r>
              <a:rPr lang="el-GR" dirty="0" smtClean="0"/>
              <a:t>. </a:t>
            </a:r>
            <a:r>
              <a:rPr lang="en-US" dirty="0" smtClean="0"/>
              <a:t>Bahuleyan, S</a:t>
            </a:r>
            <a:r>
              <a:rPr lang="el-GR" dirty="0" smtClean="0"/>
              <a:t>. </a:t>
            </a:r>
            <a:r>
              <a:rPr lang="en-US" dirty="0" smtClean="0"/>
              <a:t>Robinson, A</a:t>
            </a:r>
            <a:r>
              <a:rPr lang="el-GR" dirty="0" smtClean="0"/>
              <a:t>.</a:t>
            </a:r>
            <a:r>
              <a:rPr lang="en-US" dirty="0" smtClean="0"/>
              <a:t>R. Nair et al, Anatomic Hemispherectomy: Historical Perspective,</a:t>
            </a:r>
            <a:r>
              <a:rPr lang="en-US" i="1" dirty="0" smtClean="0"/>
              <a:t> </a:t>
            </a:r>
            <a:r>
              <a:rPr lang="en-US" dirty="0" smtClean="0"/>
              <a:t>World Neurosurg. (2013) 80, 3/4:396-398</a:t>
            </a:r>
          </a:p>
          <a:p>
            <a:r>
              <a:rPr lang="it-IT" dirty="0" smtClean="0"/>
              <a:t>C</a:t>
            </a:r>
            <a:r>
              <a:rPr lang="el-GR" dirty="0" smtClean="0"/>
              <a:t>.</a:t>
            </a:r>
            <a:r>
              <a:rPr lang="it-IT" dirty="0" smtClean="0"/>
              <a:t>E</a:t>
            </a:r>
            <a:r>
              <a:rPr lang="el-GR" dirty="0" smtClean="0"/>
              <a:t>.</a:t>
            </a:r>
            <a:r>
              <a:rPr lang="it-IT" dirty="0" smtClean="0"/>
              <a:t> Marras,T</a:t>
            </a:r>
            <a:r>
              <a:rPr lang="el-GR" dirty="0" smtClean="0"/>
              <a:t>.</a:t>
            </a:r>
            <a:r>
              <a:rPr lang="it-IT" dirty="0" smtClean="0"/>
              <a:t>Granata, A</a:t>
            </a:r>
            <a:r>
              <a:rPr lang="el-GR" dirty="0" smtClean="0"/>
              <a:t>.</a:t>
            </a:r>
            <a:r>
              <a:rPr lang="it-IT" dirty="0" smtClean="0"/>
              <a:t> Franzini</a:t>
            </a:r>
            <a:r>
              <a:rPr lang="el-GR" dirty="0" smtClean="0"/>
              <a:t> </a:t>
            </a:r>
            <a:r>
              <a:rPr lang="en-US" dirty="0" smtClean="0"/>
              <a:t>et al</a:t>
            </a:r>
            <a:r>
              <a:rPr lang="it-IT" dirty="0" smtClean="0"/>
              <a:t>, </a:t>
            </a:r>
            <a:r>
              <a:rPr lang="en-US" dirty="0" smtClean="0"/>
              <a:t>Hemispherotomy and functional hemispherectomy: Indications and outcome, Elsevier, Epilepsy Research (2010) 89, 104—112</a:t>
            </a:r>
          </a:p>
          <a:p>
            <a:r>
              <a:rPr lang="en-US" dirty="0" smtClean="0"/>
              <a:t>S.de Ribaupierre and O. Delalande, Hemispherotomy and other disconnective techniques,</a:t>
            </a:r>
            <a:r>
              <a:rPr lang="pt-BR" dirty="0" smtClean="0"/>
              <a:t> Neurosurg Focus 25 (3):E14, 2008</a:t>
            </a:r>
          </a:p>
          <a:p>
            <a:r>
              <a:rPr lang="en-US" dirty="0" smtClean="0"/>
              <a:t>J.A. Gonzalez-Martınez, </a:t>
            </a:r>
            <a:r>
              <a:rPr lang="en-US" i="1" dirty="0" smtClean="0"/>
              <a:t>A. Gupta P.Kotagal et al, </a:t>
            </a:r>
            <a:r>
              <a:rPr lang="en-US" dirty="0" smtClean="0"/>
              <a:t>Hemispherectomy </a:t>
            </a:r>
            <a:r>
              <a:rPr lang="el-GR" dirty="0" smtClean="0"/>
              <a:t> </a:t>
            </a:r>
            <a:r>
              <a:rPr lang="en-US" dirty="0" smtClean="0"/>
              <a:t>for Catastrophic Epilepsy in Infants,</a:t>
            </a:r>
            <a:r>
              <a:rPr lang="en-US" i="1" dirty="0" smtClean="0"/>
              <a:t> Epilepsia, 46(9):1518–1525, 2005</a:t>
            </a:r>
          </a:p>
          <a:p>
            <a:pPr>
              <a:buNone/>
            </a:pPr>
            <a:r>
              <a:rPr lang="en-US" dirty="0" smtClean="0"/>
              <a:t>     Blackwell Publishing, Inc.</a:t>
            </a:r>
          </a:p>
          <a:p>
            <a:r>
              <a:rPr lang="en-US" dirty="0" smtClean="0"/>
              <a:t>R. van Empelen, A. Jennekens-Schinkel, E. Buskens et al, Functional consequences of hemispherectomy, Brain (2004), 127, 2071–2079</a:t>
            </a:r>
            <a:endParaRPr lang="el-GR" dirty="0" smtClean="0"/>
          </a:p>
          <a:p>
            <a:r>
              <a:rPr lang="en-US" dirty="0" smtClean="0"/>
              <a:t>V. Holloway et al, The reorganisation of sensory motor function in children after hemispherectomy, Brain (2000), 123, 2432-2444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el-GR" dirty="0" smtClean="0"/>
              <a:t>Πηγές &amp; παραπομπές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/>
          <a:lstStyle/>
          <a:p>
            <a:r>
              <a:rPr lang="el-GR" sz="1800" i="1" dirty="0" smtClean="0"/>
              <a:t>[1] </a:t>
            </a:r>
            <a:r>
              <a:rPr lang="en-US" sz="1800" dirty="0" smtClean="0"/>
              <a:t>B</a:t>
            </a:r>
            <a:r>
              <a:rPr lang="el-GR" sz="1800" dirty="0" smtClean="0"/>
              <a:t>. </a:t>
            </a:r>
            <a:r>
              <a:rPr lang="en-US" sz="1800" dirty="0" smtClean="0"/>
              <a:t>Bahuleyan, S</a:t>
            </a:r>
            <a:r>
              <a:rPr lang="el-GR" sz="1800" dirty="0" smtClean="0"/>
              <a:t>. </a:t>
            </a:r>
            <a:r>
              <a:rPr lang="en-US" sz="1800" dirty="0" smtClean="0"/>
              <a:t>Robinson, A</a:t>
            </a:r>
            <a:r>
              <a:rPr lang="el-GR" sz="1800" dirty="0" smtClean="0"/>
              <a:t>.</a:t>
            </a:r>
            <a:r>
              <a:rPr lang="en-US" sz="1800" dirty="0" smtClean="0"/>
              <a:t>R. Nair et al, Anatomic Hemispherectomy: Historical Perspective,</a:t>
            </a:r>
            <a:r>
              <a:rPr lang="en-US" sz="1800" i="1" dirty="0" smtClean="0"/>
              <a:t> </a:t>
            </a:r>
            <a:r>
              <a:rPr lang="en-US" sz="1800" dirty="0" smtClean="0"/>
              <a:t>World Neurosurg. (2013) 80, 3/4:396-398</a:t>
            </a:r>
          </a:p>
          <a:p>
            <a:r>
              <a:rPr lang="el-GR" sz="1800" i="1" dirty="0" smtClean="0"/>
              <a:t>[</a:t>
            </a:r>
            <a:r>
              <a:rPr lang="en-US" sz="1800" i="1" dirty="0" smtClean="0"/>
              <a:t>2</a:t>
            </a:r>
            <a:r>
              <a:rPr lang="el-GR" sz="1800" i="1" dirty="0" smtClean="0"/>
              <a:t>] </a:t>
            </a:r>
            <a:r>
              <a:rPr lang="it-IT" sz="1800" dirty="0" smtClean="0"/>
              <a:t>C</a:t>
            </a:r>
            <a:r>
              <a:rPr lang="el-GR" sz="1800" dirty="0" smtClean="0"/>
              <a:t>.</a:t>
            </a:r>
            <a:r>
              <a:rPr lang="it-IT" sz="1800" dirty="0" smtClean="0"/>
              <a:t>E</a:t>
            </a:r>
            <a:r>
              <a:rPr lang="el-GR" sz="1800" dirty="0" smtClean="0"/>
              <a:t>.</a:t>
            </a:r>
            <a:r>
              <a:rPr lang="it-IT" sz="1800" dirty="0" smtClean="0"/>
              <a:t> Marras,T</a:t>
            </a:r>
            <a:r>
              <a:rPr lang="el-GR" sz="1800" dirty="0" smtClean="0"/>
              <a:t>.</a:t>
            </a:r>
            <a:r>
              <a:rPr lang="it-IT" sz="1800" dirty="0" smtClean="0"/>
              <a:t>Granata, A</a:t>
            </a:r>
            <a:r>
              <a:rPr lang="el-GR" sz="1800" dirty="0" smtClean="0"/>
              <a:t>.</a:t>
            </a:r>
            <a:r>
              <a:rPr lang="it-IT" sz="1800" dirty="0" smtClean="0"/>
              <a:t> Franzini</a:t>
            </a:r>
            <a:r>
              <a:rPr lang="el-GR" sz="1800" dirty="0" smtClean="0"/>
              <a:t> </a:t>
            </a:r>
            <a:r>
              <a:rPr lang="en-US" sz="1800" dirty="0" smtClean="0"/>
              <a:t>et al</a:t>
            </a:r>
            <a:r>
              <a:rPr lang="it-IT" sz="1800" dirty="0" smtClean="0"/>
              <a:t>, </a:t>
            </a:r>
            <a:r>
              <a:rPr lang="en-US" sz="1800" dirty="0" smtClean="0"/>
              <a:t>Hemispherotomy and functional hemispherectomy: Indications and outcome,Elsevier, Epilepsy Research (2010) 89, 106</a:t>
            </a:r>
          </a:p>
          <a:p>
            <a:r>
              <a:rPr lang="en-US" sz="1800" i="1" dirty="0" smtClean="0"/>
              <a:t>[3] </a:t>
            </a:r>
            <a:r>
              <a:rPr lang="en-US" sz="1800" dirty="0" smtClean="0"/>
              <a:t>S.de Ribaupierre and O. Delalande, Hemispherotomy and other disconnective techniques,</a:t>
            </a:r>
            <a:r>
              <a:rPr lang="pt-BR" sz="1800" dirty="0" smtClean="0"/>
              <a:t> Neurosurg Focus 25 (3):E14, 2008, 5</a:t>
            </a:r>
            <a:endParaRPr lang="it-IT" sz="1800" dirty="0" smtClean="0"/>
          </a:p>
          <a:p>
            <a:r>
              <a:rPr lang="en-US" sz="1800" i="1" dirty="0" smtClean="0"/>
              <a:t>[4]</a:t>
            </a:r>
            <a:r>
              <a:rPr lang="el-GR" sz="1800" i="1" dirty="0" smtClean="0"/>
              <a:t> </a:t>
            </a:r>
            <a:r>
              <a:rPr lang="en-US" sz="1800" dirty="0" smtClean="0"/>
              <a:t>A. Leland Albright, I.F. Pollack and P. D. Adelson, Principles and Practice of Pediatric Neurosurgery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edition, New York 2013, Thieme</a:t>
            </a:r>
            <a:r>
              <a:rPr lang="el-GR" sz="1800" dirty="0" smtClean="0"/>
              <a:t>, κεφ. 75 </a:t>
            </a:r>
            <a:r>
              <a:rPr lang="en-US" sz="1800" dirty="0" smtClean="0"/>
              <a:t>Hemispherectomy A. Beier,J.T. Rutka,  </a:t>
            </a:r>
            <a:r>
              <a:rPr lang="el-GR" sz="1800" dirty="0" smtClean="0"/>
              <a:t>σελ.</a:t>
            </a:r>
            <a:r>
              <a:rPr lang="en-US" sz="1800" dirty="0" smtClean="0"/>
              <a:t> 987</a:t>
            </a:r>
            <a:r>
              <a:rPr lang="el-GR" sz="1800" dirty="0" smtClean="0"/>
              <a:t> </a:t>
            </a:r>
          </a:p>
          <a:p>
            <a:r>
              <a:rPr lang="el-GR" sz="1800" i="1" dirty="0" smtClean="0"/>
              <a:t>[5] </a:t>
            </a:r>
            <a:r>
              <a:rPr lang="en-US" sz="1800" dirty="0" smtClean="0">
                <a:hlinkClick r:id="rId2"/>
              </a:rPr>
              <a:t>http://radiopaedia.org/articles/hemiconvulsion-hemiplegia-epilepsy-syndrome</a:t>
            </a:r>
            <a:endParaRPr lang="en-US" sz="1800" dirty="0" smtClean="0"/>
          </a:p>
          <a:p>
            <a:r>
              <a:rPr lang="el-GR" sz="1800" i="1" dirty="0" smtClean="0"/>
              <a:t>[6] </a:t>
            </a:r>
            <a:r>
              <a:rPr lang="en-US" sz="1800" dirty="0" smtClean="0">
                <a:hlinkClick r:id="rId3"/>
              </a:rPr>
              <a:t>http://radiopaedia.org/cases/rasmussens-encephalitis</a:t>
            </a:r>
            <a:endParaRPr lang="en-US" sz="1800" dirty="0" smtClean="0"/>
          </a:p>
          <a:p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el-GR" dirty="0" smtClean="0"/>
              <a:t>Επιληψία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179512" y="19888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Μια επιληπτική κρίση είναι το αποτέλεσμα</a:t>
            </a:r>
            <a:r>
              <a:rPr lang="en-US" dirty="0" smtClean="0"/>
              <a:t> </a:t>
            </a:r>
            <a:r>
              <a:rPr lang="el-GR" dirty="0" smtClean="0"/>
              <a:t>μιας μη ελεγχόμενης παροξυσμικής εκπολωτικής στροφής μέσα στο ΚΝΣ</a:t>
            </a:r>
            <a:r>
              <a:rPr lang="en-US" dirty="0" smtClean="0"/>
              <a:t> </a:t>
            </a:r>
            <a:r>
              <a:rPr lang="en-US" i="1" baseline="30000" dirty="0" smtClean="0"/>
              <a:t> </a:t>
            </a:r>
            <a:endParaRPr lang="el-GR" i="1" baseline="30000" dirty="0"/>
          </a:p>
        </p:txBody>
      </p:sp>
      <p:sp>
        <p:nvSpPr>
          <p:cNvPr id="5" name="4 - Ορθογώνιο"/>
          <p:cNvSpPr/>
          <p:nvPr/>
        </p:nvSpPr>
        <p:spPr>
          <a:xfrm>
            <a:off x="4572000" y="27809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Εμφανίζεται συνήθως στην παιδική ηλικία ή σε ανθρώπους άνω τον 65 </a:t>
            </a: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flipV="1">
            <a:off x="4355976" y="4149080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4427984" y="4653136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251520" y="3501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5% του πληθυσμού υποφέρει από μία κρίση κατά την διάρκεια της ζωής του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107504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0,5% υποφέρει από επαναλαμβανόμενες  κρίσεις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5543600" y="3933056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70% αντιμετωπίζονται φαρμακευτικά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5076056" y="5013176"/>
            <a:ext cx="3927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 smtClean="0"/>
              <a:t>30% τουλάχιστον εν μέρει </a:t>
            </a:r>
          </a:p>
          <a:p>
            <a:r>
              <a:rPr lang="el-GR" sz="1600" b="1" dirty="0" smtClean="0"/>
              <a:t>ανθεκτικές σε φαρμακευτική αγωγή</a:t>
            </a:r>
            <a:endParaRPr lang="el-GR" sz="1600" b="1" dirty="0"/>
          </a:p>
        </p:txBody>
      </p:sp>
      <p:pic>
        <p:nvPicPr>
          <p:cNvPr id="1026" name="Picture 2" descr="C:\Users\user\Desktop\epilepsyawarenessribb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056" y="620688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αναδρομή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1928: ο </a:t>
            </a:r>
            <a:r>
              <a:rPr lang="en-US" dirty="0" smtClean="0"/>
              <a:t>Dandy </a:t>
            </a:r>
            <a:r>
              <a:rPr lang="el-GR" dirty="0" smtClean="0"/>
              <a:t>καταγράφει σειρά από 5 ασθενείς με ΑΗ, περιγράφοντας την τεχνική για πρώτη φορά</a:t>
            </a:r>
          </a:p>
          <a:p>
            <a:r>
              <a:rPr lang="el-GR" dirty="0" smtClean="0"/>
              <a:t>1933: ο </a:t>
            </a:r>
            <a:r>
              <a:rPr lang="en-US" dirty="0" smtClean="0"/>
              <a:t>Gardner </a:t>
            </a:r>
            <a:r>
              <a:rPr lang="el-GR" dirty="0" smtClean="0"/>
              <a:t>χρησιμοποιεί την ΑΗ για θεραπεία γλοιωμάτων</a:t>
            </a:r>
          </a:p>
          <a:p>
            <a:r>
              <a:rPr lang="el-GR" dirty="0" smtClean="0"/>
              <a:t>1938: οι </a:t>
            </a:r>
            <a:r>
              <a:rPr lang="en-US" dirty="0" smtClean="0"/>
              <a:t>McKenzie et al </a:t>
            </a:r>
            <a:r>
              <a:rPr lang="el-GR" dirty="0" smtClean="0"/>
              <a:t>χρησιμοποιεί την ΑΗ για την θεραπεία επιληπτικών κρίσεων</a:t>
            </a:r>
          </a:p>
          <a:p>
            <a:r>
              <a:rPr lang="el-GR" dirty="0" smtClean="0"/>
              <a:t>1950: ο </a:t>
            </a:r>
            <a:r>
              <a:rPr lang="en-US" dirty="0" smtClean="0"/>
              <a:t>Krynauw </a:t>
            </a:r>
            <a:r>
              <a:rPr lang="el-GR" dirty="0" smtClean="0"/>
              <a:t>χρησιμοποιεί την ΑΗ σε 12 ασθενείς </a:t>
            </a:r>
          </a:p>
          <a:p>
            <a:r>
              <a:rPr lang="el-GR" dirty="0" smtClean="0"/>
              <a:t>1966: οι </a:t>
            </a:r>
            <a:r>
              <a:rPr lang="en-US" dirty="0" smtClean="0"/>
              <a:t>Oppenheimer </a:t>
            </a:r>
            <a:r>
              <a:rPr lang="el-GR" dirty="0" smtClean="0"/>
              <a:t>και </a:t>
            </a:r>
            <a:r>
              <a:rPr lang="en-US" dirty="0" smtClean="0"/>
              <a:t>Griffith</a:t>
            </a:r>
            <a:r>
              <a:rPr lang="el-GR" dirty="0" smtClean="0"/>
              <a:t> και παρατηρούν την εμφάνιση επιφανειακής σιδήρωσης μετεγχειρητικά σε υψηλό ποσοστό ασθενών </a:t>
            </a:r>
          </a:p>
          <a:p>
            <a:r>
              <a:rPr lang="el-GR" dirty="0" smtClean="0"/>
              <a:t>1974: ο </a:t>
            </a:r>
            <a:r>
              <a:rPr lang="en-US" dirty="0" smtClean="0"/>
              <a:t>Rasmussen </a:t>
            </a:r>
            <a:r>
              <a:rPr lang="el-GR" dirty="0" smtClean="0"/>
              <a:t>εισάγει την ΛΗ, για να αποφύγει το υψηλό ποσοστό θνησιμότητας και να διατηρήσει μεγαλύτερο ποσοστό ιστού</a:t>
            </a:r>
          </a:p>
          <a:p>
            <a:r>
              <a:rPr lang="el-GR" dirty="0" smtClean="0"/>
              <a:t>1983: ο </a:t>
            </a:r>
            <a:r>
              <a:rPr lang="en-US" dirty="0" smtClean="0"/>
              <a:t>Adams </a:t>
            </a:r>
            <a:r>
              <a:rPr lang="el-GR" dirty="0" smtClean="0"/>
              <a:t>εισάγει την τύπου Οξφόρδης ΑΗ</a:t>
            </a:r>
          </a:p>
          <a:p>
            <a:r>
              <a:rPr lang="el-GR" dirty="0" smtClean="0"/>
              <a:t>1992: οι </a:t>
            </a:r>
            <a:r>
              <a:rPr lang="en-US" dirty="0" smtClean="0"/>
              <a:t>Delalande et al </a:t>
            </a:r>
            <a:r>
              <a:rPr lang="el-GR" dirty="0" smtClean="0"/>
              <a:t>εισάγουν την ημισφαιρετομή</a:t>
            </a:r>
            <a:endParaRPr lang="en-US" dirty="0" smtClean="0"/>
          </a:p>
          <a:p>
            <a:r>
              <a:rPr lang="en-US" dirty="0" smtClean="0"/>
              <a:t>1995: </a:t>
            </a:r>
            <a:r>
              <a:rPr lang="el-GR" dirty="0" smtClean="0"/>
              <a:t>ο </a:t>
            </a:r>
            <a:r>
              <a:rPr lang="en-US" dirty="0" smtClean="0"/>
              <a:t>Villemure</a:t>
            </a:r>
            <a:r>
              <a:rPr lang="el-GR" dirty="0" smtClean="0"/>
              <a:t> εισάγει την περι-νησιδιακή ημισφαιρετομή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9848"/>
          </a:xfrm>
        </p:spPr>
        <p:txBody>
          <a:bodyPr/>
          <a:lstStyle/>
          <a:p>
            <a:r>
              <a:rPr lang="el-GR" dirty="0" smtClean="0"/>
              <a:t>Ανατομική Ημισφαιρεκτομή (Α.Η.)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39552" y="1916832"/>
            <a:ext cx="805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Αφαίρεση ολόκληρου του ημισφαιρίου, διατηρώντας μόνο τα βασικά γάγγλια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31623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757264"/>
            <a:ext cx="30765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251520" y="5589240"/>
            <a:ext cx="4184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Εικ.1: </a:t>
            </a:r>
            <a:r>
              <a:rPr lang="el-GR" sz="1200" dirty="0" smtClean="0"/>
              <a:t>Σχηματική αναπαράσταση της ΑΗ κατά </a:t>
            </a:r>
            <a:r>
              <a:rPr lang="en-US" sz="1200" dirty="0" smtClean="0"/>
              <a:t>Krynauw</a:t>
            </a:r>
            <a:r>
              <a:rPr lang="el-GR" sz="1200" dirty="0" smtClean="0"/>
              <a:t> </a:t>
            </a:r>
            <a:r>
              <a:rPr lang="el-GR" sz="1200" baseline="30000" dirty="0" smtClean="0"/>
              <a:t>[1]</a:t>
            </a:r>
            <a:endParaRPr lang="el-GR" sz="1200" dirty="0" smtClean="0"/>
          </a:p>
        </p:txBody>
      </p:sp>
      <p:sp>
        <p:nvSpPr>
          <p:cNvPr id="9" name="8 - Ορθογώνιο"/>
          <p:cNvSpPr/>
          <p:nvPr/>
        </p:nvSpPr>
        <p:spPr>
          <a:xfrm>
            <a:off x="5580112" y="5733256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1" dirty="0" smtClean="0"/>
              <a:t>Εικ.2:  </a:t>
            </a:r>
            <a:r>
              <a:rPr lang="el-GR" sz="1200" dirty="0" smtClean="0"/>
              <a:t>Σχηματική αναπαράσταση </a:t>
            </a:r>
          </a:p>
          <a:p>
            <a:r>
              <a:rPr lang="el-GR" sz="1200" dirty="0" smtClean="0"/>
              <a:t>της τύπου Οξφόρδης ΑΗ </a:t>
            </a:r>
            <a:r>
              <a:rPr lang="el-GR" sz="1200" baseline="30000" dirty="0" smtClean="0"/>
              <a:t>[1]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131840" y="2996952"/>
            <a:ext cx="2962672" cy="1069848"/>
          </a:xfrm>
        </p:spPr>
        <p:txBody>
          <a:bodyPr/>
          <a:lstStyle/>
          <a:p>
            <a:r>
              <a:rPr lang="el-GR" dirty="0" smtClean="0"/>
              <a:t>Όμως….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395536" y="4509120"/>
            <a:ext cx="8515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 smtClean="0"/>
              <a:t> Επιφανειακή Σιδήρωση λόγω συνεχούς αιμορραγίας στο εσωτερικό του κρανίου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 smtClean="0"/>
              <a:t> Υδροκέφαλος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 smtClean="0"/>
              <a:t> Λοιμώξεις (πχ. Ασηπτική μηνιγγίτιδα)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 smtClean="0"/>
              <a:t>Υψηλό ποσοστό θνησιμότητας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395536" y="184482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 smtClean="0"/>
              <a:t> </a:t>
            </a:r>
            <a:r>
              <a:rPr lang="el-GR" b="1" dirty="0" smtClean="0"/>
              <a:t>Εξάλειψη</a:t>
            </a:r>
            <a:r>
              <a:rPr lang="el-GR" dirty="0" smtClean="0"/>
              <a:t> των επιληπτικών κρίσεων σε πάνω από το 95% των περιπτώσεων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 smtClean="0"/>
              <a:t> Δεν υπήρξε σε πάνω από το 75% </a:t>
            </a:r>
            <a:r>
              <a:rPr lang="el-GR" b="1" dirty="0" smtClean="0"/>
              <a:t>επιδείνωση</a:t>
            </a:r>
            <a:r>
              <a:rPr lang="el-GR" dirty="0" smtClean="0"/>
              <a:t> των κινητικών λειτουργιών και της ομιλίας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9848"/>
          </a:xfrm>
        </p:spPr>
        <p:txBody>
          <a:bodyPr/>
          <a:lstStyle/>
          <a:p>
            <a:r>
              <a:rPr lang="el-GR" dirty="0" smtClean="0"/>
              <a:t>Λειτουργική Ημισφαιρεκτομή (Λ.Η)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7900192" cy="247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683568" y="2060848"/>
            <a:ext cx="780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Δεν αφαιρείται ολόκληρο το ημισφαίριο, πλήρης διαχωρισμός ημισφαιρίων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11560" y="5157192"/>
            <a:ext cx="2993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Εικ.3: </a:t>
            </a:r>
            <a:r>
              <a:rPr lang="el-GR" sz="1200" dirty="0" smtClean="0"/>
              <a:t>Σχηματική παρουσίαση της Λ.Η</a:t>
            </a:r>
            <a:r>
              <a:rPr lang="el-GR" sz="1200" baseline="30000" dirty="0" smtClean="0"/>
              <a:t>[2]</a:t>
            </a:r>
            <a:endParaRPr lang="el-GR" sz="1200" dirty="0"/>
          </a:p>
        </p:txBody>
      </p:sp>
      <p:sp>
        <p:nvSpPr>
          <p:cNvPr id="7" name="6 - TextBox"/>
          <p:cNvSpPr txBox="1"/>
          <p:nvPr/>
        </p:nvSpPr>
        <p:spPr>
          <a:xfrm>
            <a:off x="467544" y="6021288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Έτσι έχουμε: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2051720" y="5733256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dirty="0" smtClean="0"/>
              <a:t> προστασία από την Ε.Σ.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dirty="0" smtClean="0"/>
              <a:t> εξάλειψη κρίσεων στο 75%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dirty="0" smtClean="0"/>
              <a:t> μείωση ποσοστού εμφάνισης υδροκέφαλου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9848"/>
          </a:xfrm>
        </p:spPr>
        <p:txBody>
          <a:bodyPr/>
          <a:lstStyle/>
          <a:p>
            <a:r>
              <a:rPr lang="el-GR" dirty="0" smtClean="0"/>
              <a:t>Ημισφαιρετομή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95536" y="5517232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E</a:t>
            </a:r>
            <a:r>
              <a:rPr lang="el-GR" sz="1200" b="1" dirty="0" smtClean="0"/>
              <a:t>ικ.4: </a:t>
            </a:r>
            <a:r>
              <a:rPr lang="el-GR" sz="1200" dirty="0" smtClean="0"/>
              <a:t>Η </a:t>
            </a:r>
            <a:r>
              <a:rPr lang="en-US" sz="1200" dirty="0" smtClean="0"/>
              <a:t>PIH </a:t>
            </a:r>
            <a:r>
              <a:rPr lang="el-GR" sz="1200" dirty="0" smtClean="0"/>
              <a:t>του </a:t>
            </a:r>
            <a:r>
              <a:rPr lang="en-US" sz="1200" dirty="0" smtClean="0"/>
              <a:t>Villemure </a:t>
            </a:r>
            <a:r>
              <a:rPr lang="el-GR" sz="1200" dirty="0" smtClean="0"/>
              <a:t>σχηματικά </a:t>
            </a:r>
            <a:r>
              <a:rPr lang="el-GR" sz="1200" i="1" baseline="30000" dirty="0" smtClean="0"/>
              <a:t>[1]</a:t>
            </a:r>
            <a:endParaRPr lang="en-US" sz="1200" i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84984"/>
            <a:ext cx="2817999" cy="282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36912"/>
            <a:ext cx="2911796" cy="271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0" y="177281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Αφαίρεση μικρού ποσοστού του εγκεφαλικού ιστού, </a:t>
            </a:r>
          </a:p>
          <a:p>
            <a:r>
              <a:rPr lang="el-GR" dirty="0" smtClean="0"/>
              <a:t>σχεδόν πλήρης διαχωρισμός των 2 ημισφαιρίων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2843808" y="6237312"/>
            <a:ext cx="30796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E</a:t>
            </a:r>
            <a:r>
              <a:rPr lang="el-GR" sz="1200" b="1" dirty="0" smtClean="0"/>
              <a:t>ικ.5: </a:t>
            </a:r>
            <a:r>
              <a:rPr lang="el-GR" sz="1200" dirty="0" smtClean="0"/>
              <a:t>Η </a:t>
            </a:r>
            <a:r>
              <a:rPr lang="en-US" sz="1200" dirty="0" smtClean="0"/>
              <a:t>VPH </a:t>
            </a:r>
            <a:r>
              <a:rPr lang="el-GR" sz="1200" dirty="0" smtClean="0"/>
              <a:t>του </a:t>
            </a:r>
            <a:r>
              <a:rPr lang="en-US" sz="1200" dirty="0" smtClean="0"/>
              <a:t>Delalande</a:t>
            </a:r>
            <a:r>
              <a:rPr lang="el-GR" sz="1200" dirty="0" smtClean="0"/>
              <a:t> σχηματικά</a:t>
            </a:r>
            <a:r>
              <a:rPr lang="en-US" sz="1200" dirty="0" smtClean="0"/>
              <a:t> </a:t>
            </a:r>
            <a:r>
              <a:rPr lang="el-GR" sz="1200" i="1" baseline="30000" dirty="0" smtClean="0"/>
              <a:t>[1]</a:t>
            </a:r>
            <a:endParaRPr lang="en-US" sz="1200" i="1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1607" y="1196752"/>
            <a:ext cx="3402393" cy="41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6084168" y="5373216"/>
            <a:ext cx="2691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Εικ.6: </a:t>
            </a:r>
            <a:r>
              <a:rPr lang="el-GR" sz="1200" dirty="0" smtClean="0"/>
              <a:t>Τομογραφία μετά από </a:t>
            </a:r>
            <a:r>
              <a:rPr lang="en-US" sz="1200" dirty="0" smtClean="0"/>
              <a:t>PIH </a:t>
            </a:r>
            <a:r>
              <a:rPr lang="en-US" sz="1200" baseline="30000" dirty="0" smtClean="0"/>
              <a:t>[3]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el-GR" dirty="0" smtClean="0"/>
              <a:t> Κριτήρια επιλογής ασθενών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5112"/>
          </a:xfrm>
        </p:spPr>
        <p:txBody>
          <a:bodyPr/>
          <a:lstStyle/>
          <a:p>
            <a:r>
              <a:rPr lang="el-GR" dirty="0" smtClean="0"/>
              <a:t>Για βρέφη:</a:t>
            </a:r>
          </a:p>
          <a:p>
            <a:pPr lvl="3">
              <a:buFont typeface="Wingdings" pitchFamily="2" charset="2"/>
              <a:buChar char="Ø"/>
            </a:pPr>
            <a:r>
              <a:rPr lang="el-GR" dirty="0" smtClean="0"/>
              <a:t> μη απόκριση στα πρώτα 3 αντι-επιληπτικά φάρμακα</a:t>
            </a:r>
          </a:p>
          <a:p>
            <a:pPr lvl="3">
              <a:buFont typeface="Wingdings" pitchFamily="2" charset="2"/>
              <a:buChar char="Ø"/>
            </a:pPr>
            <a:r>
              <a:rPr lang="el-GR" dirty="0" smtClean="0"/>
              <a:t> επιληπτικές κρίσεις εντοπισμένες στο 1 μόνο ημισφαίριο</a:t>
            </a:r>
          </a:p>
          <a:p>
            <a:r>
              <a:rPr lang="el-GR" dirty="0" smtClean="0"/>
              <a:t>Για ενήλικες:</a:t>
            </a:r>
          </a:p>
          <a:p>
            <a:pPr lvl="3">
              <a:buFont typeface="Wingdings" pitchFamily="2" charset="2"/>
              <a:buChar char="Ø"/>
            </a:pPr>
            <a:r>
              <a:rPr lang="el-GR" dirty="0" smtClean="0"/>
              <a:t>μη απόκριση σε τουλάχιστον 2 φαρμακευτικές αγωγές σε διάστημα 2 ετών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07504" y="476672"/>
            <a:ext cx="239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Hemimegalencephaly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150153" y="711990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l-GR" dirty="0"/>
              <a:t>IHSS</a:t>
            </a:r>
            <a:r>
              <a:rPr lang="en-US" dirty="0" smtClean="0"/>
              <a:t>) </a:t>
            </a:r>
            <a:r>
              <a:rPr lang="el-GR" dirty="0"/>
              <a:t>Νεογνική ημιπληγία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3972669" cy="450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543ac1085014cfd9e67c1be334cac2_big_gallery.jpg"/>
          <p:cNvPicPr>
            <a:picLocks noChangeAspect="1" noChangeArrowheads="1"/>
          </p:cNvPicPr>
          <p:nvPr/>
        </p:nvPicPr>
        <p:blipFill>
          <a:blip r:embed="rId4" cstate="print"/>
          <a:srcRect l="15783" t="23092" r="14942" b="10350"/>
          <a:stretch>
            <a:fillRect/>
          </a:stretch>
        </p:blipFill>
        <p:spPr bwMode="auto">
          <a:xfrm>
            <a:off x="5292080" y="1340768"/>
            <a:ext cx="3672408" cy="3528392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>
            <a:off x="179512" y="5373216"/>
            <a:ext cx="381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i="1" dirty="0" smtClean="0"/>
              <a:t>Εικ.</a:t>
            </a:r>
            <a:r>
              <a:rPr lang="en-US" sz="1200" b="1" i="1" dirty="0" smtClean="0"/>
              <a:t>7</a:t>
            </a:r>
            <a:r>
              <a:rPr lang="el-GR" sz="1200" b="1" i="1" dirty="0" smtClean="0"/>
              <a:t>:</a:t>
            </a:r>
            <a:r>
              <a:rPr lang="en-US" sz="1200" b="1" i="1" dirty="0" smtClean="0"/>
              <a:t> </a:t>
            </a:r>
            <a:r>
              <a:rPr lang="el-GR" sz="1200" b="1" i="1" dirty="0" smtClean="0"/>
              <a:t> </a:t>
            </a:r>
            <a:r>
              <a:rPr lang="el-GR" sz="1200" dirty="0" smtClean="0"/>
              <a:t>Ασθενής  παρουσιάζει  αύξηση της μάζας του </a:t>
            </a:r>
          </a:p>
          <a:p>
            <a:r>
              <a:rPr lang="el-GR" sz="1200" dirty="0" smtClean="0"/>
              <a:t>αριστερού βρεγματικού, ινιακού και κροταφικού </a:t>
            </a:r>
            <a:r>
              <a:rPr lang="el-GR" sz="1200" i="1" baseline="30000" dirty="0" smtClean="0"/>
              <a:t>[</a:t>
            </a:r>
            <a:r>
              <a:rPr lang="en-US" sz="1200" i="1" baseline="30000" dirty="0" smtClean="0"/>
              <a:t>4</a:t>
            </a:r>
            <a:r>
              <a:rPr lang="el-GR" sz="1200" i="1" baseline="30000" dirty="0" smtClean="0"/>
              <a:t>]</a:t>
            </a:r>
            <a:r>
              <a:rPr lang="en-US" sz="1200" i="1" baseline="30000" dirty="0" smtClean="0"/>
              <a:t> </a:t>
            </a:r>
            <a:endParaRPr lang="el-GR" sz="1200" i="1" dirty="0"/>
          </a:p>
        </p:txBody>
      </p:sp>
      <p:sp>
        <p:nvSpPr>
          <p:cNvPr id="12" name="11 - Ορθογώνιο"/>
          <p:cNvSpPr/>
          <p:nvPr/>
        </p:nvSpPr>
        <p:spPr>
          <a:xfrm>
            <a:off x="5292080" y="4941168"/>
            <a:ext cx="324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1" dirty="0" smtClean="0"/>
              <a:t>Εικ.</a:t>
            </a:r>
            <a:r>
              <a:rPr lang="en-US" sz="1200" b="1" dirty="0" smtClean="0"/>
              <a:t>8</a:t>
            </a:r>
            <a:r>
              <a:rPr lang="el-GR" sz="1200" b="1" dirty="0" smtClean="0"/>
              <a:t>:</a:t>
            </a:r>
            <a:r>
              <a:rPr lang="en-US" sz="1200" b="1" dirty="0" smtClean="0"/>
              <a:t> </a:t>
            </a:r>
            <a:r>
              <a:rPr lang="el-GR" sz="1200" b="1" dirty="0" smtClean="0"/>
              <a:t> </a:t>
            </a:r>
            <a:r>
              <a:rPr lang="el-GR" sz="1200" dirty="0" smtClean="0"/>
              <a:t>Ασθενής </a:t>
            </a:r>
            <a:r>
              <a:rPr lang="en-US" sz="1200" dirty="0" smtClean="0"/>
              <a:t> </a:t>
            </a:r>
            <a:r>
              <a:rPr lang="el-GR" sz="1200" dirty="0" smtClean="0"/>
              <a:t>με </a:t>
            </a:r>
            <a:r>
              <a:rPr lang="en-US" sz="1200" dirty="0" smtClean="0"/>
              <a:t> IHSS</a:t>
            </a:r>
            <a:r>
              <a:rPr lang="el-GR" sz="1200" dirty="0" smtClean="0"/>
              <a:t> σε </a:t>
            </a:r>
            <a:r>
              <a:rPr lang="el-GR" sz="1200" dirty="0" smtClean="0"/>
              <a:t>έξαρση, </a:t>
            </a:r>
            <a:r>
              <a:rPr lang="en-US" sz="1200" dirty="0" smtClean="0"/>
              <a:t>MRI </a:t>
            </a:r>
            <a:r>
              <a:rPr lang="el-GR" sz="1200" baseline="30000" dirty="0" smtClean="0"/>
              <a:t>[</a:t>
            </a:r>
            <a:r>
              <a:rPr lang="en-US" sz="1200" baseline="30000" dirty="0" smtClean="0"/>
              <a:t>5</a:t>
            </a:r>
            <a:r>
              <a:rPr lang="el-GR" sz="1200" baseline="30000" dirty="0" smtClean="0"/>
              <a:t>]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1637</TotalTime>
  <Words>1087</Words>
  <Application>Microsoft Office PowerPoint</Application>
  <PresentationFormat>Προβολή στην οθόνη (4:3)</PresentationFormat>
  <Paragraphs>121</Paragraphs>
  <Slides>14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Αστικό</vt:lpstr>
      <vt:lpstr>ΑΠΌ ΤΗΝ ΗΜΙΣΦΑΙΡΕΚΤΟΜΗ ΣΤΗΝ ΗΜΙΣΦΑΙΡΕΤΟΜΗ</vt:lpstr>
      <vt:lpstr>Επιληψία</vt:lpstr>
      <vt:lpstr>Ιστορική αναδρομή</vt:lpstr>
      <vt:lpstr>Ανατομική Ημισφαιρεκτομή (Α.Η.)</vt:lpstr>
      <vt:lpstr>Όμως….</vt:lpstr>
      <vt:lpstr>Λειτουργική Ημισφαιρεκτομή (Λ.Η)</vt:lpstr>
      <vt:lpstr>Ημισφαιρετομή</vt:lpstr>
      <vt:lpstr> Κριτήρια επιλογής ασθενών</vt:lpstr>
      <vt:lpstr>Παρουσίαση του PowerPoint</vt:lpstr>
      <vt:lpstr>Παρουσίαση του PowerPoint</vt:lpstr>
      <vt:lpstr>          Αποτελέσματα </vt:lpstr>
      <vt:lpstr>Κινησιολογικές επιπτώσεις</vt:lpstr>
      <vt:lpstr>Βιβλιογραφία</vt:lpstr>
      <vt:lpstr>Πηγές &amp; παραπομπές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asteraki!!!!!!!</dc:creator>
  <cp:lastModifiedBy>Γιάννα</cp:lastModifiedBy>
  <cp:revision>23</cp:revision>
  <dcterms:created xsi:type="dcterms:W3CDTF">2014-11-23T11:03:30Z</dcterms:created>
  <dcterms:modified xsi:type="dcterms:W3CDTF">2015-03-02T21:32:53Z</dcterms:modified>
</cp:coreProperties>
</file>