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14" y="-9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0633F1F7-3177-48FF-9507-92F7B67CE828}" type="datetimeFigureOut">
              <a:rPr lang="el-GR" smtClean="0"/>
              <a:t>15/4/2019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77CE32B-01D3-4427-9849-429FEC2A0432}"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633F1F7-3177-48FF-9507-92F7B67CE828}" type="datetimeFigureOut">
              <a:rPr lang="el-GR" smtClean="0"/>
              <a:t>15/4/2019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77CE32B-01D3-4427-9849-429FEC2A0432}"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633F1F7-3177-48FF-9507-92F7B67CE828}" type="datetimeFigureOut">
              <a:rPr lang="el-GR" smtClean="0"/>
              <a:t>15/4/2019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77CE32B-01D3-4427-9849-429FEC2A0432}"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633F1F7-3177-48FF-9507-92F7B67CE828}" type="datetimeFigureOut">
              <a:rPr lang="el-GR" smtClean="0"/>
              <a:t>15/4/2019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77CE32B-01D3-4427-9849-429FEC2A0432}"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633F1F7-3177-48FF-9507-92F7B67CE828}" type="datetimeFigureOut">
              <a:rPr lang="el-GR" smtClean="0"/>
              <a:t>15/4/2019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77CE32B-01D3-4427-9849-429FEC2A0432}"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0633F1F7-3177-48FF-9507-92F7B67CE828}" type="datetimeFigureOut">
              <a:rPr lang="el-GR" smtClean="0"/>
              <a:t>15/4/2019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77CE32B-01D3-4427-9849-429FEC2A0432}"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633F1F7-3177-48FF-9507-92F7B67CE828}" type="datetimeFigureOut">
              <a:rPr lang="el-GR" smtClean="0"/>
              <a:t>15/4/2019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77CE32B-01D3-4427-9849-429FEC2A0432}"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0633F1F7-3177-48FF-9507-92F7B67CE828}" type="datetimeFigureOut">
              <a:rPr lang="el-GR" smtClean="0"/>
              <a:t>15/4/2019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777CE32B-01D3-4427-9849-429FEC2A0432}"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633F1F7-3177-48FF-9507-92F7B67CE828}" type="datetimeFigureOut">
              <a:rPr lang="el-GR" smtClean="0"/>
              <a:t>15/4/2019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77CE32B-01D3-4427-9849-429FEC2A0432}"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633F1F7-3177-48FF-9507-92F7B67CE828}" type="datetimeFigureOut">
              <a:rPr lang="el-GR" smtClean="0"/>
              <a:t>15/4/2019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77CE32B-01D3-4427-9849-429FEC2A0432}"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633F1F7-3177-48FF-9507-92F7B67CE828}" type="datetimeFigureOut">
              <a:rPr lang="el-GR" smtClean="0"/>
              <a:t>15/4/2019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77CE32B-01D3-4427-9849-429FEC2A0432}"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33F1F7-3177-48FF-9507-92F7B67CE828}" type="datetimeFigureOut">
              <a:rPr lang="el-GR" smtClean="0"/>
              <a:t>15/4/2019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7CE32B-01D3-4427-9849-429FEC2A0432}"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117693"/>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Αντικείμενο</a:t>
            </a:r>
            <a:r>
              <a:rPr kumimoji="0" lang="el-GR" sz="24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της προστασίας με δικαιώματα πνευματικής ιδιοκτησίας η μορφή και όχι η ιδέα.</a:t>
            </a:r>
            <a:endPar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2400" dirty="0">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Παράδειγμα- </a:t>
            </a:r>
            <a:r>
              <a:rPr kumimoji="0" lang="el-GR"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Ντάν</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Μπράουν </a:t>
            </a:r>
            <a:r>
              <a:rPr kumimoji="0" lang="el-GR"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Κώδικας ντα Βίντσι</a:t>
            </a:r>
            <a:r>
              <a:rPr kumimoji="0" lang="el-GR"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δεν έχουμε προσβολή των πνευ</a:t>
            </a:r>
            <a:r>
              <a:rPr lang="el-GR" sz="2400" dirty="0" smtClean="0">
                <a:latin typeface="Times New Roman" pitchFamily="18" charset="0"/>
                <a:ea typeface="Calibri" pitchFamily="34" charset="0"/>
                <a:cs typeface="Times New Roman" pitchFamily="18" charset="0"/>
              </a:rPr>
              <a:t>ματικών δικαιωμάτων των επιστημονικών συγγραμμάτων που έχουν αναπτύξει την εν λόγω θεωρία</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γιατί τα ιστορικά γεγονότα και οι ιδέες δεν προστατεύονται.</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Παράδειγμα- Κανείς δεν μπορεί να μονοπωλήσει την ιδέα οργάνωσης μιας καλλιτεχνικής συνάντησης.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ιδέα ελεύθερη και προσιτή στον καθένα. Κοινό κτήμα και όχι αντικείμενο πνευματικής ιδιοκτησίας. Δεν προστατεύονται οι επιστημονικές ανακαλύψεις και οι θεωρίες. Οι επιστημονικές γνώσεις και θεωρίες δεν μπορεί να ανήκουν στην αποκλειστική εξουσία του επιστήμονα. Προστατεύεται ο τρόπος με τον οποίο διατυπώνεται η έμπνευση.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0" y="-171400"/>
            <a:ext cx="9144000" cy="74789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αρχή της μη προστασίας ορισμένων έργων</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Όχι αντικείμενο προστασίας τα </a:t>
            </a:r>
            <a:r>
              <a:rPr kumimoji="0" lang="el-GR"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επίσημα κείμενα με τα οποία εκφράζεται η άσκηση πολιτειακής αρμοδιότητας</a:t>
            </a:r>
            <a:r>
              <a:rPr kumimoji="0" lang="el-GR"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Δηλαδή, τα νομοθετικά, διοικητικά ή δικαστικά κείμενα.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Τα έργα που δημιουργούνται από λειτουργούς της Πολιτείας π.χ. δικηγόρους αποτελούν αντικείμενο πνευματική ιδιοκτησίας, αλλά μπορούν να αναπαράγονται για σκοπούς δικαστικούς ή διοικητικούς.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Όχι δικαιώματα πνευματικής ιδιοκτησίας οι ειδήσεις και τα απλά γεγονότα ή στοιχεία. Το άρθρο όμως δημοσιογράφου βασισμένο σε κάποια είδηση είναι αντικείμενο προστασίας. </a:t>
            </a:r>
          </a:p>
          <a:p>
            <a:pPr marL="0" marR="0" lvl="0" indent="0" algn="just" defTabSz="914400" rtl="0" eaLnBrk="0" fontAlgn="base" latinLnBrk="0" hangingPunct="0">
              <a:lnSpc>
                <a:spcPct val="100000"/>
              </a:lnSpc>
              <a:spcBef>
                <a:spcPct val="0"/>
              </a:spcBef>
              <a:spcAft>
                <a:spcPct val="0"/>
              </a:spcAft>
              <a:buClrTx/>
              <a:buSzTx/>
              <a:buFontTx/>
              <a:buNone/>
              <a:tabLst/>
            </a:pPr>
            <a:endParaRPr lang="el-GR" sz="2400" dirty="0">
              <a:latin typeface="Times New Roman" pitchFamily="18" charset="0"/>
              <a:ea typeface="Calibri" pitchFamily="34" charset="0"/>
              <a:cs typeface="Times New Roman" pitchFamily="18" charset="0"/>
            </a:endParaRPr>
          </a:p>
          <a:p>
            <a:pPr algn="just" eaLnBrk="0" fontAlgn="base" hangingPunct="0">
              <a:spcBef>
                <a:spcPct val="0"/>
              </a:spcBef>
              <a:spcAft>
                <a:spcPct val="0"/>
              </a:spcAft>
            </a:pPr>
            <a:r>
              <a:rPr lang="el-GR" sz="2400" dirty="0">
                <a:latin typeface="Times New Roman" pitchFamily="18" charset="0"/>
                <a:ea typeface="Calibri" pitchFamily="34" charset="0"/>
                <a:cs typeface="Times New Roman" pitchFamily="18" charset="0"/>
              </a:rPr>
              <a:t>Η προστασία δεν εκτείνεται στις εκφράσεις λαϊκής παράδοσης (τραγούδια, ποιήματα, παραμύθια, κεντήματα, κεραμικά, τάπητες) γιατί τις πιο πολλές φορές έχει παρέλθει η διάρκεια της προστασίας.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l-GR" sz="2400" dirty="0">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243408"/>
            <a:ext cx="9144000" cy="73001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Τα αρχαία έργα όχι με πνευματική ιδιοκτησία- έχει λήξει η διάρκεια προστασίας. Για την αναπαραγωγή απεικονίσεων μνημείων απαιτείται άδεια από τους φορείς οι οποίοι τα διαχειρίζονται, π.χ. Τ.Α.ΠΑ., Οργανισμός προβολής ελληνικού πολιτισμού. Άδεια δεν απαιτείται για την παραγωγή, αναπαραγωγή, χρήση για άλλους σκοπούς π.χ. καλλιτεχνικούς, εκπαιδευτικούς, επιστημονικούς. Η άδεια δεν στοχεύει σε έσοδα υπέρ του Δημοσίου, αλλά στην προστασία της πολιτιστικής κληρονομιάς.</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νομοθεσία δεν ρυθμίζει την αποκατάσταση παλαιών κειμένων.  Δεν υπάρχει πνευματική δημιουργία αλλά εμφάνιση στη δημοσιότητα της αρχικής μορφής έργου άλλου δημιουργού.</a:t>
            </a:r>
          </a:p>
          <a:p>
            <a:pPr marL="0" marR="0" lvl="0" indent="0" algn="just" defTabSz="914400" rtl="0" eaLnBrk="0" fontAlgn="base" latinLnBrk="0" hangingPunct="0">
              <a:lnSpc>
                <a:spcPct val="100000"/>
              </a:lnSpc>
              <a:spcBef>
                <a:spcPct val="0"/>
              </a:spcBef>
              <a:spcAft>
                <a:spcPct val="0"/>
              </a:spcAft>
              <a:buClrTx/>
              <a:buSzTx/>
              <a:buFontTx/>
              <a:buNone/>
              <a:tabLst/>
            </a:pPr>
            <a:endParaRPr lang="el-GR" sz="2400" dirty="0">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Έλλειψη διατυπώσεων</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πνευματική ιδιοκτησία στηρίζεται στην αρχή της προστασίας χωρίς διατυπώσεις. Προστατεύεται από τη στιγμή της δημιουργίας του, χωρίς να χρειάζεται η τήρηση διατυπώσεων. Καμία διοικητική ενέργεια για την κτήση του δικαιώματος.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0"/>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Ειδικές κατηγορίες έργων και συμβάσεων</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Τα προγράμματα ηλεκτρονικών υπολογιστών</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Οδηγία 91/250 στοχεύει στη δημιουργία ενός ενιαίου νομικού πλαισίου για την προστασία των προγραμμάτων Η/Υ. Καθιερώνει την προστασία με πνευματική ιδιοκτησία. Σκοπός, προστασία έναντι της παράνομης χρήσης του προγράμματος. Χαίρουν της ίδιας προστασίας όπως και τα λογοτεχνικά έργα. Πρόγραμμα ηλεκτρονικού υπολογιστή: μια σειρά εντολών που έχουν σκοπό να επιτρέχουν στη συσκευή επεξεργασίας πληροφοριών, δηλαδή στον ηλεκτρονικό υπολογιστή, να εκτελέσει ή να πετύχει ορισμένες λειτουργίες ή ορισμένα αποτελέσματα.  Το πρόγραμμα προστατεύεται ανεξάρτητα από τη μορφή του, ενώ οι ιδέες και οι αρχές στις οποίες βασίζεται δεν προστατεύονται με την πνευματική ιδιοκτησία. Προϋπόθεση προστασίας η πρωτοτυπία. Αρκεί το ίδιο κριτήριο που απαιτείται για τα άλλα πνευματικά έργα.</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Το υποκείμενο του δικαιώματος</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Δημιουργός θεωρείται το φυσικό πρόσωπο που έχει δημιουργήσει το πρόγραμμα. Όταν δημιουργήθηκε από μισθωτό σε σύμβαση εργασίας, μεταβιβάζεται στον εργοδότη.</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Το περιεχόμενο του δικαιώματος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Δικαιούχος διαθέτει το αποκλειστικό δικαίωμα να πραγματοποιεί ή να παρέχει άδεια για την οριστική ή προσωρινή αναπαραγωγή του προγράμματος με κάθε μέσο και μορφή, εν </a:t>
            </a:r>
            <a:r>
              <a:rPr kumimoji="0" lang="el-GR"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όλω</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ή εν μέρει. Εφόσον η φόρτωση ή εμφάνιση στην οθόνη, η εκτέλεση, η μεταβίβαση ή η αποθήκευση απαιτούν τέτοια αναπαραγωγή, οι πράξεις αυτές αποτελούν αναπαραγωγή και υπόκεινται σε άδεια.</a:t>
            </a:r>
          </a:p>
          <a:p>
            <a:pPr marL="0" marR="0" lvl="0" indent="0" algn="just" defTabSz="914400" rtl="0" eaLnBrk="0" fontAlgn="base" latinLnBrk="0" hangingPunct="0">
              <a:lnSpc>
                <a:spcPct val="100000"/>
              </a:lnSpc>
              <a:spcBef>
                <a:spcPct val="0"/>
              </a:spcBef>
              <a:spcAft>
                <a:spcPct val="0"/>
              </a:spcAft>
              <a:buClrTx/>
              <a:buSzTx/>
              <a:buFontTx/>
              <a:buNone/>
              <a:tabLst/>
            </a:pPr>
            <a:endParaRPr lang="el-GR" sz="2400" dirty="0">
              <a:latin typeface="Times New Roman" pitchFamily="18" charset="0"/>
              <a:ea typeface="Calibri" pitchFamily="34" charset="0"/>
              <a:cs typeface="Times New Roman" pitchFamily="18" charset="0"/>
            </a:endParaRPr>
          </a:p>
          <a:p>
            <a:r>
              <a:rPr lang="el-GR" sz="2400" dirty="0">
                <a:latin typeface="Times New Roman" pitchFamily="18" charset="0"/>
                <a:ea typeface="Calibri" pitchFamily="34" charset="0"/>
                <a:cs typeface="Times New Roman" pitchFamily="18" charset="0"/>
              </a:rPr>
              <a:t>Προσβολή στην περίπτωση </a:t>
            </a:r>
            <a:r>
              <a:rPr lang="el-GR" sz="2400" dirty="0" smtClean="0">
                <a:latin typeface="Times New Roman" pitchFamily="18" charset="0"/>
                <a:ea typeface="Calibri" pitchFamily="34" charset="0"/>
                <a:cs typeface="Times New Roman" pitchFamily="18" charset="0"/>
              </a:rPr>
              <a:t>αντιγραφής </a:t>
            </a:r>
            <a:r>
              <a:rPr lang="el-GR" sz="2400" dirty="0">
                <a:latin typeface="Times New Roman" pitchFamily="18" charset="0"/>
                <a:ea typeface="Calibri" pitchFamily="34" charset="0"/>
                <a:cs typeface="Times New Roman" pitchFamily="18" charset="0"/>
              </a:rPr>
              <a:t>προγράμματος και ειδικότερα σε κάθε αναπαραγωγή, εναποθήκευση σε δίσκο, σε </a:t>
            </a:r>
            <a:r>
              <a:rPr lang="en-US" sz="2400" dirty="0">
                <a:latin typeface="Times New Roman" pitchFamily="18" charset="0"/>
                <a:ea typeface="Calibri" pitchFamily="34" charset="0"/>
                <a:cs typeface="Times New Roman" pitchFamily="18" charset="0"/>
              </a:rPr>
              <a:t>CD</a:t>
            </a:r>
            <a:r>
              <a:rPr lang="el-GR" sz="2400" dirty="0">
                <a:latin typeface="Times New Roman" pitchFamily="18" charset="0"/>
                <a:ea typeface="Calibri" pitchFamily="34" charset="0"/>
                <a:cs typeface="Times New Roman" pitchFamily="18" charset="0"/>
              </a:rPr>
              <a:t>-</a:t>
            </a:r>
            <a:r>
              <a:rPr lang="en-US" sz="2400" dirty="0">
                <a:latin typeface="Times New Roman" pitchFamily="18" charset="0"/>
                <a:ea typeface="Calibri" pitchFamily="34" charset="0"/>
                <a:cs typeface="Times New Roman" pitchFamily="18" charset="0"/>
              </a:rPr>
              <a:t>ROM </a:t>
            </a:r>
            <a:r>
              <a:rPr lang="el-GR" sz="2400" dirty="0">
                <a:latin typeface="Times New Roman" pitchFamily="18" charset="0"/>
                <a:ea typeface="Calibri" pitchFamily="34" charset="0"/>
                <a:cs typeface="Times New Roman" pitchFamily="18" charset="0"/>
              </a:rPr>
              <a:t>και σε δισκέτες και γενικά κάθε χρήση χωρίς άδεια.</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108684"/>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Για να είναι νόμιμη η χρήση πρέπει ο δικαιούχος να παραχωρήσει άδεια χρήσης. Η άδεια χρήσης δεν αποτελεί βέβαια μεταβίβαση του δικαιώματος.</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Οι περιορισμοί του δικαιώματος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Επιτρέπεται χωρίς άδεια διασκευή ή οποιαδήποτε άλλη μετατροπή όταν οι πράξεις αναγκαίες για την κατά προορισμό χρήση του προγράμματος.</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Ο νόμιμος χρήστης δικαίωμα παραγωγής εφεδρικού αντιγράφου όταν αυτό απαραίτητο για τη χρήση του προγράμματος.</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Ο νόμιμος χρήστης δικαιούται να παρακολουθεί, να μελετά, να δοκιμάζει τη λειτουργία του προγράμματος προκειμένου να εντοπισθούν οι ιδέες και αρχές που αποτελούν τη βάση οποιουδήποτε στοιχείου του προγράμματος. </a:t>
            </a:r>
          </a:p>
          <a:p>
            <a:pPr marL="0" marR="0" lvl="0" indent="0" algn="just" defTabSz="914400" rtl="0" eaLnBrk="0" fontAlgn="base" latinLnBrk="0" hangingPunct="0">
              <a:lnSpc>
                <a:spcPct val="100000"/>
              </a:lnSpc>
              <a:spcBef>
                <a:spcPct val="0"/>
              </a:spcBef>
              <a:spcAft>
                <a:spcPct val="0"/>
              </a:spcAft>
              <a:buClrTx/>
              <a:buSzTx/>
              <a:buFontTx/>
              <a:buChar char="•"/>
              <a:tabLst/>
            </a:pPr>
            <a:endParaRPr lang="el-GR" sz="2400" dirty="0">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5301208"/>
          </a:xfrm>
          <a:prstGeom prst="rect">
            <a:avLst/>
          </a:prstGeom>
        </p:spPr>
        <p:txBody>
          <a:bodyPr wrap="square">
            <a:spAutoFit/>
          </a:bodyPr>
          <a:lstStyle/>
          <a:p>
            <a:pPr algn="just" eaLnBrk="0" fontAlgn="base" hangingPunct="0">
              <a:spcBef>
                <a:spcPct val="0"/>
              </a:spcBef>
              <a:spcAft>
                <a:spcPct val="0"/>
              </a:spcAft>
              <a:buFontTx/>
              <a:buChar char="•"/>
            </a:pPr>
            <a:r>
              <a:rPr lang="en-US" sz="2400" dirty="0">
                <a:latin typeface="Times New Roman" pitchFamily="18" charset="0"/>
                <a:ea typeface="Calibri" pitchFamily="34" charset="0"/>
                <a:cs typeface="Times New Roman" pitchFamily="18" charset="0"/>
              </a:rPr>
              <a:t>Reverse engineering</a:t>
            </a:r>
            <a:r>
              <a:rPr lang="el-GR" sz="2400" dirty="0">
                <a:latin typeface="Times New Roman" pitchFamily="18" charset="0"/>
                <a:ea typeface="Calibri" pitchFamily="34" charset="0"/>
                <a:cs typeface="Times New Roman" pitchFamily="18" charset="0"/>
              </a:rPr>
              <a:t>: 1. Να γίνεται από νόμιμο χρήστη 2. Οι πληροφορίες που προκύπτουν να μην έχουν ήδη καταστεί προσιτές 3. </a:t>
            </a:r>
            <a:r>
              <a:rPr lang="el-GR" sz="2400" dirty="0">
                <a:latin typeface="Times New Roman" pitchFamily="18" charset="0"/>
                <a:ea typeface="Calibri" pitchFamily="34" charset="0"/>
                <a:cs typeface="Times New Roman" pitchFamily="18" charset="0"/>
              </a:rPr>
              <a:t>Οι πράξεις να περιορίζονται στα μέρη του αρχικού προγράμματος που είναι </a:t>
            </a:r>
            <a:r>
              <a:rPr lang="el-GR" sz="2400" dirty="0" smtClean="0">
                <a:latin typeface="Times New Roman" pitchFamily="18" charset="0"/>
                <a:ea typeface="Calibri" pitchFamily="34" charset="0"/>
                <a:cs typeface="Times New Roman" pitchFamily="18" charset="0"/>
              </a:rPr>
              <a:t>απαραίτητες</a:t>
            </a:r>
          </a:p>
          <a:p>
            <a:pPr algn="just" eaLnBrk="0" fontAlgn="base" hangingPunct="0">
              <a:spcBef>
                <a:spcPct val="0"/>
              </a:spcBef>
              <a:spcAft>
                <a:spcPct val="0"/>
              </a:spcAft>
              <a:buFontTx/>
              <a:buChar char="•"/>
            </a:pPr>
            <a:endParaRPr lang="el-GR" sz="2400" dirty="0">
              <a:latin typeface="Times New Roman" pitchFamily="18" charset="0"/>
              <a:ea typeface="Calibri" pitchFamily="34" charset="0"/>
              <a:cs typeface="Times New Roman" pitchFamily="18" charset="0"/>
            </a:endParaRPr>
          </a:p>
          <a:p>
            <a:pPr algn="just"/>
            <a:r>
              <a:rPr lang="el-GR" sz="2400" dirty="0">
                <a:latin typeface="Times New Roman" pitchFamily="18" charset="0"/>
                <a:ea typeface="Calibri" pitchFamily="34" charset="0"/>
                <a:cs typeface="Times New Roman" pitchFamily="18" charset="0"/>
              </a:rPr>
              <a:t>Οι πληροφορίες αυτές απαγορεύεται να χρησιμοποιηθούν για άλλους σκοπούς εκτός από το να μελετηθεί ο τρόπος λειτουργίας και να προκύψουν ωφέλιμες γνώσεις. </a:t>
            </a:r>
            <a:r>
              <a:rPr lang="el-GR" sz="2400" dirty="0">
                <a:latin typeface="Times New Roman" pitchFamily="18" charset="0"/>
                <a:ea typeface="Calibri" pitchFamily="34" charset="0"/>
                <a:cs typeface="Times New Roman" pitchFamily="18" charset="0"/>
              </a:rPr>
              <a:t>Δεν επιτρέπεται να βλάπτεται η κανονική εκμετάλλευση του προϊόντος με τη χρήση</a:t>
            </a:r>
            <a:r>
              <a:rPr lang="el-GR" sz="2400" dirty="0" smtClean="0">
                <a:latin typeface="Times New Roman" pitchFamily="18" charset="0"/>
                <a:ea typeface="Calibri" pitchFamily="34" charset="0"/>
                <a:cs typeface="Times New Roman" pitchFamily="18" charset="0"/>
              </a:rPr>
              <a:t>.</a:t>
            </a:r>
          </a:p>
          <a:p>
            <a:pPr algn="just"/>
            <a:endParaRPr lang="el-GR" sz="2400" dirty="0">
              <a:latin typeface="Times New Roman" pitchFamily="18" charset="0"/>
              <a:ea typeface="Calibri" pitchFamily="34" charset="0"/>
              <a:cs typeface="Times New Roman" pitchFamily="18" charset="0"/>
            </a:endParaRPr>
          </a:p>
          <a:p>
            <a:pPr algn="just"/>
            <a:r>
              <a:rPr lang="el-GR" sz="2400" b="1" dirty="0">
                <a:latin typeface="Times New Roman" pitchFamily="18" charset="0"/>
                <a:ea typeface="Calibri" pitchFamily="34" charset="0"/>
                <a:cs typeface="Times New Roman" pitchFamily="18" charset="0"/>
              </a:rPr>
              <a:t>Η διάρκεια της προστασίας των </a:t>
            </a:r>
            <a:r>
              <a:rPr lang="el-GR" sz="2400" b="1" dirty="0" smtClean="0">
                <a:latin typeface="Times New Roman" pitchFamily="18" charset="0"/>
                <a:ea typeface="Calibri" pitchFamily="34" charset="0"/>
                <a:cs typeface="Times New Roman" pitchFamily="18" charset="0"/>
              </a:rPr>
              <a:t>έργων</a:t>
            </a:r>
          </a:p>
          <a:p>
            <a:pPr algn="just"/>
            <a:endParaRPr lang="el-GR" sz="2400" dirty="0">
              <a:latin typeface="Times New Roman" pitchFamily="18" charset="0"/>
              <a:ea typeface="Calibri" pitchFamily="34" charset="0"/>
              <a:cs typeface="Times New Roman" pitchFamily="18" charset="0"/>
            </a:endParaRPr>
          </a:p>
          <a:p>
            <a:pPr algn="just"/>
            <a:r>
              <a:rPr lang="el-GR" sz="2400" dirty="0">
                <a:latin typeface="Times New Roman" pitchFamily="18" charset="0"/>
                <a:ea typeface="Calibri" pitchFamily="34" charset="0"/>
                <a:cs typeface="Times New Roman" pitchFamily="18" charset="0"/>
              </a:rPr>
              <a:t>Όλη τη ζωή του δημιουργού και 70 χρόνια μετά το θάνατο του.</a:t>
            </a:r>
          </a:p>
          <a:p>
            <a:pPr algn="just" eaLnBrk="0" fontAlgn="base" hangingPunct="0">
              <a:spcBef>
                <a:spcPct val="0"/>
              </a:spcBef>
              <a:spcAft>
                <a:spcPct val="0"/>
              </a:spcAft>
              <a:buFontTx/>
              <a:buChar char="•"/>
            </a:pPr>
            <a:endParaRPr lang="el-GR" sz="2400" dirty="0">
              <a:latin typeface="Times New Roman" pitchFamily="18" charset="0"/>
              <a:ea typeface="Calibri" pitchFamily="34"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184666"/>
            <a:ext cx="9144000"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Λογισμικό ανοιχτού κώδικα και Γενική Δημόσια Άδεια</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Τα προγράμματα ανοιχτού κώδικα στηρίζονται σε άλλη φιλοσοφία. Ο πηγαίος κώδικας είναι ελεύθερος και </a:t>
            </a:r>
            <a:r>
              <a:rPr kumimoji="0" lang="el-GR"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προσβάσιμος</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στο κοινό με συνέπεια όλοι οι χρήστες και οι προγραμματιστές να μπορούν να βελτιώνουν και να αναβαθμίζουν το πρόγραμμα. Ο πηγαίος κώδικας διαθέσιμος σε όποιον ενδιαφέρεται γι</a:t>
            </a:r>
            <a:r>
              <a:rPr kumimoji="0" lang="el-GR"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αυτόν. Αν ο προγραμματιστής έχει πρόσβαση μπορεί να τον επεξεργαστεί και να τον βελτιώσει. Το λογισμικό διατίθεται με </a:t>
            </a:r>
            <a:r>
              <a:rPr kumimoji="0" lang="el-GR"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Γενική Δημόσια Άδεια</a:t>
            </a:r>
            <a:r>
              <a:rPr kumimoji="0" lang="el-GR"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Κανείς δεν αποκτά δικαίωμα, κανείς δεν μπορεί να αποκλείσει την περαιτέρω χρήση. Η </a:t>
            </a:r>
            <a:r>
              <a:rPr kumimoji="0" lang="el-GR"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Γενική Δημόσια Άδεια</a:t>
            </a:r>
            <a:r>
              <a:rPr kumimoji="0" lang="el-GR"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και οι άλλες παρεμφερείς άδειες, ανήκουν στις άδειες εκμετάλλευσης της πνευματική ιδιοκτησίας. Δεν αίρεται η πνευματική ιδιοκτησία. Η εκμετάλλευση τρόπος άσκησης του περιουσιακού δικαιώματος. Η πρόθεση ελεύθερης χρήσης, δηλαδή, δεν εμποδίζει την πνευματική ιδιοκτησία. Τα έργα που είναι ελεύθερα στο διαδίκτυο αντικείμενο πνευματικής ιδιοκτησίας. Η χρήση σύμφωνα με τον νόμο και τους συμβατικούς όρους που θέτει ο δικαιούχος. Τα δικαιώματα που δεν μεταβιβάζονται με τη Γενική Άδεια παραμένουν στο δημιουργό.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171400"/>
            <a:ext cx="9144000" cy="7386638"/>
          </a:xfrm>
          <a:prstGeom prst="rect">
            <a:avLst/>
          </a:prstGeom>
        </p:spPr>
        <p:txBody>
          <a:bodyPr wrap="square">
            <a:spAutoFit/>
          </a:bodyPr>
          <a:lstStyle/>
          <a:p>
            <a:pPr lvl="0" algn="just" eaLnBrk="0" fontAlgn="base" hangingPunct="0">
              <a:spcBef>
                <a:spcPct val="0"/>
              </a:spcBef>
              <a:spcAft>
                <a:spcPct val="0"/>
              </a:spcAf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Κάθε αντίγραφο θα πρέπει να περιλαμβάνει δήλωση για την πνευματική ιδιοκτησία με αναφορά του ονόματος του αρχικού δημιουργού καθώς και του χρήστη που τροποποίησε το πρόγραμμα.</a:t>
            </a:r>
          </a:p>
          <a:p>
            <a:pPr lvl="0" algn="just" eaLnBrk="0" fontAlgn="base" hangingPunct="0">
              <a:spcBef>
                <a:spcPct val="0"/>
              </a:spcBef>
              <a:spcAft>
                <a:spcPct val="0"/>
              </a:spcAft>
            </a:pPr>
            <a:endParaRPr lang="el-GR" sz="2400" b="1" dirty="0">
              <a:latin typeface="Times New Roman" pitchFamily="18" charset="0"/>
              <a:ea typeface="Calibri" pitchFamily="34" charset="0"/>
              <a:cs typeface="Times New Roman" pitchFamily="18" charset="0"/>
            </a:endParaRPr>
          </a:p>
          <a:p>
            <a:pPr algn="just"/>
            <a:r>
              <a:rPr lang="el-GR" sz="2400" b="1" dirty="0">
                <a:latin typeface="Times New Roman" pitchFamily="18" charset="0"/>
                <a:ea typeface="Calibri" pitchFamily="34" charset="0"/>
                <a:cs typeface="Times New Roman" pitchFamily="18" charset="0"/>
              </a:rPr>
              <a:t>Οι βάσεις δεδομένων</a:t>
            </a:r>
          </a:p>
          <a:p>
            <a:pPr algn="just"/>
            <a:endParaRPr lang="el-GR" sz="2400" dirty="0">
              <a:latin typeface="Times New Roman" pitchFamily="18" charset="0"/>
              <a:ea typeface="Calibri" pitchFamily="34" charset="0"/>
              <a:cs typeface="Times New Roman" pitchFamily="18" charset="0"/>
            </a:endParaRPr>
          </a:p>
          <a:p>
            <a:pPr algn="just"/>
            <a:r>
              <a:rPr lang="el-GR" sz="2400" dirty="0">
                <a:latin typeface="Times New Roman" pitchFamily="18" charset="0"/>
                <a:ea typeface="Calibri" pitchFamily="34" charset="0"/>
                <a:cs typeface="Times New Roman" pitchFamily="18" charset="0"/>
              </a:rPr>
              <a:t>Υπαγωγή στην πνευματική ιδιοκτησία. Δεν προστατεύεται η ίδια η πληροφορία αλλά η κατάταξη, η διευθέτηση και γενικότερα η οργάνωση ου περιεχομένου της που με την έννοια της συλλογής απλών γεγονότων ή στοιχείων προσεγγίζει το χώρο των άυλων αγαθών, δίνοντας στο δικαιούχο τη δυνατότητα να ελέγχει την πρόσβαση σε αυτήν και να αντλεί τα αντίστοιχα οικονομικά οφέλη.</a:t>
            </a:r>
          </a:p>
          <a:p>
            <a:pPr algn="just"/>
            <a:endParaRPr lang="el-GR" sz="2400" dirty="0">
              <a:latin typeface="Times New Roman" pitchFamily="18" charset="0"/>
              <a:ea typeface="Calibri" pitchFamily="34" charset="0"/>
              <a:cs typeface="Times New Roman" pitchFamily="18" charset="0"/>
            </a:endParaRPr>
          </a:p>
          <a:p>
            <a:pPr algn="just"/>
            <a:r>
              <a:rPr lang="el-GR" sz="2400" dirty="0">
                <a:latin typeface="Times New Roman" pitchFamily="18" charset="0"/>
                <a:ea typeface="Calibri" pitchFamily="34" charset="0"/>
                <a:cs typeface="Times New Roman" pitchFamily="18" charset="0"/>
              </a:rPr>
              <a:t>Αναγνώριση ενός </a:t>
            </a:r>
            <a:r>
              <a:rPr lang="en-US" sz="2400" dirty="0">
                <a:latin typeface="Times New Roman" pitchFamily="18" charset="0"/>
                <a:ea typeface="Calibri" pitchFamily="34" charset="0"/>
                <a:cs typeface="Times New Roman" pitchFamily="18" charset="0"/>
              </a:rPr>
              <a:t>sui generis</a:t>
            </a:r>
            <a:r>
              <a:rPr lang="el-GR" sz="2400" dirty="0">
                <a:latin typeface="Times New Roman" pitchFamily="18" charset="0"/>
                <a:ea typeface="Calibri" pitchFamily="34" charset="0"/>
                <a:cs typeface="Times New Roman" pitchFamily="18" charset="0"/>
              </a:rPr>
              <a:t> δικαιώματος στον κατασκευαστή της βάσης δεδομένων. Το νέο αυτό δικαίωμα προστατεύει την επένδυση από </a:t>
            </a:r>
            <a:r>
              <a:rPr lang="el-GR" sz="2400" dirty="0" err="1">
                <a:latin typeface="Times New Roman" pitchFamily="18" charset="0"/>
                <a:ea typeface="Calibri" pitchFamily="34" charset="0"/>
                <a:cs typeface="Times New Roman" pitchFamily="18" charset="0"/>
              </a:rPr>
              <a:t>παρσιτικές</a:t>
            </a:r>
            <a:r>
              <a:rPr lang="el-GR" sz="2400" dirty="0">
                <a:latin typeface="Times New Roman" pitchFamily="18" charset="0"/>
                <a:ea typeface="Calibri" pitchFamily="34" charset="0"/>
                <a:cs typeface="Times New Roman" pitchFamily="18" charset="0"/>
              </a:rPr>
              <a:t> ενέργειες τρίτων</a:t>
            </a:r>
            <a:r>
              <a:rPr lang="el-GR" sz="2400" dirty="0" smtClean="0">
                <a:latin typeface="Times New Roman" pitchFamily="18" charset="0"/>
                <a:ea typeface="Calibri" pitchFamily="34" charset="0"/>
                <a:cs typeface="Times New Roman" pitchFamily="18" charset="0"/>
              </a:rPr>
              <a:t>.</a:t>
            </a:r>
          </a:p>
          <a:p>
            <a:pPr algn="just"/>
            <a:endParaRPr lang="el-GR" sz="2400" dirty="0">
              <a:latin typeface="Times New Roman" pitchFamily="18" charset="0"/>
              <a:ea typeface="Calibri" pitchFamily="34" charset="0"/>
              <a:cs typeface="Times New Roman" pitchFamily="18" charset="0"/>
            </a:endParaRPr>
          </a:p>
          <a:p>
            <a:pPr algn="just"/>
            <a:r>
              <a:rPr lang="el-GR" sz="2400" dirty="0">
                <a:latin typeface="Times New Roman" pitchFamily="18" charset="0"/>
                <a:ea typeface="Calibri" pitchFamily="34" charset="0"/>
                <a:cs typeface="Times New Roman" pitchFamily="18" charset="0"/>
              </a:rPr>
              <a:t>Στην έννοια των βάσεων δεδομένων υπάγονται τόσο οι ηλεκτρονικές βάσεις δεδομένων όσο και οι μη ηλεκτρονικές (παραδοσιακές).</a:t>
            </a:r>
          </a:p>
          <a:p>
            <a:pPr lvl="0" algn="just" eaLnBrk="0" fontAlgn="base" hangingPunct="0">
              <a:spcBef>
                <a:spcPct val="0"/>
              </a:spcBef>
              <a:spcAft>
                <a:spcPct val="0"/>
              </a:spcAft>
            </a:pP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1110</Words>
  <Application>Microsoft Office PowerPoint</Application>
  <PresentationFormat>Προβολή στην οθόνη (4:3)</PresentationFormat>
  <Paragraphs>67</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Sofia Gourgouliani</dc:creator>
  <cp:lastModifiedBy>Sofia Gourgouliani</cp:lastModifiedBy>
  <cp:revision>19</cp:revision>
  <dcterms:created xsi:type="dcterms:W3CDTF">2019-04-15T09:35:01Z</dcterms:created>
  <dcterms:modified xsi:type="dcterms:W3CDTF">2019-04-15T10:09:10Z</dcterms:modified>
</cp:coreProperties>
</file>