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8"/>
  </p:notesMasterIdLst>
  <p:sldIdLst>
    <p:sldId id="394" r:id="rId2"/>
    <p:sldId id="332" r:id="rId3"/>
    <p:sldId id="333" r:id="rId4"/>
    <p:sldId id="334" r:id="rId5"/>
    <p:sldId id="338" r:id="rId6"/>
    <p:sldId id="337" r:id="rId7"/>
    <p:sldId id="336" r:id="rId8"/>
    <p:sldId id="398" r:id="rId9"/>
    <p:sldId id="408" r:id="rId10"/>
    <p:sldId id="407" r:id="rId11"/>
    <p:sldId id="409" r:id="rId12"/>
    <p:sldId id="410" r:id="rId13"/>
    <p:sldId id="406" r:id="rId14"/>
    <p:sldId id="339" r:id="rId15"/>
    <p:sldId id="340" r:id="rId16"/>
    <p:sldId id="341" r:id="rId17"/>
    <p:sldId id="342" r:id="rId18"/>
    <p:sldId id="343" r:id="rId19"/>
    <p:sldId id="346" r:id="rId20"/>
    <p:sldId id="345" r:id="rId21"/>
    <p:sldId id="344" r:id="rId22"/>
    <p:sldId id="396" r:id="rId23"/>
    <p:sldId id="399" r:id="rId24"/>
    <p:sldId id="347" r:id="rId25"/>
    <p:sldId id="400" r:id="rId26"/>
    <p:sldId id="401" r:id="rId27"/>
    <p:sldId id="402" r:id="rId28"/>
    <p:sldId id="350" r:id="rId29"/>
    <p:sldId id="404" r:id="rId30"/>
    <p:sldId id="403" r:id="rId31"/>
    <p:sldId id="405" r:id="rId32"/>
    <p:sldId id="357" r:id="rId33"/>
    <p:sldId id="358" r:id="rId34"/>
    <p:sldId id="411" r:id="rId35"/>
    <p:sldId id="359" r:id="rId36"/>
    <p:sldId id="360" r:id="rId37"/>
    <p:sldId id="412" r:id="rId38"/>
    <p:sldId id="361" r:id="rId39"/>
    <p:sldId id="413" r:id="rId40"/>
    <p:sldId id="414" r:id="rId41"/>
    <p:sldId id="415" r:id="rId42"/>
    <p:sldId id="365" r:id="rId43"/>
    <p:sldId id="420" r:id="rId44"/>
    <p:sldId id="416" r:id="rId45"/>
    <p:sldId id="423" r:id="rId46"/>
    <p:sldId id="421" r:id="rId47"/>
    <p:sldId id="371" r:id="rId48"/>
    <p:sldId id="422" r:id="rId49"/>
    <p:sldId id="370" r:id="rId50"/>
    <p:sldId id="424" r:id="rId51"/>
    <p:sldId id="429" r:id="rId52"/>
    <p:sldId id="431" r:id="rId53"/>
    <p:sldId id="430" r:id="rId54"/>
    <p:sldId id="432" r:id="rId55"/>
    <p:sldId id="427" r:id="rId56"/>
    <p:sldId id="428" r:id="rId57"/>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79" autoAdjust="0"/>
    <p:restoredTop sz="88513" autoAdjust="0"/>
  </p:normalViewPr>
  <p:slideViewPr>
    <p:cSldViewPr snapToGrid="0">
      <p:cViewPr varScale="1">
        <p:scale>
          <a:sx n="78" d="100"/>
          <a:sy n="78" d="100"/>
        </p:scale>
        <p:origin x="-1680" y="-67"/>
      </p:cViewPr>
      <p:guideLst>
        <p:guide orient="horz" pos="2160"/>
        <p:guide pos="2880"/>
      </p:guideLst>
    </p:cSldViewPr>
  </p:slideViewPr>
  <p:notesTextViewPr>
    <p:cViewPr>
      <p:scale>
        <a:sx n="1" d="1"/>
        <a:sy n="1" d="1"/>
      </p:scale>
      <p:origin x="0" y="0"/>
    </p:cViewPr>
  </p:notesTextViewPr>
  <p:sorterViewPr>
    <p:cViewPr>
      <p:scale>
        <a:sx n="104" d="100"/>
        <a:sy n="104" d="100"/>
      </p:scale>
      <p:origin x="0" y="91"/>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BE2757-BD44-4F82-8B5C-3982B5884F58}" type="datetimeFigureOut">
              <a:rPr lang="el-GR" smtClean="0"/>
              <a:t>22/11/2017</a:t>
            </a:fld>
            <a:endParaRPr 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03ACE5-08AA-4E0E-ADEE-25B3DFD5FF0B}" type="slidenum">
              <a:rPr lang="el-GR" smtClean="0"/>
              <a:t>‹#›</a:t>
            </a:fld>
            <a:endParaRPr lang="el-GR"/>
          </a:p>
        </p:txBody>
      </p:sp>
    </p:spTree>
    <p:extLst>
      <p:ext uri="{BB962C8B-B14F-4D97-AF65-F5344CB8AC3E}">
        <p14:creationId xmlns:p14="http://schemas.microsoft.com/office/powerpoint/2010/main" val="2306687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19A90D3-26F5-40EB-ACAF-3C5493DB003B}" type="datetimeFigureOut">
              <a:rPr lang="el-GR" smtClean="0"/>
              <a:t>22/11/2017</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913A0BB-4DAF-424C-A70E-426B71C5F8B6}" type="slidenum">
              <a:rPr lang="el-GR" smtClean="0"/>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9A90D3-26F5-40EB-ACAF-3C5493DB003B}" type="datetimeFigureOut">
              <a:rPr lang="el-GR" smtClean="0"/>
              <a:t>22/11/2017</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913A0BB-4DAF-424C-A70E-426B71C5F8B6}" type="slidenum">
              <a:rPr lang="el-GR" smtClean="0"/>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319A90D3-26F5-40EB-ACAF-3C5493DB003B}" type="datetimeFigureOut">
              <a:rPr lang="el-GR" smtClean="0"/>
              <a:t>22/11/2017</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913A0BB-4DAF-424C-A70E-426B71C5F8B6}" type="slidenum">
              <a:rPr lang="el-GR" smtClean="0"/>
              <a:t>‹#›</a:t>
            </a:fld>
            <a:endParaRPr lang="el-G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extLst>
      <p:ext uri="{BB962C8B-B14F-4D97-AF65-F5344CB8AC3E}">
        <p14:creationId xmlns:p14="http://schemas.microsoft.com/office/powerpoint/2010/main" val="3906348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9A90D3-26F5-40EB-ACAF-3C5493DB003B}" type="datetimeFigureOut">
              <a:rPr lang="el-GR" smtClean="0"/>
              <a:t>22/11/2017</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913A0BB-4DAF-424C-A70E-426B71C5F8B6}" type="slidenum">
              <a:rPr lang="el-GR" smtClean="0"/>
              <a:t>‹#›</a:t>
            </a:fld>
            <a:endParaRPr lang="el-GR"/>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9A90D3-26F5-40EB-ACAF-3C5493DB003B}" type="datetimeFigureOut">
              <a:rPr lang="el-GR" smtClean="0"/>
              <a:t>22/11/2017</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913A0BB-4DAF-424C-A70E-426B71C5F8B6}" type="slidenum">
              <a:rPr lang="el-GR" smtClean="0"/>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319A90D3-26F5-40EB-ACAF-3C5493DB003B}" type="datetimeFigureOut">
              <a:rPr lang="el-GR" smtClean="0"/>
              <a:t>22/11/2017</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A913A0BB-4DAF-424C-A70E-426B71C5F8B6}" type="slidenum">
              <a:rPr lang="el-GR" smtClean="0"/>
              <a:t>‹#›</a:t>
            </a:fld>
            <a:endParaRPr lang="el-GR"/>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19A90D3-26F5-40EB-ACAF-3C5493DB003B}" type="datetimeFigureOut">
              <a:rPr lang="el-GR" smtClean="0"/>
              <a:t>22/11/2017</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A913A0BB-4DAF-424C-A70E-426B71C5F8B6}" type="slidenum">
              <a:rPr lang="el-GR" smtClean="0"/>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9A90D3-26F5-40EB-ACAF-3C5493DB003B}" type="datetimeFigureOut">
              <a:rPr lang="el-GR" smtClean="0"/>
              <a:t>22/11/2017</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A913A0BB-4DAF-424C-A70E-426B71C5F8B6}" type="slidenum">
              <a:rPr lang="el-GR" smtClean="0"/>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319A90D3-26F5-40EB-ACAF-3C5493DB003B}" type="datetimeFigureOut">
              <a:rPr lang="el-GR" smtClean="0"/>
              <a:t>22/11/2017</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A913A0BB-4DAF-424C-A70E-426B71C5F8B6}" type="slidenum">
              <a:rPr lang="el-GR" smtClean="0"/>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319A90D3-26F5-40EB-ACAF-3C5493DB003B}" type="datetimeFigureOut">
              <a:rPr lang="el-GR" smtClean="0"/>
              <a:t>22/11/2017</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A913A0BB-4DAF-424C-A70E-426B71C5F8B6}" type="slidenum">
              <a:rPr lang="el-GR" smtClean="0"/>
              <a:t>‹#›</a:t>
            </a:fld>
            <a:endParaRPr lang="el-GR"/>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9A90D3-26F5-40EB-ACAF-3C5493DB003B}" type="datetimeFigureOut">
              <a:rPr lang="el-GR" smtClean="0"/>
              <a:t>22/11/2017</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A913A0BB-4DAF-424C-A70E-426B71C5F8B6}" type="slidenum">
              <a:rPr lang="el-GR" smtClean="0"/>
              <a:t>‹#›</a:t>
            </a:fld>
            <a:endParaRPr lang="el-G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319A90D3-26F5-40EB-ACAF-3C5493DB003B}" type="datetimeFigureOut">
              <a:rPr lang="el-GR" smtClean="0"/>
              <a:t>22/11/2017</a:t>
            </a:fld>
            <a:endParaRPr lang="el-GR"/>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l-GR"/>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A913A0BB-4DAF-424C-A70E-426B71C5F8B6}" type="slidenum">
              <a:rPr lang="el-GR" smtClean="0"/>
              <a:t>‹#›</a:t>
            </a:fld>
            <a:endParaRPr lang="el-GR"/>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wmf"/><Relationship Id="rId1" Type="http://schemas.openxmlformats.org/officeDocument/2006/relationships/slideLayout" Target="../slideLayouts/slideLayout7.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planetnews.gr/wp-content/uploads/2013/05/1d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Τίτλος 3"/>
          <p:cNvSpPr>
            <a:spLocks noGrp="1"/>
          </p:cNvSpPr>
          <p:nvPr>
            <p:ph type="ctrTitle"/>
          </p:nvPr>
        </p:nvSpPr>
        <p:spPr>
          <a:xfrm>
            <a:off x="173620" y="194553"/>
            <a:ext cx="4155189" cy="2305455"/>
          </a:xfrm>
        </p:spPr>
        <p:txBody>
          <a:bodyPr>
            <a:noAutofit/>
          </a:bodyPr>
          <a:lstStyle/>
          <a:p>
            <a:r>
              <a:rPr lang="el-GR" sz="6000" b="1" dirty="0" smtClean="0">
                <a:solidFill>
                  <a:schemeClr val="accent5">
                    <a:lumMod val="40000"/>
                    <a:lumOff val="60000"/>
                  </a:schemeClr>
                </a:solidFill>
                <a:effectLst>
                  <a:outerShdw blurRad="38100" dist="38100" dir="2700000" algn="tl">
                    <a:srgbClr val="000000">
                      <a:alpha val="43137"/>
                    </a:srgbClr>
                  </a:outerShdw>
                </a:effectLst>
              </a:rPr>
              <a:t>Φυσιολογία εντόμων</a:t>
            </a:r>
            <a:r>
              <a:rPr lang="en-US" sz="6000" b="1" dirty="0" smtClean="0">
                <a:solidFill>
                  <a:schemeClr val="accent5">
                    <a:lumMod val="40000"/>
                    <a:lumOff val="60000"/>
                  </a:schemeClr>
                </a:solidFill>
                <a:effectLst>
                  <a:outerShdw blurRad="38100" dist="38100" dir="2700000" algn="tl">
                    <a:srgbClr val="000000">
                      <a:alpha val="43137"/>
                    </a:srgbClr>
                  </a:outerShdw>
                </a:effectLst>
              </a:rPr>
              <a:t>-3</a:t>
            </a:r>
            <a:endParaRPr lang="el-GR" sz="6000" b="1" dirty="0">
              <a:solidFill>
                <a:schemeClr val="accent5">
                  <a:lumMod val="40000"/>
                  <a:lumOff val="6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803826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3714" name="Picture 2"/>
          <p:cNvPicPr>
            <a:picLocks noChangeAspect="1" noChangeArrowheads="1"/>
          </p:cNvPicPr>
          <p:nvPr/>
        </p:nvPicPr>
        <p:blipFill>
          <a:blip r:embed="rId2" cstate="print"/>
          <a:srcRect/>
          <a:stretch>
            <a:fillRect/>
          </a:stretch>
        </p:blipFill>
        <p:spPr bwMode="auto">
          <a:xfrm>
            <a:off x="2967038" y="1076325"/>
            <a:ext cx="3305175" cy="3181350"/>
          </a:xfrm>
          <a:prstGeom prst="rect">
            <a:avLst/>
          </a:prstGeom>
          <a:noFill/>
          <a:ln w="9525">
            <a:noFill/>
            <a:miter lim="800000"/>
            <a:headEnd/>
            <a:tailEnd/>
          </a:ln>
          <a:effectLst/>
        </p:spPr>
      </p:pic>
      <p:sp>
        <p:nvSpPr>
          <p:cNvPr id="243715" name="Text Box 3"/>
          <p:cNvSpPr txBox="1">
            <a:spLocks noChangeArrowheads="1"/>
          </p:cNvSpPr>
          <p:nvPr/>
        </p:nvSpPr>
        <p:spPr bwMode="auto">
          <a:xfrm>
            <a:off x="485775" y="4437063"/>
            <a:ext cx="8524875" cy="2225675"/>
          </a:xfrm>
          <a:prstGeom prst="rect">
            <a:avLst/>
          </a:prstGeom>
          <a:noFill/>
          <a:ln w="9525">
            <a:noFill/>
            <a:miter lim="800000"/>
            <a:headEnd/>
            <a:tailEnd/>
          </a:ln>
          <a:effectLst/>
        </p:spPr>
        <p:txBody>
          <a:bodyPr>
            <a:spAutoFit/>
          </a:bodyPr>
          <a:lstStyle/>
          <a:p>
            <a:pPr>
              <a:spcBef>
                <a:spcPct val="50000"/>
              </a:spcBef>
            </a:pPr>
            <a:r>
              <a:rPr lang="el-GR" sz="2000" b="1">
                <a:solidFill>
                  <a:schemeClr val="tx2"/>
                </a:solidFill>
                <a:latin typeface="+mj-lt"/>
              </a:rPr>
              <a:t>Η ανθεκτικότητα μπορεί να είναι αποτέλεσμα: </a:t>
            </a:r>
          </a:p>
          <a:p>
            <a:pPr>
              <a:spcBef>
                <a:spcPct val="50000"/>
              </a:spcBef>
            </a:pPr>
            <a:r>
              <a:rPr lang="el-GR" sz="2000" b="1">
                <a:solidFill>
                  <a:schemeClr val="tx2"/>
                </a:solidFill>
                <a:latin typeface="+mj-lt"/>
              </a:rPr>
              <a:t>	1. Μειωμένης διείσδυσης του εντομοκτόνου</a:t>
            </a:r>
          </a:p>
          <a:p>
            <a:pPr>
              <a:spcBef>
                <a:spcPct val="50000"/>
              </a:spcBef>
            </a:pPr>
            <a:r>
              <a:rPr lang="el-GR" sz="2000" b="1">
                <a:solidFill>
                  <a:schemeClr val="tx2"/>
                </a:solidFill>
                <a:latin typeface="+mj-lt"/>
              </a:rPr>
              <a:t>	2. Μειωμένης ευαισθησίας του στόχου</a:t>
            </a:r>
          </a:p>
          <a:p>
            <a:pPr>
              <a:spcBef>
                <a:spcPct val="50000"/>
              </a:spcBef>
            </a:pPr>
            <a:r>
              <a:rPr lang="el-GR" sz="2000" b="1">
                <a:solidFill>
                  <a:schemeClr val="tx2"/>
                </a:solidFill>
                <a:latin typeface="+mj-lt"/>
              </a:rPr>
              <a:t>	3. Αυξημένου μεταβολισμού του εντομοκτόνου</a:t>
            </a:r>
          </a:p>
          <a:p>
            <a:pPr>
              <a:spcBef>
                <a:spcPct val="50000"/>
              </a:spcBef>
            </a:pPr>
            <a:r>
              <a:rPr lang="el-GR" sz="2000" b="1">
                <a:solidFill>
                  <a:schemeClr val="tx2"/>
                </a:solidFill>
                <a:latin typeface="+mj-lt"/>
              </a:rPr>
              <a:t>	4. Τροποποίησης της συμπεριφοράς του εντόμου</a:t>
            </a:r>
          </a:p>
        </p:txBody>
      </p:sp>
      <p:sp>
        <p:nvSpPr>
          <p:cNvPr id="243716" name="Rectangle 4"/>
          <p:cNvSpPr>
            <a:spLocks noGrp="1" noChangeArrowheads="1"/>
          </p:cNvSpPr>
          <p:nvPr>
            <p:ph type="title" idx="4294967295"/>
          </p:nvPr>
        </p:nvSpPr>
        <p:spPr>
          <a:xfrm>
            <a:off x="685800" y="180975"/>
            <a:ext cx="7772400" cy="762000"/>
          </a:xfrm>
        </p:spPr>
        <p:txBody>
          <a:bodyPr/>
          <a:lstStyle/>
          <a:p>
            <a:r>
              <a:rPr lang="el-GR" sz="3600" b="1" dirty="0">
                <a:solidFill>
                  <a:schemeClr val="tx2"/>
                </a:solidFill>
                <a:effectLst>
                  <a:outerShdw blurRad="38100" dist="38100" dir="2700000" algn="tl">
                    <a:srgbClr val="000000">
                      <a:alpha val="43137"/>
                    </a:srgbClr>
                  </a:outerShdw>
                </a:effectLst>
              </a:rPr>
              <a:t>Μηχανισμοί ανθεκτικότητας</a:t>
            </a:r>
          </a:p>
        </p:txBody>
      </p:sp>
    </p:spTree>
    <p:extLst>
      <p:ext uri="{BB962C8B-B14F-4D97-AF65-F5344CB8AC3E}">
        <p14:creationId xmlns:p14="http://schemas.microsoft.com/office/powerpoint/2010/main" val="35813430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365250" y="0"/>
            <a:ext cx="6440488" cy="6858000"/>
            <a:chOff x="3504" y="2160"/>
            <a:chExt cx="1966" cy="2059"/>
          </a:xfrm>
        </p:grpSpPr>
        <p:pic>
          <p:nvPicPr>
            <p:cNvPr id="262147" name="Picture 3" descr="cleft copy3"/>
            <p:cNvPicPr>
              <a:picLocks noChangeAspect="1" noChangeArrowheads="1"/>
            </p:cNvPicPr>
            <p:nvPr/>
          </p:nvPicPr>
          <p:blipFill>
            <a:blip r:embed="rId2" cstate="print"/>
            <a:srcRect/>
            <a:stretch>
              <a:fillRect/>
            </a:stretch>
          </p:blipFill>
          <p:spPr bwMode="auto">
            <a:xfrm>
              <a:off x="3504" y="2160"/>
              <a:ext cx="1966" cy="2059"/>
            </a:xfrm>
            <a:prstGeom prst="rect">
              <a:avLst/>
            </a:prstGeom>
            <a:noFill/>
          </p:spPr>
        </p:pic>
        <p:sp>
          <p:nvSpPr>
            <p:cNvPr id="262148" name="Arc 4"/>
            <p:cNvSpPr>
              <a:spLocks/>
            </p:cNvSpPr>
            <p:nvPr/>
          </p:nvSpPr>
          <p:spPr bwMode="auto">
            <a:xfrm rot="16292238">
              <a:off x="3900" y="3474"/>
              <a:ext cx="116" cy="14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type="triangle" w="sm" len="sm"/>
            </a:ln>
            <a:effectLst/>
          </p:spPr>
          <p:txBody>
            <a:bodyPr wrap="none" anchor="ctr"/>
            <a:lstStyle/>
            <a:p>
              <a:endParaRPr lang="el-GR"/>
            </a:p>
          </p:txBody>
        </p:sp>
        <p:sp>
          <p:nvSpPr>
            <p:cNvPr id="262149" name="Arc 5"/>
            <p:cNvSpPr>
              <a:spLocks/>
            </p:cNvSpPr>
            <p:nvPr/>
          </p:nvSpPr>
          <p:spPr bwMode="auto">
            <a:xfrm rot="10707762" flipV="1">
              <a:off x="4944" y="3756"/>
              <a:ext cx="64" cy="15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type="triangle" w="sm" len="sm"/>
            </a:ln>
            <a:effectLst/>
          </p:spPr>
          <p:txBody>
            <a:bodyPr wrap="none" anchor="ctr"/>
            <a:lstStyle/>
            <a:p>
              <a:endParaRPr lang="el-GR"/>
            </a:p>
          </p:txBody>
        </p:sp>
      </p:grpSp>
    </p:spTree>
    <p:extLst>
      <p:ext uri="{BB962C8B-B14F-4D97-AF65-F5344CB8AC3E}">
        <p14:creationId xmlns:p14="http://schemas.microsoft.com/office/powerpoint/2010/main" val="3246305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5321030" y="1241425"/>
            <a:ext cx="3553095" cy="1762125"/>
          </a:xfrm>
        </p:spPr>
        <p:txBody>
          <a:bodyPr>
            <a:noAutofit/>
          </a:bodyPr>
          <a:lstStyle/>
          <a:p>
            <a:pPr eaLnBrk="1" hangingPunct="1"/>
            <a:r>
              <a:rPr lang="el-GR" sz="2800" b="1" dirty="0" smtClean="0">
                <a:solidFill>
                  <a:schemeClr val="tx2"/>
                </a:solidFill>
                <a:effectLst>
                  <a:outerShdw blurRad="38100" dist="38100" dir="2700000" algn="tl">
                    <a:srgbClr val="000000">
                      <a:alpha val="43137"/>
                    </a:srgbClr>
                  </a:outerShdw>
                </a:effectLst>
                <a:latin typeface="+mn-lt"/>
              </a:rPr>
              <a:t>Ο τρόπος δράσης των </a:t>
            </a:r>
            <a:r>
              <a:rPr lang="el-GR" sz="2800" b="1" dirty="0" err="1" smtClean="0">
                <a:solidFill>
                  <a:schemeClr val="tx2"/>
                </a:solidFill>
                <a:effectLst>
                  <a:outerShdw blurRad="38100" dist="38100" dir="2700000" algn="tl">
                    <a:srgbClr val="000000">
                      <a:alpha val="43137"/>
                    </a:srgbClr>
                  </a:outerShdw>
                </a:effectLst>
                <a:latin typeface="+mn-lt"/>
              </a:rPr>
              <a:t>οργανοφωσφορικών</a:t>
            </a:r>
            <a:r>
              <a:rPr lang="el-GR" sz="2800" b="1" dirty="0" smtClean="0">
                <a:solidFill>
                  <a:schemeClr val="tx2"/>
                </a:solidFill>
                <a:effectLst>
                  <a:outerShdw blurRad="38100" dist="38100" dir="2700000" algn="tl">
                    <a:srgbClr val="000000">
                      <a:alpha val="43137"/>
                    </a:srgbClr>
                  </a:outerShdw>
                </a:effectLst>
                <a:latin typeface="+mn-lt"/>
              </a:rPr>
              <a:t> εντομοκτόνων</a:t>
            </a:r>
          </a:p>
        </p:txBody>
      </p:sp>
      <p:grpSp>
        <p:nvGrpSpPr>
          <p:cNvPr id="2" name="Group 3"/>
          <p:cNvGrpSpPr>
            <a:grpSpLocks/>
          </p:cNvGrpSpPr>
          <p:nvPr/>
        </p:nvGrpSpPr>
        <p:grpSpPr bwMode="auto">
          <a:xfrm>
            <a:off x="477838" y="15875"/>
            <a:ext cx="4722812" cy="6842125"/>
            <a:chOff x="301" y="10"/>
            <a:chExt cx="2975" cy="4310"/>
          </a:xfrm>
        </p:grpSpPr>
        <p:pic>
          <p:nvPicPr>
            <p:cNvPr id="52228" name="Picture 4"/>
            <p:cNvPicPr>
              <a:picLocks noChangeAspect="1" noChangeArrowheads="1"/>
            </p:cNvPicPr>
            <p:nvPr/>
          </p:nvPicPr>
          <p:blipFill>
            <a:blip r:embed="rId2"/>
            <a:srcRect/>
            <a:stretch>
              <a:fillRect/>
            </a:stretch>
          </p:blipFill>
          <p:spPr bwMode="auto">
            <a:xfrm>
              <a:off x="320" y="10"/>
              <a:ext cx="2956" cy="2208"/>
            </a:xfrm>
            <a:prstGeom prst="rect">
              <a:avLst/>
            </a:prstGeom>
            <a:noFill/>
            <a:ln w="9525">
              <a:noFill/>
              <a:miter lim="800000"/>
              <a:headEnd/>
              <a:tailEnd/>
            </a:ln>
          </p:spPr>
        </p:pic>
        <p:sp>
          <p:nvSpPr>
            <p:cNvPr id="52229" name="Text Box 5"/>
            <p:cNvSpPr txBox="1">
              <a:spLocks noChangeArrowheads="1"/>
            </p:cNvSpPr>
            <p:nvPr/>
          </p:nvSpPr>
          <p:spPr bwMode="auto">
            <a:xfrm>
              <a:off x="1178" y="2274"/>
              <a:ext cx="52" cy="96"/>
            </a:xfrm>
            <a:prstGeom prst="rect">
              <a:avLst/>
            </a:prstGeom>
            <a:solidFill>
              <a:schemeClr val="bg1"/>
            </a:solidFill>
            <a:ln w="9525">
              <a:noFill/>
              <a:miter lim="800000"/>
              <a:headEnd/>
              <a:tailEnd/>
            </a:ln>
          </p:spPr>
          <p:txBody>
            <a:bodyPr lIns="0" tIns="0" rIns="0" bIns="0">
              <a:spAutoFit/>
            </a:bodyPr>
            <a:lstStyle/>
            <a:p>
              <a:r>
                <a:rPr lang="en-US" sz="1000" b="1">
                  <a:solidFill>
                    <a:schemeClr val="tx2"/>
                  </a:solidFill>
                </a:rPr>
                <a:t>S</a:t>
              </a:r>
              <a:endParaRPr lang="el-GR" sz="1000" b="1">
                <a:solidFill>
                  <a:schemeClr val="tx2"/>
                </a:solidFill>
              </a:endParaRPr>
            </a:p>
          </p:txBody>
        </p:sp>
        <p:sp>
          <p:nvSpPr>
            <p:cNvPr id="52230" name="Text Box 6"/>
            <p:cNvSpPr txBox="1">
              <a:spLocks noChangeArrowheads="1"/>
            </p:cNvSpPr>
            <p:nvPr/>
          </p:nvSpPr>
          <p:spPr bwMode="auto">
            <a:xfrm>
              <a:off x="1233" y="3456"/>
              <a:ext cx="52" cy="96"/>
            </a:xfrm>
            <a:prstGeom prst="rect">
              <a:avLst/>
            </a:prstGeom>
            <a:solidFill>
              <a:schemeClr val="bg1"/>
            </a:solidFill>
            <a:ln w="9525">
              <a:noFill/>
              <a:miter lim="800000"/>
              <a:headEnd/>
              <a:tailEnd/>
            </a:ln>
          </p:spPr>
          <p:txBody>
            <a:bodyPr lIns="0" tIns="0" rIns="0" bIns="0">
              <a:spAutoFit/>
            </a:bodyPr>
            <a:lstStyle/>
            <a:p>
              <a:r>
                <a:rPr lang="en-US" sz="1000" b="1">
                  <a:solidFill>
                    <a:schemeClr val="tx2"/>
                  </a:solidFill>
                </a:rPr>
                <a:t>S</a:t>
              </a:r>
              <a:endParaRPr lang="el-GR" sz="1000" b="1">
                <a:solidFill>
                  <a:schemeClr val="tx2"/>
                </a:solidFill>
              </a:endParaRPr>
            </a:p>
          </p:txBody>
        </p:sp>
        <p:sp>
          <p:nvSpPr>
            <p:cNvPr id="52231" name="Rectangle 7"/>
            <p:cNvSpPr>
              <a:spLocks noChangeArrowheads="1"/>
            </p:cNvSpPr>
            <p:nvPr/>
          </p:nvSpPr>
          <p:spPr bwMode="auto">
            <a:xfrm>
              <a:off x="1737" y="2370"/>
              <a:ext cx="116" cy="154"/>
            </a:xfrm>
            <a:prstGeom prst="rect">
              <a:avLst/>
            </a:prstGeom>
            <a:noFill/>
            <a:ln w="9525">
              <a:noFill/>
              <a:miter lim="800000"/>
              <a:headEnd/>
              <a:tailEnd/>
            </a:ln>
          </p:spPr>
          <p:txBody>
            <a:bodyPr wrap="none">
              <a:spAutoFit/>
            </a:bodyPr>
            <a:lstStyle/>
            <a:p>
              <a:endParaRPr lang="el-GR" sz="1000" b="1">
                <a:solidFill>
                  <a:schemeClr val="tx2"/>
                </a:solidFill>
              </a:endParaRPr>
            </a:p>
          </p:txBody>
        </p:sp>
        <p:pic>
          <p:nvPicPr>
            <p:cNvPr id="52232" name="Picture 8"/>
            <p:cNvPicPr>
              <a:picLocks noChangeAspect="1" noChangeArrowheads="1"/>
            </p:cNvPicPr>
            <p:nvPr/>
          </p:nvPicPr>
          <p:blipFill>
            <a:blip r:embed="rId3"/>
            <a:srcRect/>
            <a:stretch>
              <a:fillRect/>
            </a:stretch>
          </p:blipFill>
          <p:spPr bwMode="auto">
            <a:xfrm>
              <a:off x="320" y="2096"/>
              <a:ext cx="2956" cy="2224"/>
            </a:xfrm>
            <a:prstGeom prst="rect">
              <a:avLst/>
            </a:prstGeom>
            <a:noFill/>
            <a:ln w="9525">
              <a:noFill/>
              <a:miter lim="800000"/>
              <a:headEnd/>
              <a:tailEnd/>
            </a:ln>
          </p:spPr>
        </p:pic>
        <p:sp>
          <p:nvSpPr>
            <p:cNvPr id="52233" name="Line 9"/>
            <p:cNvSpPr>
              <a:spLocks noChangeShapeType="1"/>
            </p:cNvSpPr>
            <p:nvPr/>
          </p:nvSpPr>
          <p:spPr bwMode="auto">
            <a:xfrm>
              <a:off x="1466" y="2440"/>
              <a:ext cx="175" cy="24"/>
            </a:xfrm>
            <a:prstGeom prst="line">
              <a:avLst/>
            </a:prstGeom>
            <a:noFill/>
            <a:ln w="9525">
              <a:solidFill>
                <a:schemeClr val="tx1"/>
              </a:solidFill>
              <a:round/>
              <a:headEnd/>
              <a:tailEnd/>
            </a:ln>
          </p:spPr>
          <p:txBody>
            <a:bodyPr/>
            <a:lstStyle/>
            <a:p>
              <a:endParaRPr lang="el-GR">
                <a:solidFill>
                  <a:schemeClr val="tx2"/>
                </a:solidFill>
              </a:endParaRPr>
            </a:p>
          </p:txBody>
        </p:sp>
        <p:sp>
          <p:nvSpPr>
            <p:cNvPr id="52234" name="Text Box 10"/>
            <p:cNvSpPr txBox="1">
              <a:spLocks noChangeArrowheads="1"/>
            </p:cNvSpPr>
            <p:nvPr/>
          </p:nvSpPr>
          <p:spPr bwMode="auto">
            <a:xfrm>
              <a:off x="301" y="2297"/>
              <a:ext cx="297" cy="233"/>
            </a:xfrm>
            <a:prstGeom prst="rect">
              <a:avLst/>
            </a:prstGeom>
            <a:noFill/>
            <a:ln w="9525">
              <a:noFill/>
              <a:miter lim="800000"/>
              <a:headEnd/>
              <a:tailEnd/>
            </a:ln>
          </p:spPr>
          <p:txBody>
            <a:bodyPr wrap="none">
              <a:spAutoFit/>
            </a:bodyPr>
            <a:lstStyle/>
            <a:p>
              <a:r>
                <a:rPr lang="el-GR" sz="1800" b="1">
                  <a:solidFill>
                    <a:schemeClr val="tx2"/>
                  </a:solidFill>
                </a:rPr>
                <a:t>(β)</a:t>
              </a:r>
            </a:p>
          </p:txBody>
        </p:sp>
      </p:grpSp>
    </p:spTree>
    <p:extLst>
      <p:ext uri="{BB962C8B-B14F-4D97-AF65-F5344CB8AC3E}">
        <p14:creationId xmlns:p14="http://schemas.microsoft.com/office/powerpoint/2010/main" val="1346971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Evol insecticide resistance"/>
          <p:cNvPicPr>
            <a:picLocks noChangeAspect="1" noChangeArrowheads="1"/>
          </p:cNvPicPr>
          <p:nvPr/>
        </p:nvPicPr>
        <p:blipFill>
          <a:blip r:embed="rId2"/>
          <a:srcRect/>
          <a:stretch>
            <a:fillRect/>
          </a:stretch>
        </p:blipFill>
        <p:spPr bwMode="auto">
          <a:xfrm>
            <a:off x="573088" y="0"/>
            <a:ext cx="4379912" cy="6858000"/>
          </a:xfrm>
          <a:prstGeom prst="rect">
            <a:avLst/>
          </a:prstGeom>
          <a:noFill/>
          <a:ln w="9525">
            <a:noFill/>
            <a:miter lim="800000"/>
            <a:headEnd/>
            <a:tailEnd/>
          </a:ln>
        </p:spPr>
      </p:pic>
      <p:sp>
        <p:nvSpPr>
          <p:cNvPr id="31747" name="Rectangle 3"/>
          <p:cNvSpPr>
            <a:spLocks noChangeArrowheads="1"/>
          </p:cNvSpPr>
          <p:nvPr/>
        </p:nvSpPr>
        <p:spPr bwMode="auto">
          <a:xfrm>
            <a:off x="5257800" y="914400"/>
            <a:ext cx="3581400" cy="2590800"/>
          </a:xfrm>
          <a:prstGeom prst="rect">
            <a:avLst/>
          </a:prstGeom>
          <a:solidFill>
            <a:srgbClr val="CC6600"/>
          </a:solidFill>
          <a:ln w="9525">
            <a:noFill/>
            <a:miter lim="800000"/>
            <a:headEnd/>
            <a:tailEnd/>
          </a:ln>
        </p:spPr>
        <p:txBody>
          <a:bodyPr anchor="ctr"/>
          <a:lstStyle/>
          <a:p>
            <a:pPr algn="ctr"/>
            <a:r>
              <a:rPr lang="el-GR" sz="3200" b="1">
                <a:solidFill>
                  <a:schemeClr val="bg1"/>
                </a:solidFill>
                <a:latin typeface="Arial" charset="0"/>
              </a:rPr>
              <a:t>Η ανάπτυξη της ανθεκτικότητας των εντόμων στα εντομοκτόνα</a:t>
            </a:r>
          </a:p>
        </p:txBody>
      </p:sp>
    </p:spTree>
    <p:extLst>
      <p:ext uri="{BB962C8B-B14F-4D97-AF65-F5344CB8AC3E}">
        <p14:creationId xmlns:p14="http://schemas.microsoft.com/office/powerpoint/2010/main" val="6502814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b="1" dirty="0" smtClean="0"/>
              <a:t>11. Αισθητικοί και κινητικοί μηχανισμοί</a:t>
            </a:r>
            <a:endParaRPr lang="el-GR" b="1" dirty="0"/>
          </a:p>
        </p:txBody>
      </p:sp>
      <p:sp>
        <p:nvSpPr>
          <p:cNvPr id="3" name="Subtitle 2"/>
          <p:cNvSpPr>
            <a:spLocks noGrp="1"/>
          </p:cNvSpPr>
          <p:nvPr>
            <p:ph type="subTitle" idx="1"/>
          </p:nvPr>
        </p:nvSpPr>
        <p:spPr/>
        <p:txBody>
          <a:bodyPr/>
          <a:lstStyle/>
          <a:p>
            <a:endParaRPr lang="el-GR"/>
          </a:p>
        </p:txBody>
      </p:sp>
    </p:spTree>
    <p:extLst>
      <p:ext uri="{BB962C8B-B14F-4D97-AF65-F5344CB8AC3E}">
        <p14:creationId xmlns:p14="http://schemas.microsoft.com/office/powerpoint/2010/main" val="25201660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5743013"/>
            <a:ext cx="9144000" cy="998355"/>
          </a:xfrm>
        </p:spPr>
        <p:txBody>
          <a:bodyPr>
            <a:normAutofit lnSpcReduction="10000"/>
          </a:bodyPr>
          <a:lstStyle/>
          <a:p>
            <a:r>
              <a:rPr lang="el-GR" sz="2000" dirty="0" smtClean="0">
                <a:solidFill>
                  <a:schemeClr val="tx2">
                    <a:lumMod val="75000"/>
                  </a:schemeClr>
                </a:solidFill>
              </a:rPr>
              <a:t>Το κάθε ζώο βρίσκεται διαρκώς σε μια συνεχή καταγραφή του περιβάλλοντος μέσω των αισθήσεών του και μια αντίστοιχα συνεχή προσαρμογή της κίνησης και συμπεριφοράς του</a:t>
            </a:r>
            <a:endParaRPr lang="el-GR" sz="2000" dirty="0">
              <a:solidFill>
                <a:schemeClr val="tx2">
                  <a:lumMod val="75000"/>
                </a:schemeClr>
              </a:solidFill>
            </a:endParaRPr>
          </a:p>
        </p:txBody>
      </p:sp>
      <p:pic>
        <p:nvPicPr>
          <p:cNvPr id="4" name="Picture 3" descr="50-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6392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1379909"/>
            <a:ext cx="7408333" cy="4569371"/>
          </a:xfrm>
        </p:spPr>
        <p:txBody>
          <a:bodyPr>
            <a:normAutofit/>
          </a:bodyPr>
          <a:lstStyle/>
          <a:p>
            <a:r>
              <a:rPr lang="el-GR" dirty="0" smtClean="0">
                <a:solidFill>
                  <a:schemeClr val="tx2">
                    <a:lumMod val="75000"/>
                  </a:schemeClr>
                </a:solidFill>
              </a:rPr>
              <a:t>Με βάση τη φύση των ερεθισμάτων που καταγράφουν και μετασχηματίζουν σε δυναμικά ενέργειας, οι αισθητικοί υποδοχείς ταξινομούνται σε:</a:t>
            </a:r>
          </a:p>
          <a:p>
            <a:pPr lvl="1"/>
            <a:r>
              <a:rPr lang="el-GR" dirty="0" err="1" smtClean="0">
                <a:solidFill>
                  <a:schemeClr val="tx2">
                    <a:lumMod val="75000"/>
                  </a:schemeClr>
                </a:solidFill>
              </a:rPr>
              <a:t>Μηχανοϋποδοχείς</a:t>
            </a:r>
            <a:r>
              <a:rPr lang="el-GR" dirty="0" smtClean="0">
                <a:solidFill>
                  <a:schemeClr val="tx2">
                    <a:lumMod val="75000"/>
                  </a:schemeClr>
                </a:solidFill>
              </a:rPr>
              <a:t> (αφή, ακοή)</a:t>
            </a:r>
          </a:p>
          <a:p>
            <a:pPr lvl="1"/>
            <a:r>
              <a:rPr lang="el-GR" dirty="0" err="1" smtClean="0">
                <a:solidFill>
                  <a:schemeClr val="tx2">
                    <a:lumMod val="75000"/>
                  </a:schemeClr>
                </a:solidFill>
              </a:rPr>
              <a:t>Χημειοϋποδοχείς</a:t>
            </a:r>
            <a:r>
              <a:rPr lang="el-GR" dirty="0" smtClean="0">
                <a:solidFill>
                  <a:schemeClr val="tx2">
                    <a:lumMod val="75000"/>
                  </a:schemeClr>
                </a:solidFill>
              </a:rPr>
              <a:t> (γεύση, όσφρηση)</a:t>
            </a:r>
          </a:p>
          <a:p>
            <a:pPr lvl="1"/>
            <a:r>
              <a:rPr lang="el-GR" dirty="0" smtClean="0">
                <a:solidFill>
                  <a:schemeClr val="tx2">
                    <a:lumMod val="75000"/>
                  </a:schemeClr>
                </a:solidFill>
              </a:rPr>
              <a:t>Ηλεκτρομαγνητικοί υποδοχείς (όραση, προσανατολισμός)</a:t>
            </a:r>
          </a:p>
          <a:p>
            <a:pPr lvl="1"/>
            <a:r>
              <a:rPr lang="el-GR" dirty="0" err="1" smtClean="0">
                <a:solidFill>
                  <a:schemeClr val="tx2">
                    <a:lumMod val="75000"/>
                  </a:schemeClr>
                </a:solidFill>
              </a:rPr>
              <a:t>Θερμοϋποδοχείς</a:t>
            </a:r>
            <a:r>
              <a:rPr lang="el-GR" dirty="0" smtClean="0">
                <a:solidFill>
                  <a:schemeClr val="tx2">
                    <a:lumMod val="75000"/>
                  </a:schemeClr>
                </a:solidFill>
              </a:rPr>
              <a:t> (αντίληψη κρύου, ζέστης, συμπεριλαμβανομένης της καυτερής πιπεριάς)</a:t>
            </a:r>
          </a:p>
          <a:p>
            <a:pPr lvl="1"/>
            <a:r>
              <a:rPr lang="el-GR" dirty="0" err="1" smtClean="0">
                <a:solidFill>
                  <a:schemeClr val="tx2">
                    <a:lumMod val="75000"/>
                  </a:schemeClr>
                </a:solidFill>
              </a:rPr>
              <a:t>Αλγοϋποδοχείς</a:t>
            </a:r>
            <a:r>
              <a:rPr lang="el-GR" dirty="0" smtClean="0">
                <a:solidFill>
                  <a:schemeClr val="tx2">
                    <a:lumMod val="75000"/>
                  </a:schemeClr>
                </a:solidFill>
              </a:rPr>
              <a:t> (αντίληψη πόνου)</a:t>
            </a:r>
            <a:endParaRPr lang="el-GR" dirty="0">
              <a:solidFill>
                <a:schemeClr val="tx2">
                  <a:lumMod val="75000"/>
                </a:schemeClr>
              </a:solidFill>
            </a:endParaRPr>
          </a:p>
        </p:txBody>
      </p:sp>
    </p:spTree>
    <p:extLst>
      <p:ext uri="{BB962C8B-B14F-4D97-AF65-F5344CB8AC3E}">
        <p14:creationId xmlns:p14="http://schemas.microsoft.com/office/powerpoint/2010/main" val="34617479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3945149"/>
            <a:ext cx="8324485" cy="2611294"/>
          </a:xfrm>
        </p:spPr>
        <p:txBody>
          <a:bodyPr>
            <a:normAutofit fontScale="92500"/>
          </a:bodyPr>
          <a:lstStyle/>
          <a:p>
            <a:r>
              <a:rPr lang="el-GR" dirty="0" smtClean="0"/>
              <a:t>Τα αισθητήρια ακοής είναι </a:t>
            </a:r>
            <a:r>
              <a:rPr lang="el-GR" dirty="0" err="1" smtClean="0"/>
              <a:t>μηχανικοδεκτικά</a:t>
            </a:r>
            <a:r>
              <a:rPr lang="el-GR" dirty="0" smtClean="0"/>
              <a:t> αισθητήρια όργανα</a:t>
            </a:r>
          </a:p>
          <a:p>
            <a:r>
              <a:rPr lang="el-GR" dirty="0" smtClean="0"/>
              <a:t>Στην ουσία δεν διαφέρουν από τα όργανα αφής παρά μόνο στο ότι αντιδρούν σε διαταραχές του περιβάλλοντος πολύ χαμηλότερης έντασης</a:t>
            </a:r>
          </a:p>
          <a:p>
            <a:r>
              <a:rPr lang="el-GR" dirty="0" smtClean="0"/>
              <a:t>Οι διαταραχές του αέρα προκαλούν και τοπική αύξηση της πίεσης και μετακίνηση σωματιδίων του αέρα από την πηγή του ήχου</a:t>
            </a:r>
            <a:endParaRPr lang="el-GR" dirty="0"/>
          </a:p>
        </p:txBody>
      </p:sp>
      <p:sp>
        <p:nvSpPr>
          <p:cNvPr id="3" name="Title 2"/>
          <p:cNvSpPr>
            <a:spLocks noGrp="1"/>
          </p:cNvSpPr>
          <p:nvPr>
            <p:ph type="title"/>
          </p:nvPr>
        </p:nvSpPr>
        <p:spPr>
          <a:xfrm>
            <a:off x="457200" y="338328"/>
            <a:ext cx="8229600" cy="994361"/>
          </a:xfrm>
        </p:spPr>
        <p:txBody>
          <a:bodyPr/>
          <a:lstStyle/>
          <a:p>
            <a:r>
              <a:rPr lang="el-GR" b="1" dirty="0" smtClean="0"/>
              <a:t>11.1. Ακοή</a:t>
            </a:r>
            <a:endParaRPr lang="el-GR" b="1" dirty="0"/>
          </a:p>
        </p:txBody>
      </p:sp>
      <p:pic>
        <p:nvPicPr>
          <p:cNvPr id="8196" name="Picture 4" descr="http://www.daviddarling.info/images2/insect_tympanu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904" y="1442421"/>
            <a:ext cx="8324486" cy="237626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206230" y="3582969"/>
            <a:ext cx="2013625" cy="307777"/>
          </a:xfrm>
          <a:prstGeom prst="rect">
            <a:avLst/>
          </a:prstGeom>
          <a:noFill/>
        </p:spPr>
        <p:txBody>
          <a:bodyPr wrap="square" rtlCol="0">
            <a:spAutoFit/>
          </a:bodyPr>
          <a:lstStyle/>
          <a:p>
            <a:r>
              <a:rPr lang="el-GR" sz="1400" b="1" dirty="0" smtClean="0"/>
              <a:t>Τυμπανικά όργανα</a:t>
            </a:r>
            <a:endParaRPr lang="el-GR" sz="1400" b="1" dirty="0"/>
          </a:p>
        </p:txBody>
      </p:sp>
      <p:sp>
        <p:nvSpPr>
          <p:cNvPr id="7" name="TextBox 6"/>
          <p:cNvSpPr txBox="1"/>
          <p:nvPr/>
        </p:nvSpPr>
        <p:spPr>
          <a:xfrm>
            <a:off x="6738027" y="3584402"/>
            <a:ext cx="1647216" cy="307777"/>
          </a:xfrm>
          <a:prstGeom prst="rect">
            <a:avLst/>
          </a:prstGeom>
          <a:noFill/>
        </p:spPr>
        <p:txBody>
          <a:bodyPr wrap="square" rtlCol="0">
            <a:spAutoFit/>
          </a:bodyPr>
          <a:lstStyle/>
          <a:p>
            <a:r>
              <a:rPr lang="el-GR" sz="1400" b="1" dirty="0" smtClean="0"/>
              <a:t>Ακουστικές τρίχες</a:t>
            </a:r>
            <a:endParaRPr lang="el-GR" sz="1400" b="1" dirty="0"/>
          </a:p>
        </p:txBody>
      </p:sp>
    </p:spTree>
    <p:extLst>
      <p:ext uri="{BB962C8B-B14F-4D97-AF65-F5344CB8AC3E}">
        <p14:creationId xmlns:p14="http://schemas.microsoft.com/office/powerpoint/2010/main" val="35675560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uditory mechanisms in insects"/>
          <p:cNvPicPr>
            <a:picLocks noChangeAspect="1" noChangeArrowheads="1"/>
          </p:cNvPicPr>
          <p:nvPr/>
        </p:nvPicPr>
        <p:blipFill rotWithShape="1">
          <a:blip r:embed="rId2">
            <a:extLst>
              <a:ext uri="{28A0092B-C50C-407E-A947-70E740481C1C}">
                <a14:useLocalDpi xmlns:a14="http://schemas.microsoft.com/office/drawing/2010/main" val="0"/>
              </a:ext>
            </a:extLst>
          </a:blip>
          <a:srcRect l="32371"/>
          <a:stretch/>
        </p:blipFill>
        <p:spPr bwMode="auto">
          <a:xfrm>
            <a:off x="2062222" y="116632"/>
            <a:ext cx="5058840" cy="662473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998683" y="1901517"/>
            <a:ext cx="1647216" cy="307777"/>
          </a:xfrm>
          <a:prstGeom prst="rect">
            <a:avLst/>
          </a:prstGeom>
          <a:solidFill>
            <a:schemeClr val="bg1"/>
          </a:solidFill>
          <a:ln>
            <a:solidFill>
              <a:schemeClr val="tx2"/>
            </a:solidFill>
          </a:ln>
        </p:spPr>
        <p:txBody>
          <a:bodyPr wrap="square" rtlCol="0">
            <a:spAutoFit/>
          </a:bodyPr>
          <a:lstStyle/>
          <a:p>
            <a:r>
              <a:rPr lang="el-GR" sz="1400" b="1" dirty="0" smtClean="0"/>
              <a:t>Όργανο </a:t>
            </a:r>
            <a:r>
              <a:rPr lang="en-US" sz="1400" b="1" dirty="0" smtClean="0"/>
              <a:t>Johnston</a:t>
            </a:r>
            <a:endParaRPr lang="el-GR" sz="1400" b="1" dirty="0"/>
          </a:p>
        </p:txBody>
      </p:sp>
    </p:spTree>
    <p:extLst>
      <p:ext uri="{BB962C8B-B14F-4D97-AF65-F5344CB8AC3E}">
        <p14:creationId xmlns:p14="http://schemas.microsoft.com/office/powerpoint/2010/main" val="7715523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99592" y="5805264"/>
            <a:ext cx="7408333" cy="1008112"/>
          </a:xfrm>
        </p:spPr>
        <p:txBody>
          <a:bodyPr>
            <a:normAutofit/>
          </a:bodyPr>
          <a:lstStyle/>
          <a:p>
            <a:r>
              <a:rPr lang="el-GR" sz="2000" dirty="0" smtClean="0"/>
              <a:t>Ο τυμπανικός υμένας δονείται ως απόκριση σε ηχητικά κύματα. Οι δονήσεις ερεθίζουν </a:t>
            </a:r>
            <a:r>
              <a:rPr lang="el-GR" sz="2000" dirty="0" err="1" smtClean="0"/>
              <a:t>μηχανοϋποδοχείς</a:t>
            </a:r>
            <a:r>
              <a:rPr lang="el-GR" sz="2000" dirty="0" smtClean="0"/>
              <a:t> προσκολλημένους στο εσωτερικό του τυμπανικού υμένα. </a:t>
            </a:r>
            <a:endParaRPr lang="el-GR" sz="2000" dirty="0"/>
          </a:p>
        </p:txBody>
      </p:sp>
      <p:pic>
        <p:nvPicPr>
          <p:cNvPr id="4" name="Picture 2" descr="50-7.jpg"/>
          <p:cNvPicPr>
            <a:picLocks noChangeAspect="1"/>
          </p:cNvPicPr>
          <p:nvPr/>
        </p:nvPicPr>
        <p:blipFill rotWithShape="1">
          <a:blip r:embed="rId2">
            <a:extLst>
              <a:ext uri="{28A0092B-C50C-407E-A947-70E740481C1C}">
                <a14:useLocalDpi xmlns:a14="http://schemas.microsoft.com/office/drawing/2010/main" val="0"/>
              </a:ext>
            </a:extLst>
          </a:blip>
          <a:srcRect b="28544"/>
          <a:stretch/>
        </p:blipFill>
        <p:spPr bwMode="auto">
          <a:xfrm>
            <a:off x="1080120" y="1412776"/>
            <a:ext cx="7020272" cy="4498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2"/>
          <p:cNvSpPr>
            <a:spLocks noGrp="1"/>
          </p:cNvSpPr>
          <p:nvPr>
            <p:ph type="title"/>
          </p:nvPr>
        </p:nvSpPr>
        <p:spPr>
          <a:xfrm>
            <a:off x="457200" y="338328"/>
            <a:ext cx="8229600" cy="858424"/>
          </a:xfrm>
        </p:spPr>
        <p:txBody>
          <a:bodyPr/>
          <a:lstStyle/>
          <a:p>
            <a:r>
              <a:rPr lang="el-GR" dirty="0" smtClean="0"/>
              <a:t>Τυμπανικά όργανα</a:t>
            </a:r>
            <a:endParaRPr lang="el-GR" dirty="0"/>
          </a:p>
        </p:txBody>
      </p:sp>
    </p:spTree>
    <p:extLst>
      <p:ext uri="{BB962C8B-B14F-4D97-AF65-F5344CB8AC3E}">
        <p14:creationId xmlns:p14="http://schemas.microsoft.com/office/powerpoint/2010/main" val="22299097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l-GR" b="1" dirty="0" smtClean="0"/>
              <a:t>10. Το νευρικό σύστημα</a:t>
            </a:r>
            <a:endParaRPr lang="el-GR" b="1" dirty="0"/>
          </a:p>
        </p:txBody>
      </p:sp>
      <p:sp>
        <p:nvSpPr>
          <p:cNvPr id="4" name="Subtitle 3"/>
          <p:cNvSpPr>
            <a:spLocks noGrp="1"/>
          </p:cNvSpPr>
          <p:nvPr>
            <p:ph type="subTitle" idx="1"/>
          </p:nvPr>
        </p:nvSpPr>
        <p:spPr/>
        <p:txBody>
          <a:bodyPr/>
          <a:lstStyle/>
          <a:p>
            <a:endParaRPr lang="el-GR"/>
          </a:p>
        </p:txBody>
      </p:sp>
    </p:spTree>
    <p:extLst>
      <p:ext uri="{BB962C8B-B14F-4D97-AF65-F5344CB8AC3E}">
        <p14:creationId xmlns:p14="http://schemas.microsoft.com/office/powerpoint/2010/main" val="32046104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scientificamerican.com/media/inline/bug-eared-human-and-insect_2.jpg"/>
          <p:cNvPicPr>
            <a:picLocks noChangeAspect="1" noChangeArrowheads="1"/>
          </p:cNvPicPr>
          <p:nvPr/>
        </p:nvPicPr>
        <p:blipFill rotWithShape="1">
          <a:blip r:embed="rId2">
            <a:extLst>
              <a:ext uri="{28A0092B-C50C-407E-A947-70E740481C1C}">
                <a14:useLocalDpi xmlns:a14="http://schemas.microsoft.com/office/drawing/2010/main" val="0"/>
              </a:ext>
            </a:extLst>
          </a:blip>
          <a:srcRect b="14523"/>
          <a:stretch/>
        </p:blipFill>
        <p:spPr bwMode="auto">
          <a:xfrm>
            <a:off x="1907704" y="-1"/>
            <a:ext cx="5364089" cy="6870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7479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24568" y="4192621"/>
            <a:ext cx="5919432" cy="2476739"/>
          </a:xfrm>
        </p:spPr>
        <p:txBody>
          <a:bodyPr>
            <a:noAutofit/>
          </a:bodyPr>
          <a:lstStyle/>
          <a:p>
            <a:pPr>
              <a:lnSpc>
                <a:spcPct val="120000"/>
              </a:lnSpc>
            </a:pPr>
            <a:r>
              <a:rPr lang="el-GR" sz="1600" dirty="0" smtClean="0"/>
              <a:t>Το αισθητήριο κύτταρο είναι διπολικό, με ένα </a:t>
            </a:r>
            <a:r>
              <a:rPr lang="el-GR" sz="1600" dirty="0" err="1" smtClean="0"/>
              <a:t>δενδρίτη</a:t>
            </a:r>
            <a:r>
              <a:rPr lang="el-GR" sz="1600" dirty="0" smtClean="0"/>
              <a:t> στη μια άκρη και έναν άξονα στην άλλη. Ο </a:t>
            </a:r>
            <a:r>
              <a:rPr lang="el-GR" sz="1600" dirty="0" err="1" smtClean="0"/>
              <a:t>δενδρίτης</a:t>
            </a:r>
            <a:r>
              <a:rPr lang="el-GR" sz="1600" dirty="0" smtClean="0"/>
              <a:t> μεταφέρει σήματα προς το κυτταρικό σώμα, ο άξονας τα προωθεί προς το ΚΝΣ. Το κυτταρικό σώμα είναι το στρογγυλεμένο τμήμα του αισθητήριου κυττάρου που περιέχει τον πυρήνα. Τα σήματα είναι ηλεκτροχημικά. Όλη αυτή η δομή στηρίζεται, μαζί με το υπόλοιπο επιθήλιο, στη βασική μεμβράνη που βρίσκεται στη βάση του </a:t>
            </a:r>
            <a:r>
              <a:rPr lang="el-GR" sz="1600" dirty="0" err="1" smtClean="0"/>
              <a:t>εξωσκελετού</a:t>
            </a:r>
            <a:r>
              <a:rPr lang="el-GR" sz="1600" dirty="0" smtClean="0"/>
              <a:t>. </a:t>
            </a:r>
            <a:endParaRPr lang="el-GR" sz="1600" dirty="0"/>
          </a:p>
        </p:txBody>
      </p:sp>
      <p:sp>
        <p:nvSpPr>
          <p:cNvPr id="3" name="Title 2"/>
          <p:cNvSpPr>
            <a:spLocks noGrp="1"/>
          </p:cNvSpPr>
          <p:nvPr>
            <p:ph type="title"/>
          </p:nvPr>
        </p:nvSpPr>
        <p:spPr>
          <a:xfrm>
            <a:off x="457200" y="338328"/>
            <a:ext cx="2602632" cy="1362480"/>
          </a:xfrm>
        </p:spPr>
        <p:txBody>
          <a:bodyPr>
            <a:normAutofit/>
          </a:bodyPr>
          <a:lstStyle/>
          <a:p>
            <a:r>
              <a:rPr lang="el-GR" sz="3600" dirty="0" smtClean="0"/>
              <a:t>Αισθητήρια </a:t>
            </a:r>
            <a:r>
              <a:rPr lang="el-GR" sz="3600" dirty="0" err="1" smtClean="0"/>
              <a:t>τριχίδια</a:t>
            </a:r>
            <a:endParaRPr lang="el-GR" sz="3600" dirty="0"/>
          </a:p>
        </p:txBody>
      </p:sp>
      <p:pic>
        <p:nvPicPr>
          <p:cNvPr id="10242" name="Picture 2" descr="http://cronodon.com/images/insect_trichoid_mechanosensilla_labell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456015"/>
            <a:ext cx="3275856" cy="4367809"/>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http://openi.nlm.nih.gov/imgs/512/116/3083405/3083405_pone.0018903.g0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116632"/>
            <a:ext cx="5715248" cy="3862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6305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647700"/>
            <a:ext cx="8128000"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08151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528009" y="272275"/>
            <a:ext cx="2392271" cy="6342534"/>
            <a:chOff x="179512" y="116632"/>
            <a:chExt cx="2392271" cy="6342534"/>
          </a:xfrm>
        </p:grpSpPr>
        <p:pic>
          <p:nvPicPr>
            <p:cNvPr id="9218" name="Picture 2" descr="auditory mechanisms in insects"/>
            <p:cNvPicPr>
              <a:picLocks noChangeAspect="1" noChangeArrowheads="1"/>
            </p:cNvPicPr>
            <p:nvPr/>
          </p:nvPicPr>
          <p:blipFill rotWithShape="1">
            <a:blip r:embed="rId2">
              <a:extLst>
                <a:ext uri="{28A0092B-C50C-407E-A947-70E740481C1C}">
                  <a14:useLocalDpi xmlns:a14="http://schemas.microsoft.com/office/drawing/2010/main" val="0"/>
                </a:ext>
              </a:extLst>
            </a:blip>
            <a:srcRect r="68019" b="4260"/>
            <a:stretch/>
          </p:blipFill>
          <p:spPr bwMode="auto">
            <a:xfrm>
              <a:off x="179512" y="116632"/>
              <a:ext cx="2392271" cy="63425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7544" y="1063769"/>
              <a:ext cx="2016224" cy="261610"/>
            </a:xfrm>
            <a:prstGeom prst="rect">
              <a:avLst/>
            </a:prstGeom>
            <a:noFill/>
          </p:spPr>
          <p:txBody>
            <a:bodyPr wrap="square" rtlCol="0">
              <a:spAutoFit/>
            </a:bodyPr>
            <a:lstStyle/>
            <a:p>
              <a:r>
                <a:rPr lang="el-GR" sz="1100" b="1" dirty="0" smtClean="0">
                  <a:latin typeface="Arial" panose="020B0604020202020204" pitchFamily="34" charset="0"/>
                  <a:cs typeface="Arial" panose="020B0604020202020204" pitchFamily="34" charset="0"/>
                </a:rPr>
                <a:t>(διπολικό νευρικό κύτταρο)</a:t>
              </a:r>
              <a:endParaRPr lang="el-GR" sz="1100" b="1" dirty="0">
                <a:latin typeface="Arial" panose="020B0604020202020204" pitchFamily="34" charset="0"/>
                <a:cs typeface="Arial" panose="020B0604020202020204" pitchFamily="34" charset="0"/>
              </a:endParaRPr>
            </a:p>
          </p:txBody>
        </p:sp>
      </p:grpSp>
      <p:sp>
        <p:nvSpPr>
          <p:cNvPr id="2" name="Title 1"/>
          <p:cNvSpPr>
            <a:spLocks noGrp="1"/>
          </p:cNvSpPr>
          <p:nvPr>
            <p:ph type="title"/>
          </p:nvPr>
        </p:nvSpPr>
        <p:spPr>
          <a:xfrm>
            <a:off x="457200" y="338328"/>
            <a:ext cx="5836596" cy="1252728"/>
          </a:xfrm>
        </p:spPr>
        <p:txBody>
          <a:bodyPr/>
          <a:lstStyle/>
          <a:p>
            <a:r>
              <a:rPr lang="el-GR" dirty="0" err="1" smtClean="0"/>
              <a:t>Χορδοτονικά</a:t>
            </a:r>
            <a:r>
              <a:rPr lang="el-GR" dirty="0" smtClean="0"/>
              <a:t> όργανα</a:t>
            </a:r>
            <a:endParaRPr lang="el-GR" dirty="0"/>
          </a:p>
        </p:txBody>
      </p:sp>
      <p:sp>
        <p:nvSpPr>
          <p:cNvPr id="3" name="Content Placeholder 2"/>
          <p:cNvSpPr>
            <a:spLocks noGrp="1"/>
          </p:cNvSpPr>
          <p:nvPr>
            <p:ph idx="1"/>
          </p:nvPr>
        </p:nvSpPr>
        <p:spPr>
          <a:xfrm>
            <a:off x="252919" y="2373571"/>
            <a:ext cx="6128427" cy="3764605"/>
          </a:xfrm>
        </p:spPr>
        <p:txBody>
          <a:bodyPr/>
          <a:lstStyle/>
          <a:p>
            <a:r>
              <a:rPr lang="el-GR" dirty="0" smtClean="0"/>
              <a:t>Είναι αισθητήρια κύτταρα που </a:t>
            </a:r>
            <a:r>
              <a:rPr lang="el-GR" dirty="0" err="1" smtClean="0"/>
              <a:t>προσφύονται</a:t>
            </a:r>
            <a:r>
              <a:rPr lang="el-GR" dirty="0" smtClean="0"/>
              <a:t> εσωτερικά, με τις δυο άκρες, σε δύο διαφορετικές θέσεις του </a:t>
            </a:r>
            <a:r>
              <a:rPr lang="el-GR" dirty="0" err="1" smtClean="0"/>
              <a:t>εξωσκελετού</a:t>
            </a:r>
            <a:r>
              <a:rPr lang="el-GR" dirty="0" smtClean="0"/>
              <a:t> (όπως μια χορδή)</a:t>
            </a:r>
          </a:p>
          <a:p>
            <a:r>
              <a:rPr lang="el-GR" dirty="0" smtClean="0"/>
              <a:t>Διεγείρονται με:</a:t>
            </a:r>
          </a:p>
          <a:p>
            <a:pPr lvl="1"/>
            <a:r>
              <a:rPr lang="el-GR" dirty="0" smtClean="0"/>
              <a:t>έκταση του </a:t>
            </a:r>
            <a:r>
              <a:rPr lang="el-GR" dirty="0" err="1" smtClean="0"/>
              <a:t>εξωσκελετού</a:t>
            </a:r>
            <a:r>
              <a:rPr lang="el-GR" dirty="0" smtClean="0"/>
              <a:t> </a:t>
            </a:r>
          </a:p>
          <a:p>
            <a:pPr lvl="1"/>
            <a:r>
              <a:rPr lang="el-GR" dirty="0" smtClean="0"/>
              <a:t>αλλαγές θέσης </a:t>
            </a:r>
          </a:p>
          <a:p>
            <a:pPr lvl="1"/>
            <a:r>
              <a:rPr lang="el-GR" dirty="0" smtClean="0"/>
              <a:t>αλλαγές εσωτερικής πίεσης </a:t>
            </a:r>
          </a:p>
          <a:p>
            <a:pPr lvl="1"/>
            <a:r>
              <a:rPr lang="el-GR" dirty="0" smtClean="0"/>
              <a:t>μηχανικούς κραδασμούς</a:t>
            </a:r>
            <a:endParaRPr lang="el-GR" dirty="0"/>
          </a:p>
        </p:txBody>
      </p:sp>
    </p:spTree>
    <p:extLst>
      <p:ext uri="{BB962C8B-B14F-4D97-AF65-F5344CB8AC3E}">
        <p14:creationId xmlns:p14="http://schemas.microsoft.com/office/powerpoint/2010/main" val="40615361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4168" y="338328"/>
            <a:ext cx="2952328" cy="3109768"/>
          </a:xfrm>
        </p:spPr>
        <p:txBody>
          <a:bodyPr/>
          <a:lstStyle/>
          <a:p>
            <a:r>
              <a:rPr lang="el-GR" b="1" dirty="0" smtClean="0">
                <a:solidFill>
                  <a:schemeClr val="tx2">
                    <a:lumMod val="75000"/>
                  </a:schemeClr>
                </a:solidFill>
              </a:rPr>
              <a:t>11.2. Γεύση και όσφρηση</a:t>
            </a:r>
            <a:endParaRPr lang="el-GR" b="1" dirty="0">
              <a:solidFill>
                <a:schemeClr val="tx2">
                  <a:lumMod val="75000"/>
                </a:schemeClr>
              </a:solidFill>
            </a:endParaRPr>
          </a:p>
        </p:txBody>
      </p:sp>
      <p:pic>
        <p:nvPicPr>
          <p:cNvPr id="5" name="Picture 2" descr="http://www.nature.com/nrn/journal/v8/n5/images/nrn2098-f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0" y="35560"/>
            <a:ext cx="6068288" cy="682507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11560" y="4823574"/>
            <a:ext cx="1584176" cy="261610"/>
          </a:xfrm>
          <a:prstGeom prst="rect">
            <a:avLst/>
          </a:prstGeom>
          <a:noFill/>
        </p:spPr>
        <p:txBody>
          <a:bodyPr wrap="square" rtlCol="0">
            <a:spAutoFit/>
          </a:bodyPr>
          <a:lstStyle/>
          <a:p>
            <a:pPr algn="ctr"/>
            <a:r>
              <a:rPr lang="el-GR" sz="1100" b="1" dirty="0" smtClean="0"/>
              <a:t>Γναθική </a:t>
            </a:r>
            <a:r>
              <a:rPr lang="el-GR" sz="1100" b="1" dirty="0" err="1" smtClean="0"/>
              <a:t>προσαρκτίδα</a:t>
            </a:r>
            <a:endParaRPr lang="el-GR" sz="1100" b="1" dirty="0"/>
          </a:p>
        </p:txBody>
      </p:sp>
      <p:sp>
        <p:nvSpPr>
          <p:cNvPr id="7" name="TextBox 6"/>
          <p:cNvSpPr txBox="1"/>
          <p:nvPr/>
        </p:nvSpPr>
        <p:spPr>
          <a:xfrm>
            <a:off x="3419872" y="5949280"/>
            <a:ext cx="1584176" cy="261610"/>
          </a:xfrm>
          <a:prstGeom prst="rect">
            <a:avLst/>
          </a:prstGeom>
          <a:noFill/>
        </p:spPr>
        <p:txBody>
          <a:bodyPr wrap="square" rtlCol="0">
            <a:spAutoFit/>
          </a:bodyPr>
          <a:lstStyle/>
          <a:p>
            <a:pPr algn="ctr"/>
            <a:r>
              <a:rPr lang="el-GR" sz="1100" b="1" dirty="0" smtClean="0"/>
              <a:t>Χειλική </a:t>
            </a:r>
            <a:r>
              <a:rPr lang="el-GR" sz="1100" b="1" dirty="0" err="1" smtClean="0"/>
              <a:t>προσαρκτίδα</a:t>
            </a:r>
            <a:endParaRPr lang="el-GR" sz="1100" b="1" dirty="0"/>
          </a:p>
        </p:txBody>
      </p:sp>
    </p:spTree>
    <p:extLst>
      <p:ext uri="{BB962C8B-B14F-4D97-AF65-F5344CB8AC3E}">
        <p14:creationId xmlns:p14="http://schemas.microsoft.com/office/powerpoint/2010/main" val="31358514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07005" y="184829"/>
            <a:ext cx="4766551" cy="6420264"/>
          </a:xfrm>
          <a:solidFill>
            <a:schemeClr val="bg1"/>
          </a:solidFill>
        </p:spPr>
        <p:txBody>
          <a:bodyPr>
            <a:normAutofit fontScale="92500" lnSpcReduction="20000"/>
          </a:bodyPr>
          <a:lstStyle/>
          <a:p>
            <a:pPr>
              <a:spcAft>
                <a:spcPts val="600"/>
              </a:spcAft>
            </a:pPr>
            <a:endParaRPr lang="en-US" dirty="0" smtClean="0"/>
          </a:p>
          <a:p>
            <a:pPr>
              <a:spcAft>
                <a:spcPts val="600"/>
              </a:spcAft>
            </a:pPr>
            <a:r>
              <a:rPr lang="el-GR" dirty="0" smtClean="0"/>
              <a:t>Τα </a:t>
            </a:r>
            <a:r>
              <a:rPr lang="el-GR" b="1" dirty="0" smtClean="0"/>
              <a:t>αισθητήρια της όσφρησης</a:t>
            </a:r>
            <a:r>
              <a:rPr lang="el-GR" dirty="0" smtClean="0"/>
              <a:t> έχουν κατά κανόνα πολλούς μικρούς πόρους</a:t>
            </a:r>
          </a:p>
          <a:p>
            <a:pPr>
              <a:spcAft>
                <a:spcPts val="600"/>
              </a:spcAft>
            </a:pPr>
            <a:r>
              <a:rPr lang="el-GR" dirty="0" smtClean="0"/>
              <a:t>Η </a:t>
            </a:r>
            <a:r>
              <a:rPr lang="el-GR" b="1" dirty="0" smtClean="0"/>
              <a:t>όσφρηση</a:t>
            </a:r>
            <a:r>
              <a:rPr lang="el-GR" dirty="0" smtClean="0"/>
              <a:t> διεγείρεται από μικρές συγκεντρώσεις ατμών διαφόρων ουσιών</a:t>
            </a:r>
          </a:p>
          <a:p>
            <a:r>
              <a:rPr lang="el-GR" dirty="0" smtClean="0"/>
              <a:t>Το έντομο χρησιμοποιεί την </a:t>
            </a:r>
            <a:r>
              <a:rPr lang="el-GR" b="1" dirty="0" smtClean="0"/>
              <a:t>όσφρηση</a:t>
            </a:r>
            <a:r>
              <a:rPr lang="el-GR" dirty="0" smtClean="0"/>
              <a:t> για:</a:t>
            </a:r>
          </a:p>
          <a:p>
            <a:pPr lvl="1"/>
            <a:r>
              <a:rPr lang="el-GR" dirty="0" smtClean="0"/>
              <a:t>Εύρεση ξενιστή</a:t>
            </a:r>
          </a:p>
          <a:p>
            <a:pPr lvl="1"/>
            <a:r>
              <a:rPr lang="el-GR" dirty="0" smtClean="0"/>
              <a:t>Εύρεση τροφής</a:t>
            </a:r>
          </a:p>
          <a:p>
            <a:pPr lvl="1"/>
            <a:r>
              <a:rPr lang="el-GR" dirty="0" smtClean="0"/>
              <a:t>Αναγνώριση κατάλληλων επιφανειών για ωοτοκία</a:t>
            </a:r>
          </a:p>
          <a:p>
            <a:pPr lvl="1">
              <a:spcAft>
                <a:spcPts val="600"/>
              </a:spcAft>
            </a:pPr>
            <a:r>
              <a:rPr lang="el-GR" dirty="0" smtClean="0"/>
              <a:t>Αντίληψη </a:t>
            </a:r>
            <a:r>
              <a:rPr lang="el-GR" dirty="0" err="1" smtClean="0"/>
              <a:t>φερομονών</a:t>
            </a:r>
            <a:r>
              <a:rPr lang="el-GR" dirty="0" smtClean="0"/>
              <a:t> – εύρεση συντρόφου</a:t>
            </a:r>
          </a:p>
          <a:p>
            <a:r>
              <a:rPr lang="el-GR" b="1" dirty="0" smtClean="0"/>
              <a:t>Αισθητήρια όσφρησης</a:t>
            </a:r>
            <a:r>
              <a:rPr lang="el-GR" dirty="0" smtClean="0"/>
              <a:t> βρίσκονται σε:</a:t>
            </a:r>
          </a:p>
          <a:p>
            <a:pPr lvl="1"/>
            <a:r>
              <a:rPr lang="el-GR" dirty="0" smtClean="0"/>
              <a:t>Κεραίες</a:t>
            </a:r>
          </a:p>
          <a:p>
            <a:pPr lvl="1"/>
            <a:r>
              <a:rPr lang="el-GR" dirty="0" err="1" smtClean="0"/>
              <a:t>Προσαρκτίδες</a:t>
            </a:r>
            <a:endParaRPr lang="el-GR"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3556" y="944684"/>
            <a:ext cx="4202349" cy="4725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42776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7067" y="3735421"/>
            <a:ext cx="6327177" cy="3122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3"/>
          <p:cNvSpPr>
            <a:spLocks noGrp="1"/>
          </p:cNvSpPr>
          <p:nvPr>
            <p:ph idx="1"/>
          </p:nvPr>
        </p:nvSpPr>
        <p:spPr>
          <a:xfrm>
            <a:off x="107005" y="136187"/>
            <a:ext cx="8920264" cy="4046707"/>
          </a:xfrm>
          <a:solidFill>
            <a:schemeClr val="bg1"/>
          </a:solidFill>
        </p:spPr>
        <p:txBody>
          <a:bodyPr>
            <a:normAutofit/>
          </a:bodyPr>
          <a:lstStyle/>
          <a:p>
            <a:pPr>
              <a:spcAft>
                <a:spcPts val="600"/>
              </a:spcAft>
            </a:pPr>
            <a:r>
              <a:rPr lang="el-GR" dirty="0" smtClean="0"/>
              <a:t>Τα </a:t>
            </a:r>
            <a:r>
              <a:rPr lang="el-GR" b="1" dirty="0" smtClean="0"/>
              <a:t>αισθητήρια της γεύσης</a:t>
            </a:r>
            <a:r>
              <a:rPr lang="el-GR" dirty="0" smtClean="0"/>
              <a:t> έχουν κατά κανόνα λίγους και μεγάλους πόρους</a:t>
            </a:r>
          </a:p>
          <a:p>
            <a:pPr>
              <a:spcAft>
                <a:spcPts val="600"/>
              </a:spcAft>
            </a:pPr>
            <a:r>
              <a:rPr lang="el-GR" dirty="0" smtClean="0"/>
              <a:t>Η </a:t>
            </a:r>
            <a:r>
              <a:rPr lang="el-GR" b="1" dirty="0" smtClean="0"/>
              <a:t>γεύση</a:t>
            </a:r>
            <a:r>
              <a:rPr lang="el-GR" dirty="0" smtClean="0"/>
              <a:t> διεγείρεται από σχετικά μεγάλες συγκεντρώσεις μη πτητικών ουσιών (χημική αίσθηση αφής;;)</a:t>
            </a:r>
          </a:p>
          <a:p>
            <a:r>
              <a:rPr lang="el-GR" b="1" dirty="0" smtClean="0"/>
              <a:t>Αισθητήρια γεύσης</a:t>
            </a:r>
            <a:r>
              <a:rPr lang="el-GR" dirty="0" smtClean="0"/>
              <a:t> βρίσκονται σε:</a:t>
            </a:r>
          </a:p>
          <a:p>
            <a:pPr lvl="1"/>
            <a:r>
              <a:rPr lang="el-GR" dirty="0" smtClean="0"/>
              <a:t>Στοματική κοιλότητα</a:t>
            </a:r>
          </a:p>
          <a:p>
            <a:pPr lvl="1"/>
            <a:r>
              <a:rPr lang="el-GR" dirty="0" smtClean="0"/>
              <a:t>Στοματικά μόρια (</a:t>
            </a:r>
            <a:r>
              <a:rPr lang="el-GR" dirty="0" err="1" smtClean="0"/>
              <a:t>προσαρκτίδες</a:t>
            </a:r>
            <a:r>
              <a:rPr lang="el-GR" dirty="0" smtClean="0"/>
              <a:t>)</a:t>
            </a:r>
          </a:p>
          <a:p>
            <a:pPr lvl="1"/>
            <a:r>
              <a:rPr lang="el-GR" dirty="0" err="1" smtClean="0"/>
              <a:t>Ωοθέτη</a:t>
            </a:r>
            <a:endParaRPr lang="el-GR" dirty="0" smtClean="0"/>
          </a:p>
          <a:p>
            <a:pPr lvl="1"/>
            <a:r>
              <a:rPr lang="el-GR" dirty="0" smtClean="0"/>
              <a:t>Κάτω επιφάνεια ταρσών</a:t>
            </a:r>
            <a:endParaRPr lang="el-GR" dirty="0"/>
          </a:p>
        </p:txBody>
      </p:sp>
    </p:spTree>
    <p:extLst>
      <p:ext uri="{BB962C8B-B14F-4D97-AF65-F5344CB8AC3E}">
        <p14:creationId xmlns:p14="http://schemas.microsoft.com/office/powerpoint/2010/main" val="15510681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740" y="0"/>
            <a:ext cx="797441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07035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192" y="107242"/>
            <a:ext cx="8865860" cy="6604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36628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4024" y="-1"/>
            <a:ext cx="6093406" cy="6770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73406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1451917"/>
            <a:ext cx="7408333" cy="4209331"/>
          </a:xfrm>
        </p:spPr>
        <p:txBody>
          <a:bodyPr>
            <a:normAutofit/>
          </a:bodyPr>
          <a:lstStyle/>
          <a:p>
            <a:r>
              <a:rPr lang="el-GR" dirty="0" smtClean="0"/>
              <a:t>Το νευρικό σύστημα συνδέει </a:t>
            </a:r>
            <a:r>
              <a:rPr lang="el-GR" b="1" dirty="0" smtClean="0"/>
              <a:t>τα όργανα της αίσθησης</a:t>
            </a:r>
            <a:r>
              <a:rPr lang="el-GR" dirty="0" smtClean="0"/>
              <a:t>, που δέχονται και διεγείρονται από τα εξωτερικά ερεθίσματα, με τα </a:t>
            </a:r>
            <a:r>
              <a:rPr lang="el-GR" b="1" dirty="0" smtClean="0"/>
              <a:t>όργανα της δράσης </a:t>
            </a:r>
            <a:r>
              <a:rPr lang="el-GR" dirty="0" smtClean="0"/>
              <a:t>όπως οι μύες, οι αδένες και τα </a:t>
            </a:r>
            <a:r>
              <a:rPr lang="el-GR" dirty="0" err="1" smtClean="0"/>
              <a:t>φωτογόνα</a:t>
            </a:r>
            <a:r>
              <a:rPr lang="el-GR" dirty="0" smtClean="0"/>
              <a:t> όργανα, με τα οποία το έντομο αντιδρά στα </a:t>
            </a:r>
            <a:r>
              <a:rPr lang="el-GR" dirty="0" smtClean="0"/>
              <a:t>ερεθίσματα</a:t>
            </a:r>
            <a:r>
              <a:rPr lang="en-US" dirty="0" smtClean="0"/>
              <a:t>.</a:t>
            </a:r>
            <a:endParaRPr lang="el-GR" dirty="0" smtClean="0"/>
          </a:p>
          <a:p>
            <a:r>
              <a:rPr lang="el-GR" dirty="0" smtClean="0"/>
              <a:t>Αποτελείται από:</a:t>
            </a:r>
          </a:p>
          <a:p>
            <a:pPr lvl="1"/>
            <a:r>
              <a:rPr lang="el-GR" b="1" dirty="0" smtClean="0"/>
              <a:t>Νευρώνες</a:t>
            </a:r>
            <a:r>
              <a:rPr lang="el-GR" dirty="0" smtClean="0"/>
              <a:t> ή νευρικά κύτταρα: παράγουν και μεταδίδουν τα νευρικά ερεθίσματα</a:t>
            </a:r>
          </a:p>
          <a:p>
            <a:pPr lvl="1"/>
            <a:r>
              <a:rPr lang="el-GR" b="1" dirty="0" smtClean="0"/>
              <a:t>Νευρογλοιακά</a:t>
            </a:r>
            <a:r>
              <a:rPr lang="el-GR" dirty="0" smtClean="0"/>
              <a:t> </a:t>
            </a:r>
            <a:r>
              <a:rPr lang="el-GR" b="1" dirty="0" smtClean="0"/>
              <a:t>κύτταρα</a:t>
            </a:r>
            <a:r>
              <a:rPr lang="el-GR" dirty="0" smtClean="0"/>
              <a:t>: ρόλο υποστήριξης και θρέψης των νευρικών κυττάρων</a:t>
            </a:r>
            <a:endParaRPr lang="el-GR" dirty="0"/>
          </a:p>
        </p:txBody>
      </p:sp>
    </p:spTree>
    <p:extLst>
      <p:ext uri="{BB962C8B-B14F-4D97-AF65-F5344CB8AC3E}">
        <p14:creationId xmlns:p14="http://schemas.microsoft.com/office/powerpoint/2010/main" val="4901502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42" y="111259"/>
            <a:ext cx="9064658" cy="6724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10745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930433" y="1410872"/>
            <a:ext cx="7408333" cy="2237001"/>
          </a:xfrm>
        </p:spPr>
        <p:txBody>
          <a:bodyPr>
            <a:normAutofit/>
          </a:bodyPr>
          <a:lstStyle/>
          <a:p>
            <a:r>
              <a:rPr lang="el-GR" sz="2800" b="1" dirty="0" smtClean="0"/>
              <a:t>Το οσφρητικό και γευστικό συμμετέχουν σε:</a:t>
            </a:r>
          </a:p>
          <a:p>
            <a:pPr lvl="2"/>
            <a:r>
              <a:rPr lang="el-GR" sz="2200" dirty="0" smtClean="0"/>
              <a:t>Αναγνώριση τροφής</a:t>
            </a:r>
          </a:p>
          <a:p>
            <a:pPr lvl="2"/>
            <a:r>
              <a:rPr lang="el-GR" sz="2200" dirty="0" smtClean="0"/>
              <a:t>Αναγνώριση ξενιστή</a:t>
            </a:r>
          </a:p>
          <a:p>
            <a:pPr lvl="2"/>
            <a:r>
              <a:rPr lang="el-GR" sz="2200" dirty="0" smtClean="0"/>
              <a:t>Αναγνώριση υποστρώματος </a:t>
            </a:r>
            <a:r>
              <a:rPr lang="el-GR" sz="2200" dirty="0" err="1" smtClean="0"/>
              <a:t>ωοαπόθεσης</a:t>
            </a:r>
            <a:endParaRPr lang="el-GR" sz="2200" dirty="0" smtClean="0"/>
          </a:p>
          <a:p>
            <a:pPr lvl="2"/>
            <a:r>
              <a:rPr lang="el-GR" sz="2200" dirty="0" smtClean="0"/>
              <a:t>Αναγνώριση συντρόφου</a:t>
            </a:r>
            <a:endParaRPr lang="el-GR" sz="2200" dirty="0"/>
          </a:p>
        </p:txBody>
      </p:sp>
      <p:sp>
        <p:nvSpPr>
          <p:cNvPr id="5" name="Down Arrow 4"/>
          <p:cNvSpPr/>
          <p:nvPr/>
        </p:nvSpPr>
        <p:spPr>
          <a:xfrm>
            <a:off x="4143982" y="4046706"/>
            <a:ext cx="719847" cy="8852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Content Placeholder 3"/>
          <p:cNvSpPr txBox="1">
            <a:spLocks/>
          </p:cNvSpPr>
          <p:nvPr/>
        </p:nvSpPr>
        <p:spPr>
          <a:xfrm>
            <a:off x="403698" y="5291860"/>
            <a:ext cx="8200416" cy="749030"/>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ctr"/>
            <a:r>
              <a:rPr lang="el-GR" sz="2800" b="1" dirty="0" smtClean="0"/>
              <a:t>Είναι δυνατή η παρέμβαση στις διαδικασίες αυτές;</a:t>
            </a:r>
            <a:endParaRPr lang="el-GR" sz="2800" dirty="0"/>
          </a:p>
        </p:txBody>
      </p:sp>
    </p:spTree>
    <p:extLst>
      <p:ext uri="{BB962C8B-B14F-4D97-AF65-F5344CB8AC3E}">
        <p14:creationId xmlns:p14="http://schemas.microsoft.com/office/powerpoint/2010/main" val="106921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167" t="16444" r="21083" b="4890"/>
          <a:stretch/>
        </p:blipFill>
        <p:spPr bwMode="auto">
          <a:xfrm>
            <a:off x="179512" y="19615"/>
            <a:ext cx="8784976" cy="6793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57291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338328"/>
            <a:ext cx="4114800" cy="1252728"/>
          </a:xfrm>
        </p:spPr>
        <p:txBody>
          <a:bodyPr/>
          <a:lstStyle/>
          <a:p>
            <a:r>
              <a:rPr lang="el-GR" dirty="0" smtClean="0"/>
              <a:t>11.3. Όραση</a:t>
            </a:r>
            <a:endParaRPr lang="el-GR" dirty="0"/>
          </a:p>
        </p:txBody>
      </p:sp>
      <p:sp>
        <p:nvSpPr>
          <p:cNvPr id="5" name="Content Placeholder 4"/>
          <p:cNvSpPr>
            <a:spLocks noGrp="1"/>
          </p:cNvSpPr>
          <p:nvPr>
            <p:ph sz="quarter" idx="14"/>
          </p:nvPr>
        </p:nvSpPr>
        <p:spPr>
          <a:xfrm>
            <a:off x="4283968" y="2996952"/>
            <a:ext cx="4536504" cy="3384376"/>
          </a:xfrm>
        </p:spPr>
        <p:txBody>
          <a:bodyPr>
            <a:normAutofit lnSpcReduction="10000"/>
          </a:bodyPr>
          <a:lstStyle/>
          <a:p>
            <a:r>
              <a:rPr lang="el-GR" dirty="0" smtClean="0"/>
              <a:t>Οι σύνθετοι οφθαλμοί είναι πολύ αποτελεσματικοί στον εντοπισμό της κίνησης (προσαρμοστικός χαρακτήρας)</a:t>
            </a:r>
          </a:p>
          <a:p>
            <a:r>
              <a:rPr lang="el-GR" dirty="0" smtClean="0"/>
              <a:t>Τα μάτια του ανθρώπου διακρίνουν 50 λάμψεις/</a:t>
            </a:r>
            <a:r>
              <a:rPr lang="en-US" dirty="0" smtClean="0"/>
              <a:t>sec</a:t>
            </a:r>
            <a:r>
              <a:rPr lang="el-GR" dirty="0" smtClean="0"/>
              <a:t>, ο σύνθετος οφθαλμός των εντόμων διακρίνει 300</a:t>
            </a:r>
          </a:p>
        </p:txBody>
      </p:sp>
      <p:pic>
        <p:nvPicPr>
          <p:cNvPr id="3" name="Picture 2" descr="50-17.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3638"/>
            <a:ext cx="4191000" cy="678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67207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71676" y="214369"/>
            <a:ext cx="6126878" cy="6147520"/>
          </a:xfrm>
        </p:spPr>
        <p:txBody>
          <a:bodyPr/>
          <a:lstStyle/>
          <a:p>
            <a:r>
              <a:rPr lang="el-GR" b="1" dirty="0" smtClean="0"/>
              <a:t>Υπάρχουν: </a:t>
            </a:r>
          </a:p>
          <a:p>
            <a:pPr lvl="1"/>
            <a:r>
              <a:rPr lang="el-GR" dirty="0" smtClean="0"/>
              <a:t>Μυρμήγκια με 6-9 </a:t>
            </a:r>
            <a:r>
              <a:rPr lang="el-GR" dirty="0" err="1" smtClean="0"/>
              <a:t>ομματίδια</a:t>
            </a:r>
            <a:r>
              <a:rPr lang="el-GR" dirty="0" smtClean="0"/>
              <a:t>, αλλά και μυρμήγκια με 600 </a:t>
            </a:r>
            <a:r>
              <a:rPr lang="el-GR" dirty="0" err="1" smtClean="0"/>
              <a:t>ομματίδια</a:t>
            </a:r>
            <a:endParaRPr lang="en-US" dirty="0" smtClean="0"/>
          </a:p>
          <a:p>
            <a:pPr lvl="1"/>
            <a:endParaRPr lang="en-US" dirty="0"/>
          </a:p>
          <a:p>
            <a:pPr lvl="1"/>
            <a:endParaRPr lang="el-GR" dirty="0" smtClean="0"/>
          </a:p>
          <a:p>
            <a:pPr lvl="1"/>
            <a:r>
              <a:rPr lang="el-GR" dirty="0" smtClean="0"/>
              <a:t>Μύγες με 4000 </a:t>
            </a:r>
            <a:r>
              <a:rPr lang="el-GR" dirty="0" err="1" smtClean="0"/>
              <a:t>ομματίδια</a:t>
            </a:r>
            <a:endParaRPr lang="en-US" dirty="0" smtClean="0"/>
          </a:p>
          <a:p>
            <a:pPr lvl="1"/>
            <a:endParaRPr lang="en-US" dirty="0"/>
          </a:p>
          <a:p>
            <a:pPr lvl="1"/>
            <a:endParaRPr lang="el-GR" dirty="0" smtClean="0"/>
          </a:p>
          <a:p>
            <a:pPr lvl="1"/>
            <a:r>
              <a:rPr lang="el-GR" dirty="0" smtClean="0"/>
              <a:t>Λεπιδόπτερα με 12-17000 </a:t>
            </a:r>
            <a:r>
              <a:rPr lang="el-GR" dirty="0" err="1" smtClean="0"/>
              <a:t>ομματίδια</a:t>
            </a:r>
            <a:endParaRPr lang="en-US" dirty="0" smtClean="0"/>
          </a:p>
          <a:p>
            <a:pPr lvl="1"/>
            <a:endParaRPr lang="en-US" dirty="0"/>
          </a:p>
          <a:p>
            <a:pPr lvl="1"/>
            <a:endParaRPr lang="el-GR" dirty="0" smtClean="0"/>
          </a:p>
          <a:p>
            <a:pPr lvl="1"/>
            <a:r>
              <a:rPr lang="el-GR" dirty="0" err="1" smtClean="0"/>
              <a:t>Οδοντογνάθα</a:t>
            </a:r>
            <a:r>
              <a:rPr lang="el-GR" dirty="0" smtClean="0"/>
              <a:t> με 10-28000 </a:t>
            </a:r>
            <a:r>
              <a:rPr lang="el-GR" dirty="0" err="1" smtClean="0"/>
              <a:t>ομματίδια</a:t>
            </a:r>
            <a:endParaRPr lang="el-GR" dirty="0" smtClean="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8744" y="4768783"/>
            <a:ext cx="1799618" cy="1914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1200" y="3353949"/>
            <a:ext cx="2130573" cy="1414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0564" y="1931684"/>
            <a:ext cx="2275624" cy="1422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61200" y="444082"/>
            <a:ext cx="1807380" cy="1355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56961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www.webexhibits.org/causesofcolor/images/content/5-humanBee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9436" y="87132"/>
            <a:ext cx="4905127" cy="2783561"/>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4"/>
          <p:cNvSpPr txBox="1">
            <a:spLocks/>
          </p:cNvSpPr>
          <p:nvPr/>
        </p:nvSpPr>
        <p:spPr>
          <a:xfrm>
            <a:off x="323528" y="2870693"/>
            <a:ext cx="8496944" cy="3792753"/>
          </a:xfrm>
          <a:prstGeom prst="rect">
            <a:avLst/>
          </a:prstGeom>
        </p:spPr>
        <p:txBody>
          <a:bodyPr>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nSpc>
                <a:spcPct val="120000"/>
              </a:lnSpc>
            </a:pPr>
            <a:r>
              <a:rPr lang="el-GR" sz="2000" dirty="0" smtClean="0"/>
              <a:t>Τα έντομα έχουν εξαιρετική έγχρωμη όραση</a:t>
            </a:r>
          </a:p>
          <a:p>
            <a:pPr lvl="1">
              <a:lnSpc>
                <a:spcPct val="120000"/>
              </a:lnSpc>
            </a:pPr>
            <a:r>
              <a:rPr lang="el-GR" sz="1800" dirty="0" smtClean="0"/>
              <a:t>Οι μέλισσες βλέπουν ακόμη και το υπεριώδες</a:t>
            </a:r>
          </a:p>
          <a:p>
            <a:pPr lvl="1">
              <a:lnSpc>
                <a:spcPct val="120000"/>
              </a:lnSpc>
            </a:pPr>
            <a:r>
              <a:rPr lang="el-GR" sz="1800" dirty="0" smtClean="0"/>
              <a:t>Επειδή το υπεριώδες αντανακλά διαφορετικά από διάφορα αντικείμενα και επιφάνειες, τα έντομα ίσως βλέπουν και σχήματα που το ανθρώπινο μάτι δεν βλέπει</a:t>
            </a:r>
          </a:p>
          <a:p>
            <a:pPr>
              <a:lnSpc>
                <a:spcPct val="120000"/>
              </a:lnSpc>
            </a:pPr>
            <a:r>
              <a:rPr lang="el-GR" sz="2000" dirty="0" smtClean="0"/>
              <a:t>Ορισμένα έντομα διακρίνουν το επίπεδο του πολωμένου φωτός. Για το έντομο, η ποιότητα του φωτός από διάφορα σημεία του ορίζοντα είναι διαφορετική τις διάφορες ώρες της ημέρας. Συνεπώς, από τη θέση του ήλιου τα έντομα μπορούν να προσδιορίσουν την κατεύθυνσή τους, πράγμα που βοηθάει όταν ταξιδεύουν</a:t>
            </a:r>
            <a:endParaRPr lang="el-GR" sz="2000" dirty="0"/>
          </a:p>
        </p:txBody>
      </p:sp>
    </p:spTree>
    <p:extLst>
      <p:ext uri="{BB962C8B-B14F-4D97-AF65-F5344CB8AC3E}">
        <p14:creationId xmlns:p14="http://schemas.microsoft.com/office/powerpoint/2010/main" val="17362902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s://upload.wikimedia.org/wikipedia/commons/thumb/5/54/Polistes_ocelli.jpg/220px-Polistes_ocell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32191"/>
            <a:ext cx="2095500" cy="2743201"/>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http://benkolstad.net/wp-content/gallery/hymenoptera/polistes_major_ocelli_201211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3259976"/>
            <a:ext cx="2095500" cy="2345997"/>
          </a:xfrm>
          <a:prstGeom prst="rect">
            <a:avLst/>
          </a:prstGeom>
          <a:noFill/>
          <a:extLst>
            <a:ext uri="{909E8E84-426E-40DD-AFC4-6F175D3DCCD1}">
              <a14:hiddenFill xmlns:a14="http://schemas.microsoft.com/office/drawing/2010/main">
                <a:solidFill>
                  <a:srgbClr val="FFFFFF"/>
                </a:solidFill>
              </a14:hiddenFill>
            </a:ext>
          </a:extLst>
        </p:spPr>
      </p:pic>
      <p:pic>
        <p:nvPicPr>
          <p:cNvPr id="27654" name="Picture 6" descr="http://spleen-me.com/blog/wp-content/uploads/2008/12/dsc_118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752" y="208671"/>
            <a:ext cx="6749397" cy="539730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31640" y="5949280"/>
            <a:ext cx="6264696" cy="369332"/>
          </a:xfrm>
          <a:prstGeom prst="rect">
            <a:avLst/>
          </a:prstGeom>
          <a:noFill/>
        </p:spPr>
        <p:txBody>
          <a:bodyPr wrap="square" rtlCol="0">
            <a:spAutoFit/>
          </a:bodyPr>
          <a:lstStyle/>
          <a:p>
            <a:r>
              <a:rPr lang="el-GR" dirty="0" smtClean="0"/>
              <a:t>Πολλά έντομα έχουν νωτιαίους απλούς οφθαλμούς </a:t>
            </a:r>
            <a:r>
              <a:rPr lang="en-US" dirty="0" smtClean="0"/>
              <a:t>(ocelli)</a:t>
            </a:r>
            <a:endParaRPr lang="el-GR" dirty="0"/>
          </a:p>
        </p:txBody>
      </p:sp>
    </p:spTree>
    <p:extLst>
      <p:ext uri="{BB962C8B-B14F-4D97-AF65-F5344CB8AC3E}">
        <p14:creationId xmlns:p14="http://schemas.microsoft.com/office/powerpoint/2010/main" val="5482033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69" y="275351"/>
            <a:ext cx="8989757" cy="5609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71110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3" y="1700808"/>
            <a:ext cx="5282874" cy="3816424"/>
          </a:xfrm>
        </p:spPr>
        <p:txBody>
          <a:bodyPr>
            <a:normAutofit lnSpcReduction="10000"/>
          </a:bodyPr>
          <a:lstStyle/>
          <a:p>
            <a:r>
              <a:rPr lang="el-GR" dirty="0" smtClean="0"/>
              <a:t>Αποτελούνται από:</a:t>
            </a:r>
          </a:p>
          <a:p>
            <a:pPr lvl="1"/>
            <a:r>
              <a:rPr lang="el-GR" dirty="0" smtClean="0"/>
              <a:t>Κερατοειδή (</a:t>
            </a:r>
            <a:r>
              <a:rPr lang="en-US" dirty="0" smtClean="0"/>
              <a:t>corneal lens)</a:t>
            </a:r>
          </a:p>
          <a:p>
            <a:pPr lvl="1"/>
            <a:r>
              <a:rPr lang="el-GR" dirty="0" err="1" smtClean="0"/>
              <a:t>Κερατοειδογόνο</a:t>
            </a:r>
            <a:r>
              <a:rPr lang="el-GR" dirty="0" smtClean="0"/>
              <a:t> στρώμα διαφοροποιημένων υποδερμικών κυττάρων</a:t>
            </a:r>
          </a:p>
          <a:p>
            <a:pPr lvl="1"/>
            <a:r>
              <a:rPr lang="el-GR" dirty="0" smtClean="0"/>
              <a:t>Αμφιβληστροειδή </a:t>
            </a:r>
          </a:p>
          <a:p>
            <a:pPr lvl="1"/>
            <a:r>
              <a:rPr lang="el-GR" dirty="0" smtClean="0"/>
              <a:t>Κύτταρα χρωστικής</a:t>
            </a:r>
          </a:p>
          <a:p>
            <a:r>
              <a:rPr lang="el-GR" dirty="0" smtClean="0"/>
              <a:t>Ο ρόλος δεν έχει διευκρινιστεί αρκετά. Μάλλον είναι σηματοδότες της έντασης του φωτός</a:t>
            </a:r>
            <a:endParaRPr lang="el-GR" dirty="0"/>
          </a:p>
        </p:txBody>
      </p:sp>
      <p:pic>
        <p:nvPicPr>
          <p:cNvPr id="28676" name="Picture 4" descr="https://upload.wikimedia.org/wikipedia/commons/thumb/7/74/Insect_ocellus_diagram.svg/477px-Insect_ocellus_diagram.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2387" y="1772816"/>
            <a:ext cx="3434782" cy="345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390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50-17.jpg"/>
          <p:cNvPicPr>
            <a:picLocks noChangeAspect="1"/>
          </p:cNvPicPr>
          <p:nvPr/>
        </p:nvPicPr>
        <p:blipFill rotWithShape="1">
          <a:blip r:embed="rId2" cstate="print">
            <a:extLst>
              <a:ext uri="{28A0092B-C50C-407E-A947-70E740481C1C}">
                <a14:useLocalDpi xmlns:a14="http://schemas.microsoft.com/office/drawing/2010/main" val="0"/>
              </a:ext>
            </a:extLst>
          </a:blip>
          <a:srcRect t="32604" b="5074"/>
          <a:stretch/>
        </p:blipFill>
        <p:spPr bwMode="auto">
          <a:xfrm>
            <a:off x="116731" y="1215958"/>
            <a:ext cx="4191000" cy="4231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descr="ommatidia types.gif                                            0046AE1FMacintosh HD                   BA4B07B5:"/>
          <p:cNvPicPr>
            <a:picLocks noChangeAspect="1" noChangeArrowheads="1"/>
          </p:cNvPicPr>
          <p:nvPr/>
        </p:nvPicPr>
        <p:blipFill>
          <a:blip r:embed="rId3">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4410892" y="1660525"/>
            <a:ext cx="4733107"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33917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f.tqn.com/y/insects/1/S/I/3/-/-/sensorysyste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724" y="116632"/>
            <a:ext cx="7709708" cy="536065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p:cNvGraphicFramePr>
            <a:graphicFrameLocks noGrp="1"/>
          </p:cNvGraphicFramePr>
          <p:nvPr>
            <p:extLst>
              <p:ext uri="{D42A27DB-BD31-4B8C-83A1-F6EECF244321}">
                <p14:modId xmlns:p14="http://schemas.microsoft.com/office/powerpoint/2010/main" val="3908305541"/>
              </p:ext>
            </p:extLst>
          </p:nvPr>
        </p:nvGraphicFramePr>
        <p:xfrm>
          <a:off x="410173" y="5661248"/>
          <a:ext cx="8286433" cy="763880"/>
        </p:xfrm>
        <a:graphic>
          <a:graphicData uri="http://schemas.openxmlformats.org/drawingml/2006/table">
            <a:tbl>
              <a:tblPr firstRow="1" bandRow="1">
                <a:tableStyleId>{3B4B98B0-60AC-42C2-AFA5-B58CD77FA1E5}</a:tableStyleId>
              </a:tblPr>
              <a:tblGrid>
                <a:gridCol w="1279843"/>
                <a:gridCol w="2707005"/>
                <a:gridCol w="1941830"/>
                <a:gridCol w="2357755"/>
              </a:tblGrid>
              <a:tr h="3600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200" b="0" dirty="0" smtClean="0"/>
                        <a:t>1. κεραία	</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200" b="0" dirty="0" smtClean="0"/>
                        <a:t>2. </a:t>
                      </a:r>
                      <a:r>
                        <a:rPr lang="el-GR" sz="1200" b="0" dirty="0" err="1" smtClean="0"/>
                        <a:t>οφθαλμίδιο</a:t>
                      </a:r>
                      <a:r>
                        <a:rPr lang="el-GR" sz="1200" b="0" dirty="0" smtClean="0"/>
                        <a:t> </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200" b="0" dirty="0" smtClean="0"/>
                        <a:t>3. </a:t>
                      </a:r>
                      <a:r>
                        <a:rPr lang="el-GR" sz="1200" b="0" dirty="0" err="1" smtClean="0"/>
                        <a:t>οφθαλμίδιο</a:t>
                      </a:r>
                      <a:r>
                        <a:rPr lang="el-GR" sz="1200" b="0" dirty="0" smtClean="0"/>
                        <a:t> </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200" b="0" dirty="0" smtClean="0"/>
                        <a:t>4. σύνθετος οφθαλμός </a:t>
                      </a:r>
                    </a:p>
                  </a:txBody>
                  <a:tcPr anchor="ctr"/>
                </a:tc>
              </a:tr>
              <a:tr h="403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200" b="0" dirty="0" smtClean="0"/>
                        <a:t>5. εγκέφαλος </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200" b="0" dirty="0" smtClean="0"/>
                        <a:t>19. νευρικό σύστημα με γάγγλια </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200" b="0" dirty="0" smtClean="0"/>
                        <a:t>28. θωρακικό γάγγλιο </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200" b="0" dirty="0" smtClean="0"/>
                        <a:t>31. </a:t>
                      </a:r>
                      <a:r>
                        <a:rPr lang="el-GR" sz="1200" b="0" dirty="0" err="1" smtClean="0"/>
                        <a:t>υποοισοφαγικό</a:t>
                      </a:r>
                      <a:r>
                        <a:rPr lang="el-GR" sz="1200" b="0" dirty="0" smtClean="0"/>
                        <a:t> γάγγλιο </a:t>
                      </a:r>
                      <a:endParaRPr lang="el-GR" sz="1200" b="0" dirty="0" smtClean="0">
                        <a:solidFill>
                          <a:schemeClr val="tx2">
                            <a:lumMod val="75000"/>
                          </a:schemeClr>
                        </a:solidFill>
                      </a:endParaRPr>
                    </a:p>
                  </a:txBody>
                  <a:tcPr anchor="ctr"/>
                </a:tc>
              </a:tr>
            </a:tbl>
          </a:graphicData>
        </a:graphic>
      </p:graphicFrame>
    </p:spTree>
    <p:extLst>
      <p:ext uri="{BB962C8B-B14F-4D97-AF65-F5344CB8AC3E}">
        <p14:creationId xmlns:p14="http://schemas.microsoft.com/office/powerpoint/2010/main" val="426654470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50-2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58825"/>
            <a:ext cx="9144000"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14656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50-2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73150"/>
            <a:ext cx="9144000" cy="502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26924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l-GR" dirty="0" smtClean="0"/>
              <a:t>Πολλά έντομα μπορούν να σηκώσουν 20 φορές το βάρος τους και μπορούν να πηδήσουν πολλές φορές το μήκος του σώματός τους</a:t>
            </a:r>
          </a:p>
          <a:p>
            <a:r>
              <a:rPr lang="el-GR" dirty="0" smtClean="0"/>
              <a:t>Αυτό είναι αποτέλεσμα μεγέθους και καλύτερου συστήματος «μοχλών» και όχι διαφορετικού τύπου μυών</a:t>
            </a:r>
          </a:p>
          <a:p>
            <a:r>
              <a:rPr lang="el-GR" dirty="0" smtClean="0"/>
              <a:t>ΌΛΟΙ οι μύες στα έντομα είναι γραμμωτοί</a:t>
            </a:r>
            <a:endParaRPr lang="el-GR" dirty="0"/>
          </a:p>
        </p:txBody>
      </p:sp>
      <p:sp>
        <p:nvSpPr>
          <p:cNvPr id="3" name="Title 2"/>
          <p:cNvSpPr>
            <a:spLocks noGrp="1"/>
          </p:cNvSpPr>
          <p:nvPr>
            <p:ph type="title"/>
          </p:nvPr>
        </p:nvSpPr>
        <p:spPr/>
        <p:txBody>
          <a:bodyPr/>
          <a:lstStyle/>
          <a:p>
            <a:r>
              <a:rPr lang="el-GR" dirty="0" smtClean="0"/>
              <a:t>11.4. Η μυϊκή λειτουργία</a:t>
            </a:r>
            <a:endParaRPr lang="el-GR" dirty="0"/>
          </a:p>
        </p:txBody>
      </p:sp>
    </p:spTree>
    <p:extLst>
      <p:ext uri="{BB962C8B-B14F-4D97-AF65-F5344CB8AC3E}">
        <p14:creationId xmlns:p14="http://schemas.microsoft.com/office/powerpoint/2010/main" val="42705716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818752"/>
            <a:ext cx="2180492" cy="4943789"/>
          </a:xfrm>
        </p:spPr>
        <p:txBody>
          <a:bodyPr>
            <a:noAutofit/>
          </a:bodyPr>
          <a:lstStyle/>
          <a:p>
            <a:pPr marL="180000">
              <a:lnSpc>
                <a:spcPct val="120000"/>
              </a:lnSpc>
              <a:spcBef>
                <a:spcPts val="600"/>
              </a:spcBef>
            </a:pPr>
            <a:r>
              <a:rPr lang="el-GR" sz="1300" dirty="0" smtClean="0"/>
              <a:t>Η αλληλεπίδραση των μυών και των σκελετών στην κίνηση</a:t>
            </a:r>
          </a:p>
          <a:p>
            <a:pPr marL="180000">
              <a:lnSpc>
                <a:spcPct val="120000"/>
              </a:lnSpc>
              <a:spcBef>
                <a:spcPts val="600"/>
              </a:spcBef>
            </a:pPr>
            <a:r>
              <a:rPr lang="el-GR" sz="1300" dirty="0" smtClean="0"/>
              <a:t>Η κίνηση ενός μέρους του σώματος προς συγκεκριμένη κατεύθυνση κατά κανόνα εκτελείται από ζεύγη ανταγωνιστικών μυών</a:t>
            </a:r>
          </a:p>
          <a:p>
            <a:pPr marL="180000">
              <a:lnSpc>
                <a:spcPct val="120000"/>
              </a:lnSpc>
              <a:spcBef>
                <a:spcPts val="600"/>
              </a:spcBef>
            </a:pPr>
            <a:r>
              <a:rPr lang="el-GR" sz="1300" dirty="0" smtClean="0"/>
              <a:t>Αυτός ο τρόπος οργάνωσης των κινήσεων λειτουργεί τόσο όταν υπάρχει </a:t>
            </a:r>
            <a:r>
              <a:rPr lang="el-GR" sz="1300" dirty="0" err="1" smtClean="0"/>
              <a:t>ενδοσκελετός</a:t>
            </a:r>
            <a:r>
              <a:rPr lang="el-GR" sz="1300" dirty="0" smtClean="0"/>
              <a:t> (θηλαστικά), όσο και όταν υπάρχει </a:t>
            </a:r>
            <a:r>
              <a:rPr lang="el-GR" sz="1300" dirty="0" err="1" smtClean="0"/>
              <a:t>εξωσκελετός</a:t>
            </a:r>
            <a:r>
              <a:rPr lang="el-GR" sz="1300" dirty="0" smtClean="0"/>
              <a:t> (έντομα)</a:t>
            </a:r>
            <a:endParaRPr lang="el-GR" sz="1300" dirty="0"/>
          </a:p>
        </p:txBody>
      </p:sp>
      <p:sp>
        <p:nvSpPr>
          <p:cNvPr id="11266" name="Title 1"/>
          <p:cNvSpPr>
            <a:spLocks noGrp="1"/>
          </p:cNvSpPr>
          <p:nvPr>
            <p:ph type="title"/>
          </p:nvPr>
        </p:nvSpPr>
        <p:spPr>
          <a:xfrm>
            <a:off x="171624" y="595688"/>
            <a:ext cx="1849403" cy="773886"/>
          </a:xfrm>
        </p:spPr>
        <p:txBody>
          <a:bodyPr>
            <a:normAutofit fontScale="90000"/>
          </a:bodyPr>
          <a:lstStyle/>
          <a:p>
            <a:pPr eaLnBrk="1" hangingPunct="1"/>
            <a:r>
              <a:rPr lang="el-GR" altLang="el-GR" dirty="0" smtClean="0"/>
              <a:t>Κίνηση </a:t>
            </a:r>
            <a:endParaRPr lang="en-US" altLang="el-GR" dirty="0" smtClean="0"/>
          </a:p>
        </p:txBody>
      </p:sp>
      <p:pic>
        <p:nvPicPr>
          <p:cNvPr id="7" name="Picture 2" descr="50-32.jpg"/>
          <p:cNvPicPr>
            <a:picLocks noChangeAspect="1"/>
          </p:cNvPicPr>
          <p:nvPr/>
        </p:nvPicPr>
        <p:blipFill rotWithShape="1">
          <a:blip r:embed="rId3">
            <a:extLst>
              <a:ext uri="{28A0092B-C50C-407E-A947-70E740481C1C}">
                <a14:useLocalDpi xmlns:a14="http://schemas.microsoft.com/office/drawing/2010/main" val="0"/>
              </a:ext>
            </a:extLst>
          </a:blip>
          <a:srcRect b="20871"/>
          <a:stretch/>
        </p:blipFill>
        <p:spPr bwMode="auto">
          <a:xfrm>
            <a:off x="2021027" y="221064"/>
            <a:ext cx="7122973" cy="6305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63573952"/>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254093"/>
            <a:ext cx="8229600" cy="1143000"/>
          </a:xfrm>
        </p:spPr>
        <p:txBody>
          <a:bodyPr/>
          <a:lstStyle/>
          <a:p>
            <a:pPr eaLnBrk="1" hangingPunct="1"/>
            <a:r>
              <a:rPr lang="el-GR" altLang="el-GR" dirty="0" smtClean="0"/>
              <a:t>Πτητικοί μύες των εντόμων</a:t>
            </a:r>
            <a:endParaRPr lang="en-US" altLang="el-GR" dirty="0" smtClean="0"/>
          </a:p>
        </p:txBody>
      </p:sp>
      <p:sp>
        <p:nvSpPr>
          <p:cNvPr id="27651" name="Rectangle 6"/>
          <p:cNvSpPr>
            <a:spLocks noGrp="1" noChangeArrowheads="1"/>
          </p:cNvSpPr>
          <p:nvPr>
            <p:ph type="body" sz="half" idx="1"/>
          </p:nvPr>
        </p:nvSpPr>
        <p:spPr>
          <a:xfrm>
            <a:off x="267128" y="1438382"/>
            <a:ext cx="4253501" cy="5219272"/>
          </a:xfrm>
        </p:spPr>
        <p:txBody>
          <a:bodyPr>
            <a:noAutofit/>
          </a:bodyPr>
          <a:lstStyle/>
          <a:p>
            <a:pPr eaLnBrk="1" hangingPunct="1">
              <a:spcBef>
                <a:spcPts val="600"/>
              </a:spcBef>
            </a:pPr>
            <a:r>
              <a:rPr lang="el-GR" altLang="el-GR" sz="1600" b="1" dirty="0"/>
              <a:t>Υ</a:t>
            </a:r>
            <a:r>
              <a:rPr lang="el-GR" altLang="el-GR" sz="1600" b="1" dirty="0" smtClean="0"/>
              <a:t>πάρχουν τριών ειδών μύες: άμεσοι, έμμεσοι και βοηθητικοί</a:t>
            </a:r>
          </a:p>
          <a:p>
            <a:pPr eaLnBrk="1" hangingPunct="1">
              <a:spcBef>
                <a:spcPts val="600"/>
              </a:spcBef>
            </a:pPr>
            <a:r>
              <a:rPr lang="el-GR" altLang="el-GR" sz="1600" dirty="0" smtClean="0"/>
              <a:t>Οι άμεσοι μύες </a:t>
            </a:r>
            <a:r>
              <a:rPr lang="el-GR" altLang="el-GR" sz="1600" dirty="0" err="1" smtClean="0"/>
              <a:t>προσφύονται</a:t>
            </a:r>
            <a:r>
              <a:rPr lang="el-GR" altLang="el-GR" sz="1600" dirty="0" smtClean="0"/>
              <a:t> απ’ ευθείας στις πτέρυγες</a:t>
            </a:r>
            <a:endParaRPr lang="en-US" altLang="el-GR" sz="1600" dirty="0" smtClean="0"/>
          </a:p>
          <a:p>
            <a:pPr eaLnBrk="1" hangingPunct="1">
              <a:spcBef>
                <a:spcPts val="600"/>
              </a:spcBef>
            </a:pPr>
            <a:r>
              <a:rPr lang="el-GR" altLang="el-GR" sz="1600" dirty="0" smtClean="0"/>
              <a:t>Οι έμμεσοι μύες είναι συνήθως οι μεγαλύτεροι μύες του σώματος και </a:t>
            </a:r>
            <a:r>
              <a:rPr lang="el-GR" altLang="el-GR" sz="1600" dirty="0" err="1" smtClean="0"/>
              <a:t>προσφύονται</a:t>
            </a:r>
            <a:r>
              <a:rPr lang="el-GR" altLang="el-GR" sz="1600" dirty="0" smtClean="0"/>
              <a:t> στο θώρακα και όχι στις βάσεις των πτερύγων, αλλάζοντας το σχήμα του θώρακα κατά την πτήση, προκαλώντας κίνηση των πτερύγων</a:t>
            </a:r>
          </a:p>
          <a:p>
            <a:pPr eaLnBrk="1" hangingPunct="1">
              <a:spcBef>
                <a:spcPts val="600"/>
              </a:spcBef>
            </a:pPr>
            <a:r>
              <a:rPr lang="el-GR" altLang="el-GR" sz="1600" dirty="0" smtClean="0"/>
              <a:t>Οι βοηθητικοί μύες ενεργούν συγκρατώντας και ενισχύοντας το θωρακικό σκελετό, ή αλλάζοντας την ελαστικότητά του</a:t>
            </a:r>
            <a:endParaRPr lang="en-US" altLang="el-GR" sz="1600" dirty="0" smtClean="0"/>
          </a:p>
          <a:p>
            <a:pPr>
              <a:spcBef>
                <a:spcPts val="600"/>
              </a:spcBef>
            </a:pPr>
            <a:r>
              <a:rPr lang="el-GR" altLang="el-GR" sz="1600" dirty="0"/>
              <a:t>Οι πτέρυγες είναι αρθρωμένες σε μια θωρακική δομή που σχηματίζει ένα υπομόχλιο. Όλα τα έντομα προκαλούν ανοδική κίνηση των πτερύγων με τους έμμεσους μυς που τραβούν τη ράχη προς τα </a:t>
            </a:r>
            <a:r>
              <a:rPr lang="el-GR" altLang="el-GR" sz="1600" dirty="0" smtClean="0"/>
              <a:t>κάτω</a:t>
            </a:r>
            <a:endParaRPr lang="en-US" altLang="el-GR" sz="16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5838" y="1438382"/>
            <a:ext cx="4263464" cy="5027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85453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cronodon.com/images/fly_indirect_mod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171" y="477355"/>
            <a:ext cx="8115122" cy="598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771085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l-GR" altLang="el-GR" dirty="0" smtClean="0"/>
              <a:t>Η πτήση</a:t>
            </a:r>
            <a:endParaRPr lang="en-US" altLang="el-GR" dirty="0" smtClean="0"/>
          </a:p>
        </p:txBody>
      </p:sp>
      <p:sp>
        <p:nvSpPr>
          <p:cNvPr id="27651" name="Rectangle 6"/>
          <p:cNvSpPr>
            <a:spLocks noGrp="1" noChangeArrowheads="1"/>
          </p:cNvSpPr>
          <p:nvPr>
            <p:ph type="body" sz="half" idx="1"/>
          </p:nvPr>
        </p:nvSpPr>
        <p:spPr>
          <a:xfrm>
            <a:off x="208434" y="1818526"/>
            <a:ext cx="3788213" cy="4502868"/>
          </a:xfrm>
        </p:spPr>
        <p:txBody>
          <a:bodyPr>
            <a:noAutofit/>
          </a:bodyPr>
          <a:lstStyle/>
          <a:p>
            <a:pPr eaLnBrk="1" hangingPunct="1">
              <a:spcBef>
                <a:spcPts val="600"/>
              </a:spcBef>
            </a:pPr>
            <a:r>
              <a:rPr lang="el-GR" altLang="el-GR" sz="2000" dirty="0" err="1" smtClean="0"/>
              <a:t>Λιβελλούλες</a:t>
            </a:r>
            <a:r>
              <a:rPr lang="el-GR" altLang="el-GR" sz="2000" dirty="0" smtClean="0"/>
              <a:t> και κατσαρίδες συσπούν τους άμεσους μυς για να τραβήξουν το φτερό προς τα κάτω</a:t>
            </a:r>
            <a:endParaRPr lang="en-US" altLang="el-GR" sz="2000" dirty="0" smtClean="0"/>
          </a:p>
          <a:p>
            <a:pPr eaLnBrk="1" hangingPunct="1">
              <a:spcBef>
                <a:spcPts val="600"/>
              </a:spcBef>
            </a:pPr>
            <a:r>
              <a:rPr lang="el-GR" altLang="el-GR" sz="2000" dirty="0" smtClean="0"/>
              <a:t>Μέλισσες, σφήκες και μύγες κυρτώνουν τη ράχη, προκαλώντας έμμεσα την καθοδική κίνηση του φτερού</a:t>
            </a:r>
          </a:p>
          <a:p>
            <a:pPr eaLnBrk="1" hangingPunct="1">
              <a:spcBef>
                <a:spcPts val="600"/>
              </a:spcBef>
            </a:pPr>
            <a:r>
              <a:rPr lang="el-GR" altLang="el-GR" sz="2000" dirty="0" smtClean="0"/>
              <a:t>Σκαθάρια και ακρίδες χρησιμοποιούν ένα συνδυασμό άμεσων και έμμεσων μυών για την κίνηση των φτερών</a:t>
            </a:r>
            <a:endParaRPr lang="en-US" altLang="el-GR" sz="2000" dirty="0" smtClean="0"/>
          </a:p>
        </p:txBody>
      </p:sp>
      <p:pic>
        <p:nvPicPr>
          <p:cNvPr id="27652" name="Picture 9" descr="20_13a"/>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4188970" y="2006876"/>
            <a:ext cx="2273475" cy="3561708"/>
          </a:xfrm>
          <a:noFill/>
          <a:extLst>
            <a:ext uri="{909E8E84-426E-40DD-AFC4-6F175D3DCCD1}">
              <a14:hiddenFill xmlns:a14="http://schemas.microsoft.com/office/drawing/2010/main">
                <a:solidFill>
                  <a:schemeClr val="accent1"/>
                </a:solidFill>
              </a14:hiddenFill>
            </a:ext>
          </a:extLst>
        </p:spPr>
      </p:pic>
      <p:pic>
        <p:nvPicPr>
          <p:cNvPr id="27653" name="Picture 10" descr="20_13b"/>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6509749" y="1994034"/>
            <a:ext cx="2254107" cy="3532409"/>
          </a:xfrm>
          <a:noFill/>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6351809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l-GR"/>
          </a:p>
        </p:txBody>
      </p:sp>
      <p:sp>
        <p:nvSpPr>
          <p:cNvPr id="3" name="Title 2"/>
          <p:cNvSpPr>
            <a:spLocks noGrp="1"/>
          </p:cNvSpPr>
          <p:nvPr>
            <p:ph type="title"/>
          </p:nvPr>
        </p:nvSpPr>
        <p:spPr/>
        <p:txBody>
          <a:bodyPr/>
          <a:lstStyle/>
          <a:p>
            <a:endParaRPr lang="el-GR"/>
          </a:p>
        </p:txBody>
      </p:sp>
      <p:pic>
        <p:nvPicPr>
          <p:cNvPr id="9218" name="Picture 2" descr="http://sites.sinauer.com/animalphys3e/boxex/AnPhys3e-BoxEx-20-02-B-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450" y="333722"/>
            <a:ext cx="8937131" cy="6046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514516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883971" y="708758"/>
            <a:ext cx="7407275" cy="595312"/>
          </a:xfrm>
        </p:spPr>
        <p:txBody>
          <a:bodyPr/>
          <a:lstStyle/>
          <a:p>
            <a:pPr algn="ctr"/>
            <a:r>
              <a:rPr lang="el-GR" b="1" dirty="0" smtClean="0"/>
              <a:t>Συγχρονισμένοι πτητικοί μύες της </a:t>
            </a:r>
            <a:r>
              <a:rPr lang="el-GR" b="1" dirty="0" err="1" smtClean="0"/>
              <a:t>λιβέλλουλας</a:t>
            </a:r>
            <a:r>
              <a:rPr lang="el-GR" b="1" dirty="0" smtClean="0"/>
              <a:t> </a:t>
            </a:r>
            <a:endParaRPr lang="el-GR" b="1" dirty="0"/>
          </a:p>
        </p:txBody>
      </p:sp>
      <p:pic>
        <p:nvPicPr>
          <p:cNvPr id="3076" name="Picture 4" descr="https://upload.wikimedia.org/wikipedia/commons/thumb/a/a9/Indirect_flight_in_insects.gif/250px-Indirect_flight_in_insects.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55214" y="1469863"/>
            <a:ext cx="6025394" cy="5013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79007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bumc.bu.edu/phys-biophys/files/2010/04/wingbeat.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08820" y="814612"/>
            <a:ext cx="8011540" cy="30710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8965" y="4324077"/>
            <a:ext cx="6191250" cy="199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1"/>
          <p:cNvSpPr txBox="1">
            <a:spLocks/>
          </p:cNvSpPr>
          <p:nvPr/>
        </p:nvSpPr>
        <p:spPr>
          <a:xfrm>
            <a:off x="883971" y="554641"/>
            <a:ext cx="7407275" cy="595312"/>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ctr"/>
            <a:r>
              <a:rPr lang="el-GR" b="1" dirty="0" smtClean="0"/>
              <a:t>Ασύγχρονοι πτητικοί μύες της </a:t>
            </a:r>
            <a:r>
              <a:rPr lang="en-US" b="1" dirty="0" smtClean="0"/>
              <a:t>Drosophila</a:t>
            </a:r>
            <a:endParaRPr lang="el-GR" b="1" dirty="0"/>
          </a:p>
        </p:txBody>
      </p:sp>
    </p:spTree>
    <p:extLst>
      <p:ext uri="{BB962C8B-B14F-4D97-AF65-F5344CB8AC3E}">
        <p14:creationId xmlns:p14="http://schemas.microsoft.com/office/powerpoint/2010/main" val="39280600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animaldiversity.org/collections/contributors/Grzimek_insects/Structure_Function/v03_id159_con_nervous/medium.jpg"/>
          <p:cNvPicPr>
            <a:picLocks noChangeAspect="1" noChangeArrowheads="1"/>
          </p:cNvPicPr>
          <p:nvPr/>
        </p:nvPicPr>
        <p:blipFill rotWithShape="1">
          <a:blip r:embed="rId2">
            <a:extLst>
              <a:ext uri="{28A0092B-C50C-407E-A947-70E740481C1C}">
                <a14:useLocalDpi xmlns:a14="http://schemas.microsoft.com/office/drawing/2010/main" val="0"/>
              </a:ext>
            </a:extLst>
          </a:blip>
          <a:srcRect l="6954" t="13705" r="4323" b="20465"/>
          <a:stretch/>
        </p:blipFill>
        <p:spPr bwMode="auto">
          <a:xfrm>
            <a:off x="1115616" y="620688"/>
            <a:ext cx="7538720" cy="3873479"/>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p:cNvGrpSpPr/>
          <p:nvPr/>
        </p:nvGrpSpPr>
        <p:grpSpPr>
          <a:xfrm>
            <a:off x="539552" y="1876426"/>
            <a:ext cx="2769637" cy="3554987"/>
            <a:chOff x="539552" y="1876426"/>
            <a:chExt cx="2769637" cy="3554987"/>
          </a:xfrm>
        </p:grpSpPr>
        <p:sp>
          <p:nvSpPr>
            <p:cNvPr id="2" name="Oval 1"/>
            <p:cNvSpPr/>
            <p:nvPr/>
          </p:nvSpPr>
          <p:spPr>
            <a:xfrm rot="2409716">
              <a:off x="1531345" y="1876426"/>
              <a:ext cx="1777844" cy="11373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TextBox 2"/>
            <p:cNvSpPr txBox="1"/>
            <p:nvPr/>
          </p:nvSpPr>
          <p:spPr>
            <a:xfrm>
              <a:off x="539552" y="4600416"/>
              <a:ext cx="1008112" cy="830997"/>
            </a:xfrm>
            <a:prstGeom prst="rect">
              <a:avLst/>
            </a:prstGeom>
            <a:noFill/>
          </p:spPr>
          <p:txBody>
            <a:bodyPr wrap="square" rtlCol="0">
              <a:spAutoFit/>
            </a:bodyPr>
            <a:lstStyle/>
            <a:p>
              <a:pPr algn="ctr"/>
              <a:r>
                <a:rPr lang="el-GR" sz="1600" b="1" dirty="0" smtClean="0"/>
                <a:t>Κεντρικό νευρικό σύστημα</a:t>
              </a:r>
              <a:endParaRPr lang="el-GR" sz="1600" b="1" dirty="0"/>
            </a:p>
          </p:txBody>
        </p:sp>
        <p:cxnSp>
          <p:nvCxnSpPr>
            <p:cNvPr id="8" name="Straight Connector 7"/>
            <p:cNvCxnSpPr>
              <a:stCxn id="3" idx="0"/>
              <a:endCxn id="2" idx="4"/>
            </p:cNvCxnSpPr>
            <p:nvPr/>
          </p:nvCxnSpPr>
          <p:spPr>
            <a:xfrm flipV="1">
              <a:off x="1043608" y="2879695"/>
              <a:ext cx="1009893" cy="172072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3109149" y="2616626"/>
            <a:ext cx="1784499" cy="2602636"/>
            <a:chOff x="3109149" y="2616626"/>
            <a:chExt cx="1784499" cy="2602636"/>
          </a:xfrm>
        </p:grpSpPr>
        <p:sp>
          <p:nvSpPr>
            <p:cNvPr id="4" name="Oval 3"/>
            <p:cNvSpPr/>
            <p:nvPr/>
          </p:nvSpPr>
          <p:spPr>
            <a:xfrm rot="987452">
              <a:off x="3109149" y="2616626"/>
              <a:ext cx="1310274" cy="129614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TextBox 11"/>
            <p:cNvSpPr txBox="1"/>
            <p:nvPr/>
          </p:nvSpPr>
          <p:spPr>
            <a:xfrm>
              <a:off x="3117712" y="4880708"/>
              <a:ext cx="1775936" cy="338554"/>
            </a:xfrm>
            <a:prstGeom prst="rect">
              <a:avLst/>
            </a:prstGeom>
            <a:noFill/>
          </p:spPr>
          <p:txBody>
            <a:bodyPr wrap="square" rtlCol="0">
              <a:spAutoFit/>
            </a:bodyPr>
            <a:lstStyle/>
            <a:p>
              <a:pPr algn="ctr"/>
              <a:r>
                <a:rPr lang="el-GR" sz="1600" b="1" dirty="0" smtClean="0"/>
                <a:t>Θωρακικά</a:t>
              </a:r>
              <a:endParaRPr lang="el-GR" sz="1600" b="1" dirty="0"/>
            </a:p>
          </p:txBody>
        </p:sp>
        <p:cxnSp>
          <p:nvCxnSpPr>
            <p:cNvPr id="15" name="Straight Connector 14"/>
            <p:cNvCxnSpPr>
              <a:stCxn id="12" idx="0"/>
            </p:cNvCxnSpPr>
            <p:nvPr/>
          </p:nvCxnSpPr>
          <p:spPr>
            <a:xfrm flipH="1" flipV="1">
              <a:off x="3793182" y="3886218"/>
              <a:ext cx="212498" cy="99449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4500344" y="2668962"/>
            <a:ext cx="2812802" cy="2699405"/>
            <a:chOff x="4500344" y="2668962"/>
            <a:chExt cx="2812802" cy="2699405"/>
          </a:xfrm>
        </p:grpSpPr>
        <p:sp>
          <p:nvSpPr>
            <p:cNvPr id="5" name="Oval 4"/>
            <p:cNvSpPr/>
            <p:nvPr/>
          </p:nvSpPr>
          <p:spPr>
            <a:xfrm rot="21402837">
              <a:off x="4500344" y="2668962"/>
              <a:ext cx="2812802" cy="129614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TextBox 12"/>
            <p:cNvSpPr txBox="1"/>
            <p:nvPr/>
          </p:nvSpPr>
          <p:spPr>
            <a:xfrm>
              <a:off x="5148064" y="5029813"/>
              <a:ext cx="1353972" cy="338554"/>
            </a:xfrm>
            <a:prstGeom prst="rect">
              <a:avLst/>
            </a:prstGeom>
            <a:noFill/>
          </p:spPr>
          <p:txBody>
            <a:bodyPr wrap="square" rtlCol="0">
              <a:spAutoFit/>
            </a:bodyPr>
            <a:lstStyle/>
            <a:p>
              <a:pPr algn="ctr"/>
              <a:r>
                <a:rPr lang="el-GR" sz="1600" b="1" dirty="0" smtClean="0"/>
                <a:t>Κοιλιακό</a:t>
              </a:r>
              <a:endParaRPr lang="el-GR" sz="1600" b="1" dirty="0"/>
            </a:p>
          </p:txBody>
        </p:sp>
        <p:cxnSp>
          <p:nvCxnSpPr>
            <p:cNvPr id="17" name="Straight Connector 16"/>
            <p:cNvCxnSpPr>
              <a:stCxn id="13" idx="0"/>
              <a:endCxn id="5" idx="4"/>
            </p:cNvCxnSpPr>
            <p:nvPr/>
          </p:nvCxnSpPr>
          <p:spPr>
            <a:xfrm flipV="1">
              <a:off x="5825050" y="3964040"/>
              <a:ext cx="118843" cy="10657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6660232" y="3006868"/>
            <a:ext cx="1775936" cy="2212394"/>
            <a:chOff x="6660232" y="3006868"/>
            <a:chExt cx="1775936" cy="2212394"/>
          </a:xfrm>
        </p:grpSpPr>
        <p:sp>
          <p:nvSpPr>
            <p:cNvPr id="6" name="Oval 5"/>
            <p:cNvSpPr/>
            <p:nvPr/>
          </p:nvSpPr>
          <p:spPr>
            <a:xfrm rot="21402837">
              <a:off x="7372121" y="3006868"/>
              <a:ext cx="357257" cy="39314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TextBox 13"/>
            <p:cNvSpPr txBox="1"/>
            <p:nvPr/>
          </p:nvSpPr>
          <p:spPr>
            <a:xfrm>
              <a:off x="6660232" y="4880708"/>
              <a:ext cx="1775936" cy="338554"/>
            </a:xfrm>
            <a:prstGeom prst="rect">
              <a:avLst/>
            </a:prstGeom>
            <a:noFill/>
          </p:spPr>
          <p:txBody>
            <a:bodyPr wrap="square" rtlCol="0">
              <a:spAutoFit/>
            </a:bodyPr>
            <a:lstStyle/>
            <a:p>
              <a:pPr algn="ctr"/>
              <a:r>
                <a:rPr lang="el-GR" sz="1600" b="1" dirty="0" smtClean="0"/>
                <a:t>Ουραίο</a:t>
              </a:r>
              <a:endParaRPr lang="el-GR" sz="1600" b="1" dirty="0"/>
            </a:p>
          </p:txBody>
        </p:sp>
        <p:cxnSp>
          <p:nvCxnSpPr>
            <p:cNvPr id="19" name="Straight Connector 18"/>
            <p:cNvCxnSpPr>
              <a:stCxn id="14" idx="0"/>
            </p:cNvCxnSpPr>
            <p:nvPr/>
          </p:nvCxnSpPr>
          <p:spPr>
            <a:xfrm flipV="1">
              <a:off x="7548200" y="3390393"/>
              <a:ext cx="19513" cy="149031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168" name="Group 7167"/>
          <p:cNvGrpSpPr/>
          <p:nvPr/>
        </p:nvGrpSpPr>
        <p:grpSpPr>
          <a:xfrm>
            <a:off x="3932152" y="5410092"/>
            <a:ext cx="3635560" cy="1088029"/>
            <a:chOff x="3932152" y="5410092"/>
            <a:chExt cx="3635560" cy="1088029"/>
          </a:xfrm>
        </p:grpSpPr>
        <p:sp>
          <p:nvSpPr>
            <p:cNvPr id="11" name="TextBox 10"/>
            <p:cNvSpPr txBox="1"/>
            <p:nvPr/>
          </p:nvSpPr>
          <p:spPr>
            <a:xfrm>
              <a:off x="4070216" y="5913346"/>
              <a:ext cx="3359432" cy="584775"/>
            </a:xfrm>
            <a:prstGeom prst="rect">
              <a:avLst/>
            </a:prstGeom>
            <a:noFill/>
          </p:spPr>
          <p:txBody>
            <a:bodyPr wrap="square" rtlCol="0">
              <a:spAutoFit/>
            </a:bodyPr>
            <a:lstStyle/>
            <a:p>
              <a:pPr algn="ctr"/>
              <a:r>
                <a:rPr lang="el-GR" sz="1600" b="1" dirty="0" smtClean="0"/>
                <a:t>Σπλαχνικό ή συμπαθητικό νευρικό σύστημα</a:t>
              </a:r>
              <a:endParaRPr lang="el-GR" sz="1600" b="1" dirty="0"/>
            </a:p>
          </p:txBody>
        </p:sp>
        <p:sp>
          <p:nvSpPr>
            <p:cNvPr id="23" name="Right Brace 22"/>
            <p:cNvSpPr/>
            <p:nvPr/>
          </p:nvSpPr>
          <p:spPr>
            <a:xfrm rot="5400000">
              <a:off x="5565040" y="3777204"/>
              <a:ext cx="369784" cy="3635560"/>
            </a:xfrm>
            <a:prstGeom prst="rightBrace">
              <a:avLst>
                <a:gd name="adj1" fmla="val 71527"/>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grpSp>
    </p:spTree>
    <p:extLst>
      <p:ext uri="{BB962C8B-B14F-4D97-AF65-F5344CB8AC3E}">
        <p14:creationId xmlns:p14="http://schemas.microsoft.com/office/powerpoint/2010/main" val="253568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inVertic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ppt_x"/>
                                          </p:val>
                                        </p:tav>
                                        <p:tav tm="100000">
                                          <p:val>
                                            <p:strVal val="#ppt_x"/>
                                          </p:val>
                                        </p:tav>
                                      </p:tavLst>
                                    </p:anim>
                                    <p:anim calcmode="lin" valueType="num">
                                      <p:cBhvr additive="base">
                                        <p:cTn id="2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168"/>
                                        </p:tgtEl>
                                        <p:attrNameLst>
                                          <p:attrName>style.visibility</p:attrName>
                                        </p:attrNameLst>
                                      </p:cBhvr>
                                      <p:to>
                                        <p:strVal val="visible"/>
                                      </p:to>
                                    </p:set>
                                    <p:animEffect transition="in" filter="fade">
                                      <p:cBhvr>
                                        <p:cTn id="28" dur="1000"/>
                                        <p:tgtEl>
                                          <p:spTgt spid="7168"/>
                                        </p:tgtEl>
                                      </p:cBhvr>
                                    </p:animEffect>
                                    <p:anim calcmode="lin" valueType="num">
                                      <p:cBhvr>
                                        <p:cTn id="29" dur="1000" fill="hold"/>
                                        <p:tgtEl>
                                          <p:spTgt spid="7168"/>
                                        </p:tgtEl>
                                        <p:attrNameLst>
                                          <p:attrName>ppt_x</p:attrName>
                                        </p:attrNameLst>
                                      </p:cBhvr>
                                      <p:tavLst>
                                        <p:tav tm="0">
                                          <p:val>
                                            <p:strVal val="#ppt_x"/>
                                          </p:val>
                                        </p:tav>
                                        <p:tav tm="100000">
                                          <p:val>
                                            <p:strVal val="#ppt_x"/>
                                          </p:val>
                                        </p:tav>
                                      </p:tavLst>
                                    </p:anim>
                                    <p:anim calcmode="lin" valueType="num">
                                      <p:cBhvr>
                                        <p:cTn id="30" dur="1000" fill="hold"/>
                                        <p:tgtEl>
                                          <p:spTgt spid="71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jyjszx.wxedu.net/UploadFiles/Photo_UploadPhotos/201006/201006040803433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2161" y="2866736"/>
            <a:ext cx="4419600" cy="26289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www.cliparthut.com/clip-arts/282/pest-control-clip-art-28206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211" y="1895186"/>
            <a:ext cx="4171950"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1"/>
          <p:cNvSpPr txBox="1">
            <a:spLocks/>
          </p:cNvSpPr>
          <p:nvPr/>
        </p:nvSpPr>
        <p:spPr>
          <a:xfrm>
            <a:off x="883971" y="554641"/>
            <a:ext cx="7407275" cy="595312"/>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ctr"/>
            <a:r>
              <a:rPr lang="el-GR" b="1" dirty="0" smtClean="0"/>
              <a:t>Ασύγχρονοι πτητικοί μύες της σφήκας</a:t>
            </a:r>
            <a:endParaRPr lang="el-GR" b="1" dirty="0"/>
          </a:p>
        </p:txBody>
      </p:sp>
    </p:spTree>
    <p:extLst>
      <p:ext uri="{BB962C8B-B14F-4D97-AF65-F5344CB8AC3E}">
        <p14:creationId xmlns:p14="http://schemas.microsoft.com/office/powerpoint/2010/main" val="1482144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8328"/>
            <a:ext cx="8229600" cy="955451"/>
          </a:xfrm>
        </p:spPr>
        <p:txBody>
          <a:bodyPr>
            <a:normAutofit fontScale="90000"/>
          </a:bodyPr>
          <a:lstStyle/>
          <a:p>
            <a:r>
              <a:rPr lang="el-GR" dirty="0" smtClean="0"/>
              <a:t>Κουνούπια ανήμπορα προς πτήση</a:t>
            </a:r>
            <a:endParaRPr lang="el-GR" dirty="0"/>
          </a:p>
        </p:txBody>
      </p:sp>
      <p:sp>
        <p:nvSpPr>
          <p:cNvPr id="3" name="Content Placeholder 2"/>
          <p:cNvSpPr>
            <a:spLocks noGrp="1"/>
          </p:cNvSpPr>
          <p:nvPr>
            <p:ph idx="1"/>
          </p:nvPr>
        </p:nvSpPr>
        <p:spPr/>
        <p:txBody>
          <a:bodyPr/>
          <a:lstStyle/>
          <a:p>
            <a:endParaRPr lang="el-GR"/>
          </a:p>
        </p:txBody>
      </p:sp>
      <p:pic>
        <p:nvPicPr>
          <p:cNvPr id="1026" name="Picture 2" descr="http://img-3.gizmag.com/genetically-modified-mosquitoes-aegypti-mosquito.jpeg?ch=Width&amp;fit=crop&amp;h=394&amp;q=60&amp;w=700&amp;s=3786b4a79133f689838647e33fe2f7d6"/>
          <p:cNvPicPr>
            <a:picLocks noChangeAspect="1" noChangeArrowheads="1"/>
          </p:cNvPicPr>
          <p:nvPr/>
        </p:nvPicPr>
        <p:blipFill rotWithShape="1">
          <a:blip r:embed="rId2">
            <a:extLst>
              <a:ext uri="{28A0092B-C50C-407E-A947-70E740481C1C}">
                <a14:useLocalDpi xmlns:a14="http://schemas.microsoft.com/office/drawing/2010/main" val="0"/>
              </a:ext>
            </a:extLst>
          </a:blip>
          <a:srcRect l="12359" r="26656"/>
          <a:stretch/>
        </p:blipFill>
        <p:spPr bwMode="auto">
          <a:xfrm rot="5400000">
            <a:off x="-12632" y="1868727"/>
            <a:ext cx="4066162" cy="37528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mages.sciencedaily.com/2010/02/100222161958_1_540x3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2030651"/>
            <a:ext cx="514350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436368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l-GR"/>
          </a:p>
        </p:txBody>
      </p:sp>
      <p:sp>
        <p:nvSpPr>
          <p:cNvPr id="3" name="Title 2"/>
          <p:cNvSpPr>
            <a:spLocks noGrp="1"/>
          </p:cNvSpPr>
          <p:nvPr>
            <p:ph type="title"/>
          </p:nvPr>
        </p:nvSpPr>
        <p:spPr/>
        <p:txBody>
          <a:bodyPr/>
          <a:lstStyle/>
          <a:p>
            <a:endParaRPr lang="el-G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713" t="16737" r="21490" b="6004"/>
          <a:stretch/>
        </p:blipFill>
        <p:spPr bwMode="auto">
          <a:xfrm>
            <a:off x="0" y="175098"/>
            <a:ext cx="9144000" cy="6536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2996119" y="4221804"/>
            <a:ext cx="172179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99959" y="4374204"/>
            <a:ext cx="40179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99959" y="4537088"/>
            <a:ext cx="129648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817559" y="4706024"/>
            <a:ext cx="29003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99959" y="4874960"/>
            <a:ext cx="361804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539542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7277" y="68096"/>
            <a:ext cx="8949446" cy="2791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Content Placeholder 1"/>
          <p:cNvSpPr>
            <a:spLocks noGrp="1"/>
          </p:cNvSpPr>
          <p:nvPr>
            <p:ph idx="1"/>
          </p:nvPr>
        </p:nvSpPr>
        <p:spPr>
          <a:xfrm>
            <a:off x="337779" y="4435832"/>
            <a:ext cx="8492246" cy="1415382"/>
          </a:xfrm>
        </p:spPr>
        <p:txBody>
          <a:bodyPr>
            <a:normAutofit/>
          </a:bodyPr>
          <a:lstStyle/>
          <a:p>
            <a:pPr>
              <a:spcBef>
                <a:spcPts val="600"/>
              </a:spcBef>
            </a:pPr>
            <a:r>
              <a:rPr lang="el-GR" sz="1800" dirty="0" smtClean="0"/>
              <a:t>Ενεργοποίηση του υποκινητή της </a:t>
            </a:r>
            <a:r>
              <a:rPr lang="el-GR" sz="1800" dirty="0" err="1" smtClean="0"/>
              <a:t>ακτίνης</a:t>
            </a:r>
            <a:r>
              <a:rPr lang="el-GR" sz="1800" dirty="0" smtClean="0"/>
              <a:t> 4 που εκφράζεται αποκλειστικά στους έμμεσους πτητικούς </a:t>
            </a:r>
            <a:r>
              <a:rPr lang="el-GR" sz="1800" dirty="0" smtClean="0"/>
              <a:t>μυς</a:t>
            </a:r>
            <a:r>
              <a:rPr lang="en-US" sz="1800" dirty="0" smtClean="0"/>
              <a:t> </a:t>
            </a:r>
            <a:r>
              <a:rPr lang="el-GR" sz="1800" dirty="0" smtClean="0"/>
              <a:t>του εντόμου, που ελέγχει την …</a:t>
            </a:r>
          </a:p>
          <a:p>
            <a:pPr>
              <a:spcBef>
                <a:spcPts val="600"/>
              </a:spcBef>
            </a:pPr>
            <a:r>
              <a:rPr lang="el-GR" sz="1800" dirty="0" smtClean="0"/>
              <a:t>έκφραση του </a:t>
            </a:r>
            <a:r>
              <a:rPr lang="el-GR" sz="1800" dirty="0" err="1" smtClean="0"/>
              <a:t>ενεργοποιητή</a:t>
            </a:r>
            <a:r>
              <a:rPr lang="el-GR" sz="1800" dirty="0" smtClean="0"/>
              <a:t> </a:t>
            </a:r>
            <a:r>
              <a:rPr lang="en-US" sz="1800" dirty="0" err="1" smtClean="0"/>
              <a:t>tTAV</a:t>
            </a:r>
            <a:r>
              <a:rPr lang="el-GR" sz="1800" dirty="0" smtClean="0"/>
              <a:t> που ενεργοποιεί την …</a:t>
            </a:r>
          </a:p>
          <a:p>
            <a:pPr>
              <a:spcBef>
                <a:spcPts val="600"/>
              </a:spcBef>
            </a:pPr>
            <a:r>
              <a:rPr lang="el-GR" sz="1800" dirty="0" smtClean="0"/>
              <a:t>έκφραση ενός τοξικού γονιδίου </a:t>
            </a:r>
            <a:r>
              <a:rPr lang="en-US" sz="1800" dirty="0" smtClean="0"/>
              <a:t>(VP16)</a:t>
            </a:r>
            <a:endParaRPr lang="el-GR" sz="1800" dirty="0"/>
          </a:p>
        </p:txBody>
      </p:sp>
      <p:pic>
        <p:nvPicPr>
          <p:cNvPr id="2050" name="Picture 2" descr="http://www.pnas.org/content/107/10/4550/F2.large.jpg"/>
          <p:cNvPicPr>
            <a:picLocks noChangeAspect="1" noChangeArrowheads="1"/>
          </p:cNvPicPr>
          <p:nvPr/>
        </p:nvPicPr>
        <p:blipFill rotWithShape="1">
          <a:blip r:embed="rId2">
            <a:extLst>
              <a:ext uri="{28A0092B-C50C-407E-A947-70E740481C1C}">
                <a14:useLocalDpi xmlns:a14="http://schemas.microsoft.com/office/drawing/2010/main" val="0"/>
              </a:ext>
            </a:extLst>
          </a:blip>
          <a:srcRect b="55040"/>
          <a:stretch/>
        </p:blipFill>
        <p:spPr bwMode="auto">
          <a:xfrm>
            <a:off x="612840" y="659075"/>
            <a:ext cx="3861947" cy="33122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pnas.org/content/107/10/4550/F2.large.jpg"/>
          <p:cNvPicPr>
            <a:picLocks noChangeAspect="1" noChangeArrowheads="1"/>
          </p:cNvPicPr>
          <p:nvPr/>
        </p:nvPicPr>
        <p:blipFill rotWithShape="1">
          <a:blip r:embed="rId2">
            <a:extLst>
              <a:ext uri="{28A0092B-C50C-407E-A947-70E740481C1C}">
                <a14:useLocalDpi xmlns:a14="http://schemas.microsoft.com/office/drawing/2010/main" val="0"/>
              </a:ext>
            </a:extLst>
          </a:blip>
          <a:srcRect t="44608"/>
          <a:stretch/>
        </p:blipFill>
        <p:spPr bwMode="auto">
          <a:xfrm>
            <a:off x="4838996" y="369664"/>
            <a:ext cx="3682430" cy="3891064"/>
          </a:xfrm>
          <a:prstGeom prst="rect">
            <a:avLst/>
          </a:prstGeom>
          <a:noFill/>
          <a:extLst>
            <a:ext uri="{909E8E84-426E-40DD-AFC4-6F175D3DCCD1}">
              <a14:hiddenFill xmlns:a14="http://schemas.microsoft.com/office/drawing/2010/main">
                <a:solidFill>
                  <a:srgbClr val="FFFFFF"/>
                </a:solidFill>
              </a14:hiddenFill>
            </a:ext>
          </a:extLst>
        </p:spPr>
      </p:pic>
      <p:sp>
        <p:nvSpPr>
          <p:cNvPr id="4" name="Down Arrow 3"/>
          <p:cNvSpPr/>
          <p:nvPr/>
        </p:nvSpPr>
        <p:spPr>
          <a:xfrm>
            <a:off x="4328809" y="6060349"/>
            <a:ext cx="510187" cy="4961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1017651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Female-specific flightless phenotype</a:t>
            </a:r>
            <a:endParaRPr lang="el-GR" dirty="0"/>
          </a:p>
        </p:txBody>
      </p:sp>
      <p:pic>
        <p:nvPicPr>
          <p:cNvPr id="4098" name="Picture 2" descr="http://thumbs.dreamstime.com/z/life-cycle-mosquito-disease-carrying-laying-eggs-to-larva-to-pupa-emerging-to-adulthood-editable-eps-vector-5202587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289" t="5220" r="7125" b="13078"/>
          <a:stretch/>
        </p:blipFill>
        <p:spPr bwMode="auto">
          <a:xfrm>
            <a:off x="4813773" y="3501949"/>
            <a:ext cx="4242676" cy="307394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375956" y="2043177"/>
            <a:ext cx="7941193" cy="3450696"/>
          </a:xfrm>
        </p:spPr>
        <p:txBody>
          <a:bodyPr>
            <a:normAutofit/>
          </a:bodyPr>
          <a:lstStyle/>
          <a:p>
            <a:pPr>
              <a:spcBef>
                <a:spcPts val="1800"/>
              </a:spcBef>
            </a:pPr>
            <a:r>
              <a:rPr lang="el-GR" dirty="0" smtClean="0"/>
              <a:t>Μειωμένη ικανότητα να ξεφύγουν από το υγρό στοιχείο κατά τη μεταμόρφωση σε ενήλικο</a:t>
            </a:r>
          </a:p>
          <a:p>
            <a:pPr>
              <a:spcBef>
                <a:spcPts val="1800"/>
              </a:spcBef>
            </a:pPr>
            <a:r>
              <a:rPr lang="el-GR" dirty="0" smtClean="0"/>
              <a:t>Ανικανότητα αποφυγής θηρευτών</a:t>
            </a:r>
          </a:p>
          <a:p>
            <a:pPr>
              <a:spcBef>
                <a:spcPts val="1800"/>
              </a:spcBef>
            </a:pPr>
            <a:r>
              <a:rPr lang="el-GR" dirty="0" smtClean="0"/>
              <a:t>Ανικανότητα εύρεσης τροφής</a:t>
            </a:r>
          </a:p>
          <a:p>
            <a:pPr>
              <a:spcBef>
                <a:spcPts val="1800"/>
              </a:spcBef>
            </a:pPr>
            <a:r>
              <a:rPr lang="el-GR" dirty="0" smtClean="0"/>
              <a:t>Ανικανότητα εύρεσης συντρόφου</a:t>
            </a:r>
            <a:endParaRPr lang="el-GR" dirty="0"/>
          </a:p>
        </p:txBody>
      </p:sp>
    </p:spTree>
    <p:extLst>
      <p:ext uri="{BB962C8B-B14F-4D97-AF65-F5344CB8AC3E}">
        <p14:creationId xmlns:p14="http://schemas.microsoft.com/office/powerpoint/2010/main" val="185302720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549" y="92075"/>
            <a:ext cx="8959174" cy="195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3314" name="Picture 2" descr="https://flintbonecomicreview.files.wordpress.com/2013/07/0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48070" y="92075"/>
            <a:ext cx="5495211" cy="6711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12493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http://thewritepractice.com/wp-content/uploads/2013/05/the-e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94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53420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7e.biopsychology.com/step/06/060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20215"/>
            <a:ext cx="5525311" cy="388982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www.sdbonline.org/sites/fly/atlas/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9896" y="3200400"/>
            <a:ext cx="4793197" cy="3504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7448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wwwuser.gwdg.de/%7Etreisch/images/LeucoHeadOp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2544" y="1854229"/>
            <a:ext cx="4465348" cy="288759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167" r="3478" b="9333"/>
          <a:stretch/>
        </p:blipFill>
        <p:spPr bwMode="auto">
          <a:xfrm>
            <a:off x="145914" y="1854229"/>
            <a:ext cx="3820023" cy="2887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01867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cable-online.cn/img/lc/induction-generator-animation/nervous-system-of-an-insect.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297" y="656396"/>
            <a:ext cx="4271100" cy="58514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http://classes.edowner.net/Z20H/Week%201/cockroach-abdominal-gangl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659912" y="2144330"/>
            <a:ext cx="6566837" cy="2640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07361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6" name="Picture 2"/>
          <p:cNvPicPr>
            <a:picLocks noChangeAspect="1" noChangeArrowheads="1"/>
          </p:cNvPicPr>
          <p:nvPr/>
        </p:nvPicPr>
        <p:blipFill>
          <a:blip r:embed="rId2" cstate="print"/>
          <a:srcRect/>
          <a:stretch>
            <a:fillRect/>
          </a:stretch>
        </p:blipFill>
        <p:spPr bwMode="auto">
          <a:xfrm>
            <a:off x="2600325" y="133350"/>
            <a:ext cx="5191125" cy="2827338"/>
          </a:xfrm>
          <a:prstGeom prst="rect">
            <a:avLst/>
          </a:prstGeom>
          <a:noFill/>
          <a:ln w="9525">
            <a:solidFill>
              <a:schemeClr val="tx2"/>
            </a:solidFill>
            <a:miter lim="800000"/>
            <a:headEnd/>
            <a:tailEnd/>
          </a:ln>
          <a:effectLst/>
        </p:spPr>
      </p:pic>
      <p:pic>
        <p:nvPicPr>
          <p:cNvPr id="251907" name="Picture 3" descr="axon"/>
          <p:cNvPicPr>
            <a:picLocks noChangeAspect="1" noChangeArrowheads="1"/>
          </p:cNvPicPr>
          <p:nvPr/>
        </p:nvPicPr>
        <p:blipFill>
          <a:blip r:embed="rId3" cstate="print"/>
          <a:srcRect/>
          <a:stretch>
            <a:fillRect/>
          </a:stretch>
        </p:blipFill>
        <p:spPr bwMode="auto">
          <a:xfrm>
            <a:off x="176213" y="3429000"/>
            <a:ext cx="5033962" cy="3255963"/>
          </a:xfrm>
          <a:prstGeom prst="rect">
            <a:avLst/>
          </a:prstGeom>
          <a:noFill/>
          <a:ln>
            <a:solidFill>
              <a:schemeClr val="tx2"/>
            </a:solidFill>
          </a:ln>
        </p:spPr>
      </p:pic>
      <p:sp>
        <p:nvSpPr>
          <p:cNvPr id="251908" name="AutoShape 4"/>
          <p:cNvSpPr>
            <a:spLocks/>
          </p:cNvSpPr>
          <p:nvPr/>
        </p:nvSpPr>
        <p:spPr bwMode="auto">
          <a:xfrm rot="5272463" flipH="1">
            <a:off x="4069556" y="1975644"/>
            <a:ext cx="60325" cy="242888"/>
          </a:xfrm>
          <a:prstGeom prst="leftBrace">
            <a:avLst>
              <a:gd name="adj1" fmla="val 33553"/>
              <a:gd name="adj2" fmla="val 50000"/>
            </a:avLst>
          </a:prstGeom>
          <a:noFill/>
          <a:ln w="19050">
            <a:solidFill>
              <a:schemeClr val="tx2"/>
            </a:solidFill>
            <a:round/>
            <a:headEnd/>
            <a:tailEnd/>
          </a:ln>
          <a:effectLst/>
        </p:spPr>
        <p:txBody>
          <a:bodyPr rot="10800000" vert="eaVert" wrap="none" anchor="ctr"/>
          <a:lstStyle/>
          <a:p>
            <a:pPr algn="ctr"/>
            <a:endParaRPr lang="el-GR" sz="2400">
              <a:latin typeface="Times New Roman" charset="0"/>
            </a:endParaRPr>
          </a:p>
        </p:txBody>
      </p:sp>
      <p:sp>
        <p:nvSpPr>
          <p:cNvPr id="251909" name="AutoShape 5"/>
          <p:cNvSpPr>
            <a:spLocks/>
          </p:cNvSpPr>
          <p:nvPr/>
        </p:nvSpPr>
        <p:spPr bwMode="auto">
          <a:xfrm rot="-16179362">
            <a:off x="2540794" y="773906"/>
            <a:ext cx="301625" cy="5033963"/>
          </a:xfrm>
          <a:prstGeom prst="leftBrace">
            <a:avLst>
              <a:gd name="adj1" fmla="val 139079"/>
              <a:gd name="adj2" fmla="val 29764"/>
            </a:avLst>
          </a:prstGeom>
          <a:noFill/>
          <a:ln w="19050">
            <a:solidFill>
              <a:schemeClr val="tx2"/>
            </a:solidFill>
            <a:round/>
            <a:headEnd/>
            <a:tailEnd/>
          </a:ln>
          <a:effectLst/>
        </p:spPr>
        <p:txBody>
          <a:bodyPr rot="10800000" vert="eaVert" wrap="none" anchor="ctr"/>
          <a:lstStyle/>
          <a:p>
            <a:pPr algn="ctr"/>
            <a:endParaRPr lang="el-GR" sz="2400">
              <a:latin typeface="Times New Roman" charset="0"/>
            </a:endParaRPr>
          </a:p>
        </p:txBody>
      </p:sp>
      <p:sp>
        <p:nvSpPr>
          <p:cNvPr id="251910" name="Line 6"/>
          <p:cNvSpPr>
            <a:spLocks noChangeShapeType="1"/>
          </p:cNvSpPr>
          <p:nvPr/>
        </p:nvSpPr>
        <p:spPr bwMode="auto">
          <a:xfrm flipV="1">
            <a:off x="3727450" y="2146300"/>
            <a:ext cx="368300" cy="971550"/>
          </a:xfrm>
          <a:prstGeom prst="line">
            <a:avLst/>
          </a:prstGeom>
          <a:noFill/>
          <a:ln w="19050">
            <a:solidFill>
              <a:schemeClr val="tx2"/>
            </a:solidFill>
            <a:round/>
            <a:headEnd/>
            <a:tailEnd/>
          </a:ln>
          <a:effectLst/>
        </p:spPr>
        <p:txBody>
          <a:bodyPr/>
          <a:lstStyle/>
          <a:p>
            <a:endParaRPr lang="el-GR"/>
          </a:p>
        </p:txBody>
      </p:sp>
      <p:sp>
        <p:nvSpPr>
          <p:cNvPr id="251911" name="AutoShape 7"/>
          <p:cNvSpPr>
            <a:spLocks/>
          </p:cNvSpPr>
          <p:nvPr/>
        </p:nvSpPr>
        <p:spPr bwMode="auto">
          <a:xfrm rot="5272463" flipH="1">
            <a:off x="5123656" y="2229644"/>
            <a:ext cx="60325" cy="242888"/>
          </a:xfrm>
          <a:prstGeom prst="leftBrace">
            <a:avLst>
              <a:gd name="adj1" fmla="val 33553"/>
              <a:gd name="adj2" fmla="val 20963"/>
            </a:avLst>
          </a:prstGeom>
          <a:noFill/>
          <a:ln w="19050">
            <a:solidFill>
              <a:schemeClr val="tx2"/>
            </a:solidFill>
            <a:round/>
            <a:headEnd/>
            <a:tailEnd/>
          </a:ln>
          <a:effectLst/>
        </p:spPr>
        <p:txBody>
          <a:bodyPr rot="10800000" vert="eaVert" wrap="none" anchor="ctr"/>
          <a:lstStyle/>
          <a:p>
            <a:pPr algn="ctr"/>
            <a:endParaRPr lang="el-GR" sz="2400">
              <a:latin typeface="Times New Roman" charset="0"/>
            </a:endParaRPr>
          </a:p>
        </p:txBody>
      </p:sp>
      <p:sp>
        <p:nvSpPr>
          <p:cNvPr id="251912" name="Line 8"/>
          <p:cNvSpPr>
            <a:spLocks noChangeShapeType="1"/>
          </p:cNvSpPr>
          <p:nvPr/>
        </p:nvSpPr>
        <p:spPr bwMode="auto">
          <a:xfrm flipH="1" flipV="1">
            <a:off x="5257800" y="2438400"/>
            <a:ext cx="1101725" cy="725488"/>
          </a:xfrm>
          <a:prstGeom prst="line">
            <a:avLst/>
          </a:prstGeom>
          <a:noFill/>
          <a:ln w="19050">
            <a:solidFill>
              <a:schemeClr val="tx2"/>
            </a:solidFill>
            <a:round/>
            <a:headEnd/>
            <a:tailEnd/>
          </a:ln>
          <a:effectLst/>
        </p:spPr>
        <p:txBody>
          <a:bodyPr/>
          <a:lstStyle/>
          <a:p>
            <a:endParaRPr lang="el-GR"/>
          </a:p>
        </p:txBody>
      </p:sp>
      <p:sp>
        <p:nvSpPr>
          <p:cNvPr id="251913" name="AutoShape 9"/>
          <p:cNvSpPr>
            <a:spLocks/>
          </p:cNvSpPr>
          <p:nvPr/>
        </p:nvSpPr>
        <p:spPr bwMode="auto">
          <a:xfrm rot="-16179362">
            <a:off x="7016750" y="1746250"/>
            <a:ext cx="228600" cy="3136900"/>
          </a:xfrm>
          <a:prstGeom prst="leftBrace">
            <a:avLst>
              <a:gd name="adj1" fmla="val 114352"/>
              <a:gd name="adj2" fmla="val 73778"/>
            </a:avLst>
          </a:prstGeom>
          <a:noFill/>
          <a:ln w="19050">
            <a:solidFill>
              <a:schemeClr val="tx2"/>
            </a:solidFill>
            <a:round/>
            <a:headEnd/>
            <a:tailEnd/>
          </a:ln>
          <a:effectLst/>
        </p:spPr>
        <p:txBody>
          <a:bodyPr rot="10800000" vert="eaVert" wrap="none" anchor="ctr"/>
          <a:lstStyle/>
          <a:p>
            <a:pPr algn="ctr"/>
            <a:endParaRPr lang="el-GR" sz="2400">
              <a:latin typeface="Times New Roman" charset="0"/>
            </a:endParaRPr>
          </a:p>
        </p:txBody>
      </p:sp>
      <p:grpSp>
        <p:nvGrpSpPr>
          <p:cNvPr id="2" name="Group 10"/>
          <p:cNvGrpSpPr>
            <a:grpSpLocks/>
          </p:cNvGrpSpPr>
          <p:nvPr/>
        </p:nvGrpSpPr>
        <p:grpSpPr bwMode="auto">
          <a:xfrm>
            <a:off x="5562600" y="3429000"/>
            <a:ext cx="3121025" cy="3268663"/>
            <a:chOff x="3504" y="2160"/>
            <a:chExt cx="1966" cy="2059"/>
          </a:xfrm>
        </p:grpSpPr>
        <p:pic>
          <p:nvPicPr>
            <p:cNvPr id="251915" name="Picture 11" descr="cleft copy3"/>
            <p:cNvPicPr>
              <a:picLocks noChangeAspect="1" noChangeArrowheads="1"/>
            </p:cNvPicPr>
            <p:nvPr/>
          </p:nvPicPr>
          <p:blipFill>
            <a:blip r:embed="rId4" cstate="print"/>
            <a:srcRect/>
            <a:stretch>
              <a:fillRect/>
            </a:stretch>
          </p:blipFill>
          <p:spPr bwMode="auto">
            <a:xfrm>
              <a:off x="3504" y="2160"/>
              <a:ext cx="1966" cy="2059"/>
            </a:xfrm>
            <a:prstGeom prst="rect">
              <a:avLst/>
            </a:prstGeom>
            <a:noFill/>
            <a:ln>
              <a:solidFill>
                <a:schemeClr val="tx2"/>
              </a:solidFill>
            </a:ln>
          </p:spPr>
        </p:pic>
        <p:sp>
          <p:nvSpPr>
            <p:cNvPr id="251916" name="Arc 12"/>
            <p:cNvSpPr>
              <a:spLocks/>
            </p:cNvSpPr>
            <p:nvPr/>
          </p:nvSpPr>
          <p:spPr bwMode="auto">
            <a:xfrm rot="16292238">
              <a:off x="3900" y="3474"/>
              <a:ext cx="116" cy="14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2"/>
              </a:solidFill>
              <a:round/>
              <a:headEnd/>
              <a:tailEnd type="triangle" w="sm" len="sm"/>
            </a:ln>
            <a:effectLst/>
          </p:spPr>
          <p:txBody>
            <a:bodyPr wrap="none" anchor="ctr"/>
            <a:lstStyle/>
            <a:p>
              <a:endParaRPr lang="el-GR"/>
            </a:p>
          </p:txBody>
        </p:sp>
        <p:sp>
          <p:nvSpPr>
            <p:cNvPr id="251917" name="Arc 13"/>
            <p:cNvSpPr>
              <a:spLocks/>
            </p:cNvSpPr>
            <p:nvPr/>
          </p:nvSpPr>
          <p:spPr bwMode="auto">
            <a:xfrm rot="10707762" flipV="1">
              <a:off x="4944" y="3756"/>
              <a:ext cx="64" cy="15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2"/>
              </a:solidFill>
              <a:round/>
              <a:headEnd/>
              <a:tailEnd type="triangle" w="sm" len="sm"/>
            </a:ln>
            <a:effectLst/>
          </p:spPr>
          <p:txBody>
            <a:bodyPr wrap="none" anchor="ctr"/>
            <a:lstStyle/>
            <a:p>
              <a:endParaRPr lang="el-GR"/>
            </a:p>
          </p:txBody>
        </p:sp>
      </p:grpSp>
      <p:sp>
        <p:nvSpPr>
          <p:cNvPr id="251918" name="Text Box 14"/>
          <p:cNvSpPr txBox="1">
            <a:spLocks noChangeArrowheads="1"/>
          </p:cNvSpPr>
          <p:nvPr/>
        </p:nvSpPr>
        <p:spPr bwMode="auto">
          <a:xfrm>
            <a:off x="2660650" y="131763"/>
            <a:ext cx="165100" cy="274637"/>
          </a:xfrm>
          <a:prstGeom prst="rect">
            <a:avLst/>
          </a:prstGeom>
          <a:noFill/>
          <a:ln w="9525">
            <a:solidFill>
              <a:schemeClr val="tx2"/>
            </a:solidFill>
            <a:miter lim="800000"/>
            <a:headEnd/>
            <a:tailEnd/>
          </a:ln>
          <a:effectLst/>
        </p:spPr>
        <p:txBody>
          <a:bodyPr wrap="none" lIns="0" tIns="0" rIns="0" bIns="0">
            <a:spAutoFit/>
          </a:bodyPr>
          <a:lstStyle/>
          <a:p>
            <a:r>
              <a:rPr lang="en-US" b="1"/>
              <a:t>A</a:t>
            </a:r>
            <a:endParaRPr lang="el-GR" b="1"/>
          </a:p>
        </p:txBody>
      </p:sp>
      <p:sp>
        <p:nvSpPr>
          <p:cNvPr id="251919" name="Text Box 15"/>
          <p:cNvSpPr txBox="1">
            <a:spLocks noChangeArrowheads="1"/>
          </p:cNvSpPr>
          <p:nvPr/>
        </p:nvSpPr>
        <p:spPr bwMode="auto">
          <a:xfrm>
            <a:off x="238125" y="3429000"/>
            <a:ext cx="165100" cy="274638"/>
          </a:xfrm>
          <a:prstGeom prst="rect">
            <a:avLst/>
          </a:prstGeom>
          <a:noFill/>
          <a:ln w="9525">
            <a:solidFill>
              <a:schemeClr val="tx2"/>
            </a:solidFill>
            <a:miter lim="800000"/>
            <a:headEnd/>
            <a:tailEnd/>
          </a:ln>
          <a:effectLst/>
        </p:spPr>
        <p:txBody>
          <a:bodyPr wrap="none" lIns="0" tIns="0" rIns="0" bIns="0">
            <a:spAutoFit/>
          </a:bodyPr>
          <a:lstStyle/>
          <a:p>
            <a:r>
              <a:rPr lang="en-US" b="1"/>
              <a:t>B</a:t>
            </a:r>
            <a:endParaRPr lang="el-GR" b="1"/>
          </a:p>
        </p:txBody>
      </p:sp>
      <p:sp>
        <p:nvSpPr>
          <p:cNvPr id="251920" name="Text Box 16"/>
          <p:cNvSpPr txBox="1">
            <a:spLocks noChangeArrowheads="1"/>
          </p:cNvSpPr>
          <p:nvPr/>
        </p:nvSpPr>
        <p:spPr bwMode="auto">
          <a:xfrm>
            <a:off x="5616575" y="3429000"/>
            <a:ext cx="165100" cy="274638"/>
          </a:xfrm>
          <a:prstGeom prst="rect">
            <a:avLst/>
          </a:prstGeom>
          <a:noFill/>
          <a:ln w="9525">
            <a:solidFill>
              <a:schemeClr val="tx2"/>
            </a:solidFill>
            <a:miter lim="800000"/>
            <a:headEnd/>
            <a:tailEnd/>
          </a:ln>
          <a:effectLst/>
        </p:spPr>
        <p:txBody>
          <a:bodyPr wrap="none" lIns="0" tIns="0" rIns="0" bIns="0">
            <a:spAutoFit/>
          </a:bodyPr>
          <a:lstStyle/>
          <a:p>
            <a:r>
              <a:rPr lang="en-US" b="1"/>
              <a:t>C</a:t>
            </a:r>
            <a:endParaRPr lang="el-GR" b="1"/>
          </a:p>
        </p:txBody>
      </p:sp>
      <p:sp>
        <p:nvSpPr>
          <p:cNvPr id="251921" name="Line 17"/>
          <p:cNvSpPr>
            <a:spLocks noChangeShapeType="1"/>
          </p:cNvSpPr>
          <p:nvPr/>
        </p:nvSpPr>
        <p:spPr bwMode="auto">
          <a:xfrm>
            <a:off x="6053138" y="2962275"/>
            <a:ext cx="323850" cy="214313"/>
          </a:xfrm>
          <a:prstGeom prst="line">
            <a:avLst/>
          </a:prstGeom>
          <a:noFill/>
          <a:ln w="19050">
            <a:solidFill>
              <a:schemeClr val="tx2"/>
            </a:solidFill>
            <a:round/>
            <a:headEnd/>
            <a:tailEnd/>
          </a:ln>
          <a:effectLst/>
        </p:spPr>
        <p:txBody>
          <a:bodyPr/>
          <a:lstStyle/>
          <a:p>
            <a:endParaRPr lang="el-GR"/>
          </a:p>
        </p:txBody>
      </p:sp>
      <p:sp>
        <p:nvSpPr>
          <p:cNvPr id="251922" name="Line 18"/>
          <p:cNvSpPr>
            <a:spLocks noChangeShapeType="1"/>
          </p:cNvSpPr>
          <p:nvPr/>
        </p:nvSpPr>
        <p:spPr bwMode="auto">
          <a:xfrm flipH="1">
            <a:off x="3724275" y="2957513"/>
            <a:ext cx="61913" cy="166687"/>
          </a:xfrm>
          <a:prstGeom prst="line">
            <a:avLst/>
          </a:prstGeom>
          <a:noFill/>
          <a:ln w="19050">
            <a:solidFill>
              <a:schemeClr val="tx2"/>
            </a:solidFill>
            <a:round/>
            <a:headEnd/>
            <a:tailEnd/>
          </a:ln>
          <a:effectLst/>
        </p:spPr>
        <p:txBody>
          <a:bodyPr/>
          <a:lstStyle/>
          <a:p>
            <a:endParaRPr lang="el-GR"/>
          </a:p>
        </p:txBody>
      </p:sp>
    </p:spTree>
    <p:extLst>
      <p:ext uri="{BB962C8B-B14F-4D97-AF65-F5344CB8AC3E}">
        <p14:creationId xmlns:p14="http://schemas.microsoft.com/office/powerpoint/2010/main" val="172007099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LIMITERS" val="3.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5934</TotalTime>
  <Words>1069</Words>
  <Application>Microsoft Office PowerPoint</Application>
  <PresentationFormat>On-screen Show (4:3)</PresentationFormat>
  <Paragraphs>142</Paragraphs>
  <Slides>56</Slides>
  <Notes>0</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Waveform</vt:lpstr>
      <vt:lpstr>Φυσιολογία εντόμων-3</vt:lpstr>
      <vt:lpstr>10. Το νευρικό σύστημα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Μηχανισμοί ανθεκτικότητας</vt:lpstr>
      <vt:lpstr>PowerPoint Presentation</vt:lpstr>
      <vt:lpstr>Ο τρόπος δράσης των οργανοφωσφορικών εντομοκτόνων</vt:lpstr>
      <vt:lpstr>PowerPoint Presentation</vt:lpstr>
      <vt:lpstr>11. Αισθητικοί και κινητικοί μηχανισμοί</vt:lpstr>
      <vt:lpstr>PowerPoint Presentation</vt:lpstr>
      <vt:lpstr>PowerPoint Presentation</vt:lpstr>
      <vt:lpstr>11.1. Ακοή</vt:lpstr>
      <vt:lpstr>PowerPoint Presentation</vt:lpstr>
      <vt:lpstr>Τυμπανικά όργανα</vt:lpstr>
      <vt:lpstr>PowerPoint Presentation</vt:lpstr>
      <vt:lpstr>Αισθητήρια τριχίδια</vt:lpstr>
      <vt:lpstr>PowerPoint Presentation</vt:lpstr>
      <vt:lpstr>Χορδοτονικά όργανα</vt:lpstr>
      <vt:lpstr>11.2. Γεύση και όσφρηση</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11.3. Όραση</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11.4. Η μυϊκή λειτουργία</vt:lpstr>
      <vt:lpstr>Κίνηση </vt:lpstr>
      <vt:lpstr>Πτητικοί μύες των εντόμων</vt:lpstr>
      <vt:lpstr>PowerPoint Presentation</vt:lpstr>
      <vt:lpstr>Η πτήση</vt:lpstr>
      <vt:lpstr>PowerPoint Presentation</vt:lpstr>
      <vt:lpstr>PowerPoint Presentation</vt:lpstr>
      <vt:lpstr>PowerPoint Presentation</vt:lpstr>
      <vt:lpstr>PowerPoint Presentation</vt:lpstr>
      <vt:lpstr>Κουνούπια ανήμπορα προς πτήση</vt:lpstr>
      <vt:lpstr>PowerPoint Presentation</vt:lpstr>
      <vt:lpstr>PowerPoint Presentation</vt:lpstr>
      <vt:lpstr>Female-specific flightless phenotype</vt:lpstr>
      <vt:lpstr>PowerPoint Presentation</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Ομοιόσταση</dc:title>
  <dc:creator>hp</dc:creator>
  <cp:lastModifiedBy>hp</cp:lastModifiedBy>
  <cp:revision>164</cp:revision>
  <dcterms:created xsi:type="dcterms:W3CDTF">2015-10-08T13:19:39Z</dcterms:created>
  <dcterms:modified xsi:type="dcterms:W3CDTF">2017-11-22T22:10:10Z</dcterms:modified>
</cp:coreProperties>
</file>