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84" r:id="rId4"/>
    <p:sldId id="285" r:id="rId5"/>
    <p:sldId id="286" r:id="rId6"/>
    <p:sldId id="287" r:id="rId7"/>
    <p:sldId id="288" r:id="rId8"/>
    <p:sldId id="289" r:id="rId9"/>
    <p:sldId id="290" r:id="rId10"/>
    <p:sldId id="292" r:id="rId11"/>
    <p:sldId id="291" r:id="rId12"/>
    <p:sldId id="293" r:id="rId13"/>
    <p:sldId id="296" r:id="rId14"/>
    <p:sldId id="297"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 id="310" r:id="rId28"/>
    <p:sldId id="311" r:id="rId29"/>
    <p:sldId id="312" r:id="rId30"/>
    <p:sldId id="313" r:id="rId31"/>
    <p:sldId id="314" r:id="rId32"/>
    <p:sldId id="257" r:id="rId33"/>
    <p:sldId id="258" r:id="rId34"/>
    <p:sldId id="261" r:id="rId35"/>
    <p:sldId id="259" r:id="rId36"/>
    <p:sldId id="262" r:id="rId37"/>
    <p:sldId id="260" r:id="rId38"/>
    <p:sldId id="263" r:id="rId39"/>
    <p:sldId id="264" r:id="rId40"/>
    <p:sldId id="265" r:id="rId41"/>
    <p:sldId id="266" r:id="rId42"/>
    <p:sldId id="267" r:id="rId43"/>
    <p:sldId id="268" r:id="rId44"/>
    <p:sldId id="269" r:id="rId45"/>
    <p:sldId id="270" r:id="rId46"/>
    <p:sldId id="271" r:id="rId47"/>
    <p:sldId id="272" r:id="rId48"/>
    <p:sldId id="273" r:id="rId49"/>
    <p:sldId id="274" r:id="rId50"/>
    <p:sldId id="275" r:id="rId51"/>
    <p:sldId id="277" r:id="rId52"/>
    <p:sldId id="294" r:id="rId53"/>
    <p:sldId id="295" r:id="rId54"/>
    <p:sldId id="278" r:id="rId55"/>
    <p:sldId id="279" r:id="rId56"/>
    <p:sldId id="280" r:id="rId57"/>
    <p:sldId id="281" r:id="rId58"/>
    <p:sldId id="282" r:id="rId5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FC85BC68-C57D-4E18-84DA-0474A8ADAA26}" type="datetimeFigureOut">
              <a:rPr lang="el-GR" smtClean="0"/>
              <a:t>23/10/2016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C85BC68-C57D-4E18-84DA-0474A8ADAA26}" type="datetimeFigureOut">
              <a:rPr lang="el-GR" smtClean="0"/>
              <a:t>23/10/2016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C85BC68-C57D-4E18-84DA-0474A8ADAA26}" type="datetimeFigureOut">
              <a:rPr lang="el-GR" smtClean="0"/>
              <a:t>23/10/2016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C85BC68-C57D-4E18-84DA-0474A8ADAA26}" type="datetimeFigureOut">
              <a:rPr lang="el-GR" smtClean="0"/>
              <a:t>23/10/2016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85BC68-C57D-4E18-84DA-0474A8ADAA26}" type="datetimeFigureOut">
              <a:rPr lang="el-GR" smtClean="0"/>
              <a:t>23/10/2016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FC85BC68-C57D-4E18-84DA-0474A8ADAA26}" type="datetimeFigureOut">
              <a:rPr lang="el-GR" smtClean="0"/>
              <a:t>23/10/2016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FC85BC68-C57D-4E18-84DA-0474A8ADAA26}" type="datetimeFigureOut">
              <a:rPr lang="el-GR" smtClean="0"/>
              <a:t>23/10/2016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FC85BC68-C57D-4E18-84DA-0474A8ADAA26}" type="datetimeFigureOut">
              <a:rPr lang="el-GR" smtClean="0"/>
              <a:t>23/10/2016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85BC68-C57D-4E18-84DA-0474A8ADAA26}" type="datetimeFigureOut">
              <a:rPr lang="el-GR" smtClean="0"/>
              <a:t>23/10/2016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85BC68-C57D-4E18-84DA-0474A8ADAA26}" type="datetimeFigureOut">
              <a:rPr lang="el-GR" smtClean="0"/>
              <a:t>23/10/2016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85BC68-C57D-4E18-84DA-0474A8ADAA26}" type="datetimeFigureOut">
              <a:rPr lang="el-GR" smtClean="0"/>
              <a:t>23/10/2016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5BC68-C57D-4E18-84DA-0474A8ADAA26}" type="datetimeFigureOut">
              <a:rPr lang="el-GR" smtClean="0"/>
              <a:t>23/10/2016</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D97628-CE05-46A0-8DAF-74DFB023DB7C}"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l-GR" sz="3600" b="1" dirty="0" smtClean="0"/>
              <a:t>Οι θεωρίες για τον λόγο και την ιδεολογία στο πλαίσιο του δομισμού και μεταδομισμου</a:t>
            </a:r>
            <a:endParaRPr lang="el-GR" sz="3600" b="1" dirty="0"/>
          </a:p>
        </p:txBody>
      </p:sp>
      <p:sp>
        <p:nvSpPr>
          <p:cNvPr id="3" name="Subtitle 2"/>
          <p:cNvSpPr>
            <a:spLocks noGrp="1"/>
          </p:cNvSpPr>
          <p:nvPr>
            <p:ph type="subTitle" idx="1"/>
          </p:nvPr>
        </p:nvSpPr>
        <p:spPr/>
        <p:txBody>
          <a:bodyPr/>
          <a:lstStyle/>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a:xfrm>
            <a:off x="467544" y="1628800"/>
            <a:ext cx="8229600" cy="4525963"/>
          </a:xfrm>
        </p:spPr>
        <p:txBody>
          <a:bodyPr/>
          <a:lstStyle/>
          <a:p>
            <a:pPr algn="just"/>
            <a:r>
              <a:rPr lang="el-GR" sz="2400" dirty="0" smtClean="0"/>
              <a:t>Έτσι δημιουργούνται πολλά ερωτήματα και προβληματισμοί αναφορικά με τη σχέση λογοτεχνίας και πραγματικότητας. Η λογοτεχνία μας δίνει μια αξιόπιστη εικόνα της πραγματικότητας και της αλήθειας, την ερμηνεύει, την κρίνει ή τη διαστρεβλώνει ή την κατασκευάζει εξ ολοκλήρου;</a:t>
            </a:r>
          </a:p>
          <a:p>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10</a:t>
            </a:fld>
            <a:endParaRPr lang="el-GR"/>
          </a:p>
        </p:txBody>
      </p:sp>
    </p:spTree>
    <p:extLst>
      <p:ext uri="{BB962C8B-B14F-4D97-AF65-F5344CB8AC3E}">
        <p14:creationId xmlns:p14="http://schemas.microsoft.com/office/powerpoint/2010/main" val="2287916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l-GR" sz="3200" b="1" dirty="0"/>
              <a:t>Ανακεφαλαίωση</a:t>
            </a:r>
          </a:p>
        </p:txBody>
      </p:sp>
      <p:sp>
        <p:nvSpPr>
          <p:cNvPr id="5123" name="Content Placeholder 2"/>
          <p:cNvSpPr>
            <a:spLocks noGrp="1"/>
          </p:cNvSpPr>
          <p:nvPr>
            <p:ph idx="1"/>
          </p:nvPr>
        </p:nvSpPr>
        <p:spPr>
          <a:xfrm>
            <a:off x="467544" y="1628801"/>
            <a:ext cx="8229600" cy="4464496"/>
          </a:xfrm>
        </p:spPr>
        <p:txBody>
          <a:bodyPr/>
          <a:lstStyle/>
          <a:p>
            <a:pPr algn="just"/>
            <a:r>
              <a:rPr lang="el-GR" sz="2400" dirty="0" smtClean="0"/>
              <a:t>Πριν από τη «γλωσσική στροφή» η γλώσσα θεωρούνταν «διαφανές» μέσο αναπαράστασης της πραγματικότητας. Δηλαδή θεωρούνταν αυτονόητο ότι οι λέξεις αποτυπώνουν με ακρίβεια τις καταστάσεις ή τα πράγματα στα οποία αναφέρονται.</a:t>
            </a:r>
          </a:p>
          <a:p>
            <a:pPr algn="just"/>
            <a:r>
              <a:rPr lang="el-GR" sz="2400" dirty="0" smtClean="0"/>
              <a:t>Για παράδειγμα, από τα λογοτεχνικά κινήματα, ο νατουραλισμός του 19</a:t>
            </a:r>
            <a:r>
              <a:rPr lang="el-GR" sz="2400" baseline="30000" dirty="0" smtClean="0"/>
              <a:t>ου</a:t>
            </a:r>
            <a:r>
              <a:rPr lang="el-GR" sz="2400" dirty="0" smtClean="0"/>
              <a:t> αιώνα (παρακλάδι του ρεαλισμού) παρομοίαζε το μυθιστόρημα με ένα «διαφανές τζάμι» πίσω από το οποίο βλέπουμε πεντακάθαρα τον κόσμο και την (εξωκειμενική) πραγματικότητα.  Αυτήν ακριβώς την αντίληψη αμφισβητεί δραστικά ο δομισμός. </a:t>
            </a:r>
          </a:p>
        </p:txBody>
      </p:sp>
      <p:sp>
        <p:nvSpPr>
          <p:cNvPr id="2" name="Θέση ημερομηνίας 1"/>
          <p:cNvSpPr>
            <a:spLocks noGrp="1"/>
          </p:cNvSpPr>
          <p:nvPr>
            <p:ph type="dt" sz="half" idx="10"/>
          </p:nvPr>
        </p:nvSpPr>
        <p:spPr/>
        <p:txBody>
          <a:bodyPr/>
          <a:lstStyle/>
          <a:p>
            <a:pPr>
              <a:defRPr/>
            </a:pPr>
            <a:r>
              <a:rPr lang="el-GR" smtClean="0"/>
              <a:t>Σπουδές φύλου και λογοτεχνία</a:t>
            </a:r>
            <a:endParaRPr lang="el-GR"/>
          </a:p>
        </p:txBody>
      </p:sp>
      <p:sp>
        <p:nvSpPr>
          <p:cNvPr id="3" name="Θέση αριθμού διαφάνειας 2"/>
          <p:cNvSpPr>
            <a:spLocks noGrp="1"/>
          </p:cNvSpPr>
          <p:nvPr>
            <p:ph type="sldNum" sz="quarter" idx="12"/>
          </p:nvPr>
        </p:nvSpPr>
        <p:spPr/>
        <p:txBody>
          <a:bodyPr/>
          <a:lstStyle/>
          <a:p>
            <a:pPr>
              <a:defRPr/>
            </a:pPr>
            <a:fld id="{B894201F-4627-4E3D-B15F-349E2ADBA0DD}" type="slidenum">
              <a:rPr lang="el-GR" smtClean="0"/>
              <a:pPr>
                <a:defRPr/>
              </a:pPr>
              <a:t>11</a:t>
            </a:fld>
            <a:endParaRPr lang="el-GR"/>
          </a:p>
        </p:txBody>
      </p:sp>
    </p:spTree>
    <p:extLst>
      <p:ext uri="{BB962C8B-B14F-4D97-AF65-F5344CB8AC3E}">
        <p14:creationId xmlns:p14="http://schemas.microsoft.com/office/powerpoint/2010/main" val="3002579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H </a:t>
            </a:r>
            <a:r>
              <a:rPr lang="el-GR" sz="3200" b="1" dirty="0"/>
              <a:t>έννοια του «υποκειμένου» στον δομισμό</a:t>
            </a:r>
          </a:p>
        </p:txBody>
      </p:sp>
      <p:sp>
        <p:nvSpPr>
          <p:cNvPr id="3" name="Content Placeholder 2"/>
          <p:cNvSpPr>
            <a:spLocks noGrp="1"/>
          </p:cNvSpPr>
          <p:nvPr>
            <p:ph idx="1"/>
          </p:nvPr>
        </p:nvSpPr>
        <p:spPr>
          <a:xfrm>
            <a:off x="467544" y="1700809"/>
            <a:ext cx="8229600" cy="4680520"/>
          </a:xfrm>
        </p:spPr>
        <p:txBody>
          <a:bodyPr/>
          <a:lstStyle/>
          <a:p>
            <a:pPr algn="just"/>
            <a:r>
              <a:rPr lang="el-GR" sz="2200" dirty="0" smtClean="0"/>
              <a:t>Η απάντηση στο ερώτημα «ποιος είμαι» ή «ποια είμαι», σύμφωνα με τον δομισμό, είναι: είμαι </a:t>
            </a:r>
            <a:r>
              <a:rPr lang="el-GR" sz="2200" b="1" dirty="0" smtClean="0"/>
              <a:t>το υποκείμενο της γλώσσας που χρησιμοποιώ</a:t>
            </a:r>
            <a:r>
              <a:rPr lang="el-GR" sz="2200" dirty="0" smtClean="0"/>
              <a:t>, η οποία γλώσσα βρίσκεται εκεί πριν από μένα, μαθαίνω να την χρησιμοποιώ, και μέσω της γλώσσας «μπαίνω στη θέση» που μου αναλογεί στο πολιτισμικό, δηλαδή το γλωσσικό και κοινωνικό, σύστημα στο οποίο κατοικώ. Η γλώσσα είναι μία σύμβαση.</a:t>
            </a:r>
          </a:p>
          <a:p>
            <a:pPr marL="0" indent="0">
              <a:buNone/>
            </a:pPr>
            <a:endParaRPr lang="el-GR" dirty="0"/>
          </a:p>
        </p:txBody>
      </p:sp>
      <p:sp>
        <p:nvSpPr>
          <p:cNvPr id="4" name="Θέση ημερομηνίας 3"/>
          <p:cNvSpPr>
            <a:spLocks noGrp="1"/>
          </p:cNvSpPr>
          <p:nvPr>
            <p:ph type="dt" sz="half" idx="10"/>
          </p:nvPr>
        </p:nvSpPr>
        <p:spPr/>
        <p:txBody>
          <a:bodyPr/>
          <a:lstStyle/>
          <a:p>
            <a:pPr>
              <a:defRPr/>
            </a:pPr>
            <a:r>
              <a:rPr lang="el-GR" dirty="0" smtClean="0"/>
              <a:t>Σπουδές φύλου και λογοτεχνία</a:t>
            </a:r>
            <a:endParaRPr lang="el-GR" dirty="0"/>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12</a:t>
            </a:fld>
            <a:endParaRPr lang="el-GR"/>
          </a:p>
        </p:txBody>
      </p:sp>
    </p:spTree>
    <p:extLst>
      <p:ext uri="{BB962C8B-B14F-4D97-AF65-F5344CB8AC3E}">
        <p14:creationId xmlns:p14="http://schemas.microsoft.com/office/powerpoint/2010/main" val="3950958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800" b="1" dirty="0" smtClean="0"/>
              <a:t>Η </a:t>
            </a:r>
            <a:r>
              <a:rPr lang="el-GR" sz="2800" b="1" dirty="0"/>
              <a:t>θεωρία για τον «λόγο» και η αξιοποίησή της από </a:t>
            </a:r>
            <a:r>
              <a:rPr lang="el-GR" sz="2800" b="1" dirty="0" smtClean="0"/>
              <a:t>τις </a:t>
            </a:r>
            <a:r>
              <a:rPr lang="el-GR" sz="2800" b="1" dirty="0"/>
              <a:t>λογοτεχνικές σπουδές </a:t>
            </a:r>
          </a:p>
        </p:txBody>
      </p:sp>
      <p:sp>
        <p:nvSpPr>
          <p:cNvPr id="3" name="Content Placeholder 2"/>
          <p:cNvSpPr>
            <a:spLocks noGrp="1"/>
          </p:cNvSpPr>
          <p:nvPr>
            <p:ph idx="1"/>
          </p:nvPr>
        </p:nvSpPr>
        <p:spPr>
          <a:xfrm>
            <a:off x="457200" y="1700808"/>
            <a:ext cx="8229600" cy="4525963"/>
          </a:xfrm>
        </p:spPr>
        <p:txBody>
          <a:bodyPr>
            <a:normAutofit fontScale="70000" lnSpcReduction="20000"/>
          </a:bodyPr>
          <a:lstStyle/>
          <a:p>
            <a:pPr algn="just"/>
            <a:r>
              <a:rPr lang="el-GR" dirty="0" smtClean="0"/>
              <a:t>ΟΙ </a:t>
            </a:r>
            <a:r>
              <a:rPr lang="el-GR" b="1" dirty="0" smtClean="0"/>
              <a:t>θεωρητικοί </a:t>
            </a:r>
            <a:r>
              <a:rPr lang="el-GR" b="1" dirty="0"/>
              <a:t>του «λόγου» ανάγουν ρητά τη γλώσσα της λογοτεχνίας στην πηγή της που είναι η </a:t>
            </a:r>
            <a:r>
              <a:rPr lang="el-GR" b="1" dirty="0" smtClean="0"/>
              <a:t>γλώσσα</a:t>
            </a:r>
            <a:r>
              <a:rPr lang="en-US" b="1" dirty="0" smtClean="0"/>
              <a:t> </a:t>
            </a:r>
            <a:r>
              <a:rPr lang="el-GR" b="1" dirty="0" smtClean="0"/>
              <a:t>και οι «λόγοι» </a:t>
            </a:r>
            <a:r>
              <a:rPr lang="el-GR" b="1" dirty="0"/>
              <a:t>που </a:t>
            </a:r>
            <a:r>
              <a:rPr lang="el-GR" b="1" dirty="0" smtClean="0"/>
              <a:t>εκφέρουμε </a:t>
            </a:r>
            <a:r>
              <a:rPr lang="el-GR" b="1" dirty="0"/>
              <a:t>στην κοινωνική καθημερινότητά μας. </a:t>
            </a:r>
            <a:r>
              <a:rPr lang="el-GR" b="1" dirty="0" smtClean="0"/>
              <a:t> Κατά συνέπεια διαβάζοντας το λογοτεχνικό κείμενο μπορούμε να εντοπίσουμε κυρίαρχους λόγους και αντιστάσεις σε αυτούς (π.χ. τους λόγους για τα φύλα και τη σεξουαλικότητα).</a:t>
            </a:r>
          </a:p>
          <a:p>
            <a:pPr algn="just"/>
            <a:r>
              <a:rPr lang="el-GR" dirty="0" smtClean="0"/>
              <a:t>Ο </a:t>
            </a:r>
            <a:r>
              <a:rPr lang="el-GR" dirty="0"/>
              <a:t>λόγος εκφωνείται από ενσώματα υποκείμενα μέσα σε συγκεκριμένα ιστορικά συμφραζόμενα και κοινωνικούς </a:t>
            </a:r>
            <a:r>
              <a:rPr lang="el-GR" dirty="0" smtClean="0"/>
              <a:t>χώρους.</a:t>
            </a:r>
            <a:r>
              <a:rPr lang="en-US" dirty="0" smtClean="0"/>
              <a:t> </a:t>
            </a:r>
            <a:endParaRPr lang="el-GR" dirty="0" smtClean="0"/>
          </a:p>
          <a:p>
            <a:pPr algn="just"/>
            <a:r>
              <a:rPr lang="el-GR" dirty="0" smtClean="0"/>
              <a:t>Η </a:t>
            </a:r>
            <a:r>
              <a:rPr lang="el-GR" dirty="0"/>
              <a:t>λειτουργία </a:t>
            </a:r>
            <a:r>
              <a:rPr lang="el-GR" dirty="0" smtClean="0"/>
              <a:t> των λόγων «ρυθμίζεται» από </a:t>
            </a:r>
            <a:r>
              <a:rPr lang="el-GR" dirty="0"/>
              <a:t>ισχυρούς κοινωνικούς </a:t>
            </a:r>
            <a:r>
              <a:rPr lang="el-GR" dirty="0" smtClean="0"/>
              <a:t>θεσμούς. Μέσα στους θεσμούς (σχολεία, πανεπιστήμια, νοσοκομεία, τέχνη) πάντα </a:t>
            </a:r>
            <a:r>
              <a:rPr lang="el-GR" dirty="0"/>
              <a:t>υπάρχουν </a:t>
            </a:r>
            <a:r>
              <a:rPr lang="el-GR" dirty="0" smtClean="0"/>
              <a:t>συγκρουόμενα </a:t>
            </a:r>
            <a:r>
              <a:rPr lang="el-GR" dirty="0"/>
              <a:t>συμφέροντα και ιδέες, </a:t>
            </a:r>
            <a:r>
              <a:rPr lang="el-GR" dirty="0" smtClean="0"/>
              <a:t>κυρίαρχοι </a:t>
            </a:r>
            <a:r>
              <a:rPr lang="el-GR" dirty="0"/>
              <a:t>λόγοι και αντιστάσεις. </a:t>
            </a:r>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13</a:t>
            </a:fld>
            <a:endParaRPr lang="el-GR"/>
          </a:p>
        </p:txBody>
      </p:sp>
    </p:spTree>
    <p:extLst>
      <p:ext uri="{BB962C8B-B14F-4D97-AF65-F5344CB8AC3E}">
        <p14:creationId xmlns:p14="http://schemas.microsoft.com/office/powerpoint/2010/main" val="1626657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pPr algn="just"/>
            <a:r>
              <a:rPr lang="el-GR" sz="2400" dirty="0" smtClean="0"/>
              <a:t>Ορισμένα κείμενα, όπως τα λυρικά ποιήματα, είναι συνήθως μονολογικά, παράγουν έναν λόγο, μία προοπτική.</a:t>
            </a:r>
          </a:p>
          <a:p>
            <a:pPr algn="just"/>
            <a:r>
              <a:rPr lang="el-GR" sz="2400" dirty="0" smtClean="0"/>
              <a:t>Τα μυθιστορήματα, αντίθετα, είναι κατ’έξοχήν «δια-λογικά» (ο όρος είναι του Ρώσου θεωρητικού Μιχαήλ Μπαχτίν), καθώς εμπεριέχουν, συνδυάζουν και αντιπαραθέτουν διαφορετικούς λόγους και προοπτικές.</a:t>
            </a:r>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14</a:t>
            </a:fld>
            <a:endParaRPr lang="el-GR"/>
          </a:p>
        </p:txBody>
      </p:sp>
    </p:spTree>
    <p:extLst>
      <p:ext uri="{BB962C8B-B14F-4D97-AF65-F5344CB8AC3E}">
        <p14:creationId xmlns:p14="http://schemas.microsoft.com/office/powerpoint/2010/main" val="2915933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pPr algn="just"/>
            <a:r>
              <a:rPr lang="el-GR" sz="2400" dirty="0" smtClean="0"/>
              <a:t>Στο δικό μας μάθημα ενδιαφερόμαστε κυρίως για τους τρόπους με τους οποίους η λογοτεχνία ανταποκρίνεται σε κοινωνικά, ιστορικά και πολιτικά  ζητήματα, ζητήματα που αφορούν τον κόσμο και την πραγματικότητα, αναγνωρίζοντας, πάνω απ’ όλα, τη δύναμη της γλώσσας και του λόγου, που «λογο-θετικά» και ως φορέας ιδεολογίας διαμορφώνει την πραγματικότητα, καθορίζει τον τρόπο που βιώνουμε την πραγματικότητα ή δημιουργεί ψευδαισθήσεις. </a:t>
            </a:r>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15</a:t>
            </a:fld>
            <a:endParaRPr lang="el-GR"/>
          </a:p>
        </p:txBody>
      </p:sp>
    </p:spTree>
    <p:extLst>
      <p:ext uri="{BB962C8B-B14F-4D97-AF65-F5344CB8AC3E}">
        <p14:creationId xmlns:p14="http://schemas.microsoft.com/office/powerpoint/2010/main" val="666651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t>«Λόγος» και «ιδεολογία»:</a:t>
            </a:r>
            <a:br>
              <a:rPr lang="el-GR" sz="3200" b="1" dirty="0"/>
            </a:br>
            <a:r>
              <a:rPr lang="el-GR" sz="3200" b="1" dirty="0"/>
              <a:t>Ομοιότητες και διαφορές</a:t>
            </a:r>
          </a:p>
        </p:txBody>
      </p:sp>
      <p:sp>
        <p:nvSpPr>
          <p:cNvPr id="3" name="Content Placeholder 2"/>
          <p:cNvSpPr>
            <a:spLocks noGrp="1"/>
          </p:cNvSpPr>
          <p:nvPr>
            <p:ph idx="1"/>
          </p:nvPr>
        </p:nvSpPr>
        <p:spPr/>
        <p:txBody>
          <a:bodyPr>
            <a:normAutofit fontScale="70000" lnSpcReduction="20000"/>
          </a:bodyPr>
          <a:lstStyle/>
          <a:p>
            <a:pPr algn="just"/>
            <a:r>
              <a:rPr lang="el-GR" dirty="0" smtClean="0"/>
              <a:t>Υπάρχει </a:t>
            </a:r>
            <a:r>
              <a:rPr lang="el-GR" dirty="0"/>
              <a:t>μία διαμάχη στο χώρο της θεωρίας και της φιλοσοφίας που αφορά τη σχέση «ιδεολογίας» και «λόγου». </a:t>
            </a:r>
            <a:endParaRPr lang="el-GR" dirty="0" smtClean="0"/>
          </a:p>
          <a:p>
            <a:pPr algn="just"/>
            <a:r>
              <a:rPr lang="el-GR" dirty="0" smtClean="0"/>
              <a:t>Ορισμένοι </a:t>
            </a:r>
            <a:r>
              <a:rPr lang="el-GR" dirty="0"/>
              <a:t>θεωρούν ότι είναι αντίπαλες έννοιες, γιατί πιστεύουν ότι η ιδεολογία πάντα, ακόμα και με την αλτουσεριανή έννοια, διατηρεί μία αρνητική σημασία, ότι δηλαδή κάτι που είναι ιδεολογία είναι άλλο από ή αντίθετο με την επιστημονική αλήθεια ή την αλήθεια εν γένει. </a:t>
            </a:r>
            <a:endParaRPr lang="el-GR" dirty="0" smtClean="0"/>
          </a:p>
          <a:p>
            <a:pPr algn="just"/>
            <a:r>
              <a:rPr lang="el-GR" dirty="0" smtClean="0"/>
              <a:t>Ο </a:t>
            </a:r>
            <a:r>
              <a:rPr lang="el-GR" dirty="0"/>
              <a:t>«λόγος» από την άλλη μεριά θεωρείται ότι διαμορφώνει τα υποκείμενα, τα υποκείμενα δεν υφίστανται έξω από τον λόγο και δεν υπάρχει κάποια αλήθεια έξω από τον λόγο. </a:t>
            </a:r>
            <a:endParaRPr lang="el-GR" dirty="0" smtClean="0"/>
          </a:p>
          <a:p>
            <a:pPr algn="just"/>
            <a:r>
              <a:rPr lang="el-GR" dirty="0" smtClean="0"/>
              <a:t>Υπάρχουν </a:t>
            </a:r>
            <a:r>
              <a:rPr lang="el-GR" dirty="0"/>
              <a:t>όμως και αρκετοί που υποστηρίζουν τη σχέση ή έστω τη συνεργασία των δύο θεωριών</a:t>
            </a:r>
            <a:r>
              <a:rPr lang="el-GR" dirty="0" smtClean="0"/>
              <a:t>. Εξάλλου ο ίδιος ο Φουκώ φαίνεται ότι διαχώρισε τη θέση του από τον όρο «ιδεολογία» κυρίως στο πλαίσιο της αντίθεσής του με το γαλλικό κομμουνιστικό κόμμα της εποχής του και ό,τι εκείνο πρέσβευε.</a:t>
            </a:r>
            <a:endParaRPr lang="el-GR" dirty="0"/>
          </a:p>
          <a:p>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16</a:t>
            </a:fld>
            <a:endParaRPr lang="el-GR"/>
          </a:p>
        </p:txBody>
      </p:sp>
    </p:spTree>
    <p:extLst>
      <p:ext uri="{BB962C8B-B14F-4D97-AF65-F5344CB8AC3E}">
        <p14:creationId xmlns:p14="http://schemas.microsoft.com/office/powerpoint/2010/main" val="1099072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t>Ορισμοί του «λόγου» (</a:t>
            </a:r>
            <a:r>
              <a:rPr lang="en-US" sz="3200" b="1" dirty="0"/>
              <a:t>discourse, </a:t>
            </a:r>
            <a:r>
              <a:rPr lang="en-US" sz="3200" b="1" dirty="0" err="1"/>
              <a:t>discours</a:t>
            </a:r>
            <a:r>
              <a:rPr lang="en-US" sz="3200" b="1" dirty="0"/>
              <a:t>)</a:t>
            </a:r>
            <a:endParaRPr lang="el-GR" sz="3200" b="1" dirty="0"/>
          </a:p>
        </p:txBody>
      </p:sp>
      <p:sp>
        <p:nvSpPr>
          <p:cNvPr id="3" name="Content Placeholder 2"/>
          <p:cNvSpPr>
            <a:spLocks noGrp="1"/>
          </p:cNvSpPr>
          <p:nvPr>
            <p:ph idx="1"/>
          </p:nvPr>
        </p:nvSpPr>
        <p:spPr/>
        <p:txBody>
          <a:bodyPr>
            <a:normAutofit fontScale="92500" lnSpcReduction="10000"/>
          </a:bodyPr>
          <a:lstStyle/>
          <a:p>
            <a:pPr algn="just"/>
            <a:r>
              <a:rPr lang="el-GR" sz="2600" dirty="0" smtClean="0"/>
              <a:t>Όπως μας θυμίζει η Σάρα Μιλς</a:t>
            </a:r>
            <a:r>
              <a:rPr lang="en-US" sz="2600" dirty="0" smtClean="0"/>
              <a:t> (Sara Mills)</a:t>
            </a:r>
            <a:r>
              <a:rPr lang="el-GR" sz="2600" dirty="0" smtClean="0"/>
              <a:t>, σύμφωνα με τους  γλωσσολόγους, «λόγος</a:t>
            </a:r>
            <a:r>
              <a:rPr lang="el-GR" sz="2600" dirty="0"/>
              <a:t>» είναι η ομιλία ή η γραφή θεωρημένη από την οπτική γωνία των πεποιθήσεων, αξιών και κατηγοριών τις οποίες ενσωματώνει. </a:t>
            </a:r>
            <a:endParaRPr lang="en-US" sz="2600" dirty="0" smtClean="0"/>
          </a:p>
          <a:p>
            <a:pPr algn="just"/>
            <a:r>
              <a:rPr lang="el-GR" sz="2600" dirty="0" smtClean="0"/>
              <a:t>Αυτές </a:t>
            </a:r>
            <a:r>
              <a:rPr lang="el-GR" sz="2600" dirty="0"/>
              <a:t>οι πεποιθήσεις, κλπ. αποτελούν έναν τρόπο θεώρησης του </a:t>
            </a:r>
            <a:r>
              <a:rPr lang="el-GR" sz="2600" dirty="0" smtClean="0"/>
              <a:t>κόσμου, μία </a:t>
            </a:r>
            <a:r>
              <a:rPr lang="el-GR" sz="2600" dirty="0"/>
              <a:t>οργάνωση της αναπαράστασης της </a:t>
            </a:r>
            <a:r>
              <a:rPr lang="el-GR" sz="2600" dirty="0" smtClean="0"/>
              <a:t>εμπειρίας, μία </a:t>
            </a:r>
            <a:r>
              <a:rPr lang="el-GR" sz="2600" dirty="0"/>
              <a:t>«ιδεολογία» </a:t>
            </a:r>
            <a:r>
              <a:rPr lang="el-GR" sz="2600" dirty="0" smtClean="0"/>
              <a:t>με </a:t>
            </a:r>
            <a:r>
              <a:rPr lang="el-GR" sz="2600" dirty="0"/>
              <a:t>ουδέτερη</a:t>
            </a:r>
            <a:r>
              <a:rPr lang="el-GR" sz="2600" dirty="0" smtClean="0"/>
              <a:t>, περιγραφική </a:t>
            </a:r>
            <a:r>
              <a:rPr lang="el-GR" sz="2600" dirty="0"/>
              <a:t>σημασία. </a:t>
            </a:r>
            <a:endParaRPr lang="en-US" sz="2600" dirty="0" smtClean="0"/>
          </a:p>
          <a:p>
            <a:pPr algn="just"/>
            <a:r>
              <a:rPr lang="el-GR" sz="2600" dirty="0" smtClean="0"/>
              <a:t>Διαφορετικοί </a:t>
            </a:r>
            <a:r>
              <a:rPr lang="el-GR" sz="2600" dirty="0"/>
              <a:t>λόγοι κωδικοποιούν διαφορετικές αναπαραστάσεις εμπειρίας και η πηγή αυτών των αναπαραστάσεων είναι το επικοινωνιακό πλαίσιο στο οποίο ανήκει ο λόγος.</a:t>
            </a:r>
          </a:p>
          <a:p>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17</a:t>
            </a:fld>
            <a:endParaRPr lang="el-GR"/>
          </a:p>
        </p:txBody>
      </p:sp>
    </p:spTree>
    <p:extLst>
      <p:ext uri="{BB962C8B-B14F-4D97-AF65-F5344CB8AC3E}">
        <p14:creationId xmlns:p14="http://schemas.microsoft.com/office/powerpoint/2010/main" val="386831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200" b="1" dirty="0"/>
              <a:t>Ο «λόγος» στο έργο του Μισέλ Φουκώ </a:t>
            </a:r>
            <a:r>
              <a:rPr lang="en-US" sz="3200" b="1" dirty="0" smtClean="0"/>
              <a:t/>
            </a:r>
            <a:br>
              <a:rPr lang="en-US" sz="3200" b="1" dirty="0" smtClean="0"/>
            </a:br>
            <a:r>
              <a:rPr lang="el-GR" sz="3200" b="1" dirty="0" smtClean="0"/>
              <a:t>(</a:t>
            </a:r>
            <a:r>
              <a:rPr lang="en-US" sz="3200" b="1" dirty="0"/>
              <a:t>Michel Foucault</a:t>
            </a:r>
            <a:r>
              <a:rPr lang="el-GR" sz="3200" b="1" dirty="0"/>
              <a:t>, 1926-1984) </a:t>
            </a:r>
          </a:p>
        </p:txBody>
      </p:sp>
      <p:sp>
        <p:nvSpPr>
          <p:cNvPr id="3" name="Content Placeholder 2"/>
          <p:cNvSpPr>
            <a:spLocks noGrp="1"/>
          </p:cNvSpPr>
          <p:nvPr>
            <p:ph sz="half" idx="1"/>
          </p:nvPr>
        </p:nvSpPr>
        <p:spPr>
          <a:xfrm>
            <a:off x="457200" y="1857364"/>
            <a:ext cx="4038600" cy="4268799"/>
          </a:xfrm>
        </p:spPr>
        <p:txBody>
          <a:bodyPr>
            <a:normAutofit fontScale="85000" lnSpcReduction="20000"/>
          </a:bodyPr>
          <a:lstStyle/>
          <a:p>
            <a:pPr algn="just"/>
            <a:r>
              <a:rPr lang="el-GR" dirty="0" smtClean="0"/>
              <a:t>“</a:t>
            </a:r>
            <a:r>
              <a:rPr lang="el-GR" dirty="0"/>
              <a:t>Αντί να περιορίσω το νόημα του «λόγου», νομίζω ότι έχω προσθέσει  στις σημασίες του: άλλοτε χρησιμοποίησα τον όρο για να αναφερθώ στη γενική επικράτεια όλων των αποφάνσεων, άλλοτε σε μία ομάδα αποφάνσεων και άλλοτε σε μία κανονιστική πρακτική που ευθύνεται για έναν αριθμό από αποφάνσεις.”</a:t>
            </a:r>
          </a:p>
          <a:p>
            <a:pPr>
              <a:buNone/>
            </a:pPr>
            <a:r>
              <a:rPr lang="el-GR" dirty="0"/>
              <a:t> </a:t>
            </a:r>
          </a:p>
          <a:p>
            <a:endParaRPr lang="el-GR" dirty="0"/>
          </a:p>
        </p:txBody>
      </p:sp>
      <p:pic>
        <p:nvPicPr>
          <p:cNvPr id="2050" name="Picture 2" descr="C:\Users\Evgenia\Desktop\is.jpg"/>
          <p:cNvPicPr>
            <a:picLocks noGrp="1" noChangeAspect="1" noChangeArrowheads="1"/>
          </p:cNvPicPr>
          <p:nvPr>
            <p:ph sz="half" idx="2"/>
          </p:nvPr>
        </p:nvPicPr>
        <p:blipFill>
          <a:blip r:embed="rId2" cstate="print"/>
          <a:srcRect/>
          <a:stretch>
            <a:fillRect/>
          </a:stretch>
        </p:blipFill>
        <p:spPr bwMode="auto">
          <a:xfrm>
            <a:off x="5092700" y="1831181"/>
            <a:ext cx="3149600" cy="4064000"/>
          </a:xfrm>
          <a:prstGeom prst="rect">
            <a:avLst/>
          </a:prstGeom>
          <a:noFill/>
        </p:spPr>
      </p:pic>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046ABFFB-5CB6-4141-8A56-B81F04CD0455}" type="slidenum">
              <a:rPr lang="el-GR" smtClean="0"/>
              <a:pPr>
                <a:defRPr/>
              </a:pPr>
              <a:t>18</a:t>
            </a:fld>
            <a:endParaRPr lang="el-GR"/>
          </a:p>
        </p:txBody>
      </p:sp>
    </p:spTree>
    <p:extLst>
      <p:ext uri="{BB962C8B-B14F-4D97-AF65-F5344CB8AC3E}">
        <p14:creationId xmlns:p14="http://schemas.microsoft.com/office/powerpoint/2010/main" val="2822992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pPr algn="just"/>
            <a:r>
              <a:rPr lang="el-GR" sz="2400" dirty="0" smtClean="0"/>
              <a:t>Μας ενδιαφέρουν κυρίως ο δεύτερος και τρίτος ορισμός του λόγου του Φουκώ. </a:t>
            </a:r>
          </a:p>
          <a:p>
            <a:pPr algn="just"/>
            <a:r>
              <a:rPr lang="el-GR" sz="2400" dirty="0" smtClean="0"/>
              <a:t>Ο δεύτερος αναφέρεται σε ομαδοποιημένες αποφάνσεις που συνδέονται μεταξύ τους και έχουν από κοινού μία δύναμη. Αυτός ο ορισμός μας επιτρέπει να μιλάμε, για παράδειγμα, για τον λόγο περί θηλυκότητας, τον λόγο του ιμπεριαλισμού, του ρατσισμού, τον ιατρικό λόγο, τον λόγο της ψυχανάλυσης, κλπ.</a:t>
            </a:r>
            <a:endParaRPr lang="el-GR" dirty="0" smtClean="0"/>
          </a:p>
          <a:p>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19</a:t>
            </a:fld>
            <a:endParaRPr lang="el-GR"/>
          </a:p>
        </p:txBody>
      </p:sp>
    </p:spTree>
    <p:extLst>
      <p:ext uri="{BB962C8B-B14F-4D97-AF65-F5344CB8AC3E}">
        <p14:creationId xmlns:p14="http://schemas.microsoft.com/office/powerpoint/2010/main" val="2118492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l-GR" sz="3200" b="1" dirty="0"/>
              <a:t>Τι είναι η «γλωσσική στροφή» στη θεωρία;</a:t>
            </a:r>
          </a:p>
        </p:txBody>
      </p:sp>
      <p:sp>
        <p:nvSpPr>
          <p:cNvPr id="3075" name="Content Placeholder 2"/>
          <p:cNvSpPr>
            <a:spLocks noGrp="1"/>
          </p:cNvSpPr>
          <p:nvPr>
            <p:ph idx="1"/>
          </p:nvPr>
        </p:nvSpPr>
        <p:spPr>
          <a:xfrm>
            <a:off x="457200" y="1639341"/>
            <a:ext cx="8229600" cy="4525963"/>
          </a:xfrm>
        </p:spPr>
        <p:txBody>
          <a:bodyPr/>
          <a:lstStyle/>
          <a:p>
            <a:pPr algn="just"/>
            <a:r>
              <a:rPr lang="el-GR" sz="2400" dirty="0" smtClean="0"/>
              <a:t>Τόσο οι κοινωνικές επιστήμες όσο και η θεωρία λογοτεχνίας επηρεάστηκαν δραστικά από τη θεωρητική επανάσταση που έφερε ο </a:t>
            </a:r>
            <a:r>
              <a:rPr lang="el-GR" sz="2400" b="1" dirty="0" smtClean="0"/>
              <a:t>δομισμός</a:t>
            </a:r>
            <a:r>
              <a:rPr lang="el-GR" sz="2400" dirty="0" smtClean="0"/>
              <a:t>, που βασίστηκε στη δομιστική γλωσσολογική θεωρία του Φερντινάν ντε Σωσσύρ</a:t>
            </a:r>
            <a:r>
              <a:rPr lang="en-US" sz="2400" dirty="0" smtClean="0"/>
              <a:t> (Ferdinand de Saussure, 1857-1913) </a:t>
            </a:r>
            <a:r>
              <a:rPr lang="el-GR" sz="2400" dirty="0" smtClean="0"/>
              <a:t>και στις μεταγενέστερες επεξεργασίες αυτής της θεωρίας.</a:t>
            </a:r>
            <a:endParaRPr lang="en-US" sz="2400" dirty="0" smtClean="0"/>
          </a:p>
          <a:p>
            <a:pPr algn="just"/>
            <a:r>
              <a:rPr lang="el-GR" sz="2400" b="1" dirty="0" smtClean="0"/>
              <a:t>Ο δομισμός </a:t>
            </a:r>
            <a:r>
              <a:rPr lang="el-GR" sz="2400" b="1" i="1" dirty="0" smtClean="0"/>
              <a:t>προβληματοποίησε </a:t>
            </a:r>
            <a:r>
              <a:rPr lang="el-GR" sz="2400" b="1" dirty="0" smtClean="0"/>
              <a:t>τη σχέση της γλώσσας και του λόγου με τον κόσμο</a:t>
            </a:r>
            <a:r>
              <a:rPr lang="el-GR" sz="2400" dirty="0" smtClean="0"/>
              <a:t>. </a:t>
            </a:r>
          </a:p>
        </p:txBody>
      </p:sp>
      <p:sp>
        <p:nvSpPr>
          <p:cNvPr id="3" name="Θέση ημερομηνίας 2"/>
          <p:cNvSpPr>
            <a:spLocks noGrp="1"/>
          </p:cNvSpPr>
          <p:nvPr>
            <p:ph type="dt" sz="half" idx="10"/>
          </p:nvPr>
        </p:nvSpPr>
        <p:spPr/>
        <p:txBody>
          <a:bodyPr/>
          <a:lstStyle/>
          <a:p>
            <a:pPr>
              <a:defRPr/>
            </a:pPr>
            <a:r>
              <a:rPr lang="el-GR" smtClean="0"/>
              <a:t>Σπουδές φύλου και λογοτεχνία</a:t>
            </a:r>
            <a:endParaRPr lang="el-GR"/>
          </a:p>
        </p:txBody>
      </p:sp>
      <p:sp>
        <p:nvSpPr>
          <p:cNvPr id="4" name="Θέση αριθμού διαφάνειας 3"/>
          <p:cNvSpPr>
            <a:spLocks noGrp="1"/>
          </p:cNvSpPr>
          <p:nvPr>
            <p:ph type="sldNum" sz="quarter" idx="12"/>
          </p:nvPr>
        </p:nvSpPr>
        <p:spPr/>
        <p:txBody>
          <a:bodyPr/>
          <a:lstStyle/>
          <a:p>
            <a:pPr>
              <a:defRPr/>
            </a:pPr>
            <a:fld id="{B894201F-4627-4E3D-B15F-349E2ADBA0DD}" type="slidenum">
              <a:rPr lang="el-GR" smtClean="0"/>
              <a:pPr>
                <a:defRPr/>
              </a:pPr>
              <a:t>2</a:t>
            </a:fld>
            <a:endParaRPr lang="el-GR"/>
          </a:p>
        </p:txBody>
      </p:sp>
    </p:spTree>
    <p:extLst>
      <p:ext uri="{BB962C8B-B14F-4D97-AF65-F5344CB8AC3E}">
        <p14:creationId xmlns:p14="http://schemas.microsoft.com/office/powerpoint/2010/main" val="160334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pPr algn="just"/>
            <a:r>
              <a:rPr lang="el-GR" sz="2400" dirty="0" smtClean="0"/>
              <a:t>Ο τρίτος ορισμός αναφέρεται στους (ρητούς ή άρρητους) κανόνες και απαγορεύσεις  που ρυθμίζουν την παραγωγή των λόγων και </a:t>
            </a:r>
            <a:r>
              <a:rPr lang="el-GR" sz="2400" b="1" dirty="0" smtClean="0"/>
              <a:t>ορίζουν το τι μπορεί να ειπωθεί και τι όχι.</a:t>
            </a:r>
            <a:r>
              <a:rPr lang="el-GR" sz="2400" dirty="0" smtClean="0"/>
              <a:t> Στα ελληνικά ονομάζονται «λογο-θετικά πεδία». </a:t>
            </a:r>
          </a:p>
          <a:p>
            <a:pPr algn="just"/>
            <a:r>
              <a:rPr lang="el-GR" sz="2400" dirty="0" smtClean="0"/>
              <a:t>Θεωρούμε ότι η έννοια του λόγου του Φουκώ αποτελεί επεξεργασία της έννοιας της  «ομιλίας» (</a:t>
            </a:r>
            <a:r>
              <a:rPr lang="en-US" sz="2400" dirty="0" smtClean="0"/>
              <a:t>parole) </a:t>
            </a:r>
            <a:r>
              <a:rPr lang="el-GR" sz="2400" dirty="0" smtClean="0"/>
              <a:t>του Σωσσύρ. </a:t>
            </a:r>
          </a:p>
          <a:p>
            <a:pPr algn="just"/>
            <a:endParaRPr lang="el-GR" dirty="0" smtClean="0"/>
          </a:p>
          <a:p>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20</a:t>
            </a:fld>
            <a:endParaRPr lang="el-GR"/>
          </a:p>
        </p:txBody>
      </p:sp>
    </p:spTree>
    <p:extLst>
      <p:ext uri="{BB962C8B-B14F-4D97-AF65-F5344CB8AC3E}">
        <p14:creationId xmlns:p14="http://schemas.microsoft.com/office/powerpoint/2010/main" val="3705480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t>Η έννοια «λόγος» ανήκει στον χώρο του μεταδομισμού</a:t>
            </a:r>
          </a:p>
        </p:txBody>
      </p:sp>
      <p:sp>
        <p:nvSpPr>
          <p:cNvPr id="3" name="Content Placeholder 2"/>
          <p:cNvSpPr>
            <a:spLocks noGrp="1"/>
          </p:cNvSpPr>
          <p:nvPr>
            <p:ph idx="1"/>
          </p:nvPr>
        </p:nvSpPr>
        <p:spPr/>
        <p:txBody>
          <a:bodyPr>
            <a:normAutofit/>
          </a:bodyPr>
          <a:lstStyle/>
          <a:p>
            <a:pPr algn="just"/>
            <a:r>
              <a:rPr lang="el-GR" sz="2400" dirty="0" smtClean="0"/>
              <a:t>Επαναλαμβάνουμε: αντί </a:t>
            </a:r>
            <a:r>
              <a:rPr lang="el-GR" sz="2400" dirty="0"/>
              <a:t>να θεωρείται η γλώσσα εκφραστική, διαφανής, ένα μέσο επικοινωνίας, μία μορφή </a:t>
            </a:r>
            <a:r>
              <a:rPr lang="el-GR" sz="2400" dirty="0" smtClean="0"/>
              <a:t>πιστής αναπαράστασης</a:t>
            </a:r>
            <a:r>
              <a:rPr lang="el-GR" sz="2400" dirty="0"/>
              <a:t>, </a:t>
            </a:r>
            <a:r>
              <a:rPr lang="el-GR" sz="2400" dirty="0" smtClean="0"/>
              <a:t>οι </a:t>
            </a:r>
            <a:r>
              <a:rPr lang="el-GR" sz="2400" dirty="0"/>
              <a:t>μετα-δομιστές είδαν τη γλώσσα ως σύστημα με δικούς του κανόνες και περιορισμούς, και με τον δικό του τρόπο να καθορίζει τις σκέψεις και την έκφραση των </a:t>
            </a:r>
            <a:r>
              <a:rPr lang="el-GR" sz="2400" dirty="0" smtClean="0"/>
              <a:t>ατόμων.</a:t>
            </a:r>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21</a:t>
            </a:fld>
            <a:endParaRPr lang="el-GR"/>
          </a:p>
        </p:txBody>
      </p:sp>
    </p:spTree>
    <p:extLst>
      <p:ext uri="{BB962C8B-B14F-4D97-AF65-F5344CB8AC3E}">
        <p14:creationId xmlns:p14="http://schemas.microsoft.com/office/powerpoint/2010/main" val="1209639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pPr algn="just"/>
            <a:r>
              <a:rPr lang="el-GR" sz="2400" dirty="0" smtClean="0"/>
              <a:t>Μη μπερδεύουμε τον φουκωικό λόγο (</a:t>
            </a:r>
            <a:r>
              <a:rPr lang="en-US" sz="2400" dirty="0" smtClean="0"/>
              <a:t>discourse) </a:t>
            </a:r>
            <a:r>
              <a:rPr lang="el-GR" sz="2400" dirty="0" smtClean="0"/>
              <a:t>με τον Λόγο (που σημαίνει τον αυθεντικό λόγο του Θεού), ή τον λεγόμενο «ορθό λόγο» (</a:t>
            </a:r>
            <a:r>
              <a:rPr lang="en-US" sz="2400" dirty="0" smtClean="0"/>
              <a:t>reason)</a:t>
            </a:r>
            <a:r>
              <a:rPr lang="el-GR" sz="2400" dirty="0" smtClean="0"/>
              <a:t> του Διαφωτισμού, που αντιτίθεται στις δοξασίες και προλήψεις και σημαίνει την ικανότητα να σκεφτόμαστε ορθολογικά, συγκροτημένα, με επιχειρήματα, κ.λ.π.</a:t>
            </a:r>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22</a:t>
            </a:fld>
            <a:endParaRPr lang="el-GR"/>
          </a:p>
        </p:txBody>
      </p:sp>
    </p:spTree>
    <p:extLst>
      <p:ext uri="{BB962C8B-B14F-4D97-AF65-F5344CB8AC3E}">
        <p14:creationId xmlns:p14="http://schemas.microsoft.com/office/powerpoint/2010/main" val="4168223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pPr algn="just"/>
            <a:r>
              <a:rPr lang="el-GR" sz="2400" dirty="0"/>
              <a:t>Ο Φουκώ δεν ενδιαφέρεται να εξετάσει ποιος λόγος είναι αληθινός ή περισσότερο ακριβής αναπαράσταση του πραγματικού. </a:t>
            </a:r>
            <a:endParaRPr lang="el-GR" sz="2400" dirty="0" smtClean="0"/>
          </a:p>
          <a:p>
            <a:pPr algn="just"/>
            <a:r>
              <a:rPr lang="el-GR" sz="2400" dirty="0" smtClean="0"/>
              <a:t>Ενδιαφέρεται </a:t>
            </a:r>
            <a:r>
              <a:rPr lang="el-GR" sz="2400" dirty="0"/>
              <a:t>να ανακαλύψει το γιατί και πώς κάποιοι λόγοι κυριαρχούν ενώ άλλοι όχι. </a:t>
            </a:r>
            <a:endParaRPr lang="el-GR" sz="2400" dirty="0" smtClean="0"/>
          </a:p>
          <a:p>
            <a:pPr marL="0" indent="0">
              <a:buNone/>
            </a:pPr>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23</a:t>
            </a:fld>
            <a:endParaRPr lang="el-GR"/>
          </a:p>
        </p:txBody>
      </p:sp>
    </p:spTree>
    <p:extLst>
      <p:ext uri="{BB962C8B-B14F-4D97-AF65-F5344CB8AC3E}">
        <p14:creationId xmlns:p14="http://schemas.microsoft.com/office/powerpoint/2010/main" val="41116112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pPr algn="just"/>
            <a:r>
              <a:rPr lang="el-GR" sz="2400" dirty="0" smtClean="0"/>
              <a:t>Για παράδειγμα, η οργάνωση των σπουδών σε μία εποχή, η οριοθέτηση των επιστημονικών κλάδων (γιατί έχουμε αλλού «φιλολογία» και αλλού «πολιτισμικές σπουδές»)</a:t>
            </a:r>
            <a:r>
              <a:rPr lang="en-US" sz="2400" dirty="0" smtClean="0"/>
              <a:t>,</a:t>
            </a:r>
            <a:r>
              <a:rPr lang="el-GR" sz="2400" dirty="0" smtClean="0"/>
              <a:t> η επιλογή της διδακτέας ύλης, η κυρίαρχη ερμηνεία ορισμένων λογοτεχνικών κειμένων ή ερμηνείες τις ιστορίας κ.ά., εξαρτώνται από τους λόγους που κυριαρχούν κατά εποχές. </a:t>
            </a:r>
          </a:p>
          <a:p>
            <a:pPr algn="just"/>
            <a:r>
              <a:rPr lang="el-GR" sz="2400" dirty="0" smtClean="0"/>
              <a:t>Το ίδιο ισχύει και για την οργάνωση του μαθήματος σε όλες τις εκπαιδευτικές βαθμίδες, την παιδαγωγική θεωρία που επικρατεί κατά καιρούς, κλπ.</a:t>
            </a:r>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24</a:t>
            </a:fld>
            <a:endParaRPr lang="el-GR"/>
          </a:p>
        </p:txBody>
      </p:sp>
    </p:spTree>
    <p:extLst>
      <p:ext uri="{BB962C8B-B14F-4D97-AF65-F5344CB8AC3E}">
        <p14:creationId xmlns:p14="http://schemas.microsoft.com/office/powerpoint/2010/main" val="39028762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pPr algn="just"/>
            <a:r>
              <a:rPr lang="el-GR" sz="2400" dirty="0" smtClean="0"/>
              <a:t>Η </a:t>
            </a:r>
            <a:r>
              <a:rPr lang="el-GR" sz="2400" b="1" dirty="0" smtClean="0"/>
              <a:t>εξουσία</a:t>
            </a:r>
            <a:r>
              <a:rPr lang="el-GR" sz="2400" dirty="0" smtClean="0"/>
              <a:t> είναι ένα βασικό στοιχείο στις συζητήσεις για τον λόγο. </a:t>
            </a:r>
          </a:p>
          <a:p>
            <a:pPr algn="just"/>
            <a:r>
              <a:rPr lang="el-GR" sz="2400" dirty="0" smtClean="0"/>
              <a:t>Η εξουσία στο πλαίσιο της θεωρίας του Φουκώ </a:t>
            </a:r>
            <a:r>
              <a:rPr lang="el-GR" sz="2400" i="1" dirty="0" smtClean="0"/>
              <a:t>διαχέεται</a:t>
            </a:r>
            <a:r>
              <a:rPr lang="el-GR" sz="2400" dirty="0" smtClean="0"/>
              <a:t>, ενυπάρχει στις δυναμικές των ασύμμετρων ή άνισων σχέσεων εξουσίας μέσα σε θεσμούς και διαπροσωπικές σχέσεις (οικογένεια, σχολείο, νοσοκομείο, κλπ.).</a:t>
            </a:r>
          </a:p>
          <a:p>
            <a:pPr>
              <a:buNone/>
            </a:pPr>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25</a:t>
            </a:fld>
            <a:endParaRPr lang="el-GR"/>
          </a:p>
        </p:txBody>
      </p:sp>
    </p:spTree>
    <p:extLst>
      <p:ext uri="{BB962C8B-B14F-4D97-AF65-F5344CB8AC3E}">
        <p14:creationId xmlns:p14="http://schemas.microsoft.com/office/powerpoint/2010/main" val="7990770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t>Διαφορές του Φουκώ με τους μαρξιστές</a:t>
            </a:r>
          </a:p>
        </p:txBody>
      </p:sp>
      <p:sp>
        <p:nvSpPr>
          <p:cNvPr id="3" name="Content Placeholder 2"/>
          <p:cNvSpPr>
            <a:spLocks noGrp="1"/>
          </p:cNvSpPr>
          <p:nvPr>
            <p:ph idx="1"/>
          </p:nvPr>
        </p:nvSpPr>
        <p:spPr/>
        <p:txBody>
          <a:bodyPr>
            <a:normAutofit/>
          </a:bodyPr>
          <a:lstStyle/>
          <a:p>
            <a:pPr algn="just"/>
            <a:r>
              <a:rPr lang="el-GR" sz="2400" dirty="0" smtClean="0"/>
              <a:t>Για τον Φουκώ η εξουσία διαχέεται σε όλες τις σχέσεις, προσωπικές, ταξικές και κοινωνικές. Οι μαρξιστές έχουν μία ευρύτερη προοπτική, εντοπίζουν την εξουσία στην κυρίαρχη κοινωνική τάξη την οποία ζητούν να ανατρέψουν και στο κράτος το οποίο ελέγχεται από την κυρίαρχη τάξη.</a:t>
            </a:r>
          </a:p>
          <a:p>
            <a:pPr algn="just"/>
            <a:r>
              <a:rPr lang="el-GR" sz="2400" dirty="0" smtClean="0"/>
              <a:t>Για τον Φουκώ οι ανατροπές είναι αποτέλεσμα </a:t>
            </a:r>
            <a:r>
              <a:rPr lang="el-GR" sz="2400" i="1" dirty="0" smtClean="0"/>
              <a:t>και</a:t>
            </a:r>
            <a:r>
              <a:rPr lang="el-GR" sz="2400" dirty="0" smtClean="0"/>
              <a:t> καθημερινών πράξεων που υπονομεύουν τις καθιερωμένες κοινωνικές πρακτικές (π.χ. ένα ομοφυλόφιλο ζευγάρι που φιλιέται δημόσια τορπιλίζει τον πατριαρχικό θεσμό της οικογένειας.)</a:t>
            </a:r>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26</a:t>
            </a:fld>
            <a:endParaRPr lang="el-GR"/>
          </a:p>
        </p:txBody>
      </p:sp>
    </p:spTree>
    <p:extLst>
      <p:ext uri="{BB962C8B-B14F-4D97-AF65-F5344CB8AC3E}">
        <p14:creationId xmlns:p14="http://schemas.microsoft.com/office/powerpoint/2010/main" val="1988331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pPr algn="just"/>
            <a:r>
              <a:rPr lang="el-GR" sz="2400" dirty="0"/>
              <a:t>Όλοι οι θεωρητικοί του λόγου έχουν το εξής κοινό σημείο: θεωρούν ότι ο λόγος παράγεται μέσα σε θεσμούς και είναι εξαρτημένος από συγκεκριμένα κοινωνικά και ιστορικά συμφραζόμενα. Το κοινωνικό πλαίσιο καθορίζει την παραγωγή των λόγων και οι λόγοι συμβάλλουν στην αναπαραγωγή του κοινωνικού πλαισίου. </a:t>
            </a:r>
          </a:p>
          <a:p>
            <a:pPr algn="just"/>
            <a:r>
              <a:rPr lang="el-GR" sz="2400" dirty="0"/>
              <a:t>[Η συγγένεια του «λόγου» με την (αλτουσεριανή) ιδεολογία είναι </a:t>
            </a:r>
            <a:r>
              <a:rPr lang="el-GR" sz="2400" dirty="0" smtClean="0"/>
              <a:t>εδώ </a:t>
            </a:r>
            <a:r>
              <a:rPr lang="el-GR" sz="2400" dirty="0"/>
              <a:t>προφανής.]</a:t>
            </a:r>
          </a:p>
          <a:p>
            <a:pPr>
              <a:buNone/>
            </a:pPr>
            <a:r>
              <a:rPr lang="el-GR" dirty="0"/>
              <a:t> </a:t>
            </a:r>
          </a:p>
          <a:p>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27</a:t>
            </a:fld>
            <a:endParaRPr lang="el-GR"/>
          </a:p>
        </p:txBody>
      </p:sp>
    </p:spTree>
    <p:extLst>
      <p:ext uri="{BB962C8B-B14F-4D97-AF65-F5344CB8AC3E}">
        <p14:creationId xmlns:p14="http://schemas.microsoft.com/office/powerpoint/2010/main" val="1538332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l-GR" sz="3200" b="1" dirty="0"/>
              <a:t>Σύνοψη: λόγος και εξουσία</a:t>
            </a:r>
          </a:p>
        </p:txBody>
      </p:sp>
      <p:sp>
        <p:nvSpPr>
          <p:cNvPr id="11267" name="Content Placeholder 2"/>
          <p:cNvSpPr>
            <a:spLocks noGrp="1"/>
          </p:cNvSpPr>
          <p:nvPr>
            <p:ph idx="1"/>
          </p:nvPr>
        </p:nvSpPr>
        <p:spPr>
          <a:xfrm>
            <a:off x="457200" y="1540455"/>
            <a:ext cx="8229600" cy="4768865"/>
          </a:xfrm>
        </p:spPr>
        <p:txBody>
          <a:bodyPr/>
          <a:lstStyle/>
          <a:p>
            <a:pPr algn="just"/>
            <a:r>
              <a:rPr lang="el-GR" sz="2400" dirty="0" smtClean="0"/>
              <a:t>Οι κυρίαρχοι λόγοι επιβάλλουν τον τρόπο που αντιλαμβανόμαστε και βιώνουμε τον εαυτό μας και τη σχέση μας με τον κόσμο.</a:t>
            </a:r>
          </a:p>
          <a:p>
            <a:pPr algn="just"/>
            <a:r>
              <a:rPr lang="el-GR" sz="2400" dirty="0" smtClean="0"/>
              <a:t>Οι λόγοι συναρτώνται με θεσμούς: εκκλησία, σχολείο, οικογένεια. Ο λόγος υπάρχει πάντα σε συνάρτηση με μία κοινωνική κατάσταση και είναι ιστορικός.</a:t>
            </a:r>
          </a:p>
          <a:p>
            <a:r>
              <a:rPr lang="el-GR" sz="2400" dirty="0" smtClean="0"/>
              <a:t>Οι λόγοι είναι πρακτικές που  συστηματικά («επιτελεστικά») διαμορφώνουν  τα αντικείμενα για τα οποία μιλούν. </a:t>
            </a:r>
          </a:p>
          <a:p>
            <a:r>
              <a:rPr lang="el-GR" sz="2400" dirty="0" smtClean="0"/>
              <a:t>Όμως η εξουσία δημιουργεί αντίσταση. Υπάρχουν αντικρουόμενοι λόγοι.</a:t>
            </a:r>
          </a:p>
          <a:p>
            <a:endParaRPr lang="el-GR" sz="2400" dirty="0" smtClean="0"/>
          </a:p>
          <a:p>
            <a:pPr algn="just"/>
            <a:endParaRPr lang="el-GR" dirty="0" smtClean="0"/>
          </a:p>
        </p:txBody>
      </p:sp>
      <p:sp>
        <p:nvSpPr>
          <p:cNvPr id="2" name="Θέση ημερομηνίας 1"/>
          <p:cNvSpPr>
            <a:spLocks noGrp="1"/>
          </p:cNvSpPr>
          <p:nvPr>
            <p:ph type="dt" sz="half" idx="10"/>
          </p:nvPr>
        </p:nvSpPr>
        <p:spPr/>
        <p:txBody>
          <a:bodyPr/>
          <a:lstStyle/>
          <a:p>
            <a:pPr>
              <a:defRPr/>
            </a:pPr>
            <a:r>
              <a:rPr lang="el-GR" smtClean="0"/>
              <a:t>Σπουδές φύλου και λογοτεχνία</a:t>
            </a:r>
            <a:endParaRPr lang="el-GR"/>
          </a:p>
        </p:txBody>
      </p:sp>
      <p:sp>
        <p:nvSpPr>
          <p:cNvPr id="3" name="Θέση αριθμού διαφάνειας 2"/>
          <p:cNvSpPr>
            <a:spLocks noGrp="1"/>
          </p:cNvSpPr>
          <p:nvPr>
            <p:ph type="sldNum" sz="quarter" idx="12"/>
          </p:nvPr>
        </p:nvSpPr>
        <p:spPr/>
        <p:txBody>
          <a:bodyPr/>
          <a:lstStyle/>
          <a:p>
            <a:pPr>
              <a:defRPr/>
            </a:pPr>
            <a:fld id="{B894201F-4627-4E3D-B15F-349E2ADBA0DD}" type="slidenum">
              <a:rPr lang="el-GR" smtClean="0"/>
              <a:pPr>
                <a:defRPr/>
              </a:pPr>
              <a:t>28</a:t>
            </a:fld>
            <a:endParaRPr lang="el-GR"/>
          </a:p>
        </p:txBody>
      </p:sp>
    </p:spTree>
    <p:extLst>
      <p:ext uri="{BB962C8B-B14F-4D97-AF65-F5344CB8AC3E}">
        <p14:creationId xmlns:p14="http://schemas.microsoft.com/office/powerpoint/2010/main" val="21102013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pPr algn="just"/>
            <a:r>
              <a:rPr lang="el-GR" sz="2400" dirty="0" smtClean="0"/>
              <a:t>Η λογοτεχνία αποτελείται από λόγους, είναι «κοινωνικό κείμενο». </a:t>
            </a:r>
          </a:p>
          <a:p>
            <a:pPr algn="just"/>
            <a:r>
              <a:rPr lang="el-GR" sz="2400" dirty="0" smtClean="0"/>
              <a:t>Βέβαια, συχνά οι φουκωικές προσεγγίσεις της λογοτεχνίας τείνουν να αγνοούν ή να υποτιμούν την αισθητική διάσταση και γενικά τις ιδιαιτερότητες των λογοτεχνικών κειμένων. Όμως η σχέση αισθητικής και λόγου όπως και η σχέση αισθητικής και ιδεολογίας είναι ένα θέμα που θα πρέπει να μας απασχολεί.</a:t>
            </a:r>
          </a:p>
          <a:p>
            <a:pPr algn="just">
              <a:buNone/>
            </a:pPr>
            <a:endParaRPr lang="el-GR" dirty="0" smtClean="0"/>
          </a:p>
          <a:p>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29</a:t>
            </a:fld>
            <a:endParaRPr lang="el-GR"/>
          </a:p>
        </p:txBody>
      </p:sp>
    </p:spTree>
    <p:extLst>
      <p:ext uri="{BB962C8B-B14F-4D97-AF65-F5344CB8AC3E}">
        <p14:creationId xmlns:p14="http://schemas.microsoft.com/office/powerpoint/2010/main" val="2491213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200" b="1" dirty="0" smtClean="0"/>
              <a:t>Βασικές </a:t>
            </a:r>
            <a:r>
              <a:rPr lang="el-GR" sz="3200" b="1" dirty="0"/>
              <a:t>αρχές του δομισμού</a:t>
            </a:r>
          </a:p>
        </p:txBody>
      </p:sp>
      <p:sp>
        <p:nvSpPr>
          <p:cNvPr id="3" name="Content Placeholder 2"/>
          <p:cNvSpPr>
            <a:spLocks noGrp="1"/>
          </p:cNvSpPr>
          <p:nvPr>
            <p:ph idx="1"/>
          </p:nvPr>
        </p:nvSpPr>
        <p:spPr>
          <a:xfrm>
            <a:off x="457200" y="1783357"/>
            <a:ext cx="8229600" cy="4525963"/>
          </a:xfrm>
        </p:spPr>
        <p:txBody>
          <a:bodyPr>
            <a:normAutofit fontScale="70000" lnSpcReduction="20000"/>
          </a:bodyPr>
          <a:lstStyle/>
          <a:p>
            <a:pPr algn="just"/>
            <a:r>
              <a:rPr lang="el-GR" b="1" u="sng" dirty="0" smtClean="0"/>
              <a:t>Πρώτον</a:t>
            </a:r>
            <a:r>
              <a:rPr lang="el-GR" b="1" dirty="0" smtClean="0"/>
              <a:t>: Το γλωσσικό «σημείο» είναι αυθαίρετο</a:t>
            </a:r>
            <a:r>
              <a:rPr lang="el-GR" dirty="0" smtClean="0"/>
              <a:t>. </a:t>
            </a:r>
          </a:p>
          <a:p>
            <a:pPr algn="just"/>
            <a:r>
              <a:rPr lang="el-GR" dirty="0" smtClean="0"/>
              <a:t>Το σημείο αποτελείται από το «σημαίνον» και το «σημαινόμενο».</a:t>
            </a:r>
          </a:p>
          <a:p>
            <a:pPr algn="just"/>
            <a:r>
              <a:rPr lang="el-GR" dirty="0" smtClean="0"/>
              <a:t>Οι λέξεις είναι «σημαίνοντα» που συνδέονται με «σημαινόμενα»: δηλαδή η κάθε λέξη σημαίνει κάτι, έχει ένα σημαίνον, μία σημασία. Αλλά η σχέση σημαίνοντος και σημαινόμενου είναι μία αυθαίρετη κοινωνική σύμβαση: Δεν υπάρχει κανένας εγγενής λόγος για μία λέξη (δηλαδή ένα σύνολο ήχων) να σημαίνει αυτό που σημαίνει, γι αυτό εξάλλου διαφορετικές γλώσσες έχουν άλλα σημαίνοντα (λέξεις) για τα ίδια σημαινόμενα. «</a:t>
            </a:r>
            <a:r>
              <a:rPr lang="en-US" dirty="0"/>
              <a:t>K</a:t>
            </a:r>
            <a:r>
              <a:rPr lang="el-GR" dirty="0" smtClean="0"/>
              <a:t> α ρ έ κ λ α», ή «</a:t>
            </a:r>
            <a:r>
              <a:rPr lang="en-US" dirty="0" smtClean="0"/>
              <a:t>chair</a:t>
            </a:r>
            <a:r>
              <a:rPr lang="el-GR" dirty="0" smtClean="0"/>
              <a:t>»</a:t>
            </a:r>
            <a:r>
              <a:rPr lang="en-US" dirty="0" smtClean="0"/>
              <a:t> </a:t>
            </a:r>
            <a:r>
              <a:rPr lang="el-GR" dirty="0" smtClean="0"/>
              <a:t>ή «</a:t>
            </a:r>
            <a:r>
              <a:rPr lang="en-US" dirty="0" smtClean="0"/>
              <a:t>chaise”</a:t>
            </a:r>
            <a:r>
              <a:rPr lang="el-GR" dirty="0" smtClean="0"/>
              <a:t> είναι διαφορετικά σημαίνοντα που σημαίνουν όλα το ίδιο, στην ελληνική, την αγγλική και τη γαλλική γλώσσα.</a:t>
            </a:r>
          </a:p>
          <a:p>
            <a:pPr algn="just"/>
            <a:r>
              <a:rPr lang="el-GR" dirty="0" smtClean="0"/>
              <a:t>Προσοχή: το σημαίνον είναι </a:t>
            </a:r>
            <a:r>
              <a:rPr lang="el-GR" b="1" dirty="0" smtClean="0"/>
              <a:t>η έννοια </a:t>
            </a:r>
            <a:r>
              <a:rPr lang="el-GR" dirty="0" smtClean="0"/>
              <a:t>«καρέκλα» που έχουμε στο μυαλό μας, όχι το αντικείμενο. Το «αναφερόμενο», δηλαδή το αντικείμενο καρέκλα είναι εκτός του γλωσσικού σημείου.</a:t>
            </a:r>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3</a:t>
            </a:fld>
            <a:endParaRPr lang="el-GR"/>
          </a:p>
        </p:txBody>
      </p:sp>
    </p:spTree>
    <p:extLst>
      <p:ext uri="{BB962C8B-B14F-4D97-AF65-F5344CB8AC3E}">
        <p14:creationId xmlns:p14="http://schemas.microsoft.com/office/powerpoint/2010/main" val="24278944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lstStyle/>
          <a:p>
            <a:r>
              <a:rPr lang="el-GR" sz="2800" b="1" dirty="0"/>
              <a:t>Το έργο-σταθμός του Φουκώ Ιστορία της </a:t>
            </a:r>
            <a:r>
              <a:rPr lang="el-GR" sz="2800" b="1" dirty="0" err="1" smtClean="0"/>
              <a:t>σεξουαλι</a:t>
            </a:r>
            <a:r>
              <a:rPr lang="en-US" sz="2800" b="1" dirty="0" smtClean="0"/>
              <a:t>-</a:t>
            </a:r>
            <a:r>
              <a:rPr lang="el-GR" sz="2800" b="1" dirty="0" err="1" smtClean="0"/>
              <a:t>κότητας</a:t>
            </a:r>
            <a:r>
              <a:rPr lang="el-GR" sz="2800" b="1" dirty="0" smtClean="0"/>
              <a:t> </a:t>
            </a:r>
            <a:r>
              <a:rPr lang="el-GR" sz="2800" b="1" dirty="0"/>
              <a:t>και η έννοια της «παραγωγικής εξουσίας»</a:t>
            </a:r>
          </a:p>
        </p:txBody>
      </p:sp>
      <p:sp>
        <p:nvSpPr>
          <p:cNvPr id="3" name="Content Placeholder 2"/>
          <p:cNvSpPr>
            <a:spLocks noGrp="1"/>
          </p:cNvSpPr>
          <p:nvPr>
            <p:ph idx="1"/>
          </p:nvPr>
        </p:nvSpPr>
        <p:spPr>
          <a:xfrm>
            <a:off x="457200" y="1700808"/>
            <a:ext cx="8229600" cy="4054485"/>
          </a:xfrm>
        </p:spPr>
        <p:txBody>
          <a:bodyPr/>
          <a:lstStyle/>
          <a:p>
            <a:pPr algn="just"/>
            <a:r>
              <a:rPr lang="el-GR" sz="2400" dirty="0" smtClean="0"/>
              <a:t>Ο Φουκώ αντιπαρατέθηκε στις βασικές παραδοχές των στοχαστών που ενέπνευσαν τα γυναικεία κινήματα και τα κινήματα των ομοφυλοφίλων του 60 και 70, όπως ο </a:t>
            </a:r>
            <a:r>
              <a:rPr lang="en-US" sz="2400" dirty="0" smtClean="0"/>
              <a:t>Herbert </a:t>
            </a:r>
            <a:r>
              <a:rPr lang="el-GR" sz="2400" dirty="0" smtClean="0"/>
              <a:t>Marcuse και ο Wilhelm Reich, και κυρίως στην λεγόμενη «υπόθεση της καταστολής» [repressive hypothesis], δηλαδή την παραδοχή ότι έχουμε μια «γνήσια» ή «αληθινή» σεξουαλικότητα, την οποία καταπιέζει η εξουσία. </a:t>
            </a:r>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30</a:t>
            </a:fld>
            <a:endParaRPr lang="el-GR"/>
          </a:p>
        </p:txBody>
      </p:sp>
    </p:spTree>
    <p:extLst>
      <p:ext uri="{BB962C8B-B14F-4D97-AF65-F5344CB8AC3E}">
        <p14:creationId xmlns:p14="http://schemas.microsoft.com/office/powerpoint/2010/main" val="33544129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pPr algn="just"/>
            <a:r>
              <a:rPr lang="el-GR" sz="2400" dirty="0" smtClean="0"/>
              <a:t>Αντιθέτως, ο Φουκώ ισχυρίστηκε ότι </a:t>
            </a:r>
            <a:r>
              <a:rPr lang="el-GR" sz="2400" b="1" dirty="0" smtClean="0"/>
              <a:t>η εξουσία παράγει τις ίδιες τις σεξουαλικές κατηγορίες που καταπιέζει. </a:t>
            </a:r>
          </a:p>
          <a:p>
            <a:pPr algn="just"/>
            <a:r>
              <a:rPr lang="el-GR" sz="2400" dirty="0" smtClean="0"/>
              <a:t>Το πλέον διάσημο παράδειγμα  του Φουκώ είναι ότι, πριν ο εξουσιαστικός λόγος της σεξολογίας ορίσει τη σεξουαλική κατηγορία «ομοφυλόφιλος»</a:t>
            </a:r>
            <a:r>
              <a:rPr lang="en-US" sz="2400" dirty="0" smtClean="0"/>
              <a:t> </a:t>
            </a:r>
            <a:r>
              <a:rPr lang="el-GR" sz="2400" dirty="0" smtClean="0"/>
              <a:t>στον 19</a:t>
            </a:r>
            <a:r>
              <a:rPr lang="el-GR" sz="2400" baseline="30000" dirty="0" smtClean="0"/>
              <a:t>ο</a:t>
            </a:r>
            <a:r>
              <a:rPr lang="el-GR" sz="2400" dirty="0" smtClean="0"/>
              <a:t> αιώνα, οι κοινωνίες αναγνώριζαν ορισμένες πράξεις και συμπεριφορές ως ομοερωτικές, αλλά δεν αντιλαμβάνονταν τον «ομοφυλόφιλο» ως μία ταυτοποιήσιμη «φυσιογνωμία: ένα παρελθόν, μία ιστορία και μία ηλικία, έναν χαρακτήρα και έναν τρόπο ζωής, μια μορφολογία επίσης, με μια ανατομία ασυνήθιστη και ίσως μια μυστηριώδη φυσιολογία». </a:t>
            </a:r>
          </a:p>
          <a:p>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31</a:t>
            </a:fld>
            <a:endParaRPr lang="el-GR"/>
          </a:p>
        </p:txBody>
      </p:sp>
    </p:spTree>
    <p:extLst>
      <p:ext uri="{BB962C8B-B14F-4D97-AF65-F5344CB8AC3E}">
        <p14:creationId xmlns:p14="http://schemas.microsoft.com/office/powerpoint/2010/main" val="24475080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1143000"/>
          </a:xfrm>
        </p:spPr>
        <p:txBody>
          <a:bodyPr>
            <a:normAutofit/>
          </a:bodyPr>
          <a:lstStyle/>
          <a:p>
            <a:r>
              <a:rPr lang="el-GR" sz="3200" b="1" dirty="0" smtClean="0"/>
              <a:t>1. Πώς αλλάζουν οι αντιλήψεις για το «υποκείμενο» στη διάρκεια του 20</a:t>
            </a:r>
            <a:r>
              <a:rPr lang="el-GR" sz="3200" b="1" baseline="30000" dirty="0" smtClean="0"/>
              <a:t>ου</a:t>
            </a:r>
            <a:r>
              <a:rPr lang="el-GR" sz="3200" b="1" dirty="0" smtClean="0"/>
              <a:t> αιώνα</a:t>
            </a:r>
            <a:endParaRPr lang="el-GR" sz="3200" b="1" dirty="0"/>
          </a:p>
        </p:txBody>
      </p:sp>
      <p:sp>
        <p:nvSpPr>
          <p:cNvPr id="3" name="Content Placeholder 2"/>
          <p:cNvSpPr>
            <a:spLocks noGrp="1"/>
          </p:cNvSpPr>
          <p:nvPr>
            <p:ph idx="1"/>
          </p:nvPr>
        </p:nvSpPr>
        <p:spPr/>
        <p:txBody>
          <a:bodyPr>
            <a:normAutofit fontScale="92500"/>
          </a:bodyPr>
          <a:lstStyle/>
          <a:p>
            <a:r>
              <a:rPr lang="el-GR" dirty="0" smtClean="0"/>
              <a:t>Όταν εγώ λέω ότι η ιδεολογία μου είναι αυτή ή άλλη, τί υπονοώ με τη προσωπική αντωνυμία «εγώ»; </a:t>
            </a:r>
          </a:p>
          <a:p>
            <a:r>
              <a:rPr lang="el-GR" dirty="0" smtClean="0"/>
              <a:t>Τί σημαίνει «εγώ λέω» ή «εγώ αποφασίζω»;</a:t>
            </a:r>
          </a:p>
          <a:p>
            <a:r>
              <a:rPr lang="el-GR" dirty="0" smtClean="0"/>
              <a:t>Με ποιο</a:t>
            </a:r>
            <a:r>
              <a:rPr lang="el-GR" dirty="0"/>
              <a:t>ν</a:t>
            </a:r>
            <a:r>
              <a:rPr lang="el-GR" dirty="0" smtClean="0"/>
              <a:t> τρόπο μπορούμε να αναλύσουμε φράσεις όπως «αστική ιδεολογία» ή «εθνική ιδεολογία»; Ποια είναι τα υποκείμενα της αστικής και της εθνικής ιδεολογίας αντίστοιχα;</a:t>
            </a:r>
          </a:p>
          <a:p>
            <a:r>
              <a:rPr lang="el-GR" dirty="0" smtClean="0"/>
              <a:t>Τί σημαίνει ο όρος «συλλογικό υποκείμενο»; </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Το υποκείμενο του διαφωτισμού και του ρομαντισμού</a:t>
            </a:r>
            <a:endParaRPr lang="el-GR" dirty="0"/>
          </a:p>
        </p:txBody>
      </p:sp>
      <p:sp>
        <p:nvSpPr>
          <p:cNvPr id="3" name="Content Placeholder 2"/>
          <p:cNvSpPr>
            <a:spLocks noGrp="1"/>
          </p:cNvSpPr>
          <p:nvPr>
            <p:ph idx="1"/>
          </p:nvPr>
        </p:nvSpPr>
        <p:spPr/>
        <p:txBody>
          <a:bodyPr>
            <a:normAutofit fontScale="77500" lnSpcReduction="20000"/>
          </a:bodyPr>
          <a:lstStyle/>
          <a:p>
            <a:r>
              <a:rPr lang="el-GR" dirty="0"/>
              <a:t>Ό</a:t>
            </a:r>
            <a:r>
              <a:rPr lang="el-GR" dirty="0" smtClean="0"/>
              <a:t>ταν μιλάμε για «υποκείμενο» αναφερόμαστε σε ένα άτομο που ελέγχει τις επιλογές του, σκέφτεται, αποφασίζει για τις κινήσεις, τις πράξεις του, τον λόγο του και τη ζωή του εν γένει. </a:t>
            </a:r>
            <a:endParaRPr lang="el-GR" dirty="0"/>
          </a:p>
          <a:p>
            <a:r>
              <a:rPr lang="el-GR" dirty="0" smtClean="0"/>
              <a:t>Σύμφωνα με τις κυρίαρχες, «αυτονόητες» αντιλήψεις στις χώρες της Δύσης, το άτομο οφείλει να έχει ή να παλεύει για την αυτονομία, την αυτάρκεια και την ελευθερία του κατά τη διαδικασία της λήψης των αποφάσεων για τη ζωή του. Κατά αυτόν τον τρόπο θα αναπτύσσεται ως άνθρωπος και θα έχει μια «γεμάτη» και δημιουργική ζωή.</a:t>
            </a:r>
          </a:p>
          <a:p>
            <a:r>
              <a:rPr lang="el-GR" dirty="0" smtClean="0"/>
              <a:t>Ειδικότερα η ρομαντική ιδεολογία του 19</a:t>
            </a:r>
            <a:r>
              <a:rPr lang="el-GR" baseline="30000" dirty="0" smtClean="0"/>
              <a:t>ου</a:t>
            </a:r>
            <a:r>
              <a:rPr lang="el-GR" dirty="0" smtClean="0"/>
              <a:t> αιώνα υποστηρίζει οτι γεννιόμαστε με ένα «εγγενές δυναμικό» και στόχος μας είναι να πραγματοποιήσουμε τις εν δυνάμει δυνατότητές  και τα ταλέντα μας.  </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0000" lnSpcReduction="20000"/>
          </a:bodyPr>
          <a:lstStyle/>
          <a:p>
            <a:r>
              <a:rPr lang="el-GR" dirty="0" smtClean="0"/>
              <a:t>Η αντίληψη για τη λογοτεχνία που προσιδιάζει στην παραπάνω αντίληψη για τον άνθρωπο ως ελεύθερο, αυτόνομο και δημιουργικό υποκείμενο βασίζεται στην πίστη σε έναν σπουδαίο συγγραφέα-δάσκαλο. Διαβάζουμε και «αποκρυπτογραφούμε» το λογοτεχνικό κείμενο για να καταλάβουμε και να μάθουμε «τί θέλει να πει ο ποιητής». Στόχος της φιλολογίας είναι να εντοπίσει τους σπουδαίους συγγραφείς, αυτούς που είναι άξιοι για να μπουν στο</a:t>
            </a:r>
            <a:r>
              <a:rPr lang="el-GR" dirty="0"/>
              <a:t>ν</a:t>
            </a:r>
            <a:r>
              <a:rPr lang="el-GR" dirty="0" smtClean="0"/>
              <a:t> λογοτεχνικό κανόνα, και κατόπιν μελετάει την εποχή τους, τα βιογραφικά τους στοιχεία, τον τρόπο γραφής τους, το ύφος, τη ρητορική τους, κλπ.</a:t>
            </a:r>
          </a:p>
          <a:p>
            <a:r>
              <a:rPr lang="el-GR" dirty="0" smtClean="0"/>
              <a:t>Ειδικότερα στον ρομαντισμό έχουμε την έννοια του μεγάλου ποιητή ως ιδιοφυϊα, με μεγαλύτερη ευαισθησία από τους κοινούς ανθρώπους: ο ποιητής έχει μία ειδική σχέση, τόσο με τη φύση όσο και το έθνος, είναι ένας «δάσκαλος» του έθνους.</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smtClean="0"/>
              <a:t>Ας θυμηθούμε, κατ’ αρχήν, πώς υπονόμευσαν τις παραπάνω αντιλήψεις για το υποκείμενο, </a:t>
            </a:r>
          </a:p>
          <a:p>
            <a:r>
              <a:rPr lang="el-GR" dirty="0" smtClean="0"/>
              <a:t>Πρώτον, η ψυχανάλυση (με την έννοια το ασυνείδητου).</a:t>
            </a:r>
          </a:p>
          <a:p>
            <a:r>
              <a:rPr lang="el-GR" dirty="0" smtClean="0"/>
              <a:t>Δεύτερον, ο μαρξισμός (με την έννοια της ιδεολογίας).</a:t>
            </a:r>
          </a:p>
          <a:p>
            <a:r>
              <a:rPr lang="el-GR" dirty="0" smtClean="0"/>
              <a:t>Τρίτον, ο δομισμός και η σημειωτική, δηλαδή η θεωρία  των «σημείων» που ξεκίνησε με την αξιοποίηση της γλωσσολογικής θεωρίας του Φερντινάν ντε Σωσσύρ (με τον διαχωρισμό του «σημείου» από το «αναφερόμενο»). </a:t>
            </a:r>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7500" lnSpcReduction="20000"/>
          </a:bodyPr>
          <a:lstStyle/>
          <a:p>
            <a:r>
              <a:rPr lang="el-GR" dirty="0" smtClean="0"/>
              <a:t>Σήμερα στον χώρο των λογοτεχνικών και πολιτισμικών σπουδών συνδυάζονται οι θεωρητικές επεξεργασίες του μεταδομισμού (η μελέτη των τρόπων με τους οποίους λειτουργούν τα συστήματα του λόγου και άλλα συμβολικά συστήματα), της θεωρίας της ιδεολογίας και της ψυχανάλυσης. </a:t>
            </a:r>
          </a:p>
          <a:p>
            <a:r>
              <a:rPr lang="el-GR" dirty="0" smtClean="0"/>
              <a:t>Κοινό σημείο είναι μία εστίαση στην έρευνα για την «υποκειμενικότητα». Αν δεν είμαστε κύριοι του εαυτού μας, </a:t>
            </a:r>
            <a:r>
              <a:rPr lang="el-GR" b="1" dirty="0" smtClean="0"/>
              <a:t>πώς γινόμαστε δρώντα υποκείμενα</a:t>
            </a:r>
            <a:r>
              <a:rPr lang="el-GR" dirty="0" smtClean="0"/>
              <a:t>, και τί σημαίνει τελικά αυτό; Είμαστε ή όχι ελεύθεροι; Μπορούμε να αλλάξουμε τον κόσμο και τους εαυτούς μας και πώς; Μπορούμε να γράψουμε «πρωτότυπη» λογοτεχνία και ποίηση και τί σημαίνει η έννοια της πρωτοτυπίας;  </a:t>
            </a: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2. Ιδεολογία και Υποκείμενο στο έργο του Λουί Αλτουσέρ</a:t>
            </a:r>
            <a:endParaRPr lang="el-GR" dirty="0"/>
          </a:p>
        </p:txBody>
      </p:sp>
      <p:sp>
        <p:nvSpPr>
          <p:cNvPr id="3" name="Content Placeholder 2"/>
          <p:cNvSpPr>
            <a:spLocks noGrp="1"/>
          </p:cNvSpPr>
          <p:nvPr>
            <p:ph idx="1"/>
          </p:nvPr>
        </p:nvSpPr>
        <p:spPr/>
        <p:txBody>
          <a:bodyPr>
            <a:normAutofit fontScale="62500" lnSpcReduction="20000"/>
          </a:bodyPr>
          <a:lstStyle/>
          <a:p>
            <a:r>
              <a:rPr lang="el-GR" dirty="0" smtClean="0"/>
              <a:t>Πηγή</a:t>
            </a:r>
            <a:r>
              <a:rPr lang="el-GR" dirty="0"/>
              <a:t>: το κείμενο του Αλτουσέρ </a:t>
            </a:r>
            <a:r>
              <a:rPr lang="el-GR" i="1" dirty="0"/>
              <a:t>Ιδεολογία και ιδεολογικοί μηχανισμοί του κράτους</a:t>
            </a:r>
            <a:r>
              <a:rPr lang="el-GR" i="1" dirty="0" smtClean="0"/>
              <a:t>.</a:t>
            </a:r>
            <a:endParaRPr lang="el-GR" dirty="0"/>
          </a:p>
          <a:p>
            <a:r>
              <a:rPr lang="el-GR" dirty="0"/>
              <a:t>Η έννοια της ιδεολογίας γνώρισε μια σημαντική εξέλιξη στο πλαίσιο της μαρξιστικής θεωρίας χάρις κυρίως στις εργασίες του Γάλλου μαρξιστή φιλοσόφου </a:t>
            </a:r>
            <a:r>
              <a:rPr lang="en-US" dirty="0"/>
              <a:t>Louis </a:t>
            </a:r>
            <a:r>
              <a:rPr lang="en-US" dirty="0" err="1"/>
              <a:t>Althusser</a:t>
            </a:r>
            <a:r>
              <a:rPr lang="en-US" b="1" i="1" dirty="0"/>
              <a:t> </a:t>
            </a:r>
            <a:r>
              <a:rPr lang="el-GR" dirty="0"/>
              <a:t>κατά τις δεκαετίες του 1960 και 70. </a:t>
            </a:r>
            <a:endParaRPr lang="el-GR" dirty="0" smtClean="0"/>
          </a:p>
          <a:p>
            <a:r>
              <a:rPr lang="el-GR" dirty="0" smtClean="0"/>
              <a:t>Ο </a:t>
            </a:r>
            <a:r>
              <a:rPr lang="en-US" dirty="0" err="1"/>
              <a:t>Althusser</a:t>
            </a:r>
            <a:r>
              <a:rPr lang="el-GR" dirty="0"/>
              <a:t> επιχείρησε να απελευθερώσει την έννοια της  ιδεολογίας τόσο από την αντίληψη του απλού «εποικοδομήματος» που αντανακλά την οικονομική βάση μιας δοσμένης κοινωνίας («οικονομισμός»), όσο και από τη θεώρησή της ως απλώς «ψευδούς συνείδησης» που κρίνεται ως τέτοια από τη σκοπιά της αντικειμενικής </a:t>
            </a:r>
            <a:r>
              <a:rPr lang="el-GR" dirty="0" smtClean="0"/>
              <a:t>πραγματικότητας. </a:t>
            </a:r>
          </a:p>
          <a:p>
            <a:r>
              <a:rPr lang="el-GR" dirty="0" smtClean="0"/>
              <a:t>Ο </a:t>
            </a:r>
            <a:r>
              <a:rPr lang="en-US" dirty="0" err="1"/>
              <a:t>Althusser</a:t>
            </a:r>
            <a:r>
              <a:rPr lang="el-GR" dirty="0"/>
              <a:t> άσκησε κριτική στον διαχωρισμό ιδεολογίας και κοινωνικής πραγματικότητας (την οποία </a:t>
            </a:r>
            <a:r>
              <a:rPr lang="el-GR" dirty="0" smtClean="0"/>
              <a:t>η ιδεολογία είτε </a:t>
            </a:r>
            <a:r>
              <a:rPr lang="el-GR" dirty="0"/>
              <a:t>«αντανακλά», είτε διαστρεβλώνει), ισχυριζόμενος ότι </a:t>
            </a:r>
            <a:r>
              <a:rPr lang="el-GR" b="1" dirty="0"/>
              <a:t>η ιδεολογία αποτελεί καθοριστικό στοιχείο της κοινωνικής πραγματικότητας. </a:t>
            </a:r>
          </a:p>
          <a:p>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Η «υλική», πρακτική υπόσταστη της ιδεολογίας</a:t>
            </a:r>
            <a:endParaRPr lang="el-GR" dirty="0"/>
          </a:p>
        </p:txBody>
      </p:sp>
      <p:sp>
        <p:nvSpPr>
          <p:cNvPr id="3" name="Content Placeholder 2"/>
          <p:cNvSpPr>
            <a:spLocks noGrp="1"/>
          </p:cNvSpPr>
          <p:nvPr>
            <p:ph idx="1"/>
          </p:nvPr>
        </p:nvSpPr>
        <p:spPr/>
        <p:txBody>
          <a:bodyPr>
            <a:normAutofit fontScale="77500" lnSpcReduction="20000"/>
          </a:bodyPr>
          <a:lstStyle/>
          <a:p>
            <a:r>
              <a:rPr lang="el-GR" dirty="0"/>
              <a:t>Σύμφωνα με τον </a:t>
            </a:r>
            <a:r>
              <a:rPr lang="en-US" dirty="0" err="1"/>
              <a:t>Althusser</a:t>
            </a:r>
            <a:r>
              <a:rPr lang="el-GR" dirty="0" smtClean="0"/>
              <a:t>,</a:t>
            </a:r>
          </a:p>
          <a:p>
            <a:r>
              <a:rPr lang="el-GR" dirty="0" smtClean="0"/>
              <a:t> </a:t>
            </a:r>
            <a:r>
              <a:rPr lang="el-GR" b="1" dirty="0" smtClean="0"/>
              <a:t>Η </a:t>
            </a:r>
            <a:r>
              <a:rPr lang="el-GR" b="1" dirty="0"/>
              <a:t>ιδεολογία έχει πρακτική υπόσταση</a:t>
            </a:r>
            <a:r>
              <a:rPr lang="el-GR" dirty="0"/>
              <a:t>, αποτελεί δηλαδή αναπόσπαστο στοιχείο των ποικίλων κοινωνικών πρακτικών που απαρτίζουν την κοινωνική ολότητα. </a:t>
            </a:r>
            <a:endParaRPr lang="el-GR" dirty="0" smtClean="0"/>
          </a:p>
          <a:p>
            <a:r>
              <a:rPr lang="el-GR" dirty="0" smtClean="0"/>
              <a:t>Η ιδεολογία δεν αποτελείται απλά από ιδέες, αλλά από ένα πολύπλοκο σύστημα «αναπαραστάσεων» και</a:t>
            </a:r>
          </a:p>
          <a:p>
            <a:r>
              <a:rPr lang="el-GR" dirty="0" smtClean="0"/>
              <a:t>Η </a:t>
            </a:r>
            <a:r>
              <a:rPr lang="el-GR" dirty="0"/>
              <a:t>αναγκαστική συμμετοχή μας στις τρέχουσες κοινωνικές πρακτικές συνεπιφέρει την προσχώρησή μας στην αντίστοιχη </a:t>
            </a:r>
            <a:r>
              <a:rPr lang="el-GR" dirty="0" smtClean="0"/>
              <a:t>ιδεολογία. Η ιδεολογία μας παρουσιάζει αυτές τις πρακτικές ως αυτονόητες και ως συνειδητές επιλογές μας.</a:t>
            </a:r>
          </a:p>
          <a:p>
            <a:r>
              <a:rPr lang="el-GR" i="1" dirty="0" smtClean="0"/>
              <a:t>Τί είναι οι «κοινωνικές πρακτικές»?</a:t>
            </a:r>
          </a:p>
          <a:p>
            <a:r>
              <a:rPr lang="el-GR" i="1" dirty="0" smtClean="0"/>
              <a:t>Τί είναι οι «αναπαραστάσεις»? </a:t>
            </a:r>
            <a:endParaRPr lang="el-GR" i="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10000"/>
          </a:bodyPr>
          <a:lstStyle/>
          <a:p>
            <a:r>
              <a:rPr lang="el-GR" dirty="0"/>
              <a:t>Μαθαίνουμε να συμπεριφερόμαστε «όπως πρέπει», δηλαδή σε συμφωνία με τις επιταγές του συστήματος των κοινωνικών πρακτικών στο οποίο ζούμε, αλλά τις βιώνουμε ως αποτέλεσμα της ελεύθερης βούλησής μας, ως εάν να μην συνιστούν καθόλου επιταγές. </a:t>
            </a:r>
            <a:endParaRPr lang="el-GR" dirty="0" smtClean="0"/>
          </a:p>
          <a:p>
            <a:r>
              <a:rPr lang="el-GR" dirty="0" smtClean="0"/>
              <a:t>Αυτή </a:t>
            </a:r>
            <a:r>
              <a:rPr lang="el-GR" dirty="0"/>
              <a:t>είναι η ιδιαιτερότητα της ιδεολογίας, σύμφωνα με τον </a:t>
            </a:r>
            <a:r>
              <a:rPr lang="en-US" dirty="0" err="1"/>
              <a:t>Althusser</a:t>
            </a:r>
            <a:r>
              <a:rPr lang="el-GR" dirty="0"/>
              <a:t>: να μας επιβάλλει να κάνουμε πράγματα, που ενδεχομένως αντιβαίνουν τα συμφέροντά μας, και να τα κάνουμε ως εάν να ήταν αυτόβουλες επιλογές μας</a:t>
            </a:r>
            <a:r>
              <a:rPr lang="el-GR" dirty="0" smtClean="0"/>
              <a:t>.</a:t>
            </a:r>
          </a:p>
          <a:p>
            <a:r>
              <a:rPr lang="el-GR" dirty="0" smtClean="0"/>
              <a:t> </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sz="3200" b="1" dirty="0"/>
          </a:p>
        </p:txBody>
      </p:sp>
      <p:sp>
        <p:nvSpPr>
          <p:cNvPr id="3" name="Content Placeholder 2"/>
          <p:cNvSpPr>
            <a:spLocks noGrp="1"/>
          </p:cNvSpPr>
          <p:nvPr>
            <p:ph idx="1"/>
          </p:nvPr>
        </p:nvSpPr>
        <p:spPr>
          <a:xfrm>
            <a:off x="457200" y="1700808"/>
            <a:ext cx="8229600" cy="4525963"/>
          </a:xfrm>
        </p:spPr>
        <p:txBody>
          <a:bodyPr>
            <a:normAutofit fontScale="70000" lnSpcReduction="20000"/>
          </a:bodyPr>
          <a:lstStyle/>
          <a:p>
            <a:pPr algn="just"/>
            <a:r>
              <a:rPr lang="el-GR" dirty="0" smtClean="0"/>
              <a:t>Έτσι, πολύ απλά, </a:t>
            </a:r>
            <a:r>
              <a:rPr lang="el-GR" b="1" dirty="0" smtClean="0"/>
              <a:t>τα σημεία δεν είναι τα πράγματα</a:t>
            </a:r>
            <a:r>
              <a:rPr lang="el-GR" dirty="0" smtClean="0"/>
              <a:t>.</a:t>
            </a:r>
            <a:r>
              <a:rPr lang="en-US" dirty="0" smtClean="0"/>
              <a:t> </a:t>
            </a:r>
            <a:r>
              <a:rPr lang="el-GR" dirty="0" smtClean="0"/>
              <a:t>Η </a:t>
            </a:r>
            <a:r>
              <a:rPr lang="el-GR" b="1" dirty="0" smtClean="0"/>
              <a:t>γλώσσα και η λογοτεχνία στον δομισμό αντιμετωπίζονται ως συστήματα σημείων που λειτουργούν, σε μεγάλο βαθμό, ανεξάρτητα και αυτόνομα από την πραγματικότητα. </a:t>
            </a:r>
          </a:p>
          <a:p>
            <a:pPr algn="just"/>
            <a:r>
              <a:rPr lang="el-GR" b="1" u="sng" dirty="0" smtClean="0"/>
              <a:t>Δεύτερον (σε συνέχεια του πρώτου)</a:t>
            </a:r>
            <a:r>
              <a:rPr lang="el-GR" b="1" dirty="0" smtClean="0"/>
              <a:t>: </a:t>
            </a:r>
            <a:r>
              <a:rPr lang="el-GR" dirty="0" smtClean="0"/>
              <a:t>Τα σημεία παράγουν νόημα όχι επειδή αναφέρονται στα πράγματα αλλά επειδή διαφέρουν από άλλα σημεία που ανήκουν στην ίδια «αλυσίδα» ή διαφοροποιητικό δίκτυο. Το σημείο «πολυθρόνα» έχει το νόημα που έχει μέσω της διαφοράς του από το σημείο «καρέκλα» ή το σημείο «καναπές». Τα σημεία «κόρη», «γυναίκα», «σύζυγος», «γεροντοκόρη», έχουν νόημα επειδή μπορούν να συγκριθούν και να συσχετισθούν μεταξύ τους.</a:t>
            </a:r>
          </a:p>
          <a:p>
            <a:pPr algn="just"/>
            <a:r>
              <a:rPr lang="el-GR" dirty="0" smtClean="0"/>
              <a:t>Ιδιαίτερη σημασία έχουν οι αντιθέσεις ανάμεσα σε σημεία (πνεύμα-σώμα, άσπρο-μαύρο, γυναίκα-άνδρας, κλπ.). Αυτά τα λεγόμενα «αντιθετικά δίπολα» είναι θέμα που απασχολεί ιδιαίτερα τη φεμινιστική κριτική.</a:t>
            </a:r>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4</a:t>
            </a:fld>
            <a:endParaRPr lang="el-GR"/>
          </a:p>
        </p:txBody>
      </p:sp>
    </p:spTree>
    <p:extLst>
      <p:ext uri="{BB962C8B-B14F-4D97-AF65-F5344CB8AC3E}">
        <p14:creationId xmlns:p14="http://schemas.microsoft.com/office/powerpoint/2010/main" val="8876886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smtClean="0"/>
              <a:t>Υπ’ αυτήν την έννοια, </a:t>
            </a:r>
            <a:r>
              <a:rPr lang="el-GR" b="1" dirty="0" smtClean="0"/>
              <a:t>ο </a:t>
            </a:r>
            <a:r>
              <a:rPr lang="en-US" b="1" dirty="0" err="1" smtClean="0"/>
              <a:t>Althusser</a:t>
            </a:r>
            <a:r>
              <a:rPr lang="el-GR" b="1" dirty="0" smtClean="0"/>
              <a:t> θα πει ότι η ιδεολογία μετατρέπει τα ανθρώπινα-κοινωνικά άτομα σε υποκείμενα, με τη διπλή σημασία του υποκειμένου: άτομα που υπόκεινται στις επιταγές της κυρίαρχης κοινωνικής οργάνωσης, αλλά και «υποκείμενα» με ελεύθερη βούληση, αυτουργά και υπεύθυνα των επιλογών τους.</a:t>
            </a:r>
            <a:r>
              <a:rPr lang="el-GR" dirty="0" smtClean="0"/>
              <a:t> </a:t>
            </a:r>
          </a:p>
          <a:p>
            <a:r>
              <a:rPr lang="el-GR" dirty="0" smtClean="0"/>
              <a:t>Για τη σύγχρονη μαρξιστική ή μετα-μαρξιστική θεωρία η ιδεολογία είναι πάντα συνυφασμένη με την υποκειμενικότητα.</a:t>
            </a:r>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Οι «ιδεολογικοί μηχανισμοί του κράτους»</a:t>
            </a:r>
            <a:endParaRPr lang="el-GR" dirty="0"/>
          </a:p>
        </p:txBody>
      </p:sp>
      <p:sp>
        <p:nvSpPr>
          <p:cNvPr id="3" name="Content Placeholder 2"/>
          <p:cNvSpPr>
            <a:spLocks noGrp="1"/>
          </p:cNvSpPr>
          <p:nvPr>
            <p:ph idx="1"/>
          </p:nvPr>
        </p:nvSpPr>
        <p:spPr/>
        <p:txBody>
          <a:bodyPr>
            <a:normAutofit fontScale="70000" lnSpcReduction="20000"/>
          </a:bodyPr>
          <a:lstStyle/>
          <a:p>
            <a:r>
              <a:rPr lang="el-GR" dirty="0"/>
              <a:t>Ένα πρόβλημα που </a:t>
            </a:r>
            <a:r>
              <a:rPr lang="el-GR" dirty="0" smtClean="0"/>
              <a:t>απασχολεί τον </a:t>
            </a:r>
            <a:r>
              <a:rPr lang="en-US" dirty="0" err="1" smtClean="0"/>
              <a:t>Althusser</a:t>
            </a:r>
            <a:r>
              <a:rPr lang="el-GR" dirty="0" smtClean="0"/>
              <a:t> είναι </a:t>
            </a:r>
            <a:r>
              <a:rPr lang="el-GR" dirty="0"/>
              <a:t>το πώς μια κοινωνία κατορθώνει να αναπαράγει τις βασικές κοινωνικές της σχέσεις και κατά συνέπεια να διαιωνίζει τον εαυτό της. </a:t>
            </a:r>
            <a:endParaRPr lang="el-GR" dirty="0" smtClean="0"/>
          </a:p>
          <a:p>
            <a:r>
              <a:rPr lang="el-GR" dirty="0" smtClean="0"/>
              <a:t>Αυτό </a:t>
            </a:r>
            <a:r>
              <a:rPr lang="el-GR" dirty="0"/>
              <a:t>επιτυγχάνεται με τη δράση ειδικών κοινωνικών μηχανισμών, των περίφημων «ιδεολογικών μηχανισμών του κράτους», οι οποίοι εξασφαλίζουν την έμπρακτη συναίνεση των ατόμων/υποκειμένων στην κυρίαρχη κοινωνική δομή· τέτοιοι μηχανισμοί είναι οι η εκκλησία, τα σχολεία, η οικογένεια, ο πολιτισμός (ΜΜΕ, λογοτεχνία, τέχνη, κλπ.), ο αθλητισμός, κλπ (ο </a:t>
            </a:r>
            <a:r>
              <a:rPr lang="en-US" dirty="0" err="1"/>
              <a:t>Althusser</a:t>
            </a:r>
            <a:r>
              <a:rPr lang="el-GR" dirty="0"/>
              <a:t> αφήνει σκόπιμα ανοικτό τον κατάλογο), δηλαδή μηχανισμοί που αντλούν την ισχύ τους όχι μέσω άμεσου εξαναγκασμού ή βίας αλλά μέσω έμμεσης συναίνεσης που επιτυγχάνεται δια των αντίστοιχων πρακτικών.  </a:t>
            </a:r>
            <a:endParaRPr lang="el-GR" dirty="0" smtClean="0"/>
          </a:p>
          <a:p>
            <a:r>
              <a:rPr lang="el-GR" b="1" dirty="0" smtClean="0"/>
              <a:t>Προσέξτε </a:t>
            </a:r>
            <a:r>
              <a:rPr lang="el-GR" b="1" dirty="0"/>
              <a:t>ότι ο Αλτουσέρ συμπεριλαμβάνει τη λογοτεχνία στους ιδεολογικούς μηχανισμούς του κράτους</a:t>
            </a:r>
            <a:r>
              <a:rPr lang="el-GR" dirty="0"/>
              <a:t>.</a:t>
            </a:r>
          </a:p>
          <a:p>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0000" lnSpcReduction="20000"/>
          </a:bodyPr>
          <a:lstStyle/>
          <a:p>
            <a:r>
              <a:rPr lang="el-GR" dirty="0"/>
              <a:t>Η θεωρητική αυτή καινοτομία στη μαρξιστική σκέψη έδωσε το έναυσμα για να ερευνηθούν ζητήματα που μέχρι τότε θεωρούνταν επί μέρους και δευτερεύοντα από τους μαρξιστές.  </a:t>
            </a:r>
            <a:endParaRPr lang="el-GR" dirty="0" smtClean="0"/>
          </a:p>
          <a:p>
            <a:r>
              <a:rPr lang="el-GR" dirty="0" smtClean="0"/>
              <a:t>Για </a:t>
            </a:r>
            <a:r>
              <a:rPr lang="el-GR" dirty="0"/>
              <a:t>παράδειγμα, </a:t>
            </a:r>
            <a:r>
              <a:rPr lang="el-GR" dirty="0" smtClean="0"/>
              <a:t>νομιμοποίησε </a:t>
            </a:r>
            <a:r>
              <a:rPr lang="el-GR" dirty="0"/>
              <a:t>θεωρητικά μια συζήτηση πάνω στο ερώτημα της συγκρότησης των έμφυλων υποκειμένων και του ρόλου που παίζουν οι έμφυλες σχέσεις στην αναπαραγωγή της καπιταλιστικής δομής. Οι φεμινίστριες αξιοποίησαν και επέκτειναν την ιδέα του </a:t>
            </a:r>
            <a:r>
              <a:rPr lang="en-US" dirty="0" err="1"/>
              <a:t>Althusser</a:t>
            </a:r>
            <a:r>
              <a:rPr lang="el-GR" dirty="0"/>
              <a:t> ότι η πατριαρχική οικογένεια αποτελεί ιδεολογικό μηχανισμό του κράτους, που εμπλέκεται καθοριστικά στη συγκρότηση πειθήνιων έμφυλων υποκειμένων και συνακόλουθα στην αναπαραγωγή των αντίστοιχων σχέσεων εξουσίας. </a:t>
            </a:r>
            <a:endParaRPr lang="el-GR" dirty="0" smtClean="0"/>
          </a:p>
          <a:p>
            <a:r>
              <a:rPr lang="el-GR" dirty="0" smtClean="0"/>
              <a:t>Δόθηκε </a:t>
            </a:r>
            <a:r>
              <a:rPr lang="el-GR" dirty="0"/>
              <a:t>έμφαση στη διαμόρφωση της συνείδησης κατά την πορεία της έμφυλης κοινωνικοποίησης με γόνιμη κοινωνιολογική έρευνα στις πρακτικές της ανατροφής των παιδιών, τις αναπαραστάσεις της σεξιστικής ιδεολογίας στα παιδικά βιβλία, κλπ.  </a:t>
            </a:r>
          </a:p>
          <a:p>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0000" lnSpcReduction="20000"/>
          </a:bodyPr>
          <a:lstStyle/>
          <a:p>
            <a:r>
              <a:rPr lang="el-GR" dirty="0"/>
              <a:t>Ο </a:t>
            </a:r>
            <a:r>
              <a:rPr lang="en-US" dirty="0" err="1"/>
              <a:t>Althusser</a:t>
            </a:r>
            <a:r>
              <a:rPr lang="el-GR" dirty="0"/>
              <a:t> διακρίνει ανάμεσα στις ιδεολογίες στον πληθυντικό (μαρξισμό, φεμινισμό, φασισμό, κλπ.) και στην εν γένει Ιδεολογία ως δομή</a:t>
            </a:r>
            <a:r>
              <a:rPr lang="el-GR" dirty="0" smtClean="0"/>
              <a:t>.</a:t>
            </a:r>
            <a:r>
              <a:rPr lang="el-GR" dirty="0"/>
              <a:t> </a:t>
            </a:r>
          </a:p>
          <a:p>
            <a:r>
              <a:rPr lang="el-GR" dirty="0"/>
              <a:t>Η </a:t>
            </a:r>
            <a:r>
              <a:rPr lang="el-GR" b="1" dirty="0"/>
              <a:t>Ιδεολογία είναι η φαντασιακή σχέση του ατόμου με τις πραγματικές συνθήκες της ύπαρξής του</a:t>
            </a:r>
            <a:r>
              <a:rPr lang="el-GR" dirty="0"/>
              <a:t>. Ο τρόπος δηλαδή που βιώνουμε τον εαυτό μας και τη σχέση μας με τον κόσμο. Ο Αλτουσέρ ενσωματώνει αρχές της ψυχανάλυσης στη θεωρία του και με τον όρο «φαντασιακό» δεν εννοεί ψεύτικο αλλά έναν συνολικό τρόπο με τον οποίο βιώνουμε τον κόσμο, που συμπεριλαμβάνει και επιθυμίες και φαντασιώσεις, </a:t>
            </a:r>
            <a:r>
              <a:rPr lang="el-GR" dirty="0" smtClean="0"/>
              <a:t>νοητικές αναπαραστάσεις και εικόνες, συνειδητές </a:t>
            </a:r>
            <a:r>
              <a:rPr lang="el-GR" dirty="0"/>
              <a:t>και ασυνείδητες. Υπ΄αυτήν την έννοια η ιδεολογία δεν είναι ούτε κακή ούτε καλή, αλλά απλά αναπόφευκτη. Δεν μπορούμε να λειτουργήσουμε ως κοινωνικά όντα χωρίς ιδεολογία.</a:t>
            </a:r>
          </a:p>
          <a:p>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0000" lnSpcReduction="20000"/>
          </a:bodyPr>
          <a:lstStyle/>
          <a:p>
            <a:r>
              <a:rPr lang="el-GR" sz="3400" dirty="0"/>
              <a:t>Η ιδεολογία για τον Αλτουσέρ έχει πρακτική υπόσταση, δεν είναι οι ιδέες μας αλλά κυρίως οι καθημερινές μας πρακτικές. Δεν υπάρχει πρακτική χωρίς ιδεολογία, και αντιστρόφως. </a:t>
            </a:r>
            <a:endParaRPr lang="el-GR" sz="3400" dirty="0" smtClean="0"/>
          </a:p>
          <a:p>
            <a:r>
              <a:rPr lang="el-GR" sz="3400" dirty="0" smtClean="0"/>
              <a:t>Δεν </a:t>
            </a:r>
            <a:r>
              <a:rPr lang="el-GR" sz="3400" dirty="0"/>
              <a:t>υπάρχει ιδεολογία παρά δια του υποκειμένου και για τα υποκείμενα. </a:t>
            </a:r>
            <a:endParaRPr lang="el-GR" sz="3400" dirty="0" smtClean="0"/>
          </a:p>
          <a:p>
            <a:r>
              <a:rPr lang="el-GR" sz="3400" dirty="0" smtClean="0"/>
              <a:t>Η </a:t>
            </a:r>
            <a:r>
              <a:rPr lang="el-GR" sz="3400" dirty="0"/>
              <a:t>κατηγορία «υποκείμενο» διαπλάθει την ιδεολογία στο βαθμό που κάθε ιδεολογία έχει ως λειτουργία να «διαπλάθει», να «μετατρέπει» συγκεκριμένα άτομα σε  υποκείμενα. </a:t>
            </a:r>
            <a:endParaRPr lang="el-GR" sz="3400" dirty="0" smtClean="0"/>
          </a:p>
          <a:p>
            <a:r>
              <a:rPr lang="el-GR" sz="3400" b="1" dirty="0" smtClean="0"/>
              <a:t>Η </a:t>
            </a:r>
            <a:r>
              <a:rPr lang="el-GR" sz="3400" b="1" dirty="0"/>
              <a:t>έννοια του υποκειμένου στον Αλτουσέρ ενέχει δηλαδή μία «απορία» ένα παράδοξο. Η ιδεολογία μας διαπλάθει ή την διαπλάθουμε εμείς; </a:t>
            </a:r>
            <a:endParaRPr lang="el-GR" sz="3400" b="1" dirty="0" smtClean="0"/>
          </a:p>
          <a:p>
            <a:r>
              <a:rPr lang="el-GR" sz="3400" dirty="0" smtClean="0"/>
              <a:t>Η «απορία» του υποκειμένου είναι πρόβλημα που απασχολεί τους φιλοσόφους, δεν έχει λυθεί ακόμα</a:t>
            </a:r>
            <a:endParaRPr lang="el-GR" sz="3400" dirty="0"/>
          </a:p>
          <a:p>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2. Προσεγγίζοντας τη λογοτεχνία μέσω της ιδεολογίας</a:t>
            </a:r>
            <a:endParaRPr lang="el-GR" dirty="0"/>
          </a:p>
        </p:txBody>
      </p:sp>
      <p:sp>
        <p:nvSpPr>
          <p:cNvPr id="3" name="Content Placeholder 2"/>
          <p:cNvSpPr>
            <a:spLocks noGrp="1"/>
          </p:cNvSpPr>
          <p:nvPr>
            <p:ph idx="1"/>
          </p:nvPr>
        </p:nvSpPr>
        <p:spPr/>
        <p:txBody>
          <a:bodyPr>
            <a:normAutofit fontScale="77500" lnSpcReduction="20000"/>
          </a:bodyPr>
          <a:lstStyle/>
          <a:p>
            <a:r>
              <a:rPr lang="el-GR" dirty="0"/>
              <a:t>Το να προσεγγίζουμε τη λογοτεχνία μέσω της ιδεολογίας σημαίνει ότι είμαστε αντίθετοι με την άποψη που υποστηρίζει ότι η «αληθινή» ή «καλή» λογοτεχνία είναι διαχρονική και εμπεριέχει απόλυτες, αιώνιες αλήθειες. </a:t>
            </a:r>
            <a:endParaRPr lang="el-GR" dirty="0" smtClean="0"/>
          </a:p>
          <a:p>
            <a:r>
              <a:rPr lang="el-GR" dirty="0" smtClean="0"/>
              <a:t>Η </a:t>
            </a:r>
            <a:r>
              <a:rPr lang="el-GR" dirty="0"/>
              <a:t>ιδεολογική προσέγγιση προϋποθέτει ότι το λογοτεχνικό κείμενο, η παραγωγή και η ανάγνωσή του εξαρτώνται από το ιστορικό τους πλαίσιο, καθώς η</a:t>
            </a:r>
            <a:r>
              <a:rPr lang="el-GR" dirty="0" smtClean="0"/>
              <a:t> </a:t>
            </a:r>
            <a:r>
              <a:rPr lang="el-GR" dirty="0"/>
              <a:t>ιδεολογία αλλάζει ανάλογα με τον τόπο και τον χρόνο. </a:t>
            </a:r>
            <a:endParaRPr lang="el-GR" dirty="0" smtClean="0"/>
          </a:p>
          <a:p>
            <a:r>
              <a:rPr lang="el-GR" dirty="0" smtClean="0"/>
              <a:t>Αυτό </a:t>
            </a:r>
            <a:r>
              <a:rPr lang="el-GR" dirty="0"/>
              <a:t>δεν σημαίνει, όμως, ότι αδιαφορούμε για τη «λογοτεχνικότητα» του κειμένου: αντίθετα, οι ιδεολογικές διαμάχες εγγράφονται  στα στοιχεία της δομής και της μορφής του κειμένου, την αφήγηση, την οπτική γωνία, την σκιαγράφηση των χαρακτήρων, τη μεταφορική γλώσσα, τη ρητορική, κλπ.</a:t>
            </a:r>
          </a:p>
          <a:p>
            <a:endParaRPr lang="el-G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7500" lnSpcReduction="20000"/>
          </a:bodyPr>
          <a:lstStyle/>
          <a:p>
            <a:r>
              <a:rPr lang="el-GR" b="1" i="1" dirty="0"/>
              <a:t>α) Η παραδοσιακή μαρξιστική άποψη:</a:t>
            </a:r>
            <a:r>
              <a:rPr lang="el-GR" dirty="0"/>
              <a:t> Σύμφωνα με τη μαρξιστική άποψη, η λογοτεχνία δεν είναι απλά «αναπαράσταση» της πραγματικότητας, της ιστορίας, της φύσης, της ζωής, της αλήθειας, κλπ, αλλά «αναπαράσταση» της ιδεολογίας του συγγραφέα.Όταν διαβάζουμε λογοτεχνία πρέπει να προσέχουμε το κριτικό βλέμμα του συγγραφέα, αλλά και το κατά πόσο και σε ποιο βαθμό η ιδεολογία του κειμένου χρωματίζει ή διαστρέφει την πραγματικότητα ή την ιστορία. Οι κυρίαρχες  </a:t>
            </a:r>
            <a:r>
              <a:rPr lang="el-GR" dirty="0" smtClean="0"/>
              <a:t>ιδέες και εικόνες </a:t>
            </a:r>
            <a:r>
              <a:rPr lang="el-GR" dirty="0"/>
              <a:t>(που διαμεσολαβούν την κυρίαρχη ιδεολογία) διαπερνούν και διαμορφώνουν τις συνειδήσεις των αναγνωστών και επενεργούν στα συναισθήματα και την επιθυμία τόσο των κυρίαρχων όσο και των κυριαρχούμενων. </a:t>
            </a:r>
          </a:p>
          <a:p>
            <a:endParaRPr lang="el-G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400" b="1" i="1" dirty="0" smtClean="0"/>
              <a:t>β) </a:t>
            </a:r>
            <a:r>
              <a:rPr lang="el-GR" sz="2400" b="1" i="1" dirty="0"/>
              <a:t>Πιερ Μασεραί (</a:t>
            </a:r>
            <a:r>
              <a:rPr lang="en-US" sz="2400" b="1" i="1" dirty="0"/>
              <a:t>Pierre </a:t>
            </a:r>
            <a:r>
              <a:rPr lang="en-US" sz="2400" b="1" i="1" dirty="0" err="1"/>
              <a:t>Macherey</a:t>
            </a:r>
            <a:r>
              <a:rPr lang="el-GR" sz="2400" b="1" i="1" dirty="0"/>
              <a:t>): «</a:t>
            </a:r>
            <a:r>
              <a:rPr lang="el-GR" sz="2400" b="1" i="1" dirty="0" smtClean="0"/>
              <a:t>Ερμηνευτική </a:t>
            </a:r>
            <a:r>
              <a:rPr lang="el-GR" sz="2400" b="1" i="1" dirty="0"/>
              <a:t>και προθεσιακή πλάνη» και «συμπτωματική ανάγνωση</a:t>
            </a:r>
            <a:r>
              <a:rPr lang="el-GR" sz="2400" b="1" i="1" dirty="0" smtClean="0"/>
              <a:t>»</a:t>
            </a:r>
            <a:endParaRPr lang="el-GR" sz="2400" dirty="0"/>
          </a:p>
        </p:txBody>
      </p:sp>
      <p:sp>
        <p:nvSpPr>
          <p:cNvPr id="3" name="Content Placeholder 2"/>
          <p:cNvSpPr>
            <a:spLocks noGrp="1"/>
          </p:cNvSpPr>
          <p:nvPr>
            <p:ph idx="1"/>
          </p:nvPr>
        </p:nvSpPr>
        <p:spPr/>
        <p:txBody>
          <a:bodyPr>
            <a:normAutofit fontScale="77500" lnSpcReduction="20000"/>
          </a:bodyPr>
          <a:lstStyle/>
          <a:p>
            <a:r>
              <a:rPr lang="el-GR" dirty="0"/>
              <a:t>Στο </a:t>
            </a:r>
            <a:r>
              <a:rPr lang="el-GR" i="1" dirty="0"/>
              <a:t>Θεωρία της λογοτεχνικής παραγωγής</a:t>
            </a:r>
            <a:r>
              <a:rPr lang="el-GR" dirty="0"/>
              <a:t> (1966), ο Πιερ Μασεραί εξερευνά τις συνέπειες της θεωρίας του Αλτουσέρ για τη λογοτεχνική κριτική</a:t>
            </a:r>
            <a:r>
              <a:rPr lang="el-GR" dirty="0" smtClean="0"/>
              <a:t>.</a:t>
            </a:r>
          </a:p>
          <a:p>
            <a:r>
              <a:rPr lang="el-GR" dirty="0" smtClean="0"/>
              <a:t> </a:t>
            </a:r>
            <a:r>
              <a:rPr lang="el-GR" dirty="0"/>
              <a:t>Υποστηρίζει ότι η λογοτεχνική κριτική, μέχρι τότε, εν πολλοίς βασιζόταν σε δύο ιδεολογικές πλάνες, με αποτέλεσμα να παράγει λάθος αναγνώσεις των λογοτεχνικών έργων. </a:t>
            </a:r>
            <a:endParaRPr lang="el-GR" dirty="0" smtClean="0"/>
          </a:p>
          <a:p>
            <a:r>
              <a:rPr lang="el-GR" dirty="0" smtClean="0"/>
              <a:t>Η </a:t>
            </a:r>
            <a:r>
              <a:rPr lang="el-GR" dirty="0"/>
              <a:t>πρώτη είναι η λεγόμενη «ερμηνευτική πλάνη» που βασίζεται στην εξής λανθασμένη ιδέα: ότι η λειτουργία της κριτικής είναι να ανακαλύψει, να καταλάβει και να προβάλει το νόημα που εμπεριέχεται και εκφράζεται από το έργο. Για τον Μασεραί, τα λογοτεχνικά έργα δεν εμπεριέχουν ένα μοναδικό και ολοκληρωμένο νόημα, και επομένως το να ψάχνουμε το ένα νόημα είναι λάθος.</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«Προθεσιακή πλάνη»</a:t>
            </a:r>
            <a:endParaRPr lang="el-GR" dirty="0"/>
          </a:p>
        </p:txBody>
      </p:sp>
      <p:sp>
        <p:nvSpPr>
          <p:cNvPr id="3" name="Content Placeholder 2"/>
          <p:cNvSpPr>
            <a:spLocks noGrp="1"/>
          </p:cNvSpPr>
          <p:nvPr>
            <p:ph idx="1"/>
          </p:nvPr>
        </p:nvSpPr>
        <p:spPr/>
        <p:txBody>
          <a:bodyPr/>
          <a:lstStyle/>
          <a:p>
            <a:r>
              <a:rPr lang="el-GR" dirty="0"/>
              <a:t>Αυτή η πλάνη είναι συνυφασμένη με μία άλλη πλάνη, την ιδέα ότι το έργο είναι δημιουργία ενός μόνο συγγραφέα. Σύμφωνα με αυτήν την πεποίθηση, ο κάθε συγγραφέας γνωρίζει από πριν τί θέλει να πει και εκφράζει την πρόθεσή του στο κείμενό του. (Στα ελληνικά τόσο η ερμηνευτική όσο και η προθεσιακή πλάνη συνοψίζονται στη γνωσή ερώτηση «Τί θέλει να πει ο ποιητής;» </a:t>
            </a:r>
          </a:p>
          <a:p>
            <a:endParaRPr lang="el-G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t>Τί υποστηρίζει ο Μασεραί, ακολουθώντας τη διδασκαλία του Αλτουσέρ;</a:t>
            </a:r>
            <a:endParaRPr lang="el-GR" sz="3200" dirty="0"/>
          </a:p>
        </p:txBody>
      </p:sp>
      <p:sp>
        <p:nvSpPr>
          <p:cNvPr id="3" name="Content Placeholder 2"/>
          <p:cNvSpPr>
            <a:spLocks noGrp="1"/>
          </p:cNvSpPr>
          <p:nvPr>
            <p:ph idx="1"/>
          </p:nvPr>
        </p:nvSpPr>
        <p:spPr/>
        <p:txBody>
          <a:bodyPr>
            <a:normAutofit fontScale="70000" lnSpcReduction="20000"/>
          </a:bodyPr>
          <a:lstStyle/>
          <a:p>
            <a:r>
              <a:rPr lang="el-GR" dirty="0" smtClean="0"/>
              <a:t>Η </a:t>
            </a:r>
            <a:r>
              <a:rPr lang="el-GR" dirty="0"/>
              <a:t>διαδικασία παραγωγής ιδεών συμβαίνει μέσα στο πλαίσιο της κοινωνικής ιστορίας και είναι καθορισμένη από την τελευταία. Κατά συνέπεια, η λογοτεχνία παράγεται μέσα από την κοινωνική διαδικασία παραγωγής λόγων και ιδεών και δεν μπορεί να θεωρηθεί ατομική δημιουργία. </a:t>
            </a:r>
            <a:endParaRPr lang="el-GR" dirty="0" smtClean="0"/>
          </a:p>
          <a:p>
            <a:r>
              <a:rPr lang="el-GR" dirty="0" smtClean="0"/>
              <a:t>Τα </a:t>
            </a:r>
            <a:r>
              <a:rPr lang="el-GR" dirty="0"/>
              <a:t>λογοτεχνικά κείμενα δεν εμπεριέχουν τις ιδέες του συγγραφέα τους όπως, ας πούμε,  το κέλυφος ενός καρπού εμπεριέχει τον καρπό του, αλλά αποτελούνται από πολλά και διαφορετικά νοήματα τα οποία μπορεί και να αλληλοσυγκρούονται. </a:t>
            </a:r>
            <a:endParaRPr lang="el-GR" dirty="0" smtClean="0"/>
          </a:p>
          <a:p>
            <a:r>
              <a:rPr lang="el-GR" dirty="0" smtClean="0"/>
              <a:t>Θα </a:t>
            </a:r>
            <a:r>
              <a:rPr lang="el-GR" dirty="0"/>
              <a:t>πρέπει να απορρίψουμε ως αισθητική αξία την ενότητα και την αρμονία στη μορφή και το περιεχόμενο του λογοτεχνικού έργου και να αρχίσουμε να ψάχνουμε για τις σύνθετες σχέσεις των νοημάτων που παράγονται σε κάθε κείμενο. Το κείμενο είναι πεδίο διαμάχης παραγωγής νοημάτων.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sz="3200" b="1" dirty="0"/>
          </a:p>
        </p:txBody>
      </p:sp>
      <p:sp>
        <p:nvSpPr>
          <p:cNvPr id="3" name="Content Placeholder 2"/>
          <p:cNvSpPr>
            <a:spLocks noGrp="1"/>
          </p:cNvSpPr>
          <p:nvPr>
            <p:ph idx="1"/>
          </p:nvPr>
        </p:nvSpPr>
        <p:spPr>
          <a:xfrm>
            <a:off x="457200" y="1700808"/>
            <a:ext cx="8229600" cy="4525963"/>
          </a:xfrm>
        </p:spPr>
        <p:txBody>
          <a:bodyPr>
            <a:normAutofit fontScale="77500" lnSpcReduction="20000"/>
          </a:bodyPr>
          <a:lstStyle/>
          <a:p>
            <a:pPr algn="just"/>
            <a:r>
              <a:rPr lang="el-GR" b="1" u="sng" dirty="0" smtClean="0"/>
              <a:t>Τρίτον</a:t>
            </a:r>
            <a:r>
              <a:rPr lang="el-GR" b="1" dirty="0" smtClean="0"/>
              <a:t>: Για τον δομισμό, η γλώσσα σε μεγάλο βαθμό </a:t>
            </a:r>
            <a:r>
              <a:rPr lang="el-GR" b="1" u="sng" dirty="0" smtClean="0"/>
              <a:t>συνιστά</a:t>
            </a:r>
            <a:r>
              <a:rPr lang="el-GR" b="1" dirty="0" smtClean="0"/>
              <a:t> τον κόσμο, </a:t>
            </a:r>
            <a:r>
              <a:rPr lang="el-GR" dirty="0" smtClean="0"/>
              <a:t>δεν καταγράφει απλώς πράγματα που προϋπάρχουν αυτής. </a:t>
            </a:r>
          </a:p>
          <a:p>
            <a:pPr algn="just"/>
            <a:r>
              <a:rPr lang="el-GR" b="1" dirty="0" smtClean="0"/>
              <a:t>Το νόημα αποδίδεται πάντοτε στα αντικείμενα από το ανθρώπινο μυαλό που σκέφτεται μέσω της γλώσσας που έχει μάθει.</a:t>
            </a:r>
          </a:p>
          <a:p>
            <a:pPr algn="just"/>
            <a:r>
              <a:rPr lang="el-GR" b="1" dirty="0" smtClean="0"/>
              <a:t>Έτσι αναδύονται ερωτήματα όπως: </a:t>
            </a:r>
            <a:r>
              <a:rPr lang="el-GR" dirty="0" smtClean="0"/>
              <a:t>Το νόημα περιέχεται ή όχι μέσα στα πράγματα και τις καταστάσεις; Κλασικό παράδειγμα είναι η επιλογή ανάμεσα σε εναλλακτικές διατυπώσεις, όπως «τρομοκράτης» ή «αντάρτης»,</a:t>
            </a:r>
            <a:r>
              <a:rPr lang="en-US" dirty="0" smtClean="0"/>
              <a:t> </a:t>
            </a:r>
            <a:r>
              <a:rPr lang="el-GR" dirty="0" smtClean="0"/>
              <a:t>«συμμορίτης» ή «πολεμιστής της ελευθερίας». Γιατί και πότε κάποιοι Έλληνες χρησιμοποιούσαν τον όρο «συμμοριτοπόλεμο» ενώ άλλοι «ανταρτοπόλεμο» και γιατί σήμερα έχει επιβληθεί ο όρος «Εμφύλιος»;</a:t>
            </a:r>
          </a:p>
          <a:p>
            <a:pPr>
              <a:buNone/>
            </a:pPr>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5</a:t>
            </a:fld>
            <a:endParaRPr lang="el-GR"/>
          </a:p>
        </p:txBody>
      </p:sp>
    </p:spTree>
    <p:extLst>
      <p:ext uri="{BB962C8B-B14F-4D97-AF65-F5344CB8AC3E}">
        <p14:creationId xmlns:p14="http://schemas.microsoft.com/office/powerpoint/2010/main" val="40197098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20000"/>
          </a:bodyPr>
          <a:lstStyle/>
          <a:p>
            <a:r>
              <a:rPr lang="el-GR" dirty="0" smtClean="0"/>
              <a:t>Η λογοτεχνία, όπως και οι ιδεολογίες, αυτοπροβάλλονται ως συστήματα λόγων και πρακτικών που έχουν συνοχή και ενότητα, αλλά στην πραγματικότητα είναι ανολοκλήρωτα, εμπεριέχουν κενά και εσωτερικές αντιφάσεις.</a:t>
            </a:r>
          </a:p>
          <a:p>
            <a:r>
              <a:rPr lang="el-GR" dirty="0"/>
              <a:t>Ως κριτικοί αναγνώστες θα πρέπει να προσπαθούμε να βρούμε τα κενά και τις αντιφάσεις του κειμένου, να εντοπίζουμε όχι μόνο το τί λέγεται αλλά και ό,τι αποσιωπείται, και έτσι θα ανακαλύπτουμε όχι απλά τα ιδεολογικά χαρακτηριστικά αλλά και ιδεολογικά κενά και προβλήματα της εποχής κατά την οποία γράφτηκε το έργο.</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20000"/>
          </a:bodyPr>
          <a:lstStyle/>
          <a:p>
            <a:r>
              <a:rPr lang="el-GR" dirty="0"/>
              <a:t>Σύμφωνα με την παραδοσιακή αντίληψη, η έννοια του συγγραφέα έχει βάση το θεολογικό μοντέλο, το πρότυπο του Θεού παντογνώστη που δημιουργεί «εκ του μηδενός». Έτσι, ακόμα και όταν ο συγγραφέας δέχεται επιδράσεις, αυτές εσωτερικεύονται και αφομοιώνονται από αυτόν, γίνονται ένα με τον εαυτό του. Το μοντέλο αυτό, της συγγραφής ως δημιουργίας είναι α-ιστορικό. Ο Μασεραί αντιπαραθέτει και προτείνει ένα μοντέλο για τη λογοτεχνική παραγωγή, σύμφωνα με το οποίο ο συγγραφέας παίρνει τη θέση του μέσα σε μία διαδικασία παραγωγής που προϋπάρχει αυτού.</a:t>
            </a:r>
          </a:p>
          <a:p>
            <a:endParaRPr lang="el-G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70000" lnSpcReduction="20000"/>
          </a:bodyPr>
          <a:lstStyle/>
          <a:p>
            <a:r>
              <a:rPr lang="el-GR" dirty="0"/>
              <a:t>Αναφορικά με την εφαρμογή μιας </a:t>
            </a:r>
            <a:r>
              <a:rPr lang="el-GR" dirty="0" err="1"/>
              <a:t>αλτουσεριανής</a:t>
            </a:r>
            <a:r>
              <a:rPr lang="el-GR" dirty="0"/>
              <a:t> προσέγγισης στη γραμματολογία, το πιο ενδιαφέρον σημείο της είναι ότι η λογοτεχνία, τουλάχιστον με τη μορφή του «πολυφωνικού» μυθιστορήματος, </a:t>
            </a:r>
            <a:r>
              <a:rPr lang="el-GR" dirty="0" smtClean="0"/>
              <a:t>αναδεικνύεται </a:t>
            </a:r>
            <a:r>
              <a:rPr lang="el-GR" dirty="0"/>
              <a:t>ως πεδίο συνεχούς διαμάχης και παραγωγής ιδεών και νοημάτων και δεν διατυπώνει μόνο μία </a:t>
            </a:r>
            <a:r>
              <a:rPr lang="el-GR" dirty="0" smtClean="0"/>
              <a:t>μονοσήμαντη </a:t>
            </a:r>
            <a:r>
              <a:rPr lang="el-GR" dirty="0"/>
              <a:t>ιδεολογία. </a:t>
            </a:r>
            <a:endParaRPr lang="en-US" dirty="0" smtClean="0"/>
          </a:p>
          <a:p>
            <a:r>
              <a:rPr lang="el-GR" dirty="0" smtClean="0"/>
              <a:t>Όπως </a:t>
            </a:r>
            <a:r>
              <a:rPr lang="el-GR" dirty="0"/>
              <a:t>γράφει η </a:t>
            </a:r>
            <a:r>
              <a:rPr lang="el-GR" dirty="0" err="1"/>
              <a:t>Penny</a:t>
            </a:r>
            <a:r>
              <a:rPr lang="el-GR" dirty="0"/>
              <a:t> </a:t>
            </a:r>
            <a:r>
              <a:rPr lang="el-GR" dirty="0" err="1"/>
              <a:t>Boumelha</a:t>
            </a:r>
            <a:r>
              <a:rPr lang="el-GR" dirty="0"/>
              <a:t> (1984, σ. 5-6), σε κάθε ιστορική στιγμή και σε κάθε περιοχή του λόγου, υπάρχει τουλάχιστον εν δυνάμει ένας αριθμός ιδεολογιών που ίσως να είναι αντίθετες μεταξύ τους και να συγκρούονται και αυτή ακριβώς η αντιπαράθεση των ιδεολογιών, που αμφισβητούν και </a:t>
            </a:r>
            <a:r>
              <a:rPr lang="el-GR" dirty="0" smtClean="0"/>
              <a:t>αποσταθεροποιούν </a:t>
            </a:r>
            <a:r>
              <a:rPr lang="el-GR" dirty="0"/>
              <a:t>η μία την άλλη, ενέχει τη δυνατότητα για αλλαγή. </a:t>
            </a:r>
            <a:endParaRPr lang="en-US" dirty="0" smtClean="0"/>
          </a:p>
          <a:p>
            <a:r>
              <a:rPr lang="el-GR" b="1" dirty="0" smtClean="0"/>
              <a:t>Το </a:t>
            </a:r>
            <a:r>
              <a:rPr lang="el-GR" b="1" dirty="0"/>
              <a:t>λογοτεχνικό </a:t>
            </a:r>
            <a:r>
              <a:rPr lang="el-GR" b="1" dirty="0" smtClean="0"/>
              <a:t>κείμενο</a:t>
            </a:r>
            <a:r>
              <a:rPr lang="en-US" b="1" dirty="0" smtClean="0"/>
              <a:t> </a:t>
            </a:r>
            <a:r>
              <a:rPr lang="el-GR" b="1" dirty="0" smtClean="0"/>
              <a:t>δεν </a:t>
            </a:r>
            <a:r>
              <a:rPr lang="el-GR" b="1" dirty="0"/>
              <a:t>«εκφράζει» μία ιδεολογία αλλά μάλλον παράγει, αναπαράγει και μετασχηματίζει στοιχεία ιδεολογίας σε δικά του στοιχεία λογοτεχνικότητας. </a:t>
            </a:r>
            <a:endParaRPr lang="en-US" b="1" dirty="0" smtClean="0"/>
          </a:p>
        </p:txBody>
      </p:sp>
    </p:spTree>
    <p:extLst>
      <p:ext uri="{BB962C8B-B14F-4D97-AF65-F5344CB8AC3E}">
        <p14:creationId xmlns:p14="http://schemas.microsoft.com/office/powerpoint/2010/main" val="12201338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70000" lnSpcReduction="20000"/>
          </a:bodyPr>
          <a:lstStyle/>
          <a:p>
            <a:r>
              <a:rPr lang="el-GR" dirty="0"/>
              <a:t>Η «ιστορία» στο κάθε κείμενο δεν αποτελεί αντανάκλαση ή διάθλαση της αληθινής, </a:t>
            </a:r>
            <a:r>
              <a:rPr lang="el-GR" dirty="0" err="1"/>
              <a:t>εξωκειμενικής</a:t>
            </a:r>
            <a:r>
              <a:rPr lang="el-GR" dirty="0"/>
              <a:t>, ιστορίας, αλλά αναπαριστά μία εμπειρία και αντίληψη αυτής της ιστορίας, η οποία είναι συγκροτημένη ιδεολογικά και ίσως να ταυτίζεται με τις ρητές προθέσεις του συγγραφέα αλλά ίσως και όχι: «Το κλασικό, ευανάγνωστο ρεαλιστικό μυθιστόρημα έχει ως πρόγραμμα μια φαντασιακή λύση πραγματικών (αλλά μετατοπισμένων) κοινωνικών αντιθέσεων. Μια ιεραρχία από λόγους εγκαθιδρύει την κυρίαρχη προοπτική και </a:t>
            </a:r>
            <a:r>
              <a:rPr lang="el-GR" b="1" dirty="0"/>
              <a:t>η ταύτιση του αναγνώστη ή της αναγνώστριας με αυτή την προοπτική τους καθιστά υποκείμενα της κυρίαρχης ιδεολογίας του. </a:t>
            </a:r>
            <a:r>
              <a:rPr lang="el-GR" dirty="0"/>
              <a:t>[…] Ωστόσο, συνήθως στα λογοτεχνικά κείμενα προκύπτουν αντιφάσεις και συγκρουόμενες προοπτικές που διαρρηγνύουν τη συνοχή του κειμένου.» </a:t>
            </a:r>
          </a:p>
          <a:p>
            <a:endParaRPr lang="el-GR" dirty="0"/>
          </a:p>
        </p:txBody>
      </p:sp>
    </p:spTree>
    <p:extLst>
      <p:ext uri="{BB962C8B-B14F-4D97-AF65-F5344CB8AC3E}">
        <p14:creationId xmlns:p14="http://schemas.microsoft.com/office/powerpoint/2010/main" val="2588392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2700" b="1" dirty="0"/>
              <a:t>Η έννοια της ιδεολογικής «έγκλησης» και οι χρήσεις της στην ανάγνωση του λογοτεχνικού κειμένου. </a:t>
            </a:r>
            <a:r>
              <a:rPr lang="el-GR" dirty="0"/>
              <a:t/>
            </a:r>
            <a:br>
              <a:rPr lang="el-GR" dirty="0"/>
            </a:br>
            <a:endParaRPr lang="el-GR" dirty="0"/>
          </a:p>
        </p:txBody>
      </p:sp>
      <p:sp>
        <p:nvSpPr>
          <p:cNvPr id="3" name="Content Placeholder 2"/>
          <p:cNvSpPr>
            <a:spLocks noGrp="1"/>
          </p:cNvSpPr>
          <p:nvPr>
            <p:ph idx="1"/>
          </p:nvPr>
        </p:nvSpPr>
        <p:spPr/>
        <p:txBody>
          <a:bodyPr/>
          <a:lstStyle/>
          <a:p>
            <a:r>
              <a:rPr lang="el-GR" dirty="0"/>
              <a:t>Ο Αλτουσέρ έστρεψε τη συζήτηση για την υποκειμενικότητα στους θολούς μηχανισμούς μέσα από τους οποίους τα άτομα αποκτούν την αίσθηση της θέσης τους και του σκοπού τους μέσα στην κοινωνία και πρότεινε μία </a:t>
            </a:r>
            <a:r>
              <a:rPr lang="el-GR" b="1" dirty="0"/>
              <a:t>ελκυστική αλλά αμφιλεγόμενη μεταφορά </a:t>
            </a:r>
            <a:r>
              <a:rPr lang="el-GR" dirty="0"/>
              <a:t>για να δείξει πώς γίνεται αυτό: την </a:t>
            </a:r>
            <a:r>
              <a:rPr lang="el-GR" b="1" dirty="0"/>
              <a:t>έγκληση</a:t>
            </a:r>
            <a:r>
              <a:rPr lang="el-GR" dirty="0"/>
              <a:t>.</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a:t>Σύμφωνα με τη θεωρία </a:t>
            </a:r>
            <a:r>
              <a:rPr lang="el-GR" dirty="0" smtClean="0"/>
              <a:t>του</a:t>
            </a:r>
            <a:r>
              <a:rPr lang="en-US" dirty="0" smtClean="0"/>
              <a:t> Althusser</a:t>
            </a:r>
            <a:r>
              <a:rPr lang="el-GR" dirty="0" smtClean="0"/>
              <a:t>, </a:t>
            </a:r>
            <a:r>
              <a:rPr lang="el-GR" dirty="0"/>
              <a:t>η ιδεολογία μας καλεί να «μπούμε στη θέση μας», μας εγκαλεί, κάπως όπως ένας αστυνομικός που μας φωνάζει στο δρόμο. </a:t>
            </a:r>
            <a:endParaRPr lang="el-GR" dirty="0" smtClean="0"/>
          </a:p>
          <a:p>
            <a:r>
              <a:rPr lang="el-GR" dirty="0" smtClean="0"/>
              <a:t>Αν </a:t>
            </a:r>
            <a:r>
              <a:rPr lang="el-GR" dirty="0"/>
              <a:t>ακούσουμε μια φωνή αστυνομικού, γυρίζουμε αυτόματα, υποθέτουμε ότι ο αστυνομικός απευθύνεται σε μας και νιώθουμε ενοχή ότι κάναμε κάτι στραβό. Σα να έχουμε κάνει κάτι κακό και το όργανο της τάξης να μας «βάζει στη θέση μας». </a:t>
            </a:r>
          </a:p>
          <a:p>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40000" lnSpcReduction="20000"/>
          </a:bodyPr>
          <a:lstStyle/>
          <a:p>
            <a:r>
              <a:rPr lang="el-GR" sz="6000" dirty="0"/>
              <a:t>Αν </a:t>
            </a:r>
            <a:r>
              <a:rPr lang="el-GR" sz="6000" dirty="0" smtClean="0"/>
              <a:t>το </a:t>
            </a:r>
            <a:r>
              <a:rPr lang="el-GR" sz="6000" dirty="0"/>
              <a:t>λογοτεχνικό κείμενο είναι ιδεολογική δομή, μπορούμε να το κατανοήσουμε ως έναν μηχανισμό «έγκλησης», μπορούμε να ερμηνεύσουμε και τη θέση του αναγνώστη ως μία θέση-υποκειμένου </a:t>
            </a:r>
            <a:r>
              <a:rPr lang="el-GR" sz="6000" dirty="0" smtClean="0"/>
              <a:t>που </a:t>
            </a:r>
            <a:r>
              <a:rPr lang="el-GR" sz="6000" dirty="0"/>
              <a:t>έχει «εγκληθεί» από το </a:t>
            </a:r>
            <a:r>
              <a:rPr lang="el-GR" sz="6000" dirty="0" smtClean="0"/>
              <a:t>κείμενο.</a:t>
            </a:r>
          </a:p>
          <a:p>
            <a:r>
              <a:rPr lang="el-GR" sz="6000" dirty="0" smtClean="0"/>
              <a:t>Σκεφτείτε, για παράδειγμα, τη </a:t>
            </a:r>
            <a:r>
              <a:rPr lang="el-GR" sz="6000" dirty="0"/>
              <a:t>δύναμη της «έγκλησης» (μία αποπλάνηση ίσως) των παραμυθιών και την επιτυχία τους στην αναπαραγωγή ιδεολογιών για το φύλο και τη σεξουαλικότητα. </a:t>
            </a:r>
            <a:endParaRPr lang="el-GR" sz="6000" dirty="0" smtClean="0"/>
          </a:p>
          <a:p>
            <a:r>
              <a:rPr lang="el-GR" sz="6000" dirty="0" smtClean="0"/>
              <a:t>Πόσο </a:t>
            </a:r>
            <a:r>
              <a:rPr lang="el-GR" sz="6000" dirty="0"/>
              <a:t>δυνατά περνάνε τα μηνύματα για την επιθυμητή θηλυκότητα στα παραμύθια όπως η Σταχτοπούτα, η Ωραία Κοιμωμένη, ή η Χιονάτη, καθώς σε όλα αυτά η εικόνα της επιθυμητής γυναίκας συνυφαίνεται αποτελεσματικά με την παθητικότητα και την μετατροπή των ηρωίδων σε αισθητικά αντικείμενα.</a:t>
            </a:r>
          </a:p>
          <a:p>
            <a:endParaRPr lang="el-G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20000"/>
          </a:bodyPr>
          <a:lstStyle/>
          <a:p>
            <a:r>
              <a:rPr lang="el-GR" dirty="0"/>
              <a:t>Βεβαίως και τα αγόρια εγκαλούνται από τέτοια κείμενα. Όλα αυτά τα παραμύθια και οι ταινίες του Ντίσνεϋ μεταφέρουν δυνατές πολιτισμικές προσδοκίες αναφορικά με τις σωστές ανδρικές στάσεις και συμπεριφορές. </a:t>
            </a:r>
            <a:endParaRPr lang="el-GR" dirty="0" smtClean="0"/>
          </a:p>
          <a:p>
            <a:r>
              <a:rPr lang="el-GR" dirty="0" smtClean="0"/>
              <a:t>Ένα παράδειγμα: Στη </a:t>
            </a:r>
            <a:r>
              <a:rPr lang="el-GR" dirty="0"/>
              <a:t>ταινία του Ντίσνεϋ </a:t>
            </a:r>
            <a:r>
              <a:rPr lang="el-GR" i="1" dirty="0"/>
              <a:t>Μπάμπι</a:t>
            </a:r>
            <a:r>
              <a:rPr lang="el-GR" dirty="0"/>
              <a:t> (1942), ένα μικρό ελαφάκι ξεκινάει τη ζωή του με χαρακτηριστικά εξίσου αρσενικά και θηλυκά, είναι συναισθηματικό και ευσυγκίνητο και αναρρωτιέται για το τί μπορεί να σημαίνει να είσαι αγόρι. Καταλήγει όμως σε μία αυστηρά οριοθετημένη ταυτότητα ως ενήλικας, ετεροφυλόφιλος, πατριάρχης, ο ααρχηγός του δάσους. </a:t>
            </a:r>
          </a:p>
          <a:p>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10000"/>
          </a:bodyPr>
          <a:lstStyle/>
          <a:p>
            <a:r>
              <a:rPr lang="el-GR" dirty="0" smtClean="0"/>
              <a:t>Καθώς βιώνει και ξεπερνάει το τραύμα του χαμού της μητέρας του και μαθαίνει να κατευθύνει την επιθυμία του προς την ανεύρεση της κατάλληλης συντρόφου (αφήνοντας πίσω τα φιλαράκια του της παιδικής του ηλικίας), διαπλάθεται κοινωνικά σαν αντίγραφο του πατέρα του, του παλιού αρχηγού του δάσους και καταλήγει να ενσαρκώνει όλα τα χαρακτηριστικά που θεωρούνταν επιθυμητά για έναν άντρα στην Αμερική μετά τον πόλεμο.</a:t>
            </a:r>
          </a:p>
          <a:p>
            <a:r>
              <a:rPr lang="el-GR" dirty="0"/>
              <a:t>(</a:t>
            </a:r>
            <a:r>
              <a:rPr lang="el-GR" dirty="0" smtClean="0"/>
              <a:t>Πηγή της ανάλυσης των παραμυθιών: </a:t>
            </a:r>
            <a:r>
              <a:rPr lang="en-US" dirty="0"/>
              <a:t>D</a:t>
            </a:r>
            <a:r>
              <a:rPr lang="el-GR" dirty="0"/>
              <a:t>. </a:t>
            </a:r>
            <a:r>
              <a:rPr lang="en-US" dirty="0"/>
              <a:t>E</a:t>
            </a:r>
            <a:r>
              <a:rPr lang="el-GR" dirty="0"/>
              <a:t>. </a:t>
            </a:r>
            <a:r>
              <a:rPr lang="en-US" dirty="0"/>
              <a:t>Hall</a:t>
            </a:r>
            <a:r>
              <a:rPr lang="el-GR" dirty="0"/>
              <a:t>, </a:t>
            </a:r>
            <a:r>
              <a:rPr lang="en-US" i="1" dirty="0"/>
              <a:t>Subjectivity</a:t>
            </a:r>
            <a:r>
              <a:rPr lang="en-US" dirty="0"/>
              <a:t> </a:t>
            </a:r>
            <a:r>
              <a:rPr lang="en-US" dirty="0" err="1"/>
              <a:t>Routledge</a:t>
            </a:r>
            <a:r>
              <a:rPr lang="el-GR" dirty="0"/>
              <a:t>: Λονδίνο &amp; Ν. Υόρκη, 2004).</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t>Τέταρτο</a:t>
            </a:r>
            <a:r>
              <a:rPr lang="el-GR" sz="3200" b="1" dirty="0" smtClean="0"/>
              <a:t>: </a:t>
            </a:r>
            <a:r>
              <a:rPr lang="en-US" sz="3200" b="1" dirty="0" smtClean="0"/>
              <a:t>Langue </a:t>
            </a:r>
            <a:r>
              <a:rPr lang="el-GR" sz="3200" b="1" dirty="0"/>
              <a:t>και </a:t>
            </a:r>
            <a:r>
              <a:rPr lang="en-US" sz="3200" b="1" dirty="0" smtClean="0"/>
              <a:t>parole </a:t>
            </a:r>
            <a:r>
              <a:rPr lang="el-GR" sz="3200" b="1" dirty="0" smtClean="0"/>
              <a:t/>
            </a:r>
            <a:br>
              <a:rPr lang="el-GR" sz="3200" b="1" dirty="0" smtClean="0"/>
            </a:br>
            <a:r>
              <a:rPr lang="en-US" sz="3200" b="1" dirty="0" smtClean="0"/>
              <a:t>(</a:t>
            </a:r>
            <a:r>
              <a:rPr lang="el-GR" sz="3200" b="1" dirty="0"/>
              <a:t>σύστημα γλώσσας και ομιλία).</a:t>
            </a:r>
          </a:p>
        </p:txBody>
      </p:sp>
      <p:sp>
        <p:nvSpPr>
          <p:cNvPr id="3" name="Content Placeholder 2"/>
          <p:cNvSpPr>
            <a:spLocks noGrp="1"/>
          </p:cNvSpPr>
          <p:nvPr>
            <p:ph idx="1"/>
          </p:nvPr>
        </p:nvSpPr>
        <p:spPr>
          <a:xfrm>
            <a:off x="457200" y="1783357"/>
            <a:ext cx="8229600" cy="4525963"/>
          </a:xfrm>
        </p:spPr>
        <p:txBody>
          <a:bodyPr>
            <a:normAutofit fontScale="70000" lnSpcReduction="20000"/>
          </a:bodyPr>
          <a:lstStyle/>
          <a:p>
            <a:pPr algn="just"/>
            <a:r>
              <a:rPr lang="el-GR" dirty="0" smtClean="0"/>
              <a:t>Η γλώσσα είναι ένα σύστημα κανόνων (συντακτικού και γραμματικής) που τους κατέχουν οι ομιλητές. Χρησιμοποιούν τους κανόνες αυτούς για να παράγουν λόγο και ομιλία.</a:t>
            </a:r>
          </a:p>
          <a:p>
            <a:pPr algn="just"/>
            <a:r>
              <a:rPr lang="el-GR" dirty="0" smtClean="0"/>
              <a:t>Οι δομιστές κριτικοί της λογοτεχνίας θεωρούν ότι, κατά αναλογία με τις δομές της γραμματικής και του συντακτικού, υπάρχουν κανόνες ή συμβάσεις για τη λογοτεχνική παραγωγή. Τα λογοτεχνικά είδη είναι δομές που διέπονται από κανόνες. Ο  κάθε συγγραφέας χρησιμοποιεί αυτούς τους κανόνες και δημιουργεί τη δική του εκδοχή λογοτεχνικού κειμένου.</a:t>
            </a:r>
          </a:p>
          <a:p>
            <a:pPr algn="just"/>
            <a:r>
              <a:rPr lang="el-GR" dirty="0" smtClean="0"/>
              <a:t>Μελετώντας πολλά κείμενα που ανήκουν σε ένα λογοτεχνικό είδος είναι δυνατόν να απομονωθούν οι δομές και οι κανόνες του είδους: π.χ. τα λαϊκά παραμύθια χωρίζονται σε λίγες κατηγορίες με παρόμοιες δομές πλοκής και αφήγησης (ο ήρωας φεύγει από το σπίτι του, αντιμετωπίζει μια σειρά περιπέτειες, δικαιώνεται στο τέλος, κλπ.).</a:t>
            </a:r>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6</a:t>
            </a:fld>
            <a:endParaRPr lang="el-GR"/>
          </a:p>
        </p:txBody>
      </p:sp>
    </p:spTree>
    <p:extLst>
      <p:ext uri="{BB962C8B-B14F-4D97-AF65-F5344CB8AC3E}">
        <p14:creationId xmlns:p14="http://schemas.microsoft.com/office/powerpoint/2010/main" val="2897951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noAutofit/>
          </a:bodyPr>
          <a:lstStyle/>
          <a:p>
            <a:pPr algn="just"/>
            <a:r>
              <a:rPr lang="el-GR" sz="2400" dirty="0" smtClean="0"/>
              <a:t>Οι ανθρωπολόγοι μελετητές των μύθων και οι δομιστές φιλόλογοι παρατήρησαν ότι η γλώσσα παράγει νόημα (συμβατικό, κοινωνικό, ιστορικό) με βάση τα λεγόμενα </a:t>
            </a:r>
            <a:r>
              <a:rPr lang="el-GR" sz="2400" b="1" dirty="0" smtClean="0"/>
              <a:t>αντιθετικά δίπολα</a:t>
            </a:r>
            <a:r>
              <a:rPr lang="el-GR" sz="2400" dirty="0" smtClean="0"/>
              <a:t>: τέχνη/ζωή, άντρας/γυναίκα, συγγενής/ξένος, πολιτισμός/φύση, κ.ά. </a:t>
            </a:r>
            <a:endParaRPr lang="en-US" sz="2400" dirty="0" smtClean="0"/>
          </a:p>
          <a:p>
            <a:pPr algn="just"/>
            <a:r>
              <a:rPr lang="el-GR" sz="2400" dirty="0" smtClean="0"/>
              <a:t>Αργότερα ο σημαντικός θεωρητικός του δομισμού Ρολάν Μπαρτ θα εντάξει αυτά τα δίπολα στον λεγόμενο «συμβολικό κώδικα». Αυτές οι δομές «αντιθέτων» θεωρούνται από τους δομιστές θεμελιώδεις για τον τρόπο που οι άνθρωποι αντιλαμβάνονται και οργανώνουν την πραγματικότητα.</a:t>
            </a:r>
          </a:p>
          <a:p>
            <a:pPr algn="just"/>
            <a:r>
              <a:rPr lang="el-GR" sz="2400" b="1" dirty="0" smtClean="0"/>
              <a:t>Η μεταδομιστική προσέγγιση της λογοτεχνίας συχνά προσπαθεί να τορπιλίσει και να ανατρέψει αυτά τα δίπολα.</a:t>
            </a:r>
            <a:endParaRPr lang="el-GR" sz="2400" b="1"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7</a:t>
            </a:fld>
            <a:endParaRPr lang="el-GR"/>
          </a:p>
        </p:txBody>
      </p:sp>
    </p:spTree>
    <p:extLst>
      <p:ext uri="{BB962C8B-B14F-4D97-AF65-F5344CB8AC3E}">
        <p14:creationId xmlns:p14="http://schemas.microsoft.com/office/powerpoint/2010/main" val="2138850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t>Σημειωτική ή σημειολογία</a:t>
            </a:r>
          </a:p>
        </p:txBody>
      </p:sp>
      <p:sp>
        <p:nvSpPr>
          <p:cNvPr id="3" name="Content Placeholder 2"/>
          <p:cNvSpPr>
            <a:spLocks noGrp="1"/>
          </p:cNvSpPr>
          <p:nvPr>
            <p:ph idx="1"/>
          </p:nvPr>
        </p:nvSpPr>
        <p:spPr/>
        <p:txBody>
          <a:bodyPr>
            <a:normAutofit/>
          </a:bodyPr>
          <a:lstStyle/>
          <a:p>
            <a:pPr algn="just"/>
            <a:r>
              <a:rPr lang="el-GR" sz="2400" dirty="0" smtClean="0"/>
              <a:t>Ένας γενικότερος όρος που χρησιμοποιείται συχνά και είναι συγγενής του δομισμού είναι η σημειωτική. </a:t>
            </a:r>
          </a:p>
          <a:p>
            <a:pPr algn="just"/>
            <a:r>
              <a:rPr lang="el-GR" sz="2400" dirty="0" smtClean="0"/>
              <a:t>Τα λογοτεχνικά κείμενα αντιμετωπίζονται ως συστήματα σημείων.</a:t>
            </a:r>
          </a:p>
          <a:p>
            <a:pPr algn="just"/>
            <a:r>
              <a:rPr lang="el-GR" sz="2400" dirty="0" smtClean="0"/>
              <a:t> Αλλά τα σημεία δεν είναι μόνο γλωσσικά. Όλες οι εκφάνσεις του πολιτισμού είναι συστήματα σημείων. Σκεφτείτε ως παράδειγμα τη μόδα: δεν λειτουργούν ως συστήματα σημείων οι επιλογές στο ντύσιμο; Δεν ερμηνεύουμε τον τρόπο που ντύνεται κάποιος όπως ερμηνεύουμε ένα κείμενο; </a:t>
            </a:r>
          </a:p>
          <a:p>
            <a:pPr algn="just"/>
            <a:r>
              <a:rPr lang="el-GR" sz="2400" dirty="0" smtClean="0"/>
              <a:t>Η σημειωτική είναι η επιστήμη που μελετάει τα συστήματα σημείων. </a:t>
            </a:r>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8</a:t>
            </a:fld>
            <a:endParaRPr lang="el-GR"/>
          </a:p>
        </p:txBody>
      </p:sp>
    </p:spTree>
    <p:extLst>
      <p:ext uri="{BB962C8B-B14F-4D97-AF65-F5344CB8AC3E}">
        <p14:creationId xmlns:p14="http://schemas.microsoft.com/office/powerpoint/2010/main" val="2634693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pPr algn="just"/>
            <a:r>
              <a:rPr lang="el-GR" sz="2400" dirty="0" smtClean="0"/>
              <a:t>Τα συστήματα σημείων ονομάζονται και «κώδικες» τους οποίους μαθαίνουμε να «αποκωδικοποιούμε». </a:t>
            </a:r>
          </a:p>
          <a:p>
            <a:pPr algn="just"/>
            <a:r>
              <a:rPr lang="el-GR" sz="2400" dirty="0" smtClean="0"/>
              <a:t>Ας σκεφτούμε λίγο περισσότερο για τους κώδικες του ντυσίματος: τι μηνύματα μπορούμε να «διαβάσουμε» παρατηρώντας το ντύσιμο μιας γυναίκας;</a:t>
            </a:r>
          </a:p>
          <a:p>
            <a:pPr algn="just"/>
            <a:r>
              <a:rPr lang="el-GR" sz="2400" dirty="0" smtClean="0"/>
              <a:t>Είναι ευνόητο ότι για να μπορέσει κάποιος να κατανοήσει και να χρησιμοποιήσει έναν κώδικα θα πρέπει να ανήκει σε συναφές κοινωνικό και πολιτισμικό περιβάλλον.</a:t>
            </a:r>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9</a:t>
            </a:fld>
            <a:endParaRPr lang="el-GR"/>
          </a:p>
        </p:txBody>
      </p:sp>
    </p:spTree>
    <p:extLst>
      <p:ext uri="{BB962C8B-B14F-4D97-AF65-F5344CB8AC3E}">
        <p14:creationId xmlns:p14="http://schemas.microsoft.com/office/powerpoint/2010/main" val="1185485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TotalTime>
  <Words>5453</Words>
  <Application>Microsoft Office PowerPoint</Application>
  <PresentationFormat>On-screen Show (4:3)</PresentationFormat>
  <Paragraphs>226</Paragraphs>
  <Slides>58</Slides>
  <Notes>0</Notes>
  <HiddenSlides>7</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58</vt:i4>
      </vt:variant>
    </vt:vector>
  </HeadingPairs>
  <TitlesOfParts>
    <vt:vector size="61" baseType="lpstr">
      <vt:lpstr>Arial</vt:lpstr>
      <vt:lpstr>Calibri</vt:lpstr>
      <vt:lpstr>Office Theme</vt:lpstr>
      <vt:lpstr>Οι θεωρίες για τον λόγο και την ιδεολογία στο πλαίσιο του δομισμού και μεταδομισμου</vt:lpstr>
      <vt:lpstr>Τι είναι η «γλωσσική στροφή» στη θεωρία;</vt:lpstr>
      <vt:lpstr>Βασικές αρχές του δομισμού</vt:lpstr>
      <vt:lpstr>PowerPoint Presentation</vt:lpstr>
      <vt:lpstr>PowerPoint Presentation</vt:lpstr>
      <vt:lpstr>Τέταρτο: Langue και parole  (σύστημα γλώσσας και ομιλία).</vt:lpstr>
      <vt:lpstr>PowerPoint Presentation</vt:lpstr>
      <vt:lpstr>Σημειωτική ή σημειολογία</vt:lpstr>
      <vt:lpstr>PowerPoint Presentation</vt:lpstr>
      <vt:lpstr>PowerPoint Presentation</vt:lpstr>
      <vt:lpstr>Ανακεφαλαίωση</vt:lpstr>
      <vt:lpstr>H έννοια του «υποκειμένου» στον δομισμό</vt:lpstr>
      <vt:lpstr>Η θεωρία για τον «λόγο» και η αξιοποίησή της από τις λογοτεχνικές σπουδές </vt:lpstr>
      <vt:lpstr>PowerPoint Presentation</vt:lpstr>
      <vt:lpstr>PowerPoint Presentation</vt:lpstr>
      <vt:lpstr>«Λόγος» και «ιδεολογία»: Ομοιότητες και διαφορές</vt:lpstr>
      <vt:lpstr>Ορισμοί του «λόγου» (discourse, discours)</vt:lpstr>
      <vt:lpstr>Ο «λόγος» στο έργο του Μισέλ Φουκώ  (Michel Foucault, 1926-1984) </vt:lpstr>
      <vt:lpstr>PowerPoint Presentation</vt:lpstr>
      <vt:lpstr>PowerPoint Presentation</vt:lpstr>
      <vt:lpstr>Η έννοια «λόγος» ανήκει στον χώρο του μεταδομισμού</vt:lpstr>
      <vt:lpstr>PowerPoint Presentation</vt:lpstr>
      <vt:lpstr>PowerPoint Presentation</vt:lpstr>
      <vt:lpstr>PowerPoint Presentation</vt:lpstr>
      <vt:lpstr>PowerPoint Presentation</vt:lpstr>
      <vt:lpstr>Διαφορές του Φουκώ με τους μαρξιστές</vt:lpstr>
      <vt:lpstr>PowerPoint Presentation</vt:lpstr>
      <vt:lpstr>Σύνοψη: λόγος και εξουσία</vt:lpstr>
      <vt:lpstr>PowerPoint Presentation</vt:lpstr>
      <vt:lpstr>Το έργο-σταθμός του Φουκώ Ιστορία της σεξουαλι-κότητας και η έννοια της «παραγωγικής εξουσίας»</vt:lpstr>
      <vt:lpstr>PowerPoint Presentation</vt:lpstr>
      <vt:lpstr>1. Πώς αλλάζουν οι αντιλήψεις για το «υποκείμενο» στη διάρκεια του 20ου αιώνα</vt:lpstr>
      <vt:lpstr>Το υποκείμενο του διαφωτισμού και του ρομαντισμού</vt:lpstr>
      <vt:lpstr>PowerPoint Presentation</vt:lpstr>
      <vt:lpstr>PowerPoint Presentation</vt:lpstr>
      <vt:lpstr>PowerPoint Presentation</vt:lpstr>
      <vt:lpstr>2. Ιδεολογία και Υποκείμενο στο έργο του Λουί Αλτουσέρ</vt:lpstr>
      <vt:lpstr>Η «υλική», πρακτική υπόσταστη της ιδεολογίας</vt:lpstr>
      <vt:lpstr>PowerPoint Presentation</vt:lpstr>
      <vt:lpstr>PowerPoint Presentation</vt:lpstr>
      <vt:lpstr>Οι «ιδεολογικοί μηχανισμοί του κράτους»</vt:lpstr>
      <vt:lpstr>PowerPoint Presentation</vt:lpstr>
      <vt:lpstr>PowerPoint Presentation</vt:lpstr>
      <vt:lpstr>PowerPoint Presentation</vt:lpstr>
      <vt:lpstr>2. Προσεγγίζοντας τη λογοτεχνία μέσω της ιδεολογίας</vt:lpstr>
      <vt:lpstr>PowerPoint Presentation</vt:lpstr>
      <vt:lpstr>β) Πιερ Μασεραί (Pierre Macherey): «Ερμηνευτική και προθεσιακή πλάνη» και «συμπτωματική ανάγνωση»</vt:lpstr>
      <vt:lpstr>«Προθεσιακή πλάνη»</vt:lpstr>
      <vt:lpstr>Τί υποστηρίζει ο Μασεραί, ακολουθώντας τη διδασκαλία του Αλτουσέρ;</vt:lpstr>
      <vt:lpstr>PowerPoint Presentation</vt:lpstr>
      <vt:lpstr>PowerPoint Presentation</vt:lpstr>
      <vt:lpstr>PowerPoint Presentation</vt:lpstr>
      <vt:lpstr>PowerPoint Presentation</vt:lpstr>
      <vt:lpstr>Η έννοια της ιδεολογικής «έγκλησης» και οι χρήσεις της στην ανάγνωση του λογοτεχνικού κειμένου.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Οι θεωρίες για τον λόγο και την ιδεολογία στο πλαίσιο του δομισμού και μεταδομισμου</dc:title>
  <dc:creator>Evgenia</dc:creator>
  <cp:lastModifiedBy>masteruser</cp:lastModifiedBy>
  <cp:revision>25</cp:revision>
  <dcterms:created xsi:type="dcterms:W3CDTF">2014-09-28T07:16:18Z</dcterms:created>
  <dcterms:modified xsi:type="dcterms:W3CDTF">2016-10-23T09:51:36Z</dcterms:modified>
</cp:coreProperties>
</file>