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1" r:id="rId11"/>
    <p:sldId id="272" r:id="rId12"/>
    <p:sldId id="270" r:id="rId13"/>
    <p:sldId id="273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E1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6627C-4315-4A03-B4DF-6DB2383FCFE3}" type="datetimeFigureOut">
              <a:rPr lang="el-GR" smtClean="0"/>
              <a:t>16/2/2016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DE9B-0189-4FB0-96FE-AA8DA39D803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6627C-4315-4A03-B4DF-6DB2383FCFE3}" type="datetimeFigureOut">
              <a:rPr lang="el-GR" smtClean="0"/>
              <a:t>16/2/2016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DE9B-0189-4FB0-96FE-AA8DA39D803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6627C-4315-4A03-B4DF-6DB2383FCFE3}" type="datetimeFigureOut">
              <a:rPr lang="el-GR" smtClean="0"/>
              <a:t>16/2/2016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DE9B-0189-4FB0-96FE-AA8DA39D803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6627C-4315-4A03-B4DF-6DB2383FCFE3}" type="datetimeFigureOut">
              <a:rPr lang="el-GR" smtClean="0"/>
              <a:t>16/2/2016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DE9B-0189-4FB0-96FE-AA8DA39D803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6627C-4315-4A03-B4DF-6DB2383FCFE3}" type="datetimeFigureOut">
              <a:rPr lang="el-GR" smtClean="0"/>
              <a:t>16/2/2016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DE9B-0189-4FB0-96FE-AA8DA39D803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6627C-4315-4A03-B4DF-6DB2383FCFE3}" type="datetimeFigureOut">
              <a:rPr lang="el-GR" smtClean="0"/>
              <a:t>16/2/2016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DE9B-0189-4FB0-96FE-AA8DA39D803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6627C-4315-4A03-B4DF-6DB2383FCFE3}" type="datetimeFigureOut">
              <a:rPr lang="el-GR" smtClean="0"/>
              <a:t>16/2/2016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DE9B-0189-4FB0-96FE-AA8DA39D803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6627C-4315-4A03-B4DF-6DB2383FCFE3}" type="datetimeFigureOut">
              <a:rPr lang="el-GR" smtClean="0"/>
              <a:t>16/2/2016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DE9B-0189-4FB0-96FE-AA8DA39D803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6627C-4315-4A03-B4DF-6DB2383FCFE3}" type="datetimeFigureOut">
              <a:rPr lang="el-GR" smtClean="0"/>
              <a:t>16/2/2016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DE9B-0189-4FB0-96FE-AA8DA39D803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6627C-4315-4A03-B4DF-6DB2383FCFE3}" type="datetimeFigureOut">
              <a:rPr lang="el-GR" smtClean="0"/>
              <a:t>16/2/2016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DE9B-0189-4FB0-96FE-AA8DA39D803B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6627C-4315-4A03-B4DF-6DB2383FCFE3}" type="datetimeFigureOut">
              <a:rPr lang="el-GR" smtClean="0"/>
              <a:t>16/2/2016</a:t>
            </a:fld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AD6DE9B-0189-4FB0-96FE-AA8DA39D803B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AD6DE9B-0189-4FB0-96FE-AA8DA39D803B}" type="slidenum">
              <a:rPr lang="el-GR" smtClean="0"/>
              <a:t>‹#›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006627C-4315-4A03-B4DF-6DB2383FCFE3}" type="datetimeFigureOut">
              <a:rPr lang="el-GR" smtClean="0"/>
              <a:t>16/2/2016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792088"/>
          </a:xfrm>
        </p:spPr>
        <p:txBody>
          <a:bodyPr/>
          <a:lstStyle/>
          <a:p>
            <a:pPr algn="ctr"/>
            <a:r>
              <a:rPr lang="el-GR" sz="2400" dirty="0" smtClean="0"/>
              <a:t>ΠΑΝΕΠΙΣΤΗΜΙΟ ΘΕΣΣΑΛΙΑΣ</a:t>
            </a:r>
            <a:br>
              <a:rPr lang="el-GR" sz="2400" dirty="0" smtClean="0"/>
            </a:br>
            <a:r>
              <a:rPr lang="el-GR" sz="2400" dirty="0" smtClean="0"/>
              <a:t>ΤΜΗΜΑ ΜΗΧΑΝΙΚΩΝ ΧΩΡΟΤΑΞΙΑΣ ΠΟΛΕΟΔΟΜΙΑΣ ΚΑΙ ΠΕΡΙΦΕΡΕΙΑΚΗΣ ΑΝΑΠΤΥΞΗΣ</a:t>
            </a:r>
            <a:endParaRPr lang="el-GR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61048"/>
            <a:ext cx="6461760" cy="1777752"/>
          </a:xfrm>
        </p:spPr>
        <p:txBody>
          <a:bodyPr>
            <a:noAutofit/>
          </a:bodyPr>
          <a:lstStyle/>
          <a:p>
            <a:pPr marL="114300" algn="ctr"/>
            <a:r>
              <a:rPr lang="el-GR" sz="2800" dirty="0">
                <a:solidFill>
                  <a:schemeClr val="tx1"/>
                </a:solidFill>
              </a:rPr>
              <a:t>Κατερίνα Παπαοικονόμου</a:t>
            </a:r>
          </a:p>
          <a:p>
            <a:pPr marL="114300" algn="ctr"/>
            <a:r>
              <a:rPr lang="el-GR" sz="2800" dirty="0">
                <a:solidFill>
                  <a:schemeClr val="tx1"/>
                </a:solidFill>
              </a:rPr>
              <a:t>Διάλεξη στο πλαίσιο </a:t>
            </a:r>
            <a:r>
              <a:rPr lang="el-GR" sz="2800" dirty="0" smtClean="0">
                <a:solidFill>
                  <a:schemeClr val="tx1"/>
                </a:solidFill>
              </a:rPr>
              <a:t>του </a:t>
            </a:r>
            <a:r>
              <a:rPr lang="el-GR" sz="2800" dirty="0">
                <a:solidFill>
                  <a:schemeClr val="tx1"/>
                </a:solidFill>
              </a:rPr>
              <a:t>ΠΜΣ «Χωρική Ανάλυση και Διαχείριση Περιβάλλοντος</a:t>
            </a:r>
            <a:r>
              <a:rPr lang="el-GR" sz="2800" dirty="0" smtClean="0">
                <a:solidFill>
                  <a:schemeClr val="tx1"/>
                </a:solidFill>
              </a:rPr>
              <a:t>»</a:t>
            </a:r>
          </a:p>
          <a:p>
            <a:pPr marL="114300" algn="ctr"/>
            <a:endParaRPr lang="el-GR" sz="2800" dirty="0">
              <a:solidFill>
                <a:schemeClr val="tx1"/>
              </a:solidFill>
            </a:endParaRPr>
          </a:p>
          <a:p>
            <a:pPr marL="114300" algn="ctr"/>
            <a:r>
              <a:rPr lang="el-GR" sz="2800" dirty="0">
                <a:solidFill>
                  <a:schemeClr val="tx1"/>
                </a:solidFill>
              </a:rPr>
              <a:t>ΒΟΛΟΣ, </a:t>
            </a:r>
            <a:r>
              <a:rPr lang="el-GR" sz="2800" dirty="0" smtClean="0">
                <a:solidFill>
                  <a:schemeClr val="tx1"/>
                </a:solidFill>
              </a:rPr>
              <a:t>2016</a:t>
            </a:r>
            <a:endParaRPr lang="el-GR" sz="28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7584" y="1936513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b="1" dirty="0" smtClean="0"/>
              <a:t>ΔΙΑΧΕΙΡΙΣΗ ΑΠΟΒΛΗΤΩΝ</a:t>
            </a:r>
            <a:endParaRPr lang="el-GR" sz="2600" b="1" dirty="0"/>
          </a:p>
        </p:txBody>
      </p:sp>
    </p:spTree>
    <p:extLst>
      <p:ext uri="{BB962C8B-B14F-4D97-AF65-F5344CB8AC3E}">
        <p14:creationId xmlns:p14="http://schemas.microsoft.com/office/powerpoint/2010/main" val="26974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 smtClean="0"/>
              <a:t>Απόβλητα ηλεκτρικού και ηλεκτρονικού εξοπλισμού (ΑΗΗΕ)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Ορισμός – κατηγορίες ΑΗΗΕ</a:t>
            </a:r>
          </a:p>
          <a:p>
            <a:r>
              <a:rPr lang="el-GR" dirty="0" smtClean="0"/>
              <a:t>Επικίνδυνα συστατικά – επιπτώσεις</a:t>
            </a:r>
          </a:p>
          <a:p>
            <a:r>
              <a:rPr lang="el-GR" dirty="0" smtClean="0"/>
              <a:t>Σύσταση</a:t>
            </a:r>
          </a:p>
          <a:p>
            <a:r>
              <a:rPr lang="el-GR" dirty="0" smtClean="0"/>
              <a:t>Μέθοδοι διαχείρισης (υγειονομική ταφή, καύση, επαναχρησιμοποίηση, ανακύκλωση)</a:t>
            </a:r>
          </a:p>
          <a:p>
            <a:r>
              <a:rPr lang="el-GR" dirty="0" smtClean="0"/>
              <a:t>Αποσυναρμολόγηση – απορρύπανση</a:t>
            </a:r>
          </a:p>
          <a:p>
            <a:r>
              <a:rPr lang="el-GR" dirty="0" smtClean="0"/>
              <a:t>Τεμαχισμός</a:t>
            </a:r>
          </a:p>
          <a:p>
            <a:r>
              <a:rPr lang="el-GR" dirty="0" smtClean="0"/>
              <a:t>Διαχωρισμός κλασμάτων</a:t>
            </a:r>
          </a:p>
          <a:p>
            <a:r>
              <a:rPr lang="el-GR" dirty="0" smtClean="0"/>
              <a:t>Μεταλλουργική διαδικασία</a:t>
            </a:r>
          </a:p>
          <a:p>
            <a:r>
              <a:rPr lang="el-GR" dirty="0" smtClean="0"/>
              <a:t>Επικινδυνότητα που συνδέεται με την ανακύκλωση ΑΗΗΕ</a:t>
            </a:r>
          </a:p>
          <a:p>
            <a:r>
              <a:rPr lang="el-GR" dirty="0" smtClean="0"/>
              <a:t>Ανεπίσημη ανακύκλωση – ρύπανση</a:t>
            </a:r>
          </a:p>
          <a:p>
            <a:r>
              <a:rPr lang="el-GR" dirty="0" smtClean="0"/>
              <a:t>Κοινοτική και εθνική νομοθεσία – Σύμβαση της Βασιλείας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93188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 smtClean="0"/>
              <a:t>‘Αλλα ειδικά ρεύματα αποβλήτων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Συσκευασίες και απόβλητα </a:t>
            </a:r>
            <a:r>
              <a:rPr lang="el-GR" dirty="0" smtClean="0"/>
              <a:t>συσκευασιών</a:t>
            </a:r>
          </a:p>
          <a:p>
            <a:r>
              <a:rPr lang="el-GR" dirty="0" smtClean="0"/>
              <a:t>Οχήματα </a:t>
            </a:r>
            <a:r>
              <a:rPr lang="el-GR" dirty="0"/>
              <a:t>στο Τέλος του Κύκλου Ζωής (ΟΤΚΖ</a:t>
            </a:r>
            <a:r>
              <a:rPr lang="el-GR" dirty="0" smtClean="0"/>
              <a:t>)</a:t>
            </a:r>
          </a:p>
          <a:p>
            <a:r>
              <a:rPr lang="el-GR" dirty="0" smtClean="0"/>
              <a:t>Απόβλητα </a:t>
            </a:r>
            <a:r>
              <a:rPr lang="el-GR" dirty="0"/>
              <a:t>εκσκαφών κατασκευών και κατεδαφίσεων (ΑΕΚΚ</a:t>
            </a:r>
            <a:r>
              <a:rPr lang="el-GR" dirty="0" smtClean="0"/>
              <a:t>)</a:t>
            </a:r>
          </a:p>
          <a:p>
            <a:r>
              <a:rPr lang="el-GR" dirty="0" smtClean="0"/>
              <a:t>Μεταχειρισμένα </a:t>
            </a:r>
            <a:r>
              <a:rPr lang="el-GR" dirty="0"/>
              <a:t>ελαστικά </a:t>
            </a:r>
            <a:r>
              <a:rPr lang="el-GR" dirty="0" smtClean="0"/>
              <a:t>οχημάτων</a:t>
            </a:r>
          </a:p>
          <a:p>
            <a:r>
              <a:rPr lang="el-GR" dirty="0" smtClean="0"/>
              <a:t>Απόβλητα </a:t>
            </a:r>
            <a:r>
              <a:rPr lang="el-GR" dirty="0"/>
              <a:t>λιπαντικών ελαίων (ΑΛΕ</a:t>
            </a:r>
            <a:r>
              <a:rPr lang="el-GR" dirty="0" smtClean="0"/>
              <a:t>)</a:t>
            </a:r>
          </a:p>
          <a:p>
            <a:r>
              <a:rPr lang="el-GR" dirty="0" smtClean="0"/>
              <a:t>Απόβλητα ηλεκτρικών </a:t>
            </a:r>
            <a:r>
              <a:rPr lang="el-GR" dirty="0"/>
              <a:t>στηλών (ΗΣ) και συσσωρευτών. </a:t>
            </a:r>
          </a:p>
        </p:txBody>
      </p:sp>
    </p:spTree>
    <p:extLst>
      <p:ext uri="{BB962C8B-B14F-4D97-AF65-F5344CB8AC3E}">
        <p14:creationId xmlns:p14="http://schemas.microsoft.com/office/powerpoint/2010/main" val="3756729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 smtClean="0"/>
              <a:t>Περιβαλλοντική νομοθεσία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Νομοθεσία σχετικά με την περιβαλλοντική αδειοδότηση</a:t>
            </a:r>
          </a:p>
          <a:p>
            <a:r>
              <a:rPr lang="el-GR" dirty="0" smtClean="0"/>
              <a:t>Νομοθεσία σχετικά με τη διαχείριση αποβλήτων</a:t>
            </a:r>
          </a:p>
          <a:p>
            <a:r>
              <a:rPr lang="el-GR" dirty="0" smtClean="0"/>
              <a:t>Συσχέτιση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5949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 smtClean="0"/>
              <a:t>Αξιολόγηση μαθήματος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Εκπόνηση εργασίας και παρουσίαση με </a:t>
            </a:r>
            <a:r>
              <a:rPr lang="en-US" dirty="0" smtClean="0"/>
              <a:t>power point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55542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ΔΟΜΗ ΤΟΥ ΜΑΘΗΜΑΤΟΣ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l-GR" dirty="0" smtClean="0"/>
          </a:p>
          <a:p>
            <a:r>
              <a:rPr lang="el-GR" dirty="0" smtClean="0"/>
              <a:t>ΕΙΣΑΓΩΓΗ ΣΤΙΣ ΑΠΑΙΤΗΣΕΙΣ ΤΟΥ ΜΑΘΗΜΑΤΟΣ</a:t>
            </a:r>
          </a:p>
          <a:p>
            <a:r>
              <a:rPr lang="el-GR" dirty="0" smtClean="0"/>
              <a:t>ΕΙΣΑΓΩΓΗ ΣΤΟ ΑΝΤΙΚΕΙΜΕΝΟ ΤΗΣ ΔΙΑΧΕΙΡΙΣΗΣ ΥΓΡΩΝ ΑΠΟΒΛΗΤΩΝ – ΠΟΙΟΤΙΚΑ, ΠΟΣΟΤΙΚΑ ΧΑΡΑΚΤΗΡΙΣΤΙΚΑ – ΜΕΘΟΔΟΙ ΕΠΕΞΕΡΓΑΣΙΑΣ</a:t>
            </a:r>
          </a:p>
          <a:p>
            <a:r>
              <a:rPr lang="el-GR" dirty="0" smtClean="0"/>
              <a:t>ΕΠΑΝΑΧΡΗΣΙΜΟΠΟΙΗΣΗ ΑΣΤΙΚΩΝ ΥΓΡΩΝ ΑΠΟΒΛΗΤΩΝ</a:t>
            </a:r>
          </a:p>
          <a:p>
            <a:r>
              <a:rPr lang="el-GR" dirty="0"/>
              <a:t>ΕΙΣΑΓΩΓΗ ΣΤΟ ΑΝΤΙΚΕΙΜΕΝΟ ΤΗΣ ΔΙΑΧΕΙΡΙΣΗΣ </a:t>
            </a:r>
            <a:r>
              <a:rPr lang="el-GR" dirty="0" smtClean="0"/>
              <a:t>ΣΤΕΡΕΩΝ </a:t>
            </a:r>
            <a:r>
              <a:rPr lang="el-GR" dirty="0"/>
              <a:t>ΑΠΟΒΛΗΤΩΝ – ΠΟΙΟΤΙΚΑ, ΠΟΣΟΤΙΚΑ </a:t>
            </a:r>
            <a:r>
              <a:rPr lang="el-GR" dirty="0" smtClean="0"/>
              <a:t>ΧΑΡΑΚΤΗΡΙΣΤΙΚΑ – ΜΕΘΟΔΟΙ ΕΠΕΞΕΡΓΑΣΙΑΣ</a:t>
            </a:r>
          </a:p>
          <a:p>
            <a:r>
              <a:rPr lang="el-GR" dirty="0" smtClean="0"/>
              <a:t>ΧΥΤΑ – ΧΩΡΟΘΕΤΗΣΗ ΧΥΤΑ</a:t>
            </a:r>
          </a:p>
          <a:p>
            <a:r>
              <a:rPr lang="el-GR" dirty="0" smtClean="0"/>
              <a:t>ΑΝΑΚΥΚΛΩΣΗ</a:t>
            </a:r>
          </a:p>
          <a:p>
            <a:r>
              <a:rPr lang="el-GR" dirty="0" smtClean="0"/>
              <a:t>ΚΑΥΣΗ ΑΣΤΙΚΩΝ ΣΤΕΡΕΩΝ ΑΠΟΒΛΗΤΩΝ</a:t>
            </a:r>
          </a:p>
          <a:p>
            <a:r>
              <a:rPr lang="el-GR" dirty="0" smtClean="0"/>
              <a:t>ΚΟΜΠΟΣΤΟΠΟΙΗΣΗ ΑΣΤΙΚΩΝ ΣΤΕΡΕΩΝ ΑΠΟΒΛΗΤΩΝ</a:t>
            </a:r>
          </a:p>
          <a:p>
            <a:r>
              <a:rPr lang="el-GR" dirty="0" smtClean="0"/>
              <a:t>ΑΝΑΚΥΚΛΩΣΗ ΑΠΟΒΛΗΤΩΝ </a:t>
            </a:r>
            <a:r>
              <a:rPr lang="el-GR" dirty="0" smtClean="0"/>
              <a:t>ΗΛΕΚΤΡΙΚΟΥ ΚΑΙ ΗΛΕΚΤΡΟΝΙΚΟΥ ΕΞΟΠΛΙΣΜΟΥ</a:t>
            </a:r>
          </a:p>
          <a:p>
            <a:r>
              <a:rPr lang="el-GR" dirty="0" smtClean="0"/>
              <a:t>ΕΙΔΙΚΑ ΡΕΥΜΑΤΑ ΣΤΕΡΕΩΝ ΑΠΟΒΛΗΤΩΝ</a:t>
            </a:r>
          </a:p>
          <a:p>
            <a:r>
              <a:rPr lang="el-GR" dirty="0" smtClean="0"/>
              <a:t>ΙΑΤΡΙΚΑ ΑΠΟΒΛΗΤΑ</a:t>
            </a:r>
          </a:p>
          <a:p>
            <a:r>
              <a:rPr lang="el-GR" dirty="0" smtClean="0"/>
              <a:t>ΒΙΟΜΗΧΑΝΙΚΑ ΣΤΕΡΕΑ ΚΑΙ ΥΓΡΑ ΑΠΟΒΛΗΤΑ</a:t>
            </a:r>
          </a:p>
          <a:p>
            <a:r>
              <a:rPr lang="el-GR" dirty="0" smtClean="0"/>
              <a:t>ΕΘΝΙΚΗ ΚΑΙ ΚΟΙΝΟΤΙΚΗ ΠΕΡΙΒΑΛΛΟΝΤΙΚΗ ΝΟΜΟΘΕΣΙΑ ΜΕ ΕΜΦΑΣΗ ΣΤΗ ΝΟΜΟΘΕΣΙΑ ΠΕΡΙ ΔΙΑΧΕΙΡΙΣΗΣ ΑΠΟΒΛΗΤΩΝ</a:t>
            </a:r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4612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 smtClean="0"/>
              <a:t>Χαρακτηριστικά υγρών αποβλήτων – μέθοδοι επεξεργασίας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Υγρά απόβλητα:</a:t>
            </a:r>
          </a:p>
          <a:p>
            <a:r>
              <a:rPr lang="el-GR" dirty="0" smtClean="0"/>
              <a:t>Προεπεξεργασία (εσχάρωση, εξάμμωση, λιποσυλλογή)</a:t>
            </a:r>
          </a:p>
          <a:p>
            <a:r>
              <a:rPr lang="el-GR" dirty="0" smtClean="0"/>
              <a:t>Πρωτοβάθμια επεξεργασία (σκοπός και μέθοδοι)</a:t>
            </a:r>
          </a:p>
          <a:p>
            <a:r>
              <a:rPr lang="el-GR" dirty="0" smtClean="0"/>
              <a:t>Δευτεροβάθμια επεξεργασία(σκοπός και μέθοδοι – ενεργός ιλύς, λίμνες, βιολογικά φίλτρα, βιολογικοί δίσκοι, φυσικά συστήματα επεξεργασίας, αποκεντρωμένα συστήματα επεξεργασίας)</a:t>
            </a:r>
          </a:p>
          <a:p>
            <a:r>
              <a:rPr lang="el-GR" dirty="0" smtClean="0"/>
              <a:t>Τριτοβάθμια επεξεργασία (σκοπός και μέθοδοι)</a:t>
            </a:r>
          </a:p>
          <a:p>
            <a:r>
              <a:rPr lang="el-GR" dirty="0" smtClean="0"/>
              <a:t>Προχωρημένη επεξεργασία</a:t>
            </a:r>
          </a:p>
          <a:p>
            <a:r>
              <a:rPr lang="el-GR" dirty="0" smtClean="0"/>
              <a:t>Ταξινόμηση τυπικών συστατικών αστικών υγρών αποβλήτων</a:t>
            </a:r>
          </a:p>
          <a:p>
            <a:r>
              <a:rPr lang="el-GR" dirty="0" smtClean="0"/>
              <a:t>Τυπικές αποδόσεις απομάκρυνσης των συστατικών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0118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 smtClean="0"/>
              <a:t>Επαναχρησιμοποίηση υγρών αποβλήτων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Αναγκαιότητα της επενεχρησιμοποίησης</a:t>
            </a:r>
          </a:p>
          <a:p>
            <a:r>
              <a:rPr lang="el-GR" dirty="0" smtClean="0"/>
              <a:t>Εναλλακτικές δυνατότητες χρήσης (μη πόσιμες: αγροτική, αστική, βιομηχανική, αναψυχής, εμπλουτισμός υπόγειου υδροφορέα – πόσιμες: έμμεση πόση, άμεση πόση)</a:t>
            </a:r>
          </a:p>
          <a:p>
            <a:r>
              <a:rPr lang="el-GR" dirty="0" smtClean="0"/>
              <a:t>Προβλήματα – κίνδυνοι</a:t>
            </a:r>
          </a:p>
          <a:p>
            <a:r>
              <a:rPr lang="el-GR" dirty="0" smtClean="0"/>
              <a:t>Πλεονεκτήματα – Μειονεκτήματα</a:t>
            </a:r>
          </a:p>
          <a:p>
            <a:r>
              <a:rPr lang="el-GR" dirty="0" smtClean="0"/>
              <a:t>Δημόσια υγεία και περιβαλλοντικά θέματα που σχετίζονται με την επαναχρησιμοποίηση λυμάτων</a:t>
            </a:r>
          </a:p>
          <a:p>
            <a:r>
              <a:rPr lang="el-GR" dirty="0" smtClean="0"/>
              <a:t>Ανάκτηση λυμάτων – τεχνολογίες επεξεργασίας</a:t>
            </a:r>
          </a:p>
          <a:p>
            <a:r>
              <a:rPr lang="el-GR" dirty="0" smtClean="0"/>
              <a:t>Ανάλυση επικινδυνότητας και βαθμός επεξεργασίας</a:t>
            </a:r>
          </a:p>
          <a:p>
            <a:r>
              <a:rPr lang="el-GR" dirty="0" smtClean="0"/>
              <a:t>Τοξικότητα και βαθμός επεξεργασίας</a:t>
            </a:r>
          </a:p>
          <a:p>
            <a:r>
              <a:rPr lang="el-GR" dirty="0" smtClean="0"/>
              <a:t>Κόστος και ανάκτηση λυμάτων</a:t>
            </a:r>
          </a:p>
          <a:p>
            <a:r>
              <a:rPr lang="el-GR" dirty="0" smtClean="0"/>
              <a:t>Οδηγίες και κριτήρια – παραδείγματα</a:t>
            </a:r>
          </a:p>
          <a:p>
            <a:r>
              <a:rPr lang="el-GR" dirty="0" smtClean="0"/>
              <a:t>Εφαρμογές επαναχρησιμοποίησης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24545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Ιατρικά απόβλητα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Διάκριση ιατρικών αποβλήτων</a:t>
            </a:r>
          </a:p>
          <a:p>
            <a:r>
              <a:rPr lang="el-GR" dirty="0" smtClean="0"/>
              <a:t>Ιδιότητες που τα καθιστούν επικίνδυνα</a:t>
            </a:r>
          </a:p>
          <a:p>
            <a:r>
              <a:rPr lang="el-GR" dirty="0" smtClean="0"/>
              <a:t>Κατάταξη ιατρικών αποβλήτων (ευρωπαϊκός κατάλογος αποβλήτων)</a:t>
            </a:r>
          </a:p>
          <a:p>
            <a:r>
              <a:rPr lang="el-GR" dirty="0" smtClean="0"/>
              <a:t>Υλικά και αντικείμενα που καθιστούν </a:t>
            </a:r>
            <a:r>
              <a:rPr lang="el-GR" dirty="0" smtClean="0"/>
              <a:t>μολυσματικά </a:t>
            </a:r>
            <a:r>
              <a:rPr lang="el-GR" dirty="0" smtClean="0"/>
              <a:t>τα ιατρικά απόβλητα</a:t>
            </a:r>
          </a:p>
          <a:p>
            <a:r>
              <a:rPr lang="el-GR" dirty="0" smtClean="0"/>
              <a:t>Σύσταση ιατρικών αποβλήτων</a:t>
            </a:r>
          </a:p>
          <a:p>
            <a:r>
              <a:rPr lang="el-GR" dirty="0" smtClean="0"/>
              <a:t>Επιπτώσεις στην υγεία</a:t>
            </a:r>
          </a:p>
          <a:p>
            <a:r>
              <a:rPr lang="el-GR" dirty="0" smtClean="0"/>
              <a:t>Διαχείριση ιατρικών αποβλήτων (αναγνώριση επικίνδυνων αποβλήτων, σωστός διαχωρισμός-σήμανση, προσωρινή αποθήκευση, προεπεξεργασία ορισμένων κατηγοριών, σωστή μεταφορά, τελική επεξεργασία)</a:t>
            </a:r>
          </a:p>
          <a:p>
            <a:r>
              <a:rPr lang="el-GR" dirty="0" smtClean="0"/>
              <a:t>Βασικές μέθοδοι επεξεργασίας (αποτέφρωση, αποστείρωση)</a:t>
            </a:r>
          </a:p>
          <a:p>
            <a:r>
              <a:rPr lang="el-GR" dirty="0" smtClean="0"/>
              <a:t>Βασική νομοθεσία</a:t>
            </a:r>
          </a:p>
          <a:p>
            <a:r>
              <a:rPr lang="el-GR" dirty="0" smtClean="0"/>
              <a:t>Διαχείριση στην Ελλάδα</a:t>
            </a:r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97733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 smtClean="0"/>
              <a:t>Βιομηχανικά στερεά και υγρά απόβλητα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Διάκριση των βιομηχανικών αποβλήτων</a:t>
            </a:r>
          </a:p>
          <a:p>
            <a:r>
              <a:rPr lang="el-GR" dirty="0" smtClean="0"/>
              <a:t>Επικίνδυνες ουσίες με βάση τα χαρακτηριστικά τους</a:t>
            </a:r>
          </a:p>
          <a:p>
            <a:r>
              <a:rPr lang="el-GR" dirty="0" smtClean="0"/>
              <a:t>Εκχυλιστική μέθοδος τοξικότητας</a:t>
            </a:r>
          </a:p>
          <a:p>
            <a:r>
              <a:rPr lang="el-GR" dirty="0" smtClean="0"/>
              <a:t>Αδρανοποίηση τοξικών αποβλήτων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14927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 smtClean="0"/>
              <a:t>Αστικά στερεά απόβλητα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Γενικά στοιχεία – χαρακτηριστικά</a:t>
            </a:r>
          </a:p>
          <a:p>
            <a:r>
              <a:rPr lang="el-GR" dirty="0" smtClean="0"/>
              <a:t>Μέθοδοι επεξεργασίας</a:t>
            </a:r>
          </a:p>
          <a:p>
            <a:r>
              <a:rPr lang="el-GR" dirty="0" smtClean="0"/>
              <a:t>Νομοθεσία</a:t>
            </a:r>
          </a:p>
          <a:p>
            <a:r>
              <a:rPr lang="el-GR" dirty="0" smtClean="0"/>
              <a:t>Κυκλική οικονομία</a:t>
            </a:r>
          </a:p>
          <a:p>
            <a:r>
              <a:rPr lang="el-GR" dirty="0" smtClean="0"/>
              <a:t>ΧΥΤΑ</a:t>
            </a:r>
          </a:p>
          <a:p>
            <a:r>
              <a:rPr lang="el-GR" dirty="0" smtClean="0"/>
              <a:t>Ανάκτηση βιοαερίου</a:t>
            </a:r>
          </a:p>
          <a:p>
            <a:r>
              <a:rPr lang="el-GR" dirty="0" smtClean="0"/>
              <a:t>Χωροθέτηση ΧΥΤΑ</a:t>
            </a:r>
          </a:p>
          <a:p>
            <a:r>
              <a:rPr lang="el-GR" dirty="0" smtClean="0"/>
              <a:t>Ανακύκλωση υλικών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0368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 smtClean="0"/>
              <a:t>Θερμική επεξεργασία στερεών αποβήτων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Χαρακτηριστικά – έννοιες- </a:t>
            </a:r>
            <a:r>
              <a:rPr lang="el-GR" dirty="0"/>
              <a:t>Ιδιότητες των αποβλήτων που επηρεάζουν την </a:t>
            </a:r>
            <a:r>
              <a:rPr lang="el-GR" dirty="0" smtClean="0"/>
              <a:t>καύση</a:t>
            </a:r>
          </a:p>
          <a:p>
            <a:r>
              <a:rPr lang="el-GR" dirty="0" smtClean="0"/>
              <a:t>Μέθοδοι θερμικής επεξεργασίας (αποτέφρωση, αεριοποίηση, τεχνική του πλάσματος, πυρόλυση)</a:t>
            </a:r>
          </a:p>
          <a:p>
            <a:r>
              <a:rPr lang="el-GR" dirty="0" smtClean="0"/>
              <a:t>Στόχοι της καύσης, πλεονεκτήματα, μειονεκτήματα</a:t>
            </a:r>
          </a:p>
          <a:p>
            <a:r>
              <a:rPr lang="el-GR" dirty="0" smtClean="0"/>
              <a:t>Μηχανισμός της καύσης </a:t>
            </a:r>
          </a:p>
          <a:p>
            <a:r>
              <a:rPr lang="el-GR" dirty="0" smtClean="0"/>
              <a:t>Δομή μονάδων καύσης (ζύγιση, παραλαβή, τεμαχισμός, γερανοί, εσχάρες, ρευστοποιημένη κλίνη, περιστροφικός κλίβανος, σύστημα απομάκρυνση υπολειμμάτων, λέβητες)</a:t>
            </a:r>
          </a:p>
          <a:p>
            <a:r>
              <a:rPr lang="el-GR" dirty="0" smtClean="0"/>
              <a:t>Εκπομπές αερίων</a:t>
            </a:r>
          </a:p>
          <a:p>
            <a:r>
              <a:rPr lang="el-GR" dirty="0" smtClean="0"/>
              <a:t>Μείωση των εκπομπών</a:t>
            </a:r>
          </a:p>
          <a:p>
            <a:r>
              <a:rPr lang="en-US" dirty="0" smtClean="0"/>
              <a:t>RDF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870546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 smtClean="0"/>
              <a:t>Βιολογικές μέθοδοι επεξεργασίας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Κομποστοποίηση</a:t>
            </a:r>
            <a:r>
              <a:rPr lang="el-GR" dirty="0"/>
              <a:t>, αναερόβια χώνευση, </a:t>
            </a:r>
            <a:r>
              <a:rPr lang="el-GR" dirty="0" smtClean="0"/>
              <a:t>βιολογική ξήρανση</a:t>
            </a:r>
          </a:p>
          <a:p>
            <a:r>
              <a:rPr lang="el-GR" dirty="0" smtClean="0"/>
              <a:t>Πλεονεκτήματα, μειονεκτήματα</a:t>
            </a:r>
          </a:p>
          <a:p>
            <a:r>
              <a:rPr lang="el-GR" dirty="0" smtClean="0"/>
              <a:t>Εγκαταστάσεις μηχανικής και βιολογικής επεξεργασίας - προϊόντα</a:t>
            </a:r>
          </a:p>
          <a:p>
            <a:r>
              <a:rPr lang="el-GR" dirty="0" smtClean="0"/>
              <a:t>Συστήματα κομποστοποίησης</a:t>
            </a:r>
          </a:p>
          <a:p>
            <a:r>
              <a:rPr lang="el-GR" dirty="0" smtClean="0"/>
              <a:t>Φάσεις της ζύμωσης</a:t>
            </a:r>
          </a:p>
          <a:p>
            <a:r>
              <a:rPr lang="el-GR" dirty="0" smtClean="0"/>
              <a:t>Προϊόντα της κομποστοποίησης</a:t>
            </a:r>
          </a:p>
          <a:p>
            <a:r>
              <a:rPr lang="el-GR" dirty="0" smtClean="0"/>
              <a:t>Κομποστοποίηση στην Ελλάδα και την Ευρώπη - Νομοθεσία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416927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Γειτνίαση">
  <a:themeElements>
    <a:clrScheme name="Γειτνίαση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Γειτνίαση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703</TotalTime>
  <Words>589</Words>
  <Application>Microsoft Office PowerPoint</Application>
  <PresentationFormat>On-screen Show (4:3)</PresentationFormat>
  <Paragraphs>109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Γειτνίαση</vt:lpstr>
      <vt:lpstr>ΠΑΝΕΠΙΣΤΗΜΙΟ ΘΕΣΣΑΛΙΑΣ ΤΜΗΜΑ ΜΗΧΑΝΙΚΩΝ ΧΩΡΟΤΑΞΙΑΣ ΠΟΛΕΟΔΟΜΙΑΣ ΚΑΙ ΠΕΡΙΦΕΡΕΙΑΚΗΣ ΑΝΑΠΤΥΞΗΣ</vt:lpstr>
      <vt:lpstr>ΔΟΜΗ ΤΟΥ ΜΑΘΗΜΑΤΟΣ</vt:lpstr>
      <vt:lpstr>Χαρακτηριστικά υγρών αποβλήτων – μέθοδοι επεξεργασίας</vt:lpstr>
      <vt:lpstr>Επαναχρησιμοποίηση υγρών αποβλήτων</vt:lpstr>
      <vt:lpstr>Ιατρικά απόβλητα</vt:lpstr>
      <vt:lpstr>Βιομηχανικά στερεά και υγρά απόβλητα</vt:lpstr>
      <vt:lpstr>Αστικά στερεά απόβλητα</vt:lpstr>
      <vt:lpstr>Θερμική επεξεργασία στερεών αποβήτων</vt:lpstr>
      <vt:lpstr>Βιολογικές μέθοδοι επεξεργασίας</vt:lpstr>
      <vt:lpstr>Απόβλητα ηλεκτρικού και ηλεκτρονικού εξοπλισμού (ΑΗΗΕ)</vt:lpstr>
      <vt:lpstr>‘Αλλα ειδικά ρεύματα αποβλήτων</vt:lpstr>
      <vt:lpstr>Περιβαλλοντική νομοθεσία</vt:lpstr>
      <vt:lpstr>Αξιολόγηση μαθήματος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ΤΜΗΜΑ ΜΗΧΑΝΙΚΩΝ ΧΩΡΟΤΑΞΙΑΣ ΠΟΛΕΟΔΟΜΙΑΣ ΚΑΙ ΠΕΡΙΦΕΡΕΙΑΚΗΣ ΑΝΑΠΤΥΞΗΣ</dc:title>
  <dc:creator>KATERINA</dc:creator>
  <cp:lastModifiedBy>KATERINA</cp:lastModifiedBy>
  <cp:revision>81</cp:revision>
  <dcterms:created xsi:type="dcterms:W3CDTF">2014-03-30T10:34:57Z</dcterms:created>
  <dcterms:modified xsi:type="dcterms:W3CDTF">2016-02-16T14:50:21Z</dcterms:modified>
</cp:coreProperties>
</file>