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7" r:id="rId2"/>
    <p:sldId id="256" r:id="rId3"/>
    <p:sldId id="259" r:id="rId4"/>
    <p:sldId id="264" r:id="rId5"/>
    <p:sldId id="265" r:id="rId6"/>
    <p:sldId id="257" r:id="rId7"/>
    <p:sldId id="275" r:id="rId8"/>
    <p:sldId id="266" r:id="rId9"/>
    <p:sldId id="260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83" r:id="rId19"/>
    <p:sldId id="284" r:id="rId20"/>
    <p:sldId id="286" r:id="rId21"/>
    <p:sldId id="277" r:id="rId22"/>
    <p:sldId id="278" r:id="rId23"/>
    <p:sldId id="279" r:id="rId24"/>
    <p:sldId id="281" r:id="rId25"/>
    <p:sldId id="280" r:id="rId26"/>
    <p:sldId id="282" r:id="rId27"/>
    <p:sldId id="285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5B89C1"/>
    <a:srgbClr val="DBD600"/>
    <a:srgbClr val="820000"/>
    <a:srgbClr val="A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0FA7E-2274-473B-8C49-9587712D54A0}" type="datetimeFigureOut">
              <a:rPr lang="el-GR" smtClean="0"/>
              <a:pPr/>
              <a:t>10/10/2017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E4A5A-4697-4D42-BE02-BD6577D44E07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9063" y="869950"/>
            <a:ext cx="4079875" cy="30607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FD2CB-DD13-4CA0-BD3E-8CE1F4B5BCDD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FD2CB-DD13-4CA0-BD3E-8CE1F4B5BCDD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47681-63E7-4A18-9759-55B3FAA747F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3F5BD-CD6D-410B-8B99-8C95F32A8D17}" type="slidenum">
              <a:rPr lang="en-US"/>
              <a:pPr/>
              <a:t>21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3F5BD-CD6D-410B-8B99-8C95F32A8D17}" type="slidenum">
              <a:rPr lang="en-US"/>
              <a:pPr/>
              <a:t>22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3F5BD-CD6D-410B-8B99-8C95F32A8D17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3F5BD-CD6D-410B-8B99-8C95F32A8D17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3F5BD-CD6D-410B-8B99-8C95F32A8D17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D3C-F39A-4EE1-9AF5-9FD23446C1CE}" type="datetimeFigureOut">
              <a:rPr lang="el-GR" smtClean="0"/>
              <a:pPr/>
              <a:t>10/10/2017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A10D-D7FD-47C7-BEC2-628F29A025D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D3C-F39A-4EE1-9AF5-9FD23446C1CE}" type="datetimeFigureOut">
              <a:rPr lang="el-GR" smtClean="0"/>
              <a:pPr/>
              <a:t>10/10/2017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A10D-D7FD-47C7-BEC2-628F29A025D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D3C-F39A-4EE1-9AF5-9FD23446C1CE}" type="datetimeFigureOut">
              <a:rPr lang="el-GR" smtClean="0"/>
              <a:pPr/>
              <a:t>10/10/2017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A10D-D7FD-47C7-BEC2-628F29A025D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D3C-F39A-4EE1-9AF5-9FD23446C1CE}" type="datetimeFigureOut">
              <a:rPr lang="el-GR" smtClean="0"/>
              <a:pPr/>
              <a:t>10/10/2017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A10D-D7FD-47C7-BEC2-628F29A025D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D3C-F39A-4EE1-9AF5-9FD23446C1CE}" type="datetimeFigureOut">
              <a:rPr lang="el-GR" smtClean="0"/>
              <a:pPr/>
              <a:t>10/10/2017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A10D-D7FD-47C7-BEC2-628F29A025D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D3C-F39A-4EE1-9AF5-9FD23446C1CE}" type="datetimeFigureOut">
              <a:rPr lang="el-GR" smtClean="0"/>
              <a:pPr/>
              <a:t>10/10/2017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A10D-D7FD-47C7-BEC2-628F29A025D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D3C-F39A-4EE1-9AF5-9FD23446C1CE}" type="datetimeFigureOut">
              <a:rPr lang="el-GR" smtClean="0"/>
              <a:pPr/>
              <a:t>10/10/2017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A10D-D7FD-47C7-BEC2-628F29A025D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D3C-F39A-4EE1-9AF5-9FD23446C1CE}" type="datetimeFigureOut">
              <a:rPr lang="el-GR" smtClean="0"/>
              <a:pPr/>
              <a:t>10/10/2017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A10D-D7FD-47C7-BEC2-628F29A025D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D3C-F39A-4EE1-9AF5-9FD23446C1CE}" type="datetimeFigureOut">
              <a:rPr lang="el-GR" smtClean="0"/>
              <a:pPr/>
              <a:t>10/10/2017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A10D-D7FD-47C7-BEC2-628F29A025D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D3C-F39A-4EE1-9AF5-9FD23446C1CE}" type="datetimeFigureOut">
              <a:rPr lang="el-GR" smtClean="0"/>
              <a:pPr/>
              <a:t>10/10/2017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A10D-D7FD-47C7-BEC2-628F29A025D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6D3C-F39A-4EE1-9AF5-9FD23446C1CE}" type="datetimeFigureOut">
              <a:rPr lang="el-GR" smtClean="0"/>
              <a:pPr/>
              <a:t>10/10/2017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A10D-D7FD-47C7-BEC2-628F29A025D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F6D3C-F39A-4EE1-9AF5-9FD23446C1CE}" type="datetimeFigureOut">
              <a:rPr lang="el-GR" smtClean="0"/>
              <a:pPr/>
              <a:t>10/10/2017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A10D-D7FD-47C7-BEC2-628F29A025D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972403"/>
            <a:ext cx="8181833" cy="533691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Vascular System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ysClr val="windowText" lastClr="000000"/>
                </a:solidFill>
              </a:rPr>
              <a:t>	fluids in motion, flow-resistance-viscosity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ysClr val="windowText" lastClr="000000"/>
                </a:solidFill>
              </a:rPr>
              <a:t>	peripheral network, resistance regulation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b="1" dirty="0" smtClean="0">
              <a:solidFill>
                <a:sysClr val="windowText" lastClr="000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>The Heart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latin typeface="+mj-lt"/>
              </a:rPr>
              <a:t>	Frank-Starling law of contraction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latin typeface="+mj-lt"/>
              </a:rPr>
              <a:t>	determinants of cardiac output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latin typeface="+mj-lt"/>
              </a:rPr>
              <a:t>		preload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latin typeface="+mj-lt"/>
              </a:rPr>
              <a:t>		</a:t>
            </a:r>
            <a:r>
              <a:rPr lang="en-US" sz="2000" b="1" dirty="0" err="1" smtClean="0">
                <a:latin typeface="+mj-lt"/>
              </a:rPr>
              <a:t>afterload</a:t>
            </a:r>
            <a:endParaRPr lang="en-US" sz="2000" b="1" dirty="0" smtClean="0"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latin typeface="+mj-lt"/>
              </a:rPr>
              <a:t>		contractility 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latin typeface="+mj-lt"/>
              </a:rPr>
              <a:t>	cardiac cycle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latin typeface="+mj-lt"/>
              </a:rPr>
              <a:t>	pressure-volume loops of LV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latin typeface="+mj-lt"/>
              </a:rPr>
              <a:t>	ejection fraction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latin typeface="+mj-lt"/>
              </a:rPr>
              <a:t>	mechanical work, oxygen consumption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latin typeface="+mj-lt"/>
              </a:rPr>
              <a:t>	management of low flow states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latin typeface="+mj-lt"/>
              </a:rPr>
              <a:t>	what shows SvO</a:t>
            </a:r>
            <a:r>
              <a:rPr lang="en-US" sz="2000" b="1" baseline="-25000" dirty="0" smtClean="0">
                <a:latin typeface="+mj-lt"/>
              </a:rPr>
              <a:t>2</a:t>
            </a:r>
            <a:endParaRPr lang="el-GR" sz="2000" b="1" baseline="-250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2000" b="1" dirty="0" smtClean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55787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Basics of the </a:t>
            </a:r>
            <a:r>
              <a:rPr lang="en-US" sz="3200" dirty="0" smtClean="0"/>
              <a:t>Circulatory</a:t>
            </a:r>
            <a:r>
              <a:rPr lang="en-US" sz="3200" dirty="0" smtClean="0">
                <a:solidFill>
                  <a:schemeClr val="tx1"/>
                </a:solidFill>
              </a:rPr>
              <a:t> System</a:t>
            </a:r>
          </a:p>
        </p:txBody>
      </p:sp>
      <p:sp>
        <p:nvSpPr>
          <p:cNvPr id="27" name="26 - TextBox"/>
          <p:cNvSpPr txBox="1"/>
          <p:nvPr/>
        </p:nvSpPr>
        <p:spPr>
          <a:xfrm>
            <a:off x="7110483" y="668740"/>
            <a:ext cx="148760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outline and educational goals</a:t>
            </a:r>
            <a:endParaRPr lang="el-GR" sz="1400" b="1" dirty="0">
              <a:solidFill>
                <a:schemeClr val="bg1">
                  <a:lumMod val="9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- Εικόνα" descr="FS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6000" y="475200"/>
            <a:ext cx="3681948" cy="5362837"/>
          </a:xfrm>
          <a:prstGeom prst="rect">
            <a:avLst/>
          </a:prstGeom>
        </p:spPr>
      </p:pic>
      <p:pic>
        <p:nvPicPr>
          <p:cNvPr id="27" name="26 - Εικόνα" descr="FS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6000" y="475200"/>
            <a:ext cx="3681948" cy="5362837"/>
          </a:xfrm>
          <a:prstGeom prst="rect">
            <a:avLst/>
          </a:prstGeom>
        </p:spPr>
      </p:pic>
      <p:pic>
        <p:nvPicPr>
          <p:cNvPr id="28" name="27 - Εικόνα" descr="FS6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6000" y="475200"/>
            <a:ext cx="3680000" cy="5360000"/>
          </a:xfrm>
          <a:prstGeom prst="rect">
            <a:avLst/>
          </a:prstGeom>
        </p:spPr>
      </p:pic>
      <p:cxnSp>
        <p:nvCxnSpPr>
          <p:cNvPr id="6" name="5 - Ευθεία γραμμή σύνδεσης"/>
          <p:cNvCxnSpPr/>
          <p:nvPr/>
        </p:nvCxnSpPr>
        <p:spPr>
          <a:xfrm flipH="1">
            <a:off x="2217307" y="2494573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 flipH="1">
            <a:off x="2217307" y="4006741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Βέλος επάνω-κάτω"/>
          <p:cNvSpPr/>
          <p:nvPr/>
        </p:nvSpPr>
        <p:spPr>
          <a:xfrm>
            <a:off x="2217307" y="2566581"/>
            <a:ext cx="432048" cy="1368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H="1">
            <a:off x="1691680" y="2996952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H="1">
            <a:off x="1691680" y="4005064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Βέλος επάνω-κάτω"/>
          <p:cNvSpPr/>
          <p:nvPr/>
        </p:nvSpPr>
        <p:spPr>
          <a:xfrm>
            <a:off x="1691680" y="3068960"/>
            <a:ext cx="432048" cy="864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164571" y="2996952"/>
            <a:ext cx="1383093" cy="584775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fiber length</a:t>
            </a:r>
          </a:p>
          <a:p>
            <a:r>
              <a:rPr lang="en-US" sz="1600" dirty="0" smtClean="0">
                <a:latin typeface="Arial Narrow" pitchFamily="34" charset="0"/>
              </a:rPr>
              <a:t>after contraction</a:t>
            </a:r>
            <a:endParaRPr lang="el-GR" sz="1600" dirty="0">
              <a:latin typeface="Arial Narrow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51520" y="558924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power of contraction depends proportionally on pre-contraction fiber length</a:t>
            </a:r>
            <a:endParaRPr lang="el-GR" sz="2000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251520" y="587727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preload is the volume of the left ventricle before contraction (LVEDV) </a:t>
            </a:r>
            <a:endParaRPr lang="el-GR" sz="2000" b="1" dirty="0"/>
          </a:p>
        </p:txBody>
      </p:sp>
      <p:sp>
        <p:nvSpPr>
          <p:cNvPr id="29" name="28 - TextBox"/>
          <p:cNvSpPr txBox="1"/>
          <p:nvPr/>
        </p:nvSpPr>
        <p:spPr>
          <a:xfrm>
            <a:off x="5508104" y="1196753"/>
            <a:ext cx="3510000" cy="258532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due to the stopper, heart </a:t>
            </a:r>
            <a:r>
              <a:rPr lang="en-US" sz="1200" b="1" dirty="0" smtClean="0">
                <a:latin typeface="Arial Narrow" pitchFamily="34" charset="0"/>
              </a:rPr>
              <a:t>“</a:t>
            </a:r>
            <a:r>
              <a:rPr lang="en-US" b="1" dirty="0" smtClean="0">
                <a:latin typeface="Arial Narrow" pitchFamily="34" charset="0"/>
              </a:rPr>
              <a:t>sees</a:t>
            </a:r>
            <a:r>
              <a:rPr lang="en-US" sz="1200" b="1" dirty="0" smtClean="0">
                <a:latin typeface="Arial Narrow" pitchFamily="34" charset="0"/>
              </a:rPr>
              <a:t>”</a:t>
            </a:r>
            <a:r>
              <a:rPr lang="en-US" b="1" dirty="0" smtClean="0">
                <a:latin typeface="Arial Narrow" pitchFamily="34" charset="0"/>
              </a:rPr>
              <a:t> after-load only when contraction starts </a:t>
            </a:r>
          </a:p>
          <a:p>
            <a:endParaRPr lang="en-US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before contraction and with aortic valve closed, heart is “unaware” of how much the afterload is</a:t>
            </a:r>
          </a:p>
          <a:p>
            <a:endParaRPr lang="en-US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fiber length after contraction depends on the amount of afterload</a:t>
            </a:r>
          </a:p>
        </p:txBody>
      </p:sp>
      <p:sp>
        <p:nvSpPr>
          <p:cNvPr id="30" name="29 - Ορθογώνιο"/>
          <p:cNvSpPr/>
          <p:nvPr/>
        </p:nvSpPr>
        <p:spPr>
          <a:xfrm>
            <a:off x="5436096" y="1196752"/>
            <a:ext cx="370790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1" name="30 - Ορθογώνιο"/>
          <p:cNvSpPr/>
          <p:nvPr/>
        </p:nvSpPr>
        <p:spPr>
          <a:xfrm>
            <a:off x="5436096" y="1988840"/>
            <a:ext cx="370790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2" name="31 - Ορθογώνιο"/>
          <p:cNvSpPr/>
          <p:nvPr/>
        </p:nvSpPr>
        <p:spPr>
          <a:xfrm>
            <a:off x="5436096" y="3068960"/>
            <a:ext cx="370790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33" name="32 - Ευθεία γραμμή σύνδεσης"/>
          <p:cNvCxnSpPr/>
          <p:nvPr/>
        </p:nvCxnSpPr>
        <p:spPr>
          <a:xfrm flipH="1">
            <a:off x="3419872" y="2636912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 flipH="1">
            <a:off x="3419872" y="4005064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- Βέλος επάνω-κάτω"/>
          <p:cNvSpPr/>
          <p:nvPr/>
        </p:nvSpPr>
        <p:spPr>
          <a:xfrm>
            <a:off x="3419872" y="2708920"/>
            <a:ext cx="432048" cy="1224136"/>
          </a:xfrm>
          <a:prstGeom prst="upDown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6" name="35 - Ορθογώνιο"/>
          <p:cNvSpPr/>
          <p:nvPr/>
        </p:nvSpPr>
        <p:spPr>
          <a:xfrm>
            <a:off x="2339752" y="620688"/>
            <a:ext cx="259228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7" name="36 - Ορθογώνιο"/>
          <p:cNvSpPr/>
          <p:nvPr/>
        </p:nvSpPr>
        <p:spPr>
          <a:xfrm>
            <a:off x="3275856" y="1844824"/>
            <a:ext cx="2088232" cy="86409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539552" y="260648"/>
            <a:ext cx="84249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Frank-Starling law of contraction</a:t>
            </a:r>
            <a:endParaRPr lang="el-GR" sz="2400" dirty="0"/>
          </a:p>
        </p:txBody>
      </p:sp>
      <p:sp>
        <p:nvSpPr>
          <p:cNvPr id="23" name="22 - TextBox"/>
          <p:cNvSpPr txBox="1"/>
          <p:nvPr/>
        </p:nvSpPr>
        <p:spPr>
          <a:xfrm>
            <a:off x="5508104" y="620688"/>
            <a:ext cx="3024336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</a:t>
            </a:r>
            <a:r>
              <a:rPr lang="en-US" sz="2400" b="1" dirty="0" smtClean="0">
                <a:solidFill>
                  <a:schemeClr val="bg1"/>
                </a:solidFill>
              </a:rPr>
              <a:t>afterload ?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- Εικόνα" descr="FS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2422478" cy="3528392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539552" y="260648"/>
            <a:ext cx="84249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Frank-Starling law of contraction</a:t>
            </a:r>
            <a:endParaRPr lang="el-GR" sz="2400" dirty="0"/>
          </a:p>
        </p:txBody>
      </p:sp>
      <p:sp>
        <p:nvSpPr>
          <p:cNvPr id="23" name="22 - TextBox"/>
          <p:cNvSpPr txBox="1"/>
          <p:nvPr/>
        </p:nvSpPr>
        <p:spPr>
          <a:xfrm>
            <a:off x="5508104" y="620688"/>
            <a:ext cx="3024336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</a:t>
            </a:r>
            <a:r>
              <a:rPr lang="en-US" sz="2400" b="1" dirty="0" smtClean="0">
                <a:solidFill>
                  <a:schemeClr val="bg1"/>
                </a:solidFill>
              </a:rPr>
              <a:t>stroke volume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1331640" y="2348880"/>
            <a:ext cx="2016224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SV = EDV - ESV</a:t>
            </a:r>
            <a:endParaRPr lang="el-GR" sz="2400" b="1" dirty="0">
              <a:solidFill>
                <a:srgbClr val="C00000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7338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37 - Βέλος επάνω-κάτω"/>
          <p:cNvSpPr/>
          <p:nvPr/>
        </p:nvSpPr>
        <p:spPr>
          <a:xfrm rot="185143">
            <a:off x="6372200" y="4005064"/>
            <a:ext cx="360040" cy="1008112"/>
          </a:xfrm>
          <a:prstGeom prst="upDownArrow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9" name="38 - Βέλος επάνω-κάτω"/>
          <p:cNvSpPr/>
          <p:nvPr/>
        </p:nvSpPr>
        <p:spPr>
          <a:xfrm rot="3070734">
            <a:off x="5217390" y="3290905"/>
            <a:ext cx="360040" cy="720080"/>
          </a:xfrm>
          <a:prstGeom prst="upDownArrow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0" name="39 - Βέλος επάνω-κάτω"/>
          <p:cNvSpPr/>
          <p:nvPr/>
        </p:nvSpPr>
        <p:spPr>
          <a:xfrm rot="1933019">
            <a:off x="5670622" y="3736283"/>
            <a:ext cx="360040" cy="996640"/>
          </a:xfrm>
          <a:prstGeom prst="upDownArrow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1" name="40 - Βέλος επάνω-κάτω"/>
          <p:cNvSpPr/>
          <p:nvPr/>
        </p:nvSpPr>
        <p:spPr>
          <a:xfrm rot="20418407">
            <a:off x="7081965" y="3818997"/>
            <a:ext cx="360040" cy="944920"/>
          </a:xfrm>
          <a:prstGeom prst="upDownArrow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2" name="41 - Βέλος επάνω-κάτω"/>
          <p:cNvSpPr/>
          <p:nvPr/>
        </p:nvSpPr>
        <p:spPr>
          <a:xfrm rot="19274508">
            <a:off x="7566069" y="3390408"/>
            <a:ext cx="360040" cy="720080"/>
          </a:xfrm>
          <a:prstGeom prst="upDownArrow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4" name="43 - TextBox"/>
          <p:cNvSpPr txBox="1"/>
          <p:nvPr/>
        </p:nvSpPr>
        <p:spPr>
          <a:xfrm>
            <a:off x="467544" y="4725144"/>
            <a:ext cx="7992888" cy="1569660"/>
          </a:xfrm>
          <a:prstGeom prst="rect">
            <a:avLst/>
          </a:prstGeom>
          <a:solidFill>
            <a:srgbClr val="FF99FF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Stroke Volume is a result of :</a:t>
            </a:r>
          </a:p>
          <a:p>
            <a:pPr marL="342900" indent="-342900">
              <a:buAutoNum type="arabicParenR"/>
            </a:pPr>
            <a:r>
              <a:rPr lang="en-US" sz="2400" b="1" dirty="0" smtClean="0"/>
              <a:t>the amount of preload  </a:t>
            </a:r>
            <a:r>
              <a:rPr lang="en-US" dirty="0" smtClean="0"/>
              <a:t>(increased preload results greater SV) </a:t>
            </a:r>
          </a:p>
          <a:p>
            <a:pPr marL="342900" indent="-342900">
              <a:buAutoNum type="arabicParenR"/>
            </a:pPr>
            <a:r>
              <a:rPr lang="en-US" sz="2400" b="1" dirty="0" smtClean="0"/>
              <a:t>the amount of afterload  </a:t>
            </a:r>
            <a:r>
              <a:rPr lang="en-US" dirty="0" smtClean="0"/>
              <a:t>(increased afterload results smaller SV)</a:t>
            </a:r>
            <a:endParaRPr lang="en-US" sz="2400" b="1" dirty="0" smtClean="0"/>
          </a:p>
          <a:p>
            <a:pPr marL="342900" indent="-342900">
              <a:buAutoNum type="arabicParenR"/>
            </a:pPr>
            <a:r>
              <a:rPr lang="en-US" sz="2400" b="1" dirty="0" smtClean="0"/>
              <a:t>the strength of contraction </a:t>
            </a:r>
            <a:r>
              <a:rPr lang="en-US" dirty="0" smtClean="0"/>
              <a:t>(depends on intrinsic and extrinsic factors)</a:t>
            </a:r>
            <a:endParaRPr lang="el-GR" dirty="0"/>
          </a:p>
        </p:txBody>
      </p:sp>
      <p:sp>
        <p:nvSpPr>
          <p:cNvPr id="45" name="44 - TextBox"/>
          <p:cNvSpPr txBox="1"/>
          <p:nvPr/>
        </p:nvSpPr>
        <p:spPr>
          <a:xfrm>
            <a:off x="5508104" y="1124744"/>
            <a:ext cx="3024336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</a:t>
            </a:r>
            <a:r>
              <a:rPr lang="en-US" sz="2400" b="1" dirty="0" smtClean="0">
                <a:solidFill>
                  <a:schemeClr val="bg1"/>
                </a:solidFill>
              </a:rPr>
              <a:t>cardiac output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1331640" y="2924944"/>
            <a:ext cx="2016224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 = SV  x  HR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467544" y="4725144"/>
            <a:ext cx="7992888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CARDIAC OUTPUT is a result of :</a:t>
            </a: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/>
                </a:solidFill>
              </a:rPr>
              <a:t>the amount of preload  </a:t>
            </a:r>
            <a:r>
              <a:rPr lang="en-US" dirty="0" smtClean="0">
                <a:solidFill>
                  <a:schemeClr val="bg1"/>
                </a:solidFill>
              </a:rPr>
              <a:t>(increased preload results greater SV) </a:t>
            </a: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/>
                </a:solidFill>
              </a:rPr>
              <a:t>the amount of afterload  </a:t>
            </a:r>
            <a:r>
              <a:rPr lang="en-US" dirty="0" smtClean="0">
                <a:solidFill>
                  <a:schemeClr val="bg1"/>
                </a:solidFill>
              </a:rPr>
              <a:t>(increased afterload results smaller SV)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/>
                </a:solidFill>
              </a:rPr>
              <a:t>the strength of contraction </a:t>
            </a:r>
            <a:r>
              <a:rPr lang="en-US" dirty="0" smtClean="0">
                <a:solidFill>
                  <a:schemeClr val="bg1"/>
                </a:solidFill>
              </a:rPr>
              <a:t>(depends on intrinsic and extrinsic factors)</a:t>
            </a: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/>
                </a:solidFill>
              </a:rPr>
              <a:t>heart rate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- Εικόνα" descr="FS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2422478" cy="3528392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539552" y="260648"/>
            <a:ext cx="84249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Frank-Starling law of contraction</a:t>
            </a:r>
            <a:endParaRPr lang="el-GR" sz="2400" dirty="0"/>
          </a:p>
        </p:txBody>
      </p:sp>
      <p:sp>
        <p:nvSpPr>
          <p:cNvPr id="16" name="15 - Έλλειψη"/>
          <p:cNvSpPr/>
          <p:nvPr/>
        </p:nvSpPr>
        <p:spPr>
          <a:xfrm>
            <a:off x="3563888" y="476672"/>
            <a:ext cx="2304256" cy="1368152"/>
          </a:xfrm>
          <a:prstGeom prst="ellipse">
            <a:avLst/>
          </a:prstGeom>
          <a:solidFill>
            <a:srgbClr val="FF9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7" name="46 - TextBox"/>
          <p:cNvSpPr txBox="1"/>
          <p:nvPr/>
        </p:nvSpPr>
        <p:spPr>
          <a:xfrm>
            <a:off x="467544" y="4725144"/>
            <a:ext cx="7992888" cy="193899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CARDIAC OUTPUT is a result of :</a:t>
            </a: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/>
                </a:solidFill>
              </a:rPr>
              <a:t>the amount of preload  </a:t>
            </a:r>
            <a:r>
              <a:rPr lang="en-US" dirty="0" smtClean="0">
                <a:solidFill>
                  <a:schemeClr val="bg1"/>
                </a:solidFill>
              </a:rPr>
              <a:t>(increased preload results greater SV) </a:t>
            </a: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/>
                </a:solidFill>
              </a:rPr>
              <a:t>the amount of afterload  </a:t>
            </a:r>
            <a:r>
              <a:rPr lang="en-US" dirty="0" smtClean="0">
                <a:solidFill>
                  <a:schemeClr val="bg1"/>
                </a:solidFill>
              </a:rPr>
              <a:t>(increased afterload results smaller SV)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/>
                </a:solidFill>
              </a:rPr>
              <a:t>the strength of contraction </a:t>
            </a:r>
            <a:r>
              <a:rPr lang="en-US" dirty="0" smtClean="0">
                <a:solidFill>
                  <a:schemeClr val="bg1"/>
                </a:solidFill>
              </a:rPr>
              <a:t>(depends on intrinsic and extrinsic factors)</a:t>
            </a:r>
          </a:p>
          <a:p>
            <a:pPr marL="342900" indent="-342900">
              <a:buAutoNum type="arabicParenR"/>
            </a:pPr>
            <a:r>
              <a:rPr lang="en-US" sz="2400" b="1" dirty="0" smtClean="0">
                <a:solidFill>
                  <a:schemeClr val="bg1"/>
                </a:solidFill>
              </a:rPr>
              <a:t>heart rate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5508104" y="620688"/>
            <a:ext cx="3024336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</a:t>
            </a:r>
            <a:r>
              <a:rPr lang="en-US" sz="2400" b="1" dirty="0" smtClean="0">
                <a:solidFill>
                  <a:schemeClr val="bg1"/>
                </a:solidFill>
              </a:rPr>
              <a:t>stroke volume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3923928" y="764704"/>
            <a:ext cx="158417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SV = EDV - ESV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5" name="44 - TextBox"/>
          <p:cNvSpPr txBox="1"/>
          <p:nvPr/>
        </p:nvSpPr>
        <p:spPr>
          <a:xfrm>
            <a:off x="5508104" y="1124744"/>
            <a:ext cx="3024336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</a:t>
            </a:r>
            <a:r>
              <a:rPr lang="en-US" sz="2400" b="1" dirty="0" smtClean="0">
                <a:solidFill>
                  <a:schemeClr val="bg1"/>
                </a:solidFill>
              </a:rPr>
              <a:t>cardiac output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3923928" y="1124744"/>
            <a:ext cx="158417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 = SV  x  HR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18" name="17 - Επεξήγηση με κάτω βέλος"/>
          <p:cNvSpPr/>
          <p:nvPr/>
        </p:nvSpPr>
        <p:spPr>
          <a:xfrm>
            <a:off x="539552" y="1844824"/>
            <a:ext cx="7992888" cy="3096344"/>
          </a:xfrm>
          <a:prstGeom prst="downArrowCallout">
            <a:avLst>
              <a:gd name="adj1" fmla="val 40000"/>
              <a:gd name="adj2" fmla="val 25000"/>
              <a:gd name="adj3" fmla="val 32031"/>
              <a:gd name="adj4" fmla="val 4716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EVERY OF THESE CAN BE MODIFIED DURING ANESTHESIA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hemorrhage, loss of fluid, urine production, vasodilatation, allergic reaction, central block, mechanical ventilation, pain, awareness, vasoconstriction,  hypothermia,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electrolyte disturbance, infarction, drugs, mesenteric traction, other reflexes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9" name="18 - Επεξήγηση με κάτω βέλος"/>
          <p:cNvSpPr/>
          <p:nvPr/>
        </p:nvSpPr>
        <p:spPr>
          <a:xfrm>
            <a:off x="323528" y="2276872"/>
            <a:ext cx="8424936" cy="26642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5015"/>
            </a:avLst>
          </a:prstGeom>
          <a:solidFill>
            <a:srgbClr val="A8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EVERYTHING CAN BE MODIFIED BY THE ANESTHESIOLOGIST</a:t>
            </a:r>
            <a:endParaRPr lang="el-GR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figure_14_26_0_labeled"/>
          <p:cNvPicPr>
            <a:picLocks noChangeAspect="1" noChangeArrowheads="1"/>
          </p:cNvPicPr>
          <p:nvPr/>
        </p:nvPicPr>
        <p:blipFill>
          <a:blip r:embed="rId2" cstate="print"/>
          <a:srcRect b="4712"/>
          <a:stretch>
            <a:fillRect/>
          </a:stretch>
        </p:blipFill>
        <p:spPr bwMode="auto">
          <a:xfrm>
            <a:off x="1" y="0"/>
            <a:ext cx="3779912" cy="8181528"/>
          </a:xfrm>
          <a:prstGeom prst="rect">
            <a:avLst/>
          </a:prstGeom>
          <a:noFill/>
        </p:spPr>
      </p:pic>
      <p:sp>
        <p:nvSpPr>
          <p:cNvPr id="16" name="15 - Ορθογώνιο"/>
          <p:cNvSpPr/>
          <p:nvPr/>
        </p:nvSpPr>
        <p:spPr>
          <a:xfrm>
            <a:off x="0" y="6597352"/>
            <a:ext cx="3851920" cy="26064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8" name="17 - Ευθεία γραμμή σύνδεσης"/>
          <p:cNvCxnSpPr/>
          <p:nvPr/>
        </p:nvCxnSpPr>
        <p:spPr>
          <a:xfrm flipV="1">
            <a:off x="1857600" y="3789040"/>
            <a:ext cx="0" cy="252028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 flipV="1">
            <a:off x="2123728" y="3789040"/>
            <a:ext cx="0" cy="252028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4067944" y="3212976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aortic valve closure</a:t>
            </a:r>
          </a:p>
          <a:p>
            <a:pPr>
              <a:tabLst>
                <a:tab pos="444500" algn="l"/>
              </a:tabLst>
            </a:pPr>
            <a:r>
              <a:rPr lang="en-US" dirty="0" smtClean="0"/>
              <a:t>	early diastole, </a:t>
            </a:r>
            <a:r>
              <a:rPr lang="en-US" dirty="0" err="1" smtClean="0"/>
              <a:t>isovolumic</a:t>
            </a:r>
            <a:r>
              <a:rPr lang="en-US" dirty="0" smtClean="0"/>
              <a:t> relaxation</a:t>
            </a:r>
          </a:p>
          <a:p>
            <a:pPr>
              <a:tabLst>
                <a:tab pos="444500" algn="l"/>
              </a:tabLst>
            </a:pPr>
            <a:r>
              <a:rPr lang="en-US" dirty="0" smtClean="0"/>
              <a:t>	great reduction of pressure</a:t>
            </a:r>
          </a:p>
          <a:p>
            <a:pPr>
              <a:tabLst>
                <a:tab pos="444500" algn="l"/>
              </a:tabLst>
            </a:pPr>
            <a:r>
              <a:rPr lang="en-US" dirty="0" smtClean="0"/>
              <a:t>	no volume change</a:t>
            </a:r>
          </a:p>
          <a:p>
            <a:r>
              <a:rPr lang="en-US" dirty="0" smtClean="0"/>
              <a:t>mitral valve opening</a:t>
            </a:r>
          </a:p>
          <a:p>
            <a:pPr>
              <a:tabLst>
                <a:tab pos="444500" algn="l"/>
              </a:tabLst>
            </a:pPr>
            <a:r>
              <a:rPr lang="en-US" dirty="0" smtClean="0"/>
              <a:t>	further reduction of pressure</a:t>
            </a:r>
          </a:p>
          <a:p>
            <a:pPr>
              <a:tabLst>
                <a:tab pos="444500" algn="l"/>
              </a:tabLst>
            </a:pPr>
            <a:r>
              <a:rPr lang="en-US" dirty="0" smtClean="0"/>
              <a:t>	quick volume increase </a:t>
            </a:r>
          </a:p>
          <a:p>
            <a:pPr>
              <a:tabLst>
                <a:tab pos="444500" algn="l"/>
              </a:tabLst>
            </a:pPr>
            <a:r>
              <a:rPr lang="en-US" dirty="0" smtClean="0"/>
              <a:t>	RAPID FILLING PHASE (RFP)</a:t>
            </a:r>
          </a:p>
          <a:p>
            <a:pPr>
              <a:tabLst>
                <a:tab pos="444500" algn="l"/>
              </a:tabLst>
            </a:pPr>
            <a:endParaRPr lang="en-US" dirty="0" smtClean="0"/>
          </a:p>
          <a:p>
            <a:pPr>
              <a:tabLst>
                <a:tab pos="444500" algn="l"/>
              </a:tabLst>
            </a:pPr>
            <a:r>
              <a:rPr lang="en-US" dirty="0" smtClean="0"/>
              <a:t>	late diastole</a:t>
            </a:r>
            <a:endParaRPr lang="el-GR" dirty="0"/>
          </a:p>
        </p:txBody>
      </p:sp>
      <p:cxnSp>
        <p:nvCxnSpPr>
          <p:cNvPr id="23" name="22 - Ευθεία γραμμή σύνδεσης"/>
          <p:cNvCxnSpPr/>
          <p:nvPr/>
        </p:nvCxnSpPr>
        <p:spPr>
          <a:xfrm flipV="1">
            <a:off x="2483768" y="3789040"/>
            <a:ext cx="0" cy="252028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1043608" y="3068960"/>
            <a:ext cx="100589" cy="3436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1115616" y="3068960"/>
            <a:ext cx="792088" cy="3436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1907705" y="3068960"/>
            <a:ext cx="1728192" cy="343619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467544" y="3068960"/>
            <a:ext cx="576064" cy="343619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43608" y="3501008"/>
            <a:ext cx="100589" cy="3436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1115616" y="3501008"/>
            <a:ext cx="792088" cy="3436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1907704" y="3501008"/>
            <a:ext cx="576064" cy="3436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2483768" y="3501008"/>
            <a:ext cx="1152128" cy="343619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467544" y="3501008"/>
            <a:ext cx="547385" cy="343619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2051720" y="5301208"/>
            <a:ext cx="5760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RFP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figure_14_26_0_labeled"/>
          <p:cNvPicPr>
            <a:picLocks noChangeAspect="1" noChangeArrowheads="1"/>
          </p:cNvPicPr>
          <p:nvPr/>
        </p:nvPicPr>
        <p:blipFill>
          <a:blip r:embed="rId2" cstate="print"/>
          <a:srcRect b="4712"/>
          <a:stretch>
            <a:fillRect/>
          </a:stretch>
        </p:blipFill>
        <p:spPr bwMode="auto">
          <a:xfrm>
            <a:off x="1" y="0"/>
            <a:ext cx="3779912" cy="8181528"/>
          </a:xfrm>
          <a:prstGeom prst="rect">
            <a:avLst/>
          </a:prstGeom>
          <a:noFill/>
        </p:spPr>
      </p:pic>
      <p:sp>
        <p:nvSpPr>
          <p:cNvPr id="16" name="15 - Ορθογώνιο"/>
          <p:cNvSpPr/>
          <p:nvPr/>
        </p:nvSpPr>
        <p:spPr>
          <a:xfrm>
            <a:off x="0" y="6597352"/>
            <a:ext cx="3851920" cy="26064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7" name="16 - Εικόνα" descr="PVL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268760"/>
            <a:ext cx="4363059" cy="4248743"/>
          </a:xfrm>
          <a:prstGeom prst="rect">
            <a:avLst/>
          </a:prstGeom>
        </p:spPr>
      </p:pic>
      <p:sp>
        <p:nvSpPr>
          <p:cNvPr id="20" name="19 - Ελεύθερη σχεδίαση"/>
          <p:cNvSpPr/>
          <p:nvPr/>
        </p:nvSpPr>
        <p:spPr>
          <a:xfrm>
            <a:off x="2144110" y="4430110"/>
            <a:ext cx="3673366" cy="1755227"/>
          </a:xfrm>
          <a:custGeom>
            <a:avLst/>
            <a:gdLst>
              <a:gd name="connsiteX0" fmla="*/ 0 w 3673366"/>
              <a:gd name="connsiteY0" fmla="*/ 1734207 h 1755227"/>
              <a:gd name="connsiteX1" fmla="*/ 2238704 w 3673366"/>
              <a:gd name="connsiteY1" fmla="*/ 1466193 h 1755227"/>
              <a:gd name="connsiteX2" fmla="*/ 3673366 w 3673366"/>
              <a:gd name="connsiteY2" fmla="*/ 0 h 175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366" h="1755227">
                <a:moveTo>
                  <a:pt x="0" y="1734207"/>
                </a:moveTo>
                <a:cubicBezTo>
                  <a:pt x="813238" y="1744717"/>
                  <a:pt x="1626476" y="1755227"/>
                  <a:pt x="2238704" y="1466193"/>
                </a:cubicBezTo>
                <a:cubicBezTo>
                  <a:pt x="2850932" y="1177159"/>
                  <a:pt x="3262149" y="588579"/>
                  <a:pt x="3673366" y="0"/>
                </a:cubicBezTo>
              </a:path>
            </a:pathLst>
          </a:cu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20 - Ελεύθερη σχεδίαση"/>
          <p:cNvSpPr/>
          <p:nvPr/>
        </p:nvSpPr>
        <p:spPr>
          <a:xfrm flipV="1">
            <a:off x="2123728" y="4149080"/>
            <a:ext cx="3672408" cy="288032"/>
          </a:xfrm>
          <a:custGeom>
            <a:avLst/>
            <a:gdLst>
              <a:gd name="connsiteX0" fmla="*/ 0 w 3673366"/>
              <a:gd name="connsiteY0" fmla="*/ 1734207 h 1755227"/>
              <a:gd name="connsiteX1" fmla="*/ 2238704 w 3673366"/>
              <a:gd name="connsiteY1" fmla="*/ 1466193 h 1755227"/>
              <a:gd name="connsiteX2" fmla="*/ 3673366 w 3673366"/>
              <a:gd name="connsiteY2" fmla="*/ 0 h 175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366" h="1755227">
                <a:moveTo>
                  <a:pt x="0" y="1734207"/>
                </a:moveTo>
                <a:cubicBezTo>
                  <a:pt x="813238" y="1744717"/>
                  <a:pt x="1626476" y="1755227"/>
                  <a:pt x="2238704" y="1466193"/>
                </a:cubicBezTo>
                <a:cubicBezTo>
                  <a:pt x="2850932" y="1177159"/>
                  <a:pt x="3262149" y="588579"/>
                  <a:pt x="3673366" y="0"/>
                </a:cubicBezTo>
              </a:path>
            </a:pathLst>
          </a:cu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24" name="23 - Εικόνα" descr="PVL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268760"/>
            <a:ext cx="4363059" cy="4248743"/>
          </a:xfrm>
          <a:prstGeom prst="rect">
            <a:avLst/>
          </a:prstGeom>
        </p:spPr>
      </p:pic>
      <p:sp>
        <p:nvSpPr>
          <p:cNvPr id="22" name="21 - Πεντάγωνο"/>
          <p:cNvSpPr/>
          <p:nvPr/>
        </p:nvSpPr>
        <p:spPr>
          <a:xfrm rot="16200000">
            <a:off x="4950042" y="5427222"/>
            <a:ext cx="1728192" cy="6120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mitral valve</a:t>
            </a:r>
          </a:p>
          <a:p>
            <a:pPr algn="ctr"/>
            <a:r>
              <a:rPr lang="en-US" b="1" dirty="0" smtClean="0"/>
              <a:t>opening</a:t>
            </a:r>
            <a:endParaRPr lang="el-GR" b="1" dirty="0"/>
          </a:p>
        </p:txBody>
      </p:sp>
      <p:sp>
        <p:nvSpPr>
          <p:cNvPr id="25" name="24 - Ελεύθερη σχεδίαση"/>
          <p:cNvSpPr/>
          <p:nvPr/>
        </p:nvSpPr>
        <p:spPr>
          <a:xfrm>
            <a:off x="3707904" y="4365104"/>
            <a:ext cx="3528392" cy="936105"/>
          </a:xfrm>
          <a:custGeom>
            <a:avLst/>
            <a:gdLst>
              <a:gd name="connsiteX0" fmla="*/ 0 w 3673366"/>
              <a:gd name="connsiteY0" fmla="*/ 1734207 h 1755227"/>
              <a:gd name="connsiteX1" fmla="*/ 2238704 w 3673366"/>
              <a:gd name="connsiteY1" fmla="*/ 1466193 h 1755227"/>
              <a:gd name="connsiteX2" fmla="*/ 3673366 w 3673366"/>
              <a:gd name="connsiteY2" fmla="*/ 0 h 175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366" h="1755227">
                <a:moveTo>
                  <a:pt x="0" y="1734207"/>
                </a:moveTo>
                <a:cubicBezTo>
                  <a:pt x="813238" y="1744717"/>
                  <a:pt x="1626476" y="1755227"/>
                  <a:pt x="2238704" y="1466193"/>
                </a:cubicBezTo>
                <a:cubicBezTo>
                  <a:pt x="2850932" y="1177159"/>
                  <a:pt x="3262149" y="588579"/>
                  <a:pt x="3673366" y="0"/>
                </a:cubicBezTo>
              </a:path>
            </a:pathLst>
          </a:cu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6" name="25 - Ελεύθερη σχεδίαση"/>
          <p:cNvSpPr/>
          <p:nvPr/>
        </p:nvSpPr>
        <p:spPr>
          <a:xfrm flipV="1">
            <a:off x="3635896" y="4149080"/>
            <a:ext cx="3600400" cy="144016"/>
          </a:xfrm>
          <a:custGeom>
            <a:avLst/>
            <a:gdLst>
              <a:gd name="connsiteX0" fmla="*/ 0 w 3673366"/>
              <a:gd name="connsiteY0" fmla="*/ 1734207 h 1755227"/>
              <a:gd name="connsiteX1" fmla="*/ 2238704 w 3673366"/>
              <a:gd name="connsiteY1" fmla="*/ 1466193 h 1755227"/>
              <a:gd name="connsiteX2" fmla="*/ 3673366 w 3673366"/>
              <a:gd name="connsiteY2" fmla="*/ 0 h 175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366" h="1755227">
                <a:moveTo>
                  <a:pt x="0" y="1734207"/>
                </a:moveTo>
                <a:cubicBezTo>
                  <a:pt x="813238" y="1744717"/>
                  <a:pt x="1626476" y="1755227"/>
                  <a:pt x="2238704" y="1466193"/>
                </a:cubicBezTo>
                <a:cubicBezTo>
                  <a:pt x="2850932" y="1177159"/>
                  <a:pt x="3262149" y="588579"/>
                  <a:pt x="3673366" y="0"/>
                </a:cubicBezTo>
              </a:path>
            </a:pathLst>
          </a:cu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27" name="26 - Εικόνα" descr="PVL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1268760"/>
            <a:ext cx="4363059" cy="4248743"/>
          </a:xfrm>
          <a:prstGeom prst="rect">
            <a:avLst/>
          </a:prstGeom>
        </p:spPr>
      </p:pic>
      <p:pic>
        <p:nvPicPr>
          <p:cNvPr id="28" name="27 - Εικόνα" descr="PVL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1268760"/>
            <a:ext cx="4363059" cy="4248743"/>
          </a:xfrm>
          <a:prstGeom prst="rect">
            <a:avLst/>
          </a:prstGeom>
        </p:spPr>
      </p:pic>
      <p:sp>
        <p:nvSpPr>
          <p:cNvPr id="23" name="22 - Πεντάγωνο"/>
          <p:cNvSpPr/>
          <p:nvPr/>
        </p:nvSpPr>
        <p:spPr>
          <a:xfrm rot="16200000">
            <a:off x="6354198" y="5463226"/>
            <a:ext cx="1800200" cy="6120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mitral valve</a:t>
            </a:r>
          </a:p>
          <a:p>
            <a:pPr algn="ctr"/>
            <a:r>
              <a:rPr lang="en-US" b="1" dirty="0" smtClean="0"/>
              <a:t>closure</a:t>
            </a:r>
            <a:endParaRPr lang="el-GR" b="1" dirty="0"/>
          </a:p>
        </p:txBody>
      </p:sp>
      <p:sp>
        <p:nvSpPr>
          <p:cNvPr id="30" name="29 - Ελεύθερη σχεδίαση"/>
          <p:cNvSpPr/>
          <p:nvPr/>
        </p:nvSpPr>
        <p:spPr>
          <a:xfrm flipV="1">
            <a:off x="1187624" y="2564904"/>
            <a:ext cx="6048672" cy="360040"/>
          </a:xfrm>
          <a:custGeom>
            <a:avLst/>
            <a:gdLst>
              <a:gd name="connsiteX0" fmla="*/ 0 w 3673366"/>
              <a:gd name="connsiteY0" fmla="*/ 1734207 h 1755227"/>
              <a:gd name="connsiteX1" fmla="*/ 2238704 w 3673366"/>
              <a:gd name="connsiteY1" fmla="*/ 1466193 h 1755227"/>
              <a:gd name="connsiteX2" fmla="*/ 3673366 w 3673366"/>
              <a:gd name="connsiteY2" fmla="*/ 0 h 175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366" h="1755227">
                <a:moveTo>
                  <a:pt x="0" y="1734207"/>
                </a:moveTo>
                <a:cubicBezTo>
                  <a:pt x="813238" y="1744717"/>
                  <a:pt x="1626476" y="1755227"/>
                  <a:pt x="2238704" y="1466193"/>
                </a:cubicBezTo>
                <a:cubicBezTo>
                  <a:pt x="2850932" y="1177159"/>
                  <a:pt x="3262149" y="588579"/>
                  <a:pt x="3673366" y="0"/>
                </a:cubicBezTo>
              </a:path>
            </a:pathLst>
          </a:cu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1" name="30 - Ελεύθερη σχεδίαση"/>
          <p:cNvSpPr/>
          <p:nvPr/>
        </p:nvSpPr>
        <p:spPr>
          <a:xfrm>
            <a:off x="1259632" y="2996952"/>
            <a:ext cx="5976664" cy="2232248"/>
          </a:xfrm>
          <a:custGeom>
            <a:avLst/>
            <a:gdLst>
              <a:gd name="connsiteX0" fmla="*/ 0 w 3673366"/>
              <a:gd name="connsiteY0" fmla="*/ 1734207 h 1755227"/>
              <a:gd name="connsiteX1" fmla="*/ 2238704 w 3673366"/>
              <a:gd name="connsiteY1" fmla="*/ 1466193 h 1755227"/>
              <a:gd name="connsiteX2" fmla="*/ 3673366 w 3673366"/>
              <a:gd name="connsiteY2" fmla="*/ 0 h 175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366" h="1755227">
                <a:moveTo>
                  <a:pt x="0" y="1734207"/>
                </a:moveTo>
                <a:cubicBezTo>
                  <a:pt x="813238" y="1744717"/>
                  <a:pt x="1626476" y="1755227"/>
                  <a:pt x="2238704" y="1466193"/>
                </a:cubicBezTo>
                <a:cubicBezTo>
                  <a:pt x="2850932" y="1177159"/>
                  <a:pt x="3262149" y="588579"/>
                  <a:pt x="3673366" y="0"/>
                </a:cubicBezTo>
              </a:path>
            </a:pathLst>
          </a:cu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2" name="31 - Εικόνα" descr="PVL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1268760"/>
            <a:ext cx="4363059" cy="4248743"/>
          </a:xfrm>
          <a:prstGeom prst="rect">
            <a:avLst/>
          </a:prstGeom>
        </p:spPr>
      </p:pic>
      <p:sp>
        <p:nvSpPr>
          <p:cNvPr id="29" name="28 - Πεντάγωνο"/>
          <p:cNvSpPr/>
          <p:nvPr/>
        </p:nvSpPr>
        <p:spPr>
          <a:xfrm flipH="1">
            <a:off x="7559824" y="2636912"/>
            <a:ext cx="1584176" cy="6120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aortic valve</a:t>
            </a:r>
          </a:p>
          <a:p>
            <a:pPr algn="ctr"/>
            <a:r>
              <a:rPr lang="en-US" b="1" dirty="0" smtClean="0"/>
              <a:t>opening</a:t>
            </a:r>
            <a:endParaRPr lang="el-GR" b="1" dirty="0"/>
          </a:p>
        </p:txBody>
      </p:sp>
      <p:sp>
        <p:nvSpPr>
          <p:cNvPr id="33" name="32 - Ελεύθερη σχεδίαση"/>
          <p:cNvSpPr/>
          <p:nvPr/>
        </p:nvSpPr>
        <p:spPr>
          <a:xfrm flipV="1">
            <a:off x="1547664" y="1628800"/>
            <a:ext cx="4536504" cy="288032"/>
          </a:xfrm>
          <a:custGeom>
            <a:avLst/>
            <a:gdLst>
              <a:gd name="connsiteX0" fmla="*/ 0 w 3673366"/>
              <a:gd name="connsiteY0" fmla="*/ 1734207 h 1755227"/>
              <a:gd name="connsiteX1" fmla="*/ 2238704 w 3673366"/>
              <a:gd name="connsiteY1" fmla="*/ 1466193 h 1755227"/>
              <a:gd name="connsiteX2" fmla="*/ 3673366 w 3673366"/>
              <a:gd name="connsiteY2" fmla="*/ 0 h 175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366" h="1755227">
                <a:moveTo>
                  <a:pt x="0" y="1734207"/>
                </a:moveTo>
                <a:cubicBezTo>
                  <a:pt x="813238" y="1744717"/>
                  <a:pt x="1626476" y="1755227"/>
                  <a:pt x="2238704" y="1466193"/>
                </a:cubicBezTo>
                <a:cubicBezTo>
                  <a:pt x="2850932" y="1177159"/>
                  <a:pt x="3262149" y="588579"/>
                  <a:pt x="3673366" y="0"/>
                </a:cubicBezTo>
              </a:path>
            </a:pathLst>
          </a:cu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4" name="33 - Ελεύθερη σχεδίαση"/>
          <p:cNvSpPr/>
          <p:nvPr/>
        </p:nvSpPr>
        <p:spPr>
          <a:xfrm>
            <a:off x="1547664" y="2132856"/>
            <a:ext cx="4536504" cy="3744416"/>
          </a:xfrm>
          <a:custGeom>
            <a:avLst/>
            <a:gdLst>
              <a:gd name="connsiteX0" fmla="*/ 0 w 3673366"/>
              <a:gd name="connsiteY0" fmla="*/ 1734207 h 1755227"/>
              <a:gd name="connsiteX1" fmla="*/ 2238704 w 3673366"/>
              <a:gd name="connsiteY1" fmla="*/ 1466193 h 1755227"/>
              <a:gd name="connsiteX2" fmla="*/ 3673366 w 3673366"/>
              <a:gd name="connsiteY2" fmla="*/ 0 h 175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3366" h="1755227">
                <a:moveTo>
                  <a:pt x="0" y="1734207"/>
                </a:moveTo>
                <a:cubicBezTo>
                  <a:pt x="813238" y="1744717"/>
                  <a:pt x="1626476" y="1755227"/>
                  <a:pt x="2238704" y="1466193"/>
                </a:cubicBezTo>
                <a:cubicBezTo>
                  <a:pt x="2850932" y="1177159"/>
                  <a:pt x="3262149" y="588579"/>
                  <a:pt x="3673366" y="0"/>
                </a:cubicBezTo>
              </a:path>
            </a:pathLst>
          </a:custGeom>
          <a:ln w="571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7" name="36 - Εικόνα" descr="PVL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9952" y="1268760"/>
            <a:ext cx="4363059" cy="4248743"/>
          </a:xfrm>
          <a:prstGeom prst="rect">
            <a:avLst/>
          </a:prstGeom>
        </p:spPr>
      </p:pic>
      <p:pic>
        <p:nvPicPr>
          <p:cNvPr id="39" name="38 - Εικόνα" descr="PVL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1268760"/>
            <a:ext cx="4363059" cy="4248743"/>
          </a:xfrm>
          <a:prstGeom prst="rect">
            <a:avLst/>
          </a:prstGeom>
        </p:spPr>
      </p:pic>
      <p:sp>
        <p:nvSpPr>
          <p:cNvPr id="38" name="37 - Πεντάγωνο"/>
          <p:cNvSpPr/>
          <p:nvPr/>
        </p:nvSpPr>
        <p:spPr>
          <a:xfrm rot="16200000" flipH="1">
            <a:off x="4716016" y="908720"/>
            <a:ext cx="2016224" cy="57606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aortic  valve</a:t>
            </a:r>
          </a:p>
          <a:p>
            <a:pPr algn="ctr"/>
            <a:r>
              <a:rPr lang="en-US" b="1" dirty="0" smtClean="0"/>
              <a:t>closure</a:t>
            </a:r>
            <a:endParaRPr lang="el-GR" b="1" dirty="0"/>
          </a:p>
        </p:txBody>
      </p:sp>
      <p:sp>
        <p:nvSpPr>
          <p:cNvPr id="35" name="34 - Πεντάγωνο"/>
          <p:cNvSpPr/>
          <p:nvPr/>
        </p:nvSpPr>
        <p:spPr>
          <a:xfrm flipH="1">
            <a:off x="6444208" y="1628800"/>
            <a:ext cx="2699792" cy="432048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systolic pressure</a:t>
            </a:r>
          </a:p>
        </p:txBody>
      </p:sp>
      <p:sp>
        <p:nvSpPr>
          <p:cNvPr id="36" name="35 - Πεντάγωνο"/>
          <p:cNvSpPr/>
          <p:nvPr/>
        </p:nvSpPr>
        <p:spPr>
          <a:xfrm flipH="1">
            <a:off x="7524328" y="2564904"/>
            <a:ext cx="1619672" cy="72008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diastolic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3" grpId="0" animBg="1"/>
      <p:bldP spid="23" grpId="1" animBg="1"/>
      <p:bldP spid="30" grpId="0" animBg="1"/>
      <p:bldP spid="30" grpId="1" animBg="1"/>
      <p:bldP spid="31" grpId="0" animBg="1"/>
      <p:bldP spid="31" grpId="1" animBg="1"/>
      <p:bldP spid="29" grpId="0" animBg="1"/>
      <p:bldP spid="29" grpId="1" animBg="1"/>
      <p:bldP spid="33" grpId="0" animBg="1"/>
      <p:bldP spid="33" grpId="1" animBg="1"/>
      <p:bldP spid="34" grpId="0" animBg="1"/>
      <p:bldP spid="34" grpId="1" animBg="1"/>
      <p:bldP spid="38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38 - Εικόνα" descr="PV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268760"/>
            <a:ext cx="4363059" cy="4248743"/>
          </a:xfrm>
          <a:prstGeom prst="rect">
            <a:avLst/>
          </a:prstGeom>
        </p:spPr>
      </p:pic>
      <p:pic>
        <p:nvPicPr>
          <p:cNvPr id="38916" name="Picture 4" descr="figure_14_26_0_labeled"/>
          <p:cNvPicPr>
            <a:picLocks noChangeAspect="1" noChangeArrowheads="1"/>
          </p:cNvPicPr>
          <p:nvPr/>
        </p:nvPicPr>
        <p:blipFill>
          <a:blip r:embed="rId3" cstate="print"/>
          <a:srcRect b="4712"/>
          <a:stretch>
            <a:fillRect/>
          </a:stretch>
        </p:blipFill>
        <p:spPr bwMode="auto">
          <a:xfrm>
            <a:off x="1" y="0"/>
            <a:ext cx="3779912" cy="8181528"/>
          </a:xfrm>
          <a:prstGeom prst="rect">
            <a:avLst/>
          </a:prstGeom>
          <a:noFill/>
        </p:spPr>
      </p:pic>
      <p:sp>
        <p:nvSpPr>
          <p:cNvPr id="16" name="15 - Ορθογώνιο"/>
          <p:cNvSpPr/>
          <p:nvPr/>
        </p:nvSpPr>
        <p:spPr>
          <a:xfrm>
            <a:off x="0" y="6597352"/>
            <a:ext cx="3851920" cy="26064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6" name="35 - Πεντάγωνο"/>
          <p:cNvSpPr/>
          <p:nvPr/>
        </p:nvSpPr>
        <p:spPr>
          <a:xfrm flipH="1">
            <a:off x="7524328" y="2564904"/>
            <a:ext cx="1619672" cy="72008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diastolic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pressure</a:t>
            </a:r>
          </a:p>
        </p:txBody>
      </p:sp>
      <p:sp>
        <p:nvSpPr>
          <p:cNvPr id="40" name="39 - Αριστερό-δεξιό βέλος"/>
          <p:cNvSpPr/>
          <p:nvPr/>
        </p:nvSpPr>
        <p:spPr>
          <a:xfrm rot="10800000" flipV="1">
            <a:off x="5868144" y="3068960"/>
            <a:ext cx="1368152" cy="1008112"/>
          </a:xfrm>
          <a:prstGeom prst="leftRightArrow">
            <a:avLst>
              <a:gd name="adj1" fmla="val 65639"/>
              <a:gd name="adj2" fmla="val 296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stroke volume</a:t>
            </a:r>
            <a:endParaRPr lang="el-GR" sz="1600" b="1" dirty="0"/>
          </a:p>
        </p:txBody>
      </p:sp>
      <p:sp>
        <p:nvSpPr>
          <p:cNvPr id="41" name="40 - TextBox"/>
          <p:cNvSpPr txBox="1"/>
          <p:nvPr/>
        </p:nvSpPr>
        <p:spPr>
          <a:xfrm>
            <a:off x="5508104" y="5301208"/>
            <a:ext cx="2016224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SV = EDV - ESV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42" name="41 - Πεντάγωνο"/>
          <p:cNvSpPr/>
          <p:nvPr/>
        </p:nvSpPr>
        <p:spPr>
          <a:xfrm flipH="1">
            <a:off x="6444208" y="1628800"/>
            <a:ext cx="2699792" cy="432048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systolic pressure</a:t>
            </a:r>
          </a:p>
        </p:txBody>
      </p:sp>
      <p:sp>
        <p:nvSpPr>
          <p:cNvPr id="43" name="42 - TextBox"/>
          <p:cNvSpPr txBox="1"/>
          <p:nvPr/>
        </p:nvSpPr>
        <p:spPr>
          <a:xfrm>
            <a:off x="6084168" y="4509120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filling</a:t>
            </a:r>
            <a:endParaRPr lang="el-GR" dirty="0"/>
          </a:p>
        </p:txBody>
      </p:sp>
      <p:sp>
        <p:nvSpPr>
          <p:cNvPr id="44" name="43 - TextBox"/>
          <p:cNvSpPr txBox="1"/>
          <p:nvPr/>
        </p:nvSpPr>
        <p:spPr>
          <a:xfrm>
            <a:off x="7164288" y="3717032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contraction</a:t>
            </a:r>
            <a:endParaRPr lang="el-GR" dirty="0"/>
          </a:p>
        </p:txBody>
      </p:sp>
      <p:sp>
        <p:nvSpPr>
          <p:cNvPr id="45" name="44 - TextBox"/>
          <p:cNvSpPr txBox="1"/>
          <p:nvPr/>
        </p:nvSpPr>
        <p:spPr>
          <a:xfrm>
            <a:off x="6156176" y="220486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ejection</a:t>
            </a:r>
            <a:endParaRPr lang="el-GR" dirty="0"/>
          </a:p>
        </p:txBody>
      </p:sp>
      <p:sp>
        <p:nvSpPr>
          <p:cNvPr id="46" name="45 - TextBox"/>
          <p:cNvSpPr txBox="1"/>
          <p:nvPr/>
        </p:nvSpPr>
        <p:spPr>
          <a:xfrm>
            <a:off x="4860032" y="256490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relaxation</a:t>
            </a:r>
            <a:endParaRPr lang="el-GR" dirty="0"/>
          </a:p>
        </p:txBody>
      </p:sp>
      <p:sp>
        <p:nvSpPr>
          <p:cNvPr id="47" name="46 - TextBox"/>
          <p:cNvSpPr txBox="1"/>
          <p:nvPr/>
        </p:nvSpPr>
        <p:spPr>
          <a:xfrm>
            <a:off x="5508104" y="5877272"/>
            <a:ext cx="2016224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EF = SV / EDV</a:t>
            </a:r>
            <a:endParaRPr lang="el-G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4114800" y="1143000"/>
          <a:ext cx="4848225" cy="5534025"/>
        </p:xfrm>
        <a:graphic>
          <a:graphicData uri="http://schemas.openxmlformats.org/presentationml/2006/ole">
            <p:oleObj spid="_x0000_s1026" name="Bitmap Image" r:id="rId4" imgW="4847619" imgH="5533333" progId="PBrush">
              <p:embed/>
            </p:oleObj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4114800" y="1143000"/>
          <a:ext cx="4848225" cy="5534025"/>
        </p:xfrm>
        <a:graphic>
          <a:graphicData uri="http://schemas.openxmlformats.org/presentationml/2006/ole">
            <p:oleObj spid="_x0000_s1027" name="Bitmap Image" r:id="rId5" imgW="4847619" imgH="5533333" progId="PBrush">
              <p:embed/>
            </p:oleObj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4114800" y="1143000"/>
          <a:ext cx="4848225" cy="5534025"/>
        </p:xfrm>
        <a:graphic>
          <a:graphicData uri="http://schemas.openxmlformats.org/presentationml/2006/ole">
            <p:oleObj spid="_x0000_s1028" name="Bitmap Image" r:id="rId6" imgW="4847619" imgH="5533333" progId="PBrush">
              <p:embed/>
            </p:oleObj>
          </a:graphicData>
        </a:graphic>
      </p:graphicFrame>
      <p:graphicFrame>
        <p:nvGraphicFramePr>
          <p:cNvPr id="17424" name="Object 16"/>
          <p:cNvGraphicFramePr>
            <a:graphicFrameLocks noChangeAspect="1"/>
          </p:cNvGraphicFramePr>
          <p:nvPr/>
        </p:nvGraphicFramePr>
        <p:xfrm>
          <a:off x="4114800" y="1143000"/>
          <a:ext cx="4848225" cy="5534025"/>
        </p:xfrm>
        <a:graphic>
          <a:graphicData uri="http://schemas.openxmlformats.org/presentationml/2006/ole">
            <p:oleObj spid="_x0000_s1029" name="Bitmap Image" r:id="rId7" imgW="4847619" imgH="5533333" progId="PBrush">
              <p:embed/>
            </p:oleObj>
          </a:graphicData>
        </a:graphic>
      </p:graphicFrame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4114800" y="1143000"/>
          <a:ext cx="4848225" cy="5534025"/>
        </p:xfrm>
        <a:graphic>
          <a:graphicData uri="http://schemas.openxmlformats.org/presentationml/2006/ole">
            <p:oleObj spid="_x0000_s1030" name="Bitmap Image" r:id="rId8" imgW="4847619" imgH="5533333" progId="PBrush">
              <p:embed/>
            </p:oleObj>
          </a:graphicData>
        </a:graphic>
      </p:graphicFrame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4114800" y="1143000"/>
          <a:ext cx="4848225" cy="5534025"/>
        </p:xfrm>
        <a:graphic>
          <a:graphicData uri="http://schemas.openxmlformats.org/presentationml/2006/ole">
            <p:oleObj spid="_x0000_s1031" name="Bitmap Image" r:id="rId9" imgW="4847619" imgH="5533333" progId="PBrush">
              <p:embed/>
            </p:oleObj>
          </a:graphicData>
        </a:graphic>
      </p:graphicFrame>
      <p:graphicFrame>
        <p:nvGraphicFramePr>
          <p:cNvPr id="17430" name="Object 22"/>
          <p:cNvGraphicFramePr>
            <a:graphicFrameLocks noChangeAspect="1"/>
          </p:cNvGraphicFramePr>
          <p:nvPr/>
        </p:nvGraphicFramePr>
        <p:xfrm>
          <a:off x="4114800" y="1143000"/>
          <a:ext cx="4848225" cy="5534025"/>
        </p:xfrm>
        <a:graphic>
          <a:graphicData uri="http://schemas.openxmlformats.org/presentationml/2006/ole">
            <p:oleObj spid="_x0000_s1032" name="Bitmap Image" r:id="rId10" imgW="4847619" imgH="5533333" progId="PBrush">
              <p:embed/>
            </p:oleObj>
          </a:graphicData>
        </a:graphic>
      </p:graphicFrame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Mechanical  Function of Left Ventricle - Cardiac Output</a:t>
            </a:r>
            <a:endParaRPr lang="en-US" sz="24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9552" y="692696"/>
            <a:ext cx="48006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C.O. = SV  X  HR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C.O. (cardiac output)</a:t>
            </a:r>
          </a:p>
          <a:p>
            <a:pPr>
              <a:lnSpc>
                <a:spcPct val="90000"/>
              </a:lnSpc>
            </a:pPr>
            <a:r>
              <a:rPr lang="en-US" sz="1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SV  (stroke volume)</a:t>
            </a:r>
          </a:p>
          <a:p>
            <a:pPr>
              <a:lnSpc>
                <a:spcPct val="90000"/>
              </a:lnSpc>
            </a:pPr>
            <a:r>
              <a:rPr lang="en-US" sz="1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HR  (heart rate)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3400" y="28194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</a:rPr>
              <a:t>preload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33400" y="35814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</a:rPr>
              <a:t>afterload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33400" y="41148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i="1" dirty="0" smtClean="0">
                <a:solidFill>
                  <a:srgbClr val="0000CC"/>
                </a:solidFill>
              </a:rPr>
              <a:t>(effective </a:t>
            </a:r>
            <a:r>
              <a:rPr lang="en-US" sz="1600" i="1" dirty="0">
                <a:solidFill>
                  <a:srgbClr val="0000CC"/>
                </a:solidFill>
              </a:rPr>
              <a:t>arterial </a:t>
            </a:r>
            <a:r>
              <a:rPr lang="en-US" sz="1600" i="1" dirty="0" smtClean="0">
                <a:solidFill>
                  <a:srgbClr val="0000CC"/>
                </a:solidFill>
              </a:rPr>
              <a:t>elastance</a:t>
            </a:r>
            <a:r>
              <a:rPr lang="en-US" sz="1600" i="1" dirty="0">
                <a:solidFill>
                  <a:srgbClr val="0000CC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1600" i="1" dirty="0">
                <a:solidFill>
                  <a:srgbClr val="0000CC"/>
                </a:solidFill>
              </a:rPr>
              <a:t>Ea = Pes / SV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33400" y="48006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CC"/>
                </a:solidFill>
              </a:rPr>
              <a:t>contractility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 flipH="1">
            <a:off x="4953000" y="1981200"/>
            <a:ext cx="1676400" cy="762000"/>
          </a:xfrm>
          <a:custGeom>
            <a:avLst/>
            <a:gdLst>
              <a:gd name="G0" fmla="+- -6062522 0 0"/>
              <a:gd name="G1" fmla="+- -11434497 0 0"/>
              <a:gd name="G2" fmla="+- -6062522 0 -11434497"/>
              <a:gd name="G3" fmla="+- 10800 0 0"/>
              <a:gd name="G4" fmla="+- 0 0 -606252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081 0 0"/>
              <a:gd name="G9" fmla="+- 0 0 -11434497"/>
              <a:gd name="G10" fmla="+- 6081 0 2700"/>
              <a:gd name="G11" fmla="cos G10 -6062522"/>
              <a:gd name="G12" fmla="sin G10 -6062522"/>
              <a:gd name="G13" fmla="cos 13500 -6062522"/>
              <a:gd name="G14" fmla="sin 13500 -6062522"/>
              <a:gd name="G15" fmla="+- G11 10800 0"/>
              <a:gd name="G16" fmla="+- G12 10800 0"/>
              <a:gd name="G17" fmla="+- G13 10800 0"/>
              <a:gd name="G18" fmla="+- G14 10800 0"/>
              <a:gd name="G19" fmla="*/ 6081 1 2"/>
              <a:gd name="G20" fmla="+- G19 5400 0"/>
              <a:gd name="G21" fmla="cos G20 -6062522"/>
              <a:gd name="G22" fmla="sin G20 -6062522"/>
              <a:gd name="G23" fmla="+- G21 10800 0"/>
              <a:gd name="G24" fmla="+- G12 G23 G22"/>
              <a:gd name="G25" fmla="+- G22 G23 G11"/>
              <a:gd name="G26" fmla="cos 10800 -6062522"/>
              <a:gd name="G27" fmla="sin 10800 -6062522"/>
              <a:gd name="G28" fmla="cos 6081 -6062522"/>
              <a:gd name="G29" fmla="sin 6081 -606252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434497"/>
              <a:gd name="G36" fmla="sin G34 -11434497"/>
              <a:gd name="G37" fmla="+/ -11434497 -606252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081 G39"/>
              <a:gd name="G43" fmla="sin 608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366 w 21600"/>
              <a:gd name="T5" fmla="*/ 2964 h 21600"/>
              <a:gd name="T6" fmla="*/ 2398 w 21600"/>
              <a:gd name="T7" fmla="*/ 9987 h 21600"/>
              <a:gd name="T8" fmla="*/ 6614 w 21600"/>
              <a:gd name="T9" fmla="*/ 6388 h 21600"/>
              <a:gd name="T10" fmla="*/ 10209 w 21600"/>
              <a:gd name="T11" fmla="*/ -2688 h 21600"/>
              <a:gd name="T12" fmla="*/ 15485 w 21600"/>
              <a:gd name="T13" fmla="*/ 2145 h 21600"/>
              <a:gd name="T14" fmla="*/ 10652 w 21600"/>
              <a:gd name="T15" fmla="*/ 742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534" y="4724"/>
                </a:moveTo>
                <a:cubicBezTo>
                  <a:pt x="7506" y="4857"/>
                  <a:pt x="5038" y="7198"/>
                  <a:pt x="4747" y="10214"/>
                </a:cubicBezTo>
                <a:lnTo>
                  <a:pt x="50" y="9760"/>
                </a:lnTo>
                <a:cubicBezTo>
                  <a:pt x="568" y="4403"/>
                  <a:pt x="4951" y="245"/>
                  <a:pt x="10327" y="10"/>
                </a:cubicBezTo>
                <a:lnTo>
                  <a:pt x="10209" y="-2688"/>
                </a:lnTo>
                <a:lnTo>
                  <a:pt x="15485" y="2145"/>
                </a:lnTo>
                <a:lnTo>
                  <a:pt x="10652" y="7422"/>
                </a:lnTo>
                <a:lnTo>
                  <a:pt x="10534" y="472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>
            <a:off x="5943600" y="2514600"/>
            <a:ext cx="1219200" cy="838200"/>
          </a:xfrm>
          <a:custGeom>
            <a:avLst/>
            <a:gdLst>
              <a:gd name="G0" fmla="+- -1253898 0 0"/>
              <a:gd name="G1" fmla="+- -7512043 0 0"/>
              <a:gd name="G2" fmla="+- -1253898 0 -7512043"/>
              <a:gd name="G3" fmla="+- 10800 0 0"/>
              <a:gd name="G4" fmla="+- 0 0 -125389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489 0 0"/>
              <a:gd name="G9" fmla="+- 0 0 -7512043"/>
              <a:gd name="G10" fmla="+- 6489 0 2700"/>
              <a:gd name="G11" fmla="cos G10 -1253898"/>
              <a:gd name="G12" fmla="sin G10 -1253898"/>
              <a:gd name="G13" fmla="cos 13500 -1253898"/>
              <a:gd name="G14" fmla="sin 13500 -1253898"/>
              <a:gd name="G15" fmla="+- G11 10800 0"/>
              <a:gd name="G16" fmla="+- G12 10800 0"/>
              <a:gd name="G17" fmla="+- G13 10800 0"/>
              <a:gd name="G18" fmla="+- G14 10800 0"/>
              <a:gd name="G19" fmla="*/ 6489 1 2"/>
              <a:gd name="G20" fmla="+- G19 5400 0"/>
              <a:gd name="G21" fmla="cos G20 -1253898"/>
              <a:gd name="G22" fmla="sin G20 -1253898"/>
              <a:gd name="G23" fmla="+- G21 10800 0"/>
              <a:gd name="G24" fmla="+- G12 G23 G22"/>
              <a:gd name="G25" fmla="+- G22 G23 G11"/>
              <a:gd name="G26" fmla="cos 10800 -1253898"/>
              <a:gd name="G27" fmla="sin 10800 -1253898"/>
              <a:gd name="G28" fmla="cos 6489 -1253898"/>
              <a:gd name="G29" fmla="sin 6489 -125389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512043"/>
              <a:gd name="G36" fmla="sin G34 -7512043"/>
              <a:gd name="G37" fmla="+/ -7512043 -125389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489 G39"/>
              <a:gd name="G43" fmla="sin 648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5040 w 21600"/>
              <a:gd name="T5" fmla="*/ 867 h 21600"/>
              <a:gd name="T6" fmla="*/ 7197 w 21600"/>
              <a:gd name="T7" fmla="*/ 2941 h 21600"/>
              <a:gd name="T8" fmla="*/ 13348 w 21600"/>
              <a:gd name="T9" fmla="*/ 4832 h 21600"/>
              <a:gd name="T10" fmla="*/ 23554 w 21600"/>
              <a:gd name="T11" fmla="*/ 6375 h 21600"/>
              <a:gd name="T12" fmla="*/ 20559 w 21600"/>
              <a:gd name="T13" fmla="*/ 12554 h 21600"/>
              <a:gd name="T14" fmla="*/ 14379 w 21600"/>
              <a:gd name="T15" fmla="*/ 955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930" y="8673"/>
                </a:moveTo>
                <a:cubicBezTo>
                  <a:pt x="16024" y="6061"/>
                  <a:pt x="13563" y="4311"/>
                  <a:pt x="10800" y="4311"/>
                </a:cubicBezTo>
                <a:cubicBezTo>
                  <a:pt x="9866" y="4310"/>
                  <a:pt x="8944" y="4512"/>
                  <a:pt x="8096" y="4901"/>
                </a:cubicBezTo>
                <a:lnTo>
                  <a:pt x="6299" y="982"/>
                </a:lnTo>
                <a:cubicBezTo>
                  <a:pt x="7711" y="335"/>
                  <a:pt x="9246" y="-1"/>
                  <a:pt x="10800" y="0"/>
                </a:cubicBezTo>
                <a:cubicBezTo>
                  <a:pt x="15400" y="0"/>
                  <a:pt x="19495" y="2914"/>
                  <a:pt x="21003" y="7260"/>
                </a:cubicBezTo>
                <a:lnTo>
                  <a:pt x="23554" y="6375"/>
                </a:lnTo>
                <a:lnTo>
                  <a:pt x="20559" y="12554"/>
                </a:lnTo>
                <a:lnTo>
                  <a:pt x="14379" y="9558"/>
                </a:lnTo>
                <a:lnTo>
                  <a:pt x="16930" y="8673"/>
                </a:lnTo>
                <a:close/>
              </a:path>
            </a:pathLst>
          </a:custGeom>
          <a:solidFill>
            <a:srgbClr val="FF7C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1" name="20 - Πεντάγωνο"/>
          <p:cNvSpPr/>
          <p:nvPr/>
        </p:nvSpPr>
        <p:spPr>
          <a:xfrm flipH="1">
            <a:off x="7452320" y="4077072"/>
            <a:ext cx="1691680" cy="576064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diastolic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pressure</a:t>
            </a:r>
          </a:p>
        </p:txBody>
      </p:sp>
      <p:sp>
        <p:nvSpPr>
          <p:cNvPr id="22" name="21 - Πεντάγωνο"/>
          <p:cNvSpPr/>
          <p:nvPr/>
        </p:nvSpPr>
        <p:spPr>
          <a:xfrm flipH="1">
            <a:off x="7452320" y="3068960"/>
            <a:ext cx="1691680" cy="504056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systolic pressure</a:t>
            </a:r>
          </a:p>
        </p:txBody>
      </p:sp>
      <p:sp>
        <p:nvSpPr>
          <p:cNvPr id="23" name="22 - Πεντάγωνο"/>
          <p:cNvSpPr/>
          <p:nvPr/>
        </p:nvSpPr>
        <p:spPr>
          <a:xfrm flipH="1">
            <a:off x="7452320" y="3573016"/>
            <a:ext cx="1691680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 = aortic  valve</a:t>
            </a:r>
          </a:p>
          <a:p>
            <a:pPr algn="ctr"/>
            <a:r>
              <a:rPr lang="en-US" sz="1400" b="1" dirty="0" smtClean="0"/>
              <a:t>closure</a:t>
            </a:r>
            <a:endParaRPr lang="el-GR" sz="1400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5508104" y="5877272"/>
            <a:ext cx="18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pressure</a:t>
            </a:r>
            <a:endParaRPr lang="el-GR" dirty="0"/>
          </a:p>
        </p:txBody>
      </p:sp>
      <p:sp>
        <p:nvSpPr>
          <p:cNvPr id="25" name="24 - TextBox"/>
          <p:cNvSpPr txBox="1"/>
          <p:nvPr/>
        </p:nvSpPr>
        <p:spPr>
          <a:xfrm rot="16200000">
            <a:off x="3496526" y="3712386"/>
            <a:ext cx="18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volume</a:t>
            </a:r>
            <a:endParaRPr lang="el-GR" dirty="0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2195736" y="3140968"/>
            <a:ext cx="5043264" cy="18882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24" y="624"/>
              </a:cxn>
              <a:cxn ang="0">
                <a:pos x="2304" y="1248"/>
              </a:cxn>
            </a:cxnLst>
            <a:rect l="0" t="0" r="r" b="b"/>
            <a:pathLst>
              <a:path w="2304" h="1248">
                <a:moveTo>
                  <a:pt x="0" y="0"/>
                </a:moveTo>
                <a:cubicBezTo>
                  <a:pt x="720" y="208"/>
                  <a:pt x="1440" y="416"/>
                  <a:pt x="1824" y="624"/>
                </a:cubicBezTo>
                <a:cubicBezTo>
                  <a:pt x="2208" y="832"/>
                  <a:pt x="2256" y="1040"/>
                  <a:pt x="2304" y="1248"/>
                </a:cubicBezTo>
              </a:path>
            </a:pathLst>
          </a:custGeom>
          <a:noFill/>
          <a:ln w="38100" cmpd="sng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2267744" y="3251200"/>
            <a:ext cx="3523456" cy="609848"/>
          </a:xfrm>
          <a:custGeom>
            <a:avLst/>
            <a:gdLst/>
            <a:ahLst/>
            <a:cxnLst>
              <a:cxn ang="0">
                <a:pos x="0" y="400"/>
              </a:cxn>
              <a:cxn ang="0">
                <a:pos x="528" y="16"/>
              </a:cxn>
              <a:cxn ang="0">
                <a:pos x="1200" y="304"/>
              </a:cxn>
            </a:cxnLst>
            <a:rect l="0" t="0" r="r" b="b"/>
            <a:pathLst>
              <a:path w="1200" h="400">
                <a:moveTo>
                  <a:pt x="0" y="400"/>
                </a:moveTo>
                <a:cubicBezTo>
                  <a:pt x="164" y="216"/>
                  <a:pt x="328" y="32"/>
                  <a:pt x="528" y="16"/>
                </a:cubicBezTo>
                <a:cubicBezTo>
                  <a:pt x="728" y="0"/>
                  <a:pt x="964" y="152"/>
                  <a:pt x="1200" y="304"/>
                </a:cubicBezTo>
              </a:path>
            </a:pathLst>
          </a:custGeom>
          <a:noFill/>
          <a:ln w="38100" cmpd="sng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26" name="25 - TextBox"/>
          <p:cNvSpPr txBox="1"/>
          <p:nvPr/>
        </p:nvSpPr>
        <p:spPr>
          <a:xfrm>
            <a:off x="5940152" y="1340768"/>
            <a:ext cx="2664296" cy="1200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heart pumps whatever returns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during diastole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  <p:bldP spid="17417" grpId="0" autoUpdateAnimBg="0"/>
      <p:bldP spid="17418" grpId="0" autoUpdateAnimBg="0"/>
      <p:bldP spid="17425" grpId="0" autoUpdateAnimBg="0"/>
      <p:bldP spid="17428" grpId="0" animBg="1"/>
      <p:bldP spid="17429" grpId="0" animBg="1"/>
      <p:bldP spid="21" grpId="0" animBg="1"/>
      <p:bldP spid="22" grpId="0" animBg="1"/>
      <p:bldP spid="23" grpId="0" animBg="1"/>
      <p:bldP spid="17415" grpId="0" animBg="1"/>
      <p:bldP spid="17419" grpId="0" animBg="1"/>
      <p:bldP spid="26" grpId="0" animBg="1"/>
      <p:bldP spid="2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- TextBox"/>
          <p:cNvSpPr txBox="1"/>
          <p:nvPr/>
        </p:nvSpPr>
        <p:spPr>
          <a:xfrm>
            <a:off x="539552" y="1124744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DETERMINES CARDIAC OUTPUT ?</a:t>
            </a:r>
            <a:endParaRPr lang="el-GR" sz="2800" b="1" dirty="0"/>
          </a:p>
        </p:txBody>
      </p:sp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4114800" y="1143000"/>
          <a:ext cx="4848225" cy="5534025"/>
        </p:xfrm>
        <a:graphic>
          <a:graphicData uri="http://schemas.openxmlformats.org/presentationml/2006/ole">
            <p:oleObj spid="_x0000_s30727" name="Bitmap Image" r:id="rId4" imgW="4847619" imgH="5533333" progId="PBrush">
              <p:embed/>
            </p:oleObj>
          </a:graphicData>
        </a:graphic>
      </p:graphicFrame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Mechanical  Function of Left Ventricle - Cardiac Output</a:t>
            </a:r>
            <a:endParaRPr lang="en-US" sz="24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" name="23 - TextBox"/>
          <p:cNvSpPr txBox="1"/>
          <p:nvPr/>
        </p:nvSpPr>
        <p:spPr>
          <a:xfrm>
            <a:off x="5508104" y="5877272"/>
            <a:ext cx="18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pressure</a:t>
            </a:r>
            <a:endParaRPr lang="el-GR" dirty="0"/>
          </a:p>
        </p:txBody>
      </p:sp>
      <p:sp>
        <p:nvSpPr>
          <p:cNvPr id="25" name="24 - TextBox"/>
          <p:cNvSpPr txBox="1"/>
          <p:nvPr/>
        </p:nvSpPr>
        <p:spPr>
          <a:xfrm rot="16200000">
            <a:off x="3496526" y="3712386"/>
            <a:ext cx="18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volume</a:t>
            </a:r>
            <a:endParaRPr lang="el-GR" dirty="0"/>
          </a:p>
        </p:txBody>
      </p:sp>
      <p:sp>
        <p:nvSpPr>
          <p:cNvPr id="26" name="25 - TextBox"/>
          <p:cNvSpPr txBox="1"/>
          <p:nvPr/>
        </p:nvSpPr>
        <p:spPr>
          <a:xfrm>
            <a:off x="5940152" y="1484784"/>
            <a:ext cx="2664296" cy="1200329"/>
          </a:xfrm>
          <a:prstGeom prst="rect">
            <a:avLst/>
          </a:prstGeom>
          <a:solidFill>
            <a:srgbClr val="FF99FF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heart pumps whatever returns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during diastole</a:t>
            </a:r>
            <a:endParaRPr lang="el-GR" sz="2400" b="1" dirty="0">
              <a:solidFill>
                <a:srgbClr val="C0000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63032"/>
            <a:ext cx="3672408" cy="238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- Κυκλικό βέλος"/>
          <p:cNvSpPr/>
          <p:nvPr/>
        </p:nvSpPr>
        <p:spPr>
          <a:xfrm>
            <a:off x="2051720" y="3140968"/>
            <a:ext cx="5976664" cy="4392488"/>
          </a:xfrm>
          <a:prstGeom prst="circularArrow">
            <a:avLst>
              <a:gd name="adj1" fmla="val 3747"/>
              <a:gd name="adj2" fmla="val 894119"/>
              <a:gd name="adj3" fmla="val 20207938"/>
              <a:gd name="adj4" fmla="val 10782063"/>
              <a:gd name="adj5" fmla="val 8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1043608" y="4077072"/>
            <a:ext cx="1944216" cy="584775"/>
          </a:xfrm>
          <a:prstGeom prst="rect">
            <a:avLst/>
          </a:prstGeom>
          <a:solidFill>
            <a:srgbClr val="FF99FF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TISSUE METABOLISM</a:t>
            </a:r>
          </a:p>
        </p:txBody>
      </p:sp>
      <p:sp>
        <p:nvSpPr>
          <p:cNvPr id="28" name="27 - TextBox"/>
          <p:cNvSpPr txBox="1"/>
          <p:nvPr/>
        </p:nvSpPr>
        <p:spPr>
          <a:xfrm>
            <a:off x="1547664" y="3140968"/>
            <a:ext cx="1944216" cy="830997"/>
          </a:xfrm>
          <a:prstGeom prst="rect">
            <a:avLst/>
          </a:prstGeom>
          <a:solidFill>
            <a:srgbClr val="FF99FF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Neural controls</a:t>
            </a:r>
          </a:p>
          <a:p>
            <a:r>
              <a:rPr lang="en-US" sz="1600" b="1" dirty="0" smtClean="0"/>
              <a:t>Hormonal controls</a:t>
            </a:r>
          </a:p>
          <a:p>
            <a:r>
              <a:rPr lang="en-US" sz="1600" b="1" dirty="0" smtClean="0"/>
              <a:t>Local  controls</a:t>
            </a:r>
            <a:endParaRPr lang="el-GR" sz="1600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3707904" y="3284984"/>
            <a:ext cx="1728192" cy="584775"/>
          </a:xfrm>
          <a:prstGeom prst="rect">
            <a:avLst/>
          </a:prstGeom>
          <a:solidFill>
            <a:srgbClr val="FF99FF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VENOUS RETURN</a:t>
            </a:r>
          </a:p>
          <a:p>
            <a:pPr algn="ctr"/>
            <a:r>
              <a:rPr lang="en-US" sz="1600" b="1" dirty="0" smtClean="0"/>
              <a:t>(PRELOAD)</a:t>
            </a:r>
            <a:endParaRPr lang="el-GR" sz="1600" b="1" dirty="0"/>
          </a:p>
        </p:txBody>
      </p:sp>
      <p:sp>
        <p:nvSpPr>
          <p:cNvPr id="32" name="31 - TextBox"/>
          <p:cNvSpPr txBox="1"/>
          <p:nvPr/>
        </p:nvSpPr>
        <p:spPr>
          <a:xfrm>
            <a:off x="611560" y="1196752"/>
            <a:ext cx="2880320" cy="1384995"/>
          </a:xfrm>
          <a:prstGeom prst="rect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tissue metabolism determines cardiac output*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611560" y="263691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(between limits)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29" grpId="0" animBg="1"/>
      <p:bldP spid="28" grpId="0" animBg="1"/>
      <p:bldP spid="30" grpId="0" animBg="1"/>
      <p:bldP spid="32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Mechanical  WORK of Left Ventricle </a:t>
            </a:r>
            <a:endParaRPr lang="en-US" sz="24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4 - Εικόνα" descr="cardiac work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144800"/>
            <a:ext cx="4848902" cy="5534798"/>
          </a:xfrm>
          <a:prstGeom prst="rect">
            <a:avLst/>
          </a:prstGeom>
        </p:spPr>
      </p:pic>
      <p:pic>
        <p:nvPicPr>
          <p:cNvPr id="11" name="10 - Εικόνα" descr="cardiac work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144800"/>
            <a:ext cx="4848902" cy="5534798"/>
          </a:xfrm>
          <a:prstGeom prst="rect">
            <a:avLst/>
          </a:prstGeom>
        </p:spPr>
      </p:pic>
      <p:pic>
        <p:nvPicPr>
          <p:cNvPr id="12" name="11 - Εικόνα" descr="cardiac work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1144800"/>
            <a:ext cx="4848902" cy="5534798"/>
          </a:xfrm>
          <a:prstGeom prst="rect">
            <a:avLst/>
          </a:prstGeom>
        </p:spPr>
      </p:pic>
      <p:pic>
        <p:nvPicPr>
          <p:cNvPr id="13" name="12 - Εικόνα" descr="cardiac work 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1144800"/>
            <a:ext cx="4848902" cy="5534798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251520" y="908720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mechanical WORK is directly related to OXYGEN CONSUMPTION</a:t>
            </a:r>
          </a:p>
          <a:p>
            <a:r>
              <a:rPr lang="en-US" dirty="0" smtClean="0">
                <a:latin typeface="Arial Narrow" pitchFamily="34" charset="0"/>
              </a:rPr>
              <a:t>cardiac output (CO) is a poor indicator of mechanical work</a:t>
            </a:r>
          </a:p>
          <a:p>
            <a:r>
              <a:rPr lang="en-US" dirty="0" smtClean="0">
                <a:latin typeface="Arial Narrow" pitchFamily="34" charset="0"/>
              </a:rPr>
              <a:t>as the latest depends on the pressure level </a:t>
            </a:r>
          </a:p>
          <a:p>
            <a:r>
              <a:rPr lang="en-US" dirty="0" smtClean="0">
                <a:latin typeface="Arial Narrow" pitchFamily="34" charset="0"/>
              </a:rPr>
              <a:t>the product: pressure (</a:t>
            </a:r>
            <a:r>
              <a:rPr lang="en-US" dirty="0" smtClean="0">
                <a:latin typeface="Arial Narrow" pitchFamily="34" charset="0"/>
              </a:rPr>
              <a:t>P=F</a:t>
            </a:r>
            <a:r>
              <a:rPr lang="en-US" sz="800" dirty="0" smtClean="0">
                <a:latin typeface="Arial Narrow" pitchFamily="34" charset="0"/>
              </a:rPr>
              <a:t>orce</a:t>
            </a:r>
            <a:r>
              <a:rPr lang="en-US" dirty="0" smtClean="0">
                <a:latin typeface="Arial Narrow" pitchFamily="34" charset="0"/>
              </a:rPr>
              <a:t>/S</a:t>
            </a:r>
            <a:r>
              <a:rPr lang="en-US" sz="800" dirty="0" smtClean="0">
                <a:latin typeface="Arial Narrow" pitchFamily="34" charset="0"/>
              </a:rPr>
              <a:t>urface</a:t>
            </a:r>
            <a:r>
              <a:rPr lang="en-US" dirty="0" smtClean="0">
                <a:latin typeface="Arial Narrow" pitchFamily="34" charset="0"/>
              </a:rPr>
              <a:t>) </a:t>
            </a:r>
            <a:r>
              <a:rPr lang="en-US" dirty="0" smtClean="0">
                <a:latin typeface="Arial Narrow" pitchFamily="34" charset="0"/>
              </a:rPr>
              <a:t>X volume (</a:t>
            </a:r>
            <a:r>
              <a:rPr lang="en-US" dirty="0" smtClean="0">
                <a:latin typeface="Arial Narrow" pitchFamily="34" charset="0"/>
              </a:rPr>
              <a:t>V=</a:t>
            </a:r>
            <a:r>
              <a:rPr lang="en-US" dirty="0" err="1" smtClean="0">
                <a:latin typeface="Arial Narrow" pitchFamily="34" charset="0"/>
              </a:rPr>
              <a:t>S</a:t>
            </a:r>
            <a:r>
              <a:rPr lang="en-US" sz="800" dirty="0" err="1" smtClean="0">
                <a:latin typeface="Arial Narrow" pitchFamily="34" charset="0"/>
              </a:rPr>
              <a:t>urface</a:t>
            </a:r>
            <a:r>
              <a:rPr lang="en-US" dirty="0" err="1" smtClean="0">
                <a:latin typeface="Arial Narrow" pitchFamily="34" charset="0"/>
              </a:rPr>
              <a:t>Xl</a:t>
            </a:r>
            <a:r>
              <a:rPr lang="en-US" sz="800" dirty="0" err="1" smtClean="0">
                <a:latin typeface="Arial Narrow" pitchFamily="34" charset="0"/>
              </a:rPr>
              <a:t>engh</a:t>
            </a:r>
            <a:r>
              <a:rPr lang="en-US" dirty="0" smtClean="0">
                <a:latin typeface="Arial Narrow" pitchFamily="34" charset="0"/>
              </a:rPr>
              <a:t>)</a:t>
            </a:r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has dimensions of work (W=</a:t>
            </a:r>
            <a:r>
              <a:rPr lang="en-US" dirty="0" err="1" smtClean="0">
                <a:latin typeface="Arial Narrow" pitchFamily="34" charset="0"/>
              </a:rPr>
              <a:t>FXl</a:t>
            </a:r>
            <a:r>
              <a:rPr lang="en-US" dirty="0" smtClean="0">
                <a:latin typeface="Arial Narrow" pitchFamily="34" charset="0"/>
              </a:rPr>
              <a:t>)</a:t>
            </a:r>
            <a:endParaRPr lang="el-GR" dirty="0" smtClean="0">
              <a:latin typeface="Arial Narrow" pitchFamily="34" charset="0"/>
            </a:endParaRPr>
          </a:p>
          <a:p>
            <a:endParaRPr lang="el-GR" dirty="0">
              <a:latin typeface="Arial Narrow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508104" y="5877272"/>
            <a:ext cx="18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pressure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 rot="16200000">
            <a:off x="3496526" y="3712386"/>
            <a:ext cx="18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volume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251520" y="242088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BASAL METABOLISM</a:t>
            </a:r>
          </a:p>
          <a:p>
            <a:r>
              <a:rPr lang="en-US" b="1" dirty="0" smtClean="0"/>
              <a:t>EXTERNAL WORK (SV)</a:t>
            </a:r>
          </a:p>
          <a:p>
            <a:r>
              <a:rPr lang="en-US" b="1" dirty="0" smtClean="0"/>
              <a:t>DYNAMIC ENERGY</a:t>
            </a:r>
            <a:endParaRPr lang="el-GR" b="1" dirty="0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2843808" y="2564904"/>
            <a:ext cx="3960440" cy="266429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>
            <a:stCxn id="15" idx="3"/>
          </p:cNvCxnSpPr>
          <p:nvPr/>
        </p:nvCxnSpPr>
        <p:spPr>
          <a:xfrm>
            <a:off x="2843808" y="2882553"/>
            <a:ext cx="3672408" cy="162656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>
            <a:off x="2843808" y="3140968"/>
            <a:ext cx="2664296" cy="187220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TextBox"/>
          <p:cNvSpPr txBox="1"/>
          <p:nvPr/>
        </p:nvSpPr>
        <p:spPr>
          <a:xfrm>
            <a:off x="179512" y="1268760"/>
            <a:ext cx="5904656" cy="11541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any increase in mechanical work</a:t>
            </a:r>
          </a:p>
          <a:p>
            <a:r>
              <a:rPr lang="en-US" sz="1700" dirty="0" smtClean="0"/>
              <a:t>is accompanied by increased oxygen consumption,</a:t>
            </a:r>
          </a:p>
          <a:p>
            <a:r>
              <a:rPr lang="en-US" sz="1700" dirty="0" smtClean="0"/>
              <a:t>and in patients with coronary artery disease,</a:t>
            </a:r>
          </a:p>
          <a:p>
            <a:r>
              <a:rPr lang="en-US" b="1" dirty="0" smtClean="0"/>
              <a:t>it has detrimental effects</a:t>
            </a:r>
            <a:endParaRPr lang="el-GR" b="1" dirty="0"/>
          </a:p>
        </p:txBody>
      </p:sp>
      <p:sp>
        <p:nvSpPr>
          <p:cNvPr id="26" name="25 - Στρογγυλεμένο ορθογώνιο"/>
          <p:cNvSpPr/>
          <p:nvPr/>
        </p:nvSpPr>
        <p:spPr>
          <a:xfrm>
            <a:off x="179512" y="908720"/>
            <a:ext cx="5904656" cy="36004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TextBox"/>
          <p:cNvSpPr txBox="1"/>
          <p:nvPr/>
        </p:nvSpPr>
        <p:spPr>
          <a:xfrm>
            <a:off x="251520" y="2564904"/>
            <a:ext cx="58326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HEART (LV) IS PERFUSED DURING DIASTOLE</a:t>
            </a:r>
            <a:endParaRPr lang="el-GR" b="1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140968"/>
            <a:ext cx="35242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5" grpId="1" build="allAtOnce"/>
      <p:bldP spid="28" grpId="0" animBg="1"/>
      <p:bldP spid="26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Mechanical  WORK of Left Ventricle </a:t>
            </a:r>
            <a:endParaRPr lang="en-US" sz="24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51520" y="908720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mechanical WORK is directly related to OXYGEN CONSUMPTION</a:t>
            </a:r>
          </a:p>
          <a:p>
            <a:r>
              <a:rPr lang="en-US" dirty="0" smtClean="0">
                <a:latin typeface="Arial Narrow" pitchFamily="34" charset="0"/>
              </a:rPr>
              <a:t>cardiac output (CO) is a poor indicator of mechanical work</a:t>
            </a:r>
          </a:p>
          <a:p>
            <a:r>
              <a:rPr lang="en-US" dirty="0" smtClean="0">
                <a:latin typeface="Arial Narrow" pitchFamily="34" charset="0"/>
              </a:rPr>
              <a:t>as the latest depends on the pressure level </a:t>
            </a:r>
          </a:p>
          <a:p>
            <a:r>
              <a:rPr lang="en-US" dirty="0" smtClean="0">
                <a:latin typeface="Arial Narrow" pitchFamily="34" charset="0"/>
              </a:rPr>
              <a:t>the product: pressure (P=F/S) X volume (V=</a:t>
            </a:r>
            <a:r>
              <a:rPr lang="en-US" dirty="0" err="1" smtClean="0">
                <a:latin typeface="Arial Narrow" pitchFamily="34" charset="0"/>
              </a:rPr>
              <a:t>SXl</a:t>
            </a:r>
            <a:r>
              <a:rPr lang="en-US" dirty="0" smtClean="0">
                <a:latin typeface="Arial Narrow" pitchFamily="34" charset="0"/>
              </a:rPr>
              <a:t>)</a:t>
            </a:r>
          </a:p>
          <a:p>
            <a:r>
              <a:rPr lang="en-US" dirty="0" smtClean="0">
                <a:latin typeface="Arial Narrow" pitchFamily="34" charset="0"/>
              </a:rPr>
              <a:t>has dimensions of work (W=</a:t>
            </a:r>
            <a:r>
              <a:rPr lang="en-US" dirty="0" err="1" smtClean="0">
                <a:latin typeface="Arial Narrow" pitchFamily="34" charset="0"/>
              </a:rPr>
              <a:t>FXl</a:t>
            </a:r>
            <a:r>
              <a:rPr lang="en-US" dirty="0" smtClean="0">
                <a:latin typeface="Arial Narrow" pitchFamily="34" charset="0"/>
              </a:rPr>
              <a:t>)</a:t>
            </a:r>
            <a:endParaRPr lang="el-GR" dirty="0" smtClean="0">
              <a:latin typeface="Arial Narrow" pitchFamily="34" charset="0"/>
            </a:endParaRPr>
          </a:p>
          <a:p>
            <a:endParaRPr lang="el-GR" dirty="0">
              <a:latin typeface="Arial Narrow" pitchFamily="34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251520" y="2564904"/>
            <a:ext cx="58326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HEART (LV) IS PERFUSED DURING DIASTOLE</a:t>
            </a:r>
            <a:endParaRPr lang="el-GR" b="1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35242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- TextBox"/>
          <p:cNvSpPr txBox="1"/>
          <p:nvPr/>
        </p:nvSpPr>
        <p:spPr>
          <a:xfrm>
            <a:off x="2987824" y="2996952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tachycardia reduces more diastolic time than systolic time</a:t>
            </a:r>
          </a:p>
          <a:p>
            <a:r>
              <a:rPr lang="en-US" dirty="0" smtClean="0"/>
              <a:t>tachycardia reduces oxygen delivery to the left ventricle</a:t>
            </a:r>
          </a:p>
          <a:p>
            <a:r>
              <a:rPr lang="en-US" dirty="0" smtClean="0"/>
              <a:t>tachycardia increases the work of left the ventricle</a:t>
            </a:r>
          </a:p>
          <a:p>
            <a:r>
              <a:rPr lang="en-US" dirty="0" smtClean="0"/>
              <a:t>tachycardia increases heart’s oxygen consumption  </a:t>
            </a:r>
            <a:endParaRPr lang="el-GR" dirty="0"/>
          </a:p>
        </p:txBody>
      </p:sp>
      <p:sp>
        <p:nvSpPr>
          <p:cNvPr id="22" name="21 - Επεξήγηση με επάνω βέλος"/>
          <p:cNvSpPr/>
          <p:nvPr/>
        </p:nvSpPr>
        <p:spPr>
          <a:xfrm>
            <a:off x="3779912" y="4221088"/>
            <a:ext cx="4752528" cy="2276872"/>
          </a:xfrm>
          <a:prstGeom prst="upArrowCallout">
            <a:avLst>
              <a:gd name="adj1" fmla="val 14047"/>
              <a:gd name="adj2" fmla="val 25000"/>
              <a:gd name="adj3" fmla="val 15873"/>
              <a:gd name="adj4" fmla="val 7288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for the anesthesiologist</a:t>
            </a:r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avoiding tachycardia</a:t>
            </a:r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and </a:t>
            </a:r>
            <a:r>
              <a:rPr lang="en-US" b="1" dirty="0" smtClean="0">
                <a:solidFill>
                  <a:sysClr val="windowText" lastClr="000000"/>
                </a:solidFill>
              </a:rPr>
              <a:t>increased </a:t>
            </a:r>
            <a:r>
              <a:rPr lang="en-US" b="1" dirty="0" smtClean="0">
                <a:solidFill>
                  <a:sysClr val="windowText" lastClr="000000"/>
                </a:solidFill>
              </a:rPr>
              <a:t>work of left ventricle</a:t>
            </a:r>
          </a:p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is  “must” </a:t>
            </a:r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especially for patients with CAD</a:t>
            </a:r>
            <a:endParaRPr lang="el-GR" b="1" dirty="0" smtClean="0">
              <a:solidFill>
                <a:sysClr val="windowText" lastClr="000000"/>
              </a:solidFill>
            </a:endParaRPr>
          </a:p>
          <a:p>
            <a:pPr algn="ctr"/>
            <a:endParaRPr lang="el-GR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179512" y="1268760"/>
            <a:ext cx="5904656" cy="11541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any increase in mechanical work</a:t>
            </a:r>
          </a:p>
          <a:p>
            <a:r>
              <a:rPr lang="en-US" sz="1700" dirty="0" smtClean="0"/>
              <a:t>is accompanied by increased oxygen consumption,</a:t>
            </a:r>
          </a:p>
          <a:p>
            <a:r>
              <a:rPr lang="en-US" sz="1700" dirty="0" smtClean="0"/>
              <a:t>and in patients with coronary artery disease,</a:t>
            </a:r>
          </a:p>
          <a:p>
            <a:r>
              <a:rPr lang="en-US" b="1" dirty="0" smtClean="0"/>
              <a:t>it has detrimental effects</a:t>
            </a:r>
            <a:endParaRPr lang="el-GR" b="1" dirty="0"/>
          </a:p>
        </p:txBody>
      </p:sp>
      <p:sp>
        <p:nvSpPr>
          <p:cNvPr id="26" name="25 - Στρογγυλεμένο ορθογώνιο"/>
          <p:cNvSpPr/>
          <p:nvPr/>
        </p:nvSpPr>
        <p:spPr>
          <a:xfrm>
            <a:off x="179512" y="908720"/>
            <a:ext cx="5904656" cy="36004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Χωρίς τίτλ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4111378" cy="3561837"/>
          </a:xfrm>
          <a:prstGeom prst="rect">
            <a:avLst/>
          </a:prstGeom>
        </p:spPr>
      </p:pic>
      <p:pic>
        <p:nvPicPr>
          <p:cNvPr id="5" name="4 - Εικόνα" descr="Χωρίς τίτλο1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80728"/>
            <a:ext cx="4111378" cy="3561837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36096" y="692696"/>
            <a:ext cx="2736304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FLUID AT REST</a:t>
            </a:r>
            <a:endParaRPr lang="el-GR" sz="28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dirty="0" smtClean="0"/>
              <a:t>HYDROSTATIC PRESSURE</a:t>
            </a:r>
            <a:endParaRPr lang="en-US" dirty="0"/>
          </a:p>
          <a:p>
            <a:r>
              <a:rPr lang="en-US" i="1" dirty="0" smtClean="0"/>
              <a:t>(dynamic energy)</a:t>
            </a:r>
            <a:endParaRPr lang="en-US" i="1" dirty="0"/>
          </a:p>
        </p:txBody>
      </p:sp>
      <p:sp>
        <p:nvSpPr>
          <p:cNvPr id="7" name="6 - Δεξιό βέλος"/>
          <p:cNvSpPr/>
          <p:nvPr/>
        </p:nvSpPr>
        <p:spPr>
          <a:xfrm>
            <a:off x="4572000" y="3501008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36096" y="2060848"/>
            <a:ext cx="334245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FLUID IN MOTION</a:t>
            </a:r>
            <a:endParaRPr lang="el-GR" sz="28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dirty="0" smtClean="0"/>
              <a:t>PRESSURE GRADIENT</a:t>
            </a:r>
            <a:endParaRPr lang="el-GR" dirty="0"/>
          </a:p>
          <a:p>
            <a:r>
              <a:rPr lang="el-GR" i="1" dirty="0" smtClean="0"/>
              <a:t>(</a:t>
            </a:r>
            <a:r>
              <a:rPr lang="en-US" i="1" dirty="0" smtClean="0"/>
              <a:t>transition of dynamic energy to mechanical work</a:t>
            </a:r>
            <a:r>
              <a:rPr lang="el-GR" i="1" dirty="0" smtClean="0"/>
              <a:t>)</a:t>
            </a:r>
            <a:endParaRPr lang="el-GR" i="1" dirty="0"/>
          </a:p>
          <a:p>
            <a:pPr>
              <a:spcBef>
                <a:spcPct val="50000"/>
              </a:spcBef>
            </a:pPr>
            <a:r>
              <a:rPr lang="en-US" dirty="0" smtClean="0"/>
              <a:t>OUTPUT / FLOW</a:t>
            </a:r>
            <a:endParaRPr lang="el-GR" dirty="0"/>
          </a:p>
          <a:p>
            <a:r>
              <a:rPr lang="en-US" sz="28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 = V / t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395536" y="501317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non-ideal fluids, internal molecular forces resist in motion</a:t>
            </a:r>
          </a:p>
          <a:p>
            <a:r>
              <a:rPr lang="en-US" dirty="0" smtClean="0"/>
              <a:t>For non-ideal fluids, motion (in other words flow) always consumes energy</a:t>
            </a:r>
          </a:p>
          <a:p>
            <a:r>
              <a:rPr lang="en-US" dirty="0" smtClean="0"/>
              <a:t>Flow is a result of pressure gradient 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364088" y="4437112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Text Box 1036"/>
          <p:cNvSpPr txBox="1">
            <a:spLocks noChangeArrowheads="1"/>
          </p:cNvSpPr>
          <p:nvPr/>
        </p:nvSpPr>
        <p:spPr bwMode="auto">
          <a:xfrm>
            <a:off x="5436096" y="4365104"/>
            <a:ext cx="1890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 = </a:t>
            </a:r>
            <a:r>
              <a:rPr lang="el-G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ΔΡ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 R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395536" y="59492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feature of non-ideal fluids to resist in motion is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viscosity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199" y="972403"/>
            <a:ext cx="8181833" cy="4400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Vascular System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9" grpId="0" uiExpand="1" build="p"/>
      <p:bldP spid="10" grpId="0" animBg="1"/>
      <p:bldP spid="11" grpId="0" autoUpdateAnimBg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>
            <a:off x="1254125" y="1047750"/>
            <a:ext cx="6878638" cy="4840288"/>
          </a:xfrm>
          <a:custGeom>
            <a:avLst/>
            <a:gdLst>
              <a:gd name="T0" fmla="*/ 0 w 4333"/>
              <a:gd name="T1" fmla="*/ 0 h 3049"/>
              <a:gd name="T2" fmla="*/ 2147483647 w 4333"/>
              <a:gd name="T3" fmla="*/ 0 h 3049"/>
              <a:gd name="T4" fmla="*/ 2147483647 w 4333"/>
              <a:gd name="T5" fmla="*/ 2147483647 h 3049"/>
              <a:gd name="T6" fmla="*/ 0 w 4333"/>
              <a:gd name="T7" fmla="*/ 2147483647 h 3049"/>
              <a:gd name="T8" fmla="*/ 0 w 4333"/>
              <a:gd name="T9" fmla="*/ 0 h 30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33"/>
              <a:gd name="T16" fmla="*/ 0 h 3049"/>
              <a:gd name="T17" fmla="*/ 4333 w 4333"/>
              <a:gd name="T18" fmla="*/ 3049 h 30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33" h="3049">
                <a:moveTo>
                  <a:pt x="0" y="0"/>
                </a:moveTo>
                <a:lnTo>
                  <a:pt x="4332" y="0"/>
                </a:lnTo>
                <a:lnTo>
                  <a:pt x="4332" y="3048"/>
                </a:lnTo>
                <a:lnTo>
                  <a:pt x="0" y="3048"/>
                </a:lnTo>
                <a:lnTo>
                  <a:pt x="0" y="0"/>
                </a:lnTo>
              </a:path>
            </a:pathLst>
          </a:cu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1254125" y="1054100"/>
            <a:ext cx="0" cy="4841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220788" y="5902325"/>
            <a:ext cx="66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1220788" y="5205413"/>
            <a:ext cx="66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220788" y="4521200"/>
            <a:ext cx="66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1220788" y="3824288"/>
            <a:ext cx="66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1220788" y="3127375"/>
            <a:ext cx="66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220788" y="2428875"/>
            <a:ext cx="66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1220788" y="1746250"/>
            <a:ext cx="66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220788" y="1047750"/>
            <a:ext cx="66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1260475" y="5902325"/>
            <a:ext cx="6880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1254125" y="5854700"/>
            <a:ext cx="0" cy="9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2408238" y="5854700"/>
            <a:ext cx="0" cy="9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3548063" y="5854700"/>
            <a:ext cx="0" cy="9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V="1">
            <a:off x="4700588" y="5854700"/>
            <a:ext cx="0" cy="9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V="1">
            <a:off x="5853113" y="5854700"/>
            <a:ext cx="0" cy="9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V="1">
            <a:off x="6992938" y="5854700"/>
            <a:ext cx="0" cy="9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V="1">
            <a:off x="8147050" y="5854700"/>
            <a:ext cx="0" cy="9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88" name="Freeform 20"/>
          <p:cNvSpPr>
            <a:spLocks/>
          </p:cNvSpPr>
          <p:nvPr/>
        </p:nvSpPr>
        <p:spPr bwMode="auto">
          <a:xfrm>
            <a:off x="5721350" y="5665788"/>
            <a:ext cx="66675" cy="15875"/>
          </a:xfrm>
          <a:custGeom>
            <a:avLst/>
            <a:gdLst>
              <a:gd name="T0" fmla="*/ 0 w 42"/>
              <a:gd name="T1" fmla="*/ 2147483647 h 10"/>
              <a:gd name="T2" fmla="*/ 2147483647 w 42"/>
              <a:gd name="T3" fmla="*/ 0 h 10"/>
              <a:gd name="T4" fmla="*/ 2147483647 w 42"/>
              <a:gd name="T5" fmla="*/ 0 h 10"/>
              <a:gd name="T6" fmla="*/ 0 60000 65536"/>
              <a:gd name="T7" fmla="*/ 0 60000 65536"/>
              <a:gd name="T8" fmla="*/ 0 60000 65536"/>
              <a:gd name="T9" fmla="*/ 0 w 42"/>
              <a:gd name="T10" fmla="*/ 0 h 10"/>
              <a:gd name="T11" fmla="*/ 42 w 4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10">
                <a:moveTo>
                  <a:pt x="0" y="9"/>
                </a:moveTo>
                <a:lnTo>
                  <a:pt x="25" y="0"/>
                </a:lnTo>
                <a:lnTo>
                  <a:pt x="41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789" name="Freeform 21"/>
          <p:cNvSpPr>
            <a:spLocks/>
          </p:cNvSpPr>
          <p:nvPr/>
        </p:nvSpPr>
        <p:spPr bwMode="auto">
          <a:xfrm>
            <a:off x="5786438" y="5651500"/>
            <a:ext cx="42862" cy="15875"/>
          </a:xfrm>
          <a:custGeom>
            <a:avLst/>
            <a:gdLst>
              <a:gd name="T0" fmla="*/ 0 w 27"/>
              <a:gd name="T1" fmla="*/ 2147483647 h 10"/>
              <a:gd name="T2" fmla="*/ 2147483647 w 27"/>
              <a:gd name="T3" fmla="*/ 2147483647 h 10"/>
              <a:gd name="T4" fmla="*/ 2147483647 w 27"/>
              <a:gd name="T5" fmla="*/ 0 h 10"/>
              <a:gd name="T6" fmla="*/ 0 60000 65536"/>
              <a:gd name="T7" fmla="*/ 0 60000 65536"/>
              <a:gd name="T8" fmla="*/ 0 60000 65536"/>
              <a:gd name="T9" fmla="*/ 0 w 27"/>
              <a:gd name="T10" fmla="*/ 0 h 10"/>
              <a:gd name="T11" fmla="*/ 27 w 27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10">
                <a:moveTo>
                  <a:pt x="0" y="9"/>
                </a:moveTo>
                <a:lnTo>
                  <a:pt x="17" y="9"/>
                </a:lnTo>
                <a:lnTo>
                  <a:pt x="26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790" name="Freeform 22"/>
          <p:cNvSpPr>
            <a:spLocks/>
          </p:cNvSpPr>
          <p:nvPr/>
        </p:nvSpPr>
        <p:spPr bwMode="auto">
          <a:xfrm>
            <a:off x="5827713" y="5610225"/>
            <a:ext cx="14287" cy="42863"/>
          </a:xfrm>
          <a:custGeom>
            <a:avLst/>
            <a:gdLst>
              <a:gd name="T0" fmla="*/ 0 w 9"/>
              <a:gd name="T1" fmla="*/ 2147483647 h 27"/>
              <a:gd name="T2" fmla="*/ 2147483647 w 9"/>
              <a:gd name="T3" fmla="*/ 2147483647 h 27"/>
              <a:gd name="T4" fmla="*/ 2147483647 w 9"/>
              <a:gd name="T5" fmla="*/ 0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6"/>
                </a:moveTo>
                <a:lnTo>
                  <a:pt x="8" y="17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791" name="Freeform 23"/>
          <p:cNvSpPr>
            <a:spLocks/>
          </p:cNvSpPr>
          <p:nvPr/>
        </p:nvSpPr>
        <p:spPr bwMode="auto">
          <a:xfrm>
            <a:off x="5840413" y="5484813"/>
            <a:ext cx="14287" cy="127000"/>
          </a:xfrm>
          <a:custGeom>
            <a:avLst/>
            <a:gdLst>
              <a:gd name="T0" fmla="*/ 0 w 9"/>
              <a:gd name="T1" fmla="*/ 2147483647 h 80"/>
              <a:gd name="T2" fmla="*/ 2147483647 w 9"/>
              <a:gd name="T3" fmla="*/ 2147483647 h 80"/>
              <a:gd name="T4" fmla="*/ 2147483647 w 9"/>
              <a:gd name="T5" fmla="*/ 2147483647 h 80"/>
              <a:gd name="T6" fmla="*/ 0 w 9"/>
              <a:gd name="T7" fmla="*/ 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80"/>
              <a:gd name="T14" fmla="*/ 9 w 9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80">
                <a:moveTo>
                  <a:pt x="0" y="79"/>
                </a:moveTo>
                <a:lnTo>
                  <a:pt x="8" y="44"/>
                </a:lnTo>
                <a:lnTo>
                  <a:pt x="8" y="2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792" name="Freeform 24"/>
          <p:cNvSpPr>
            <a:spLocks/>
          </p:cNvSpPr>
          <p:nvPr/>
        </p:nvSpPr>
        <p:spPr bwMode="auto">
          <a:xfrm>
            <a:off x="5734050" y="5260975"/>
            <a:ext cx="107950" cy="225425"/>
          </a:xfrm>
          <a:custGeom>
            <a:avLst/>
            <a:gdLst>
              <a:gd name="T0" fmla="*/ 2147483647 w 68"/>
              <a:gd name="T1" fmla="*/ 2147483647 h 142"/>
              <a:gd name="T2" fmla="*/ 2147483647 w 68"/>
              <a:gd name="T3" fmla="*/ 2147483647 h 142"/>
              <a:gd name="T4" fmla="*/ 2147483647 w 68"/>
              <a:gd name="T5" fmla="*/ 2147483647 h 142"/>
              <a:gd name="T6" fmla="*/ 2147483647 w 68"/>
              <a:gd name="T7" fmla="*/ 2147483647 h 142"/>
              <a:gd name="T8" fmla="*/ 0 w 68"/>
              <a:gd name="T9" fmla="*/ 0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142"/>
              <a:gd name="T17" fmla="*/ 68 w 68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142">
                <a:moveTo>
                  <a:pt x="67" y="141"/>
                </a:moveTo>
                <a:lnTo>
                  <a:pt x="59" y="114"/>
                </a:lnTo>
                <a:lnTo>
                  <a:pt x="33" y="79"/>
                </a:lnTo>
                <a:lnTo>
                  <a:pt x="17" y="4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793" name="Freeform 25"/>
          <p:cNvSpPr>
            <a:spLocks/>
          </p:cNvSpPr>
          <p:nvPr/>
        </p:nvSpPr>
        <p:spPr bwMode="auto">
          <a:xfrm>
            <a:off x="5641975" y="4899025"/>
            <a:ext cx="93663" cy="363538"/>
          </a:xfrm>
          <a:custGeom>
            <a:avLst/>
            <a:gdLst>
              <a:gd name="T0" fmla="*/ 2147483647 w 59"/>
              <a:gd name="T1" fmla="*/ 2147483647 h 229"/>
              <a:gd name="T2" fmla="*/ 2147483647 w 59"/>
              <a:gd name="T3" fmla="*/ 2147483647 h 229"/>
              <a:gd name="T4" fmla="*/ 0 w 59"/>
              <a:gd name="T5" fmla="*/ 0 h 229"/>
              <a:gd name="T6" fmla="*/ 0 60000 65536"/>
              <a:gd name="T7" fmla="*/ 0 60000 65536"/>
              <a:gd name="T8" fmla="*/ 0 60000 65536"/>
              <a:gd name="T9" fmla="*/ 0 w 59"/>
              <a:gd name="T10" fmla="*/ 0 h 229"/>
              <a:gd name="T11" fmla="*/ 59 w 59"/>
              <a:gd name="T12" fmla="*/ 229 h 2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229">
                <a:moveTo>
                  <a:pt x="58" y="228"/>
                </a:moveTo>
                <a:lnTo>
                  <a:pt x="33" y="12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794" name="Freeform 26"/>
          <p:cNvSpPr>
            <a:spLocks/>
          </p:cNvSpPr>
          <p:nvPr/>
        </p:nvSpPr>
        <p:spPr bwMode="auto">
          <a:xfrm>
            <a:off x="5522913" y="4383088"/>
            <a:ext cx="120650" cy="517525"/>
          </a:xfrm>
          <a:custGeom>
            <a:avLst/>
            <a:gdLst>
              <a:gd name="T0" fmla="*/ 2147483647 w 76"/>
              <a:gd name="T1" fmla="*/ 2147483647 h 326"/>
              <a:gd name="T2" fmla="*/ 2147483647 w 76"/>
              <a:gd name="T3" fmla="*/ 2147483647 h 326"/>
              <a:gd name="T4" fmla="*/ 2147483647 w 76"/>
              <a:gd name="T5" fmla="*/ 2147483647 h 326"/>
              <a:gd name="T6" fmla="*/ 0 w 76"/>
              <a:gd name="T7" fmla="*/ 0 h 326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326"/>
              <a:gd name="T14" fmla="*/ 76 w 76"/>
              <a:gd name="T15" fmla="*/ 326 h 3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326">
                <a:moveTo>
                  <a:pt x="75" y="325"/>
                </a:moveTo>
                <a:lnTo>
                  <a:pt x="58" y="254"/>
                </a:lnTo>
                <a:lnTo>
                  <a:pt x="41" y="16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795" name="Freeform 27"/>
          <p:cNvSpPr>
            <a:spLocks/>
          </p:cNvSpPr>
          <p:nvPr/>
        </p:nvSpPr>
        <p:spPr bwMode="auto">
          <a:xfrm>
            <a:off x="5416550" y="3824288"/>
            <a:ext cx="107950" cy="560387"/>
          </a:xfrm>
          <a:custGeom>
            <a:avLst/>
            <a:gdLst>
              <a:gd name="T0" fmla="*/ 2147483647 w 68"/>
              <a:gd name="T1" fmla="*/ 2147483647 h 353"/>
              <a:gd name="T2" fmla="*/ 2147483647 w 68"/>
              <a:gd name="T3" fmla="*/ 2147483647 h 353"/>
              <a:gd name="T4" fmla="*/ 0 w 68"/>
              <a:gd name="T5" fmla="*/ 0 h 353"/>
              <a:gd name="T6" fmla="*/ 0 60000 65536"/>
              <a:gd name="T7" fmla="*/ 0 60000 65536"/>
              <a:gd name="T8" fmla="*/ 0 60000 65536"/>
              <a:gd name="T9" fmla="*/ 0 w 68"/>
              <a:gd name="T10" fmla="*/ 0 h 353"/>
              <a:gd name="T11" fmla="*/ 68 w 68"/>
              <a:gd name="T12" fmla="*/ 353 h 3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353">
                <a:moveTo>
                  <a:pt x="67" y="352"/>
                </a:moveTo>
                <a:lnTo>
                  <a:pt x="33" y="17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H="1" flipV="1">
            <a:off x="5303838" y="3260725"/>
            <a:ext cx="119062" cy="569913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97" name="Freeform 29"/>
          <p:cNvSpPr>
            <a:spLocks/>
          </p:cNvSpPr>
          <p:nvPr/>
        </p:nvSpPr>
        <p:spPr bwMode="auto">
          <a:xfrm>
            <a:off x="5203825" y="2722563"/>
            <a:ext cx="107950" cy="546100"/>
          </a:xfrm>
          <a:custGeom>
            <a:avLst/>
            <a:gdLst>
              <a:gd name="T0" fmla="*/ 2147483647 w 68"/>
              <a:gd name="T1" fmla="*/ 2147483647 h 344"/>
              <a:gd name="T2" fmla="*/ 2147483647 w 68"/>
              <a:gd name="T3" fmla="*/ 2147483647 h 344"/>
              <a:gd name="T4" fmla="*/ 2147483647 w 68"/>
              <a:gd name="T5" fmla="*/ 2147483647 h 344"/>
              <a:gd name="T6" fmla="*/ 0 w 68"/>
              <a:gd name="T7" fmla="*/ 0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344"/>
              <a:gd name="T14" fmla="*/ 68 w 68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344">
                <a:moveTo>
                  <a:pt x="67" y="343"/>
                </a:moveTo>
                <a:lnTo>
                  <a:pt x="34" y="167"/>
                </a:lnTo>
                <a:lnTo>
                  <a:pt x="17" y="7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798" name="Freeform 30"/>
          <p:cNvSpPr>
            <a:spLocks/>
          </p:cNvSpPr>
          <p:nvPr/>
        </p:nvSpPr>
        <p:spPr bwMode="auto">
          <a:xfrm>
            <a:off x="5124450" y="2289175"/>
            <a:ext cx="80963" cy="434975"/>
          </a:xfrm>
          <a:custGeom>
            <a:avLst/>
            <a:gdLst>
              <a:gd name="T0" fmla="*/ 2147483647 w 51"/>
              <a:gd name="T1" fmla="*/ 2147483647 h 274"/>
              <a:gd name="T2" fmla="*/ 2147483647 w 51"/>
              <a:gd name="T3" fmla="*/ 2147483647 h 274"/>
              <a:gd name="T4" fmla="*/ 2147483647 w 51"/>
              <a:gd name="T5" fmla="*/ 2147483647 h 274"/>
              <a:gd name="T6" fmla="*/ 0 w 51"/>
              <a:gd name="T7" fmla="*/ 0 h 274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274"/>
              <a:gd name="T14" fmla="*/ 51 w 51"/>
              <a:gd name="T15" fmla="*/ 274 h 2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274">
                <a:moveTo>
                  <a:pt x="50" y="273"/>
                </a:moveTo>
                <a:lnTo>
                  <a:pt x="25" y="123"/>
                </a:lnTo>
                <a:lnTo>
                  <a:pt x="8" y="6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799" name="Freeform 31"/>
          <p:cNvSpPr>
            <a:spLocks/>
          </p:cNvSpPr>
          <p:nvPr/>
        </p:nvSpPr>
        <p:spPr bwMode="auto">
          <a:xfrm>
            <a:off x="5045075" y="2038350"/>
            <a:ext cx="80963" cy="252413"/>
          </a:xfrm>
          <a:custGeom>
            <a:avLst/>
            <a:gdLst>
              <a:gd name="T0" fmla="*/ 2147483647 w 51"/>
              <a:gd name="T1" fmla="*/ 2147483647 h 159"/>
              <a:gd name="T2" fmla="*/ 2147483647 w 51"/>
              <a:gd name="T3" fmla="*/ 2147483647 h 159"/>
              <a:gd name="T4" fmla="*/ 2147483647 w 51"/>
              <a:gd name="T5" fmla="*/ 2147483647 h 159"/>
              <a:gd name="T6" fmla="*/ 0 w 51"/>
              <a:gd name="T7" fmla="*/ 0 h 159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159"/>
              <a:gd name="T14" fmla="*/ 51 w 51"/>
              <a:gd name="T15" fmla="*/ 159 h 1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159">
                <a:moveTo>
                  <a:pt x="50" y="158"/>
                </a:moveTo>
                <a:lnTo>
                  <a:pt x="42" y="106"/>
                </a:lnTo>
                <a:lnTo>
                  <a:pt x="25" y="7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00" name="Freeform 32"/>
          <p:cNvSpPr>
            <a:spLocks/>
          </p:cNvSpPr>
          <p:nvPr/>
        </p:nvSpPr>
        <p:spPr bwMode="auto">
          <a:xfrm>
            <a:off x="4926013" y="1885950"/>
            <a:ext cx="120650" cy="153988"/>
          </a:xfrm>
          <a:custGeom>
            <a:avLst/>
            <a:gdLst>
              <a:gd name="T0" fmla="*/ 2147483647 w 76"/>
              <a:gd name="T1" fmla="*/ 2147483647 h 97"/>
              <a:gd name="T2" fmla="*/ 2147483647 w 76"/>
              <a:gd name="T3" fmla="*/ 2147483647 h 97"/>
              <a:gd name="T4" fmla="*/ 0 w 76"/>
              <a:gd name="T5" fmla="*/ 0 h 97"/>
              <a:gd name="T6" fmla="*/ 0 60000 65536"/>
              <a:gd name="T7" fmla="*/ 0 60000 65536"/>
              <a:gd name="T8" fmla="*/ 0 60000 65536"/>
              <a:gd name="T9" fmla="*/ 0 w 76"/>
              <a:gd name="T10" fmla="*/ 0 h 97"/>
              <a:gd name="T11" fmla="*/ 76 w 76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97">
                <a:moveTo>
                  <a:pt x="75" y="96"/>
                </a:moveTo>
                <a:lnTo>
                  <a:pt x="42" y="4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01" name="Freeform 33"/>
          <p:cNvSpPr>
            <a:spLocks/>
          </p:cNvSpPr>
          <p:nvPr/>
        </p:nvSpPr>
        <p:spPr bwMode="auto">
          <a:xfrm>
            <a:off x="4779963" y="1816100"/>
            <a:ext cx="147637" cy="71438"/>
          </a:xfrm>
          <a:custGeom>
            <a:avLst/>
            <a:gdLst>
              <a:gd name="T0" fmla="*/ 2147483647 w 93"/>
              <a:gd name="T1" fmla="*/ 2147483647 h 45"/>
              <a:gd name="T2" fmla="*/ 2147483647 w 93"/>
              <a:gd name="T3" fmla="*/ 2147483647 h 45"/>
              <a:gd name="T4" fmla="*/ 0 w 93"/>
              <a:gd name="T5" fmla="*/ 0 h 45"/>
              <a:gd name="T6" fmla="*/ 0 60000 65536"/>
              <a:gd name="T7" fmla="*/ 0 60000 65536"/>
              <a:gd name="T8" fmla="*/ 0 60000 65536"/>
              <a:gd name="T9" fmla="*/ 0 w 93"/>
              <a:gd name="T10" fmla="*/ 0 h 45"/>
              <a:gd name="T11" fmla="*/ 93 w 93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45">
                <a:moveTo>
                  <a:pt x="92" y="44"/>
                </a:moveTo>
                <a:lnTo>
                  <a:pt x="42" y="1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02" name="Freeform 34"/>
          <p:cNvSpPr>
            <a:spLocks/>
          </p:cNvSpPr>
          <p:nvPr/>
        </p:nvSpPr>
        <p:spPr bwMode="auto">
          <a:xfrm>
            <a:off x="4660900" y="1801813"/>
            <a:ext cx="120650" cy="15875"/>
          </a:xfrm>
          <a:custGeom>
            <a:avLst/>
            <a:gdLst>
              <a:gd name="T0" fmla="*/ 2147483647 w 76"/>
              <a:gd name="T1" fmla="*/ 2147483647 h 10"/>
              <a:gd name="T2" fmla="*/ 2147483647 w 76"/>
              <a:gd name="T3" fmla="*/ 0 h 10"/>
              <a:gd name="T4" fmla="*/ 0 w 76"/>
              <a:gd name="T5" fmla="*/ 0 h 10"/>
              <a:gd name="T6" fmla="*/ 0 60000 65536"/>
              <a:gd name="T7" fmla="*/ 0 60000 65536"/>
              <a:gd name="T8" fmla="*/ 0 60000 65536"/>
              <a:gd name="T9" fmla="*/ 0 w 76"/>
              <a:gd name="T10" fmla="*/ 0 h 10"/>
              <a:gd name="T11" fmla="*/ 76 w 7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10">
                <a:moveTo>
                  <a:pt x="75" y="9"/>
                </a:moveTo>
                <a:lnTo>
                  <a:pt x="33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03" name="Freeform 35"/>
          <p:cNvSpPr>
            <a:spLocks/>
          </p:cNvSpPr>
          <p:nvPr/>
        </p:nvSpPr>
        <p:spPr bwMode="auto">
          <a:xfrm>
            <a:off x="4541838" y="1801813"/>
            <a:ext cx="120650" cy="1587"/>
          </a:xfrm>
          <a:custGeom>
            <a:avLst/>
            <a:gdLst>
              <a:gd name="T0" fmla="*/ 2147483647 w 76"/>
              <a:gd name="T1" fmla="*/ 0 h 1"/>
              <a:gd name="T2" fmla="*/ 2147483647 w 76"/>
              <a:gd name="T3" fmla="*/ 0 h 1"/>
              <a:gd name="T4" fmla="*/ 0 w 76"/>
              <a:gd name="T5" fmla="*/ 0 h 1"/>
              <a:gd name="T6" fmla="*/ 0 60000 65536"/>
              <a:gd name="T7" fmla="*/ 0 60000 65536"/>
              <a:gd name="T8" fmla="*/ 0 60000 65536"/>
              <a:gd name="T9" fmla="*/ 0 w 76"/>
              <a:gd name="T10" fmla="*/ 0 h 1"/>
              <a:gd name="T11" fmla="*/ 76 w 7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1">
                <a:moveTo>
                  <a:pt x="75" y="0"/>
                </a:moveTo>
                <a:lnTo>
                  <a:pt x="33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04" name="Freeform 36"/>
          <p:cNvSpPr>
            <a:spLocks/>
          </p:cNvSpPr>
          <p:nvPr/>
        </p:nvSpPr>
        <p:spPr bwMode="auto">
          <a:xfrm>
            <a:off x="4448175" y="1801813"/>
            <a:ext cx="95250" cy="1587"/>
          </a:xfrm>
          <a:custGeom>
            <a:avLst/>
            <a:gdLst>
              <a:gd name="T0" fmla="*/ 2147483647 w 60"/>
              <a:gd name="T1" fmla="*/ 0 h 1"/>
              <a:gd name="T2" fmla="*/ 2147483647 w 60"/>
              <a:gd name="T3" fmla="*/ 0 h 1"/>
              <a:gd name="T4" fmla="*/ 0 w 60"/>
              <a:gd name="T5" fmla="*/ 0 h 1"/>
              <a:gd name="T6" fmla="*/ 0 60000 65536"/>
              <a:gd name="T7" fmla="*/ 0 60000 65536"/>
              <a:gd name="T8" fmla="*/ 0 60000 65536"/>
              <a:gd name="T9" fmla="*/ 0 w 60"/>
              <a:gd name="T10" fmla="*/ 0 h 1"/>
              <a:gd name="T11" fmla="*/ 60 w 6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">
                <a:moveTo>
                  <a:pt x="59" y="0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05" name="Freeform 37"/>
          <p:cNvSpPr>
            <a:spLocks/>
          </p:cNvSpPr>
          <p:nvPr/>
        </p:nvSpPr>
        <p:spPr bwMode="auto">
          <a:xfrm>
            <a:off x="4341813" y="1801813"/>
            <a:ext cx="107950" cy="1587"/>
          </a:xfrm>
          <a:custGeom>
            <a:avLst/>
            <a:gdLst>
              <a:gd name="T0" fmla="*/ 2147483647 w 68"/>
              <a:gd name="T1" fmla="*/ 0 h 1"/>
              <a:gd name="T2" fmla="*/ 2147483647 w 68"/>
              <a:gd name="T3" fmla="*/ 0 h 1"/>
              <a:gd name="T4" fmla="*/ 0 w 68"/>
              <a:gd name="T5" fmla="*/ 0 h 1"/>
              <a:gd name="T6" fmla="*/ 0 60000 65536"/>
              <a:gd name="T7" fmla="*/ 0 60000 65536"/>
              <a:gd name="T8" fmla="*/ 0 60000 65536"/>
              <a:gd name="T9" fmla="*/ 0 w 68"/>
              <a:gd name="T10" fmla="*/ 0 h 1"/>
              <a:gd name="T11" fmla="*/ 68 w 6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1">
                <a:moveTo>
                  <a:pt x="67" y="0"/>
                </a:moveTo>
                <a:lnTo>
                  <a:pt x="34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06" name="Freeform 38"/>
          <p:cNvSpPr>
            <a:spLocks/>
          </p:cNvSpPr>
          <p:nvPr/>
        </p:nvSpPr>
        <p:spPr bwMode="auto">
          <a:xfrm>
            <a:off x="4262438" y="1787525"/>
            <a:ext cx="80962" cy="15875"/>
          </a:xfrm>
          <a:custGeom>
            <a:avLst/>
            <a:gdLst>
              <a:gd name="T0" fmla="*/ 2147483647 w 51"/>
              <a:gd name="T1" fmla="*/ 2147483647 h 10"/>
              <a:gd name="T2" fmla="*/ 2147483647 w 51"/>
              <a:gd name="T3" fmla="*/ 2147483647 h 10"/>
              <a:gd name="T4" fmla="*/ 0 w 51"/>
              <a:gd name="T5" fmla="*/ 0 h 10"/>
              <a:gd name="T6" fmla="*/ 0 60000 65536"/>
              <a:gd name="T7" fmla="*/ 0 60000 65536"/>
              <a:gd name="T8" fmla="*/ 0 60000 65536"/>
              <a:gd name="T9" fmla="*/ 0 w 51"/>
              <a:gd name="T10" fmla="*/ 0 h 10"/>
              <a:gd name="T11" fmla="*/ 51 w 5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0">
                <a:moveTo>
                  <a:pt x="50" y="9"/>
                </a:moveTo>
                <a:lnTo>
                  <a:pt x="25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07" name="Freeform 39"/>
          <p:cNvSpPr>
            <a:spLocks/>
          </p:cNvSpPr>
          <p:nvPr/>
        </p:nvSpPr>
        <p:spPr bwMode="auto">
          <a:xfrm>
            <a:off x="4170363" y="1773238"/>
            <a:ext cx="93662" cy="15875"/>
          </a:xfrm>
          <a:custGeom>
            <a:avLst/>
            <a:gdLst>
              <a:gd name="T0" fmla="*/ 2147483647 w 59"/>
              <a:gd name="T1" fmla="*/ 2147483647 h 10"/>
              <a:gd name="T2" fmla="*/ 2147483647 w 59"/>
              <a:gd name="T3" fmla="*/ 0 h 10"/>
              <a:gd name="T4" fmla="*/ 0 w 59"/>
              <a:gd name="T5" fmla="*/ 0 h 10"/>
              <a:gd name="T6" fmla="*/ 0 60000 65536"/>
              <a:gd name="T7" fmla="*/ 0 60000 65536"/>
              <a:gd name="T8" fmla="*/ 0 60000 65536"/>
              <a:gd name="T9" fmla="*/ 0 w 59"/>
              <a:gd name="T10" fmla="*/ 0 h 10"/>
              <a:gd name="T11" fmla="*/ 59 w 59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10">
                <a:moveTo>
                  <a:pt x="58" y="9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08" name="Freeform 40"/>
          <p:cNvSpPr>
            <a:spLocks/>
          </p:cNvSpPr>
          <p:nvPr/>
        </p:nvSpPr>
        <p:spPr bwMode="auto">
          <a:xfrm>
            <a:off x="4090988" y="1773238"/>
            <a:ext cx="80962" cy="15875"/>
          </a:xfrm>
          <a:custGeom>
            <a:avLst/>
            <a:gdLst>
              <a:gd name="T0" fmla="*/ 2147483647 w 51"/>
              <a:gd name="T1" fmla="*/ 0 h 10"/>
              <a:gd name="T2" fmla="*/ 2147483647 w 51"/>
              <a:gd name="T3" fmla="*/ 0 h 10"/>
              <a:gd name="T4" fmla="*/ 0 w 51"/>
              <a:gd name="T5" fmla="*/ 2147483647 h 10"/>
              <a:gd name="T6" fmla="*/ 0 60000 65536"/>
              <a:gd name="T7" fmla="*/ 0 60000 65536"/>
              <a:gd name="T8" fmla="*/ 0 60000 65536"/>
              <a:gd name="T9" fmla="*/ 0 w 51"/>
              <a:gd name="T10" fmla="*/ 0 h 10"/>
              <a:gd name="T11" fmla="*/ 51 w 5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0">
                <a:moveTo>
                  <a:pt x="50" y="0"/>
                </a:moveTo>
                <a:lnTo>
                  <a:pt x="25" y="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09" name="Freeform 41"/>
          <p:cNvSpPr>
            <a:spLocks/>
          </p:cNvSpPr>
          <p:nvPr/>
        </p:nvSpPr>
        <p:spPr bwMode="auto">
          <a:xfrm>
            <a:off x="4037013" y="1773238"/>
            <a:ext cx="55562" cy="15875"/>
          </a:xfrm>
          <a:custGeom>
            <a:avLst/>
            <a:gdLst>
              <a:gd name="T0" fmla="*/ 2147483647 w 35"/>
              <a:gd name="T1" fmla="*/ 2147483647 h 10"/>
              <a:gd name="T2" fmla="*/ 2147483647 w 35"/>
              <a:gd name="T3" fmla="*/ 0 h 10"/>
              <a:gd name="T4" fmla="*/ 0 w 35"/>
              <a:gd name="T5" fmla="*/ 0 h 10"/>
              <a:gd name="T6" fmla="*/ 0 60000 65536"/>
              <a:gd name="T7" fmla="*/ 0 60000 65536"/>
              <a:gd name="T8" fmla="*/ 0 60000 65536"/>
              <a:gd name="T9" fmla="*/ 0 w 35"/>
              <a:gd name="T10" fmla="*/ 0 h 10"/>
              <a:gd name="T11" fmla="*/ 35 w 35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0">
                <a:moveTo>
                  <a:pt x="34" y="9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10" name="Freeform 42"/>
          <p:cNvSpPr>
            <a:spLocks/>
          </p:cNvSpPr>
          <p:nvPr/>
        </p:nvSpPr>
        <p:spPr bwMode="auto">
          <a:xfrm>
            <a:off x="3957638" y="1773238"/>
            <a:ext cx="80962" cy="15875"/>
          </a:xfrm>
          <a:custGeom>
            <a:avLst/>
            <a:gdLst>
              <a:gd name="T0" fmla="*/ 2147483647 w 51"/>
              <a:gd name="T1" fmla="*/ 0 h 10"/>
              <a:gd name="T2" fmla="*/ 2147483647 w 51"/>
              <a:gd name="T3" fmla="*/ 0 h 10"/>
              <a:gd name="T4" fmla="*/ 0 w 51"/>
              <a:gd name="T5" fmla="*/ 2147483647 h 10"/>
              <a:gd name="T6" fmla="*/ 0 60000 65536"/>
              <a:gd name="T7" fmla="*/ 0 60000 65536"/>
              <a:gd name="T8" fmla="*/ 0 60000 65536"/>
              <a:gd name="T9" fmla="*/ 0 w 51"/>
              <a:gd name="T10" fmla="*/ 0 h 10"/>
              <a:gd name="T11" fmla="*/ 51 w 5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0">
                <a:moveTo>
                  <a:pt x="50" y="0"/>
                </a:moveTo>
                <a:lnTo>
                  <a:pt x="25" y="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11" name="Freeform 43"/>
          <p:cNvSpPr>
            <a:spLocks/>
          </p:cNvSpPr>
          <p:nvPr/>
        </p:nvSpPr>
        <p:spPr bwMode="auto">
          <a:xfrm>
            <a:off x="3917950" y="1787525"/>
            <a:ext cx="41275" cy="71438"/>
          </a:xfrm>
          <a:custGeom>
            <a:avLst/>
            <a:gdLst>
              <a:gd name="T0" fmla="*/ 2147483647 w 26"/>
              <a:gd name="T1" fmla="*/ 0 h 45"/>
              <a:gd name="T2" fmla="*/ 2147483647 w 26"/>
              <a:gd name="T3" fmla="*/ 2147483647 h 45"/>
              <a:gd name="T4" fmla="*/ 0 w 26"/>
              <a:gd name="T5" fmla="*/ 2147483647 h 45"/>
              <a:gd name="T6" fmla="*/ 0 60000 65536"/>
              <a:gd name="T7" fmla="*/ 0 60000 65536"/>
              <a:gd name="T8" fmla="*/ 0 60000 65536"/>
              <a:gd name="T9" fmla="*/ 0 w 26"/>
              <a:gd name="T10" fmla="*/ 0 h 45"/>
              <a:gd name="T11" fmla="*/ 26 w 26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45">
                <a:moveTo>
                  <a:pt x="25" y="0"/>
                </a:moveTo>
                <a:lnTo>
                  <a:pt x="9" y="18"/>
                </a:lnTo>
                <a:lnTo>
                  <a:pt x="0" y="44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12" name="Freeform 44"/>
          <p:cNvSpPr>
            <a:spLocks/>
          </p:cNvSpPr>
          <p:nvPr/>
        </p:nvSpPr>
        <p:spPr bwMode="auto">
          <a:xfrm>
            <a:off x="3852863" y="1857375"/>
            <a:ext cx="66675" cy="211138"/>
          </a:xfrm>
          <a:custGeom>
            <a:avLst/>
            <a:gdLst>
              <a:gd name="T0" fmla="*/ 2147483647 w 42"/>
              <a:gd name="T1" fmla="*/ 0 h 133"/>
              <a:gd name="T2" fmla="*/ 2147483647 w 42"/>
              <a:gd name="T3" fmla="*/ 2147483647 h 133"/>
              <a:gd name="T4" fmla="*/ 2147483647 w 42"/>
              <a:gd name="T5" fmla="*/ 2147483647 h 133"/>
              <a:gd name="T6" fmla="*/ 2147483647 w 42"/>
              <a:gd name="T7" fmla="*/ 2147483647 h 133"/>
              <a:gd name="T8" fmla="*/ 0 w 42"/>
              <a:gd name="T9" fmla="*/ 2147483647 h 1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33"/>
              <a:gd name="T17" fmla="*/ 42 w 42"/>
              <a:gd name="T18" fmla="*/ 133 h 1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33">
                <a:moveTo>
                  <a:pt x="41" y="0"/>
                </a:moveTo>
                <a:lnTo>
                  <a:pt x="33" y="18"/>
                </a:lnTo>
                <a:lnTo>
                  <a:pt x="25" y="53"/>
                </a:lnTo>
                <a:lnTo>
                  <a:pt x="8" y="88"/>
                </a:lnTo>
                <a:lnTo>
                  <a:pt x="0" y="132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13" name="Freeform 45"/>
          <p:cNvSpPr>
            <a:spLocks/>
          </p:cNvSpPr>
          <p:nvPr/>
        </p:nvSpPr>
        <p:spPr bwMode="auto">
          <a:xfrm>
            <a:off x="3786188" y="2066925"/>
            <a:ext cx="68262" cy="517525"/>
          </a:xfrm>
          <a:custGeom>
            <a:avLst/>
            <a:gdLst>
              <a:gd name="T0" fmla="*/ 2147483647 w 43"/>
              <a:gd name="T1" fmla="*/ 0 h 326"/>
              <a:gd name="T2" fmla="*/ 2147483647 w 43"/>
              <a:gd name="T3" fmla="*/ 2147483647 h 326"/>
              <a:gd name="T4" fmla="*/ 2147483647 w 43"/>
              <a:gd name="T5" fmla="*/ 2147483647 h 326"/>
              <a:gd name="T6" fmla="*/ 2147483647 w 43"/>
              <a:gd name="T7" fmla="*/ 2147483647 h 326"/>
              <a:gd name="T8" fmla="*/ 0 w 43"/>
              <a:gd name="T9" fmla="*/ 2147483647 h 3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326"/>
              <a:gd name="T17" fmla="*/ 43 w 43"/>
              <a:gd name="T18" fmla="*/ 326 h 3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326">
                <a:moveTo>
                  <a:pt x="42" y="0"/>
                </a:moveTo>
                <a:lnTo>
                  <a:pt x="33" y="61"/>
                </a:lnTo>
                <a:lnTo>
                  <a:pt x="17" y="140"/>
                </a:lnTo>
                <a:lnTo>
                  <a:pt x="8" y="228"/>
                </a:lnTo>
                <a:lnTo>
                  <a:pt x="0" y="325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14" name="Freeform 46"/>
          <p:cNvSpPr>
            <a:spLocks/>
          </p:cNvSpPr>
          <p:nvPr/>
        </p:nvSpPr>
        <p:spPr bwMode="auto">
          <a:xfrm>
            <a:off x="3786188" y="2582863"/>
            <a:ext cx="41275" cy="727075"/>
          </a:xfrm>
          <a:custGeom>
            <a:avLst/>
            <a:gdLst>
              <a:gd name="T0" fmla="*/ 0 w 26"/>
              <a:gd name="T1" fmla="*/ 0 h 458"/>
              <a:gd name="T2" fmla="*/ 0 w 26"/>
              <a:gd name="T3" fmla="*/ 2147483647 h 458"/>
              <a:gd name="T4" fmla="*/ 0 w 26"/>
              <a:gd name="T5" fmla="*/ 2147483647 h 458"/>
              <a:gd name="T6" fmla="*/ 2147483647 w 26"/>
              <a:gd name="T7" fmla="*/ 2147483647 h 458"/>
              <a:gd name="T8" fmla="*/ 2147483647 w 26"/>
              <a:gd name="T9" fmla="*/ 2147483647 h 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458"/>
              <a:gd name="T17" fmla="*/ 26 w 26"/>
              <a:gd name="T18" fmla="*/ 458 h 4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458">
                <a:moveTo>
                  <a:pt x="0" y="0"/>
                </a:moveTo>
                <a:lnTo>
                  <a:pt x="0" y="105"/>
                </a:lnTo>
                <a:lnTo>
                  <a:pt x="0" y="220"/>
                </a:lnTo>
                <a:lnTo>
                  <a:pt x="8" y="343"/>
                </a:lnTo>
                <a:lnTo>
                  <a:pt x="25" y="457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15" name="Freeform 47"/>
          <p:cNvSpPr>
            <a:spLocks/>
          </p:cNvSpPr>
          <p:nvPr/>
        </p:nvSpPr>
        <p:spPr bwMode="auto">
          <a:xfrm>
            <a:off x="3825875" y="3308350"/>
            <a:ext cx="160338" cy="698500"/>
          </a:xfrm>
          <a:custGeom>
            <a:avLst/>
            <a:gdLst>
              <a:gd name="T0" fmla="*/ 0 w 101"/>
              <a:gd name="T1" fmla="*/ 0 h 440"/>
              <a:gd name="T2" fmla="*/ 2147483647 w 101"/>
              <a:gd name="T3" fmla="*/ 2147483647 h 440"/>
              <a:gd name="T4" fmla="*/ 2147483647 w 101"/>
              <a:gd name="T5" fmla="*/ 2147483647 h 440"/>
              <a:gd name="T6" fmla="*/ 2147483647 w 101"/>
              <a:gd name="T7" fmla="*/ 2147483647 h 440"/>
              <a:gd name="T8" fmla="*/ 2147483647 w 101"/>
              <a:gd name="T9" fmla="*/ 2147483647 h 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440"/>
              <a:gd name="T17" fmla="*/ 101 w 101"/>
              <a:gd name="T18" fmla="*/ 440 h 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440">
                <a:moveTo>
                  <a:pt x="0" y="0"/>
                </a:moveTo>
                <a:lnTo>
                  <a:pt x="17" y="114"/>
                </a:lnTo>
                <a:lnTo>
                  <a:pt x="50" y="228"/>
                </a:lnTo>
                <a:lnTo>
                  <a:pt x="75" y="343"/>
                </a:lnTo>
                <a:lnTo>
                  <a:pt x="100" y="43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16" name="Freeform 48"/>
          <p:cNvSpPr>
            <a:spLocks/>
          </p:cNvSpPr>
          <p:nvPr/>
        </p:nvSpPr>
        <p:spPr bwMode="auto">
          <a:xfrm>
            <a:off x="3984625" y="4005263"/>
            <a:ext cx="134938" cy="490537"/>
          </a:xfrm>
          <a:custGeom>
            <a:avLst/>
            <a:gdLst>
              <a:gd name="T0" fmla="*/ 0 w 85"/>
              <a:gd name="T1" fmla="*/ 0 h 309"/>
              <a:gd name="T2" fmla="*/ 2147483647 w 85"/>
              <a:gd name="T3" fmla="*/ 2147483647 h 309"/>
              <a:gd name="T4" fmla="*/ 2147483647 w 85"/>
              <a:gd name="T5" fmla="*/ 2147483647 h 309"/>
              <a:gd name="T6" fmla="*/ 2147483647 w 85"/>
              <a:gd name="T7" fmla="*/ 2147483647 h 309"/>
              <a:gd name="T8" fmla="*/ 2147483647 w 85"/>
              <a:gd name="T9" fmla="*/ 2147483647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09"/>
              <a:gd name="T17" fmla="*/ 85 w 85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09">
                <a:moveTo>
                  <a:pt x="0" y="0"/>
                </a:moveTo>
                <a:lnTo>
                  <a:pt x="25" y="88"/>
                </a:lnTo>
                <a:lnTo>
                  <a:pt x="42" y="167"/>
                </a:lnTo>
                <a:lnTo>
                  <a:pt x="67" y="238"/>
                </a:lnTo>
                <a:lnTo>
                  <a:pt x="84" y="30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17" name="Freeform 49"/>
          <p:cNvSpPr>
            <a:spLocks/>
          </p:cNvSpPr>
          <p:nvPr/>
        </p:nvSpPr>
        <p:spPr bwMode="auto">
          <a:xfrm>
            <a:off x="4117975" y="4494213"/>
            <a:ext cx="106363" cy="363537"/>
          </a:xfrm>
          <a:custGeom>
            <a:avLst/>
            <a:gdLst>
              <a:gd name="T0" fmla="*/ 0 w 67"/>
              <a:gd name="T1" fmla="*/ 0 h 229"/>
              <a:gd name="T2" fmla="*/ 2147483647 w 67"/>
              <a:gd name="T3" fmla="*/ 2147483647 h 229"/>
              <a:gd name="T4" fmla="*/ 2147483647 w 67"/>
              <a:gd name="T5" fmla="*/ 2147483647 h 229"/>
              <a:gd name="T6" fmla="*/ 2147483647 w 67"/>
              <a:gd name="T7" fmla="*/ 2147483647 h 229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229"/>
              <a:gd name="T14" fmla="*/ 67 w 67"/>
              <a:gd name="T15" fmla="*/ 229 h 2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229">
                <a:moveTo>
                  <a:pt x="0" y="0"/>
                </a:moveTo>
                <a:lnTo>
                  <a:pt x="16" y="61"/>
                </a:lnTo>
                <a:lnTo>
                  <a:pt x="33" y="123"/>
                </a:lnTo>
                <a:lnTo>
                  <a:pt x="66" y="22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18" name="Freeform 50"/>
          <p:cNvSpPr>
            <a:spLocks/>
          </p:cNvSpPr>
          <p:nvPr/>
        </p:nvSpPr>
        <p:spPr bwMode="auto">
          <a:xfrm>
            <a:off x="4222750" y="4856163"/>
            <a:ext cx="120650" cy="336550"/>
          </a:xfrm>
          <a:custGeom>
            <a:avLst/>
            <a:gdLst>
              <a:gd name="T0" fmla="*/ 0 w 76"/>
              <a:gd name="T1" fmla="*/ 0 h 212"/>
              <a:gd name="T2" fmla="*/ 2147483647 w 76"/>
              <a:gd name="T3" fmla="*/ 2147483647 h 212"/>
              <a:gd name="T4" fmla="*/ 2147483647 w 76"/>
              <a:gd name="T5" fmla="*/ 2147483647 h 212"/>
              <a:gd name="T6" fmla="*/ 0 60000 65536"/>
              <a:gd name="T7" fmla="*/ 0 60000 65536"/>
              <a:gd name="T8" fmla="*/ 0 60000 65536"/>
              <a:gd name="T9" fmla="*/ 0 w 76"/>
              <a:gd name="T10" fmla="*/ 0 h 212"/>
              <a:gd name="T11" fmla="*/ 76 w 76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212">
                <a:moveTo>
                  <a:pt x="0" y="0"/>
                </a:moveTo>
                <a:lnTo>
                  <a:pt x="34" y="106"/>
                </a:lnTo>
                <a:lnTo>
                  <a:pt x="75" y="211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19" name="Freeform 51"/>
          <p:cNvSpPr>
            <a:spLocks/>
          </p:cNvSpPr>
          <p:nvPr/>
        </p:nvSpPr>
        <p:spPr bwMode="auto">
          <a:xfrm>
            <a:off x="4341813" y="5191125"/>
            <a:ext cx="122237" cy="252413"/>
          </a:xfrm>
          <a:custGeom>
            <a:avLst/>
            <a:gdLst>
              <a:gd name="T0" fmla="*/ 0 w 77"/>
              <a:gd name="T1" fmla="*/ 0 h 159"/>
              <a:gd name="T2" fmla="*/ 2147483647 w 77"/>
              <a:gd name="T3" fmla="*/ 2147483647 h 159"/>
              <a:gd name="T4" fmla="*/ 2147483647 w 77"/>
              <a:gd name="T5" fmla="*/ 2147483647 h 159"/>
              <a:gd name="T6" fmla="*/ 0 60000 65536"/>
              <a:gd name="T7" fmla="*/ 0 60000 65536"/>
              <a:gd name="T8" fmla="*/ 0 60000 65536"/>
              <a:gd name="T9" fmla="*/ 0 w 77"/>
              <a:gd name="T10" fmla="*/ 0 h 159"/>
              <a:gd name="T11" fmla="*/ 77 w 77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" h="159">
                <a:moveTo>
                  <a:pt x="0" y="0"/>
                </a:moveTo>
                <a:lnTo>
                  <a:pt x="42" y="88"/>
                </a:lnTo>
                <a:lnTo>
                  <a:pt x="76" y="15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20" name="Freeform 52"/>
          <p:cNvSpPr>
            <a:spLocks/>
          </p:cNvSpPr>
          <p:nvPr/>
        </p:nvSpPr>
        <p:spPr bwMode="auto">
          <a:xfrm>
            <a:off x="4462463" y="5441950"/>
            <a:ext cx="93662" cy="169863"/>
          </a:xfrm>
          <a:custGeom>
            <a:avLst/>
            <a:gdLst>
              <a:gd name="T0" fmla="*/ 0 w 59"/>
              <a:gd name="T1" fmla="*/ 0 h 107"/>
              <a:gd name="T2" fmla="*/ 2147483647 w 59"/>
              <a:gd name="T3" fmla="*/ 2147483647 h 107"/>
              <a:gd name="T4" fmla="*/ 2147483647 w 59"/>
              <a:gd name="T5" fmla="*/ 2147483647 h 107"/>
              <a:gd name="T6" fmla="*/ 0 60000 65536"/>
              <a:gd name="T7" fmla="*/ 0 60000 65536"/>
              <a:gd name="T8" fmla="*/ 0 60000 65536"/>
              <a:gd name="T9" fmla="*/ 0 w 59"/>
              <a:gd name="T10" fmla="*/ 0 h 107"/>
              <a:gd name="T11" fmla="*/ 59 w 59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107">
                <a:moveTo>
                  <a:pt x="0" y="0"/>
                </a:moveTo>
                <a:lnTo>
                  <a:pt x="25" y="62"/>
                </a:lnTo>
                <a:lnTo>
                  <a:pt x="58" y="106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21" name="Freeform 53"/>
          <p:cNvSpPr>
            <a:spLocks/>
          </p:cNvSpPr>
          <p:nvPr/>
        </p:nvSpPr>
        <p:spPr bwMode="auto">
          <a:xfrm>
            <a:off x="4554538" y="5610225"/>
            <a:ext cx="134937" cy="112713"/>
          </a:xfrm>
          <a:custGeom>
            <a:avLst/>
            <a:gdLst>
              <a:gd name="T0" fmla="*/ 0 w 85"/>
              <a:gd name="T1" fmla="*/ 0 h 71"/>
              <a:gd name="T2" fmla="*/ 2147483647 w 85"/>
              <a:gd name="T3" fmla="*/ 2147483647 h 71"/>
              <a:gd name="T4" fmla="*/ 2147483647 w 85"/>
              <a:gd name="T5" fmla="*/ 2147483647 h 71"/>
              <a:gd name="T6" fmla="*/ 0 60000 65536"/>
              <a:gd name="T7" fmla="*/ 0 60000 65536"/>
              <a:gd name="T8" fmla="*/ 0 60000 65536"/>
              <a:gd name="T9" fmla="*/ 0 w 85"/>
              <a:gd name="T10" fmla="*/ 0 h 71"/>
              <a:gd name="T11" fmla="*/ 85 w 85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71">
                <a:moveTo>
                  <a:pt x="0" y="0"/>
                </a:moveTo>
                <a:lnTo>
                  <a:pt x="42" y="35"/>
                </a:lnTo>
                <a:lnTo>
                  <a:pt x="84" y="7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22" name="Freeform 54"/>
          <p:cNvSpPr>
            <a:spLocks/>
          </p:cNvSpPr>
          <p:nvPr/>
        </p:nvSpPr>
        <p:spPr bwMode="auto">
          <a:xfrm>
            <a:off x="4687888" y="5721350"/>
            <a:ext cx="93662" cy="57150"/>
          </a:xfrm>
          <a:custGeom>
            <a:avLst/>
            <a:gdLst>
              <a:gd name="T0" fmla="*/ 0 w 59"/>
              <a:gd name="T1" fmla="*/ 0 h 36"/>
              <a:gd name="T2" fmla="*/ 2147483647 w 59"/>
              <a:gd name="T3" fmla="*/ 2147483647 h 36"/>
              <a:gd name="T4" fmla="*/ 2147483647 w 59"/>
              <a:gd name="T5" fmla="*/ 2147483647 h 36"/>
              <a:gd name="T6" fmla="*/ 0 60000 65536"/>
              <a:gd name="T7" fmla="*/ 0 60000 65536"/>
              <a:gd name="T8" fmla="*/ 0 60000 65536"/>
              <a:gd name="T9" fmla="*/ 0 w 59"/>
              <a:gd name="T10" fmla="*/ 0 h 36"/>
              <a:gd name="T11" fmla="*/ 59 w 59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36">
                <a:moveTo>
                  <a:pt x="0" y="0"/>
                </a:moveTo>
                <a:lnTo>
                  <a:pt x="33" y="18"/>
                </a:lnTo>
                <a:lnTo>
                  <a:pt x="58" y="35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23" name="Freeform 55"/>
          <p:cNvSpPr>
            <a:spLocks/>
          </p:cNvSpPr>
          <p:nvPr/>
        </p:nvSpPr>
        <p:spPr bwMode="auto">
          <a:xfrm>
            <a:off x="4779963" y="5776913"/>
            <a:ext cx="93662" cy="30162"/>
          </a:xfrm>
          <a:custGeom>
            <a:avLst/>
            <a:gdLst>
              <a:gd name="T0" fmla="*/ 0 w 59"/>
              <a:gd name="T1" fmla="*/ 0 h 19"/>
              <a:gd name="T2" fmla="*/ 2147483647 w 59"/>
              <a:gd name="T3" fmla="*/ 2147483647 h 19"/>
              <a:gd name="T4" fmla="*/ 2147483647 w 59"/>
              <a:gd name="T5" fmla="*/ 2147483647 h 19"/>
              <a:gd name="T6" fmla="*/ 0 60000 65536"/>
              <a:gd name="T7" fmla="*/ 0 60000 65536"/>
              <a:gd name="T8" fmla="*/ 0 60000 65536"/>
              <a:gd name="T9" fmla="*/ 0 w 59"/>
              <a:gd name="T10" fmla="*/ 0 h 19"/>
              <a:gd name="T11" fmla="*/ 59 w 59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19">
                <a:moveTo>
                  <a:pt x="0" y="0"/>
                </a:moveTo>
                <a:lnTo>
                  <a:pt x="33" y="9"/>
                </a:lnTo>
                <a:lnTo>
                  <a:pt x="58" y="1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24" name="Freeform 56"/>
          <p:cNvSpPr>
            <a:spLocks/>
          </p:cNvSpPr>
          <p:nvPr/>
        </p:nvSpPr>
        <p:spPr bwMode="auto">
          <a:xfrm>
            <a:off x="4872038" y="5791200"/>
            <a:ext cx="82550" cy="15875"/>
          </a:xfrm>
          <a:custGeom>
            <a:avLst/>
            <a:gdLst>
              <a:gd name="T0" fmla="*/ 0 w 52"/>
              <a:gd name="T1" fmla="*/ 2147483647 h 10"/>
              <a:gd name="T2" fmla="*/ 2147483647 w 52"/>
              <a:gd name="T3" fmla="*/ 2147483647 h 10"/>
              <a:gd name="T4" fmla="*/ 2147483647 w 52"/>
              <a:gd name="T5" fmla="*/ 0 h 10"/>
              <a:gd name="T6" fmla="*/ 0 60000 65536"/>
              <a:gd name="T7" fmla="*/ 0 60000 65536"/>
              <a:gd name="T8" fmla="*/ 0 60000 65536"/>
              <a:gd name="T9" fmla="*/ 0 w 52"/>
              <a:gd name="T10" fmla="*/ 0 h 10"/>
              <a:gd name="T11" fmla="*/ 52 w 5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0">
                <a:moveTo>
                  <a:pt x="0" y="9"/>
                </a:moveTo>
                <a:lnTo>
                  <a:pt x="25" y="9"/>
                </a:lnTo>
                <a:lnTo>
                  <a:pt x="51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25" name="Freeform 57"/>
          <p:cNvSpPr>
            <a:spLocks/>
          </p:cNvSpPr>
          <p:nvPr/>
        </p:nvSpPr>
        <p:spPr bwMode="auto">
          <a:xfrm>
            <a:off x="4953000" y="5776913"/>
            <a:ext cx="120650" cy="15875"/>
          </a:xfrm>
          <a:custGeom>
            <a:avLst/>
            <a:gdLst>
              <a:gd name="T0" fmla="*/ 0 w 76"/>
              <a:gd name="T1" fmla="*/ 2147483647 h 10"/>
              <a:gd name="T2" fmla="*/ 2147483647 w 76"/>
              <a:gd name="T3" fmla="*/ 0 h 10"/>
              <a:gd name="T4" fmla="*/ 2147483647 w 76"/>
              <a:gd name="T5" fmla="*/ 0 h 10"/>
              <a:gd name="T6" fmla="*/ 0 60000 65536"/>
              <a:gd name="T7" fmla="*/ 0 60000 65536"/>
              <a:gd name="T8" fmla="*/ 0 60000 65536"/>
              <a:gd name="T9" fmla="*/ 0 w 76"/>
              <a:gd name="T10" fmla="*/ 0 h 10"/>
              <a:gd name="T11" fmla="*/ 76 w 7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10">
                <a:moveTo>
                  <a:pt x="0" y="9"/>
                </a:moveTo>
                <a:lnTo>
                  <a:pt x="33" y="0"/>
                </a:lnTo>
                <a:lnTo>
                  <a:pt x="75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26" name="Freeform 58"/>
          <p:cNvSpPr>
            <a:spLocks/>
          </p:cNvSpPr>
          <p:nvPr/>
        </p:nvSpPr>
        <p:spPr bwMode="auto">
          <a:xfrm>
            <a:off x="5072063" y="5764213"/>
            <a:ext cx="146050" cy="14287"/>
          </a:xfrm>
          <a:custGeom>
            <a:avLst/>
            <a:gdLst>
              <a:gd name="T0" fmla="*/ 0 w 92"/>
              <a:gd name="T1" fmla="*/ 2147483647 h 9"/>
              <a:gd name="T2" fmla="*/ 2147483647 w 92"/>
              <a:gd name="T3" fmla="*/ 0 h 9"/>
              <a:gd name="T4" fmla="*/ 2147483647 w 92"/>
              <a:gd name="T5" fmla="*/ 0 h 9"/>
              <a:gd name="T6" fmla="*/ 0 60000 65536"/>
              <a:gd name="T7" fmla="*/ 0 60000 65536"/>
              <a:gd name="T8" fmla="*/ 0 60000 65536"/>
              <a:gd name="T9" fmla="*/ 0 w 92"/>
              <a:gd name="T10" fmla="*/ 0 h 9"/>
              <a:gd name="T11" fmla="*/ 92 w 92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9">
                <a:moveTo>
                  <a:pt x="0" y="8"/>
                </a:moveTo>
                <a:lnTo>
                  <a:pt x="50" y="0"/>
                </a:lnTo>
                <a:lnTo>
                  <a:pt x="91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27" name="Freeform 59"/>
          <p:cNvSpPr>
            <a:spLocks/>
          </p:cNvSpPr>
          <p:nvPr/>
        </p:nvSpPr>
        <p:spPr bwMode="auto">
          <a:xfrm>
            <a:off x="5216525" y="5764213"/>
            <a:ext cx="95250" cy="1587"/>
          </a:xfrm>
          <a:custGeom>
            <a:avLst/>
            <a:gdLst>
              <a:gd name="T0" fmla="*/ 0 w 60"/>
              <a:gd name="T1" fmla="*/ 0 h 1"/>
              <a:gd name="T2" fmla="*/ 2147483647 w 60"/>
              <a:gd name="T3" fmla="*/ 0 h 1"/>
              <a:gd name="T4" fmla="*/ 2147483647 w 60"/>
              <a:gd name="T5" fmla="*/ 0 h 1"/>
              <a:gd name="T6" fmla="*/ 0 60000 65536"/>
              <a:gd name="T7" fmla="*/ 0 60000 65536"/>
              <a:gd name="T8" fmla="*/ 0 60000 65536"/>
              <a:gd name="T9" fmla="*/ 0 w 60"/>
              <a:gd name="T10" fmla="*/ 0 h 1"/>
              <a:gd name="T11" fmla="*/ 60 w 6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">
                <a:moveTo>
                  <a:pt x="0" y="0"/>
                </a:moveTo>
                <a:lnTo>
                  <a:pt x="34" y="0"/>
                </a:lnTo>
                <a:lnTo>
                  <a:pt x="59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28" name="Freeform 60"/>
          <p:cNvSpPr>
            <a:spLocks/>
          </p:cNvSpPr>
          <p:nvPr/>
        </p:nvSpPr>
        <p:spPr bwMode="auto">
          <a:xfrm>
            <a:off x="5310188" y="5764213"/>
            <a:ext cx="53975" cy="14287"/>
          </a:xfrm>
          <a:custGeom>
            <a:avLst/>
            <a:gdLst>
              <a:gd name="T0" fmla="*/ 0 w 34"/>
              <a:gd name="T1" fmla="*/ 0 h 9"/>
              <a:gd name="T2" fmla="*/ 2147483647 w 34"/>
              <a:gd name="T3" fmla="*/ 2147483647 h 9"/>
              <a:gd name="T4" fmla="*/ 2147483647 w 34"/>
              <a:gd name="T5" fmla="*/ 2147483647 h 9"/>
              <a:gd name="T6" fmla="*/ 0 60000 65536"/>
              <a:gd name="T7" fmla="*/ 0 60000 65536"/>
              <a:gd name="T8" fmla="*/ 0 60000 65536"/>
              <a:gd name="T9" fmla="*/ 0 w 34"/>
              <a:gd name="T10" fmla="*/ 0 h 9"/>
              <a:gd name="T11" fmla="*/ 34 w 34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9">
                <a:moveTo>
                  <a:pt x="0" y="0"/>
                </a:moveTo>
                <a:lnTo>
                  <a:pt x="17" y="8"/>
                </a:lnTo>
                <a:lnTo>
                  <a:pt x="33" y="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29" name="Freeform 61"/>
          <p:cNvSpPr>
            <a:spLocks/>
          </p:cNvSpPr>
          <p:nvPr/>
        </p:nvSpPr>
        <p:spPr bwMode="auto">
          <a:xfrm>
            <a:off x="5362575" y="5764213"/>
            <a:ext cx="80963" cy="14287"/>
          </a:xfrm>
          <a:custGeom>
            <a:avLst/>
            <a:gdLst>
              <a:gd name="T0" fmla="*/ 0 w 51"/>
              <a:gd name="T1" fmla="*/ 2147483647 h 9"/>
              <a:gd name="T2" fmla="*/ 2147483647 w 51"/>
              <a:gd name="T3" fmla="*/ 2147483647 h 9"/>
              <a:gd name="T4" fmla="*/ 2147483647 w 51"/>
              <a:gd name="T5" fmla="*/ 0 h 9"/>
              <a:gd name="T6" fmla="*/ 0 60000 65536"/>
              <a:gd name="T7" fmla="*/ 0 60000 65536"/>
              <a:gd name="T8" fmla="*/ 0 60000 65536"/>
              <a:gd name="T9" fmla="*/ 0 w 51"/>
              <a:gd name="T10" fmla="*/ 0 h 9"/>
              <a:gd name="T11" fmla="*/ 51 w 51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9">
                <a:moveTo>
                  <a:pt x="0" y="8"/>
                </a:moveTo>
                <a:lnTo>
                  <a:pt x="25" y="8"/>
                </a:lnTo>
                <a:lnTo>
                  <a:pt x="5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30" name="Freeform 62"/>
          <p:cNvSpPr>
            <a:spLocks/>
          </p:cNvSpPr>
          <p:nvPr/>
        </p:nvSpPr>
        <p:spPr bwMode="auto">
          <a:xfrm>
            <a:off x="5441950" y="5764213"/>
            <a:ext cx="28575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9" y="0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31" name="Freeform 63"/>
          <p:cNvSpPr>
            <a:spLocks/>
          </p:cNvSpPr>
          <p:nvPr/>
        </p:nvSpPr>
        <p:spPr bwMode="auto">
          <a:xfrm>
            <a:off x="5468938" y="5749925"/>
            <a:ext cx="55562" cy="15875"/>
          </a:xfrm>
          <a:custGeom>
            <a:avLst/>
            <a:gdLst>
              <a:gd name="T0" fmla="*/ 0 w 35"/>
              <a:gd name="T1" fmla="*/ 2147483647 h 10"/>
              <a:gd name="T2" fmla="*/ 2147483647 w 35"/>
              <a:gd name="T3" fmla="*/ 2147483647 h 10"/>
              <a:gd name="T4" fmla="*/ 2147483647 w 35"/>
              <a:gd name="T5" fmla="*/ 0 h 10"/>
              <a:gd name="T6" fmla="*/ 0 60000 65536"/>
              <a:gd name="T7" fmla="*/ 0 60000 65536"/>
              <a:gd name="T8" fmla="*/ 0 60000 65536"/>
              <a:gd name="T9" fmla="*/ 0 w 35"/>
              <a:gd name="T10" fmla="*/ 0 h 10"/>
              <a:gd name="T11" fmla="*/ 35 w 35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0">
                <a:moveTo>
                  <a:pt x="0" y="9"/>
                </a:moveTo>
                <a:lnTo>
                  <a:pt x="17" y="9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32" name="Line 64"/>
          <p:cNvSpPr>
            <a:spLocks noChangeShapeType="1"/>
          </p:cNvSpPr>
          <p:nvPr/>
        </p:nvSpPr>
        <p:spPr bwMode="auto">
          <a:xfrm flipV="1">
            <a:off x="5529263" y="5729288"/>
            <a:ext cx="0" cy="26987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33" name="Freeform 65"/>
          <p:cNvSpPr>
            <a:spLocks/>
          </p:cNvSpPr>
          <p:nvPr/>
        </p:nvSpPr>
        <p:spPr bwMode="auto">
          <a:xfrm>
            <a:off x="5522913" y="5735638"/>
            <a:ext cx="14287" cy="30162"/>
          </a:xfrm>
          <a:custGeom>
            <a:avLst/>
            <a:gdLst>
              <a:gd name="T0" fmla="*/ 2147483647 w 9"/>
              <a:gd name="T1" fmla="*/ 0 h 19"/>
              <a:gd name="T2" fmla="*/ 2147483647 w 9"/>
              <a:gd name="T3" fmla="*/ 2147483647 h 19"/>
              <a:gd name="T4" fmla="*/ 0 w 9"/>
              <a:gd name="T5" fmla="*/ 2147483647 h 19"/>
              <a:gd name="T6" fmla="*/ 0 60000 65536"/>
              <a:gd name="T7" fmla="*/ 0 60000 65536"/>
              <a:gd name="T8" fmla="*/ 0 60000 65536"/>
              <a:gd name="T9" fmla="*/ 0 w 9"/>
              <a:gd name="T10" fmla="*/ 0 h 19"/>
              <a:gd name="T11" fmla="*/ 9 w 9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9">
                <a:moveTo>
                  <a:pt x="8" y="0"/>
                </a:moveTo>
                <a:lnTo>
                  <a:pt x="8" y="9"/>
                </a:lnTo>
                <a:lnTo>
                  <a:pt x="0" y="1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34" name="Freeform 66"/>
          <p:cNvSpPr>
            <a:spLocks/>
          </p:cNvSpPr>
          <p:nvPr/>
        </p:nvSpPr>
        <p:spPr bwMode="auto">
          <a:xfrm>
            <a:off x="5522913" y="5735638"/>
            <a:ext cx="1587" cy="30162"/>
          </a:xfrm>
          <a:custGeom>
            <a:avLst/>
            <a:gdLst>
              <a:gd name="T0" fmla="*/ 0 w 1"/>
              <a:gd name="T1" fmla="*/ 2147483647 h 19"/>
              <a:gd name="T2" fmla="*/ 0 w 1"/>
              <a:gd name="T3" fmla="*/ 2147483647 h 19"/>
              <a:gd name="T4" fmla="*/ 0 w 1"/>
              <a:gd name="T5" fmla="*/ 0 h 19"/>
              <a:gd name="T6" fmla="*/ 0 60000 65536"/>
              <a:gd name="T7" fmla="*/ 0 60000 65536"/>
              <a:gd name="T8" fmla="*/ 0 60000 65536"/>
              <a:gd name="T9" fmla="*/ 0 w 1"/>
              <a:gd name="T10" fmla="*/ 0 h 19"/>
              <a:gd name="T11" fmla="*/ 1 w 1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9">
                <a:moveTo>
                  <a:pt x="0" y="18"/>
                </a:move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35" name="Freeform 67"/>
          <p:cNvSpPr>
            <a:spLocks/>
          </p:cNvSpPr>
          <p:nvPr/>
        </p:nvSpPr>
        <p:spPr bwMode="auto">
          <a:xfrm>
            <a:off x="5495925" y="5735638"/>
            <a:ext cx="28575" cy="1587"/>
          </a:xfrm>
          <a:custGeom>
            <a:avLst/>
            <a:gdLst>
              <a:gd name="T0" fmla="*/ 2147483647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36" name="Freeform 68"/>
          <p:cNvSpPr>
            <a:spLocks/>
          </p:cNvSpPr>
          <p:nvPr/>
        </p:nvSpPr>
        <p:spPr bwMode="auto">
          <a:xfrm>
            <a:off x="5495925" y="5735638"/>
            <a:ext cx="14288" cy="15875"/>
          </a:xfrm>
          <a:custGeom>
            <a:avLst/>
            <a:gdLst>
              <a:gd name="T0" fmla="*/ 0 w 9"/>
              <a:gd name="T1" fmla="*/ 0 h 10"/>
              <a:gd name="T2" fmla="*/ 0 w 9"/>
              <a:gd name="T3" fmla="*/ 2147483647 h 10"/>
              <a:gd name="T4" fmla="*/ 2147483647 w 9"/>
              <a:gd name="T5" fmla="*/ 2147483647 h 10"/>
              <a:gd name="T6" fmla="*/ 0 60000 65536"/>
              <a:gd name="T7" fmla="*/ 0 60000 65536"/>
              <a:gd name="T8" fmla="*/ 0 60000 65536"/>
              <a:gd name="T9" fmla="*/ 0 w 9"/>
              <a:gd name="T10" fmla="*/ 0 h 10"/>
              <a:gd name="T11" fmla="*/ 9 w 9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0">
                <a:moveTo>
                  <a:pt x="0" y="0"/>
                </a:moveTo>
                <a:lnTo>
                  <a:pt x="0" y="9"/>
                </a:lnTo>
                <a:lnTo>
                  <a:pt x="8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37" name="Freeform 69"/>
          <p:cNvSpPr>
            <a:spLocks/>
          </p:cNvSpPr>
          <p:nvPr/>
        </p:nvSpPr>
        <p:spPr bwMode="auto">
          <a:xfrm>
            <a:off x="5495925" y="5735638"/>
            <a:ext cx="14288" cy="15875"/>
          </a:xfrm>
          <a:custGeom>
            <a:avLst/>
            <a:gdLst>
              <a:gd name="T0" fmla="*/ 2147483647 w 9"/>
              <a:gd name="T1" fmla="*/ 2147483647 h 10"/>
              <a:gd name="T2" fmla="*/ 2147483647 w 9"/>
              <a:gd name="T3" fmla="*/ 0 h 10"/>
              <a:gd name="T4" fmla="*/ 0 w 9"/>
              <a:gd name="T5" fmla="*/ 0 h 10"/>
              <a:gd name="T6" fmla="*/ 0 60000 65536"/>
              <a:gd name="T7" fmla="*/ 0 60000 65536"/>
              <a:gd name="T8" fmla="*/ 0 60000 65536"/>
              <a:gd name="T9" fmla="*/ 0 w 9"/>
              <a:gd name="T10" fmla="*/ 0 h 10"/>
              <a:gd name="T11" fmla="*/ 9 w 9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0">
                <a:moveTo>
                  <a:pt x="8" y="9"/>
                </a:move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38" name="Freeform 70"/>
          <p:cNvSpPr>
            <a:spLocks/>
          </p:cNvSpPr>
          <p:nvPr/>
        </p:nvSpPr>
        <p:spPr bwMode="auto">
          <a:xfrm>
            <a:off x="5481638" y="5735638"/>
            <a:ext cx="15875" cy="30162"/>
          </a:xfrm>
          <a:custGeom>
            <a:avLst/>
            <a:gdLst>
              <a:gd name="T0" fmla="*/ 2147483647 w 10"/>
              <a:gd name="T1" fmla="*/ 0 h 19"/>
              <a:gd name="T2" fmla="*/ 0 w 10"/>
              <a:gd name="T3" fmla="*/ 2147483647 h 19"/>
              <a:gd name="T4" fmla="*/ 0 w 10"/>
              <a:gd name="T5" fmla="*/ 2147483647 h 19"/>
              <a:gd name="T6" fmla="*/ 0 60000 65536"/>
              <a:gd name="T7" fmla="*/ 0 60000 65536"/>
              <a:gd name="T8" fmla="*/ 0 60000 65536"/>
              <a:gd name="T9" fmla="*/ 0 w 10"/>
              <a:gd name="T10" fmla="*/ 0 h 19"/>
              <a:gd name="T11" fmla="*/ 10 w 10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9">
                <a:moveTo>
                  <a:pt x="9" y="0"/>
                </a:moveTo>
                <a:lnTo>
                  <a:pt x="0" y="9"/>
                </a:lnTo>
                <a:lnTo>
                  <a:pt x="0" y="1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39" name="Freeform 71"/>
          <p:cNvSpPr>
            <a:spLocks/>
          </p:cNvSpPr>
          <p:nvPr/>
        </p:nvSpPr>
        <p:spPr bwMode="auto">
          <a:xfrm>
            <a:off x="5481638" y="5735638"/>
            <a:ext cx="42862" cy="30162"/>
          </a:xfrm>
          <a:custGeom>
            <a:avLst/>
            <a:gdLst>
              <a:gd name="T0" fmla="*/ 0 w 27"/>
              <a:gd name="T1" fmla="*/ 2147483647 h 19"/>
              <a:gd name="T2" fmla="*/ 2147483647 w 27"/>
              <a:gd name="T3" fmla="*/ 2147483647 h 19"/>
              <a:gd name="T4" fmla="*/ 2147483647 w 27"/>
              <a:gd name="T5" fmla="*/ 2147483647 h 19"/>
              <a:gd name="T6" fmla="*/ 2147483647 w 27"/>
              <a:gd name="T7" fmla="*/ 0 h 19"/>
              <a:gd name="T8" fmla="*/ 2147483647 w 27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"/>
              <a:gd name="T16" fmla="*/ 0 h 19"/>
              <a:gd name="T17" fmla="*/ 27 w 27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" h="19">
                <a:moveTo>
                  <a:pt x="0" y="18"/>
                </a:moveTo>
                <a:lnTo>
                  <a:pt x="9" y="18"/>
                </a:lnTo>
                <a:lnTo>
                  <a:pt x="9" y="9"/>
                </a:lnTo>
                <a:lnTo>
                  <a:pt x="17" y="0"/>
                </a:lnTo>
                <a:lnTo>
                  <a:pt x="26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40" name="Freeform 72"/>
          <p:cNvSpPr>
            <a:spLocks/>
          </p:cNvSpPr>
          <p:nvPr/>
        </p:nvSpPr>
        <p:spPr bwMode="auto">
          <a:xfrm>
            <a:off x="5508625" y="5735638"/>
            <a:ext cx="15875" cy="15875"/>
          </a:xfrm>
          <a:custGeom>
            <a:avLst/>
            <a:gdLst>
              <a:gd name="T0" fmla="*/ 2147483647 w 10"/>
              <a:gd name="T1" fmla="*/ 0 h 10"/>
              <a:gd name="T2" fmla="*/ 2147483647 w 10"/>
              <a:gd name="T3" fmla="*/ 0 h 10"/>
              <a:gd name="T4" fmla="*/ 0 w 10"/>
              <a:gd name="T5" fmla="*/ 2147483647 h 10"/>
              <a:gd name="T6" fmla="*/ 0 60000 65536"/>
              <a:gd name="T7" fmla="*/ 0 60000 65536"/>
              <a:gd name="T8" fmla="*/ 0 60000 65536"/>
              <a:gd name="T9" fmla="*/ 0 w 10"/>
              <a:gd name="T10" fmla="*/ 0 h 10"/>
              <a:gd name="T11" fmla="*/ 10 w 1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0">
                <a:moveTo>
                  <a:pt x="9" y="0"/>
                </a:moveTo>
                <a:lnTo>
                  <a:pt x="9" y="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41" name="Freeform 73"/>
          <p:cNvSpPr>
            <a:spLocks/>
          </p:cNvSpPr>
          <p:nvPr/>
        </p:nvSpPr>
        <p:spPr bwMode="auto">
          <a:xfrm>
            <a:off x="5508625" y="5735638"/>
            <a:ext cx="28575" cy="15875"/>
          </a:xfrm>
          <a:custGeom>
            <a:avLst/>
            <a:gdLst>
              <a:gd name="T0" fmla="*/ 0 w 18"/>
              <a:gd name="T1" fmla="*/ 2147483647 h 10"/>
              <a:gd name="T2" fmla="*/ 2147483647 w 18"/>
              <a:gd name="T3" fmla="*/ 2147483647 h 10"/>
              <a:gd name="T4" fmla="*/ 2147483647 w 18"/>
              <a:gd name="T5" fmla="*/ 0 h 10"/>
              <a:gd name="T6" fmla="*/ 0 60000 65536"/>
              <a:gd name="T7" fmla="*/ 0 60000 65536"/>
              <a:gd name="T8" fmla="*/ 0 60000 65536"/>
              <a:gd name="T9" fmla="*/ 0 w 18"/>
              <a:gd name="T10" fmla="*/ 0 h 10"/>
              <a:gd name="T11" fmla="*/ 18 w 1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0">
                <a:moveTo>
                  <a:pt x="0" y="9"/>
                </a:moveTo>
                <a:lnTo>
                  <a:pt x="9" y="9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42" name="Line 74"/>
          <p:cNvSpPr>
            <a:spLocks noChangeShapeType="1"/>
          </p:cNvSpPr>
          <p:nvPr/>
        </p:nvSpPr>
        <p:spPr bwMode="auto">
          <a:xfrm flipV="1">
            <a:off x="5541963" y="5715000"/>
            <a:ext cx="0" cy="26988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43" name="Line 75"/>
          <p:cNvSpPr>
            <a:spLocks noChangeShapeType="1"/>
          </p:cNvSpPr>
          <p:nvPr/>
        </p:nvSpPr>
        <p:spPr bwMode="auto">
          <a:xfrm>
            <a:off x="5554663" y="5721350"/>
            <a:ext cx="1587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44" name="Line 76"/>
          <p:cNvSpPr>
            <a:spLocks noChangeShapeType="1"/>
          </p:cNvSpPr>
          <p:nvPr/>
        </p:nvSpPr>
        <p:spPr bwMode="auto">
          <a:xfrm flipV="1">
            <a:off x="5568950" y="5700713"/>
            <a:ext cx="0" cy="26987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45" name="Line 77"/>
          <p:cNvSpPr>
            <a:spLocks noChangeShapeType="1"/>
          </p:cNvSpPr>
          <p:nvPr/>
        </p:nvSpPr>
        <p:spPr bwMode="auto">
          <a:xfrm flipV="1">
            <a:off x="5575300" y="5688013"/>
            <a:ext cx="0" cy="2540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46" name="Freeform 78"/>
          <p:cNvSpPr>
            <a:spLocks/>
          </p:cNvSpPr>
          <p:nvPr/>
        </p:nvSpPr>
        <p:spPr bwMode="auto">
          <a:xfrm>
            <a:off x="5575300" y="5694363"/>
            <a:ext cx="28575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8" y="0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47" name="Freeform 79"/>
          <p:cNvSpPr>
            <a:spLocks/>
          </p:cNvSpPr>
          <p:nvPr/>
        </p:nvSpPr>
        <p:spPr bwMode="auto">
          <a:xfrm>
            <a:off x="5602288" y="5610225"/>
            <a:ext cx="14287" cy="85725"/>
          </a:xfrm>
          <a:custGeom>
            <a:avLst/>
            <a:gdLst>
              <a:gd name="T0" fmla="*/ 0 w 9"/>
              <a:gd name="T1" fmla="*/ 2147483647 h 54"/>
              <a:gd name="T2" fmla="*/ 2147483647 w 9"/>
              <a:gd name="T3" fmla="*/ 2147483647 h 54"/>
              <a:gd name="T4" fmla="*/ 2147483647 w 9"/>
              <a:gd name="T5" fmla="*/ 0 h 54"/>
              <a:gd name="T6" fmla="*/ 0 60000 65536"/>
              <a:gd name="T7" fmla="*/ 0 60000 65536"/>
              <a:gd name="T8" fmla="*/ 0 60000 65536"/>
              <a:gd name="T9" fmla="*/ 0 w 9"/>
              <a:gd name="T10" fmla="*/ 0 h 54"/>
              <a:gd name="T11" fmla="*/ 9 w 9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54">
                <a:moveTo>
                  <a:pt x="0" y="53"/>
                </a:moveTo>
                <a:lnTo>
                  <a:pt x="8" y="35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48" name="Freeform 80"/>
          <p:cNvSpPr>
            <a:spLocks/>
          </p:cNvSpPr>
          <p:nvPr/>
        </p:nvSpPr>
        <p:spPr bwMode="auto">
          <a:xfrm>
            <a:off x="5588000" y="5484813"/>
            <a:ext cx="28575" cy="127000"/>
          </a:xfrm>
          <a:custGeom>
            <a:avLst/>
            <a:gdLst>
              <a:gd name="T0" fmla="*/ 2147483647 w 18"/>
              <a:gd name="T1" fmla="*/ 2147483647 h 80"/>
              <a:gd name="T2" fmla="*/ 2147483647 w 18"/>
              <a:gd name="T3" fmla="*/ 2147483647 h 80"/>
              <a:gd name="T4" fmla="*/ 2147483647 w 18"/>
              <a:gd name="T5" fmla="*/ 2147483647 h 80"/>
              <a:gd name="T6" fmla="*/ 0 w 18"/>
              <a:gd name="T7" fmla="*/ 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80"/>
              <a:gd name="T14" fmla="*/ 18 w 18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80">
                <a:moveTo>
                  <a:pt x="17" y="79"/>
                </a:moveTo>
                <a:lnTo>
                  <a:pt x="9" y="44"/>
                </a:lnTo>
                <a:lnTo>
                  <a:pt x="9" y="2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49" name="Freeform 81"/>
          <p:cNvSpPr>
            <a:spLocks/>
          </p:cNvSpPr>
          <p:nvPr/>
        </p:nvSpPr>
        <p:spPr bwMode="auto">
          <a:xfrm>
            <a:off x="5535613" y="5233988"/>
            <a:ext cx="53975" cy="252412"/>
          </a:xfrm>
          <a:custGeom>
            <a:avLst/>
            <a:gdLst>
              <a:gd name="T0" fmla="*/ 2147483647 w 34"/>
              <a:gd name="T1" fmla="*/ 2147483647 h 159"/>
              <a:gd name="T2" fmla="*/ 2147483647 w 34"/>
              <a:gd name="T3" fmla="*/ 2147483647 h 159"/>
              <a:gd name="T4" fmla="*/ 0 w 34"/>
              <a:gd name="T5" fmla="*/ 0 h 159"/>
              <a:gd name="T6" fmla="*/ 0 60000 65536"/>
              <a:gd name="T7" fmla="*/ 0 60000 65536"/>
              <a:gd name="T8" fmla="*/ 0 60000 65536"/>
              <a:gd name="T9" fmla="*/ 0 w 34"/>
              <a:gd name="T10" fmla="*/ 0 h 159"/>
              <a:gd name="T11" fmla="*/ 34 w 34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59">
                <a:moveTo>
                  <a:pt x="33" y="158"/>
                </a:moveTo>
                <a:lnTo>
                  <a:pt x="25" y="8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50" name="Freeform 82"/>
          <p:cNvSpPr>
            <a:spLocks/>
          </p:cNvSpPr>
          <p:nvPr/>
        </p:nvSpPr>
        <p:spPr bwMode="auto">
          <a:xfrm>
            <a:off x="5389563" y="4843463"/>
            <a:ext cx="147637" cy="392112"/>
          </a:xfrm>
          <a:custGeom>
            <a:avLst/>
            <a:gdLst>
              <a:gd name="T0" fmla="*/ 2147483647 w 93"/>
              <a:gd name="T1" fmla="*/ 2147483647 h 247"/>
              <a:gd name="T2" fmla="*/ 2147483647 w 93"/>
              <a:gd name="T3" fmla="*/ 2147483647 h 247"/>
              <a:gd name="T4" fmla="*/ 2147483647 w 93"/>
              <a:gd name="T5" fmla="*/ 2147483647 h 247"/>
              <a:gd name="T6" fmla="*/ 2147483647 w 93"/>
              <a:gd name="T7" fmla="*/ 2147483647 h 247"/>
              <a:gd name="T8" fmla="*/ 0 w 93"/>
              <a:gd name="T9" fmla="*/ 0 h 2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247"/>
              <a:gd name="T17" fmla="*/ 93 w 93"/>
              <a:gd name="T18" fmla="*/ 247 h 2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247">
                <a:moveTo>
                  <a:pt x="92" y="246"/>
                </a:moveTo>
                <a:lnTo>
                  <a:pt x="75" y="193"/>
                </a:lnTo>
                <a:lnTo>
                  <a:pt x="50" y="131"/>
                </a:lnTo>
                <a:lnTo>
                  <a:pt x="25" y="7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51" name="Freeform 83"/>
          <p:cNvSpPr>
            <a:spLocks/>
          </p:cNvSpPr>
          <p:nvPr/>
        </p:nvSpPr>
        <p:spPr bwMode="auto">
          <a:xfrm>
            <a:off x="5310188" y="4298950"/>
            <a:ext cx="80962" cy="546100"/>
          </a:xfrm>
          <a:custGeom>
            <a:avLst/>
            <a:gdLst>
              <a:gd name="T0" fmla="*/ 2147483647 w 51"/>
              <a:gd name="T1" fmla="*/ 2147483647 h 344"/>
              <a:gd name="T2" fmla="*/ 2147483647 w 51"/>
              <a:gd name="T3" fmla="*/ 2147483647 h 344"/>
              <a:gd name="T4" fmla="*/ 2147483647 w 51"/>
              <a:gd name="T5" fmla="*/ 2147483647 h 344"/>
              <a:gd name="T6" fmla="*/ 0 w 51"/>
              <a:gd name="T7" fmla="*/ 0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344"/>
              <a:gd name="T14" fmla="*/ 51 w 51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344">
                <a:moveTo>
                  <a:pt x="50" y="343"/>
                </a:moveTo>
                <a:lnTo>
                  <a:pt x="33" y="263"/>
                </a:lnTo>
                <a:lnTo>
                  <a:pt x="25" y="17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52" name="Line 84"/>
          <p:cNvSpPr>
            <a:spLocks noChangeShapeType="1"/>
          </p:cNvSpPr>
          <p:nvPr/>
        </p:nvSpPr>
        <p:spPr bwMode="auto">
          <a:xfrm flipH="1" flipV="1">
            <a:off x="5210175" y="3748088"/>
            <a:ext cx="106363" cy="557212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53" name="Freeform 85"/>
          <p:cNvSpPr>
            <a:spLocks/>
          </p:cNvSpPr>
          <p:nvPr/>
        </p:nvSpPr>
        <p:spPr bwMode="auto">
          <a:xfrm>
            <a:off x="5111750" y="3224213"/>
            <a:ext cx="106363" cy="531812"/>
          </a:xfrm>
          <a:custGeom>
            <a:avLst/>
            <a:gdLst>
              <a:gd name="T0" fmla="*/ 2147483647 w 67"/>
              <a:gd name="T1" fmla="*/ 2147483647 h 335"/>
              <a:gd name="T2" fmla="*/ 2147483647 w 67"/>
              <a:gd name="T3" fmla="*/ 2147483647 h 335"/>
              <a:gd name="T4" fmla="*/ 0 w 67"/>
              <a:gd name="T5" fmla="*/ 0 h 335"/>
              <a:gd name="T6" fmla="*/ 0 60000 65536"/>
              <a:gd name="T7" fmla="*/ 0 60000 65536"/>
              <a:gd name="T8" fmla="*/ 0 60000 65536"/>
              <a:gd name="T9" fmla="*/ 0 w 67"/>
              <a:gd name="T10" fmla="*/ 0 h 335"/>
              <a:gd name="T11" fmla="*/ 67 w 67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335">
                <a:moveTo>
                  <a:pt x="66" y="334"/>
                </a:moveTo>
                <a:lnTo>
                  <a:pt x="33" y="16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54" name="Freeform 86"/>
          <p:cNvSpPr>
            <a:spLocks/>
          </p:cNvSpPr>
          <p:nvPr/>
        </p:nvSpPr>
        <p:spPr bwMode="auto">
          <a:xfrm>
            <a:off x="5057775" y="2679700"/>
            <a:ext cx="55563" cy="546100"/>
          </a:xfrm>
          <a:custGeom>
            <a:avLst/>
            <a:gdLst>
              <a:gd name="T0" fmla="*/ 2147483647 w 35"/>
              <a:gd name="T1" fmla="*/ 2147483647 h 344"/>
              <a:gd name="T2" fmla="*/ 2147483647 w 35"/>
              <a:gd name="T3" fmla="*/ 2147483647 h 344"/>
              <a:gd name="T4" fmla="*/ 2147483647 w 35"/>
              <a:gd name="T5" fmla="*/ 2147483647 h 344"/>
              <a:gd name="T6" fmla="*/ 2147483647 w 35"/>
              <a:gd name="T7" fmla="*/ 2147483647 h 344"/>
              <a:gd name="T8" fmla="*/ 0 w 35"/>
              <a:gd name="T9" fmla="*/ 0 h 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344"/>
              <a:gd name="T17" fmla="*/ 35 w 35"/>
              <a:gd name="T18" fmla="*/ 344 h 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344">
                <a:moveTo>
                  <a:pt x="34" y="343"/>
                </a:moveTo>
                <a:lnTo>
                  <a:pt x="25" y="255"/>
                </a:lnTo>
                <a:lnTo>
                  <a:pt x="17" y="167"/>
                </a:lnTo>
                <a:lnTo>
                  <a:pt x="9" y="8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55" name="Freeform 87"/>
          <p:cNvSpPr>
            <a:spLocks/>
          </p:cNvSpPr>
          <p:nvPr/>
        </p:nvSpPr>
        <p:spPr bwMode="auto">
          <a:xfrm>
            <a:off x="4978400" y="2289175"/>
            <a:ext cx="80963" cy="392113"/>
          </a:xfrm>
          <a:custGeom>
            <a:avLst/>
            <a:gdLst>
              <a:gd name="T0" fmla="*/ 2147483647 w 51"/>
              <a:gd name="T1" fmla="*/ 2147483647 h 247"/>
              <a:gd name="T2" fmla="*/ 2147483647 w 51"/>
              <a:gd name="T3" fmla="*/ 2147483647 h 247"/>
              <a:gd name="T4" fmla="*/ 0 w 51"/>
              <a:gd name="T5" fmla="*/ 0 h 247"/>
              <a:gd name="T6" fmla="*/ 0 60000 65536"/>
              <a:gd name="T7" fmla="*/ 0 60000 65536"/>
              <a:gd name="T8" fmla="*/ 0 60000 65536"/>
              <a:gd name="T9" fmla="*/ 0 w 51"/>
              <a:gd name="T10" fmla="*/ 0 h 247"/>
              <a:gd name="T11" fmla="*/ 51 w 51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247">
                <a:moveTo>
                  <a:pt x="50" y="246"/>
                </a:moveTo>
                <a:lnTo>
                  <a:pt x="25" y="11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56" name="Freeform 88"/>
          <p:cNvSpPr>
            <a:spLocks/>
          </p:cNvSpPr>
          <p:nvPr/>
        </p:nvSpPr>
        <p:spPr bwMode="auto">
          <a:xfrm>
            <a:off x="4899025" y="2052638"/>
            <a:ext cx="80963" cy="238125"/>
          </a:xfrm>
          <a:custGeom>
            <a:avLst/>
            <a:gdLst>
              <a:gd name="T0" fmla="*/ 2147483647 w 51"/>
              <a:gd name="T1" fmla="*/ 2147483647 h 150"/>
              <a:gd name="T2" fmla="*/ 2147483647 w 51"/>
              <a:gd name="T3" fmla="*/ 2147483647 h 150"/>
              <a:gd name="T4" fmla="*/ 2147483647 w 51"/>
              <a:gd name="T5" fmla="*/ 2147483647 h 150"/>
              <a:gd name="T6" fmla="*/ 0 w 51"/>
              <a:gd name="T7" fmla="*/ 0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150"/>
              <a:gd name="T14" fmla="*/ 51 w 51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150">
                <a:moveTo>
                  <a:pt x="50" y="149"/>
                </a:moveTo>
                <a:lnTo>
                  <a:pt x="42" y="105"/>
                </a:lnTo>
                <a:lnTo>
                  <a:pt x="25" y="6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57" name="Freeform 89"/>
          <p:cNvSpPr>
            <a:spLocks/>
          </p:cNvSpPr>
          <p:nvPr/>
        </p:nvSpPr>
        <p:spPr bwMode="auto">
          <a:xfrm>
            <a:off x="4779963" y="1927225"/>
            <a:ext cx="120650" cy="127000"/>
          </a:xfrm>
          <a:custGeom>
            <a:avLst/>
            <a:gdLst>
              <a:gd name="T0" fmla="*/ 2147483647 w 76"/>
              <a:gd name="T1" fmla="*/ 2147483647 h 80"/>
              <a:gd name="T2" fmla="*/ 2147483647 w 76"/>
              <a:gd name="T3" fmla="*/ 2147483647 h 80"/>
              <a:gd name="T4" fmla="*/ 0 w 76"/>
              <a:gd name="T5" fmla="*/ 0 h 80"/>
              <a:gd name="T6" fmla="*/ 0 60000 65536"/>
              <a:gd name="T7" fmla="*/ 0 60000 65536"/>
              <a:gd name="T8" fmla="*/ 0 60000 65536"/>
              <a:gd name="T9" fmla="*/ 0 w 76"/>
              <a:gd name="T10" fmla="*/ 0 h 80"/>
              <a:gd name="T11" fmla="*/ 76 w 76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80">
                <a:moveTo>
                  <a:pt x="75" y="79"/>
                </a:moveTo>
                <a:lnTo>
                  <a:pt x="42" y="2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58" name="Freeform 90"/>
          <p:cNvSpPr>
            <a:spLocks/>
          </p:cNvSpPr>
          <p:nvPr/>
        </p:nvSpPr>
        <p:spPr bwMode="auto">
          <a:xfrm>
            <a:off x="4673600" y="1912938"/>
            <a:ext cx="107950" cy="15875"/>
          </a:xfrm>
          <a:custGeom>
            <a:avLst/>
            <a:gdLst>
              <a:gd name="T0" fmla="*/ 2147483647 w 68"/>
              <a:gd name="T1" fmla="*/ 2147483647 h 10"/>
              <a:gd name="T2" fmla="*/ 2147483647 w 68"/>
              <a:gd name="T3" fmla="*/ 0 h 10"/>
              <a:gd name="T4" fmla="*/ 2147483647 w 68"/>
              <a:gd name="T5" fmla="*/ 0 h 10"/>
              <a:gd name="T6" fmla="*/ 0 w 68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10"/>
              <a:gd name="T14" fmla="*/ 68 w 68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10">
                <a:moveTo>
                  <a:pt x="67" y="9"/>
                </a:moveTo>
                <a:lnTo>
                  <a:pt x="50" y="0"/>
                </a:lnTo>
                <a:lnTo>
                  <a:pt x="34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59" name="Freeform 91"/>
          <p:cNvSpPr>
            <a:spLocks/>
          </p:cNvSpPr>
          <p:nvPr/>
        </p:nvSpPr>
        <p:spPr bwMode="auto">
          <a:xfrm>
            <a:off x="4567238" y="1885950"/>
            <a:ext cx="107950" cy="28575"/>
          </a:xfrm>
          <a:custGeom>
            <a:avLst/>
            <a:gdLst>
              <a:gd name="T0" fmla="*/ 2147483647 w 68"/>
              <a:gd name="T1" fmla="*/ 2147483647 h 18"/>
              <a:gd name="T2" fmla="*/ 2147483647 w 68"/>
              <a:gd name="T3" fmla="*/ 2147483647 h 18"/>
              <a:gd name="T4" fmla="*/ 0 w 68"/>
              <a:gd name="T5" fmla="*/ 0 h 18"/>
              <a:gd name="T6" fmla="*/ 0 60000 65536"/>
              <a:gd name="T7" fmla="*/ 0 60000 65536"/>
              <a:gd name="T8" fmla="*/ 0 60000 65536"/>
              <a:gd name="T9" fmla="*/ 0 w 68"/>
              <a:gd name="T10" fmla="*/ 0 h 18"/>
              <a:gd name="T11" fmla="*/ 68 w 68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18">
                <a:moveTo>
                  <a:pt x="67" y="17"/>
                </a:moveTo>
                <a:lnTo>
                  <a:pt x="34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60" name="Freeform 92"/>
          <p:cNvSpPr>
            <a:spLocks/>
          </p:cNvSpPr>
          <p:nvPr/>
        </p:nvSpPr>
        <p:spPr bwMode="auto">
          <a:xfrm>
            <a:off x="4422775" y="1871663"/>
            <a:ext cx="146050" cy="15875"/>
          </a:xfrm>
          <a:custGeom>
            <a:avLst/>
            <a:gdLst>
              <a:gd name="T0" fmla="*/ 2147483647 w 92"/>
              <a:gd name="T1" fmla="*/ 2147483647 h 10"/>
              <a:gd name="T2" fmla="*/ 2147483647 w 92"/>
              <a:gd name="T3" fmla="*/ 0 h 10"/>
              <a:gd name="T4" fmla="*/ 0 w 92"/>
              <a:gd name="T5" fmla="*/ 0 h 10"/>
              <a:gd name="T6" fmla="*/ 0 60000 65536"/>
              <a:gd name="T7" fmla="*/ 0 60000 65536"/>
              <a:gd name="T8" fmla="*/ 0 60000 65536"/>
              <a:gd name="T9" fmla="*/ 0 w 92"/>
              <a:gd name="T10" fmla="*/ 0 h 10"/>
              <a:gd name="T11" fmla="*/ 92 w 9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10">
                <a:moveTo>
                  <a:pt x="91" y="9"/>
                </a:moveTo>
                <a:lnTo>
                  <a:pt x="4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61" name="Freeform 93"/>
          <p:cNvSpPr>
            <a:spLocks/>
          </p:cNvSpPr>
          <p:nvPr/>
        </p:nvSpPr>
        <p:spPr bwMode="auto">
          <a:xfrm>
            <a:off x="4316413" y="1871663"/>
            <a:ext cx="107950" cy="15875"/>
          </a:xfrm>
          <a:custGeom>
            <a:avLst/>
            <a:gdLst>
              <a:gd name="T0" fmla="*/ 2147483647 w 68"/>
              <a:gd name="T1" fmla="*/ 0 h 10"/>
              <a:gd name="T2" fmla="*/ 2147483647 w 68"/>
              <a:gd name="T3" fmla="*/ 0 h 10"/>
              <a:gd name="T4" fmla="*/ 0 w 68"/>
              <a:gd name="T5" fmla="*/ 2147483647 h 10"/>
              <a:gd name="T6" fmla="*/ 0 60000 65536"/>
              <a:gd name="T7" fmla="*/ 0 60000 65536"/>
              <a:gd name="T8" fmla="*/ 0 60000 65536"/>
              <a:gd name="T9" fmla="*/ 0 w 68"/>
              <a:gd name="T10" fmla="*/ 0 h 10"/>
              <a:gd name="T11" fmla="*/ 68 w 6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10">
                <a:moveTo>
                  <a:pt x="67" y="0"/>
                </a:moveTo>
                <a:lnTo>
                  <a:pt x="33" y="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62" name="Freeform 94"/>
          <p:cNvSpPr>
            <a:spLocks/>
          </p:cNvSpPr>
          <p:nvPr/>
        </p:nvSpPr>
        <p:spPr bwMode="auto">
          <a:xfrm>
            <a:off x="4197350" y="1885950"/>
            <a:ext cx="120650" cy="1588"/>
          </a:xfrm>
          <a:custGeom>
            <a:avLst/>
            <a:gdLst>
              <a:gd name="T0" fmla="*/ 2147483647 w 76"/>
              <a:gd name="T1" fmla="*/ 0 h 1"/>
              <a:gd name="T2" fmla="*/ 2147483647 w 76"/>
              <a:gd name="T3" fmla="*/ 0 h 1"/>
              <a:gd name="T4" fmla="*/ 0 w 76"/>
              <a:gd name="T5" fmla="*/ 0 h 1"/>
              <a:gd name="T6" fmla="*/ 0 60000 65536"/>
              <a:gd name="T7" fmla="*/ 0 60000 65536"/>
              <a:gd name="T8" fmla="*/ 0 60000 65536"/>
              <a:gd name="T9" fmla="*/ 0 w 76"/>
              <a:gd name="T10" fmla="*/ 0 h 1"/>
              <a:gd name="T11" fmla="*/ 76 w 7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1">
                <a:moveTo>
                  <a:pt x="75" y="0"/>
                </a:moveTo>
                <a:lnTo>
                  <a:pt x="33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63" name="Freeform 95"/>
          <p:cNvSpPr>
            <a:spLocks/>
          </p:cNvSpPr>
          <p:nvPr/>
        </p:nvSpPr>
        <p:spPr bwMode="auto">
          <a:xfrm>
            <a:off x="4103688" y="1885950"/>
            <a:ext cx="95250" cy="1588"/>
          </a:xfrm>
          <a:custGeom>
            <a:avLst/>
            <a:gdLst>
              <a:gd name="T0" fmla="*/ 2147483647 w 60"/>
              <a:gd name="T1" fmla="*/ 0 h 1"/>
              <a:gd name="T2" fmla="*/ 2147483647 w 60"/>
              <a:gd name="T3" fmla="*/ 0 h 1"/>
              <a:gd name="T4" fmla="*/ 0 w 60"/>
              <a:gd name="T5" fmla="*/ 0 h 1"/>
              <a:gd name="T6" fmla="*/ 0 60000 65536"/>
              <a:gd name="T7" fmla="*/ 0 60000 65536"/>
              <a:gd name="T8" fmla="*/ 0 60000 65536"/>
              <a:gd name="T9" fmla="*/ 0 w 60"/>
              <a:gd name="T10" fmla="*/ 0 h 1"/>
              <a:gd name="T11" fmla="*/ 60 w 6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">
                <a:moveTo>
                  <a:pt x="59" y="0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64" name="Line 96"/>
          <p:cNvSpPr>
            <a:spLocks noChangeShapeType="1"/>
          </p:cNvSpPr>
          <p:nvPr/>
        </p:nvSpPr>
        <p:spPr bwMode="auto">
          <a:xfrm flipH="1">
            <a:off x="4005263" y="1885950"/>
            <a:ext cx="104775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65" name="Freeform 97"/>
          <p:cNvSpPr>
            <a:spLocks/>
          </p:cNvSpPr>
          <p:nvPr/>
        </p:nvSpPr>
        <p:spPr bwMode="auto">
          <a:xfrm>
            <a:off x="3917950" y="1871663"/>
            <a:ext cx="95250" cy="15875"/>
          </a:xfrm>
          <a:custGeom>
            <a:avLst/>
            <a:gdLst>
              <a:gd name="T0" fmla="*/ 2147483647 w 60"/>
              <a:gd name="T1" fmla="*/ 2147483647 h 10"/>
              <a:gd name="T2" fmla="*/ 2147483647 w 60"/>
              <a:gd name="T3" fmla="*/ 0 h 10"/>
              <a:gd name="T4" fmla="*/ 0 w 60"/>
              <a:gd name="T5" fmla="*/ 0 h 10"/>
              <a:gd name="T6" fmla="*/ 0 60000 65536"/>
              <a:gd name="T7" fmla="*/ 0 60000 65536"/>
              <a:gd name="T8" fmla="*/ 0 60000 65536"/>
              <a:gd name="T9" fmla="*/ 0 w 60"/>
              <a:gd name="T10" fmla="*/ 0 h 10"/>
              <a:gd name="T11" fmla="*/ 60 w 6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0">
                <a:moveTo>
                  <a:pt x="59" y="9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66" name="Line 98"/>
          <p:cNvSpPr>
            <a:spLocks noChangeShapeType="1"/>
          </p:cNvSpPr>
          <p:nvPr/>
        </p:nvSpPr>
        <p:spPr bwMode="auto">
          <a:xfrm flipH="1">
            <a:off x="3846513" y="1878013"/>
            <a:ext cx="77787" cy="1587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67" name="Freeform 99"/>
          <p:cNvSpPr>
            <a:spLocks/>
          </p:cNvSpPr>
          <p:nvPr/>
        </p:nvSpPr>
        <p:spPr bwMode="auto">
          <a:xfrm>
            <a:off x="3813175" y="1885950"/>
            <a:ext cx="41275" cy="28575"/>
          </a:xfrm>
          <a:custGeom>
            <a:avLst/>
            <a:gdLst>
              <a:gd name="T0" fmla="*/ 2147483647 w 26"/>
              <a:gd name="T1" fmla="*/ 0 h 18"/>
              <a:gd name="T2" fmla="*/ 2147483647 w 26"/>
              <a:gd name="T3" fmla="*/ 2147483647 h 18"/>
              <a:gd name="T4" fmla="*/ 0 w 26"/>
              <a:gd name="T5" fmla="*/ 2147483647 h 18"/>
              <a:gd name="T6" fmla="*/ 0 60000 65536"/>
              <a:gd name="T7" fmla="*/ 0 60000 65536"/>
              <a:gd name="T8" fmla="*/ 0 60000 65536"/>
              <a:gd name="T9" fmla="*/ 0 w 26"/>
              <a:gd name="T10" fmla="*/ 0 h 18"/>
              <a:gd name="T11" fmla="*/ 26 w 26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8">
                <a:moveTo>
                  <a:pt x="25" y="0"/>
                </a:moveTo>
                <a:lnTo>
                  <a:pt x="8" y="8"/>
                </a:lnTo>
                <a:lnTo>
                  <a:pt x="0" y="17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68" name="Freeform 100"/>
          <p:cNvSpPr>
            <a:spLocks/>
          </p:cNvSpPr>
          <p:nvPr/>
        </p:nvSpPr>
        <p:spPr bwMode="auto">
          <a:xfrm>
            <a:off x="3773488" y="1912938"/>
            <a:ext cx="41275" cy="141287"/>
          </a:xfrm>
          <a:custGeom>
            <a:avLst/>
            <a:gdLst>
              <a:gd name="T0" fmla="*/ 2147483647 w 26"/>
              <a:gd name="T1" fmla="*/ 0 h 89"/>
              <a:gd name="T2" fmla="*/ 2147483647 w 26"/>
              <a:gd name="T3" fmla="*/ 2147483647 h 89"/>
              <a:gd name="T4" fmla="*/ 0 w 26"/>
              <a:gd name="T5" fmla="*/ 2147483647 h 89"/>
              <a:gd name="T6" fmla="*/ 0 60000 65536"/>
              <a:gd name="T7" fmla="*/ 0 60000 65536"/>
              <a:gd name="T8" fmla="*/ 0 60000 65536"/>
              <a:gd name="T9" fmla="*/ 0 w 26"/>
              <a:gd name="T10" fmla="*/ 0 h 89"/>
              <a:gd name="T11" fmla="*/ 26 w 26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89">
                <a:moveTo>
                  <a:pt x="25" y="0"/>
                </a:moveTo>
                <a:lnTo>
                  <a:pt x="16" y="35"/>
                </a:lnTo>
                <a:lnTo>
                  <a:pt x="0" y="8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69" name="Freeform 101"/>
          <p:cNvSpPr>
            <a:spLocks/>
          </p:cNvSpPr>
          <p:nvPr/>
        </p:nvSpPr>
        <p:spPr bwMode="auto">
          <a:xfrm>
            <a:off x="3719513" y="2052638"/>
            <a:ext cx="55562" cy="377825"/>
          </a:xfrm>
          <a:custGeom>
            <a:avLst/>
            <a:gdLst>
              <a:gd name="T0" fmla="*/ 2147483647 w 35"/>
              <a:gd name="T1" fmla="*/ 0 h 238"/>
              <a:gd name="T2" fmla="*/ 2147483647 w 35"/>
              <a:gd name="T3" fmla="*/ 2147483647 h 238"/>
              <a:gd name="T4" fmla="*/ 2147483647 w 35"/>
              <a:gd name="T5" fmla="*/ 2147483647 h 238"/>
              <a:gd name="T6" fmla="*/ 2147483647 w 35"/>
              <a:gd name="T7" fmla="*/ 2147483647 h 238"/>
              <a:gd name="T8" fmla="*/ 0 w 35"/>
              <a:gd name="T9" fmla="*/ 2147483647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238"/>
              <a:gd name="T17" fmla="*/ 35 w 35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238">
                <a:moveTo>
                  <a:pt x="34" y="0"/>
                </a:moveTo>
                <a:lnTo>
                  <a:pt x="25" y="44"/>
                </a:lnTo>
                <a:lnTo>
                  <a:pt x="17" y="97"/>
                </a:lnTo>
                <a:lnTo>
                  <a:pt x="8" y="167"/>
                </a:lnTo>
                <a:lnTo>
                  <a:pt x="0" y="237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70" name="Freeform 102"/>
          <p:cNvSpPr>
            <a:spLocks/>
          </p:cNvSpPr>
          <p:nvPr/>
        </p:nvSpPr>
        <p:spPr bwMode="auto">
          <a:xfrm>
            <a:off x="3706813" y="2428875"/>
            <a:ext cx="14287" cy="642938"/>
          </a:xfrm>
          <a:custGeom>
            <a:avLst/>
            <a:gdLst>
              <a:gd name="T0" fmla="*/ 2147483647 w 9"/>
              <a:gd name="T1" fmla="*/ 0 h 405"/>
              <a:gd name="T2" fmla="*/ 0 w 9"/>
              <a:gd name="T3" fmla="*/ 2147483647 h 405"/>
              <a:gd name="T4" fmla="*/ 0 w 9"/>
              <a:gd name="T5" fmla="*/ 2147483647 h 405"/>
              <a:gd name="T6" fmla="*/ 0 w 9"/>
              <a:gd name="T7" fmla="*/ 2147483647 h 405"/>
              <a:gd name="T8" fmla="*/ 2147483647 w 9"/>
              <a:gd name="T9" fmla="*/ 2147483647 h 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405"/>
              <a:gd name="T17" fmla="*/ 9 w 9"/>
              <a:gd name="T18" fmla="*/ 405 h 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405">
                <a:moveTo>
                  <a:pt x="8" y="0"/>
                </a:moveTo>
                <a:lnTo>
                  <a:pt x="0" y="88"/>
                </a:lnTo>
                <a:lnTo>
                  <a:pt x="0" y="185"/>
                </a:lnTo>
                <a:lnTo>
                  <a:pt x="0" y="290"/>
                </a:lnTo>
                <a:lnTo>
                  <a:pt x="8" y="404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71" name="Freeform 103"/>
          <p:cNvSpPr>
            <a:spLocks/>
          </p:cNvSpPr>
          <p:nvPr/>
        </p:nvSpPr>
        <p:spPr bwMode="auto">
          <a:xfrm>
            <a:off x="3719513" y="3070225"/>
            <a:ext cx="200025" cy="796925"/>
          </a:xfrm>
          <a:custGeom>
            <a:avLst/>
            <a:gdLst>
              <a:gd name="T0" fmla="*/ 0 w 126"/>
              <a:gd name="T1" fmla="*/ 0 h 502"/>
              <a:gd name="T2" fmla="*/ 2147483647 w 126"/>
              <a:gd name="T3" fmla="*/ 2147483647 h 502"/>
              <a:gd name="T4" fmla="*/ 2147483647 w 126"/>
              <a:gd name="T5" fmla="*/ 2147483647 h 502"/>
              <a:gd name="T6" fmla="*/ 2147483647 w 126"/>
              <a:gd name="T7" fmla="*/ 2147483647 h 502"/>
              <a:gd name="T8" fmla="*/ 2147483647 w 126"/>
              <a:gd name="T9" fmla="*/ 2147483647 h 502"/>
              <a:gd name="T10" fmla="*/ 2147483647 w 126"/>
              <a:gd name="T11" fmla="*/ 2147483647 h 5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"/>
              <a:gd name="T19" fmla="*/ 0 h 502"/>
              <a:gd name="T20" fmla="*/ 126 w 126"/>
              <a:gd name="T21" fmla="*/ 502 h 5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" h="502">
                <a:moveTo>
                  <a:pt x="0" y="0"/>
                </a:moveTo>
                <a:lnTo>
                  <a:pt x="25" y="124"/>
                </a:lnTo>
                <a:lnTo>
                  <a:pt x="59" y="255"/>
                </a:lnTo>
                <a:lnTo>
                  <a:pt x="92" y="387"/>
                </a:lnTo>
                <a:lnTo>
                  <a:pt x="109" y="449"/>
                </a:lnTo>
                <a:lnTo>
                  <a:pt x="125" y="501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72" name="Freeform 104"/>
          <p:cNvSpPr>
            <a:spLocks/>
          </p:cNvSpPr>
          <p:nvPr/>
        </p:nvSpPr>
        <p:spPr bwMode="auto">
          <a:xfrm>
            <a:off x="3917950" y="3865563"/>
            <a:ext cx="174625" cy="519112"/>
          </a:xfrm>
          <a:custGeom>
            <a:avLst/>
            <a:gdLst>
              <a:gd name="T0" fmla="*/ 0 w 110"/>
              <a:gd name="T1" fmla="*/ 0 h 327"/>
              <a:gd name="T2" fmla="*/ 2147483647 w 110"/>
              <a:gd name="T3" fmla="*/ 2147483647 h 327"/>
              <a:gd name="T4" fmla="*/ 2147483647 w 110"/>
              <a:gd name="T5" fmla="*/ 2147483647 h 327"/>
              <a:gd name="T6" fmla="*/ 2147483647 w 110"/>
              <a:gd name="T7" fmla="*/ 2147483647 h 327"/>
              <a:gd name="T8" fmla="*/ 2147483647 w 110"/>
              <a:gd name="T9" fmla="*/ 2147483647 h 3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327"/>
              <a:gd name="T17" fmla="*/ 110 w 110"/>
              <a:gd name="T18" fmla="*/ 327 h 3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327">
                <a:moveTo>
                  <a:pt x="0" y="0"/>
                </a:moveTo>
                <a:lnTo>
                  <a:pt x="25" y="97"/>
                </a:lnTo>
                <a:lnTo>
                  <a:pt x="59" y="176"/>
                </a:lnTo>
                <a:lnTo>
                  <a:pt x="84" y="255"/>
                </a:lnTo>
                <a:lnTo>
                  <a:pt x="109" y="326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73" name="Freeform 105"/>
          <p:cNvSpPr>
            <a:spLocks/>
          </p:cNvSpPr>
          <p:nvPr/>
        </p:nvSpPr>
        <p:spPr bwMode="auto">
          <a:xfrm>
            <a:off x="4090988" y="4383088"/>
            <a:ext cx="133350" cy="433387"/>
          </a:xfrm>
          <a:custGeom>
            <a:avLst/>
            <a:gdLst>
              <a:gd name="T0" fmla="*/ 0 w 84"/>
              <a:gd name="T1" fmla="*/ 0 h 273"/>
              <a:gd name="T2" fmla="*/ 2147483647 w 84"/>
              <a:gd name="T3" fmla="*/ 2147483647 h 273"/>
              <a:gd name="T4" fmla="*/ 2147483647 w 84"/>
              <a:gd name="T5" fmla="*/ 2147483647 h 273"/>
              <a:gd name="T6" fmla="*/ 0 60000 65536"/>
              <a:gd name="T7" fmla="*/ 0 60000 65536"/>
              <a:gd name="T8" fmla="*/ 0 60000 65536"/>
              <a:gd name="T9" fmla="*/ 0 w 84"/>
              <a:gd name="T10" fmla="*/ 0 h 273"/>
              <a:gd name="T11" fmla="*/ 84 w 84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273">
                <a:moveTo>
                  <a:pt x="0" y="0"/>
                </a:moveTo>
                <a:lnTo>
                  <a:pt x="42" y="140"/>
                </a:lnTo>
                <a:lnTo>
                  <a:pt x="83" y="272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74" name="Freeform 106"/>
          <p:cNvSpPr>
            <a:spLocks/>
          </p:cNvSpPr>
          <p:nvPr/>
        </p:nvSpPr>
        <p:spPr bwMode="auto">
          <a:xfrm>
            <a:off x="4222750" y="4814888"/>
            <a:ext cx="134938" cy="322262"/>
          </a:xfrm>
          <a:custGeom>
            <a:avLst/>
            <a:gdLst>
              <a:gd name="T0" fmla="*/ 0 w 85"/>
              <a:gd name="T1" fmla="*/ 0 h 203"/>
              <a:gd name="T2" fmla="*/ 2147483647 w 85"/>
              <a:gd name="T3" fmla="*/ 2147483647 h 203"/>
              <a:gd name="T4" fmla="*/ 2147483647 w 85"/>
              <a:gd name="T5" fmla="*/ 2147483647 h 203"/>
              <a:gd name="T6" fmla="*/ 0 60000 65536"/>
              <a:gd name="T7" fmla="*/ 0 60000 65536"/>
              <a:gd name="T8" fmla="*/ 0 60000 65536"/>
              <a:gd name="T9" fmla="*/ 0 w 85"/>
              <a:gd name="T10" fmla="*/ 0 h 203"/>
              <a:gd name="T11" fmla="*/ 85 w 85"/>
              <a:gd name="T12" fmla="*/ 203 h 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203">
                <a:moveTo>
                  <a:pt x="0" y="0"/>
                </a:moveTo>
                <a:lnTo>
                  <a:pt x="42" y="105"/>
                </a:lnTo>
                <a:lnTo>
                  <a:pt x="84" y="202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75" name="Freeform 107"/>
          <p:cNvSpPr>
            <a:spLocks/>
          </p:cNvSpPr>
          <p:nvPr/>
        </p:nvSpPr>
        <p:spPr bwMode="auto">
          <a:xfrm>
            <a:off x="4356100" y="5135563"/>
            <a:ext cx="120650" cy="266700"/>
          </a:xfrm>
          <a:custGeom>
            <a:avLst/>
            <a:gdLst>
              <a:gd name="T0" fmla="*/ 0 w 76"/>
              <a:gd name="T1" fmla="*/ 0 h 168"/>
              <a:gd name="T2" fmla="*/ 2147483647 w 76"/>
              <a:gd name="T3" fmla="*/ 2147483647 h 168"/>
              <a:gd name="T4" fmla="*/ 2147483647 w 76"/>
              <a:gd name="T5" fmla="*/ 2147483647 h 168"/>
              <a:gd name="T6" fmla="*/ 0 60000 65536"/>
              <a:gd name="T7" fmla="*/ 0 60000 65536"/>
              <a:gd name="T8" fmla="*/ 0 60000 65536"/>
              <a:gd name="T9" fmla="*/ 0 w 76"/>
              <a:gd name="T10" fmla="*/ 0 h 168"/>
              <a:gd name="T11" fmla="*/ 76 w 76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168">
                <a:moveTo>
                  <a:pt x="0" y="0"/>
                </a:moveTo>
                <a:lnTo>
                  <a:pt x="42" y="88"/>
                </a:lnTo>
                <a:lnTo>
                  <a:pt x="75" y="167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76" name="Freeform 108"/>
          <p:cNvSpPr>
            <a:spLocks/>
          </p:cNvSpPr>
          <p:nvPr/>
        </p:nvSpPr>
        <p:spPr bwMode="auto">
          <a:xfrm>
            <a:off x="4475163" y="5400675"/>
            <a:ext cx="107950" cy="196850"/>
          </a:xfrm>
          <a:custGeom>
            <a:avLst/>
            <a:gdLst>
              <a:gd name="T0" fmla="*/ 0 w 68"/>
              <a:gd name="T1" fmla="*/ 0 h 124"/>
              <a:gd name="T2" fmla="*/ 2147483647 w 68"/>
              <a:gd name="T3" fmla="*/ 2147483647 h 124"/>
              <a:gd name="T4" fmla="*/ 2147483647 w 68"/>
              <a:gd name="T5" fmla="*/ 2147483647 h 124"/>
              <a:gd name="T6" fmla="*/ 0 60000 65536"/>
              <a:gd name="T7" fmla="*/ 0 60000 65536"/>
              <a:gd name="T8" fmla="*/ 0 60000 65536"/>
              <a:gd name="T9" fmla="*/ 0 w 68"/>
              <a:gd name="T10" fmla="*/ 0 h 124"/>
              <a:gd name="T11" fmla="*/ 68 w 68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124">
                <a:moveTo>
                  <a:pt x="0" y="0"/>
                </a:moveTo>
                <a:lnTo>
                  <a:pt x="33" y="70"/>
                </a:lnTo>
                <a:lnTo>
                  <a:pt x="67" y="123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77" name="Freeform 109"/>
          <p:cNvSpPr>
            <a:spLocks/>
          </p:cNvSpPr>
          <p:nvPr/>
        </p:nvSpPr>
        <p:spPr bwMode="auto">
          <a:xfrm>
            <a:off x="4581525" y="5595938"/>
            <a:ext cx="80963" cy="112712"/>
          </a:xfrm>
          <a:custGeom>
            <a:avLst/>
            <a:gdLst>
              <a:gd name="T0" fmla="*/ 0 w 51"/>
              <a:gd name="T1" fmla="*/ 0 h 71"/>
              <a:gd name="T2" fmla="*/ 2147483647 w 51"/>
              <a:gd name="T3" fmla="*/ 2147483647 h 71"/>
              <a:gd name="T4" fmla="*/ 2147483647 w 51"/>
              <a:gd name="T5" fmla="*/ 2147483647 h 71"/>
              <a:gd name="T6" fmla="*/ 0 60000 65536"/>
              <a:gd name="T7" fmla="*/ 0 60000 65536"/>
              <a:gd name="T8" fmla="*/ 0 60000 65536"/>
              <a:gd name="T9" fmla="*/ 0 w 51"/>
              <a:gd name="T10" fmla="*/ 0 h 71"/>
              <a:gd name="T11" fmla="*/ 51 w 51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71">
                <a:moveTo>
                  <a:pt x="0" y="0"/>
                </a:moveTo>
                <a:lnTo>
                  <a:pt x="25" y="35"/>
                </a:lnTo>
                <a:lnTo>
                  <a:pt x="50" y="7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78" name="Freeform 110"/>
          <p:cNvSpPr>
            <a:spLocks/>
          </p:cNvSpPr>
          <p:nvPr/>
        </p:nvSpPr>
        <p:spPr bwMode="auto">
          <a:xfrm>
            <a:off x="4660900" y="5707063"/>
            <a:ext cx="53975" cy="85725"/>
          </a:xfrm>
          <a:custGeom>
            <a:avLst/>
            <a:gdLst>
              <a:gd name="T0" fmla="*/ 0 w 34"/>
              <a:gd name="T1" fmla="*/ 0 h 54"/>
              <a:gd name="T2" fmla="*/ 2147483647 w 34"/>
              <a:gd name="T3" fmla="*/ 2147483647 h 54"/>
              <a:gd name="T4" fmla="*/ 2147483647 w 34"/>
              <a:gd name="T5" fmla="*/ 2147483647 h 54"/>
              <a:gd name="T6" fmla="*/ 0 60000 65536"/>
              <a:gd name="T7" fmla="*/ 0 60000 65536"/>
              <a:gd name="T8" fmla="*/ 0 60000 65536"/>
              <a:gd name="T9" fmla="*/ 0 w 34"/>
              <a:gd name="T10" fmla="*/ 0 h 54"/>
              <a:gd name="T11" fmla="*/ 34 w 34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54">
                <a:moveTo>
                  <a:pt x="0" y="0"/>
                </a:moveTo>
                <a:lnTo>
                  <a:pt x="17" y="27"/>
                </a:lnTo>
                <a:lnTo>
                  <a:pt x="33" y="53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79" name="Freeform 111"/>
          <p:cNvSpPr>
            <a:spLocks/>
          </p:cNvSpPr>
          <p:nvPr/>
        </p:nvSpPr>
        <p:spPr bwMode="auto">
          <a:xfrm>
            <a:off x="4713288" y="5791200"/>
            <a:ext cx="55562" cy="15875"/>
          </a:xfrm>
          <a:custGeom>
            <a:avLst/>
            <a:gdLst>
              <a:gd name="T0" fmla="*/ 0 w 35"/>
              <a:gd name="T1" fmla="*/ 0 h 10"/>
              <a:gd name="T2" fmla="*/ 2147483647 w 35"/>
              <a:gd name="T3" fmla="*/ 2147483647 h 10"/>
              <a:gd name="T4" fmla="*/ 2147483647 w 35"/>
              <a:gd name="T5" fmla="*/ 2147483647 h 10"/>
              <a:gd name="T6" fmla="*/ 0 60000 65536"/>
              <a:gd name="T7" fmla="*/ 0 60000 65536"/>
              <a:gd name="T8" fmla="*/ 0 60000 65536"/>
              <a:gd name="T9" fmla="*/ 0 w 35"/>
              <a:gd name="T10" fmla="*/ 0 h 10"/>
              <a:gd name="T11" fmla="*/ 35 w 35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0">
                <a:moveTo>
                  <a:pt x="0" y="0"/>
                </a:moveTo>
                <a:lnTo>
                  <a:pt x="17" y="9"/>
                </a:lnTo>
                <a:lnTo>
                  <a:pt x="34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80" name="Freeform 112"/>
          <p:cNvSpPr>
            <a:spLocks/>
          </p:cNvSpPr>
          <p:nvPr/>
        </p:nvSpPr>
        <p:spPr bwMode="auto">
          <a:xfrm>
            <a:off x="4767263" y="5805488"/>
            <a:ext cx="41275" cy="1587"/>
          </a:xfrm>
          <a:custGeom>
            <a:avLst/>
            <a:gdLst>
              <a:gd name="T0" fmla="*/ 0 w 26"/>
              <a:gd name="T1" fmla="*/ 0 h 1"/>
              <a:gd name="T2" fmla="*/ 2147483647 w 26"/>
              <a:gd name="T3" fmla="*/ 0 h 1"/>
              <a:gd name="T4" fmla="*/ 2147483647 w 26"/>
              <a:gd name="T5" fmla="*/ 0 h 1"/>
              <a:gd name="T6" fmla="*/ 0 60000 65536"/>
              <a:gd name="T7" fmla="*/ 0 60000 65536"/>
              <a:gd name="T8" fmla="*/ 0 60000 65536"/>
              <a:gd name="T9" fmla="*/ 0 w 26"/>
              <a:gd name="T10" fmla="*/ 0 h 1"/>
              <a:gd name="T11" fmla="*/ 26 w 2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">
                <a:moveTo>
                  <a:pt x="0" y="0"/>
                </a:moveTo>
                <a:lnTo>
                  <a:pt x="8" y="0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81" name="Freeform 113"/>
          <p:cNvSpPr>
            <a:spLocks/>
          </p:cNvSpPr>
          <p:nvPr/>
        </p:nvSpPr>
        <p:spPr bwMode="auto">
          <a:xfrm>
            <a:off x="4806950" y="5805488"/>
            <a:ext cx="80963" cy="1587"/>
          </a:xfrm>
          <a:custGeom>
            <a:avLst/>
            <a:gdLst>
              <a:gd name="T0" fmla="*/ 0 w 51"/>
              <a:gd name="T1" fmla="*/ 0 h 1"/>
              <a:gd name="T2" fmla="*/ 2147483647 w 51"/>
              <a:gd name="T3" fmla="*/ 0 h 1"/>
              <a:gd name="T4" fmla="*/ 2147483647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0" y="0"/>
                </a:moveTo>
                <a:lnTo>
                  <a:pt x="25" y="0"/>
                </a:lnTo>
                <a:lnTo>
                  <a:pt x="5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82" name="Line 114"/>
          <p:cNvSpPr>
            <a:spLocks noChangeShapeType="1"/>
          </p:cNvSpPr>
          <p:nvPr/>
        </p:nvSpPr>
        <p:spPr bwMode="auto">
          <a:xfrm>
            <a:off x="4892675" y="5805488"/>
            <a:ext cx="93663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83" name="Freeform 115"/>
          <p:cNvSpPr>
            <a:spLocks/>
          </p:cNvSpPr>
          <p:nvPr/>
        </p:nvSpPr>
        <p:spPr bwMode="auto">
          <a:xfrm>
            <a:off x="4992688" y="5791200"/>
            <a:ext cx="133350" cy="15875"/>
          </a:xfrm>
          <a:custGeom>
            <a:avLst/>
            <a:gdLst>
              <a:gd name="T0" fmla="*/ 0 w 84"/>
              <a:gd name="T1" fmla="*/ 2147483647 h 10"/>
              <a:gd name="T2" fmla="*/ 2147483647 w 84"/>
              <a:gd name="T3" fmla="*/ 2147483647 h 10"/>
              <a:gd name="T4" fmla="*/ 2147483647 w 84"/>
              <a:gd name="T5" fmla="*/ 0 h 10"/>
              <a:gd name="T6" fmla="*/ 0 60000 65536"/>
              <a:gd name="T7" fmla="*/ 0 60000 65536"/>
              <a:gd name="T8" fmla="*/ 0 60000 65536"/>
              <a:gd name="T9" fmla="*/ 0 w 84"/>
              <a:gd name="T10" fmla="*/ 0 h 10"/>
              <a:gd name="T11" fmla="*/ 84 w 8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0">
                <a:moveTo>
                  <a:pt x="0" y="9"/>
                </a:moveTo>
                <a:lnTo>
                  <a:pt x="41" y="9"/>
                </a:lnTo>
                <a:lnTo>
                  <a:pt x="83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84" name="Freeform 116"/>
          <p:cNvSpPr>
            <a:spLocks/>
          </p:cNvSpPr>
          <p:nvPr/>
        </p:nvSpPr>
        <p:spPr bwMode="auto">
          <a:xfrm>
            <a:off x="5124450" y="5776913"/>
            <a:ext cx="107950" cy="15875"/>
          </a:xfrm>
          <a:custGeom>
            <a:avLst/>
            <a:gdLst>
              <a:gd name="T0" fmla="*/ 0 w 68"/>
              <a:gd name="T1" fmla="*/ 2147483647 h 10"/>
              <a:gd name="T2" fmla="*/ 2147483647 w 68"/>
              <a:gd name="T3" fmla="*/ 0 h 10"/>
              <a:gd name="T4" fmla="*/ 2147483647 w 68"/>
              <a:gd name="T5" fmla="*/ 0 h 10"/>
              <a:gd name="T6" fmla="*/ 0 60000 65536"/>
              <a:gd name="T7" fmla="*/ 0 60000 65536"/>
              <a:gd name="T8" fmla="*/ 0 60000 65536"/>
              <a:gd name="T9" fmla="*/ 0 w 68"/>
              <a:gd name="T10" fmla="*/ 0 h 10"/>
              <a:gd name="T11" fmla="*/ 68 w 6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10">
                <a:moveTo>
                  <a:pt x="0" y="9"/>
                </a:moveTo>
                <a:lnTo>
                  <a:pt x="33" y="0"/>
                </a:lnTo>
                <a:lnTo>
                  <a:pt x="67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85" name="Freeform 117"/>
          <p:cNvSpPr>
            <a:spLocks/>
          </p:cNvSpPr>
          <p:nvPr/>
        </p:nvSpPr>
        <p:spPr bwMode="auto">
          <a:xfrm>
            <a:off x="5230813" y="5776913"/>
            <a:ext cx="68262" cy="15875"/>
          </a:xfrm>
          <a:custGeom>
            <a:avLst/>
            <a:gdLst>
              <a:gd name="T0" fmla="*/ 0 w 43"/>
              <a:gd name="T1" fmla="*/ 0 h 10"/>
              <a:gd name="T2" fmla="*/ 2147483647 w 43"/>
              <a:gd name="T3" fmla="*/ 0 h 10"/>
              <a:gd name="T4" fmla="*/ 2147483647 w 43"/>
              <a:gd name="T5" fmla="*/ 2147483647 h 10"/>
              <a:gd name="T6" fmla="*/ 0 60000 65536"/>
              <a:gd name="T7" fmla="*/ 0 60000 65536"/>
              <a:gd name="T8" fmla="*/ 0 60000 65536"/>
              <a:gd name="T9" fmla="*/ 0 w 43"/>
              <a:gd name="T10" fmla="*/ 0 h 10"/>
              <a:gd name="T11" fmla="*/ 43 w 4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0">
                <a:moveTo>
                  <a:pt x="0" y="0"/>
                </a:moveTo>
                <a:lnTo>
                  <a:pt x="25" y="0"/>
                </a:lnTo>
                <a:lnTo>
                  <a:pt x="42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86" name="Line 118"/>
          <p:cNvSpPr>
            <a:spLocks noChangeShapeType="1"/>
          </p:cNvSpPr>
          <p:nvPr/>
        </p:nvSpPr>
        <p:spPr bwMode="auto">
          <a:xfrm>
            <a:off x="5303838" y="5791200"/>
            <a:ext cx="52387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87" name="Freeform 119"/>
          <p:cNvSpPr>
            <a:spLocks/>
          </p:cNvSpPr>
          <p:nvPr/>
        </p:nvSpPr>
        <p:spPr bwMode="auto">
          <a:xfrm>
            <a:off x="5362575" y="5764213"/>
            <a:ext cx="68263" cy="28575"/>
          </a:xfrm>
          <a:custGeom>
            <a:avLst/>
            <a:gdLst>
              <a:gd name="T0" fmla="*/ 0 w 43"/>
              <a:gd name="T1" fmla="*/ 2147483647 h 18"/>
              <a:gd name="T2" fmla="*/ 2147483647 w 43"/>
              <a:gd name="T3" fmla="*/ 2147483647 h 18"/>
              <a:gd name="T4" fmla="*/ 2147483647 w 43"/>
              <a:gd name="T5" fmla="*/ 0 h 18"/>
              <a:gd name="T6" fmla="*/ 0 60000 65536"/>
              <a:gd name="T7" fmla="*/ 0 60000 65536"/>
              <a:gd name="T8" fmla="*/ 0 60000 65536"/>
              <a:gd name="T9" fmla="*/ 0 w 43"/>
              <a:gd name="T10" fmla="*/ 0 h 18"/>
              <a:gd name="T11" fmla="*/ 43 w 43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8">
                <a:moveTo>
                  <a:pt x="0" y="17"/>
                </a:moveTo>
                <a:lnTo>
                  <a:pt x="25" y="8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88" name="Freeform 120"/>
          <p:cNvSpPr>
            <a:spLocks/>
          </p:cNvSpPr>
          <p:nvPr/>
        </p:nvSpPr>
        <p:spPr bwMode="auto">
          <a:xfrm>
            <a:off x="5429250" y="5764213"/>
            <a:ext cx="41275" cy="28575"/>
          </a:xfrm>
          <a:custGeom>
            <a:avLst/>
            <a:gdLst>
              <a:gd name="T0" fmla="*/ 0 w 26"/>
              <a:gd name="T1" fmla="*/ 0 h 18"/>
              <a:gd name="T2" fmla="*/ 2147483647 w 26"/>
              <a:gd name="T3" fmla="*/ 2147483647 h 18"/>
              <a:gd name="T4" fmla="*/ 2147483647 w 26"/>
              <a:gd name="T5" fmla="*/ 2147483647 h 18"/>
              <a:gd name="T6" fmla="*/ 0 60000 65536"/>
              <a:gd name="T7" fmla="*/ 0 60000 65536"/>
              <a:gd name="T8" fmla="*/ 0 60000 65536"/>
              <a:gd name="T9" fmla="*/ 0 w 26"/>
              <a:gd name="T10" fmla="*/ 0 h 18"/>
              <a:gd name="T11" fmla="*/ 26 w 26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8">
                <a:moveTo>
                  <a:pt x="0" y="0"/>
                </a:moveTo>
                <a:lnTo>
                  <a:pt x="17" y="8"/>
                </a:lnTo>
                <a:lnTo>
                  <a:pt x="25" y="17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89" name="Freeform 121"/>
          <p:cNvSpPr>
            <a:spLocks/>
          </p:cNvSpPr>
          <p:nvPr/>
        </p:nvSpPr>
        <p:spPr bwMode="auto">
          <a:xfrm>
            <a:off x="5468938" y="5764213"/>
            <a:ext cx="55562" cy="28575"/>
          </a:xfrm>
          <a:custGeom>
            <a:avLst/>
            <a:gdLst>
              <a:gd name="T0" fmla="*/ 0 w 35"/>
              <a:gd name="T1" fmla="*/ 2147483647 h 18"/>
              <a:gd name="T2" fmla="*/ 2147483647 w 35"/>
              <a:gd name="T3" fmla="*/ 2147483647 h 18"/>
              <a:gd name="T4" fmla="*/ 2147483647 w 35"/>
              <a:gd name="T5" fmla="*/ 0 h 18"/>
              <a:gd name="T6" fmla="*/ 0 60000 65536"/>
              <a:gd name="T7" fmla="*/ 0 60000 65536"/>
              <a:gd name="T8" fmla="*/ 0 60000 65536"/>
              <a:gd name="T9" fmla="*/ 0 w 35"/>
              <a:gd name="T10" fmla="*/ 0 h 18"/>
              <a:gd name="T11" fmla="*/ 35 w 35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8">
                <a:moveTo>
                  <a:pt x="0" y="17"/>
                </a:moveTo>
                <a:lnTo>
                  <a:pt x="17" y="8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90" name="Freeform 122"/>
          <p:cNvSpPr>
            <a:spLocks/>
          </p:cNvSpPr>
          <p:nvPr/>
        </p:nvSpPr>
        <p:spPr bwMode="auto">
          <a:xfrm>
            <a:off x="5468938" y="5764213"/>
            <a:ext cx="55562" cy="1587"/>
          </a:xfrm>
          <a:custGeom>
            <a:avLst/>
            <a:gdLst>
              <a:gd name="T0" fmla="*/ 2147483647 w 35"/>
              <a:gd name="T1" fmla="*/ 0 h 1"/>
              <a:gd name="T2" fmla="*/ 2147483647 w 35"/>
              <a:gd name="T3" fmla="*/ 0 h 1"/>
              <a:gd name="T4" fmla="*/ 2147483647 w 35"/>
              <a:gd name="T5" fmla="*/ 0 h 1"/>
              <a:gd name="T6" fmla="*/ 2147483647 w 35"/>
              <a:gd name="T7" fmla="*/ 0 h 1"/>
              <a:gd name="T8" fmla="*/ 0 w 35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"/>
              <a:gd name="T17" fmla="*/ 35 w 35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">
                <a:moveTo>
                  <a:pt x="34" y="0"/>
                </a:moveTo>
                <a:lnTo>
                  <a:pt x="25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91" name="Line 123"/>
          <p:cNvSpPr>
            <a:spLocks noChangeShapeType="1"/>
          </p:cNvSpPr>
          <p:nvPr/>
        </p:nvSpPr>
        <p:spPr bwMode="auto">
          <a:xfrm flipH="1">
            <a:off x="5449888" y="5770563"/>
            <a:ext cx="25400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92" name="Freeform 124"/>
          <p:cNvSpPr>
            <a:spLocks/>
          </p:cNvSpPr>
          <p:nvPr/>
        </p:nvSpPr>
        <p:spPr bwMode="auto">
          <a:xfrm>
            <a:off x="5429250" y="5764213"/>
            <a:ext cx="28575" cy="14287"/>
          </a:xfrm>
          <a:custGeom>
            <a:avLst/>
            <a:gdLst>
              <a:gd name="T0" fmla="*/ 2147483647 w 18"/>
              <a:gd name="T1" fmla="*/ 2147483647 h 9"/>
              <a:gd name="T2" fmla="*/ 2147483647 w 18"/>
              <a:gd name="T3" fmla="*/ 0 h 9"/>
              <a:gd name="T4" fmla="*/ 0 w 18"/>
              <a:gd name="T5" fmla="*/ 0 h 9"/>
              <a:gd name="T6" fmla="*/ 0 60000 65536"/>
              <a:gd name="T7" fmla="*/ 0 60000 65536"/>
              <a:gd name="T8" fmla="*/ 0 60000 65536"/>
              <a:gd name="T9" fmla="*/ 0 w 18"/>
              <a:gd name="T10" fmla="*/ 0 h 9"/>
              <a:gd name="T11" fmla="*/ 18 w 18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9">
                <a:moveTo>
                  <a:pt x="17" y="8"/>
                </a:move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93" name="Freeform 125"/>
          <p:cNvSpPr>
            <a:spLocks/>
          </p:cNvSpPr>
          <p:nvPr/>
        </p:nvSpPr>
        <p:spPr bwMode="auto">
          <a:xfrm>
            <a:off x="5389563" y="5764213"/>
            <a:ext cx="41275" cy="28575"/>
          </a:xfrm>
          <a:custGeom>
            <a:avLst/>
            <a:gdLst>
              <a:gd name="T0" fmla="*/ 2147483647 w 26"/>
              <a:gd name="T1" fmla="*/ 0 h 18"/>
              <a:gd name="T2" fmla="*/ 2147483647 w 26"/>
              <a:gd name="T3" fmla="*/ 2147483647 h 18"/>
              <a:gd name="T4" fmla="*/ 0 w 26"/>
              <a:gd name="T5" fmla="*/ 2147483647 h 18"/>
              <a:gd name="T6" fmla="*/ 0 60000 65536"/>
              <a:gd name="T7" fmla="*/ 0 60000 65536"/>
              <a:gd name="T8" fmla="*/ 0 60000 65536"/>
              <a:gd name="T9" fmla="*/ 0 w 26"/>
              <a:gd name="T10" fmla="*/ 0 h 18"/>
              <a:gd name="T11" fmla="*/ 26 w 26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8">
                <a:moveTo>
                  <a:pt x="25" y="0"/>
                </a:moveTo>
                <a:lnTo>
                  <a:pt x="8" y="8"/>
                </a:lnTo>
                <a:lnTo>
                  <a:pt x="0" y="17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94" name="Freeform 126"/>
          <p:cNvSpPr>
            <a:spLocks/>
          </p:cNvSpPr>
          <p:nvPr/>
        </p:nvSpPr>
        <p:spPr bwMode="auto">
          <a:xfrm>
            <a:off x="5389563" y="5764213"/>
            <a:ext cx="28575" cy="28575"/>
          </a:xfrm>
          <a:custGeom>
            <a:avLst/>
            <a:gdLst>
              <a:gd name="T0" fmla="*/ 0 w 18"/>
              <a:gd name="T1" fmla="*/ 2147483647 h 18"/>
              <a:gd name="T2" fmla="*/ 0 w 18"/>
              <a:gd name="T3" fmla="*/ 2147483647 h 18"/>
              <a:gd name="T4" fmla="*/ 2147483647 w 18"/>
              <a:gd name="T5" fmla="*/ 2147483647 h 18"/>
              <a:gd name="T6" fmla="*/ 2147483647 w 18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18"/>
              <a:gd name="T14" fmla="*/ 18 w 18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18">
                <a:moveTo>
                  <a:pt x="0" y="17"/>
                </a:moveTo>
                <a:lnTo>
                  <a:pt x="0" y="17"/>
                </a:lnTo>
                <a:lnTo>
                  <a:pt x="8" y="8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95" name="Line 127"/>
          <p:cNvSpPr>
            <a:spLocks noChangeShapeType="1"/>
          </p:cNvSpPr>
          <p:nvPr/>
        </p:nvSpPr>
        <p:spPr bwMode="auto">
          <a:xfrm flipH="1" flipV="1">
            <a:off x="5395913" y="5743575"/>
            <a:ext cx="26987" cy="26988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96" name="Freeform 128"/>
          <p:cNvSpPr>
            <a:spLocks/>
          </p:cNvSpPr>
          <p:nvPr/>
        </p:nvSpPr>
        <p:spPr bwMode="auto">
          <a:xfrm>
            <a:off x="5402263" y="5749925"/>
            <a:ext cx="28575" cy="15875"/>
          </a:xfrm>
          <a:custGeom>
            <a:avLst/>
            <a:gdLst>
              <a:gd name="T0" fmla="*/ 0 w 18"/>
              <a:gd name="T1" fmla="*/ 0 h 10"/>
              <a:gd name="T2" fmla="*/ 2147483647 w 18"/>
              <a:gd name="T3" fmla="*/ 0 h 10"/>
              <a:gd name="T4" fmla="*/ 2147483647 w 18"/>
              <a:gd name="T5" fmla="*/ 2147483647 h 10"/>
              <a:gd name="T6" fmla="*/ 0 60000 65536"/>
              <a:gd name="T7" fmla="*/ 0 60000 65536"/>
              <a:gd name="T8" fmla="*/ 0 60000 65536"/>
              <a:gd name="T9" fmla="*/ 0 w 18"/>
              <a:gd name="T10" fmla="*/ 0 h 10"/>
              <a:gd name="T11" fmla="*/ 18 w 1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0">
                <a:moveTo>
                  <a:pt x="0" y="0"/>
                </a:moveTo>
                <a:lnTo>
                  <a:pt x="9" y="0"/>
                </a:lnTo>
                <a:lnTo>
                  <a:pt x="17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97" name="Freeform 129"/>
          <p:cNvSpPr>
            <a:spLocks/>
          </p:cNvSpPr>
          <p:nvPr/>
        </p:nvSpPr>
        <p:spPr bwMode="auto">
          <a:xfrm>
            <a:off x="5429250" y="5749925"/>
            <a:ext cx="28575" cy="15875"/>
          </a:xfrm>
          <a:custGeom>
            <a:avLst/>
            <a:gdLst>
              <a:gd name="T0" fmla="*/ 0 w 18"/>
              <a:gd name="T1" fmla="*/ 2147483647 h 10"/>
              <a:gd name="T2" fmla="*/ 2147483647 w 18"/>
              <a:gd name="T3" fmla="*/ 0 h 10"/>
              <a:gd name="T4" fmla="*/ 2147483647 w 18"/>
              <a:gd name="T5" fmla="*/ 0 h 10"/>
              <a:gd name="T6" fmla="*/ 0 60000 65536"/>
              <a:gd name="T7" fmla="*/ 0 60000 65536"/>
              <a:gd name="T8" fmla="*/ 0 60000 65536"/>
              <a:gd name="T9" fmla="*/ 0 w 18"/>
              <a:gd name="T10" fmla="*/ 0 h 10"/>
              <a:gd name="T11" fmla="*/ 18 w 1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0">
                <a:moveTo>
                  <a:pt x="0" y="9"/>
                </a:moveTo>
                <a:lnTo>
                  <a:pt x="8" y="0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98" name="Freeform 130"/>
          <p:cNvSpPr>
            <a:spLocks/>
          </p:cNvSpPr>
          <p:nvPr/>
        </p:nvSpPr>
        <p:spPr bwMode="auto">
          <a:xfrm>
            <a:off x="5456238" y="5749925"/>
            <a:ext cx="41275" cy="15875"/>
          </a:xfrm>
          <a:custGeom>
            <a:avLst/>
            <a:gdLst>
              <a:gd name="T0" fmla="*/ 0 w 26"/>
              <a:gd name="T1" fmla="*/ 0 h 10"/>
              <a:gd name="T2" fmla="*/ 2147483647 w 26"/>
              <a:gd name="T3" fmla="*/ 0 h 10"/>
              <a:gd name="T4" fmla="*/ 2147483647 w 26"/>
              <a:gd name="T5" fmla="*/ 2147483647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0" y="0"/>
                </a:moveTo>
                <a:lnTo>
                  <a:pt x="8" y="0"/>
                </a:lnTo>
                <a:lnTo>
                  <a:pt x="25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899" name="Freeform 131"/>
          <p:cNvSpPr>
            <a:spLocks/>
          </p:cNvSpPr>
          <p:nvPr/>
        </p:nvSpPr>
        <p:spPr bwMode="auto">
          <a:xfrm>
            <a:off x="5495925" y="5764213"/>
            <a:ext cx="68263" cy="1587"/>
          </a:xfrm>
          <a:custGeom>
            <a:avLst/>
            <a:gdLst>
              <a:gd name="T0" fmla="*/ 0 w 43"/>
              <a:gd name="T1" fmla="*/ 0 h 1"/>
              <a:gd name="T2" fmla="*/ 2147483647 w 43"/>
              <a:gd name="T3" fmla="*/ 0 h 1"/>
              <a:gd name="T4" fmla="*/ 2147483647 w 43"/>
              <a:gd name="T5" fmla="*/ 0 h 1"/>
              <a:gd name="T6" fmla="*/ 0 60000 65536"/>
              <a:gd name="T7" fmla="*/ 0 60000 65536"/>
              <a:gd name="T8" fmla="*/ 0 60000 65536"/>
              <a:gd name="T9" fmla="*/ 0 w 43"/>
              <a:gd name="T10" fmla="*/ 0 h 1"/>
              <a:gd name="T11" fmla="*/ 43 w 4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">
                <a:moveTo>
                  <a:pt x="0" y="0"/>
                </a:moveTo>
                <a:lnTo>
                  <a:pt x="25" y="0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00" name="Freeform 132"/>
          <p:cNvSpPr>
            <a:spLocks/>
          </p:cNvSpPr>
          <p:nvPr/>
        </p:nvSpPr>
        <p:spPr bwMode="auto">
          <a:xfrm>
            <a:off x="5562600" y="5721350"/>
            <a:ext cx="26988" cy="44450"/>
          </a:xfrm>
          <a:custGeom>
            <a:avLst/>
            <a:gdLst>
              <a:gd name="T0" fmla="*/ 0 w 17"/>
              <a:gd name="T1" fmla="*/ 2147483647 h 28"/>
              <a:gd name="T2" fmla="*/ 2147483647 w 17"/>
              <a:gd name="T3" fmla="*/ 2147483647 h 28"/>
              <a:gd name="T4" fmla="*/ 2147483647 w 17"/>
              <a:gd name="T5" fmla="*/ 0 h 28"/>
              <a:gd name="T6" fmla="*/ 0 60000 65536"/>
              <a:gd name="T7" fmla="*/ 0 60000 65536"/>
              <a:gd name="T8" fmla="*/ 0 60000 65536"/>
              <a:gd name="T9" fmla="*/ 0 w 17"/>
              <a:gd name="T10" fmla="*/ 0 h 28"/>
              <a:gd name="T11" fmla="*/ 17 w 17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28">
                <a:moveTo>
                  <a:pt x="0" y="27"/>
                </a:moveTo>
                <a:lnTo>
                  <a:pt x="8" y="9"/>
                </a:lnTo>
                <a:lnTo>
                  <a:pt x="16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01" name="Freeform 133"/>
          <p:cNvSpPr>
            <a:spLocks/>
          </p:cNvSpPr>
          <p:nvPr/>
        </p:nvSpPr>
        <p:spPr bwMode="auto">
          <a:xfrm>
            <a:off x="5588000" y="5721350"/>
            <a:ext cx="68263" cy="15875"/>
          </a:xfrm>
          <a:custGeom>
            <a:avLst/>
            <a:gdLst>
              <a:gd name="T0" fmla="*/ 0 w 43"/>
              <a:gd name="T1" fmla="*/ 0 h 10"/>
              <a:gd name="T2" fmla="*/ 2147483647 w 43"/>
              <a:gd name="T3" fmla="*/ 0 h 10"/>
              <a:gd name="T4" fmla="*/ 2147483647 w 43"/>
              <a:gd name="T5" fmla="*/ 2147483647 h 10"/>
              <a:gd name="T6" fmla="*/ 0 60000 65536"/>
              <a:gd name="T7" fmla="*/ 0 60000 65536"/>
              <a:gd name="T8" fmla="*/ 0 60000 65536"/>
              <a:gd name="T9" fmla="*/ 0 w 43"/>
              <a:gd name="T10" fmla="*/ 0 h 10"/>
              <a:gd name="T11" fmla="*/ 43 w 4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0">
                <a:moveTo>
                  <a:pt x="0" y="0"/>
                </a:moveTo>
                <a:lnTo>
                  <a:pt x="25" y="0"/>
                </a:lnTo>
                <a:lnTo>
                  <a:pt x="42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02" name="Freeform 134"/>
          <p:cNvSpPr>
            <a:spLocks/>
          </p:cNvSpPr>
          <p:nvPr/>
        </p:nvSpPr>
        <p:spPr bwMode="auto">
          <a:xfrm>
            <a:off x="5654675" y="5707063"/>
            <a:ext cx="14288" cy="30162"/>
          </a:xfrm>
          <a:custGeom>
            <a:avLst/>
            <a:gdLst>
              <a:gd name="T0" fmla="*/ 0 w 9"/>
              <a:gd name="T1" fmla="*/ 2147483647 h 19"/>
              <a:gd name="T2" fmla="*/ 2147483647 w 9"/>
              <a:gd name="T3" fmla="*/ 2147483647 h 19"/>
              <a:gd name="T4" fmla="*/ 2147483647 w 9"/>
              <a:gd name="T5" fmla="*/ 0 h 19"/>
              <a:gd name="T6" fmla="*/ 0 60000 65536"/>
              <a:gd name="T7" fmla="*/ 0 60000 65536"/>
              <a:gd name="T8" fmla="*/ 0 60000 65536"/>
              <a:gd name="T9" fmla="*/ 0 w 9"/>
              <a:gd name="T10" fmla="*/ 0 h 19"/>
              <a:gd name="T11" fmla="*/ 9 w 9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9">
                <a:moveTo>
                  <a:pt x="0" y="18"/>
                </a:moveTo>
                <a:lnTo>
                  <a:pt x="8" y="9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03" name="Line 135"/>
          <p:cNvSpPr>
            <a:spLocks noChangeShapeType="1"/>
          </p:cNvSpPr>
          <p:nvPr/>
        </p:nvSpPr>
        <p:spPr bwMode="auto">
          <a:xfrm flipH="1">
            <a:off x="5648325" y="5713413"/>
            <a:ext cx="25400" cy="1587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904" name="Freeform 136"/>
          <p:cNvSpPr>
            <a:spLocks/>
          </p:cNvSpPr>
          <p:nvPr/>
        </p:nvSpPr>
        <p:spPr bwMode="auto">
          <a:xfrm>
            <a:off x="5654675" y="5637213"/>
            <a:ext cx="14288" cy="85725"/>
          </a:xfrm>
          <a:custGeom>
            <a:avLst/>
            <a:gdLst>
              <a:gd name="T0" fmla="*/ 0 w 9"/>
              <a:gd name="T1" fmla="*/ 2147483647 h 54"/>
              <a:gd name="T2" fmla="*/ 2147483647 w 9"/>
              <a:gd name="T3" fmla="*/ 2147483647 h 54"/>
              <a:gd name="T4" fmla="*/ 2147483647 w 9"/>
              <a:gd name="T5" fmla="*/ 0 h 54"/>
              <a:gd name="T6" fmla="*/ 0 60000 65536"/>
              <a:gd name="T7" fmla="*/ 0 60000 65536"/>
              <a:gd name="T8" fmla="*/ 0 60000 65536"/>
              <a:gd name="T9" fmla="*/ 0 w 9"/>
              <a:gd name="T10" fmla="*/ 0 h 54"/>
              <a:gd name="T11" fmla="*/ 9 w 9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54">
                <a:moveTo>
                  <a:pt x="0" y="53"/>
                </a:moveTo>
                <a:lnTo>
                  <a:pt x="8" y="36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05" name="Freeform 137"/>
          <p:cNvSpPr>
            <a:spLocks/>
          </p:cNvSpPr>
          <p:nvPr/>
        </p:nvSpPr>
        <p:spPr bwMode="auto">
          <a:xfrm>
            <a:off x="5614988" y="5441950"/>
            <a:ext cx="53975" cy="196850"/>
          </a:xfrm>
          <a:custGeom>
            <a:avLst/>
            <a:gdLst>
              <a:gd name="T0" fmla="*/ 2147483647 w 34"/>
              <a:gd name="T1" fmla="*/ 2147483647 h 124"/>
              <a:gd name="T2" fmla="*/ 2147483647 w 34"/>
              <a:gd name="T3" fmla="*/ 2147483647 h 124"/>
              <a:gd name="T4" fmla="*/ 0 w 34"/>
              <a:gd name="T5" fmla="*/ 0 h 124"/>
              <a:gd name="T6" fmla="*/ 0 60000 65536"/>
              <a:gd name="T7" fmla="*/ 0 60000 65536"/>
              <a:gd name="T8" fmla="*/ 0 60000 65536"/>
              <a:gd name="T9" fmla="*/ 0 w 34"/>
              <a:gd name="T10" fmla="*/ 0 h 124"/>
              <a:gd name="T11" fmla="*/ 34 w 34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24">
                <a:moveTo>
                  <a:pt x="33" y="123"/>
                </a:moveTo>
                <a:lnTo>
                  <a:pt x="17" y="7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06" name="Freeform 138"/>
          <p:cNvSpPr>
            <a:spLocks/>
          </p:cNvSpPr>
          <p:nvPr/>
        </p:nvSpPr>
        <p:spPr bwMode="auto">
          <a:xfrm>
            <a:off x="5535613" y="5176838"/>
            <a:ext cx="80962" cy="266700"/>
          </a:xfrm>
          <a:custGeom>
            <a:avLst/>
            <a:gdLst>
              <a:gd name="T0" fmla="*/ 2147483647 w 51"/>
              <a:gd name="T1" fmla="*/ 2147483647 h 168"/>
              <a:gd name="T2" fmla="*/ 2147483647 w 51"/>
              <a:gd name="T3" fmla="*/ 2147483647 h 168"/>
              <a:gd name="T4" fmla="*/ 2147483647 w 51"/>
              <a:gd name="T5" fmla="*/ 2147483647 h 168"/>
              <a:gd name="T6" fmla="*/ 0 w 51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168"/>
              <a:gd name="T14" fmla="*/ 51 w 51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168">
                <a:moveTo>
                  <a:pt x="50" y="167"/>
                </a:moveTo>
                <a:lnTo>
                  <a:pt x="25" y="97"/>
                </a:lnTo>
                <a:lnTo>
                  <a:pt x="17" y="5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07" name="Freeform 139"/>
          <p:cNvSpPr>
            <a:spLocks/>
          </p:cNvSpPr>
          <p:nvPr/>
        </p:nvSpPr>
        <p:spPr bwMode="auto">
          <a:xfrm>
            <a:off x="5402263" y="4716463"/>
            <a:ext cx="134937" cy="461962"/>
          </a:xfrm>
          <a:custGeom>
            <a:avLst/>
            <a:gdLst>
              <a:gd name="T0" fmla="*/ 2147483647 w 85"/>
              <a:gd name="T1" fmla="*/ 2147483647 h 291"/>
              <a:gd name="T2" fmla="*/ 2147483647 w 85"/>
              <a:gd name="T3" fmla="*/ 2147483647 h 291"/>
              <a:gd name="T4" fmla="*/ 2147483647 w 85"/>
              <a:gd name="T5" fmla="*/ 2147483647 h 291"/>
              <a:gd name="T6" fmla="*/ 0 w 85"/>
              <a:gd name="T7" fmla="*/ 0 h 291"/>
              <a:gd name="T8" fmla="*/ 0 60000 65536"/>
              <a:gd name="T9" fmla="*/ 0 60000 65536"/>
              <a:gd name="T10" fmla="*/ 0 60000 65536"/>
              <a:gd name="T11" fmla="*/ 0 60000 65536"/>
              <a:gd name="T12" fmla="*/ 0 w 85"/>
              <a:gd name="T13" fmla="*/ 0 h 291"/>
              <a:gd name="T14" fmla="*/ 85 w 85"/>
              <a:gd name="T15" fmla="*/ 291 h 2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" h="291">
                <a:moveTo>
                  <a:pt x="84" y="290"/>
                </a:moveTo>
                <a:lnTo>
                  <a:pt x="67" y="229"/>
                </a:lnTo>
                <a:lnTo>
                  <a:pt x="42" y="15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08" name="Freeform 140"/>
          <p:cNvSpPr>
            <a:spLocks/>
          </p:cNvSpPr>
          <p:nvPr/>
        </p:nvSpPr>
        <p:spPr bwMode="auto">
          <a:xfrm>
            <a:off x="5297488" y="4173538"/>
            <a:ext cx="106362" cy="544512"/>
          </a:xfrm>
          <a:custGeom>
            <a:avLst/>
            <a:gdLst>
              <a:gd name="T0" fmla="*/ 2147483647 w 67"/>
              <a:gd name="T1" fmla="*/ 2147483647 h 343"/>
              <a:gd name="T2" fmla="*/ 2147483647 w 67"/>
              <a:gd name="T3" fmla="*/ 2147483647 h 343"/>
              <a:gd name="T4" fmla="*/ 0 w 67"/>
              <a:gd name="T5" fmla="*/ 0 h 343"/>
              <a:gd name="T6" fmla="*/ 0 60000 65536"/>
              <a:gd name="T7" fmla="*/ 0 60000 65536"/>
              <a:gd name="T8" fmla="*/ 0 60000 65536"/>
              <a:gd name="T9" fmla="*/ 0 w 67"/>
              <a:gd name="T10" fmla="*/ 0 h 343"/>
              <a:gd name="T11" fmla="*/ 67 w 67"/>
              <a:gd name="T12" fmla="*/ 343 h 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343">
                <a:moveTo>
                  <a:pt x="66" y="342"/>
                </a:moveTo>
                <a:lnTo>
                  <a:pt x="33" y="17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09" name="Line 141"/>
          <p:cNvSpPr>
            <a:spLocks noChangeShapeType="1"/>
          </p:cNvSpPr>
          <p:nvPr/>
        </p:nvSpPr>
        <p:spPr bwMode="auto">
          <a:xfrm flipH="1" flipV="1">
            <a:off x="5184775" y="3622675"/>
            <a:ext cx="119063" cy="557213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910" name="Freeform 142"/>
          <p:cNvSpPr>
            <a:spLocks/>
          </p:cNvSpPr>
          <p:nvPr/>
        </p:nvSpPr>
        <p:spPr bwMode="auto">
          <a:xfrm>
            <a:off x="5072063" y="3084513"/>
            <a:ext cx="120650" cy="546100"/>
          </a:xfrm>
          <a:custGeom>
            <a:avLst/>
            <a:gdLst>
              <a:gd name="T0" fmla="*/ 2147483647 w 76"/>
              <a:gd name="T1" fmla="*/ 2147483647 h 344"/>
              <a:gd name="T2" fmla="*/ 2147483647 w 76"/>
              <a:gd name="T3" fmla="*/ 2147483647 h 344"/>
              <a:gd name="T4" fmla="*/ 0 w 76"/>
              <a:gd name="T5" fmla="*/ 0 h 344"/>
              <a:gd name="T6" fmla="*/ 0 60000 65536"/>
              <a:gd name="T7" fmla="*/ 0 60000 65536"/>
              <a:gd name="T8" fmla="*/ 0 60000 65536"/>
              <a:gd name="T9" fmla="*/ 0 w 76"/>
              <a:gd name="T10" fmla="*/ 0 h 344"/>
              <a:gd name="T11" fmla="*/ 76 w 76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344">
                <a:moveTo>
                  <a:pt x="75" y="343"/>
                </a:moveTo>
                <a:lnTo>
                  <a:pt x="41" y="16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11" name="Freeform 143"/>
          <p:cNvSpPr>
            <a:spLocks/>
          </p:cNvSpPr>
          <p:nvPr/>
        </p:nvSpPr>
        <p:spPr bwMode="auto">
          <a:xfrm>
            <a:off x="4953000" y="2597150"/>
            <a:ext cx="120650" cy="488950"/>
          </a:xfrm>
          <a:custGeom>
            <a:avLst/>
            <a:gdLst>
              <a:gd name="T0" fmla="*/ 2147483647 w 76"/>
              <a:gd name="T1" fmla="*/ 2147483647 h 308"/>
              <a:gd name="T2" fmla="*/ 2147483647 w 76"/>
              <a:gd name="T3" fmla="*/ 2147483647 h 308"/>
              <a:gd name="T4" fmla="*/ 2147483647 w 76"/>
              <a:gd name="T5" fmla="*/ 2147483647 h 308"/>
              <a:gd name="T6" fmla="*/ 0 w 76"/>
              <a:gd name="T7" fmla="*/ 0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308"/>
              <a:gd name="T14" fmla="*/ 76 w 76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308">
                <a:moveTo>
                  <a:pt x="75" y="307"/>
                </a:moveTo>
                <a:lnTo>
                  <a:pt x="33" y="149"/>
                </a:lnTo>
                <a:lnTo>
                  <a:pt x="16" y="7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12" name="Freeform 144"/>
          <p:cNvSpPr>
            <a:spLocks/>
          </p:cNvSpPr>
          <p:nvPr/>
        </p:nvSpPr>
        <p:spPr bwMode="auto">
          <a:xfrm>
            <a:off x="4846638" y="2262188"/>
            <a:ext cx="107950" cy="336550"/>
          </a:xfrm>
          <a:custGeom>
            <a:avLst/>
            <a:gdLst>
              <a:gd name="T0" fmla="*/ 2147483647 w 68"/>
              <a:gd name="T1" fmla="*/ 2147483647 h 212"/>
              <a:gd name="T2" fmla="*/ 2147483647 w 68"/>
              <a:gd name="T3" fmla="*/ 2147483647 h 212"/>
              <a:gd name="T4" fmla="*/ 0 w 68"/>
              <a:gd name="T5" fmla="*/ 0 h 212"/>
              <a:gd name="T6" fmla="*/ 0 60000 65536"/>
              <a:gd name="T7" fmla="*/ 0 60000 65536"/>
              <a:gd name="T8" fmla="*/ 0 60000 65536"/>
              <a:gd name="T9" fmla="*/ 0 w 68"/>
              <a:gd name="T10" fmla="*/ 0 h 212"/>
              <a:gd name="T11" fmla="*/ 68 w 68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212">
                <a:moveTo>
                  <a:pt x="67" y="211"/>
                </a:moveTo>
                <a:lnTo>
                  <a:pt x="33" y="9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13" name="Freeform 145"/>
          <p:cNvSpPr>
            <a:spLocks/>
          </p:cNvSpPr>
          <p:nvPr/>
        </p:nvSpPr>
        <p:spPr bwMode="auto">
          <a:xfrm>
            <a:off x="4713288" y="2081213"/>
            <a:ext cx="134937" cy="182562"/>
          </a:xfrm>
          <a:custGeom>
            <a:avLst/>
            <a:gdLst>
              <a:gd name="T0" fmla="*/ 2147483647 w 85"/>
              <a:gd name="T1" fmla="*/ 2147483647 h 115"/>
              <a:gd name="T2" fmla="*/ 2147483647 w 85"/>
              <a:gd name="T3" fmla="*/ 2147483647 h 115"/>
              <a:gd name="T4" fmla="*/ 2147483647 w 85"/>
              <a:gd name="T5" fmla="*/ 2147483647 h 115"/>
              <a:gd name="T6" fmla="*/ 0 w 85"/>
              <a:gd name="T7" fmla="*/ 0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85"/>
              <a:gd name="T13" fmla="*/ 0 h 115"/>
              <a:gd name="T14" fmla="*/ 85 w 85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" h="115">
                <a:moveTo>
                  <a:pt x="84" y="114"/>
                </a:moveTo>
                <a:lnTo>
                  <a:pt x="67" y="79"/>
                </a:lnTo>
                <a:lnTo>
                  <a:pt x="42" y="4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14" name="Freeform 146"/>
          <p:cNvSpPr>
            <a:spLocks/>
          </p:cNvSpPr>
          <p:nvPr/>
        </p:nvSpPr>
        <p:spPr bwMode="auto">
          <a:xfrm>
            <a:off x="4567238" y="1982788"/>
            <a:ext cx="147637" cy="100012"/>
          </a:xfrm>
          <a:custGeom>
            <a:avLst/>
            <a:gdLst>
              <a:gd name="T0" fmla="*/ 2147483647 w 93"/>
              <a:gd name="T1" fmla="*/ 2147483647 h 63"/>
              <a:gd name="T2" fmla="*/ 2147483647 w 93"/>
              <a:gd name="T3" fmla="*/ 2147483647 h 63"/>
              <a:gd name="T4" fmla="*/ 0 w 93"/>
              <a:gd name="T5" fmla="*/ 0 h 63"/>
              <a:gd name="T6" fmla="*/ 0 60000 65536"/>
              <a:gd name="T7" fmla="*/ 0 60000 65536"/>
              <a:gd name="T8" fmla="*/ 0 60000 65536"/>
              <a:gd name="T9" fmla="*/ 0 w 93"/>
              <a:gd name="T10" fmla="*/ 0 h 63"/>
              <a:gd name="T11" fmla="*/ 93 w 93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63">
                <a:moveTo>
                  <a:pt x="92" y="62"/>
                </a:moveTo>
                <a:lnTo>
                  <a:pt x="51" y="2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15" name="Freeform 147"/>
          <p:cNvSpPr>
            <a:spLocks/>
          </p:cNvSpPr>
          <p:nvPr/>
        </p:nvSpPr>
        <p:spPr bwMode="auto">
          <a:xfrm>
            <a:off x="4422775" y="1954213"/>
            <a:ext cx="146050" cy="30162"/>
          </a:xfrm>
          <a:custGeom>
            <a:avLst/>
            <a:gdLst>
              <a:gd name="T0" fmla="*/ 2147483647 w 92"/>
              <a:gd name="T1" fmla="*/ 2147483647 h 19"/>
              <a:gd name="T2" fmla="*/ 2147483647 w 92"/>
              <a:gd name="T3" fmla="*/ 0 h 19"/>
              <a:gd name="T4" fmla="*/ 0 w 92"/>
              <a:gd name="T5" fmla="*/ 0 h 19"/>
              <a:gd name="T6" fmla="*/ 0 60000 65536"/>
              <a:gd name="T7" fmla="*/ 0 60000 65536"/>
              <a:gd name="T8" fmla="*/ 0 60000 65536"/>
              <a:gd name="T9" fmla="*/ 0 w 92"/>
              <a:gd name="T10" fmla="*/ 0 h 19"/>
              <a:gd name="T11" fmla="*/ 92 w 92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19">
                <a:moveTo>
                  <a:pt x="91" y="18"/>
                </a:moveTo>
                <a:lnTo>
                  <a:pt x="41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16" name="Freeform 148"/>
          <p:cNvSpPr>
            <a:spLocks/>
          </p:cNvSpPr>
          <p:nvPr/>
        </p:nvSpPr>
        <p:spPr bwMode="auto">
          <a:xfrm>
            <a:off x="4302125" y="1954213"/>
            <a:ext cx="122238" cy="15875"/>
          </a:xfrm>
          <a:custGeom>
            <a:avLst/>
            <a:gdLst>
              <a:gd name="T0" fmla="*/ 2147483647 w 77"/>
              <a:gd name="T1" fmla="*/ 0 h 10"/>
              <a:gd name="T2" fmla="*/ 2147483647 w 77"/>
              <a:gd name="T3" fmla="*/ 0 h 10"/>
              <a:gd name="T4" fmla="*/ 0 w 77"/>
              <a:gd name="T5" fmla="*/ 2147483647 h 10"/>
              <a:gd name="T6" fmla="*/ 0 60000 65536"/>
              <a:gd name="T7" fmla="*/ 0 60000 65536"/>
              <a:gd name="T8" fmla="*/ 0 60000 65536"/>
              <a:gd name="T9" fmla="*/ 0 w 77"/>
              <a:gd name="T10" fmla="*/ 0 h 10"/>
              <a:gd name="T11" fmla="*/ 77 w 77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" h="10">
                <a:moveTo>
                  <a:pt x="76" y="0"/>
                </a:moveTo>
                <a:lnTo>
                  <a:pt x="34" y="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17" name="Line 149"/>
          <p:cNvSpPr>
            <a:spLocks noChangeShapeType="1"/>
          </p:cNvSpPr>
          <p:nvPr/>
        </p:nvSpPr>
        <p:spPr bwMode="auto">
          <a:xfrm flipH="1">
            <a:off x="4176713" y="1968500"/>
            <a:ext cx="131762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918" name="Line 150"/>
          <p:cNvSpPr>
            <a:spLocks noChangeShapeType="1"/>
          </p:cNvSpPr>
          <p:nvPr/>
        </p:nvSpPr>
        <p:spPr bwMode="auto">
          <a:xfrm flipH="1">
            <a:off x="4057650" y="1968500"/>
            <a:ext cx="131763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919" name="Freeform 151"/>
          <p:cNvSpPr>
            <a:spLocks/>
          </p:cNvSpPr>
          <p:nvPr/>
        </p:nvSpPr>
        <p:spPr bwMode="auto">
          <a:xfrm>
            <a:off x="3957638" y="1968500"/>
            <a:ext cx="107950" cy="15875"/>
          </a:xfrm>
          <a:custGeom>
            <a:avLst/>
            <a:gdLst>
              <a:gd name="T0" fmla="*/ 2147483647 w 68"/>
              <a:gd name="T1" fmla="*/ 0 h 10"/>
              <a:gd name="T2" fmla="*/ 2147483647 w 68"/>
              <a:gd name="T3" fmla="*/ 0 h 10"/>
              <a:gd name="T4" fmla="*/ 0 w 68"/>
              <a:gd name="T5" fmla="*/ 2147483647 h 10"/>
              <a:gd name="T6" fmla="*/ 0 60000 65536"/>
              <a:gd name="T7" fmla="*/ 0 60000 65536"/>
              <a:gd name="T8" fmla="*/ 0 60000 65536"/>
              <a:gd name="T9" fmla="*/ 0 w 68"/>
              <a:gd name="T10" fmla="*/ 0 h 10"/>
              <a:gd name="T11" fmla="*/ 68 w 6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10">
                <a:moveTo>
                  <a:pt x="67" y="0"/>
                </a:moveTo>
                <a:lnTo>
                  <a:pt x="34" y="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20" name="Line 152"/>
          <p:cNvSpPr>
            <a:spLocks noChangeShapeType="1"/>
          </p:cNvSpPr>
          <p:nvPr/>
        </p:nvSpPr>
        <p:spPr bwMode="auto">
          <a:xfrm flipH="1">
            <a:off x="3846513" y="1982788"/>
            <a:ext cx="117475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921" name="Freeform 153"/>
          <p:cNvSpPr>
            <a:spLocks/>
          </p:cNvSpPr>
          <p:nvPr/>
        </p:nvSpPr>
        <p:spPr bwMode="auto">
          <a:xfrm>
            <a:off x="3759200" y="1982788"/>
            <a:ext cx="95250" cy="15875"/>
          </a:xfrm>
          <a:custGeom>
            <a:avLst/>
            <a:gdLst>
              <a:gd name="T0" fmla="*/ 2147483647 w 60"/>
              <a:gd name="T1" fmla="*/ 0 h 10"/>
              <a:gd name="T2" fmla="*/ 2147483647 w 60"/>
              <a:gd name="T3" fmla="*/ 0 h 10"/>
              <a:gd name="T4" fmla="*/ 0 w 60"/>
              <a:gd name="T5" fmla="*/ 2147483647 h 10"/>
              <a:gd name="T6" fmla="*/ 0 60000 65536"/>
              <a:gd name="T7" fmla="*/ 0 60000 65536"/>
              <a:gd name="T8" fmla="*/ 0 60000 65536"/>
              <a:gd name="T9" fmla="*/ 0 w 60"/>
              <a:gd name="T10" fmla="*/ 0 h 10"/>
              <a:gd name="T11" fmla="*/ 60 w 6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0">
                <a:moveTo>
                  <a:pt x="59" y="0"/>
                </a:moveTo>
                <a:lnTo>
                  <a:pt x="25" y="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22" name="Freeform 154"/>
          <p:cNvSpPr>
            <a:spLocks/>
          </p:cNvSpPr>
          <p:nvPr/>
        </p:nvSpPr>
        <p:spPr bwMode="auto">
          <a:xfrm>
            <a:off x="3692525" y="1997075"/>
            <a:ext cx="68263" cy="1588"/>
          </a:xfrm>
          <a:custGeom>
            <a:avLst/>
            <a:gdLst>
              <a:gd name="T0" fmla="*/ 2147483647 w 43"/>
              <a:gd name="T1" fmla="*/ 0 h 1"/>
              <a:gd name="T2" fmla="*/ 2147483647 w 43"/>
              <a:gd name="T3" fmla="*/ 0 h 1"/>
              <a:gd name="T4" fmla="*/ 0 w 43"/>
              <a:gd name="T5" fmla="*/ 0 h 1"/>
              <a:gd name="T6" fmla="*/ 0 60000 65536"/>
              <a:gd name="T7" fmla="*/ 0 60000 65536"/>
              <a:gd name="T8" fmla="*/ 0 60000 65536"/>
              <a:gd name="T9" fmla="*/ 0 w 43"/>
              <a:gd name="T10" fmla="*/ 0 h 1"/>
              <a:gd name="T11" fmla="*/ 43 w 4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">
                <a:moveTo>
                  <a:pt x="42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23" name="Freeform 155"/>
          <p:cNvSpPr>
            <a:spLocks/>
          </p:cNvSpPr>
          <p:nvPr/>
        </p:nvSpPr>
        <p:spPr bwMode="auto">
          <a:xfrm>
            <a:off x="3640138" y="1997075"/>
            <a:ext cx="53975" cy="42863"/>
          </a:xfrm>
          <a:custGeom>
            <a:avLst/>
            <a:gdLst>
              <a:gd name="T0" fmla="*/ 2147483647 w 34"/>
              <a:gd name="T1" fmla="*/ 0 h 27"/>
              <a:gd name="T2" fmla="*/ 2147483647 w 34"/>
              <a:gd name="T3" fmla="*/ 2147483647 h 27"/>
              <a:gd name="T4" fmla="*/ 0 w 34"/>
              <a:gd name="T5" fmla="*/ 2147483647 h 27"/>
              <a:gd name="T6" fmla="*/ 0 60000 65536"/>
              <a:gd name="T7" fmla="*/ 0 60000 65536"/>
              <a:gd name="T8" fmla="*/ 0 60000 65536"/>
              <a:gd name="T9" fmla="*/ 0 w 34"/>
              <a:gd name="T10" fmla="*/ 0 h 27"/>
              <a:gd name="T11" fmla="*/ 34 w 34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27">
                <a:moveTo>
                  <a:pt x="33" y="0"/>
                </a:moveTo>
                <a:lnTo>
                  <a:pt x="17" y="9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24" name="Freeform 156"/>
          <p:cNvSpPr>
            <a:spLocks/>
          </p:cNvSpPr>
          <p:nvPr/>
        </p:nvSpPr>
        <p:spPr bwMode="auto">
          <a:xfrm>
            <a:off x="3600450" y="2038350"/>
            <a:ext cx="41275" cy="71438"/>
          </a:xfrm>
          <a:custGeom>
            <a:avLst/>
            <a:gdLst>
              <a:gd name="T0" fmla="*/ 2147483647 w 26"/>
              <a:gd name="T1" fmla="*/ 0 h 45"/>
              <a:gd name="T2" fmla="*/ 2147483647 w 26"/>
              <a:gd name="T3" fmla="*/ 2147483647 h 45"/>
              <a:gd name="T4" fmla="*/ 0 w 26"/>
              <a:gd name="T5" fmla="*/ 2147483647 h 45"/>
              <a:gd name="T6" fmla="*/ 0 60000 65536"/>
              <a:gd name="T7" fmla="*/ 0 60000 65536"/>
              <a:gd name="T8" fmla="*/ 0 60000 65536"/>
              <a:gd name="T9" fmla="*/ 0 w 26"/>
              <a:gd name="T10" fmla="*/ 0 h 45"/>
              <a:gd name="T11" fmla="*/ 26 w 26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45">
                <a:moveTo>
                  <a:pt x="25" y="0"/>
                </a:moveTo>
                <a:lnTo>
                  <a:pt x="8" y="18"/>
                </a:lnTo>
                <a:lnTo>
                  <a:pt x="0" y="44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25" name="Freeform 157"/>
          <p:cNvSpPr>
            <a:spLocks/>
          </p:cNvSpPr>
          <p:nvPr/>
        </p:nvSpPr>
        <p:spPr bwMode="auto">
          <a:xfrm>
            <a:off x="3573463" y="2108200"/>
            <a:ext cx="28575" cy="252413"/>
          </a:xfrm>
          <a:custGeom>
            <a:avLst/>
            <a:gdLst>
              <a:gd name="T0" fmla="*/ 2147483647 w 18"/>
              <a:gd name="T1" fmla="*/ 0 h 159"/>
              <a:gd name="T2" fmla="*/ 2147483647 w 18"/>
              <a:gd name="T3" fmla="*/ 2147483647 h 159"/>
              <a:gd name="T4" fmla="*/ 2147483647 w 18"/>
              <a:gd name="T5" fmla="*/ 2147483647 h 159"/>
              <a:gd name="T6" fmla="*/ 0 w 18"/>
              <a:gd name="T7" fmla="*/ 2147483647 h 159"/>
              <a:gd name="T8" fmla="*/ 0 w 18"/>
              <a:gd name="T9" fmla="*/ 2147483647 h 1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59"/>
              <a:gd name="T17" fmla="*/ 18 w 18"/>
              <a:gd name="T18" fmla="*/ 159 h 1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59">
                <a:moveTo>
                  <a:pt x="17" y="0"/>
                </a:moveTo>
                <a:lnTo>
                  <a:pt x="9" y="27"/>
                </a:lnTo>
                <a:lnTo>
                  <a:pt x="9" y="62"/>
                </a:lnTo>
                <a:lnTo>
                  <a:pt x="0" y="106"/>
                </a:lnTo>
                <a:lnTo>
                  <a:pt x="0" y="15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26" name="Freeform 158"/>
          <p:cNvSpPr>
            <a:spLocks/>
          </p:cNvSpPr>
          <p:nvPr/>
        </p:nvSpPr>
        <p:spPr bwMode="auto">
          <a:xfrm>
            <a:off x="3560763" y="2359025"/>
            <a:ext cx="14287" cy="587375"/>
          </a:xfrm>
          <a:custGeom>
            <a:avLst/>
            <a:gdLst>
              <a:gd name="T0" fmla="*/ 2147483647 w 9"/>
              <a:gd name="T1" fmla="*/ 0 h 370"/>
              <a:gd name="T2" fmla="*/ 2147483647 w 9"/>
              <a:gd name="T3" fmla="*/ 2147483647 h 370"/>
              <a:gd name="T4" fmla="*/ 0 w 9"/>
              <a:gd name="T5" fmla="*/ 2147483647 h 370"/>
              <a:gd name="T6" fmla="*/ 0 w 9"/>
              <a:gd name="T7" fmla="*/ 2147483647 h 370"/>
              <a:gd name="T8" fmla="*/ 2147483647 w 9"/>
              <a:gd name="T9" fmla="*/ 2147483647 h 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70"/>
              <a:gd name="T17" fmla="*/ 9 w 9"/>
              <a:gd name="T18" fmla="*/ 370 h 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70">
                <a:moveTo>
                  <a:pt x="8" y="0"/>
                </a:moveTo>
                <a:lnTo>
                  <a:pt x="8" y="71"/>
                </a:lnTo>
                <a:lnTo>
                  <a:pt x="0" y="167"/>
                </a:lnTo>
                <a:lnTo>
                  <a:pt x="0" y="264"/>
                </a:lnTo>
                <a:lnTo>
                  <a:pt x="8" y="36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27" name="Freeform 159"/>
          <p:cNvSpPr>
            <a:spLocks/>
          </p:cNvSpPr>
          <p:nvPr/>
        </p:nvSpPr>
        <p:spPr bwMode="auto">
          <a:xfrm>
            <a:off x="3573463" y="2944813"/>
            <a:ext cx="147637" cy="784225"/>
          </a:xfrm>
          <a:custGeom>
            <a:avLst/>
            <a:gdLst>
              <a:gd name="T0" fmla="*/ 0 w 93"/>
              <a:gd name="T1" fmla="*/ 0 h 494"/>
              <a:gd name="T2" fmla="*/ 2147483647 w 93"/>
              <a:gd name="T3" fmla="*/ 2147483647 h 494"/>
              <a:gd name="T4" fmla="*/ 2147483647 w 93"/>
              <a:gd name="T5" fmla="*/ 2147483647 h 494"/>
              <a:gd name="T6" fmla="*/ 2147483647 w 93"/>
              <a:gd name="T7" fmla="*/ 2147483647 h 494"/>
              <a:gd name="T8" fmla="*/ 2147483647 w 93"/>
              <a:gd name="T9" fmla="*/ 2147483647 h 4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494"/>
              <a:gd name="T17" fmla="*/ 93 w 93"/>
              <a:gd name="T18" fmla="*/ 494 h 4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494">
                <a:moveTo>
                  <a:pt x="0" y="0"/>
                </a:moveTo>
                <a:lnTo>
                  <a:pt x="17" y="115"/>
                </a:lnTo>
                <a:lnTo>
                  <a:pt x="34" y="246"/>
                </a:lnTo>
                <a:lnTo>
                  <a:pt x="67" y="378"/>
                </a:lnTo>
                <a:lnTo>
                  <a:pt x="92" y="493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28" name="Freeform 160"/>
          <p:cNvSpPr>
            <a:spLocks/>
          </p:cNvSpPr>
          <p:nvPr/>
        </p:nvSpPr>
        <p:spPr bwMode="auto">
          <a:xfrm>
            <a:off x="3719513" y="3727450"/>
            <a:ext cx="214312" cy="614363"/>
          </a:xfrm>
          <a:custGeom>
            <a:avLst/>
            <a:gdLst>
              <a:gd name="T0" fmla="*/ 0 w 135"/>
              <a:gd name="T1" fmla="*/ 0 h 387"/>
              <a:gd name="T2" fmla="*/ 2147483647 w 135"/>
              <a:gd name="T3" fmla="*/ 2147483647 h 387"/>
              <a:gd name="T4" fmla="*/ 2147483647 w 135"/>
              <a:gd name="T5" fmla="*/ 2147483647 h 387"/>
              <a:gd name="T6" fmla="*/ 2147483647 w 135"/>
              <a:gd name="T7" fmla="*/ 2147483647 h 387"/>
              <a:gd name="T8" fmla="*/ 2147483647 w 135"/>
              <a:gd name="T9" fmla="*/ 2147483647 h 3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387"/>
              <a:gd name="T17" fmla="*/ 135 w 135"/>
              <a:gd name="T18" fmla="*/ 387 h 3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387">
                <a:moveTo>
                  <a:pt x="0" y="0"/>
                </a:moveTo>
                <a:lnTo>
                  <a:pt x="34" y="105"/>
                </a:lnTo>
                <a:lnTo>
                  <a:pt x="67" y="210"/>
                </a:lnTo>
                <a:lnTo>
                  <a:pt x="100" y="298"/>
                </a:lnTo>
                <a:lnTo>
                  <a:pt x="134" y="386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29" name="Freeform 161"/>
          <p:cNvSpPr>
            <a:spLocks/>
          </p:cNvSpPr>
          <p:nvPr/>
        </p:nvSpPr>
        <p:spPr bwMode="auto">
          <a:xfrm>
            <a:off x="3932238" y="4340225"/>
            <a:ext cx="200025" cy="434975"/>
          </a:xfrm>
          <a:custGeom>
            <a:avLst/>
            <a:gdLst>
              <a:gd name="T0" fmla="*/ 0 w 126"/>
              <a:gd name="T1" fmla="*/ 0 h 274"/>
              <a:gd name="T2" fmla="*/ 2147483647 w 126"/>
              <a:gd name="T3" fmla="*/ 2147483647 h 274"/>
              <a:gd name="T4" fmla="*/ 2147483647 w 126"/>
              <a:gd name="T5" fmla="*/ 2147483647 h 274"/>
              <a:gd name="T6" fmla="*/ 2147483647 w 126"/>
              <a:gd name="T7" fmla="*/ 2147483647 h 274"/>
              <a:gd name="T8" fmla="*/ 0 60000 65536"/>
              <a:gd name="T9" fmla="*/ 0 60000 65536"/>
              <a:gd name="T10" fmla="*/ 0 60000 65536"/>
              <a:gd name="T11" fmla="*/ 0 60000 65536"/>
              <a:gd name="T12" fmla="*/ 0 w 126"/>
              <a:gd name="T13" fmla="*/ 0 h 274"/>
              <a:gd name="T14" fmla="*/ 126 w 126"/>
              <a:gd name="T15" fmla="*/ 274 h 2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" h="274">
                <a:moveTo>
                  <a:pt x="0" y="0"/>
                </a:moveTo>
                <a:lnTo>
                  <a:pt x="33" y="79"/>
                </a:lnTo>
                <a:lnTo>
                  <a:pt x="66" y="150"/>
                </a:lnTo>
                <a:lnTo>
                  <a:pt x="125" y="273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30" name="Freeform 162"/>
          <p:cNvSpPr>
            <a:spLocks/>
          </p:cNvSpPr>
          <p:nvPr/>
        </p:nvSpPr>
        <p:spPr bwMode="auto">
          <a:xfrm>
            <a:off x="4130675" y="4773613"/>
            <a:ext cx="173038" cy="322262"/>
          </a:xfrm>
          <a:custGeom>
            <a:avLst/>
            <a:gdLst>
              <a:gd name="T0" fmla="*/ 0 w 109"/>
              <a:gd name="T1" fmla="*/ 0 h 203"/>
              <a:gd name="T2" fmla="*/ 2147483647 w 109"/>
              <a:gd name="T3" fmla="*/ 2147483647 h 203"/>
              <a:gd name="T4" fmla="*/ 2147483647 w 109"/>
              <a:gd name="T5" fmla="*/ 2147483647 h 203"/>
              <a:gd name="T6" fmla="*/ 2147483647 w 109"/>
              <a:gd name="T7" fmla="*/ 2147483647 h 203"/>
              <a:gd name="T8" fmla="*/ 0 60000 65536"/>
              <a:gd name="T9" fmla="*/ 0 60000 65536"/>
              <a:gd name="T10" fmla="*/ 0 60000 65536"/>
              <a:gd name="T11" fmla="*/ 0 60000 65536"/>
              <a:gd name="T12" fmla="*/ 0 w 109"/>
              <a:gd name="T13" fmla="*/ 0 h 203"/>
              <a:gd name="T14" fmla="*/ 109 w 109"/>
              <a:gd name="T15" fmla="*/ 203 h 2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9" h="203">
                <a:moveTo>
                  <a:pt x="0" y="0"/>
                </a:moveTo>
                <a:lnTo>
                  <a:pt x="25" y="52"/>
                </a:lnTo>
                <a:lnTo>
                  <a:pt x="58" y="105"/>
                </a:lnTo>
                <a:lnTo>
                  <a:pt x="108" y="202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31" name="Freeform 163"/>
          <p:cNvSpPr>
            <a:spLocks/>
          </p:cNvSpPr>
          <p:nvPr/>
        </p:nvSpPr>
        <p:spPr bwMode="auto">
          <a:xfrm>
            <a:off x="4302125" y="5094288"/>
            <a:ext cx="147638" cy="293687"/>
          </a:xfrm>
          <a:custGeom>
            <a:avLst/>
            <a:gdLst>
              <a:gd name="T0" fmla="*/ 0 w 93"/>
              <a:gd name="T1" fmla="*/ 0 h 185"/>
              <a:gd name="T2" fmla="*/ 2147483647 w 93"/>
              <a:gd name="T3" fmla="*/ 2147483647 h 185"/>
              <a:gd name="T4" fmla="*/ 2147483647 w 93"/>
              <a:gd name="T5" fmla="*/ 2147483647 h 185"/>
              <a:gd name="T6" fmla="*/ 2147483647 w 93"/>
              <a:gd name="T7" fmla="*/ 2147483647 h 18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185"/>
              <a:gd name="T14" fmla="*/ 93 w 93"/>
              <a:gd name="T15" fmla="*/ 185 h 1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185">
                <a:moveTo>
                  <a:pt x="0" y="0"/>
                </a:moveTo>
                <a:lnTo>
                  <a:pt x="51" y="96"/>
                </a:lnTo>
                <a:lnTo>
                  <a:pt x="67" y="140"/>
                </a:lnTo>
                <a:lnTo>
                  <a:pt x="92" y="184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32" name="Freeform 164"/>
          <p:cNvSpPr>
            <a:spLocks/>
          </p:cNvSpPr>
          <p:nvPr/>
        </p:nvSpPr>
        <p:spPr bwMode="auto">
          <a:xfrm>
            <a:off x="4448175" y="5386388"/>
            <a:ext cx="134938" cy="196850"/>
          </a:xfrm>
          <a:custGeom>
            <a:avLst/>
            <a:gdLst>
              <a:gd name="T0" fmla="*/ 0 w 85"/>
              <a:gd name="T1" fmla="*/ 0 h 124"/>
              <a:gd name="T2" fmla="*/ 2147483647 w 85"/>
              <a:gd name="T3" fmla="*/ 2147483647 h 124"/>
              <a:gd name="T4" fmla="*/ 2147483647 w 85"/>
              <a:gd name="T5" fmla="*/ 2147483647 h 124"/>
              <a:gd name="T6" fmla="*/ 0 60000 65536"/>
              <a:gd name="T7" fmla="*/ 0 60000 65536"/>
              <a:gd name="T8" fmla="*/ 0 60000 65536"/>
              <a:gd name="T9" fmla="*/ 0 w 85"/>
              <a:gd name="T10" fmla="*/ 0 h 124"/>
              <a:gd name="T11" fmla="*/ 85 w 85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124">
                <a:moveTo>
                  <a:pt x="0" y="0"/>
                </a:moveTo>
                <a:lnTo>
                  <a:pt x="42" y="71"/>
                </a:lnTo>
                <a:lnTo>
                  <a:pt x="84" y="123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33" name="Freeform 165"/>
          <p:cNvSpPr>
            <a:spLocks/>
          </p:cNvSpPr>
          <p:nvPr/>
        </p:nvSpPr>
        <p:spPr bwMode="auto">
          <a:xfrm>
            <a:off x="4581525" y="5581650"/>
            <a:ext cx="68263" cy="141288"/>
          </a:xfrm>
          <a:custGeom>
            <a:avLst/>
            <a:gdLst>
              <a:gd name="T0" fmla="*/ 0 w 43"/>
              <a:gd name="T1" fmla="*/ 0 h 89"/>
              <a:gd name="T2" fmla="*/ 2147483647 w 43"/>
              <a:gd name="T3" fmla="*/ 2147483647 h 89"/>
              <a:gd name="T4" fmla="*/ 2147483647 w 43"/>
              <a:gd name="T5" fmla="*/ 2147483647 h 89"/>
              <a:gd name="T6" fmla="*/ 0 60000 65536"/>
              <a:gd name="T7" fmla="*/ 0 60000 65536"/>
              <a:gd name="T8" fmla="*/ 0 60000 65536"/>
              <a:gd name="T9" fmla="*/ 0 w 43"/>
              <a:gd name="T10" fmla="*/ 0 h 89"/>
              <a:gd name="T11" fmla="*/ 43 w 43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89">
                <a:moveTo>
                  <a:pt x="0" y="0"/>
                </a:moveTo>
                <a:lnTo>
                  <a:pt x="25" y="53"/>
                </a:lnTo>
                <a:lnTo>
                  <a:pt x="42" y="8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34" name="Freeform 166"/>
          <p:cNvSpPr>
            <a:spLocks/>
          </p:cNvSpPr>
          <p:nvPr/>
        </p:nvSpPr>
        <p:spPr bwMode="auto">
          <a:xfrm>
            <a:off x="4648200" y="5721350"/>
            <a:ext cx="53975" cy="85725"/>
          </a:xfrm>
          <a:custGeom>
            <a:avLst/>
            <a:gdLst>
              <a:gd name="T0" fmla="*/ 0 w 34"/>
              <a:gd name="T1" fmla="*/ 0 h 54"/>
              <a:gd name="T2" fmla="*/ 2147483647 w 34"/>
              <a:gd name="T3" fmla="*/ 2147483647 h 54"/>
              <a:gd name="T4" fmla="*/ 2147483647 w 34"/>
              <a:gd name="T5" fmla="*/ 2147483647 h 54"/>
              <a:gd name="T6" fmla="*/ 0 60000 65536"/>
              <a:gd name="T7" fmla="*/ 0 60000 65536"/>
              <a:gd name="T8" fmla="*/ 0 60000 65536"/>
              <a:gd name="T9" fmla="*/ 0 w 34"/>
              <a:gd name="T10" fmla="*/ 0 h 54"/>
              <a:gd name="T11" fmla="*/ 34 w 34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54">
                <a:moveTo>
                  <a:pt x="0" y="0"/>
                </a:moveTo>
                <a:lnTo>
                  <a:pt x="16" y="27"/>
                </a:lnTo>
                <a:lnTo>
                  <a:pt x="33" y="53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35" name="Line 167"/>
          <p:cNvSpPr>
            <a:spLocks noChangeShapeType="1"/>
          </p:cNvSpPr>
          <p:nvPr/>
        </p:nvSpPr>
        <p:spPr bwMode="auto">
          <a:xfrm>
            <a:off x="4706938" y="5811838"/>
            <a:ext cx="14287" cy="14287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936" name="Freeform 168"/>
          <p:cNvSpPr>
            <a:spLocks/>
          </p:cNvSpPr>
          <p:nvPr/>
        </p:nvSpPr>
        <p:spPr bwMode="auto">
          <a:xfrm>
            <a:off x="4727575" y="5832475"/>
            <a:ext cx="53975" cy="15875"/>
          </a:xfrm>
          <a:custGeom>
            <a:avLst/>
            <a:gdLst>
              <a:gd name="T0" fmla="*/ 0 w 34"/>
              <a:gd name="T1" fmla="*/ 0 h 10"/>
              <a:gd name="T2" fmla="*/ 2147483647 w 34"/>
              <a:gd name="T3" fmla="*/ 2147483647 h 10"/>
              <a:gd name="T4" fmla="*/ 2147483647 w 34"/>
              <a:gd name="T5" fmla="*/ 2147483647 h 10"/>
              <a:gd name="T6" fmla="*/ 0 60000 65536"/>
              <a:gd name="T7" fmla="*/ 0 60000 65536"/>
              <a:gd name="T8" fmla="*/ 0 60000 65536"/>
              <a:gd name="T9" fmla="*/ 0 w 34"/>
              <a:gd name="T10" fmla="*/ 0 h 10"/>
              <a:gd name="T11" fmla="*/ 34 w 3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0">
                <a:moveTo>
                  <a:pt x="0" y="0"/>
                </a:moveTo>
                <a:lnTo>
                  <a:pt x="16" y="9"/>
                </a:lnTo>
                <a:lnTo>
                  <a:pt x="33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37" name="Freeform 169"/>
          <p:cNvSpPr>
            <a:spLocks/>
          </p:cNvSpPr>
          <p:nvPr/>
        </p:nvSpPr>
        <p:spPr bwMode="auto">
          <a:xfrm>
            <a:off x="4779963" y="5819775"/>
            <a:ext cx="41275" cy="28575"/>
          </a:xfrm>
          <a:custGeom>
            <a:avLst/>
            <a:gdLst>
              <a:gd name="T0" fmla="*/ 0 w 26"/>
              <a:gd name="T1" fmla="*/ 2147483647 h 18"/>
              <a:gd name="T2" fmla="*/ 2147483647 w 26"/>
              <a:gd name="T3" fmla="*/ 2147483647 h 18"/>
              <a:gd name="T4" fmla="*/ 2147483647 w 26"/>
              <a:gd name="T5" fmla="*/ 0 h 18"/>
              <a:gd name="T6" fmla="*/ 0 60000 65536"/>
              <a:gd name="T7" fmla="*/ 0 60000 65536"/>
              <a:gd name="T8" fmla="*/ 0 60000 65536"/>
              <a:gd name="T9" fmla="*/ 0 w 26"/>
              <a:gd name="T10" fmla="*/ 0 h 18"/>
              <a:gd name="T11" fmla="*/ 26 w 26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8">
                <a:moveTo>
                  <a:pt x="0" y="17"/>
                </a:moveTo>
                <a:lnTo>
                  <a:pt x="8" y="8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38" name="Freeform 170"/>
          <p:cNvSpPr>
            <a:spLocks/>
          </p:cNvSpPr>
          <p:nvPr/>
        </p:nvSpPr>
        <p:spPr bwMode="auto">
          <a:xfrm>
            <a:off x="4819650" y="5819775"/>
            <a:ext cx="107950" cy="14288"/>
          </a:xfrm>
          <a:custGeom>
            <a:avLst/>
            <a:gdLst>
              <a:gd name="T0" fmla="*/ 0 w 68"/>
              <a:gd name="T1" fmla="*/ 0 h 9"/>
              <a:gd name="T2" fmla="*/ 2147483647 w 68"/>
              <a:gd name="T3" fmla="*/ 0 h 9"/>
              <a:gd name="T4" fmla="*/ 2147483647 w 68"/>
              <a:gd name="T5" fmla="*/ 2147483647 h 9"/>
              <a:gd name="T6" fmla="*/ 0 60000 65536"/>
              <a:gd name="T7" fmla="*/ 0 60000 65536"/>
              <a:gd name="T8" fmla="*/ 0 60000 65536"/>
              <a:gd name="T9" fmla="*/ 0 w 68"/>
              <a:gd name="T10" fmla="*/ 0 h 9"/>
              <a:gd name="T11" fmla="*/ 68 w 68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9">
                <a:moveTo>
                  <a:pt x="0" y="0"/>
                </a:moveTo>
                <a:lnTo>
                  <a:pt x="33" y="0"/>
                </a:lnTo>
                <a:lnTo>
                  <a:pt x="67" y="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39" name="Freeform 171"/>
          <p:cNvSpPr>
            <a:spLocks/>
          </p:cNvSpPr>
          <p:nvPr/>
        </p:nvSpPr>
        <p:spPr bwMode="auto">
          <a:xfrm>
            <a:off x="4926013" y="5805488"/>
            <a:ext cx="120650" cy="28575"/>
          </a:xfrm>
          <a:custGeom>
            <a:avLst/>
            <a:gdLst>
              <a:gd name="T0" fmla="*/ 0 w 76"/>
              <a:gd name="T1" fmla="*/ 2147483647 h 18"/>
              <a:gd name="T2" fmla="*/ 2147483647 w 76"/>
              <a:gd name="T3" fmla="*/ 2147483647 h 18"/>
              <a:gd name="T4" fmla="*/ 2147483647 w 76"/>
              <a:gd name="T5" fmla="*/ 0 h 18"/>
              <a:gd name="T6" fmla="*/ 0 60000 65536"/>
              <a:gd name="T7" fmla="*/ 0 60000 65536"/>
              <a:gd name="T8" fmla="*/ 0 60000 65536"/>
              <a:gd name="T9" fmla="*/ 0 w 76"/>
              <a:gd name="T10" fmla="*/ 0 h 18"/>
              <a:gd name="T11" fmla="*/ 76 w 76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18">
                <a:moveTo>
                  <a:pt x="0" y="17"/>
                </a:moveTo>
                <a:lnTo>
                  <a:pt x="42" y="9"/>
                </a:lnTo>
                <a:lnTo>
                  <a:pt x="75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40" name="Freeform 172"/>
          <p:cNvSpPr>
            <a:spLocks/>
          </p:cNvSpPr>
          <p:nvPr/>
        </p:nvSpPr>
        <p:spPr bwMode="auto">
          <a:xfrm>
            <a:off x="5045075" y="5805488"/>
            <a:ext cx="93663" cy="1587"/>
          </a:xfrm>
          <a:custGeom>
            <a:avLst/>
            <a:gdLst>
              <a:gd name="T0" fmla="*/ 0 w 59"/>
              <a:gd name="T1" fmla="*/ 0 h 1"/>
              <a:gd name="T2" fmla="*/ 2147483647 w 59"/>
              <a:gd name="T3" fmla="*/ 0 h 1"/>
              <a:gd name="T4" fmla="*/ 2147483647 w 59"/>
              <a:gd name="T5" fmla="*/ 0 h 1"/>
              <a:gd name="T6" fmla="*/ 0 60000 65536"/>
              <a:gd name="T7" fmla="*/ 0 60000 65536"/>
              <a:gd name="T8" fmla="*/ 0 60000 65536"/>
              <a:gd name="T9" fmla="*/ 0 w 59"/>
              <a:gd name="T10" fmla="*/ 0 h 1"/>
              <a:gd name="T11" fmla="*/ 59 w 59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1">
                <a:moveTo>
                  <a:pt x="0" y="0"/>
                </a:moveTo>
                <a:lnTo>
                  <a:pt x="33" y="0"/>
                </a:lnTo>
                <a:lnTo>
                  <a:pt x="58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41" name="Freeform 173"/>
          <p:cNvSpPr>
            <a:spLocks/>
          </p:cNvSpPr>
          <p:nvPr/>
        </p:nvSpPr>
        <p:spPr bwMode="auto">
          <a:xfrm>
            <a:off x="5137150" y="5805488"/>
            <a:ext cx="107950" cy="1587"/>
          </a:xfrm>
          <a:custGeom>
            <a:avLst/>
            <a:gdLst>
              <a:gd name="T0" fmla="*/ 0 w 68"/>
              <a:gd name="T1" fmla="*/ 0 h 1"/>
              <a:gd name="T2" fmla="*/ 2147483647 w 68"/>
              <a:gd name="T3" fmla="*/ 0 h 1"/>
              <a:gd name="T4" fmla="*/ 2147483647 w 68"/>
              <a:gd name="T5" fmla="*/ 0 h 1"/>
              <a:gd name="T6" fmla="*/ 0 60000 65536"/>
              <a:gd name="T7" fmla="*/ 0 60000 65536"/>
              <a:gd name="T8" fmla="*/ 0 60000 65536"/>
              <a:gd name="T9" fmla="*/ 0 w 68"/>
              <a:gd name="T10" fmla="*/ 0 h 1"/>
              <a:gd name="T11" fmla="*/ 68 w 6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1">
                <a:moveTo>
                  <a:pt x="0" y="0"/>
                </a:moveTo>
                <a:lnTo>
                  <a:pt x="34" y="0"/>
                </a:lnTo>
                <a:lnTo>
                  <a:pt x="67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42" name="Freeform 174"/>
          <p:cNvSpPr>
            <a:spLocks/>
          </p:cNvSpPr>
          <p:nvPr/>
        </p:nvSpPr>
        <p:spPr bwMode="auto">
          <a:xfrm>
            <a:off x="5243513" y="5791200"/>
            <a:ext cx="55562" cy="15875"/>
          </a:xfrm>
          <a:custGeom>
            <a:avLst/>
            <a:gdLst>
              <a:gd name="T0" fmla="*/ 0 w 35"/>
              <a:gd name="T1" fmla="*/ 2147483647 h 10"/>
              <a:gd name="T2" fmla="*/ 2147483647 w 35"/>
              <a:gd name="T3" fmla="*/ 0 h 10"/>
              <a:gd name="T4" fmla="*/ 2147483647 w 35"/>
              <a:gd name="T5" fmla="*/ 0 h 10"/>
              <a:gd name="T6" fmla="*/ 0 60000 65536"/>
              <a:gd name="T7" fmla="*/ 0 60000 65536"/>
              <a:gd name="T8" fmla="*/ 0 60000 65536"/>
              <a:gd name="T9" fmla="*/ 0 w 35"/>
              <a:gd name="T10" fmla="*/ 0 h 10"/>
              <a:gd name="T11" fmla="*/ 35 w 35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0">
                <a:moveTo>
                  <a:pt x="0" y="9"/>
                </a:moveTo>
                <a:lnTo>
                  <a:pt x="17" y="0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43" name="Freeform 175"/>
          <p:cNvSpPr>
            <a:spLocks/>
          </p:cNvSpPr>
          <p:nvPr/>
        </p:nvSpPr>
        <p:spPr bwMode="auto">
          <a:xfrm>
            <a:off x="5297488" y="5791200"/>
            <a:ext cx="66675" cy="15875"/>
          </a:xfrm>
          <a:custGeom>
            <a:avLst/>
            <a:gdLst>
              <a:gd name="T0" fmla="*/ 0 w 42"/>
              <a:gd name="T1" fmla="*/ 0 h 10"/>
              <a:gd name="T2" fmla="*/ 2147483647 w 42"/>
              <a:gd name="T3" fmla="*/ 0 h 10"/>
              <a:gd name="T4" fmla="*/ 2147483647 w 42"/>
              <a:gd name="T5" fmla="*/ 2147483647 h 10"/>
              <a:gd name="T6" fmla="*/ 0 60000 65536"/>
              <a:gd name="T7" fmla="*/ 0 60000 65536"/>
              <a:gd name="T8" fmla="*/ 0 60000 65536"/>
              <a:gd name="T9" fmla="*/ 0 w 42"/>
              <a:gd name="T10" fmla="*/ 0 h 10"/>
              <a:gd name="T11" fmla="*/ 42 w 4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10">
                <a:moveTo>
                  <a:pt x="0" y="0"/>
                </a:moveTo>
                <a:lnTo>
                  <a:pt x="16" y="0"/>
                </a:lnTo>
                <a:lnTo>
                  <a:pt x="41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44" name="Freeform 176"/>
          <p:cNvSpPr>
            <a:spLocks/>
          </p:cNvSpPr>
          <p:nvPr/>
        </p:nvSpPr>
        <p:spPr bwMode="auto">
          <a:xfrm>
            <a:off x="5362575" y="5791200"/>
            <a:ext cx="68263" cy="15875"/>
          </a:xfrm>
          <a:custGeom>
            <a:avLst/>
            <a:gdLst>
              <a:gd name="T0" fmla="*/ 0 w 43"/>
              <a:gd name="T1" fmla="*/ 2147483647 h 10"/>
              <a:gd name="T2" fmla="*/ 2147483647 w 43"/>
              <a:gd name="T3" fmla="*/ 2147483647 h 10"/>
              <a:gd name="T4" fmla="*/ 2147483647 w 43"/>
              <a:gd name="T5" fmla="*/ 0 h 10"/>
              <a:gd name="T6" fmla="*/ 2147483647 w 43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10"/>
              <a:gd name="T14" fmla="*/ 43 w 43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10">
                <a:moveTo>
                  <a:pt x="0" y="9"/>
                </a:moveTo>
                <a:lnTo>
                  <a:pt x="25" y="9"/>
                </a:lnTo>
                <a:lnTo>
                  <a:pt x="34" y="0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45" name="Freeform 177"/>
          <p:cNvSpPr>
            <a:spLocks/>
          </p:cNvSpPr>
          <p:nvPr/>
        </p:nvSpPr>
        <p:spPr bwMode="auto">
          <a:xfrm>
            <a:off x="5416550" y="5791200"/>
            <a:ext cx="14288" cy="1588"/>
          </a:xfrm>
          <a:custGeom>
            <a:avLst/>
            <a:gdLst>
              <a:gd name="T0" fmla="*/ 2147483647 w 9"/>
              <a:gd name="T1" fmla="*/ 0 h 1"/>
              <a:gd name="T2" fmla="*/ 2147483647 w 9"/>
              <a:gd name="T3" fmla="*/ 0 h 1"/>
              <a:gd name="T4" fmla="*/ 0 w 9"/>
              <a:gd name="T5" fmla="*/ 0 h 1"/>
              <a:gd name="T6" fmla="*/ 0 60000 65536"/>
              <a:gd name="T7" fmla="*/ 0 60000 65536"/>
              <a:gd name="T8" fmla="*/ 0 60000 65536"/>
              <a:gd name="T9" fmla="*/ 0 w 9"/>
              <a:gd name="T10" fmla="*/ 0 h 1"/>
              <a:gd name="T11" fmla="*/ 9 w 9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">
                <a:moveTo>
                  <a:pt x="8" y="0"/>
                </a:move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46" name="Freeform 178"/>
          <p:cNvSpPr>
            <a:spLocks/>
          </p:cNvSpPr>
          <p:nvPr/>
        </p:nvSpPr>
        <p:spPr bwMode="auto">
          <a:xfrm>
            <a:off x="5416550" y="5791200"/>
            <a:ext cx="26988" cy="1588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2147483647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47" name="Freeform 179"/>
          <p:cNvSpPr>
            <a:spLocks/>
          </p:cNvSpPr>
          <p:nvPr/>
        </p:nvSpPr>
        <p:spPr bwMode="auto">
          <a:xfrm>
            <a:off x="5429250" y="5776913"/>
            <a:ext cx="14288" cy="15875"/>
          </a:xfrm>
          <a:custGeom>
            <a:avLst/>
            <a:gdLst>
              <a:gd name="T0" fmla="*/ 2147483647 w 9"/>
              <a:gd name="T1" fmla="*/ 2147483647 h 10"/>
              <a:gd name="T2" fmla="*/ 2147483647 w 9"/>
              <a:gd name="T3" fmla="*/ 0 h 10"/>
              <a:gd name="T4" fmla="*/ 0 w 9"/>
              <a:gd name="T5" fmla="*/ 0 h 10"/>
              <a:gd name="T6" fmla="*/ 0 60000 65536"/>
              <a:gd name="T7" fmla="*/ 0 60000 65536"/>
              <a:gd name="T8" fmla="*/ 0 60000 65536"/>
              <a:gd name="T9" fmla="*/ 0 w 9"/>
              <a:gd name="T10" fmla="*/ 0 h 10"/>
              <a:gd name="T11" fmla="*/ 9 w 9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0">
                <a:moveTo>
                  <a:pt x="8" y="9"/>
                </a:move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48" name="Freeform 180"/>
          <p:cNvSpPr>
            <a:spLocks/>
          </p:cNvSpPr>
          <p:nvPr/>
        </p:nvSpPr>
        <p:spPr bwMode="auto">
          <a:xfrm>
            <a:off x="5429250" y="5776913"/>
            <a:ext cx="14288" cy="30162"/>
          </a:xfrm>
          <a:custGeom>
            <a:avLst/>
            <a:gdLst>
              <a:gd name="T0" fmla="*/ 0 w 9"/>
              <a:gd name="T1" fmla="*/ 0 h 19"/>
              <a:gd name="T2" fmla="*/ 0 w 9"/>
              <a:gd name="T3" fmla="*/ 2147483647 h 19"/>
              <a:gd name="T4" fmla="*/ 2147483647 w 9"/>
              <a:gd name="T5" fmla="*/ 2147483647 h 19"/>
              <a:gd name="T6" fmla="*/ 0 60000 65536"/>
              <a:gd name="T7" fmla="*/ 0 60000 65536"/>
              <a:gd name="T8" fmla="*/ 0 60000 65536"/>
              <a:gd name="T9" fmla="*/ 0 w 9"/>
              <a:gd name="T10" fmla="*/ 0 h 19"/>
              <a:gd name="T11" fmla="*/ 9 w 9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9">
                <a:moveTo>
                  <a:pt x="0" y="0"/>
                </a:moveTo>
                <a:lnTo>
                  <a:pt x="0" y="9"/>
                </a:lnTo>
                <a:lnTo>
                  <a:pt x="8" y="1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49" name="Freeform 181"/>
          <p:cNvSpPr>
            <a:spLocks/>
          </p:cNvSpPr>
          <p:nvPr/>
        </p:nvSpPr>
        <p:spPr bwMode="auto">
          <a:xfrm>
            <a:off x="5441950" y="5791200"/>
            <a:ext cx="1588" cy="15875"/>
          </a:xfrm>
          <a:custGeom>
            <a:avLst/>
            <a:gdLst>
              <a:gd name="T0" fmla="*/ 0 w 1"/>
              <a:gd name="T1" fmla="*/ 2147483647 h 10"/>
              <a:gd name="T2" fmla="*/ 0 w 1"/>
              <a:gd name="T3" fmla="*/ 2147483647 h 10"/>
              <a:gd name="T4" fmla="*/ 0 w 1"/>
              <a:gd name="T5" fmla="*/ 0 h 10"/>
              <a:gd name="T6" fmla="*/ 0 60000 65536"/>
              <a:gd name="T7" fmla="*/ 0 60000 65536"/>
              <a:gd name="T8" fmla="*/ 0 60000 65536"/>
              <a:gd name="T9" fmla="*/ 0 w 1"/>
              <a:gd name="T10" fmla="*/ 0 h 10"/>
              <a:gd name="T11" fmla="*/ 1 w 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0">
                <a:moveTo>
                  <a:pt x="0" y="9"/>
                </a:move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50" name="Line 182"/>
          <p:cNvSpPr>
            <a:spLocks noChangeShapeType="1"/>
          </p:cNvSpPr>
          <p:nvPr/>
        </p:nvSpPr>
        <p:spPr bwMode="auto">
          <a:xfrm flipH="1">
            <a:off x="5422900" y="5791200"/>
            <a:ext cx="25400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951" name="Line 183"/>
          <p:cNvSpPr>
            <a:spLocks noChangeShapeType="1"/>
          </p:cNvSpPr>
          <p:nvPr/>
        </p:nvSpPr>
        <p:spPr bwMode="auto">
          <a:xfrm>
            <a:off x="5429250" y="5791200"/>
            <a:ext cx="0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952" name="Line 184"/>
          <p:cNvSpPr>
            <a:spLocks noChangeShapeType="1"/>
          </p:cNvSpPr>
          <p:nvPr/>
        </p:nvSpPr>
        <p:spPr bwMode="auto">
          <a:xfrm flipH="1">
            <a:off x="5410200" y="5791200"/>
            <a:ext cx="25400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953" name="Freeform 185"/>
          <p:cNvSpPr>
            <a:spLocks/>
          </p:cNvSpPr>
          <p:nvPr/>
        </p:nvSpPr>
        <p:spPr bwMode="auto">
          <a:xfrm>
            <a:off x="5416550" y="5791200"/>
            <a:ext cx="53975" cy="15875"/>
          </a:xfrm>
          <a:custGeom>
            <a:avLst/>
            <a:gdLst>
              <a:gd name="T0" fmla="*/ 0 w 34"/>
              <a:gd name="T1" fmla="*/ 0 h 10"/>
              <a:gd name="T2" fmla="*/ 2147483647 w 34"/>
              <a:gd name="T3" fmla="*/ 2147483647 h 10"/>
              <a:gd name="T4" fmla="*/ 2147483647 w 34"/>
              <a:gd name="T5" fmla="*/ 2147483647 h 10"/>
              <a:gd name="T6" fmla="*/ 0 60000 65536"/>
              <a:gd name="T7" fmla="*/ 0 60000 65536"/>
              <a:gd name="T8" fmla="*/ 0 60000 65536"/>
              <a:gd name="T9" fmla="*/ 0 w 34"/>
              <a:gd name="T10" fmla="*/ 0 h 10"/>
              <a:gd name="T11" fmla="*/ 34 w 3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0">
                <a:moveTo>
                  <a:pt x="0" y="0"/>
                </a:moveTo>
                <a:lnTo>
                  <a:pt x="16" y="9"/>
                </a:lnTo>
                <a:lnTo>
                  <a:pt x="33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54" name="Freeform 186"/>
          <p:cNvSpPr>
            <a:spLocks/>
          </p:cNvSpPr>
          <p:nvPr/>
        </p:nvSpPr>
        <p:spPr bwMode="auto">
          <a:xfrm>
            <a:off x="5468938" y="5776913"/>
            <a:ext cx="28575" cy="30162"/>
          </a:xfrm>
          <a:custGeom>
            <a:avLst/>
            <a:gdLst>
              <a:gd name="T0" fmla="*/ 0 w 18"/>
              <a:gd name="T1" fmla="*/ 2147483647 h 19"/>
              <a:gd name="T2" fmla="*/ 2147483647 w 18"/>
              <a:gd name="T3" fmla="*/ 2147483647 h 19"/>
              <a:gd name="T4" fmla="*/ 2147483647 w 18"/>
              <a:gd name="T5" fmla="*/ 0 h 19"/>
              <a:gd name="T6" fmla="*/ 0 60000 65536"/>
              <a:gd name="T7" fmla="*/ 0 60000 65536"/>
              <a:gd name="T8" fmla="*/ 0 60000 65536"/>
              <a:gd name="T9" fmla="*/ 0 w 18"/>
              <a:gd name="T10" fmla="*/ 0 h 19"/>
              <a:gd name="T11" fmla="*/ 18 w 18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9">
                <a:moveTo>
                  <a:pt x="0" y="18"/>
                </a:moveTo>
                <a:lnTo>
                  <a:pt x="8" y="9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55" name="Line 187"/>
          <p:cNvSpPr>
            <a:spLocks noChangeShapeType="1"/>
          </p:cNvSpPr>
          <p:nvPr/>
        </p:nvSpPr>
        <p:spPr bwMode="auto">
          <a:xfrm>
            <a:off x="5502275" y="5776913"/>
            <a:ext cx="0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956" name="Freeform 188"/>
          <p:cNvSpPr>
            <a:spLocks/>
          </p:cNvSpPr>
          <p:nvPr/>
        </p:nvSpPr>
        <p:spPr bwMode="auto">
          <a:xfrm>
            <a:off x="5508625" y="5776913"/>
            <a:ext cx="41275" cy="1587"/>
          </a:xfrm>
          <a:custGeom>
            <a:avLst/>
            <a:gdLst>
              <a:gd name="T0" fmla="*/ 0 w 26"/>
              <a:gd name="T1" fmla="*/ 0 h 1"/>
              <a:gd name="T2" fmla="*/ 2147483647 w 26"/>
              <a:gd name="T3" fmla="*/ 0 h 1"/>
              <a:gd name="T4" fmla="*/ 2147483647 w 26"/>
              <a:gd name="T5" fmla="*/ 0 h 1"/>
              <a:gd name="T6" fmla="*/ 0 60000 65536"/>
              <a:gd name="T7" fmla="*/ 0 60000 65536"/>
              <a:gd name="T8" fmla="*/ 0 60000 65536"/>
              <a:gd name="T9" fmla="*/ 0 w 26"/>
              <a:gd name="T10" fmla="*/ 0 h 1"/>
              <a:gd name="T11" fmla="*/ 26 w 2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">
                <a:moveTo>
                  <a:pt x="0" y="0"/>
                </a:moveTo>
                <a:lnTo>
                  <a:pt x="9" y="0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57" name="Freeform 189"/>
          <p:cNvSpPr>
            <a:spLocks/>
          </p:cNvSpPr>
          <p:nvPr/>
        </p:nvSpPr>
        <p:spPr bwMode="auto">
          <a:xfrm>
            <a:off x="5548313" y="5735638"/>
            <a:ext cx="28575" cy="42862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2147483647 w 18"/>
              <a:gd name="T7" fmla="*/ 0 h 27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27"/>
              <a:gd name="T14" fmla="*/ 18 w 18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27">
                <a:moveTo>
                  <a:pt x="0" y="26"/>
                </a:moveTo>
                <a:lnTo>
                  <a:pt x="9" y="9"/>
                </a:lnTo>
                <a:lnTo>
                  <a:pt x="9" y="0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58" name="Freeform 190"/>
          <p:cNvSpPr>
            <a:spLocks/>
          </p:cNvSpPr>
          <p:nvPr/>
        </p:nvSpPr>
        <p:spPr bwMode="auto">
          <a:xfrm>
            <a:off x="5575300" y="5735638"/>
            <a:ext cx="80963" cy="30162"/>
          </a:xfrm>
          <a:custGeom>
            <a:avLst/>
            <a:gdLst>
              <a:gd name="T0" fmla="*/ 0 w 51"/>
              <a:gd name="T1" fmla="*/ 0 h 19"/>
              <a:gd name="T2" fmla="*/ 2147483647 w 51"/>
              <a:gd name="T3" fmla="*/ 0 h 19"/>
              <a:gd name="T4" fmla="*/ 2147483647 w 51"/>
              <a:gd name="T5" fmla="*/ 2147483647 h 19"/>
              <a:gd name="T6" fmla="*/ 2147483647 w 51"/>
              <a:gd name="T7" fmla="*/ 2147483647 h 19"/>
              <a:gd name="T8" fmla="*/ 2147483647 w 51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19"/>
              <a:gd name="T17" fmla="*/ 51 w 5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19">
                <a:moveTo>
                  <a:pt x="0" y="0"/>
                </a:moveTo>
                <a:lnTo>
                  <a:pt x="8" y="0"/>
                </a:lnTo>
                <a:lnTo>
                  <a:pt x="25" y="9"/>
                </a:lnTo>
                <a:lnTo>
                  <a:pt x="42" y="18"/>
                </a:lnTo>
                <a:lnTo>
                  <a:pt x="50" y="1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59" name="Freeform 191"/>
          <p:cNvSpPr>
            <a:spLocks/>
          </p:cNvSpPr>
          <p:nvPr/>
        </p:nvSpPr>
        <p:spPr bwMode="auto">
          <a:xfrm>
            <a:off x="5654675" y="5735638"/>
            <a:ext cx="28575" cy="30162"/>
          </a:xfrm>
          <a:custGeom>
            <a:avLst/>
            <a:gdLst>
              <a:gd name="T0" fmla="*/ 0 w 18"/>
              <a:gd name="T1" fmla="*/ 2147483647 h 19"/>
              <a:gd name="T2" fmla="*/ 2147483647 w 18"/>
              <a:gd name="T3" fmla="*/ 2147483647 h 19"/>
              <a:gd name="T4" fmla="*/ 2147483647 w 18"/>
              <a:gd name="T5" fmla="*/ 0 h 19"/>
              <a:gd name="T6" fmla="*/ 0 60000 65536"/>
              <a:gd name="T7" fmla="*/ 0 60000 65536"/>
              <a:gd name="T8" fmla="*/ 0 60000 65536"/>
              <a:gd name="T9" fmla="*/ 0 w 18"/>
              <a:gd name="T10" fmla="*/ 0 h 19"/>
              <a:gd name="T11" fmla="*/ 18 w 18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9">
                <a:moveTo>
                  <a:pt x="0" y="18"/>
                </a:moveTo>
                <a:lnTo>
                  <a:pt x="17" y="9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60" name="Freeform 192"/>
          <p:cNvSpPr>
            <a:spLocks/>
          </p:cNvSpPr>
          <p:nvPr/>
        </p:nvSpPr>
        <p:spPr bwMode="auto">
          <a:xfrm>
            <a:off x="5641975" y="5694363"/>
            <a:ext cx="41275" cy="42862"/>
          </a:xfrm>
          <a:custGeom>
            <a:avLst/>
            <a:gdLst>
              <a:gd name="T0" fmla="*/ 2147483647 w 26"/>
              <a:gd name="T1" fmla="*/ 2147483647 h 27"/>
              <a:gd name="T2" fmla="*/ 2147483647 w 26"/>
              <a:gd name="T3" fmla="*/ 2147483647 h 27"/>
              <a:gd name="T4" fmla="*/ 0 w 26"/>
              <a:gd name="T5" fmla="*/ 0 h 27"/>
              <a:gd name="T6" fmla="*/ 0 60000 65536"/>
              <a:gd name="T7" fmla="*/ 0 60000 65536"/>
              <a:gd name="T8" fmla="*/ 0 60000 65536"/>
              <a:gd name="T9" fmla="*/ 0 w 26"/>
              <a:gd name="T10" fmla="*/ 0 h 27"/>
              <a:gd name="T11" fmla="*/ 26 w 2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27">
                <a:moveTo>
                  <a:pt x="25" y="26"/>
                </a:moveTo>
                <a:lnTo>
                  <a:pt x="16" y="1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61" name="Freeform 193"/>
          <p:cNvSpPr>
            <a:spLocks/>
          </p:cNvSpPr>
          <p:nvPr/>
        </p:nvSpPr>
        <p:spPr bwMode="auto">
          <a:xfrm>
            <a:off x="5575300" y="5581650"/>
            <a:ext cx="68263" cy="114300"/>
          </a:xfrm>
          <a:custGeom>
            <a:avLst/>
            <a:gdLst>
              <a:gd name="T0" fmla="*/ 2147483647 w 43"/>
              <a:gd name="T1" fmla="*/ 2147483647 h 72"/>
              <a:gd name="T2" fmla="*/ 2147483647 w 43"/>
              <a:gd name="T3" fmla="*/ 2147483647 h 72"/>
              <a:gd name="T4" fmla="*/ 0 w 43"/>
              <a:gd name="T5" fmla="*/ 0 h 72"/>
              <a:gd name="T6" fmla="*/ 0 60000 65536"/>
              <a:gd name="T7" fmla="*/ 0 60000 65536"/>
              <a:gd name="T8" fmla="*/ 0 60000 65536"/>
              <a:gd name="T9" fmla="*/ 0 w 43"/>
              <a:gd name="T10" fmla="*/ 0 h 72"/>
              <a:gd name="T11" fmla="*/ 43 w 43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72">
                <a:moveTo>
                  <a:pt x="42" y="71"/>
                </a:moveTo>
                <a:lnTo>
                  <a:pt x="25" y="4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62" name="Freeform 194"/>
          <p:cNvSpPr>
            <a:spLocks/>
          </p:cNvSpPr>
          <p:nvPr/>
        </p:nvSpPr>
        <p:spPr bwMode="auto">
          <a:xfrm>
            <a:off x="5468938" y="5359400"/>
            <a:ext cx="107950" cy="223838"/>
          </a:xfrm>
          <a:custGeom>
            <a:avLst/>
            <a:gdLst>
              <a:gd name="T0" fmla="*/ 2147483647 w 68"/>
              <a:gd name="T1" fmla="*/ 2147483647 h 141"/>
              <a:gd name="T2" fmla="*/ 2147483647 w 68"/>
              <a:gd name="T3" fmla="*/ 2147483647 h 141"/>
              <a:gd name="T4" fmla="*/ 0 w 68"/>
              <a:gd name="T5" fmla="*/ 0 h 141"/>
              <a:gd name="T6" fmla="*/ 0 60000 65536"/>
              <a:gd name="T7" fmla="*/ 0 60000 65536"/>
              <a:gd name="T8" fmla="*/ 0 60000 65536"/>
              <a:gd name="T9" fmla="*/ 0 w 68"/>
              <a:gd name="T10" fmla="*/ 0 h 141"/>
              <a:gd name="T11" fmla="*/ 68 w 68"/>
              <a:gd name="T12" fmla="*/ 141 h 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141">
                <a:moveTo>
                  <a:pt x="67" y="140"/>
                </a:moveTo>
                <a:lnTo>
                  <a:pt x="34" y="7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63" name="Freeform 195"/>
          <p:cNvSpPr>
            <a:spLocks/>
          </p:cNvSpPr>
          <p:nvPr/>
        </p:nvSpPr>
        <p:spPr bwMode="auto">
          <a:xfrm>
            <a:off x="5337175" y="5010150"/>
            <a:ext cx="133350" cy="350838"/>
          </a:xfrm>
          <a:custGeom>
            <a:avLst/>
            <a:gdLst>
              <a:gd name="T0" fmla="*/ 2147483647 w 84"/>
              <a:gd name="T1" fmla="*/ 2147483647 h 221"/>
              <a:gd name="T2" fmla="*/ 2147483647 w 84"/>
              <a:gd name="T3" fmla="*/ 2147483647 h 221"/>
              <a:gd name="T4" fmla="*/ 2147483647 w 84"/>
              <a:gd name="T5" fmla="*/ 2147483647 h 221"/>
              <a:gd name="T6" fmla="*/ 0 w 84"/>
              <a:gd name="T7" fmla="*/ 0 h 221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221"/>
              <a:gd name="T14" fmla="*/ 84 w 84"/>
              <a:gd name="T15" fmla="*/ 221 h 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221">
                <a:moveTo>
                  <a:pt x="83" y="220"/>
                </a:moveTo>
                <a:lnTo>
                  <a:pt x="41" y="123"/>
                </a:lnTo>
                <a:lnTo>
                  <a:pt x="16" y="6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64" name="Freeform 196"/>
          <p:cNvSpPr>
            <a:spLocks/>
          </p:cNvSpPr>
          <p:nvPr/>
        </p:nvSpPr>
        <p:spPr bwMode="auto">
          <a:xfrm>
            <a:off x="5216525" y="4494213"/>
            <a:ext cx="122238" cy="517525"/>
          </a:xfrm>
          <a:custGeom>
            <a:avLst/>
            <a:gdLst>
              <a:gd name="T0" fmla="*/ 2147483647 w 77"/>
              <a:gd name="T1" fmla="*/ 2147483647 h 326"/>
              <a:gd name="T2" fmla="*/ 2147483647 w 77"/>
              <a:gd name="T3" fmla="*/ 2147483647 h 326"/>
              <a:gd name="T4" fmla="*/ 2147483647 w 77"/>
              <a:gd name="T5" fmla="*/ 2147483647 h 326"/>
              <a:gd name="T6" fmla="*/ 2147483647 w 77"/>
              <a:gd name="T7" fmla="*/ 2147483647 h 326"/>
              <a:gd name="T8" fmla="*/ 0 w 77"/>
              <a:gd name="T9" fmla="*/ 0 h 3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326"/>
              <a:gd name="T17" fmla="*/ 77 w 77"/>
              <a:gd name="T18" fmla="*/ 326 h 3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326">
                <a:moveTo>
                  <a:pt x="76" y="325"/>
                </a:moveTo>
                <a:lnTo>
                  <a:pt x="59" y="255"/>
                </a:lnTo>
                <a:lnTo>
                  <a:pt x="42" y="167"/>
                </a:lnTo>
                <a:lnTo>
                  <a:pt x="17" y="8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65" name="Freeform 197"/>
          <p:cNvSpPr>
            <a:spLocks/>
          </p:cNvSpPr>
          <p:nvPr/>
        </p:nvSpPr>
        <p:spPr bwMode="auto">
          <a:xfrm>
            <a:off x="5072063" y="3978275"/>
            <a:ext cx="146050" cy="517525"/>
          </a:xfrm>
          <a:custGeom>
            <a:avLst/>
            <a:gdLst>
              <a:gd name="T0" fmla="*/ 2147483647 w 92"/>
              <a:gd name="T1" fmla="*/ 2147483647 h 326"/>
              <a:gd name="T2" fmla="*/ 2147483647 w 92"/>
              <a:gd name="T3" fmla="*/ 2147483647 h 326"/>
              <a:gd name="T4" fmla="*/ 0 w 92"/>
              <a:gd name="T5" fmla="*/ 0 h 326"/>
              <a:gd name="T6" fmla="*/ 0 60000 65536"/>
              <a:gd name="T7" fmla="*/ 0 60000 65536"/>
              <a:gd name="T8" fmla="*/ 0 60000 65536"/>
              <a:gd name="T9" fmla="*/ 0 w 92"/>
              <a:gd name="T10" fmla="*/ 0 h 326"/>
              <a:gd name="T11" fmla="*/ 92 w 92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326">
                <a:moveTo>
                  <a:pt x="91" y="325"/>
                </a:moveTo>
                <a:lnTo>
                  <a:pt x="50" y="16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66" name="Freeform 198"/>
          <p:cNvSpPr>
            <a:spLocks/>
          </p:cNvSpPr>
          <p:nvPr/>
        </p:nvSpPr>
        <p:spPr bwMode="auto">
          <a:xfrm>
            <a:off x="4926013" y="3419475"/>
            <a:ext cx="147637" cy="560388"/>
          </a:xfrm>
          <a:custGeom>
            <a:avLst/>
            <a:gdLst>
              <a:gd name="T0" fmla="*/ 2147483647 w 93"/>
              <a:gd name="T1" fmla="*/ 2147483647 h 353"/>
              <a:gd name="T2" fmla="*/ 2147483647 w 93"/>
              <a:gd name="T3" fmla="*/ 2147483647 h 353"/>
              <a:gd name="T4" fmla="*/ 0 w 93"/>
              <a:gd name="T5" fmla="*/ 0 h 353"/>
              <a:gd name="T6" fmla="*/ 0 60000 65536"/>
              <a:gd name="T7" fmla="*/ 0 60000 65536"/>
              <a:gd name="T8" fmla="*/ 0 60000 65536"/>
              <a:gd name="T9" fmla="*/ 0 w 93"/>
              <a:gd name="T10" fmla="*/ 0 h 353"/>
              <a:gd name="T11" fmla="*/ 93 w 93"/>
              <a:gd name="T12" fmla="*/ 353 h 3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353">
                <a:moveTo>
                  <a:pt x="92" y="352"/>
                </a:moveTo>
                <a:lnTo>
                  <a:pt x="42" y="17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67" name="Freeform 199"/>
          <p:cNvSpPr>
            <a:spLocks/>
          </p:cNvSpPr>
          <p:nvPr/>
        </p:nvSpPr>
        <p:spPr bwMode="auto">
          <a:xfrm>
            <a:off x="4806950" y="2903538"/>
            <a:ext cx="120650" cy="517525"/>
          </a:xfrm>
          <a:custGeom>
            <a:avLst/>
            <a:gdLst>
              <a:gd name="T0" fmla="*/ 2147483647 w 76"/>
              <a:gd name="T1" fmla="*/ 2147483647 h 326"/>
              <a:gd name="T2" fmla="*/ 2147483647 w 76"/>
              <a:gd name="T3" fmla="*/ 2147483647 h 326"/>
              <a:gd name="T4" fmla="*/ 0 w 76"/>
              <a:gd name="T5" fmla="*/ 0 h 326"/>
              <a:gd name="T6" fmla="*/ 0 60000 65536"/>
              <a:gd name="T7" fmla="*/ 0 60000 65536"/>
              <a:gd name="T8" fmla="*/ 0 60000 65536"/>
              <a:gd name="T9" fmla="*/ 0 w 76"/>
              <a:gd name="T10" fmla="*/ 0 h 326"/>
              <a:gd name="T11" fmla="*/ 76 w 76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326">
                <a:moveTo>
                  <a:pt x="75" y="325"/>
                </a:moveTo>
                <a:lnTo>
                  <a:pt x="33" y="15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68" name="Freeform 200"/>
          <p:cNvSpPr>
            <a:spLocks/>
          </p:cNvSpPr>
          <p:nvPr/>
        </p:nvSpPr>
        <p:spPr bwMode="auto">
          <a:xfrm>
            <a:off x="4700588" y="2484438"/>
            <a:ext cx="107950" cy="420687"/>
          </a:xfrm>
          <a:custGeom>
            <a:avLst/>
            <a:gdLst>
              <a:gd name="T0" fmla="*/ 2147483647 w 68"/>
              <a:gd name="T1" fmla="*/ 2147483647 h 265"/>
              <a:gd name="T2" fmla="*/ 2147483647 w 68"/>
              <a:gd name="T3" fmla="*/ 2147483647 h 265"/>
              <a:gd name="T4" fmla="*/ 2147483647 w 68"/>
              <a:gd name="T5" fmla="*/ 2147483647 h 265"/>
              <a:gd name="T6" fmla="*/ 0 w 68"/>
              <a:gd name="T7" fmla="*/ 0 h 265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265"/>
              <a:gd name="T14" fmla="*/ 68 w 68"/>
              <a:gd name="T15" fmla="*/ 265 h 2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265">
                <a:moveTo>
                  <a:pt x="67" y="264"/>
                </a:moveTo>
                <a:lnTo>
                  <a:pt x="33" y="123"/>
                </a:lnTo>
                <a:lnTo>
                  <a:pt x="17" y="6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69" name="Freeform 201"/>
          <p:cNvSpPr>
            <a:spLocks/>
          </p:cNvSpPr>
          <p:nvPr/>
        </p:nvSpPr>
        <p:spPr bwMode="auto">
          <a:xfrm>
            <a:off x="4594225" y="2206625"/>
            <a:ext cx="107950" cy="279400"/>
          </a:xfrm>
          <a:custGeom>
            <a:avLst/>
            <a:gdLst>
              <a:gd name="T0" fmla="*/ 2147483647 w 68"/>
              <a:gd name="T1" fmla="*/ 2147483647 h 176"/>
              <a:gd name="T2" fmla="*/ 2147483647 w 68"/>
              <a:gd name="T3" fmla="*/ 2147483647 h 176"/>
              <a:gd name="T4" fmla="*/ 2147483647 w 68"/>
              <a:gd name="T5" fmla="*/ 2147483647 h 176"/>
              <a:gd name="T6" fmla="*/ 0 w 68"/>
              <a:gd name="T7" fmla="*/ 0 h 176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176"/>
              <a:gd name="T14" fmla="*/ 68 w 68"/>
              <a:gd name="T15" fmla="*/ 176 h 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176">
                <a:moveTo>
                  <a:pt x="67" y="175"/>
                </a:moveTo>
                <a:lnTo>
                  <a:pt x="34" y="79"/>
                </a:lnTo>
                <a:lnTo>
                  <a:pt x="17" y="3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70" name="Freeform 202"/>
          <p:cNvSpPr>
            <a:spLocks/>
          </p:cNvSpPr>
          <p:nvPr/>
        </p:nvSpPr>
        <p:spPr bwMode="auto">
          <a:xfrm>
            <a:off x="4448175" y="2093913"/>
            <a:ext cx="147638" cy="114300"/>
          </a:xfrm>
          <a:custGeom>
            <a:avLst/>
            <a:gdLst>
              <a:gd name="T0" fmla="*/ 2147483647 w 93"/>
              <a:gd name="T1" fmla="*/ 2147483647 h 72"/>
              <a:gd name="T2" fmla="*/ 2147483647 w 93"/>
              <a:gd name="T3" fmla="*/ 2147483647 h 72"/>
              <a:gd name="T4" fmla="*/ 2147483647 w 93"/>
              <a:gd name="T5" fmla="*/ 2147483647 h 72"/>
              <a:gd name="T6" fmla="*/ 0 w 93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72"/>
              <a:gd name="T14" fmla="*/ 93 w 93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72">
                <a:moveTo>
                  <a:pt x="92" y="71"/>
                </a:moveTo>
                <a:lnTo>
                  <a:pt x="67" y="44"/>
                </a:lnTo>
                <a:lnTo>
                  <a:pt x="42" y="2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71" name="Freeform 203"/>
          <p:cNvSpPr>
            <a:spLocks/>
          </p:cNvSpPr>
          <p:nvPr/>
        </p:nvSpPr>
        <p:spPr bwMode="auto">
          <a:xfrm>
            <a:off x="4341813" y="2052638"/>
            <a:ext cx="107950" cy="42862"/>
          </a:xfrm>
          <a:custGeom>
            <a:avLst/>
            <a:gdLst>
              <a:gd name="T0" fmla="*/ 2147483647 w 68"/>
              <a:gd name="T1" fmla="*/ 2147483647 h 27"/>
              <a:gd name="T2" fmla="*/ 2147483647 w 68"/>
              <a:gd name="T3" fmla="*/ 2147483647 h 27"/>
              <a:gd name="T4" fmla="*/ 0 w 68"/>
              <a:gd name="T5" fmla="*/ 0 h 27"/>
              <a:gd name="T6" fmla="*/ 0 60000 65536"/>
              <a:gd name="T7" fmla="*/ 0 60000 65536"/>
              <a:gd name="T8" fmla="*/ 0 60000 65536"/>
              <a:gd name="T9" fmla="*/ 0 w 68"/>
              <a:gd name="T10" fmla="*/ 0 h 27"/>
              <a:gd name="T11" fmla="*/ 68 w 6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27">
                <a:moveTo>
                  <a:pt x="67" y="26"/>
                </a:moveTo>
                <a:lnTo>
                  <a:pt x="34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72" name="Freeform 204"/>
          <p:cNvSpPr>
            <a:spLocks/>
          </p:cNvSpPr>
          <p:nvPr/>
        </p:nvSpPr>
        <p:spPr bwMode="auto">
          <a:xfrm>
            <a:off x="4222750" y="2052638"/>
            <a:ext cx="120650" cy="1587"/>
          </a:xfrm>
          <a:custGeom>
            <a:avLst/>
            <a:gdLst>
              <a:gd name="T0" fmla="*/ 2147483647 w 76"/>
              <a:gd name="T1" fmla="*/ 0 h 1"/>
              <a:gd name="T2" fmla="*/ 2147483647 w 76"/>
              <a:gd name="T3" fmla="*/ 0 h 1"/>
              <a:gd name="T4" fmla="*/ 0 w 76"/>
              <a:gd name="T5" fmla="*/ 0 h 1"/>
              <a:gd name="T6" fmla="*/ 0 60000 65536"/>
              <a:gd name="T7" fmla="*/ 0 60000 65536"/>
              <a:gd name="T8" fmla="*/ 0 60000 65536"/>
              <a:gd name="T9" fmla="*/ 0 w 76"/>
              <a:gd name="T10" fmla="*/ 0 h 1"/>
              <a:gd name="T11" fmla="*/ 76 w 7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1">
                <a:moveTo>
                  <a:pt x="75" y="0"/>
                </a:moveTo>
                <a:lnTo>
                  <a:pt x="42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73" name="Freeform 205"/>
          <p:cNvSpPr>
            <a:spLocks/>
          </p:cNvSpPr>
          <p:nvPr/>
        </p:nvSpPr>
        <p:spPr bwMode="auto">
          <a:xfrm>
            <a:off x="4090988" y="2052638"/>
            <a:ext cx="133350" cy="30162"/>
          </a:xfrm>
          <a:custGeom>
            <a:avLst/>
            <a:gdLst>
              <a:gd name="T0" fmla="*/ 2147483647 w 84"/>
              <a:gd name="T1" fmla="*/ 0 h 19"/>
              <a:gd name="T2" fmla="*/ 2147483647 w 84"/>
              <a:gd name="T3" fmla="*/ 2147483647 h 19"/>
              <a:gd name="T4" fmla="*/ 0 w 84"/>
              <a:gd name="T5" fmla="*/ 2147483647 h 19"/>
              <a:gd name="T6" fmla="*/ 0 60000 65536"/>
              <a:gd name="T7" fmla="*/ 0 60000 65536"/>
              <a:gd name="T8" fmla="*/ 0 60000 65536"/>
              <a:gd name="T9" fmla="*/ 0 w 84"/>
              <a:gd name="T10" fmla="*/ 0 h 19"/>
              <a:gd name="T11" fmla="*/ 84 w 84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9">
                <a:moveTo>
                  <a:pt x="83" y="0"/>
                </a:moveTo>
                <a:lnTo>
                  <a:pt x="42" y="9"/>
                </a:lnTo>
                <a:lnTo>
                  <a:pt x="0" y="1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74" name="Freeform 206"/>
          <p:cNvSpPr>
            <a:spLocks/>
          </p:cNvSpPr>
          <p:nvPr/>
        </p:nvSpPr>
        <p:spPr bwMode="auto">
          <a:xfrm>
            <a:off x="3997325" y="2052638"/>
            <a:ext cx="95250" cy="30162"/>
          </a:xfrm>
          <a:custGeom>
            <a:avLst/>
            <a:gdLst>
              <a:gd name="T0" fmla="*/ 2147483647 w 60"/>
              <a:gd name="T1" fmla="*/ 2147483647 h 19"/>
              <a:gd name="T2" fmla="*/ 2147483647 w 60"/>
              <a:gd name="T3" fmla="*/ 2147483647 h 19"/>
              <a:gd name="T4" fmla="*/ 0 w 60"/>
              <a:gd name="T5" fmla="*/ 0 h 19"/>
              <a:gd name="T6" fmla="*/ 0 60000 65536"/>
              <a:gd name="T7" fmla="*/ 0 60000 65536"/>
              <a:gd name="T8" fmla="*/ 0 60000 65536"/>
              <a:gd name="T9" fmla="*/ 0 w 60"/>
              <a:gd name="T10" fmla="*/ 0 h 19"/>
              <a:gd name="T11" fmla="*/ 60 w 60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9">
                <a:moveTo>
                  <a:pt x="59" y="18"/>
                </a:moveTo>
                <a:lnTo>
                  <a:pt x="25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75" name="Freeform 207"/>
          <p:cNvSpPr>
            <a:spLocks/>
          </p:cNvSpPr>
          <p:nvPr/>
        </p:nvSpPr>
        <p:spPr bwMode="auto">
          <a:xfrm>
            <a:off x="3892550" y="2052638"/>
            <a:ext cx="106363" cy="30162"/>
          </a:xfrm>
          <a:custGeom>
            <a:avLst/>
            <a:gdLst>
              <a:gd name="T0" fmla="*/ 2147483647 w 67"/>
              <a:gd name="T1" fmla="*/ 0 h 19"/>
              <a:gd name="T2" fmla="*/ 2147483647 w 67"/>
              <a:gd name="T3" fmla="*/ 2147483647 h 19"/>
              <a:gd name="T4" fmla="*/ 0 w 67"/>
              <a:gd name="T5" fmla="*/ 2147483647 h 19"/>
              <a:gd name="T6" fmla="*/ 0 60000 65536"/>
              <a:gd name="T7" fmla="*/ 0 60000 65536"/>
              <a:gd name="T8" fmla="*/ 0 60000 65536"/>
              <a:gd name="T9" fmla="*/ 0 w 67"/>
              <a:gd name="T10" fmla="*/ 0 h 19"/>
              <a:gd name="T11" fmla="*/ 67 w 67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19">
                <a:moveTo>
                  <a:pt x="66" y="0"/>
                </a:moveTo>
                <a:lnTo>
                  <a:pt x="33" y="9"/>
                </a:lnTo>
                <a:lnTo>
                  <a:pt x="0" y="1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76" name="Freeform 208"/>
          <p:cNvSpPr>
            <a:spLocks/>
          </p:cNvSpPr>
          <p:nvPr/>
        </p:nvSpPr>
        <p:spPr bwMode="auto">
          <a:xfrm>
            <a:off x="3825875" y="2081213"/>
            <a:ext cx="68263" cy="14287"/>
          </a:xfrm>
          <a:custGeom>
            <a:avLst/>
            <a:gdLst>
              <a:gd name="T0" fmla="*/ 2147483647 w 43"/>
              <a:gd name="T1" fmla="*/ 0 h 9"/>
              <a:gd name="T2" fmla="*/ 2147483647 w 43"/>
              <a:gd name="T3" fmla="*/ 2147483647 h 9"/>
              <a:gd name="T4" fmla="*/ 0 w 43"/>
              <a:gd name="T5" fmla="*/ 2147483647 h 9"/>
              <a:gd name="T6" fmla="*/ 0 60000 65536"/>
              <a:gd name="T7" fmla="*/ 0 60000 65536"/>
              <a:gd name="T8" fmla="*/ 0 60000 65536"/>
              <a:gd name="T9" fmla="*/ 0 w 43"/>
              <a:gd name="T10" fmla="*/ 0 h 9"/>
              <a:gd name="T11" fmla="*/ 43 w 43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9">
                <a:moveTo>
                  <a:pt x="42" y="0"/>
                </a:moveTo>
                <a:lnTo>
                  <a:pt x="17" y="8"/>
                </a:lnTo>
                <a:lnTo>
                  <a:pt x="0" y="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77" name="Freeform 209"/>
          <p:cNvSpPr>
            <a:spLocks/>
          </p:cNvSpPr>
          <p:nvPr/>
        </p:nvSpPr>
        <p:spPr bwMode="auto">
          <a:xfrm>
            <a:off x="3732213" y="2093913"/>
            <a:ext cx="95250" cy="1587"/>
          </a:xfrm>
          <a:custGeom>
            <a:avLst/>
            <a:gdLst>
              <a:gd name="T0" fmla="*/ 2147483647 w 60"/>
              <a:gd name="T1" fmla="*/ 0 h 1"/>
              <a:gd name="T2" fmla="*/ 2147483647 w 60"/>
              <a:gd name="T3" fmla="*/ 0 h 1"/>
              <a:gd name="T4" fmla="*/ 0 w 60"/>
              <a:gd name="T5" fmla="*/ 0 h 1"/>
              <a:gd name="T6" fmla="*/ 0 60000 65536"/>
              <a:gd name="T7" fmla="*/ 0 60000 65536"/>
              <a:gd name="T8" fmla="*/ 0 60000 65536"/>
              <a:gd name="T9" fmla="*/ 0 w 60"/>
              <a:gd name="T10" fmla="*/ 0 h 1"/>
              <a:gd name="T11" fmla="*/ 60 w 6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">
                <a:moveTo>
                  <a:pt x="59" y="0"/>
                </a:moveTo>
                <a:lnTo>
                  <a:pt x="26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78" name="Freeform 210"/>
          <p:cNvSpPr>
            <a:spLocks/>
          </p:cNvSpPr>
          <p:nvPr/>
        </p:nvSpPr>
        <p:spPr bwMode="auto">
          <a:xfrm>
            <a:off x="3679825" y="2093913"/>
            <a:ext cx="53975" cy="30162"/>
          </a:xfrm>
          <a:custGeom>
            <a:avLst/>
            <a:gdLst>
              <a:gd name="T0" fmla="*/ 2147483647 w 34"/>
              <a:gd name="T1" fmla="*/ 0 h 19"/>
              <a:gd name="T2" fmla="*/ 2147483647 w 34"/>
              <a:gd name="T3" fmla="*/ 2147483647 h 19"/>
              <a:gd name="T4" fmla="*/ 0 w 34"/>
              <a:gd name="T5" fmla="*/ 2147483647 h 19"/>
              <a:gd name="T6" fmla="*/ 0 60000 65536"/>
              <a:gd name="T7" fmla="*/ 0 60000 65536"/>
              <a:gd name="T8" fmla="*/ 0 60000 65536"/>
              <a:gd name="T9" fmla="*/ 0 w 34"/>
              <a:gd name="T10" fmla="*/ 0 h 19"/>
              <a:gd name="T11" fmla="*/ 34 w 34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9">
                <a:moveTo>
                  <a:pt x="33" y="0"/>
                </a:moveTo>
                <a:lnTo>
                  <a:pt x="17" y="9"/>
                </a:lnTo>
                <a:lnTo>
                  <a:pt x="0" y="1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79" name="Freeform 211"/>
          <p:cNvSpPr>
            <a:spLocks/>
          </p:cNvSpPr>
          <p:nvPr/>
        </p:nvSpPr>
        <p:spPr bwMode="auto">
          <a:xfrm>
            <a:off x="3613150" y="2108200"/>
            <a:ext cx="68263" cy="15875"/>
          </a:xfrm>
          <a:custGeom>
            <a:avLst/>
            <a:gdLst>
              <a:gd name="T0" fmla="*/ 2147483647 w 43"/>
              <a:gd name="T1" fmla="*/ 2147483647 h 10"/>
              <a:gd name="T2" fmla="*/ 2147483647 w 43"/>
              <a:gd name="T3" fmla="*/ 2147483647 h 10"/>
              <a:gd name="T4" fmla="*/ 2147483647 w 43"/>
              <a:gd name="T5" fmla="*/ 0 h 10"/>
              <a:gd name="T6" fmla="*/ 2147483647 w 43"/>
              <a:gd name="T7" fmla="*/ 0 h 10"/>
              <a:gd name="T8" fmla="*/ 0 w 43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10"/>
              <a:gd name="T17" fmla="*/ 43 w 43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10">
                <a:moveTo>
                  <a:pt x="42" y="9"/>
                </a:moveTo>
                <a:lnTo>
                  <a:pt x="34" y="9"/>
                </a:lnTo>
                <a:lnTo>
                  <a:pt x="17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80" name="Freeform 212"/>
          <p:cNvSpPr>
            <a:spLocks/>
          </p:cNvSpPr>
          <p:nvPr/>
        </p:nvSpPr>
        <p:spPr bwMode="auto">
          <a:xfrm>
            <a:off x="3560763" y="2108200"/>
            <a:ext cx="53975" cy="85725"/>
          </a:xfrm>
          <a:custGeom>
            <a:avLst/>
            <a:gdLst>
              <a:gd name="T0" fmla="*/ 2147483647 w 34"/>
              <a:gd name="T1" fmla="*/ 0 h 54"/>
              <a:gd name="T2" fmla="*/ 2147483647 w 34"/>
              <a:gd name="T3" fmla="*/ 2147483647 h 54"/>
              <a:gd name="T4" fmla="*/ 0 w 34"/>
              <a:gd name="T5" fmla="*/ 2147483647 h 54"/>
              <a:gd name="T6" fmla="*/ 0 60000 65536"/>
              <a:gd name="T7" fmla="*/ 0 60000 65536"/>
              <a:gd name="T8" fmla="*/ 0 60000 65536"/>
              <a:gd name="T9" fmla="*/ 0 w 34"/>
              <a:gd name="T10" fmla="*/ 0 h 54"/>
              <a:gd name="T11" fmla="*/ 34 w 34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54">
                <a:moveTo>
                  <a:pt x="33" y="0"/>
                </a:moveTo>
                <a:lnTo>
                  <a:pt x="17" y="18"/>
                </a:lnTo>
                <a:lnTo>
                  <a:pt x="0" y="53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81" name="Freeform 213"/>
          <p:cNvSpPr>
            <a:spLocks/>
          </p:cNvSpPr>
          <p:nvPr/>
        </p:nvSpPr>
        <p:spPr bwMode="auto">
          <a:xfrm>
            <a:off x="3533775" y="2192338"/>
            <a:ext cx="28575" cy="211137"/>
          </a:xfrm>
          <a:custGeom>
            <a:avLst/>
            <a:gdLst>
              <a:gd name="T0" fmla="*/ 2147483647 w 18"/>
              <a:gd name="T1" fmla="*/ 0 h 133"/>
              <a:gd name="T2" fmla="*/ 2147483647 w 18"/>
              <a:gd name="T3" fmla="*/ 2147483647 h 133"/>
              <a:gd name="T4" fmla="*/ 2147483647 w 18"/>
              <a:gd name="T5" fmla="*/ 2147483647 h 133"/>
              <a:gd name="T6" fmla="*/ 0 w 18"/>
              <a:gd name="T7" fmla="*/ 2147483647 h 133"/>
              <a:gd name="T8" fmla="*/ 0 w 18"/>
              <a:gd name="T9" fmla="*/ 2147483647 h 1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33"/>
              <a:gd name="T17" fmla="*/ 18 w 18"/>
              <a:gd name="T18" fmla="*/ 133 h 1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33">
                <a:moveTo>
                  <a:pt x="17" y="0"/>
                </a:moveTo>
                <a:lnTo>
                  <a:pt x="9" y="26"/>
                </a:lnTo>
                <a:lnTo>
                  <a:pt x="9" y="53"/>
                </a:lnTo>
                <a:lnTo>
                  <a:pt x="0" y="88"/>
                </a:lnTo>
                <a:lnTo>
                  <a:pt x="0" y="132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82" name="Freeform 214"/>
          <p:cNvSpPr>
            <a:spLocks/>
          </p:cNvSpPr>
          <p:nvPr/>
        </p:nvSpPr>
        <p:spPr bwMode="auto">
          <a:xfrm>
            <a:off x="3508375" y="2401888"/>
            <a:ext cx="26988" cy="517525"/>
          </a:xfrm>
          <a:custGeom>
            <a:avLst/>
            <a:gdLst>
              <a:gd name="T0" fmla="*/ 2147483647 w 17"/>
              <a:gd name="T1" fmla="*/ 0 h 326"/>
              <a:gd name="T2" fmla="*/ 2147483647 w 17"/>
              <a:gd name="T3" fmla="*/ 2147483647 h 326"/>
              <a:gd name="T4" fmla="*/ 0 w 17"/>
              <a:gd name="T5" fmla="*/ 2147483647 h 326"/>
              <a:gd name="T6" fmla="*/ 0 w 17"/>
              <a:gd name="T7" fmla="*/ 2147483647 h 326"/>
              <a:gd name="T8" fmla="*/ 0 w 17"/>
              <a:gd name="T9" fmla="*/ 2147483647 h 3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326"/>
              <a:gd name="T17" fmla="*/ 17 w 17"/>
              <a:gd name="T18" fmla="*/ 326 h 3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326">
                <a:moveTo>
                  <a:pt x="16" y="0"/>
                </a:moveTo>
                <a:lnTo>
                  <a:pt x="8" y="61"/>
                </a:lnTo>
                <a:lnTo>
                  <a:pt x="0" y="140"/>
                </a:lnTo>
                <a:lnTo>
                  <a:pt x="0" y="228"/>
                </a:lnTo>
                <a:lnTo>
                  <a:pt x="0" y="325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83" name="Freeform 215"/>
          <p:cNvSpPr>
            <a:spLocks/>
          </p:cNvSpPr>
          <p:nvPr/>
        </p:nvSpPr>
        <p:spPr bwMode="auto">
          <a:xfrm>
            <a:off x="3508375" y="2917825"/>
            <a:ext cx="93663" cy="782638"/>
          </a:xfrm>
          <a:custGeom>
            <a:avLst/>
            <a:gdLst>
              <a:gd name="T0" fmla="*/ 0 w 59"/>
              <a:gd name="T1" fmla="*/ 0 h 493"/>
              <a:gd name="T2" fmla="*/ 0 w 59"/>
              <a:gd name="T3" fmla="*/ 2147483647 h 493"/>
              <a:gd name="T4" fmla="*/ 2147483647 w 59"/>
              <a:gd name="T5" fmla="*/ 2147483647 h 493"/>
              <a:gd name="T6" fmla="*/ 2147483647 w 59"/>
              <a:gd name="T7" fmla="*/ 2147483647 h 493"/>
              <a:gd name="T8" fmla="*/ 2147483647 w 59"/>
              <a:gd name="T9" fmla="*/ 2147483647 h 493"/>
              <a:gd name="T10" fmla="*/ 2147483647 w 59"/>
              <a:gd name="T11" fmla="*/ 2147483647 h 4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"/>
              <a:gd name="T19" fmla="*/ 0 h 493"/>
              <a:gd name="T20" fmla="*/ 59 w 59"/>
              <a:gd name="T21" fmla="*/ 493 h 4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" h="493">
                <a:moveTo>
                  <a:pt x="0" y="0"/>
                </a:moveTo>
                <a:lnTo>
                  <a:pt x="0" y="53"/>
                </a:lnTo>
                <a:lnTo>
                  <a:pt x="8" y="114"/>
                </a:lnTo>
                <a:lnTo>
                  <a:pt x="16" y="246"/>
                </a:lnTo>
                <a:lnTo>
                  <a:pt x="33" y="369"/>
                </a:lnTo>
                <a:lnTo>
                  <a:pt x="58" y="492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84" name="Freeform 216"/>
          <p:cNvSpPr>
            <a:spLocks/>
          </p:cNvSpPr>
          <p:nvPr/>
        </p:nvSpPr>
        <p:spPr bwMode="auto">
          <a:xfrm>
            <a:off x="3600450" y="3698875"/>
            <a:ext cx="266700" cy="628650"/>
          </a:xfrm>
          <a:custGeom>
            <a:avLst/>
            <a:gdLst>
              <a:gd name="T0" fmla="*/ 0 w 168"/>
              <a:gd name="T1" fmla="*/ 0 h 396"/>
              <a:gd name="T2" fmla="*/ 2147483647 w 168"/>
              <a:gd name="T3" fmla="*/ 2147483647 h 396"/>
              <a:gd name="T4" fmla="*/ 2147483647 w 168"/>
              <a:gd name="T5" fmla="*/ 2147483647 h 396"/>
              <a:gd name="T6" fmla="*/ 2147483647 w 168"/>
              <a:gd name="T7" fmla="*/ 2147483647 h 396"/>
              <a:gd name="T8" fmla="*/ 2147483647 w 168"/>
              <a:gd name="T9" fmla="*/ 2147483647 h 3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"/>
              <a:gd name="T16" fmla="*/ 0 h 396"/>
              <a:gd name="T17" fmla="*/ 168 w 168"/>
              <a:gd name="T18" fmla="*/ 396 h 3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" h="396">
                <a:moveTo>
                  <a:pt x="0" y="0"/>
                </a:moveTo>
                <a:lnTo>
                  <a:pt x="33" y="105"/>
                </a:lnTo>
                <a:lnTo>
                  <a:pt x="83" y="211"/>
                </a:lnTo>
                <a:lnTo>
                  <a:pt x="125" y="308"/>
                </a:lnTo>
                <a:lnTo>
                  <a:pt x="167" y="395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85" name="Freeform 217"/>
          <p:cNvSpPr>
            <a:spLocks/>
          </p:cNvSpPr>
          <p:nvPr/>
        </p:nvSpPr>
        <p:spPr bwMode="auto">
          <a:xfrm>
            <a:off x="3865563" y="4325938"/>
            <a:ext cx="147637" cy="434975"/>
          </a:xfrm>
          <a:custGeom>
            <a:avLst/>
            <a:gdLst>
              <a:gd name="T0" fmla="*/ 0 w 93"/>
              <a:gd name="T1" fmla="*/ 0 h 274"/>
              <a:gd name="T2" fmla="*/ 2147483647 w 93"/>
              <a:gd name="T3" fmla="*/ 2147483647 h 274"/>
              <a:gd name="T4" fmla="*/ 2147483647 w 93"/>
              <a:gd name="T5" fmla="*/ 2147483647 h 274"/>
              <a:gd name="T6" fmla="*/ 2147483647 w 93"/>
              <a:gd name="T7" fmla="*/ 2147483647 h 274"/>
              <a:gd name="T8" fmla="*/ 2147483647 w 93"/>
              <a:gd name="T9" fmla="*/ 2147483647 h 2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274"/>
              <a:gd name="T17" fmla="*/ 93 w 93"/>
              <a:gd name="T18" fmla="*/ 274 h 2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274">
                <a:moveTo>
                  <a:pt x="0" y="0"/>
                </a:moveTo>
                <a:lnTo>
                  <a:pt x="25" y="79"/>
                </a:lnTo>
                <a:lnTo>
                  <a:pt x="50" y="150"/>
                </a:lnTo>
                <a:lnTo>
                  <a:pt x="67" y="211"/>
                </a:lnTo>
                <a:lnTo>
                  <a:pt x="92" y="273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86" name="Freeform 218"/>
          <p:cNvSpPr>
            <a:spLocks/>
          </p:cNvSpPr>
          <p:nvPr/>
        </p:nvSpPr>
        <p:spPr bwMode="auto">
          <a:xfrm>
            <a:off x="4011613" y="4759325"/>
            <a:ext cx="187325" cy="363538"/>
          </a:xfrm>
          <a:custGeom>
            <a:avLst/>
            <a:gdLst>
              <a:gd name="T0" fmla="*/ 0 w 118"/>
              <a:gd name="T1" fmla="*/ 0 h 229"/>
              <a:gd name="T2" fmla="*/ 2147483647 w 118"/>
              <a:gd name="T3" fmla="*/ 2147483647 h 229"/>
              <a:gd name="T4" fmla="*/ 2147483647 w 118"/>
              <a:gd name="T5" fmla="*/ 2147483647 h 229"/>
              <a:gd name="T6" fmla="*/ 0 60000 65536"/>
              <a:gd name="T7" fmla="*/ 0 60000 65536"/>
              <a:gd name="T8" fmla="*/ 0 60000 65536"/>
              <a:gd name="T9" fmla="*/ 0 w 118"/>
              <a:gd name="T10" fmla="*/ 0 h 229"/>
              <a:gd name="T11" fmla="*/ 118 w 118"/>
              <a:gd name="T12" fmla="*/ 229 h 2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" h="229">
                <a:moveTo>
                  <a:pt x="0" y="0"/>
                </a:moveTo>
                <a:lnTo>
                  <a:pt x="58" y="123"/>
                </a:lnTo>
                <a:lnTo>
                  <a:pt x="117" y="22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87" name="Freeform 219"/>
          <p:cNvSpPr>
            <a:spLocks/>
          </p:cNvSpPr>
          <p:nvPr/>
        </p:nvSpPr>
        <p:spPr bwMode="auto">
          <a:xfrm>
            <a:off x="4197350" y="5121275"/>
            <a:ext cx="146050" cy="266700"/>
          </a:xfrm>
          <a:custGeom>
            <a:avLst/>
            <a:gdLst>
              <a:gd name="T0" fmla="*/ 0 w 92"/>
              <a:gd name="T1" fmla="*/ 0 h 168"/>
              <a:gd name="T2" fmla="*/ 2147483647 w 92"/>
              <a:gd name="T3" fmla="*/ 2147483647 h 168"/>
              <a:gd name="T4" fmla="*/ 2147483647 w 92"/>
              <a:gd name="T5" fmla="*/ 2147483647 h 168"/>
              <a:gd name="T6" fmla="*/ 0 60000 65536"/>
              <a:gd name="T7" fmla="*/ 0 60000 65536"/>
              <a:gd name="T8" fmla="*/ 0 60000 65536"/>
              <a:gd name="T9" fmla="*/ 0 w 92"/>
              <a:gd name="T10" fmla="*/ 0 h 168"/>
              <a:gd name="T11" fmla="*/ 92 w 9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168">
                <a:moveTo>
                  <a:pt x="0" y="0"/>
                </a:moveTo>
                <a:lnTo>
                  <a:pt x="50" y="88"/>
                </a:lnTo>
                <a:lnTo>
                  <a:pt x="91" y="167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88" name="Freeform 220"/>
          <p:cNvSpPr>
            <a:spLocks/>
          </p:cNvSpPr>
          <p:nvPr/>
        </p:nvSpPr>
        <p:spPr bwMode="auto">
          <a:xfrm>
            <a:off x="4341813" y="5386388"/>
            <a:ext cx="122237" cy="225425"/>
          </a:xfrm>
          <a:custGeom>
            <a:avLst/>
            <a:gdLst>
              <a:gd name="T0" fmla="*/ 0 w 77"/>
              <a:gd name="T1" fmla="*/ 0 h 142"/>
              <a:gd name="T2" fmla="*/ 2147483647 w 77"/>
              <a:gd name="T3" fmla="*/ 2147483647 h 142"/>
              <a:gd name="T4" fmla="*/ 2147483647 w 77"/>
              <a:gd name="T5" fmla="*/ 2147483647 h 142"/>
              <a:gd name="T6" fmla="*/ 2147483647 w 77"/>
              <a:gd name="T7" fmla="*/ 2147483647 h 142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142"/>
              <a:gd name="T14" fmla="*/ 77 w 77"/>
              <a:gd name="T15" fmla="*/ 142 h 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142">
                <a:moveTo>
                  <a:pt x="0" y="0"/>
                </a:moveTo>
                <a:lnTo>
                  <a:pt x="42" y="79"/>
                </a:lnTo>
                <a:lnTo>
                  <a:pt x="59" y="114"/>
                </a:lnTo>
                <a:lnTo>
                  <a:pt x="76" y="141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89" name="Freeform 221"/>
          <p:cNvSpPr>
            <a:spLocks/>
          </p:cNvSpPr>
          <p:nvPr/>
        </p:nvSpPr>
        <p:spPr bwMode="auto">
          <a:xfrm>
            <a:off x="4462463" y="5610225"/>
            <a:ext cx="133350" cy="112713"/>
          </a:xfrm>
          <a:custGeom>
            <a:avLst/>
            <a:gdLst>
              <a:gd name="T0" fmla="*/ 0 w 84"/>
              <a:gd name="T1" fmla="*/ 0 h 71"/>
              <a:gd name="T2" fmla="*/ 2147483647 w 84"/>
              <a:gd name="T3" fmla="*/ 2147483647 h 71"/>
              <a:gd name="T4" fmla="*/ 2147483647 w 84"/>
              <a:gd name="T5" fmla="*/ 2147483647 h 71"/>
              <a:gd name="T6" fmla="*/ 2147483647 w 84"/>
              <a:gd name="T7" fmla="*/ 2147483647 h 71"/>
              <a:gd name="T8" fmla="*/ 2147483647 w 84"/>
              <a:gd name="T9" fmla="*/ 2147483647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71"/>
              <a:gd name="T17" fmla="*/ 84 w 84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71">
                <a:moveTo>
                  <a:pt x="0" y="0"/>
                </a:moveTo>
                <a:lnTo>
                  <a:pt x="25" y="26"/>
                </a:lnTo>
                <a:lnTo>
                  <a:pt x="41" y="44"/>
                </a:lnTo>
                <a:lnTo>
                  <a:pt x="66" y="53"/>
                </a:lnTo>
                <a:lnTo>
                  <a:pt x="83" y="7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90" name="Freeform 222"/>
          <p:cNvSpPr>
            <a:spLocks/>
          </p:cNvSpPr>
          <p:nvPr/>
        </p:nvSpPr>
        <p:spPr bwMode="auto">
          <a:xfrm>
            <a:off x="4594225" y="5721350"/>
            <a:ext cx="55563" cy="85725"/>
          </a:xfrm>
          <a:custGeom>
            <a:avLst/>
            <a:gdLst>
              <a:gd name="T0" fmla="*/ 0 w 35"/>
              <a:gd name="T1" fmla="*/ 0 h 54"/>
              <a:gd name="T2" fmla="*/ 2147483647 w 35"/>
              <a:gd name="T3" fmla="*/ 2147483647 h 54"/>
              <a:gd name="T4" fmla="*/ 2147483647 w 35"/>
              <a:gd name="T5" fmla="*/ 2147483647 h 54"/>
              <a:gd name="T6" fmla="*/ 0 60000 65536"/>
              <a:gd name="T7" fmla="*/ 0 60000 65536"/>
              <a:gd name="T8" fmla="*/ 0 60000 65536"/>
              <a:gd name="T9" fmla="*/ 0 w 35"/>
              <a:gd name="T10" fmla="*/ 0 h 54"/>
              <a:gd name="T11" fmla="*/ 35 w 35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54">
                <a:moveTo>
                  <a:pt x="0" y="0"/>
                </a:moveTo>
                <a:lnTo>
                  <a:pt x="17" y="27"/>
                </a:lnTo>
                <a:lnTo>
                  <a:pt x="34" y="53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91" name="Freeform 223"/>
          <p:cNvSpPr>
            <a:spLocks/>
          </p:cNvSpPr>
          <p:nvPr/>
        </p:nvSpPr>
        <p:spPr bwMode="auto">
          <a:xfrm>
            <a:off x="4648200" y="5805488"/>
            <a:ext cx="53975" cy="42862"/>
          </a:xfrm>
          <a:custGeom>
            <a:avLst/>
            <a:gdLst>
              <a:gd name="T0" fmla="*/ 0 w 34"/>
              <a:gd name="T1" fmla="*/ 0 h 27"/>
              <a:gd name="T2" fmla="*/ 2147483647 w 34"/>
              <a:gd name="T3" fmla="*/ 2147483647 h 27"/>
              <a:gd name="T4" fmla="*/ 2147483647 w 34"/>
              <a:gd name="T5" fmla="*/ 2147483647 h 27"/>
              <a:gd name="T6" fmla="*/ 0 60000 65536"/>
              <a:gd name="T7" fmla="*/ 0 60000 65536"/>
              <a:gd name="T8" fmla="*/ 0 60000 65536"/>
              <a:gd name="T9" fmla="*/ 0 w 34"/>
              <a:gd name="T10" fmla="*/ 0 h 27"/>
              <a:gd name="T11" fmla="*/ 34 w 34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27">
                <a:moveTo>
                  <a:pt x="0" y="0"/>
                </a:moveTo>
                <a:lnTo>
                  <a:pt x="16" y="17"/>
                </a:lnTo>
                <a:lnTo>
                  <a:pt x="33" y="26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92" name="Line 224"/>
          <p:cNvSpPr>
            <a:spLocks noChangeShapeType="1"/>
          </p:cNvSpPr>
          <p:nvPr/>
        </p:nvSpPr>
        <p:spPr bwMode="auto">
          <a:xfrm>
            <a:off x="4706938" y="5846763"/>
            <a:ext cx="0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993" name="Line 225"/>
          <p:cNvSpPr>
            <a:spLocks noChangeShapeType="1"/>
          </p:cNvSpPr>
          <p:nvPr/>
        </p:nvSpPr>
        <p:spPr bwMode="auto">
          <a:xfrm>
            <a:off x="4719638" y="5846763"/>
            <a:ext cx="14287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994" name="Freeform 226"/>
          <p:cNvSpPr>
            <a:spLocks/>
          </p:cNvSpPr>
          <p:nvPr/>
        </p:nvSpPr>
        <p:spPr bwMode="auto">
          <a:xfrm>
            <a:off x="4740275" y="5846763"/>
            <a:ext cx="53975" cy="1587"/>
          </a:xfrm>
          <a:custGeom>
            <a:avLst/>
            <a:gdLst>
              <a:gd name="T0" fmla="*/ 0 w 34"/>
              <a:gd name="T1" fmla="*/ 0 h 1"/>
              <a:gd name="T2" fmla="*/ 2147483647 w 34"/>
              <a:gd name="T3" fmla="*/ 0 h 1"/>
              <a:gd name="T4" fmla="*/ 2147483647 w 34"/>
              <a:gd name="T5" fmla="*/ 0 h 1"/>
              <a:gd name="T6" fmla="*/ 0 60000 65536"/>
              <a:gd name="T7" fmla="*/ 0 60000 65536"/>
              <a:gd name="T8" fmla="*/ 0 60000 65536"/>
              <a:gd name="T9" fmla="*/ 0 w 34"/>
              <a:gd name="T10" fmla="*/ 0 h 1"/>
              <a:gd name="T11" fmla="*/ 34 w 3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">
                <a:moveTo>
                  <a:pt x="0" y="0"/>
                </a:moveTo>
                <a:lnTo>
                  <a:pt x="17" y="0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95" name="Freeform 227"/>
          <p:cNvSpPr>
            <a:spLocks/>
          </p:cNvSpPr>
          <p:nvPr/>
        </p:nvSpPr>
        <p:spPr bwMode="auto">
          <a:xfrm>
            <a:off x="4792663" y="5819775"/>
            <a:ext cx="55562" cy="28575"/>
          </a:xfrm>
          <a:custGeom>
            <a:avLst/>
            <a:gdLst>
              <a:gd name="T0" fmla="*/ 0 w 35"/>
              <a:gd name="T1" fmla="*/ 2147483647 h 18"/>
              <a:gd name="T2" fmla="*/ 2147483647 w 35"/>
              <a:gd name="T3" fmla="*/ 2147483647 h 18"/>
              <a:gd name="T4" fmla="*/ 2147483647 w 35"/>
              <a:gd name="T5" fmla="*/ 0 h 18"/>
              <a:gd name="T6" fmla="*/ 0 60000 65536"/>
              <a:gd name="T7" fmla="*/ 0 60000 65536"/>
              <a:gd name="T8" fmla="*/ 0 60000 65536"/>
              <a:gd name="T9" fmla="*/ 0 w 35"/>
              <a:gd name="T10" fmla="*/ 0 h 18"/>
              <a:gd name="T11" fmla="*/ 35 w 35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8">
                <a:moveTo>
                  <a:pt x="0" y="17"/>
                </a:moveTo>
                <a:lnTo>
                  <a:pt x="17" y="8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96" name="Freeform 228"/>
          <p:cNvSpPr>
            <a:spLocks/>
          </p:cNvSpPr>
          <p:nvPr/>
        </p:nvSpPr>
        <p:spPr bwMode="auto">
          <a:xfrm>
            <a:off x="4846638" y="5819775"/>
            <a:ext cx="107950" cy="1588"/>
          </a:xfrm>
          <a:custGeom>
            <a:avLst/>
            <a:gdLst>
              <a:gd name="T0" fmla="*/ 0 w 68"/>
              <a:gd name="T1" fmla="*/ 0 h 1"/>
              <a:gd name="T2" fmla="*/ 2147483647 w 68"/>
              <a:gd name="T3" fmla="*/ 0 h 1"/>
              <a:gd name="T4" fmla="*/ 2147483647 w 68"/>
              <a:gd name="T5" fmla="*/ 0 h 1"/>
              <a:gd name="T6" fmla="*/ 0 60000 65536"/>
              <a:gd name="T7" fmla="*/ 0 60000 65536"/>
              <a:gd name="T8" fmla="*/ 0 60000 65536"/>
              <a:gd name="T9" fmla="*/ 0 w 68"/>
              <a:gd name="T10" fmla="*/ 0 h 1"/>
              <a:gd name="T11" fmla="*/ 68 w 6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1">
                <a:moveTo>
                  <a:pt x="0" y="0"/>
                </a:moveTo>
                <a:lnTo>
                  <a:pt x="33" y="0"/>
                </a:lnTo>
                <a:lnTo>
                  <a:pt x="67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97" name="Freeform 229"/>
          <p:cNvSpPr>
            <a:spLocks/>
          </p:cNvSpPr>
          <p:nvPr/>
        </p:nvSpPr>
        <p:spPr bwMode="auto">
          <a:xfrm>
            <a:off x="4953000" y="5805488"/>
            <a:ext cx="80963" cy="15875"/>
          </a:xfrm>
          <a:custGeom>
            <a:avLst/>
            <a:gdLst>
              <a:gd name="T0" fmla="*/ 0 w 51"/>
              <a:gd name="T1" fmla="*/ 2147483647 h 10"/>
              <a:gd name="T2" fmla="*/ 2147483647 w 51"/>
              <a:gd name="T3" fmla="*/ 0 h 10"/>
              <a:gd name="T4" fmla="*/ 2147483647 w 51"/>
              <a:gd name="T5" fmla="*/ 0 h 10"/>
              <a:gd name="T6" fmla="*/ 0 60000 65536"/>
              <a:gd name="T7" fmla="*/ 0 60000 65536"/>
              <a:gd name="T8" fmla="*/ 0 60000 65536"/>
              <a:gd name="T9" fmla="*/ 0 w 51"/>
              <a:gd name="T10" fmla="*/ 0 h 10"/>
              <a:gd name="T11" fmla="*/ 51 w 5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0">
                <a:moveTo>
                  <a:pt x="0" y="9"/>
                </a:moveTo>
                <a:lnTo>
                  <a:pt x="25" y="0"/>
                </a:lnTo>
                <a:lnTo>
                  <a:pt x="5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98" name="Freeform 230"/>
          <p:cNvSpPr>
            <a:spLocks/>
          </p:cNvSpPr>
          <p:nvPr/>
        </p:nvSpPr>
        <p:spPr bwMode="auto">
          <a:xfrm>
            <a:off x="5032375" y="5805488"/>
            <a:ext cx="53975" cy="28575"/>
          </a:xfrm>
          <a:custGeom>
            <a:avLst/>
            <a:gdLst>
              <a:gd name="T0" fmla="*/ 0 w 34"/>
              <a:gd name="T1" fmla="*/ 0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0 60000 65536"/>
              <a:gd name="T7" fmla="*/ 0 60000 65536"/>
              <a:gd name="T8" fmla="*/ 0 60000 65536"/>
              <a:gd name="T9" fmla="*/ 0 w 34"/>
              <a:gd name="T10" fmla="*/ 0 h 18"/>
              <a:gd name="T11" fmla="*/ 34 w 3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8">
                <a:moveTo>
                  <a:pt x="0" y="0"/>
                </a:moveTo>
                <a:lnTo>
                  <a:pt x="16" y="9"/>
                </a:lnTo>
                <a:lnTo>
                  <a:pt x="33" y="17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2999" name="Freeform 231"/>
          <p:cNvSpPr>
            <a:spLocks/>
          </p:cNvSpPr>
          <p:nvPr/>
        </p:nvSpPr>
        <p:spPr bwMode="auto">
          <a:xfrm>
            <a:off x="5084763" y="5805488"/>
            <a:ext cx="68262" cy="28575"/>
          </a:xfrm>
          <a:custGeom>
            <a:avLst/>
            <a:gdLst>
              <a:gd name="T0" fmla="*/ 0 w 43"/>
              <a:gd name="T1" fmla="*/ 2147483647 h 18"/>
              <a:gd name="T2" fmla="*/ 2147483647 w 43"/>
              <a:gd name="T3" fmla="*/ 2147483647 h 18"/>
              <a:gd name="T4" fmla="*/ 2147483647 w 43"/>
              <a:gd name="T5" fmla="*/ 0 h 18"/>
              <a:gd name="T6" fmla="*/ 0 60000 65536"/>
              <a:gd name="T7" fmla="*/ 0 60000 65536"/>
              <a:gd name="T8" fmla="*/ 0 60000 65536"/>
              <a:gd name="T9" fmla="*/ 0 w 43"/>
              <a:gd name="T10" fmla="*/ 0 h 18"/>
              <a:gd name="T11" fmla="*/ 43 w 43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8">
                <a:moveTo>
                  <a:pt x="0" y="17"/>
                </a:moveTo>
                <a:lnTo>
                  <a:pt x="25" y="9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00" name="Freeform 232"/>
          <p:cNvSpPr>
            <a:spLocks/>
          </p:cNvSpPr>
          <p:nvPr/>
        </p:nvSpPr>
        <p:spPr bwMode="auto">
          <a:xfrm>
            <a:off x="5151438" y="5805488"/>
            <a:ext cx="26987" cy="1587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2147483647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01" name="Freeform 233"/>
          <p:cNvSpPr>
            <a:spLocks/>
          </p:cNvSpPr>
          <p:nvPr/>
        </p:nvSpPr>
        <p:spPr bwMode="auto">
          <a:xfrm>
            <a:off x="5176838" y="5805488"/>
            <a:ext cx="41275" cy="1587"/>
          </a:xfrm>
          <a:custGeom>
            <a:avLst/>
            <a:gdLst>
              <a:gd name="T0" fmla="*/ 0 w 26"/>
              <a:gd name="T1" fmla="*/ 0 h 1"/>
              <a:gd name="T2" fmla="*/ 2147483647 w 26"/>
              <a:gd name="T3" fmla="*/ 0 h 1"/>
              <a:gd name="T4" fmla="*/ 2147483647 w 26"/>
              <a:gd name="T5" fmla="*/ 0 h 1"/>
              <a:gd name="T6" fmla="*/ 0 60000 65536"/>
              <a:gd name="T7" fmla="*/ 0 60000 65536"/>
              <a:gd name="T8" fmla="*/ 0 60000 65536"/>
              <a:gd name="T9" fmla="*/ 0 w 26"/>
              <a:gd name="T10" fmla="*/ 0 h 1"/>
              <a:gd name="T11" fmla="*/ 26 w 2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">
                <a:moveTo>
                  <a:pt x="0" y="0"/>
                </a:moveTo>
                <a:lnTo>
                  <a:pt x="17" y="0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02" name="Freeform 234"/>
          <p:cNvSpPr>
            <a:spLocks/>
          </p:cNvSpPr>
          <p:nvPr/>
        </p:nvSpPr>
        <p:spPr bwMode="auto">
          <a:xfrm>
            <a:off x="5203825" y="5805488"/>
            <a:ext cx="14288" cy="1587"/>
          </a:xfrm>
          <a:custGeom>
            <a:avLst/>
            <a:gdLst>
              <a:gd name="T0" fmla="*/ 2147483647 w 9"/>
              <a:gd name="T1" fmla="*/ 0 h 1"/>
              <a:gd name="T2" fmla="*/ 2147483647 w 9"/>
              <a:gd name="T3" fmla="*/ 0 h 1"/>
              <a:gd name="T4" fmla="*/ 0 w 9"/>
              <a:gd name="T5" fmla="*/ 0 h 1"/>
              <a:gd name="T6" fmla="*/ 0 60000 65536"/>
              <a:gd name="T7" fmla="*/ 0 60000 65536"/>
              <a:gd name="T8" fmla="*/ 0 60000 65536"/>
              <a:gd name="T9" fmla="*/ 0 w 9"/>
              <a:gd name="T10" fmla="*/ 0 h 1"/>
              <a:gd name="T11" fmla="*/ 9 w 9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">
                <a:moveTo>
                  <a:pt x="8" y="0"/>
                </a:move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03" name="Freeform 235"/>
          <p:cNvSpPr>
            <a:spLocks/>
          </p:cNvSpPr>
          <p:nvPr/>
        </p:nvSpPr>
        <p:spPr bwMode="auto">
          <a:xfrm>
            <a:off x="5176838" y="5805488"/>
            <a:ext cx="28575" cy="1587"/>
          </a:xfrm>
          <a:custGeom>
            <a:avLst/>
            <a:gdLst>
              <a:gd name="T0" fmla="*/ 2147483647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04" name="Freeform 236"/>
          <p:cNvSpPr>
            <a:spLocks/>
          </p:cNvSpPr>
          <p:nvPr/>
        </p:nvSpPr>
        <p:spPr bwMode="auto">
          <a:xfrm>
            <a:off x="5176838" y="5805488"/>
            <a:ext cx="15875" cy="1587"/>
          </a:xfrm>
          <a:custGeom>
            <a:avLst/>
            <a:gdLst>
              <a:gd name="T0" fmla="*/ 0 w 10"/>
              <a:gd name="T1" fmla="*/ 0 h 1"/>
              <a:gd name="T2" fmla="*/ 0 w 10"/>
              <a:gd name="T3" fmla="*/ 0 h 1"/>
              <a:gd name="T4" fmla="*/ 2147483647 w 10"/>
              <a:gd name="T5" fmla="*/ 0 h 1"/>
              <a:gd name="T6" fmla="*/ 0 60000 65536"/>
              <a:gd name="T7" fmla="*/ 0 60000 65536"/>
              <a:gd name="T8" fmla="*/ 0 60000 65536"/>
              <a:gd name="T9" fmla="*/ 0 w 10"/>
              <a:gd name="T10" fmla="*/ 0 h 1"/>
              <a:gd name="T11" fmla="*/ 10 w 1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">
                <a:moveTo>
                  <a:pt x="0" y="0"/>
                </a:moveTo>
                <a:lnTo>
                  <a:pt x="0" y="0"/>
                </a:lnTo>
                <a:lnTo>
                  <a:pt x="9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05" name="Freeform 237"/>
          <p:cNvSpPr>
            <a:spLocks/>
          </p:cNvSpPr>
          <p:nvPr/>
        </p:nvSpPr>
        <p:spPr bwMode="auto">
          <a:xfrm>
            <a:off x="5164138" y="5805488"/>
            <a:ext cx="28575" cy="1587"/>
          </a:xfrm>
          <a:custGeom>
            <a:avLst/>
            <a:gdLst>
              <a:gd name="T0" fmla="*/ 2147483647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06" name="Freeform 238"/>
          <p:cNvSpPr>
            <a:spLocks/>
          </p:cNvSpPr>
          <p:nvPr/>
        </p:nvSpPr>
        <p:spPr bwMode="auto">
          <a:xfrm>
            <a:off x="5164138" y="5805488"/>
            <a:ext cx="28575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8" y="0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07" name="Line 239"/>
          <p:cNvSpPr>
            <a:spLocks noChangeShapeType="1"/>
          </p:cNvSpPr>
          <p:nvPr/>
        </p:nvSpPr>
        <p:spPr bwMode="auto">
          <a:xfrm flipH="1">
            <a:off x="5170488" y="5805488"/>
            <a:ext cx="26987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008" name="Freeform 240"/>
          <p:cNvSpPr>
            <a:spLocks/>
          </p:cNvSpPr>
          <p:nvPr/>
        </p:nvSpPr>
        <p:spPr bwMode="auto">
          <a:xfrm>
            <a:off x="5176838" y="5805488"/>
            <a:ext cx="28575" cy="1587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9" y="0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09" name="Freeform 241"/>
          <p:cNvSpPr>
            <a:spLocks/>
          </p:cNvSpPr>
          <p:nvPr/>
        </p:nvSpPr>
        <p:spPr bwMode="auto">
          <a:xfrm>
            <a:off x="5203825" y="5791200"/>
            <a:ext cx="41275" cy="15875"/>
          </a:xfrm>
          <a:custGeom>
            <a:avLst/>
            <a:gdLst>
              <a:gd name="T0" fmla="*/ 0 w 26"/>
              <a:gd name="T1" fmla="*/ 2147483647 h 10"/>
              <a:gd name="T2" fmla="*/ 2147483647 w 26"/>
              <a:gd name="T3" fmla="*/ 0 h 10"/>
              <a:gd name="T4" fmla="*/ 2147483647 w 26"/>
              <a:gd name="T5" fmla="*/ 0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0" y="9"/>
                </a:moveTo>
                <a:lnTo>
                  <a:pt x="17" y="0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10" name="Line 242"/>
          <p:cNvSpPr>
            <a:spLocks noChangeShapeType="1"/>
          </p:cNvSpPr>
          <p:nvPr/>
        </p:nvSpPr>
        <p:spPr bwMode="auto">
          <a:xfrm>
            <a:off x="5249863" y="5791200"/>
            <a:ext cx="1587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011" name="Freeform 243"/>
          <p:cNvSpPr>
            <a:spLocks/>
          </p:cNvSpPr>
          <p:nvPr/>
        </p:nvSpPr>
        <p:spPr bwMode="auto">
          <a:xfrm>
            <a:off x="5257800" y="5791200"/>
            <a:ext cx="41275" cy="15875"/>
          </a:xfrm>
          <a:custGeom>
            <a:avLst/>
            <a:gdLst>
              <a:gd name="T0" fmla="*/ 0 w 26"/>
              <a:gd name="T1" fmla="*/ 0 h 10"/>
              <a:gd name="T2" fmla="*/ 2147483647 w 26"/>
              <a:gd name="T3" fmla="*/ 2147483647 h 10"/>
              <a:gd name="T4" fmla="*/ 2147483647 w 26"/>
              <a:gd name="T5" fmla="*/ 2147483647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0" y="0"/>
                </a:moveTo>
                <a:lnTo>
                  <a:pt x="8" y="9"/>
                </a:lnTo>
                <a:lnTo>
                  <a:pt x="25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12" name="Freeform 244"/>
          <p:cNvSpPr>
            <a:spLocks/>
          </p:cNvSpPr>
          <p:nvPr/>
        </p:nvSpPr>
        <p:spPr bwMode="auto">
          <a:xfrm>
            <a:off x="5297488" y="5791200"/>
            <a:ext cx="26987" cy="15875"/>
          </a:xfrm>
          <a:custGeom>
            <a:avLst/>
            <a:gdLst>
              <a:gd name="T0" fmla="*/ 0 w 17"/>
              <a:gd name="T1" fmla="*/ 2147483647 h 10"/>
              <a:gd name="T2" fmla="*/ 2147483647 w 17"/>
              <a:gd name="T3" fmla="*/ 2147483647 h 10"/>
              <a:gd name="T4" fmla="*/ 2147483647 w 17"/>
              <a:gd name="T5" fmla="*/ 0 h 10"/>
              <a:gd name="T6" fmla="*/ 0 60000 65536"/>
              <a:gd name="T7" fmla="*/ 0 60000 65536"/>
              <a:gd name="T8" fmla="*/ 0 60000 65536"/>
              <a:gd name="T9" fmla="*/ 0 w 17"/>
              <a:gd name="T10" fmla="*/ 0 h 10"/>
              <a:gd name="T11" fmla="*/ 17 w 17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0">
                <a:moveTo>
                  <a:pt x="0" y="9"/>
                </a:moveTo>
                <a:lnTo>
                  <a:pt x="8" y="9"/>
                </a:lnTo>
                <a:lnTo>
                  <a:pt x="16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13" name="Freeform 245"/>
          <p:cNvSpPr>
            <a:spLocks/>
          </p:cNvSpPr>
          <p:nvPr/>
        </p:nvSpPr>
        <p:spPr bwMode="auto">
          <a:xfrm>
            <a:off x="5322888" y="5791200"/>
            <a:ext cx="41275" cy="1588"/>
          </a:xfrm>
          <a:custGeom>
            <a:avLst/>
            <a:gdLst>
              <a:gd name="T0" fmla="*/ 0 w 26"/>
              <a:gd name="T1" fmla="*/ 0 h 1"/>
              <a:gd name="T2" fmla="*/ 2147483647 w 26"/>
              <a:gd name="T3" fmla="*/ 0 h 1"/>
              <a:gd name="T4" fmla="*/ 2147483647 w 26"/>
              <a:gd name="T5" fmla="*/ 0 h 1"/>
              <a:gd name="T6" fmla="*/ 0 60000 65536"/>
              <a:gd name="T7" fmla="*/ 0 60000 65536"/>
              <a:gd name="T8" fmla="*/ 0 60000 65536"/>
              <a:gd name="T9" fmla="*/ 0 w 26"/>
              <a:gd name="T10" fmla="*/ 0 h 1"/>
              <a:gd name="T11" fmla="*/ 26 w 2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">
                <a:moveTo>
                  <a:pt x="0" y="0"/>
                </a:moveTo>
                <a:lnTo>
                  <a:pt x="9" y="0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14" name="Freeform 246"/>
          <p:cNvSpPr>
            <a:spLocks/>
          </p:cNvSpPr>
          <p:nvPr/>
        </p:nvSpPr>
        <p:spPr bwMode="auto">
          <a:xfrm>
            <a:off x="5362575" y="5764213"/>
            <a:ext cx="68263" cy="28575"/>
          </a:xfrm>
          <a:custGeom>
            <a:avLst/>
            <a:gdLst>
              <a:gd name="T0" fmla="*/ 0 w 43"/>
              <a:gd name="T1" fmla="*/ 2147483647 h 18"/>
              <a:gd name="T2" fmla="*/ 2147483647 w 43"/>
              <a:gd name="T3" fmla="*/ 2147483647 h 18"/>
              <a:gd name="T4" fmla="*/ 2147483647 w 43"/>
              <a:gd name="T5" fmla="*/ 0 h 18"/>
              <a:gd name="T6" fmla="*/ 2147483647 w 43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18"/>
              <a:gd name="T14" fmla="*/ 43 w 43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18">
                <a:moveTo>
                  <a:pt x="0" y="17"/>
                </a:moveTo>
                <a:lnTo>
                  <a:pt x="25" y="8"/>
                </a:lnTo>
                <a:lnTo>
                  <a:pt x="34" y="0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15" name="Line 247"/>
          <p:cNvSpPr>
            <a:spLocks noChangeShapeType="1"/>
          </p:cNvSpPr>
          <p:nvPr/>
        </p:nvSpPr>
        <p:spPr bwMode="auto">
          <a:xfrm>
            <a:off x="5429250" y="5764213"/>
            <a:ext cx="0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016" name="Freeform 248"/>
          <p:cNvSpPr>
            <a:spLocks/>
          </p:cNvSpPr>
          <p:nvPr/>
        </p:nvSpPr>
        <p:spPr bwMode="auto">
          <a:xfrm>
            <a:off x="5402263" y="5735638"/>
            <a:ext cx="28575" cy="30162"/>
          </a:xfrm>
          <a:custGeom>
            <a:avLst/>
            <a:gdLst>
              <a:gd name="T0" fmla="*/ 2147483647 w 18"/>
              <a:gd name="T1" fmla="*/ 2147483647 h 19"/>
              <a:gd name="T2" fmla="*/ 2147483647 w 18"/>
              <a:gd name="T3" fmla="*/ 2147483647 h 19"/>
              <a:gd name="T4" fmla="*/ 0 w 18"/>
              <a:gd name="T5" fmla="*/ 0 h 19"/>
              <a:gd name="T6" fmla="*/ 0 60000 65536"/>
              <a:gd name="T7" fmla="*/ 0 60000 65536"/>
              <a:gd name="T8" fmla="*/ 0 60000 65536"/>
              <a:gd name="T9" fmla="*/ 0 w 18"/>
              <a:gd name="T10" fmla="*/ 0 h 19"/>
              <a:gd name="T11" fmla="*/ 18 w 18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9">
                <a:moveTo>
                  <a:pt x="17" y="18"/>
                </a:moveTo>
                <a:lnTo>
                  <a:pt x="9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17" name="Freeform 249"/>
          <p:cNvSpPr>
            <a:spLocks/>
          </p:cNvSpPr>
          <p:nvPr/>
        </p:nvSpPr>
        <p:spPr bwMode="auto">
          <a:xfrm>
            <a:off x="5376863" y="5651500"/>
            <a:ext cx="26987" cy="85725"/>
          </a:xfrm>
          <a:custGeom>
            <a:avLst/>
            <a:gdLst>
              <a:gd name="T0" fmla="*/ 2147483647 w 17"/>
              <a:gd name="T1" fmla="*/ 2147483647 h 54"/>
              <a:gd name="T2" fmla="*/ 2147483647 w 17"/>
              <a:gd name="T3" fmla="*/ 2147483647 h 54"/>
              <a:gd name="T4" fmla="*/ 0 w 17"/>
              <a:gd name="T5" fmla="*/ 0 h 54"/>
              <a:gd name="T6" fmla="*/ 0 60000 65536"/>
              <a:gd name="T7" fmla="*/ 0 60000 65536"/>
              <a:gd name="T8" fmla="*/ 0 60000 65536"/>
              <a:gd name="T9" fmla="*/ 0 w 17"/>
              <a:gd name="T10" fmla="*/ 0 h 54"/>
              <a:gd name="T11" fmla="*/ 17 w 17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54">
                <a:moveTo>
                  <a:pt x="16" y="53"/>
                </a:moveTo>
                <a:lnTo>
                  <a:pt x="8" y="3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18" name="Freeform 250"/>
          <p:cNvSpPr>
            <a:spLocks/>
          </p:cNvSpPr>
          <p:nvPr/>
        </p:nvSpPr>
        <p:spPr bwMode="auto">
          <a:xfrm>
            <a:off x="5337175" y="5499100"/>
            <a:ext cx="41275" cy="153988"/>
          </a:xfrm>
          <a:custGeom>
            <a:avLst/>
            <a:gdLst>
              <a:gd name="T0" fmla="*/ 2147483647 w 26"/>
              <a:gd name="T1" fmla="*/ 2147483647 h 97"/>
              <a:gd name="T2" fmla="*/ 2147483647 w 26"/>
              <a:gd name="T3" fmla="*/ 2147483647 h 97"/>
              <a:gd name="T4" fmla="*/ 2147483647 w 26"/>
              <a:gd name="T5" fmla="*/ 2147483647 h 97"/>
              <a:gd name="T6" fmla="*/ 0 w 26"/>
              <a:gd name="T7" fmla="*/ 0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97"/>
              <a:gd name="T14" fmla="*/ 26 w 26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97">
                <a:moveTo>
                  <a:pt x="25" y="96"/>
                </a:moveTo>
                <a:lnTo>
                  <a:pt x="16" y="61"/>
                </a:lnTo>
                <a:lnTo>
                  <a:pt x="8" y="3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19" name="Freeform 251"/>
          <p:cNvSpPr>
            <a:spLocks/>
          </p:cNvSpPr>
          <p:nvPr/>
        </p:nvSpPr>
        <p:spPr bwMode="auto">
          <a:xfrm>
            <a:off x="5257800" y="5191125"/>
            <a:ext cx="80963" cy="309563"/>
          </a:xfrm>
          <a:custGeom>
            <a:avLst/>
            <a:gdLst>
              <a:gd name="T0" fmla="*/ 2147483647 w 51"/>
              <a:gd name="T1" fmla="*/ 2147483647 h 195"/>
              <a:gd name="T2" fmla="*/ 2147483647 w 51"/>
              <a:gd name="T3" fmla="*/ 2147483647 h 195"/>
              <a:gd name="T4" fmla="*/ 2147483647 w 51"/>
              <a:gd name="T5" fmla="*/ 2147483647 h 195"/>
              <a:gd name="T6" fmla="*/ 0 w 51"/>
              <a:gd name="T7" fmla="*/ 0 h 195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195"/>
              <a:gd name="T14" fmla="*/ 51 w 51"/>
              <a:gd name="T15" fmla="*/ 195 h 1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195">
                <a:moveTo>
                  <a:pt x="50" y="194"/>
                </a:moveTo>
                <a:lnTo>
                  <a:pt x="41" y="150"/>
                </a:lnTo>
                <a:lnTo>
                  <a:pt x="25" y="10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20" name="Freeform 252"/>
          <p:cNvSpPr>
            <a:spLocks/>
          </p:cNvSpPr>
          <p:nvPr/>
        </p:nvSpPr>
        <p:spPr bwMode="auto">
          <a:xfrm>
            <a:off x="5111750" y="4759325"/>
            <a:ext cx="147638" cy="433388"/>
          </a:xfrm>
          <a:custGeom>
            <a:avLst/>
            <a:gdLst>
              <a:gd name="T0" fmla="*/ 2147483647 w 93"/>
              <a:gd name="T1" fmla="*/ 2147483647 h 273"/>
              <a:gd name="T2" fmla="*/ 2147483647 w 93"/>
              <a:gd name="T3" fmla="*/ 2147483647 h 273"/>
              <a:gd name="T4" fmla="*/ 0 w 93"/>
              <a:gd name="T5" fmla="*/ 0 h 273"/>
              <a:gd name="T6" fmla="*/ 0 60000 65536"/>
              <a:gd name="T7" fmla="*/ 0 60000 65536"/>
              <a:gd name="T8" fmla="*/ 0 60000 65536"/>
              <a:gd name="T9" fmla="*/ 0 w 93"/>
              <a:gd name="T10" fmla="*/ 0 h 273"/>
              <a:gd name="T11" fmla="*/ 93 w 93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273">
                <a:moveTo>
                  <a:pt x="92" y="272"/>
                </a:moveTo>
                <a:lnTo>
                  <a:pt x="50" y="14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21" name="Freeform 253"/>
          <p:cNvSpPr>
            <a:spLocks/>
          </p:cNvSpPr>
          <p:nvPr/>
        </p:nvSpPr>
        <p:spPr bwMode="auto">
          <a:xfrm>
            <a:off x="4978400" y="4214813"/>
            <a:ext cx="134938" cy="546100"/>
          </a:xfrm>
          <a:custGeom>
            <a:avLst/>
            <a:gdLst>
              <a:gd name="T0" fmla="*/ 2147483647 w 85"/>
              <a:gd name="T1" fmla="*/ 2147483647 h 344"/>
              <a:gd name="T2" fmla="*/ 2147483647 w 85"/>
              <a:gd name="T3" fmla="*/ 2147483647 h 344"/>
              <a:gd name="T4" fmla="*/ 2147483647 w 85"/>
              <a:gd name="T5" fmla="*/ 2147483647 h 344"/>
              <a:gd name="T6" fmla="*/ 0 w 85"/>
              <a:gd name="T7" fmla="*/ 0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85"/>
              <a:gd name="T13" fmla="*/ 0 h 344"/>
              <a:gd name="T14" fmla="*/ 85 w 85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" h="344">
                <a:moveTo>
                  <a:pt x="84" y="343"/>
                </a:moveTo>
                <a:lnTo>
                  <a:pt x="59" y="264"/>
                </a:lnTo>
                <a:lnTo>
                  <a:pt x="42" y="17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22" name="Freeform 254"/>
          <p:cNvSpPr>
            <a:spLocks/>
          </p:cNvSpPr>
          <p:nvPr/>
        </p:nvSpPr>
        <p:spPr bwMode="auto">
          <a:xfrm>
            <a:off x="4806950" y="3670300"/>
            <a:ext cx="173038" cy="546100"/>
          </a:xfrm>
          <a:custGeom>
            <a:avLst/>
            <a:gdLst>
              <a:gd name="T0" fmla="*/ 2147483647 w 109"/>
              <a:gd name="T1" fmla="*/ 2147483647 h 344"/>
              <a:gd name="T2" fmla="*/ 2147483647 w 109"/>
              <a:gd name="T3" fmla="*/ 2147483647 h 344"/>
              <a:gd name="T4" fmla="*/ 0 w 109"/>
              <a:gd name="T5" fmla="*/ 0 h 344"/>
              <a:gd name="T6" fmla="*/ 0 60000 65536"/>
              <a:gd name="T7" fmla="*/ 0 60000 65536"/>
              <a:gd name="T8" fmla="*/ 0 60000 65536"/>
              <a:gd name="T9" fmla="*/ 0 w 109"/>
              <a:gd name="T10" fmla="*/ 0 h 344"/>
              <a:gd name="T11" fmla="*/ 109 w 109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" h="344">
                <a:moveTo>
                  <a:pt x="108" y="343"/>
                </a:moveTo>
                <a:lnTo>
                  <a:pt x="58" y="16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23" name="Freeform 255"/>
          <p:cNvSpPr>
            <a:spLocks/>
          </p:cNvSpPr>
          <p:nvPr/>
        </p:nvSpPr>
        <p:spPr bwMode="auto">
          <a:xfrm>
            <a:off x="4648200" y="3154363"/>
            <a:ext cx="160338" cy="517525"/>
          </a:xfrm>
          <a:custGeom>
            <a:avLst/>
            <a:gdLst>
              <a:gd name="T0" fmla="*/ 2147483647 w 101"/>
              <a:gd name="T1" fmla="*/ 2147483647 h 326"/>
              <a:gd name="T2" fmla="*/ 2147483647 w 101"/>
              <a:gd name="T3" fmla="*/ 2147483647 h 326"/>
              <a:gd name="T4" fmla="*/ 0 w 101"/>
              <a:gd name="T5" fmla="*/ 0 h 326"/>
              <a:gd name="T6" fmla="*/ 0 60000 65536"/>
              <a:gd name="T7" fmla="*/ 0 60000 65536"/>
              <a:gd name="T8" fmla="*/ 0 60000 65536"/>
              <a:gd name="T9" fmla="*/ 0 w 101"/>
              <a:gd name="T10" fmla="*/ 0 h 326"/>
              <a:gd name="T11" fmla="*/ 101 w 101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" h="326">
                <a:moveTo>
                  <a:pt x="100" y="325"/>
                </a:moveTo>
                <a:lnTo>
                  <a:pt x="50" y="15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24" name="Freeform 256"/>
          <p:cNvSpPr>
            <a:spLocks/>
          </p:cNvSpPr>
          <p:nvPr/>
        </p:nvSpPr>
        <p:spPr bwMode="auto">
          <a:xfrm>
            <a:off x="4527550" y="2667000"/>
            <a:ext cx="122238" cy="488950"/>
          </a:xfrm>
          <a:custGeom>
            <a:avLst/>
            <a:gdLst>
              <a:gd name="T0" fmla="*/ 2147483647 w 77"/>
              <a:gd name="T1" fmla="*/ 2147483647 h 308"/>
              <a:gd name="T2" fmla="*/ 2147483647 w 77"/>
              <a:gd name="T3" fmla="*/ 2147483647 h 308"/>
              <a:gd name="T4" fmla="*/ 2147483647 w 77"/>
              <a:gd name="T5" fmla="*/ 2147483647 h 308"/>
              <a:gd name="T6" fmla="*/ 0 w 77"/>
              <a:gd name="T7" fmla="*/ 0 h 308"/>
              <a:gd name="T8" fmla="*/ 0 60000 65536"/>
              <a:gd name="T9" fmla="*/ 0 60000 65536"/>
              <a:gd name="T10" fmla="*/ 0 60000 65536"/>
              <a:gd name="T11" fmla="*/ 0 60000 65536"/>
              <a:gd name="T12" fmla="*/ 0 w 77"/>
              <a:gd name="T13" fmla="*/ 0 h 308"/>
              <a:gd name="T14" fmla="*/ 77 w 77"/>
              <a:gd name="T15" fmla="*/ 308 h 3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" h="308">
                <a:moveTo>
                  <a:pt x="76" y="307"/>
                </a:moveTo>
                <a:lnTo>
                  <a:pt x="34" y="149"/>
                </a:lnTo>
                <a:lnTo>
                  <a:pt x="17" y="7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25" name="Freeform 257"/>
          <p:cNvSpPr>
            <a:spLocks/>
          </p:cNvSpPr>
          <p:nvPr/>
        </p:nvSpPr>
        <p:spPr bwMode="auto">
          <a:xfrm>
            <a:off x="4395788" y="2359025"/>
            <a:ext cx="133350" cy="309563"/>
          </a:xfrm>
          <a:custGeom>
            <a:avLst/>
            <a:gdLst>
              <a:gd name="T0" fmla="*/ 2147483647 w 84"/>
              <a:gd name="T1" fmla="*/ 2147483647 h 195"/>
              <a:gd name="T2" fmla="*/ 2147483647 w 84"/>
              <a:gd name="T3" fmla="*/ 2147483647 h 195"/>
              <a:gd name="T4" fmla="*/ 2147483647 w 84"/>
              <a:gd name="T5" fmla="*/ 2147483647 h 195"/>
              <a:gd name="T6" fmla="*/ 0 w 84"/>
              <a:gd name="T7" fmla="*/ 0 h 195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195"/>
              <a:gd name="T14" fmla="*/ 84 w 84"/>
              <a:gd name="T15" fmla="*/ 195 h 1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195">
                <a:moveTo>
                  <a:pt x="83" y="194"/>
                </a:moveTo>
                <a:lnTo>
                  <a:pt x="67" y="132"/>
                </a:lnTo>
                <a:lnTo>
                  <a:pt x="42" y="8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26" name="Freeform 258"/>
          <p:cNvSpPr>
            <a:spLocks/>
          </p:cNvSpPr>
          <p:nvPr/>
        </p:nvSpPr>
        <p:spPr bwMode="auto">
          <a:xfrm>
            <a:off x="4289425" y="2192338"/>
            <a:ext cx="107950" cy="168275"/>
          </a:xfrm>
          <a:custGeom>
            <a:avLst/>
            <a:gdLst>
              <a:gd name="T0" fmla="*/ 2147483647 w 68"/>
              <a:gd name="T1" fmla="*/ 2147483647 h 106"/>
              <a:gd name="T2" fmla="*/ 2147483647 w 68"/>
              <a:gd name="T3" fmla="*/ 2147483647 h 106"/>
              <a:gd name="T4" fmla="*/ 2147483647 w 68"/>
              <a:gd name="T5" fmla="*/ 2147483647 h 106"/>
              <a:gd name="T6" fmla="*/ 0 w 68"/>
              <a:gd name="T7" fmla="*/ 0 h 106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106"/>
              <a:gd name="T14" fmla="*/ 68 w 68"/>
              <a:gd name="T15" fmla="*/ 106 h 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106">
                <a:moveTo>
                  <a:pt x="67" y="105"/>
                </a:moveTo>
                <a:lnTo>
                  <a:pt x="50" y="70"/>
                </a:lnTo>
                <a:lnTo>
                  <a:pt x="33" y="4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27" name="Freeform 259"/>
          <p:cNvSpPr>
            <a:spLocks/>
          </p:cNvSpPr>
          <p:nvPr/>
        </p:nvSpPr>
        <p:spPr bwMode="auto">
          <a:xfrm>
            <a:off x="4130675" y="2122488"/>
            <a:ext cx="160338" cy="71437"/>
          </a:xfrm>
          <a:custGeom>
            <a:avLst/>
            <a:gdLst>
              <a:gd name="T0" fmla="*/ 2147483647 w 101"/>
              <a:gd name="T1" fmla="*/ 2147483647 h 45"/>
              <a:gd name="T2" fmla="*/ 2147483647 w 101"/>
              <a:gd name="T3" fmla="*/ 2147483647 h 45"/>
              <a:gd name="T4" fmla="*/ 0 w 101"/>
              <a:gd name="T5" fmla="*/ 0 h 45"/>
              <a:gd name="T6" fmla="*/ 0 60000 65536"/>
              <a:gd name="T7" fmla="*/ 0 60000 65536"/>
              <a:gd name="T8" fmla="*/ 0 60000 65536"/>
              <a:gd name="T9" fmla="*/ 0 w 101"/>
              <a:gd name="T10" fmla="*/ 0 h 45"/>
              <a:gd name="T11" fmla="*/ 101 w 101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" h="45">
                <a:moveTo>
                  <a:pt x="100" y="44"/>
                </a:moveTo>
                <a:lnTo>
                  <a:pt x="50" y="1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28" name="Freeform 260"/>
          <p:cNvSpPr>
            <a:spLocks/>
          </p:cNvSpPr>
          <p:nvPr/>
        </p:nvSpPr>
        <p:spPr bwMode="auto">
          <a:xfrm>
            <a:off x="3997325" y="2122488"/>
            <a:ext cx="134938" cy="30162"/>
          </a:xfrm>
          <a:custGeom>
            <a:avLst/>
            <a:gdLst>
              <a:gd name="T0" fmla="*/ 2147483647 w 85"/>
              <a:gd name="T1" fmla="*/ 0 h 19"/>
              <a:gd name="T2" fmla="*/ 2147483647 w 85"/>
              <a:gd name="T3" fmla="*/ 0 h 19"/>
              <a:gd name="T4" fmla="*/ 2147483647 w 85"/>
              <a:gd name="T5" fmla="*/ 2147483647 h 19"/>
              <a:gd name="T6" fmla="*/ 2147483647 w 85"/>
              <a:gd name="T7" fmla="*/ 2147483647 h 19"/>
              <a:gd name="T8" fmla="*/ 0 w 85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19"/>
              <a:gd name="T17" fmla="*/ 85 w 85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19">
                <a:moveTo>
                  <a:pt x="84" y="0"/>
                </a:moveTo>
                <a:lnTo>
                  <a:pt x="59" y="0"/>
                </a:lnTo>
                <a:lnTo>
                  <a:pt x="42" y="9"/>
                </a:lnTo>
                <a:lnTo>
                  <a:pt x="17" y="18"/>
                </a:lnTo>
                <a:lnTo>
                  <a:pt x="0" y="1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29" name="Freeform 261"/>
          <p:cNvSpPr>
            <a:spLocks/>
          </p:cNvSpPr>
          <p:nvPr/>
        </p:nvSpPr>
        <p:spPr bwMode="auto">
          <a:xfrm>
            <a:off x="3878263" y="2136775"/>
            <a:ext cx="120650" cy="15875"/>
          </a:xfrm>
          <a:custGeom>
            <a:avLst/>
            <a:gdLst>
              <a:gd name="T0" fmla="*/ 2147483647 w 76"/>
              <a:gd name="T1" fmla="*/ 2147483647 h 10"/>
              <a:gd name="T2" fmla="*/ 2147483647 w 76"/>
              <a:gd name="T3" fmla="*/ 0 h 10"/>
              <a:gd name="T4" fmla="*/ 0 w 76"/>
              <a:gd name="T5" fmla="*/ 0 h 10"/>
              <a:gd name="T6" fmla="*/ 0 60000 65536"/>
              <a:gd name="T7" fmla="*/ 0 60000 65536"/>
              <a:gd name="T8" fmla="*/ 0 60000 65536"/>
              <a:gd name="T9" fmla="*/ 0 w 76"/>
              <a:gd name="T10" fmla="*/ 0 h 10"/>
              <a:gd name="T11" fmla="*/ 76 w 7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10">
                <a:moveTo>
                  <a:pt x="75" y="9"/>
                </a:moveTo>
                <a:lnTo>
                  <a:pt x="34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30" name="Freeform 262"/>
          <p:cNvSpPr>
            <a:spLocks/>
          </p:cNvSpPr>
          <p:nvPr/>
        </p:nvSpPr>
        <p:spPr bwMode="auto">
          <a:xfrm>
            <a:off x="3759200" y="2136775"/>
            <a:ext cx="120650" cy="28575"/>
          </a:xfrm>
          <a:custGeom>
            <a:avLst/>
            <a:gdLst>
              <a:gd name="T0" fmla="*/ 2147483647 w 76"/>
              <a:gd name="T1" fmla="*/ 0 h 18"/>
              <a:gd name="T2" fmla="*/ 2147483647 w 76"/>
              <a:gd name="T3" fmla="*/ 2147483647 h 18"/>
              <a:gd name="T4" fmla="*/ 0 w 76"/>
              <a:gd name="T5" fmla="*/ 2147483647 h 18"/>
              <a:gd name="T6" fmla="*/ 0 60000 65536"/>
              <a:gd name="T7" fmla="*/ 0 60000 65536"/>
              <a:gd name="T8" fmla="*/ 0 60000 65536"/>
              <a:gd name="T9" fmla="*/ 0 w 76"/>
              <a:gd name="T10" fmla="*/ 0 h 18"/>
              <a:gd name="T11" fmla="*/ 76 w 76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18">
                <a:moveTo>
                  <a:pt x="75" y="0"/>
                </a:moveTo>
                <a:lnTo>
                  <a:pt x="34" y="9"/>
                </a:lnTo>
                <a:lnTo>
                  <a:pt x="0" y="17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31" name="Freeform 263"/>
          <p:cNvSpPr>
            <a:spLocks/>
          </p:cNvSpPr>
          <p:nvPr/>
        </p:nvSpPr>
        <p:spPr bwMode="auto">
          <a:xfrm>
            <a:off x="3679825" y="2163763"/>
            <a:ext cx="80963" cy="15875"/>
          </a:xfrm>
          <a:custGeom>
            <a:avLst/>
            <a:gdLst>
              <a:gd name="T0" fmla="*/ 2147483647 w 51"/>
              <a:gd name="T1" fmla="*/ 0 h 10"/>
              <a:gd name="T2" fmla="*/ 2147483647 w 51"/>
              <a:gd name="T3" fmla="*/ 2147483647 h 10"/>
              <a:gd name="T4" fmla="*/ 0 w 51"/>
              <a:gd name="T5" fmla="*/ 2147483647 h 10"/>
              <a:gd name="T6" fmla="*/ 0 60000 65536"/>
              <a:gd name="T7" fmla="*/ 0 60000 65536"/>
              <a:gd name="T8" fmla="*/ 0 60000 65536"/>
              <a:gd name="T9" fmla="*/ 0 w 51"/>
              <a:gd name="T10" fmla="*/ 0 h 10"/>
              <a:gd name="T11" fmla="*/ 51 w 5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0">
                <a:moveTo>
                  <a:pt x="50" y="0"/>
                </a:moveTo>
                <a:lnTo>
                  <a:pt x="25" y="9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32" name="Freeform 264"/>
          <p:cNvSpPr>
            <a:spLocks/>
          </p:cNvSpPr>
          <p:nvPr/>
        </p:nvSpPr>
        <p:spPr bwMode="auto">
          <a:xfrm>
            <a:off x="3600450" y="2178050"/>
            <a:ext cx="80963" cy="1588"/>
          </a:xfrm>
          <a:custGeom>
            <a:avLst/>
            <a:gdLst>
              <a:gd name="T0" fmla="*/ 2147483647 w 51"/>
              <a:gd name="T1" fmla="*/ 0 h 1"/>
              <a:gd name="T2" fmla="*/ 2147483647 w 51"/>
              <a:gd name="T3" fmla="*/ 0 h 1"/>
              <a:gd name="T4" fmla="*/ 0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50" y="0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33" name="Freeform 265"/>
          <p:cNvSpPr>
            <a:spLocks/>
          </p:cNvSpPr>
          <p:nvPr/>
        </p:nvSpPr>
        <p:spPr bwMode="auto">
          <a:xfrm>
            <a:off x="3521075" y="2178050"/>
            <a:ext cx="80963" cy="30163"/>
          </a:xfrm>
          <a:custGeom>
            <a:avLst/>
            <a:gdLst>
              <a:gd name="T0" fmla="*/ 2147483647 w 51"/>
              <a:gd name="T1" fmla="*/ 0 h 19"/>
              <a:gd name="T2" fmla="*/ 2147483647 w 51"/>
              <a:gd name="T3" fmla="*/ 2147483647 h 19"/>
              <a:gd name="T4" fmla="*/ 0 w 51"/>
              <a:gd name="T5" fmla="*/ 2147483647 h 19"/>
              <a:gd name="T6" fmla="*/ 0 60000 65536"/>
              <a:gd name="T7" fmla="*/ 0 60000 65536"/>
              <a:gd name="T8" fmla="*/ 0 60000 65536"/>
              <a:gd name="T9" fmla="*/ 0 w 51"/>
              <a:gd name="T10" fmla="*/ 0 h 19"/>
              <a:gd name="T11" fmla="*/ 51 w 51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9">
                <a:moveTo>
                  <a:pt x="50" y="0"/>
                </a:moveTo>
                <a:lnTo>
                  <a:pt x="25" y="9"/>
                </a:lnTo>
                <a:lnTo>
                  <a:pt x="0" y="1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34" name="Freeform 266"/>
          <p:cNvSpPr>
            <a:spLocks/>
          </p:cNvSpPr>
          <p:nvPr/>
        </p:nvSpPr>
        <p:spPr bwMode="auto">
          <a:xfrm>
            <a:off x="3454400" y="2192338"/>
            <a:ext cx="68263" cy="15875"/>
          </a:xfrm>
          <a:custGeom>
            <a:avLst/>
            <a:gdLst>
              <a:gd name="T0" fmla="*/ 2147483647 w 43"/>
              <a:gd name="T1" fmla="*/ 2147483647 h 10"/>
              <a:gd name="T2" fmla="*/ 2147483647 w 43"/>
              <a:gd name="T3" fmla="*/ 0 h 10"/>
              <a:gd name="T4" fmla="*/ 0 w 43"/>
              <a:gd name="T5" fmla="*/ 0 h 10"/>
              <a:gd name="T6" fmla="*/ 0 60000 65536"/>
              <a:gd name="T7" fmla="*/ 0 60000 65536"/>
              <a:gd name="T8" fmla="*/ 0 60000 65536"/>
              <a:gd name="T9" fmla="*/ 0 w 43"/>
              <a:gd name="T10" fmla="*/ 0 h 10"/>
              <a:gd name="T11" fmla="*/ 43 w 4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0">
                <a:moveTo>
                  <a:pt x="42" y="9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35" name="Freeform 267"/>
          <p:cNvSpPr>
            <a:spLocks/>
          </p:cNvSpPr>
          <p:nvPr/>
        </p:nvSpPr>
        <p:spPr bwMode="auto">
          <a:xfrm>
            <a:off x="3387725" y="2192338"/>
            <a:ext cx="68263" cy="42862"/>
          </a:xfrm>
          <a:custGeom>
            <a:avLst/>
            <a:gdLst>
              <a:gd name="T0" fmla="*/ 2147483647 w 43"/>
              <a:gd name="T1" fmla="*/ 0 h 27"/>
              <a:gd name="T2" fmla="*/ 2147483647 w 43"/>
              <a:gd name="T3" fmla="*/ 2147483647 h 27"/>
              <a:gd name="T4" fmla="*/ 0 w 43"/>
              <a:gd name="T5" fmla="*/ 2147483647 h 27"/>
              <a:gd name="T6" fmla="*/ 0 60000 65536"/>
              <a:gd name="T7" fmla="*/ 0 60000 65536"/>
              <a:gd name="T8" fmla="*/ 0 60000 65536"/>
              <a:gd name="T9" fmla="*/ 0 w 43"/>
              <a:gd name="T10" fmla="*/ 0 h 27"/>
              <a:gd name="T11" fmla="*/ 43 w 43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27">
                <a:moveTo>
                  <a:pt x="42" y="0"/>
                </a:moveTo>
                <a:lnTo>
                  <a:pt x="17" y="9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36" name="Freeform 268"/>
          <p:cNvSpPr>
            <a:spLocks/>
          </p:cNvSpPr>
          <p:nvPr/>
        </p:nvSpPr>
        <p:spPr bwMode="auto">
          <a:xfrm>
            <a:off x="3348038" y="2233613"/>
            <a:ext cx="41275" cy="44450"/>
          </a:xfrm>
          <a:custGeom>
            <a:avLst/>
            <a:gdLst>
              <a:gd name="T0" fmla="*/ 2147483647 w 26"/>
              <a:gd name="T1" fmla="*/ 0 h 28"/>
              <a:gd name="T2" fmla="*/ 2147483647 w 26"/>
              <a:gd name="T3" fmla="*/ 2147483647 h 28"/>
              <a:gd name="T4" fmla="*/ 0 w 26"/>
              <a:gd name="T5" fmla="*/ 2147483647 h 28"/>
              <a:gd name="T6" fmla="*/ 0 60000 65536"/>
              <a:gd name="T7" fmla="*/ 0 60000 65536"/>
              <a:gd name="T8" fmla="*/ 0 60000 65536"/>
              <a:gd name="T9" fmla="*/ 0 w 26"/>
              <a:gd name="T10" fmla="*/ 0 h 28"/>
              <a:gd name="T11" fmla="*/ 26 w 2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28">
                <a:moveTo>
                  <a:pt x="25" y="0"/>
                </a:moveTo>
                <a:lnTo>
                  <a:pt x="9" y="9"/>
                </a:lnTo>
                <a:lnTo>
                  <a:pt x="0" y="27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37" name="Freeform 269"/>
          <p:cNvSpPr>
            <a:spLocks/>
          </p:cNvSpPr>
          <p:nvPr/>
        </p:nvSpPr>
        <p:spPr bwMode="auto">
          <a:xfrm>
            <a:off x="3308350" y="2276475"/>
            <a:ext cx="41275" cy="182563"/>
          </a:xfrm>
          <a:custGeom>
            <a:avLst/>
            <a:gdLst>
              <a:gd name="T0" fmla="*/ 2147483647 w 26"/>
              <a:gd name="T1" fmla="*/ 0 h 115"/>
              <a:gd name="T2" fmla="*/ 2147483647 w 26"/>
              <a:gd name="T3" fmla="*/ 2147483647 h 115"/>
              <a:gd name="T4" fmla="*/ 2147483647 w 26"/>
              <a:gd name="T5" fmla="*/ 2147483647 h 115"/>
              <a:gd name="T6" fmla="*/ 0 w 26"/>
              <a:gd name="T7" fmla="*/ 2147483647 h 115"/>
              <a:gd name="T8" fmla="*/ 0 w 26"/>
              <a:gd name="T9" fmla="*/ 2147483647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15"/>
              <a:gd name="T17" fmla="*/ 26 w 26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15">
                <a:moveTo>
                  <a:pt x="25" y="0"/>
                </a:moveTo>
                <a:lnTo>
                  <a:pt x="17" y="17"/>
                </a:lnTo>
                <a:lnTo>
                  <a:pt x="9" y="44"/>
                </a:lnTo>
                <a:lnTo>
                  <a:pt x="0" y="70"/>
                </a:lnTo>
                <a:lnTo>
                  <a:pt x="0" y="114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38" name="Freeform 270"/>
          <p:cNvSpPr>
            <a:spLocks/>
          </p:cNvSpPr>
          <p:nvPr/>
        </p:nvSpPr>
        <p:spPr bwMode="auto">
          <a:xfrm>
            <a:off x="3308350" y="2457450"/>
            <a:ext cx="28575" cy="503238"/>
          </a:xfrm>
          <a:custGeom>
            <a:avLst/>
            <a:gdLst>
              <a:gd name="T0" fmla="*/ 0 w 18"/>
              <a:gd name="T1" fmla="*/ 0 h 317"/>
              <a:gd name="T2" fmla="*/ 0 w 18"/>
              <a:gd name="T3" fmla="*/ 2147483647 h 317"/>
              <a:gd name="T4" fmla="*/ 0 w 18"/>
              <a:gd name="T5" fmla="*/ 2147483647 h 317"/>
              <a:gd name="T6" fmla="*/ 2147483647 w 18"/>
              <a:gd name="T7" fmla="*/ 2147483647 h 317"/>
              <a:gd name="T8" fmla="*/ 2147483647 w 18"/>
              <a:gd name="T9" fmla="*/ 2147483647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317"/>
              <a:gd name="T17" fmla="*/ 18 w 18"/>
              <a:gd name="T18" fmla="*/ 317 h 3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317">
                <a:moveTo>
                  <a:pt x="0" y="0"/>
                </a:moveTo>
                <a:lnTo>
                  <a:pt x="0" y="61"/>
                </a:lnTo>
                <a:lnTo>
                  <a:pt x="0" y="132"/>
                </a:lnTo>
                <a:lnTo>
                  <a:pt x="9" y="220"/>
                </a:lnTo>
                <a:lnTo>
                  <a:pt x="17" y="316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39" name="Freeform 271"/>
          <p:cNvSpPr>
            <a:spLocks/>
          </p:cNvSpPr>
          <p:nvPr/>
        </p:nvSpPr>
        <p:spPr bwMode="auto">
          <a:xfrm>
            <a:off x="3335338" y="2959100"/>
            <a:ext cx="160337" cy="741363"/>
          </a:xfrm>
          <a:custGeom>
            <a:avLst/>
            <a:gdLst>
              <a:gd name="T0" fmla="*/ 0 w 101"/>
              <a:gd name="T1" fmla="*/ 0 h 467"/>
              <a:gd name="T2" fmla="*/ 2147483647 w 101"/>
              <a:gd name="T3" fmla="*/ 2147483647 h 467"/>
              <a:gd name="T4" fmla="*/ 2147483647 w 101"/>
              <a:gd name="T5" fmla="*/ 2147483647 h 467"/>
              <a:gd name="T6" fmla="*/ 2147483647 w 101"/>
              <a:gd name="T7" fmla="*/ 2147483647 h 467"/>
              <a:gd name="T8" fmla="*/ 2147483647 w 101"/>
              <a:gd name="T9" fmla="*/ 2147483647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467"/>
              <a:gd name="T17" fmla="*/ 101 w 101"/>
              <a:gd name="T18" fmla="*/ 467 h 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467">
                <a:moveTo>
                  <a:pt x="0" y="0"/>
                </a:moveTo>
                <a:lnTo>
                  <a:pt x="17" y="106"/>
                </a:lnTo>
                <a:lnTo>
                  <a:pt x="42" y="229"/>
                </a:lnTo>
                <a:lnTo>
                  <a:pt x="67" y="352"/>
                </a:lnTo>
                <a:lnTo>
                  <a:pt x="100" y="466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40" name="Freeform 272"/>
          <p:cNvSpPr>
            <a:spLocks/>
          </p:cNvSpPr>
          <p:nvPr/>
        </p:nvSpPr>
        <p:spPr bwMode="auto">
          <a:xfrm>
            <a:off x="3494088" y="3698875"/>
            <a:ext cx="214312" cy="671513"/>
          </a:xfrm>
          <a:custGeom>
            <a:avLst/>
            <a:gdLst>
              <a:gd name="T0" fmla="*/ 0 w 135"/>
              <a:gd name="T1" fmla="*/ 0 h 423"/>
              <a:gd name="T2" fmla="*/ 2147483647 w 135"/>
              <a:gd name="T3" fmla="*/ 2147483647 h 423"/>
              <a:gd name="T4" fmla="*/ 2147483647 w 135"/>
              <a:gd name="T5" fmla="*/ 2147483647 h 423"/>
              <a:gd name="T6" fmla="*/ 2147483647 w 135"/>
              <a:gd name="T7" fmla="*/ 2147483647 h 423"/>
              <a:gd name="T8" fmla="*/ 0 60000 65536"/>
              <a:gd name="T9" fmla="*/ 0 60000 65536"/>
              <a:gd name="T10" fmla="*/ 0 60000 65536"/>
              <a:gd name="T11" fmla="*/ 0 60000 65536"/>
              <a:gd name="T12" fmla="*/ 0 w 135"/>
              <a:gd name="T13" fmla="*/ 0 h 423"/>
              <a:gd name="T14" fmla="*/ 135 w 135"/>
              <a:gd name="T15" fmla="*/ 423 h 4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" h="423">
                <a:moveTo>
                  <a:pt x="0" y="0"/>
                </a:moveTo>
                <a:lnTo>
                  <a:pt x="67" y="220"/>
                </a:lnTo>
                <a:lnTo>
                  <a:pt x="100" y="325"/>
                </a:lnTo>
                <a:lnTo>
                  <a:pt x="134" y="422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41" name="Freeform 273"/>
          <p:cNvSpPr>
            <a:spLocks/>
          </p:cNvSpPr>
          <p:nvPr/>
        </p:nvSpPr>
        <p:spPr bwMode="auto">
          <a:xfrm>
            <a:off x="3706813" y="4368800"/>
            <a:ext cx="173037" cy="433388"/>
          </a:xfrm>
          <a:custGeom>
            <a:avLst/>
            <a:gdLst>
              <a:gd name="T0" fmla="*/ 0 w 109"/>
              <a:gd name="T1" fmla="*/ 0 h 273"/>
              <a:gd name="T2" fmla="*/ 2147483647 w 109"/>
              <a:gd name="T3" fmla="*/ 2147483647 h 273"/>
              <a:gd name="T4" fmla="*/ 2147483647 w 109"/>
              <a:gd name="T5" fmla="*/ 2147483647 h 273"/>
              <a:gd name="T6" fmla="*/ 2147483647 w 109"/>
              <a:gd name="T7" fmla="*/ 2147483647 h 273"/>
              <a:gd name="T8" fmla="*/ 2147483647 w 109"/>
              <a:gd name="T9" fmla="*/ 2147483647 h 2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273"/>
              <a:gd name="T17" fmla="*/ 109 w 109"/>
              <a:gd name="T18" fmla="*/ 273 h 2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273">
                <a:moveTo>
                  <a:pt x="0" y="0"/>
                </a:moveTo>
                <a:lnTo>
                  <a:pt x="25" y="79"/>
                </a:lnTo>
                <a:lnTo>
                  <a:pt x="58" y="149"/>
                </a:lnTo>
                <a:lnTo>
                  <a:pt x="83" y="211"/>
                </a:lnTo>
                <a:lnTo>
                  <a:pt x="108" y="272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42" name="Freeform 274"/>
          <p:cNvSpPr>
            <a:spLocks/>
          </p:cNvSpPr>
          <p:nvPr/>
        </p:nvSpPr>
        <p:spPr bwMode="auto">
          <a:xfrm>
            <a:off x="3878263" y="4800600"/>
            <a:ext cx="160337" cy="336550"/>
          </a:xfrm>
          <a:custGeom>
            <a:avLst/>
            <a:gdLst>
              <a:gd name="T0" fmla="*/ 0 w 101"/>
              <a:gd name="T1" fmla="*/ 0 h 212"/>
              <a:gd name="T2" fmla="*/ 2147483647 w 101"/>
              <a:gd name="T3" fmla="*/ 2147483647 h 212"/>
              <a:gd name="T4" fmla="*/ 2147483647 w 101"/>
              <a:gd name="T5" fmla="*/ 2147483647 h 212"/>
              <a:gd name="T6" fmla="*/ 0 60000 65536"/>
              <a:gd name="T7" fmla="*/ 0 60000 65536"/>
              <a:gd name="T8" fmla="*/ 0 60000 65536"/>
              <a:gd name="T9" fmla="*/ 0 w 101"/>
              <a:gd name="T10" fmla="*/ 0 h 212"/>
              <a:gd name="T11" fmla="*/ 101 w 101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" h="212">
                <a:moveTo>
                  <a:pt x="0" y="0"/>
                </a:moveTo>
                <a:lnTo>
                  <a:pt x="50" y="114"/>
                </a:lnTo>
                <a:lnTo>
                  <a:pt x="100" y="211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43" name="Freeform 275"/>
          <p:cNvSpPr>
            <a:spLocks/>
          </p:cNvSpPr>
          <p:nvPr/>
        </p:nvSpPr>
        <p:spPr bwMode="auto">
          <a:xfrm>
            <a:off x="4037013" y="5135563"/>
            <a:ext cx="147637" cy="295275"/>
          </a:xfrm>
          <a:custGeom>
            <a:avLst/>
            <a:gdLst>
              <a:gd name="T0" fmla="*/ 0 w 93"/>
              <a:gd name="T1" fmla="*/ 0 h 186"/>
              <a:gd name="T2" fmla="*/ 2147483647 w 93"/>
              <a:gd name="T3" fmla="*/ 2147483647 h 186"/>
              <a:gd name="T4" fmla="*/ 2147483647 w 93"/>
              <a:gd name="T5" fmla="*/ 2147483647 h 186"/>
              <a:gd name="T6" fmla="*/ 2147483647 w 93"/>
              <a:gd name="T7" fmla="*/ 2147483647 h 186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186"/>
              <a:gd name="T14" fmla="*/ 93 w 93"/>
              <a:gd name="T15" fmla="*/ 186 h 1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186">
                <a:moveTo>
                  <a:pt x="0" y="0"/>
                </a:moveTo>
                <a:lnTo>
                  <a:pt x="51" y="97"/>
                </a:lnTo>
                <a:lnTo>
                  <a:pt x="67" y="141"/>
                </a:lnTo>
                <a:lnTo>
                  <a:pt x="92" y="185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44" name="Freeform 276"/>
          <p:cNvSpPr>
            <a:spLocks/>
          </p:cNvSpPr>
          <p:nvPr/>
        </p:nvSpPr>
        <p:spPr bwMode="auto">
          <a:xfrm>
            <a:off x="4183063" y="5429250"/>
            <a:ext cx="120650" cy="182563"/>
          </a:xfrm>
          <a:custGeom>
            <a:avLst/>
            <a:gdLst>
              <a:gd name="T0" fmla="*/ 0 w 76"/>
              <a:gd name="T1" fmla="*/ 0 h 115"/>
              <a:gd name="T2" fmla="*/ 2147483647 w 76"/>
              <a:gd name="T3" fmla="*/ 2147483647 h 115"/>
              <a:gd name="T4" fmla="*/ 2147483647 w 76"/>
              <a:gd name="T5" fmla="*/ 2147483647 h 115"/>
              <a:gd name="T6" fmla="*/ 2147483647 w 76"/>
              <a:gd name="T7" fmla="*/ 2147483647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115"/>
              <a:gd name="T14" fmla="*/ 76 w 76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115">
                <a:moveTo>
                  <a:pt x="0" y="0"/>
                </a:moveTo>
                <a:lnTo>
                  <a:pt x="17" y="35"/>
                </a:lnTo>
                <a:lnTo>
                  <a:pt x="42" y="61"/>
                </a:lnTo>
                <a:lnTo>
                  <a:pt x="75" y="114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45" name="Freeform 277"/>
          <p:cNvSpPr>
            <a:spLocks/>
          </p:cNvSpPr>
          <p:nvPr/>
        </p:nvSpPr>
        <p:spPr bwMode="auto">
          <a:xfrm>
            <a:off x="4302125" y="5610225"/>
            <a:ext cx="95250" cy="155575"/>
          </a:xfrm>
          <a:custGeom>
            <a:avLst/>
            <a:gdLst>
              <a:gd name="T0" fmla="*/ 0 w 60"/>
              <a:gd name="T1" fmla="*/ 0 h 98"/>
              <a:gd name="T2" fmla="*/ 2147483647 w 60"/>
              <a:gd name="T3" fmla="*/ 2147483647 h 98"/>
              <a:gd name="T4" fmla="*/ 2147483647 w 60"/>
              <a:gd name="T5" fmla="*/ 2147483647 h 98"/>
              <a:gd name="T6" fmla="*/ 0 60000 65536"/>
              <a:gd name="T7" fmla="*/ 0 60000 65536"/>
              <a:gd name="T8" fmla="*/ 0 60000 65536"/>
              <a:gd name="T9" fmla="*/ 0 w 60"/>
              <a:gd name="T10" fmla="*/ 0 h 98"/>
              <a:gd name="T11" fmla="*/ 60 w 60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98">
                <a:moveTo>
                  <a:pt x="0" y="0"/>
                </a:moveTo>
                <a:lnTo>
                  <a:pt x="34" y="53"/>
                </a:lnTo>
                <a:lnTo>
                  <a:pt x="59" y="97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46" name="Freeform 278"/>
          <p:cNvSpPr>
            <a:spLocks/>
          </p:cNvSpPr>
          <p:nvPr/>
        </p:nvSpPr>
        <p:spPr bwMode="auto">
          <a:xfrm>
            <a:off x="4395788" y="5764213"/>
            <a:ext cx="80962" cy="69850"/>
          </a:xfrm>
          <a:custGeom>
            <a:avLst/>
            <a:gdLst>
              <a:gd name="T0" fmla="*/ 0 w 51"/>
              <a:gd name="T1" fmla="*/ 0 h 44"/>
              <a:gd name="T2" fmla="*/ 2147483647 w 51"/>
              <a:gd name="T3" fmla="*/ 2147483647 h 44"/>
              <a:gd name="T4" fmla="*/ 2147483647 w 51"/>
              <a:gd name="T5" fmla="*/ 2147483647 h 44"/>
              <a:gd name="T6" fmla="*/ 0 60000 65536"/>
              <a:gd name="T7" fmla="*/ 0 60000 65536"/>
              <a:gd name="T8" fmla="*/ 0 60000 65536"/>
              <a:gd name="T9" fmla="*/ 0 w 51"/>
              <a:gd name="T10" fmla="*/ 0 h 44"/>
              <a:gd name="T11" fmla="*/ 51 w 51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44">
                <a:moveTo>
                  <a:pt x="0" y="0"/>
                </a:moveTo>
                <a:lnTo>
                  <a:pt x="25" y="26"/>
                </a:lnTo>
                <a:lnTo>
                  <a:pt x="50" y="43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47" name="Freeform 279"/>
          <p:cNvSpPr>
            <a:spLocks/>
          </p:cNvSpPr>
          <p:nvPr/>
        </p:nvSpPr>
        <p:spPr bwMode="auto">
          <a:xfrm>
            <a:off x="4475163" y="5832475"/>
            <a:ext cx="28575" cy="30163"/>
          </a:xfrm>
          <a:custGeom>
            <a:avLst/>
            <a:gdLst>
              <a:gd name="T0" fmla="*/ 0 w 18"/>
              <a:gd name="T1" fmla="*/ 0 h 19"/>
              <a:gd name="T2" fmla="*/ 2147483647 w 18"/>
              <a:gd name="T3" fmla="*/ 2147483647 h 19"/>
              <a:gd name="T4" fmla="*/ 2147483647 w 18"/>
              <a:gd name="T5" fmla="*/ 2147483647 h 19"/>
              <a:gd name="T6" fmla="*/ 0 60000 65536"/>
              <a:gd name="T7" fmla="*/ 0 60000 65536"/>
              <a:gd name="T8" fmla="*/ 0 60000 65536"/>
              <a:gd name="T9" fmla="*/ 0 w 18"/>
              <a:gd name="T10" fmla="*/ 0 h 19"/>
              <a:gd name="T11" fmla="*/ 18 w 18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9">
                <a:moveTo>
                  <a:pt x="0" y="0"/>
                </a:moveTo>
                <a:lnTo>
                  <a:pt x="8" y="9"/>
                </a:lnTo>
                <a:lnTo>
                  <a:pt x="17" y="1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48" name="Freeform 280"/>
          <p:cNvSpPr>
            <a:spLocks/>
          </p:cNvSpPr>
          <p:nvPr/>
        </p:nvSpPr>
        <p:spPr bwMode="auto">
          <a:xfrm>
            <a:off x="4502150" y="5861050"/>
            <a:ext cx="53975" cy="15875"/>
          </a:xfrm>
          <a:custGeom>
            <a:avLst/>
            <a:gdLst>
              <a:gd name="T0" fmla="*/ 0 w 34"/>
              <a:gd name="T1" fmla="*/ 0 h 10"/>
              <a:gd name="T2" fmla="*/ 2147483647 w 34"/>
              <a:gd name="T3" fmla="*/ 2147483647 h 10"/>
              <a:gd name="T4" fmla="*/ 2147483647 w 34"/>
              <a:gd name="T5" fmla="*/ 2147483647 h 10"/>
              <a:gd name="T6" fmla="*/ 0 60000 65536"/>
              <a:gd name="T7" fmla="*/ 0 60000 65536"/>
              <a:gd name="T8" fmla="*/ 0 60000 65536"/>
              <a:gd name="T9" fmla="*/ 0 w 34"/>
              <a:gd name="T10" fmla="*/ 0 h 10"/>
              <a:gd name="T11" fmla="*/ 34 w 3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0">
                <a:moveTo>
                  <a:pt x="0" y="0"/>
                </a:moveTo>
                <a:lnTo>
                  <a:pt x="16" y="9"/>
                </a:lnTo>
                <a:lnTo>
                  <a:pt x="33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49" name="Freeform 281"/>
          <p:cNvSpPr>
            <a:spLocks/>
          </p:cNvSpPr>
          <p:nvPr/>
        </p:nvSpPr>
        <p:spPr bwMode="auto">
          <a:xfrm>
            <a:off x="4554538" y="5846763"/>
            <a:ext cx="41275" cy="30162"/>
          </a:xfrm>
          <a:custGeom>
            <a:avLst/>
            <a:gdLst>
              <a:gd name="T0" fmla="*/ 0 w 26"/>
              <a:gd name="T1" fmla="*/ 2147483647 h 19"/>
              <a:gd name="T2" fmla="*/ 2147483647 w 26"/>
              <a:gd name="T3" fmla="*/ 2147483647 h 19"/>
              <a:gd name="T4" fmla="*/ 2147483647 w 26"/>
              <a:gd name="T5" fmla="*/ 0 h 19"/>
              <a:gd name="T6" fmla="*/ 0 60000 65536"/>
              <a:gd name="T7" fmla="*/ 0 60000 65536"/>
              <a:gd name="T8" fmla="*/ 0 60000 65536"/>
              <a:gd name="T9" fmla="*/ 0 w 26"/>
              <a:gd name="T10" fmla="*/ 0 h 19"/>
              <a:gd name="T11" fmla="*/ 26 w 26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9">
                <a:moveTo>
                  <a:pt x="0" y="18"/>
                </a:moveTo>
                <a:lnTo>
                  <a:pt x="17" y="9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50" name="Freeform 282"/>
          <p:cNvSpPr>
            <a:spLocks/>
          </p:cNvSpPr>
          <p:nvPr/>
        </p:nvSpPr>
        <p:spPr bwMode="auto">
          <a:xfrm>
            <a:off x="4594225" y="5846763"/>
            <a:ext cx="41275" cy="1587"/>
          </a:xfrm>
          <a:custGeom>
            <a:avLst/>
            <a:gdLst>
              <a:gd name="T0" fmla="*/ 0 w 26"/>
              <a:gd name="T1" fmla="*/ 0 h 1"/>
              <a:gd name="T2" fmla="*/ 2147483647 w 26"/>
              <a:gd name="T3" fmla="*/ 0 h 1"/>
              <a:gd name="T4" fmla="*/ 2147483647 w 26"/>
              <a:gd name="T5" fmla="*/ 0 h 1"/>
              <a:gd name="T6" fmla="*/ 0 60000 65536"/>
              <a:gd name="T7" fmla="*/ 0 60000 65536"/>
              <a:gd name="T8" fmla="*/ 0 60000 65536"/>
              <a:gd name="T9" fmla="*/ 0 w 26"/>
              <a:gd name="T10" fmla="*/ 0 h 1"/>
              <a:gd name="T11" fmla="*/ 26 w 2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">
                <a:moveTo>
                  <a:pt x="0" y="0"/>
                </a:moveTo>
                <a:lnTo>
                  <a:pt x="8" y="0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51" name="Freeform 283"/>
          <p:cNvSpPr>
            <a:spLocks/>
          </p:cNvSpPr>
          <p:nvPr/>
        </p:nvSpPr>
        <p:spPr bwMode="auto">
          <a:xfrm>
            <a:off x="4633913" y="5846763"/>
            <a:ext cx="120650" cy="1587"/>
          </a:xfrm>
          <a:custGeom>
            <a:avLst/>
            <a:gdLst>
              <a:gd name="T0" fmla="*/ 0 w 76"/>
              <a:gd name="T1" fmla="*/ 0 h 1"/>
              <a:gd name="T2" fmla="*/ 2147483647 w 76"/>
              <a:gd name="T3" fmla="*/ 0 h 1"/>
              <a:gd name="T4" fmla="*/ 2147483647 w 76"/>
              <a:gd name="T5" fmla="*/ 0 h 1"/>
              <a:gd name="T6" fmla="*/ 2147483647 w 76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1"/>
              <a:gd name="T14" fmla="*/ 76 w 76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1">
                <a:moveTo>
                  <a:pt x="0" y="0"/>
                </a:moveTo>
                <a:lnTo>
                  <a:pt x="17" y="0"/>
                </a:lnTo>
                <a:lnTo>
                  <a:pt x="34" y="0"/>
                </a:lnTo>
                <a:lnTo>
                  <a:pt x="75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52" name="Freeform 284"/>
          <p:cNvSpPr>
            <a:spLocks/>
          </p:cNvSpPr>
          <p:nvPr/>
        </p:nvSpPr>
        <p:spPr bwMode="auto">
          <a:xfrm>
            <a:off x="4752975" y="5846763"/>
            <a:ext cx="95250" cy="1587"/>
          </a:xfrm>
          <a:custGeom>
            <a:avLst/>
            <a:gdLst>
              <a:gd name="T0" fmla="*/ 0 w 60"/>
              <a:gd name="T1" fmla="*/ 0 h 1"/>
              <a:gd name="T2" fmla="*/ 2147483647 w 60"/>
              <a:gd name="T3" fmla="*/ 0 h 1"/>
              <a:gd name="T4" fmla="*/ 2147483647 w 60"/>
              <a:gd name="T5" fmla="*/ 0 h 1"/>
              <a:gd name="T6" fmla="*/ 0 60000 65536"/>
              <a:gd name="T7" fmla="*/ 0 60000 65536"/>
              <a:gd name="T8" fmla="*/ 0 60000 65536"/>
              <a:gd name="T9" fmla="*/ 0 w 60"/>
              <a:gd name="T10" fmla="*/ 0 h 1"/>
              <a:gd name="T11" fmla="*/ 60 w 6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">
                <a:moveTo>
                  <a:pt x="0" y="0"/>
                </a:moveTo>
                <a:lnTo>
                  <a:pt x="34" y="0"/>
                </a:lnTo>
                <a:lnTo>
                  <a:pt x="59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53" name="Freeform 285"/>
          <p:cNvSpPr>
            <a:spLocks/>
          </p:cNvSpPr>
          <p:nvPr/>
        </p:nvSpPr>
        <p:spPr bwMode="auto">
          <a:xfrm>
            <a:off x="4846638" y="5846763"/>
            <a:ext cx="93662" cy="1587"/>
          </a:xfrm>
          <a:custGeom>
            <a:avLst/>
            <a:gdLst>
              <a:gd name="T0" fmla="*/ 0 w 59"/>
              <a:gd name="T1" fmla="*/ 0 h 1"/>
              <a:gd name="T2" fmla="*/ 2147483647 w 59"/>
              <a:gd name="T3" fmla="*/ 0 h 1"/>
              <a:gd name="T4" fmla="*/ 2147483647 w 59"/>
              <a:gd name="T5" fmla="*/ 0 h 1"/>
              <a:gd name="T6" fmla="*/ 0 60000 65536"/>
              <a:gd name="T7" fmla="*/ 0 60000 65536"/>
              <a:gd name="T8" fmla="*/ 0 60000 65536"/>
              <a:gd name="T9" fmla="*/ 0 w 59"/>
              <a:gd name="T10" fmla="*/ 0 h 1"/>
              <a:gd name="T11" fmla="*/ 59 w 59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1">
                <a:moveTo>
                  <a:pt x="0" y="0"/>
                </a:moveTo>
                <a:lnTo>
                  <a:pt x="25" y="0"/>
                </a:lnTo>
                <a:lnTo>
                  <a:pt x="58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54" name="Freeform 286"/>
          <p:cNvSpPr>
            <a:spLocks/>
          </p:cNvSpPr>
          <p:nvPr/>
        </p:nvSpPr>
        <p:spPr bwMode="auto">
          <a:xfrm>
            <a:off x="4938713" y="5805488"/>
            <a:ext cx="95250" cy="42862"/>
          </a:xfrm>
          <a:custGeom>
            <a:avLst/>
            <a:gdLst>
              <a:gd name="T0" fmla="*/ 0 w 60"/>
              <a:gd name="T1" fmla="*/ 2147483647 h 27"/>
              <a:gd name="T2" fmla="*/ 2147483647 w 60"/>
              <a:gd name="T3" fmla="*/ 2147483647 h 27"/>
              <a:gd name="T4" fmla="*/ 2147483647 w 60"/>
              <a:gd name="T5" fmla="*/ 0 h 27"/>
              <a:gd name="T6" fmla="*/ 2147483647 w 60"/>
              <a:gd name="T7" fmla="*/ 0 h 27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27"/>
              <a:gd name="T14" fmla="*/ 60 w 60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27">
                <a:moveTo>
                  <a:pt x="0" y="26"/>
                </a:moveTo>
                <a:lnTo>
                  <a:pt x="34" y="9"/>
                </a:lnTo>
                <a:lnTo>
                  <a:pt x="42" y="0"/>
                </a:lnTo>
                <a:lnTo>
                  <a:pt x="59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55" name="Freeform 287"/>
          <p:cNvSpPr>
            <a:spLocks/>
          </p:cNvSpPr>
          <p:nvPr/>
        </p:nvSpPr>
        <p:spPr bwMode="auto">
          <a:xfrm>
            <a:off x="5032375" y="5805488"/>
            <a:ext cx="66675" cy="28575"/>
          </a:xfrm>
          <a:custGeom>
            <a:avLst/>
            <a:gdLst>
              <a:gd name="T0" fmla="*/ 0 w 42"/>
              <a:gd name="T1" fmla="*/ 0 h 18"/>
              <a:gd name="T2" fmla="*/ 2147483647 w 42"/>
              <a:gd name="T3" fmla="*/ 0 h 18"/>
              <a:gd name="T4" fmla="*/ 2147483647 w 42"/>
              <a:gd name="T5" fmla="*/ 2147483647 h 18"/>
              <a:gd name="T6" fmla="*/ 2147483647 w 42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18"/>
              <a:gd name="T14" fmla="*/ 42 w 42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18">
                <a:moveTo>
                  <a:pt x="0" y="0"/>
                </a:moveTo>
                <a:lnTo>
                  <a:pt x="8" y="0"/>
                </a:lnTo>
                <a:lnTo>
                  <a:pt x="25" y="9"/>
                </a:lnTo>
                <a:lnTo>
                  <a:pt x="41" y="17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56" name="Freeform 288"/>
          <p:cNvSpPr>
            <a:spLocks/>
          </p:cNvSpPr>
          <p:nvPr/>
        </p:nvSpPr>
        <p:spPr bwMode="auto">
          <a:xfrm>
            <a:off x="5097463" y="5819775"/>
            <a:ext cx="55562" cy="14288"/>
          </a:xfrm>
          <a:custGeom>
            <a:avLst/>
            <a:gdLst>
              <a:gd name="T0" fmla="*/ 0 w 35"/>
              <a:gd name="T1" fmla="*/ 2147483647 h 9"/>
              <a:gd name="T2" fmla="*/ 2147483647 w 35"/>
              <a:gd name="T3" fmla="*/ 2147483647 h 9"/>
              <a:gd name="T4" fmla="*/ 2147483647 w 35"/>
              <a:gd name="T5" fmla="*/ 0 h 9"/>
              <a:gd name="T6" fmla="*/ 0 60000 65536"/>
              <a:gd name="T7" fmla="*/ 0 60000 65536"/>
              <a:gd name="T8" fmla="*/ 0 60000 65536"/>
              <a:gd name="T9" fmla="*/ 0 w 35"/>
              <a:gd name="T10" fmla="*/ 0 h 9"/>
              <a:gd name="T11" fmla="*/ 35 w 35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9">
                <a:moveTo>
                  <a:pt x="0" y="8"/>
                </a:moveTo>
                <a:lnTo>
                  <a:pt x="17" y="8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57" name="Line 289"/>
          <p:cNvSpPr>
            <a:spLocks noChangeShapeType="1"/>
          </p:cNvSpPr>
          <p:nvPr/>
        </p:nvSpPr>
        <p:spPr bwMode="auto">
          <a:xfrm>
            <a:off x="5151438" y="5819775"/>
            <a:ext cx="0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058" name="Line 290"/>
          <p:cNvSpPr>
            <a:spLocks noChangeShapeType="1"/>
          </p:cNvSpPr>
          <p:nvPr/>
        </p:nvSpPr>
        <p:spPr bwMode="auto">
          <a:xfrm flipH="1">
            <a:off x="5130800" y="5826125"/>
            <a:ext cx="26988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059" name="Freeform 291"/>
          <p:cNvSpPr>
            <a:spLocks/>
          </p:cNvSpPr>
          <p:nvPr/>
        </p:nvSpPr>
        <p:spPr bwMode="auto">
          <a:xfrm>
            <a:off x="5137150" y="5805488"/>
            <a:ext cx="1588" cy="28575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2147483647 h 18"/>
              <a:gd name="T4" fmla="*/ 0 w 1"/>
              <a:gd name="T5" fmla="*/ 0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60" name="Freeform 292"/>
          <p:cNvSpPr>
            <a:spLocks/>
          </p:cNvSpPr>
          <p:nvPr/>
        </p:nvSpPr>
        <p:spPr bwMode="auto">
          <a:xfrm>
            <a:off x="5097463" y="5805488"/>
            <a:ext cx="41275" cy="15875"/>
          </a:xfrm>
          <a:custGeom>
            <a:avLst/>
            <a:gdLst>
              <a:gd name="T0" fmla="*/ 2147483647 w 26"/>
              <a:gd name="T1" fmla="*/ 0 h 10"/>
              <a:gd name="T2" fmla="*/ 2147483647 w 26"/>
              <a:gd name="T3" fmla="*/ 0 h 10"/>
              <a:gd name="T4" fmla="*/ 0 w 26"/>
              <a:gd name="T5" fmla="*/ 2147483647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25" y="0"/>
                </a:moveTo>
                <a:lnTo>
                  <a:pt x="9" y="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61" name="Freeform 293"/>
          <p:cNvSpPr>
            <a:spLocks/>
          </p:cNvSpPr>
          <p:nvPr/>
        </p:nvSpPr>
        <p:spPr bwMode="auto">
          <a:xfrm>
            <a:off x="5097463" y="5805488"/>
            <a:ext cx="15875" cy="15875"/>
          </a:xfrm>
          <a:custGeom>
            <a:avLst/>
            <a:gdLst>
              <a:gd name="T0" fmla="*/ 0 w 10"/>
              <a:gd name="T1" fmla="*/ 2147483647 h 10"/>
              <a:gd name="T2" fmla="*/ 0 w 10"/>
              <a:gd name="T3" fmla="*/ 0 h 10"/>
              <a:gd name="T4" fmla="*/ 2147483647 w 10"/>
              <a:gd name="T5" fmla="*/ 0 h 10"/>
              <a:gd name="T6" fmla="*/ 0 60000 65536"/>
              <a:gd name="T7" fmla="*/ 0 60000 65536"/>
              <a:gd name="T8" fmla="*/ 0 60000 65536"/>
              <a:gd name="T9" fmla="*/ 0 w 10"/>
              <a:gd name="T10" fmla="*/ 0 h 10"/>
              <a:gd name="T11" fmla="*/ 10 w 1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0">
                <a:moveTo>
                  <a:pt x="0" y="9"/>
                </a:moveTo>
                <a:lnTo>
                  <a:pt x="0" y="0"/>
                </a:lnTo>
                <a:lnTo>
                  <a:pt x="9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62" name="Freeform 294"/>
          <p:cNvSpPr>
            <a:spLocks/>
          </p:cNvSpPr>
          <p:nvPr/>
        </p:nvSpPr>
        <p:spPr bwMode="auto">
          <a:xfrm>
            <a:off x="5084763" y="5805488"/>
            <a:ext cx="28575" cy="15875"/>
          </a:xfrm>
          <a:custGeom>
            <a:avLst/>
            <a:gdLst>
              <a:gd name="T0" fmla="*/ 2147483647 w 18"/>
              <a:gd name="T1" fmla="*/ 0 h 10"/>
              <a:gd name="T2" fmla="*/ 2147483647 w 18"/>
              <a:gd name="T3" fmla="*/ 0 h 10"/>
              <a:gd name="T4" fmla="*/ 0 w 18"/>
              <a:gd name="T5" fmla="*/ 2147483647 h 10"/>
              <a:gd name="T6" fmla="*/ 0 60000 65536"/>
              <a:gd name="T7" fmla="*/ 0 60000 65536"/>
              <a:gd name="T8" fmla="*/ 0 60000 65536"/>
              <a:gd name="T9" fmla="*/ 0 w 18"/>
              <a:gd name="T10" fmla="*/ 0 h 10"/>
              <a:gd name="T11" fmla="*/ 18 w 1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0">
                <a:moveTo>
                  <a:pt x="17" y="0"/>
                </a:moveTo>
                <a:lnTo>
                  <a:pt x="8" y="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63" name="Line 295"/>
          <p:cNvSpPr>
            <a:spLocks noChangeShapeType="1"/>
          </p:cNvSpPr>
          <p:nvPr/>
        </p:nvSpPr>
        <p:spPr bwMode="auto">
          <a:xfrm flipH="1">
            <a:off x="5065713" y="5826125"/>
            <a:ext cx="25400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064" name="Freeform 296"/>
          <p:cNvSpPr>
            <a:spLocks/>
          </p:cNvSpPr>
          <p:nvPr/>
        </p:nvSpPr>
        <p:spPr bwMode="auto">
          <a:xfrm>
            <a:off x="5072063" y="5805488"/>
            <a:ext cx="14287" cy="28575"/>
          </a:xfrm>
          <a:custGeom>
            <a:avLst/>
            <a:gdLst>
              <a:gd name="T0" fmla="*/ 0 w 9"/>
              <a:gd name="T1" fmla="*/ 2147483647 h 18"/>
              <a:gd name="T2" fmla="*/ 0 w 9"/>
              <a:gd name="T3" fmla="*/ 2147483647 h 18"/>
              <a:gd name="T4" fmla="*/ 2147483647 w 9"/>
              <a:gd name="T5" fmla="*/ 0 h 18"/>
              <a:gd name="T6" fmla="*/ 0 60000 65536"/>
              <a:gd name="T7" fmla="*/ 0 60000 65536"/>
              <a:gd name="T8" fmla="*/ 0 60000 65536"/>
              <a:gd name="T9" fmla="*/ 0 w 9"/>
              <a:gd name="T10" fmla="*/ 0 h 18"/>
              <a:gd name="T11" fmla="*/ 9 w 9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8">
                <a:moveTo>
                  <a:pt x="0" y="17"/>
                </a:moveTo>
                <a:lnTo>
                  <a:pt x="0" y="9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65" name="Freeform 297"/>
          <p:cNvSpPr>
            <a:spLocks/>
          </p:cNvSpPr>
          <p:nvPr/>
        </p:nvSpPr>
        <p:spPr bwMode="auto">
          <a:xfrm>
            <a:off x="5072063" y="5805488"/>
            <a:ext cx="14287" cy="28575"/>
          </a:xfrm>
          <a:custGeom>
            <a:avLst/>
            <a:gdLst>
              <a:gd name="T0" fmla="*/ 2147483647 w 9"/>
              <a:gd name="T1" fmla="*/ 0 h 18"/>
              <a:gd name="T2" fmla="*/ 0 w 9"/>
              <a:gd name="T3" fmla="*/ 2147483647 h 18"/>
              <a:gd name="T4" fmla="*/ 0 w 9"/>
              <a:gd name="T5" fmla="*/ 2147483647 h 18"/>
              <a:gd name="T6" fmla="*/ 0 60000 65536"/>
              <a:gd name="T7" fmla="*/ 0 60000 65536"/>
              <a:gd name="T8" fmla="*/ 0 60000 65536"/>
              <a:gd name="T9" fmla="*/ 0 w 9"/>
              <a:gd name="T10" fmla="*/ 0 h 18"/>
              <a:gd name="T11" fmla="*/ 9 w 9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8">
                <a:moveTo>
                  <a:pt x="8" y="0"/>
                </a:moveTo>
                <a:lnTo>
                  <a:pt x="0" y="9"/>
                </a:lnTo>
                <a:lnTo>
                  <a:pt x="0" y="17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66" name="Freeform 298"/>
          <p:cNvSpPr>
            <a:spLocks/>
          </p:cNvSpPr>
          <p:nvPr/>
        </p:nvSpPr>
        <p:spPr bwMode="auto">
          <a:xfrm>
            <a:off x="5072063" y="5805488"/>
            <a:ext cx="53975" cy="28575"/>
          </a:xfrm>
          <a:custGeom>
            <a:avLst/>
            <a:gdLst>
              <a:gd name="T0" fmla="*/ 0 w 34"/>
              <a:gd name="T1" fmla="*/ 2147483647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18"/>
              <a:gd name="T14" fmla="*/ 34 w 34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18">
                <a:moveTo>
                  <a:pt x="0" y="17"/>
                </a:moveTo>
                <a:lnTo>
                  <a:pt x="8" y="17"/>
                </a:lnTo>
                <a:lnTo>
                  <a:pt x="16" y="9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67" name="Line 299"/>
          <p:cNvSpPr>
            <a:spLocks noChangeShapeType="1"/>
          </p:cNvSpPr>
          <p:nvPr/>
        </p:nvSpPr>
        <p:spPr bwMode="auto">
          <a:xfrm>
            <a:off x="5130800" y="5805488"/>
            <a:ext cx="0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068" name="Freeform 300"/>
          <p:cNvSpPr>
            <a:spLocks/>
          </p:cNvSpPr>
          <p:nvPr/>
        </p:nvSpPr>
        <p:spPr bwMode="auto">
          <a:xfrm>
            <a:off x="5137150" y="5805488"/>
            <a:ext cx="28575" cy="15875"/>
          </a:xfrm>
          <a:custGeom>
            <a:avLst/>
            <a:gdLst>
              <a:gd name="T0" fmla="*/ 0 w 18"/>
              <a:gd name="T1" fmla="*/ 0 h 10"/>
              <a:gd name="T2" fmla="*/ 2147483647 w 18"/>
              <a:gd name="T3" fmla="*/ 2147483647 h 10"/>
              <a:gd name="T4" fmla="*/ 2147483647 w 18"/>
              <a:gd name="T5" fmla="*/ 2147483647 h 10"/>
              <a:gd name="T6" fmla="*/ 0 60000 65536"/>
              <a:gd name="T7" fmla="*/ 0 60000 65536"/>
              <a:gd name="T8" fmla="*/ 0 60000 65536"/>
              <a:gd name="T9" fmla="*/ 0 w 18"/>
              <a:gd name="T10" fmla="*/ 0 h 10"/>
              <a:gd name="T11" fmla="*/ 18 w 1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0">
                <a:moveTo>
                  <a:pt x="0" y="0"/>
                </a:moveTo>
                <a:lnTo>
                  <a:pt x="9" y="9"/>
                </a:lnTo>
                <a:lnTo>
                  <a:pt x="17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69" name="Freeform 301"/>
          <p:cNvSpPr>
            <a:spLocks/>
          </p:cNvSpPr>
          <p:nvPr/>
        </p:nvSpPr>
        <p:spPr bwMode="auto">
          <a:xfrm>
            <a:off x="5164138" y="5791200"/>
            <a:ext cx="41275" cy="30163"/>
          </a:xfrm>
          <a:custGeom>
            <a:avLst/>
            <a:gdLst>
              <a:gd name="T0" fmla="*/ 0 w 26"/>
              <a:gd name="T1" fmla="*/ 2147483647 h 19"/>
              <a:gd name="T2" fmla="*/ 2147483647 w 26"/>
              <a:gd name="T3" fmla="*/ 2147483647 h 19"/>
              <a:gd name="T4" fmla="*/ 2147483647 w 26"/>
              <a:gd name="T5" fmla="*/ 0 h 19"/>
              <a:gd name="T6" fmla="*/ 0 60000 65536"/>
              <a:gd name="T7" fmla="*/ 0 60000 65536"/>
              <a:gd name="T8" fmla="*/ 0 60000 65536"/>
              <a:gd name="T9" fmla="*/ 0 w 26"/>
              <a:gd name="T10" fmla="*/ 0 h 19"/>
              <a:gd name="T11" fmla="*/ 26 w 26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9">
                <a:moveTo>
                  <a:pt x="0" y="18"/>
                </a:moveTo>
                <a:lnTo>
                  <a:pt x="8" y="9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70" name="Freeform 302"/>
          <p:cNvSpPr>
            <a:spLocks/>
          </p:cNvSpPr>
          <p:nvPr/>
        </p:nvSpPr>
        <p:spPr bwMode="auto">
          <a:xfrm>
            <a:off x="5203825" y="5791200"/>
            <a:ext cx="41275" cy="1588"/>
          </a:xfrm>
          <a:custGeom>
            <a:avLst/>
            <a:gdLst>
              <a:gd name="T0" fmla="*/ 0 w 26"/>
              <a:gd name="T1" fmla="*/ 0 h 1"/>
              <a:gd name="T2" fmla="*/ 2147483647 w 26"/>
              <a:gd name="T3" fmla="*/ 0 h 1"/>
              <a:gd name="T4" fmla="*/ 2147483647 w 26"/>
              <a:gd name="T5" fmla="*/ 0 h 1"/>
              <a:gd name="T6" fmla="*/ 0 60000 65536"/>
              <a:gd name="T7" fmla="*/ 0 60000 65536"/>
              <a:gd name="T8" fmla="*/ 0 60000 65536"/>
              <a:gd name="T9" fmla="*/ 0 w 26"/>
              <a:gd name="T10" fmla="*/ 0 h 1"/>
              <a:gd name="T11" fmla="*/ 26 w 2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">
                <a:moveTo>
                  <a:pt x="0" y="0"/>
                </a:moveTo>
                <a:lnTo>
                  <a:pt x="8" y="0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71" name="Freeform 303"/>
          <p:cNvSpPr>
            <a:spLocks/>
          </p:cNvSpPr>
          <p:nvPr/>
        </p:nvSpPr>
        <p:spPr bwMode="auto">
          <a:xfrm>
            <a:off x="5243513" y="5791200"/>
            <a:ext cx="41275" cy="1588"/>
          </a:xfrm>
          <a:custGeom>
            <a:avLst/>
            <a:gdLst>
              <a:gd name="T0" fmla="*/ 0 w 26"/>
              <a:gd name="T1" fmla="*/ 0 h 1"/>
              <a:gd name="T2" fmla="*/ 2147483647 w 26"/>
              <a:gd name="T3" fmla="*/ 0 h 1"/>
              <a:gd name="T4" fmla="*/ 2147483647 w 26"/>
              <a:gd name="T5" fmla="*/ 0 h 1"/>
              <a:gd name="T6" fmla="*/ 0 60000 65536"/>
              <a:gd name="T7" fmla="*/ 0 60000 65536"/>
              <a:gd name="T8" fmla="*/ 0 60000 65536"/>
              <a:gd name="T9" fmla="*/ 0 w 26"/>
              <a:gd name="T10" fmla="*/ 0 h 1"/>
              <a:gd name="T11" fmla="*/ 26 w 2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">
                <a:moveTo>
                  <a:pt x="0" y="0"/>
                </a:moveTo>
                <a:lnTo>
                  <a:pt x="17" y="0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72" name="Freeform 304"/>
          <p:cNvSpPr>
            <a:spLocks/>
          </p:cNvSpPr>
          <p:nvPr/>
        </p:nvSpPr>
        <p:spPr bwMode="auto">
          <a:xfrm>
            <a:off x="5283200" y="5764213"/>
            <a:ext cx="28575" cy="28575"/>
          </a:xfrm>
          <a:custGeom>
            <a:avLst/>
            <a:gdLst>
              <a:gd name="T0" fmla="*/ 0 w 18"/>
              <a:gd name="T1" fmla="*/ 2147483647 h 18"/>
              <a:gd name="T2" fmla="*/ 2147483647 w 18"/>
              <a:gd name="T3" fmla="*/ 2147483647 h 18"/>
              <a:gd name="T4" fmla="*/ 2147483647 w 18"/>
              <a:gd name="T5" fmla="*/ 0 h 18"/>
              <a:gd name="T6" fmla="*/ 0 60000 65536"/>
              <a:gd name="T7" fmla="*/ 0 60000 65536"/>
              <a:gd name="T8" fmla="*/ 0 60000 65536"/>
              <a:gd name="T9" fmla="*/ 0 w 18"/>
              <a:gd name="T10" fmla="*/ 0 h 18"/>
              <a:gd name="T11" fmla="*/ 18 w 18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8">
                <a:moveTo>
                  <a:pt x="0" y="17"/>
                </a:moveTo>
                <a:lnTo>
                  <a:pt x="9" y="8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73" name="Freeform 305"/>
          <p:cNvSpPr>
            <a:spLocks/>
          </p:cNvSpPr>
          <p:nvPr/>
        </p:nvSpPr>
        <p:spPr bwMode="auto">
          <a:xfrm>
            <a:off x="5297488" y="5721350"/>
            <a:ext cx="14287" cy="44450"/>
          </a:xfrm>
          <a:custGeom>
            <a:avLst/>
            <a:gdLst>
              <a:gd name="T0" fmla="*/ 2147483647 w 9"/>
              <a:gd name="T1" fmla="*/ 2147483647 h 28"/>
              <a:gd name="T2" fmla="*/ 2147483647 w 9"/>
              <a:gd name="T3" fmla="*/ 2147483647 h 28"/>
              <a:gd name="T4" fmla="*/ 0 w 9"/>
              <a:gd name="T5" fmla="*/ 0 h 28"/>
              <a:gd name="T6" fmla="*/ 0 60000 65536"/>
              <a:gd name="T7" fmla="*/ 0 60000 65536"/>
              <a:gd name="T8" fmla="*/ 0 60000 65536"/>
              <a:gd name="T9" fmla="*/ 0 w 9"/>
              <a:gd name="T10" fmla="*/ 0 h 28"/>
              <a:gd name="T11" fmla="*/ 9 w 9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8">
                <a:moveTo>
                  <a:pt x="8" y="27"/>
                </a:moveTo>
                <a:lnTo>
                  <a:pt x="8" y="1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74" name="Freeform 306"/>
          <p:cNvSpPr>
            <a:spLocks/>
          </p:cNvSpPr>
          <p:nvPr/>
        </p:nvSpPr>
        <p:spPr bwMode="auto">
          <a:xfrm>
            <a:off x="5243513" y="5567363"/>
            <a:ext cx="55562" cy="155575"/>
          </a:xfrm>
          <a:custGeom>
            <a:avLst/>
            <a:gdLst>
              <a:gd name="T0" fmla="*/ 2147483647 w 35"/>
              <a:gd name="T1" fmla="*/ 2147483647 h 98"/>
              <a:gd name="T2" fmla="*/ 2147483647 w 35"/>
              <a:gd name="T3" fmla="*/ 2147483647 h 98"/>
              <a:gd name="T4" fmla="*/ 0 w 35"/>
              <a:gd name="T5" fmla="*/ 0 h 98"/>
              <a:gd name="T6" fmla="*/ 0 60000 65536"/>
              <a:gd name="T7" fmla="*/ 0 60000 65536"/>
              <a:gd name="T8" fmla="*/ 0 60000 65536"/>
              <a:gd name="T9" fmla="*/ 0 w 35"/>
              <a:gd name="T10" fmla="*/ 0 h 98"/>
              <a:gd name="T11" fmla="*/ 35 w 35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98">
                <a:moveTo>
                  <a:pt x="34" y="97"/>
                </a:moveTo>
                <a:lnTo>
                  <a:pt x="25" y="5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75" name="Freeform 307"/>
          <p:cNvSpPr>
            <a:spLocks/>
          </p:cNvSpPr>
          <p:nvPr/>
        </p:nvSpPr>
        <p:spPr bwMode="auto">
          <a:xfrm>
            <a:off x="5111750" y="5316538"/>
            <a:ext cx="133350" cy="252412"/>
          </a:xfrm>
          <a:custGeom>
            <a:avLst/>
            <a:gdLst>
              <a:gd name="T0" fmla="*/ 2147483647 w 84"/>
              <a:gd name="T1" fmla="*/ 2147483647 h 159"/>
              <a:gd name="T2" fmla="*/ 2147483647 w 84"/>
              <a:gd name="T3" fmla="*/ 2147483647 h 159"/>
              <a:gd name="T4" fmla="*/ 2147483647 w 84"/>
              <a:gd name="T5" fmla="*/ 2147483647 h 159"/>
              <a:gd name="T6" fmla="*/ 0 w 84"/>
              <a:gd name="T7" fmla="*/ 0 h 159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159"/>
              <a:gd name="T14" fmla="*/ 84 w 84"/>
              <a:gd name="T15" fmla="*/ 159 h 1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159">
                <a:moveTo>
                  <a:pt x="83" y="158"/>
                </a:moveTo>
                <a:lnTo>
                  <a:pt x="41" y="88"/>
                </a:lnTo>
                <a:lnTo>
                  <a:pt x="25" y="4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76" name="Freeform 308"/>
          <p:cNvSpPr>
            <a:spLocks/>
          </p:cNvSpPr>
          <p:nvPr/>
        </p:nvSpPr>
        <p:spPr bwMode="auto">
          <a:xfrm>
            <a:off x="4953000" y="4926013"/>
            <a:ext cx="160338" cy="392112"/>
          </a:xfrm>
          <a:custGeom>
            <a:avLst/>
            <a:gdLst>
              <a:gd name="T0" fmla="*/ 2147483647 w 101"/>
              <a:gd name="T1" fmla="*/ 2147483647 h 247"/>
              <a:gd name="T2" fmla="*/ 2147483647 w 101"/>
              <a:gd name="T3" fmla="*/ 2147483647 h 247"/>
              <a:gd name="T4" fmla="*/ 0 w 101"/>
              <a:gd name="T5" fmla="*/ 0 h 247"/>
              <a:gd name="T6" fmla="*/ 0 60000 65536"/>
              <a:gd name="T7" fmla="*/ 0 60000 65536"/>
              <a:gd name="T8" fmla="*/ 0 60000 65536"/>
              <a:gd name="T9" fmla="*/ 0 w 101"/>
              <a:gd name="T10" fmla="*/ 0 h 247"/>
              <a:gd name="T11" fmla="*/ 101 w 101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" h="247">
                <a:moveTo>
                  <a:pt x="100" y="246"/>
                </a:moveTo>
                <a:lnTo>
                  <a:pt x="50" y="13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77" name="Freeform 309"/>
          <p:cNvSpPr>
            <a:spLocks/>
          </p:cNvSpPr>
          <p:nvPr/>
        </p:nvSpPr>
        <p:spPr bwMode="auto">
          <a:xfrm>
            <a:off x="4806950" y="4410075"/>
            <a:ext cx="147638" cy="517525"/>
          </a:xfrm>
          <a:custGeom>
            <a:avLst/>
            <a:gdLst>
              <a:gd name="T0" fmla="*/ 2147483647 w 93"/>
              <a:gd name="T1" fmla="*/ 2147483647 h 326"/>
              <a:gd name="T2" fmla="*/ 2147483647 w 93"/>
              <a:gd name="T3" fmla="*/ 2147483647 h 326"/>
              <a:gd name="T4" fmla="*/ 2147483647 w 93"/>
              <a:gd name="T5" fmla="*/ 2147483647 h 326"/>
              <a:gd name="T6" fmla="*/ 0 w 93"/>
              <a:gd name="T7" fmla="*/ 0 h 326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26"/>
              <a:gd name="T14" fmla="*/ 93 w 93"/>
              <a:gd name="T15" fmla="*/ 326 h 3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26">
                <a:moveTo>
                  <a:pt x="92" y="325"/>
                </a:moveTo>
                <a:lnTo>
                  <a:pt x="66" y="246"/>
                </a:lnTo>
                <a:lnTo>
                  <a:pt x="41" y="16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78" name="Freeform 310"/>
          <p:cNvSpPr>
            <a:spLocks/>
          </p:cNvSpPr>
          <p:nvPr/>
        </p:nvSpPr>
        <p:spPr bwMode="auto">
          <a:xfrm>
            <a:off x="4673600" y="3865563"/>
            <a:ext cx="134938" cy="546100"/>
          </a:xfrm>
          <a:custGeom>
            <a:avLst/>
            <a:gdLst>
              <a:gd name="T0" fmla="*/ 2147483647 w 85"/>
              <a:gd name="T1" fmla="*/ 2147483647 h 344"/>
              <a:gd name="T2" fmla="*/ 2147483647 w 85"/>
              <a:gd name="T3" fmla="*/ 2147483647 h 344"/>
              <a:gd name="T4" fmla="*/ 0 w 85"/>
              <a:gd name="T5" fmla="*/ 0 h 344"/>
              <a:gd name="T6" fmla="*/ 0 60000 65536"/>
              <a:gd name="T7" fmla="*/ 0 60000 65536"/>
              <a:gd name="T8" fmla="*/ 0 60000 65536"/>
              <a:gd name="T9" fmla="*/ 0 w 85"/>
              <a:gd name="T10" fmla="*/ 0 h 344"/>
              <a:gd name="T11" fmla="*/ 85 w 85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344">
                <a:moveTo>
                  <a:pt x="84" y="343"/>
                </a:moveTo>
                <a:lnTo>
                  <a:pt x="42" y="17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79" name="Freeform 311"/>
          <p:cNvSpPr>
            <a:spLocks/>
          </p:cNvSpPr>
          <p:nvPr/>
        </p:nvSpPr>
        <p:spPr bwMode="auto">
          <a:xfrm>
            <a:off x="4527550" y="3335338"/>
            <a:ext cx="147638" cy="531812"/>
          </a:xfrm>
          <a:custGeom>
            <a:avLst/>
            <a:gdLst>
              <a:gd name="T0" fmla="*/ 2147483647 w 93"/>
              <a:gd name="T1" fmla="*/ 2147483647 h 335"/>
              <a:gd name="T2" fmla="*/ 2147483647 w 93"/>
              <a:gd name="T3" fmla="*/ 2147483647 h 335"/>
              <a:gd name="T4" fmla="*/ 0 w 93"/>
              <a:gd name="T5" fmla="*/ 0 h 335"/>
              <a:gd name="T6" fmla="*/ 0 60000 65536"/>
              <a:gd name="T7" fmla="*/ 0 60000 65536"/>
              <a:gd name="T8" fmla="*/ 0 60000 65536"/>
              <a:gd name="T9" fmla="*/ 0 w 93"/>
              <a:gd name="T10" fmla="*/ 0 h 335"/>
              <a:gd name="T11" fmla="*/ 93 w 93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335">
                <a:moveTo>
                  <a:pt x="92" y="334"/>
                </a:moveTo>
                <a:lnTo>
                  <a:pt x="50" y="16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80" name="Freeform 312"/>
          <p:cNvSpPr>
            <a:spLocks/>
          </p:cNvSpPr>
          <p:nvPr/>
        </p:nvSpPr>
        <p:spPr bwMode="auto">
          <a:xfrm>
            <a:off x="4383088" y="2862263"/>
            <a:ext cx="146050" cy="474662"/>
          </a:xfrm>
          <a:custGeom>
            <a:avLst/>
            <a:gdLst>
              <a:gd name="T0" fmla="*/ 2147483647 w 92"/>
              <a:gd name="T1" fmla="*/ 2147483647 h 299"/>
              <a:gd name="T2" fmla="*/ 2147483647 w 92"/>
              <a:gd name="T3" fmla="*/ 2147483647 h 299"/>
              <a:gd name="T4" fmla="*/ 0 w 92"/>
              <a:gd name="T5" fmla="*/ 0 h 299"/>
              <a:gd name="T6" fmla="*/ 0 60000 65536"/>
              <a:gd name="T7" fmla="*/ 0 60000 65536"/>
              <a:gd name="T8" fmla="*/ 0 60000 65536"/>
              <a:gd name="T9" fmla="*/ 0 w 92"/>
              <a:gd name="T10" fmla="*/ 0 h 299"/>
              <a:gd name="T11" fmla="*/ 92 w 92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299">
                <a:moveTo>
                  <a:pt x="91" y="298"/>
                </a:moveTo>
                <a:lnTo>
                  <a:pt x="41" y="14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81" name="Freeform 313"/>
          <p:cNvSpPr>
            <a:spLocks/>
          </p:cNvSpPr>
          <p:nvPr/>
        </p:nvSpPr>
        <p:spPr bwMode="auto">
          <a:xfrm>
            <a:off x="4276725" y="2484438"/>
            <a:ext cx="107950" cy="379412"/>
          </a:xfrm>
          <a:custGeom>
            <a:avLst/>
            <a:gdLst>
              <a:gd name="T0" fmla="*/ 2147483647 w 68"/>
              <a:gd name="T1" fmla="*/ 2147483647 h 239"/>
              <a:gd name="T2" fmla="*/ 2147483647 w 68"/>
              <a:gd name="T3" fmla="*/ 2147483647 h 239"/>
              <a:gd name="T4" fmla="*/ 2147483647 w 68"/>
              <a:gd name="T5" fmla="*/ 2147483647 h 239"/>
              <a:gd name="T6" fmla="*/ 0 w 68"/>
              <a:gd name="T7" fmla="*/ 0 h 23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239"/>
              <a:gd name="T14" fmla="*/ 68 w 68"/>
              <a:gd name="T15" fmla="*/ 239 h 2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239">
                <a:moveTo>
                  <a:pt x="67" y="238"/>
                </a:moveTo>
                <a:lnTo>
                  <a:pt x="33" y="106"/>
                </a:lnTo>
                <a:lnTo>
                  <a:pt x="16" y="5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82" name="Freeform 314"/>
          <p:cNvSpPr>
            <a:spLocks/>
          </p:cNvSpPr>
          <p:nvPr/>
        </p:nvSpPr>
        <p:spPr bwMode="auto">
          <a:xfrm>
            <a:off x="4130675" y="2303463"/>
            <a:ext cx="147638" cy="182562"/>
          </a:xfrm>
          <a:custGeom>
            <a:avLst/>
            <a:gdLst>
              <a:gd name="T0" fmla="*/ 2147483647 w 93"/>
              <a:gd name="T1" fmla="*/ 2147483647 h 115"/>
              <a:gd name="T2" fmla="*/ 2147483647 w 93"/>
              <a:gd name="T3" fmla="*/ 2147483647 h 115"/>
              <a:gd name="T4" fmla="*/ 2147483647 w 93"/>
              <a:gd name="T5" fmla="*/ 2147483647 h 115"/>
              <a:gd name="T6" fmla="*/ 0 w 93"/>
              <a:gd name="T7" fmla="*/ 0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115"/>
              <a:gd name="T14" fmla="*/ 93 w 93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115">
                <a:moveTo>
                  <a:pt x="92" y="114"/>
                </a:moveTo>
                <a:lnTo>
                  <a:pt x="67" y="79"/>
                </a:lnTo>
                <a:lnTo>
                  <a:pt x="42" y="4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83" name="Freeform 315"/>
          <p:cNvSpPr>
            <a:spLocks/>
          </p:cNvSpPr>
          <p:nvPr/>
        </p:nvSpPr>
        <p:spPr bwMode="auto">
          <a:xfrm>
            <a:off x="4037013" y="2233613"/>
            <a:ext cx="95250" cy="71437"/>
          </a:xfrm>
          <a:custGeom>
            <a:avLst/>
            <a:gdLst>
              <a:gd name="T0" fmla="*/ 2147483647 w 60"/>
              <a:gd name="T1" fmla="*/ 2147483647 h 45"/>
              <a:gd name="T2" fmla="*/ 2147483647 w 60"/>
              <a:gd name="T3" fmla="*/ 2147483647 h 45"/>
              <a:gd name="T4" fmla="*/ 2147483647 w 60"/>
              <a:gd name="T5" fmla="*/ 2147483647 h 45"/>
              <a:gd name="T6" fmla="*/ 0 w 60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45"/>
              <a:gd name="T14" fmla="*/ 60 w 60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45">
                <a:moveTo>
                  <a:pt x="59" y="44"/>
                </a:moveTo>
                <a:lnTo>
                  <a:pt x="42" y="27"/>
                </a:lnTo>
                <a:lnTo>
                  <a:pt x="26" y="1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84" name="Freeform 316"/>
          <p:cNvSpPr>
            <a:spLocks/>
          </p:cNvSpPr>
          <p:nvPr/>
        </p:nvSpPr>
        <p:spPr bwMode="auto">
          <a:xfrm>
            <a:off x="3917950" y="2206625"/>
            <a:ext cx="120650" cy="28575"/>
          </a:xfrm>
          <a:custGeom>
            <a:avLst/>
            <a:gdLst>
              <a:gd name="T0" fmla="*/ 2147483647 w 76"/>
              <a:gd name="T1" fmla="*/ 2147483647 h 18"/>
              <a:gd name="T2" fmla="*/ 2147483647 w 76"/>
              <a:gd name="T3" fmla="*/ 2147483647 h 18"/>
              <a:gd name="T4" fmla="*/ 0 w 76"/>
              <a:gd name="T5" fmla="*/ 0 h 18"/>
              <a:gd name="T6" fmla="*/ 0 60000 65536"/>
              <a:gd name="T7" fmla="*/ 0 60000 65536"/>
              <a:gd name="T8" fmla="*/ 0 60000 65536"/>
              <a:gd name="T9" fmla="*/ 0 w 76"/>
              <a:gd name="T10" fmla="*/ 0 h 18"/>
              <a:gd name="T11" fmla="*/ 76 w 76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18">
                <a:moveTo>
                  <a:pt x="75" y="17"/>
                </a:moveTo>
                <a:lnTo>
                  <a:pt x="34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85" name="Freeform 317"/>
          <p:cNvSpPr>
            <a:spLocks/>
          </p:cNvSpPr>
          <p:nvPr/>
        </p:nvSpPr>
        <p:spPr bwMode="auto">
          <a:xfrm>
            <a:off x="3825875" y="2206625"/>
            <a:ext cx="93663" cy="28575"/>
          </a:xfrm>
          <a:custGeom>
            <a:avLst/>
            <a:gdLst>
              <a:gd name="T0" fmla="*/ 2147483647 w 59"/>
              <a:gd name="T1" fmla="*/ 0 h 18"/>
              <a:gd name="T2" fmla="*/ 2147483647 w 59"/>
              <a:gd name="T3" fmla="*/ 2147483647 h 18"/>
              <a:gd name="T4" fmla="*/ 0 w 59"/>
              <a:gd name="T5" fmla="*/ 2147483647 h 18"/>
              <a:gd name="T6" fmla="*/ 0 60000 65536"/>
              <a:gd name="T7" fmla="*/ 0 60000 65536"/>
              <a:gd name="T8" fmla="*/ 0 60000 65536"/>
              <a:gd name="T9" fmla="*/ 0 w 59"/>
              <a:gd name="T10" fmla="*/ 0 h 18"/>
              <a:gd name="T11" fmla="*/ 59 w 59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18">
                <a:moveTo>
                  <a:pt x="58" y="0"/>
                </a:moveTo>
                <a:lnTo>
                  <a:pt x="25" y="8"/>
                </a:lnTo>
                <a:lnTo>
                  <a:pt x="0" y="17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86" name="Freeform 318"/>
          <p:cNvSpPr>
            <a:spLocks/>
          </p:cNvSpPr>
          <p:nvPr/>
        </p:nvSpPr>
        <p:spPr bwMode="auto">
          <a:xfrm>
            <a:off x="3719513" y="2233613"/>
            <a:ext cx="107950" cy="15875"/>
          </a:xfrm>
          <a:custGeom>
            <a:avLst/>
            <a:gdLst>
              <a:gd name="T0" fmla="*/ 2147483647 w 68"/>
              <a:gd name="T1" fmla="*/ 0 h 10"/>
              <a:gd name="T2" fmla="*/ 2147483647 w 68"/>
              <a:gd name="T3" fmla="*/ 0 h 10"/>
              <a:gd name="T4" fmla="*/ 0 w 68"/>
              <a:gd name="T5" fmla="*/ 2147483647 h 10"/>
              <a:gd name="T6" fmla="*/ 0 60000 65536"/>
              <a:gd name="T7" fmla="*/ 0 60000 65536"/>
              <a:gd name="T8" fmla="*/ 0 60000 65536"/>
              <a:gd name="T9" fmla="*/ 0 w 68"/>
              <a:gd name="T10" fmla="*/ 0 h 10"/>
              <a:gd name="T11" fmla="*/ 68 w 6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10">
                <a:moveTo>
                  <a:pt x="67" y="0"/>
                </a:moveTo>
                <a:lnTo>
                  <a:pt x="34" y="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87" name="Freeform 319"/>
          <p:cNvSpPr>
            <a:spLocks/>
          </p:cNvSpPr>
          <p:nvPr/>
        </p:nvSpPr>
        <p:spPr bwMode="auto">
          <a:xfrm>
            <a:off x="3640138" y="2247900"/>
            <a:ext cx="80962" cy="30163"/>
          </a:xfrm>
          <a:custGeom>
            <a:avLst/>
            <a:gdLst>
              <a:gd name="T0" fmla="*/ 2147483647 w 51"/>
              <a:gd name="T1" fmla="*/ 0 h 19"/>
              <a:gd name="T2" fmla="*/ 2147483647 w 51"/>
              <a:gd name="T3" fmla="*/ 2147483647 h 19"/>
              <a:gd name="T4" fmla="*/ 0 w 51"/>
              <a:gd name="T5" fmla="*/ 2147483647 h 19"/>
              <a:gd name="T6" fmla="*/ 0 60000 65536"/>
              <a:gd name="T7" fmla="*/ 0 60000 65536"/>
              <a:gd name="T8" fmla="*/ 0 60000 65536"/>
              <a:gd name="T9" fmla="*/ 0 w 51"/>
              <a:gd name="T10" fmla="*/ 0 h 19"/>
              <a:gd name="T11" fmla="*/ 51 w 51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9">
                <a:moveTo>
                  <a:pt x="50" y="0"/>
                </a:moveTo>
                <a:lnTo>
                  <a:pt x="25" y="9"/>
                </a:lnTo>
                <a:lnTo>
                  <a:pt x="0" y="1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88" name="Freeform 320"/>
          <p:cNvSpPr>
            <a:spLocks/>
          </p:cNvSpPr>
          <p:nvPr/>
        </p:nvSpPr>
        <p:spPr bwMode="auto">
          <a:xfrm>
            <a:off x="3600450" y="2276475"/>
            <a:ext cx="41275" cy="14288"/>
          </a:xfrm>
          <a:custGeom>
            <a:avLst/>
            <a:gdLst>
              <a:gd name="T0" fmla="*/ 2147483647 w 26"/>
              <a:gd name="T1" fmla="*/ 0 h 9"/>
              <a:gd name="T2" fmla="*/ 2147483647 w 26"/>
              <a:gd name="T3" fmla="*/ 2147483647 h 9"/>
              <a:gd name="T4" fmla="*/ 0 w 26"/>
              <a:gd name="T5" fmla="*/ 2147483647 h 9"/>
              <a:gd name="T6" fmla="*/ 0 60000 65536"/>
              <a:gd name="T7" fmla="*/ 0 60000 65536"/>
              <a:gd name="T8" fmla="*/ 0 60000 65536"/>
              <a:gd name="T9" fmla="*/ 0 w 26"/>
              <a:gd name="T10" fmla="*/ 0 h 9"/>
              <a:gd name="T11" fmla="*/ 26 w 26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9">
                <a:moveTo>
                  <a:pt x="25" y="0"/>
                </a:moveTo>
                <a:lnTo>
                  <a:pt x="8" y="8"/>
                </a:lnTo>
                <a:lnTo>
                  <a:pt x="0" y="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89" name="Line 321"/>
          <p:cNvSpPr>
            <a:spLocks noChangeShapeType="1"/>
          </p:cNvSpPr>
          <p:nvPr/>
        </p:nvSpPr>
        <p:spPr bwMode="auto">
          <a:xfrm flipH="1">
            <a:off x="3581400" y="2289175"/>
            <a:ext cx="25400" cy="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090" name="Freeform 322"/>
          <p:cNvSpPr>
            <a:spLocks/>
          </p:cNvSpPr>
          <p:nvPr/>
        </p:nvSpPr>
        <p:spPr bwMode="auto">
          <a:xfrm>
            <a:off x="3573463" y="2289175"/>
            <a:ext cx="15875" cy="30163"/>
          </a:xfrm>
          <a:custGeom>
            <a:avLst/>
            <a:gdLst>
              <a:gd name="T0" fmla="*/ 2147483647 w 10"/>
              <a:gd name="T1" fmla="*/ 0 h 19"/>
              <a:gd name="T2" fmla="*/ 0 w 10"/>
              <a:gd name="T3" fmla="*/ 2147483647 h 19"/>
              <a:gd name="T4" fmla="*/ 0 w 10"/>
              <a:gd name="T5" fmla="*/ 2147483647 h 19"/>
              <a:gd name="T6" fmla="*/ 0 60000 65536"/>
              <a:gd name="T7" fmla="*/ 0 60000 65536"/>
              <a:gd name="T8" fmla="*/ 0 60000 65536"/>
              <a:gd name="T9" fmla="*/ 0 w 10"/>
              <a:gd name="T10" fmla="*/ 0 h 19"/>
              <a:gd name="T11" fmla="*/ 10 w 10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9">
                <a:moveTo>
                  <a:pt x="9" y="0"/>
                </a:moveTo>
                <a:lnTo>
                  <a:pt x="0" y="9"/>
                </a:lnTo>
                <a:lnTo>
                  <a:pt x="0" y="1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91" name="Freeform 323"/>
          <p:cNvSpPr>
            <a:spLocks/>
          </p:cNvSpPr>
          <p:nvPr/>
        </p:nvSpPr>
        <p:spPr bwMode="auto">
          <a:xfrm>
            <a:off x="3573463" y="2317750"/>
            <a:ext cx="28575" cy="1588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9" y="0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92" name="Freeform 324"/>
          <p:cNvSpPr>
            <a:spLocks/>
          </p:cNvSpPr>
          <p:nvPr/>
        </p:nvSpPr>
        <p:spPr bwMode="auto">
          <a:xfrm>
            <a:off x="3560763" y="2317750"/>
            <a:ext cx="41275" cy="71438"/>
          </a:xfrm>
          <a:custGeom>
            <a:avLst/>
            <a:gdLst>
              <a:gd name="T0" fmla="*/ 2147483647 w 26"/>
              <a:gd name="T1" fmla="*/ 0 h 45"/>
              <a:gd name="T2" fmla="*/ 2147483647 w 26"/>
              <a:gd name="T3" fmla="*/ 2147483647 h 45"/>
              <a:gd name="T4" fmla="*/ 2147483647 w 26"/>
              <a:gd name="T5" fmla="*/ 2147483647 h 45"/>
              <a:gd name="T6" fmla="*/ 2147483647 w 26"/>
              <a:gd name="T7" fmla="*/ 2147483647 h 45"/>
              <a:gd name="T8" fmla="*/ 0 w 26"/>
              <a:gd name="T9" fmla="*/ 2147483647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45"/>
              <a:gd name="T17" fmla="*/ 26 w 26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45">
                <a:moveTo>
                  <a:pt x="25" y="0"/>
                </a:moveTo>
                <a:lnTo>
                  <a:pt x="25" y="9"/>
                </a:lnTo>
                <a:lnTo>
                  <a:pt x="17" y="18"/>
                </a:lnTo>
                <a:lnTo>
                  <a:pt x="8" y="26"/>
                </a:lnTo>
                <a:lnTo>
                  <a:pt x="0" y="44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93" name="Freeform 325"/>
          <p:cNvSpPr>
            <a:spLocks/>
          </p:cNvSpPr>
          <p:nvPr/>
        </p:nvSpPr>
        <p:spPr bwMode="auto">
          <a:xfrm>
            <a:off x="3560763" y="2387600"/>
            <a:ext cx="14287" cy="211138"/>
          </a:xfrm>
          <a:custGeom>
            <a:avLst/>
            <a:gdLst>
              <a:gd name="T0" fmla="*/ 0 w 9"/>
              <a:gd name="T1" fmla="*/ 0 h 133"/>
              <a:gd name="T2" fmla="*/ 0 w 9"/>
              <a:gd name="T3" fmla="*/ 2147483647 h 133"/>
              <a:gd name="T4" fmla="*/ 0 w 9"/>
              <a:gd name="T5" fmla="*/ 2147483647 h 133"/>
              <a:gd name="T6" fmla="*/ 2147483647 w 9"/>
              <a:gd name="T7" fmla="*/ 2147483647 h 133"/>
              <a:gd name="T8" fmla="*/ 2147483647 w 9"/>
              <a:gd name="T9" fmla="*/ 2147483647 h 1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33"/>
              <a:gd name="T17" fmla="*/ 9 w 9"/>
              <a:gd name="T18" fmla="*/ 133 h 1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33">
                <a:moveTo>
                  <a:pt x="0" y="0"/>
                </a:moveTo>
                <a:lnTo>
                  <a:pt x="0" y="26"/>
                </a:lnTo>
                <a:lnTo>
                  <a:pt x="0" y="53"/>
                </a:lnTo>
                <a:lnTo>
                  <a:pt x="8" y="88"/>
                </a:lnTo>
                <a:lnTo>
                  <a:pt x="8" y="132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94" name="Freeform 326"/>
          <p:cNvSpPr>
            <a:spLocks/>
          </p:cNvSpPr>
          <p:nvPr/>
        </p:nvSpPr>
        <p:spPr bwMode="auto">
          <a:xfrm>
            <a:off x="3573463" y="2597150"/>
            <a:ext cx="28575" cy="447675"/>
          </a:xfrm>
          <a:custGeom>
            <a:avLst/>
            <a:gdLst>
              <a:gd name="T0" fmla="*/ 0 w 18"/>
              <a:gd name="T1" fmla="*/ 0 h 282"/>
              <a:gd name="T2" fmla="*/ 0 w 18"/>
              <a:gd name="T3" fmla="*/ 2147483647 h 282"/>
              <a:gd name="T4" fmla="*/ 2147483647 w 18"/>
              <a:gd name="T5" fmla="*/ 2147483647 h 282"/>
              <a:gd name="T6" fmla="*/ 2147483647 w 18"/>
              <a:gd name="T7" fmla="*/ 2147483647 h 282"/>
              <a:gd name="T8" fmla="*/ 2147483647 w 18"/>
              <a:gd name="T9" fmla="*/ 2147483647 h 2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82"/>
              <a:gd name="T17" fmla="*/ 18 w 18"/>
              <a:gd name="T18" fmla="*/ 282 h 2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82">
                <a:moveTo>
                  <a:pt x="0" y="0"/>
                </a:moveTo>
                <a:lnTo>
                  <a:pt x="0" y="52"/>
                </a:lnTo>
                <a:lnTo>
                  <a:pt x="9" y="114"/>
                </a:lnTo>
                <a:lnTo>
                  <a:pt x="9" y="193"/>
                </a:lnTo>
                <a:lnTo>
                  <a:pt x="17" y="281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95" name="Freeform 327"/>
          <p:cNvSpPr>
            <a:spLocks/>
          </p:cNvSpPr>
          <p:nvPr/>
        </p:nvSpPr>
        <p:spPr bwMode="auto">
          <a:xfrm>
            <a:off x="3600450" y="3043238"/>
            <a:ext cx="80963" cy="782637"/>
          </a:xfrm>
          <a:custGeom>
            <a:avLst/>
            <a:gdLst>
              <a:gd name="T0" fmla="*/ 0 w 51"/>
              <a:gd name="T1" fmla="*/ 0 h 493"/>
              <a:gd name="T2" fmla="*/ 2147483647 w 51"/>
              <a:gd name="T3" fmla="*/ 2147483647 h 493"/>
              <a:gd name="T4" fmla="*/ 2147483647 w 51"/>
              <a:gd name="T5" fmla="*/ 2147483647 h 493"/>
              <a:gd name="T6" fmla="*/ 2147483647 w 51"/>
              <a:gd name="T7" fmla="*/ 2147483647 h 493"/>
              <a:gd name="T8" fmla="*/ 2147483647 w 51"/>
              <a:gd name="T9" fmla="*/ 2147483647 h 493"/>
              <a:gd name="T10" fmla="*/ 2147483647 w 51"/>
              <a:gd name="T11" fmla="*/ 2147483647 h 493"/>
              <a:gd name="T12" fmla="*/ 2147483647 w 51"/>
              <a:gd name="T13" fmla="*/ 2147483647 h 49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"/>
              <a:gd name="T22" fmla="*/ 0 h 493"/>
              <a:gd name="T23" fmla="*/ 51 w 51"/>
              <a:gd name="T24" fmla="*/ 493 h 49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" h="493">
                <a:moveTo>
                  <a:pt x="0" y="0"/>
                </a:moveTo>
                <a:lnTo>
                  <a:pt x="8" y="53"/>
                </a:lnTo>
                <a:lnTo>
                  <a:pt x="8" y="114"/>
                </a:lnTo>
                <a:lnTo>
                  <a:pt x="25" y="237"/>
                </a:lnTo>
                <a:lnTo>
                  <a:pt x="33" y="369"/>
                </a:lnTo>
                <a:lnTo>
                  <a:pt x="42" y="431"/>
                </a:lnTo>
                <a:lnTo>
                  <a:pt x="50" y="492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96" name="Freeform 328"/>
          <p:cNvSpPr>
            <a:spLocks/>
          </p:cNvSpPr>
          <p:nvPr/>
        </p:nvSpPr>
        <p:spPr bwMode="auto">
          <a:xfrm>
            <a:off x="3679825" y="3824288"/>
            <a:ext cx="134938" cy="601662"/>
          </a:xfrm>
          <a:custGeom>
            <a:avLst/>
            <a:gdLst>
              <a:gd name="T0" fmla="*/ 0 w 85"/>
              <a:gd name="T1" fmla="*/ 0 h 379"/>
              <a:gd name="T2" fmla="*/ 2147483647 w 85"/>
              <a:gd name="T3" fmla="*/ 2147483647 h 379"/>
              <a:gd name="T4" fmla="*/ 2147483647 w 85"/>
              <a:gd name="T5" fmla="*/ 2147483647 h 379"/>
              <a:gd name="T6" fmla="*/ 2147483647 w 85"/>
              <a:gd name="T7" fmla="*/ 2147483647 h 379"/>
              <a:gd name="T8" fmla="*/ 2147483647 w 85"/>
              <a:gd name="T9" fmla="*/ 2147483647 h 3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79"/>
              <a:gd name="T17" fmla="*/ 85 w 85"/>
              <a:gd name="T18" fmla="*/ 379 h 3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79">
                <a:moveTo>
                  <a:pt x="0" y="0"/>
                </a:moveTo>
                <a:lnTo>
                  <a:pt x="17" y="105"/>
                </a:lnTo>
                <a:lnTo>
                  <a:pt x="42" y="202"/>
                </a:lnTo>
                <a:lnTo>
                  <a:pt x="67" y="290"/>
                </a:lnTo>
                <a:lnTo>
                  <a:pt x="84" y="37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97" name="Freeform 329"/>
          <p:cNvSpPr>
            <a:spLocks/>
          </p:cNvSpPr>
          <p:nvPr/>
        </p:nvSpPr>
        <p:spPr bwMode="auto">
          <a:xfrm>
            <a:off x="3813175" y="4424363"/>
            <a:ext cx="93663" cy="433387"/>
          </a:xfrm>
          <a:custGeom>
            <a:avLst/>
            <a:gdLst>
              <a:gd name="T0" fmla="*/ 0 w 59"/>
              <a:gd name="T1" fmla="*/ 0 h 273"/>
              <a:gd name="T2" fmla="*/ 2147483647 w 59"/>
              <a:gd name="T3" fmla="*/ 2147483647 h 273"/>
              <a:gd name="T4" fmla="*/ 2147483647 w 59"/>
              <a:gd name="T5" fmla="*/ 2147483647 h 273"/>
              <a:gd name="T6" fmla="*/ 2147483647 w 59"/>
              <a:gd name="T7" fmla="*/ 2147483647 h 273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273"/>
              <a:gd name="T14" fmla="*/ 59 w 59"/>
              <a:gd name="T15" fmla="*/ 273 h 2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273">
                <a:moveTo>
                  <a:pt x="0" y="0"/>
                </a:moveTo>
                <a:lnTo>
                  <a:pt x="16" y="79"/>
                </a:lnTo>
                <a:lnTo>
                  <a:pt x="25" y="149"/>
                </a:lnTo>
                <a:lnTo>
                  <a:pt x="58" y="272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98" name="Freeform 330"/>
          <p:cNvSpPr>
            <a:spLocks/>
          </p:cNvSpPr>
          <p:nvPr/>
        </p:nvSpPr>
        <p:spPr bwMode="auto">
          <a:xfrm>
            <a:off x="3905250" y="4856163"/>
            <a:ext cx="147638" cy="350837"/>
          </a:xfrm>
          <a:custGeom>
            <a:avLst/>
            <a:gdLst>
              <a:gd name="T0" fmla="*/ 0 w 93"/>
              <a:gd name="T1" fmla="*/ 0 h 221"/>
              <a:gd name="T2" fmla="*/ 2147483647 w 93"/>
              <a:gd name="T3" fmla="*/ 2147483647 h 221"/>
              <a:gd name="T4" fmla="*/ 2147483647 w 93"/>
              <a:gd name="T5" fmla="*/ 2147483647 h 221"/>
              <a:gd name="T6" fmla="*/ 0 60000 65536"/>
              <a:gd name="T7" fmla="*/ 0 60000 65536"/>
              <a:gd name="T8" fmla="*/ 0 60000 65536"/>
              <a:gd name="T9" fmla="*/ 0 w 93"/>
              <a:gd name="T10" fmla="*/ 0 h 221"/>
              <a:gd name="T11" fmla="*/ 93 w 93"/>
              <a:gd name="T12" fmla="*/ 221 h 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" h="221">
                <a:moveTo>
                  <a:pt x="0" y="0"/>
                </a:moveTo>
                <a:lnTo>
                  <a:pt x="42" y="115"/>
                </a:lnTo>
                <a:lnTo>
                  <a:pt x="92" y="22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099" name="Freeform 331"/>
          <p:cNvSpPr>
            <a:spLocks/>
          </p:cNvSpPr>
          <p:nvPr/>
        </p:nvSpPr>
        <p:spPr bwMode="auto">
          <a:xfrm>
            <a:off x="4051300" y="5205413"/>
            <a:ext cx="120650" cy="238125"/>
          </a:xfrm>
          <a:custGeom>
            <a:avLst/>
            <a:gdLst>
              <a:gd name="T0" fmla="*/ 0 w 76"/>
              <a:gd name="T1" fmla="*/ 0 h 150"/>
              <a:gd name="T2" fmla="*/ 2147483647 w 76"/>
              <a:gd name="T3" fmla="*/ 2147483647 h 150"/>
              <a:gd name="T4" fmla="*/ 2147483647 w 76"/>
              <a:gd name="T5" fmla="*/ 2147483647 h 150"/>
              <a:gd name="T6" fmla="*/ 2147483647 w 76"/>
              <a:gd name="T7" fmla="*/ 2147483647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150"/>
              <a:gd name="T14" fmla="*/ 76 w 76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150">
                <a:moveTo>
                  <a:pt x="0" y="0"/>
                </a:moveTo>
                <a:lnTo>
                  <a:pt x="17" y="44"/>
                </a:lnTo>
                <a:lnTo>
                  <a:pt x="42" y="79"/>
                </a:lnTo>
                <a:lnTo>
                  <a:pt x="75" y="149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00" name="Freeform 332"/>
          <p:cNvSpPr>
            <a:spLocks/>
          </p:cNvSpPr>
          <p:nvPr/>
        </p:nvSpPr>
        <p:spPr bwMode="auto">
          <a:xfrm>
            <a:off x="4170363" y="5441950"/>
            <a:ext cx="80962" cy="211138"/>
          </a:xfrm>
          <a:custGeom>
            <a:avLst/>
            <a:gdLst>
              <a:gd name="T0" fmla="*/ 0 w 51"/>
              <a:gd name="T1" fmla="*/ 0 h 133"/>
              <a:gd name="T2" fmla="*/ 2147483647 w 51"/>
              <a:gd name="T3" fmla="*/ 2147483647 h 133"/>
              <a:gd name="T4" fmla="*/ 2147483647 w 51"/>
              <a:gd name="T5" fmla="*/ 2147483647 h 133"/>
              <a:gd name="T6" fmla="*/ 2147483647 w 51"/>
              <a:gd name="T7" fmla="*/ 2147483647 h 133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133"/>
              <a:gd name="T14" fmla="*/ 51 w 51"/>
              <a:gd name="T15" fmla="*/ 133 h 1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133">
                <a:moveTo>
                  <a:pt x="0" y="0"/>
                </a:moveTo>
                <a:lnTo>
                  <a:pt x="25" y="71"/>
                </a:lnTo>
                <a:lnTo>
                  <a:pt x="42" y="106"/>
                </a:lnTo>
                <a:lnTo>
                  <a:pt x="50" y="132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01" name="Freeform 333"/>
          <p:cNvSpPr>
            <a:spLocks/>
          </p:cNvSpPr>
          <p:nvPr/>
        </p:nvSpPr>
        <p:spPr bwMode="auto">
          <a:xfrm>
            <a:off x="4249738" y="5651500"/>
            <a:ext cx="93662" cy="114300"/>
          </a:xfrm>
          <a:custGeom>
            <a:avLst/>
            <a:gdLst>
              <a:gd name="T0" fmla="*/ 0 w 59"/>
              <a:gd name="T1" fmla="*/ 0 h 72"/>
              <a:gd name="T2" fmla="*/ 2147483647 w 59"/>
              <a:gd name="T3" fmla="*/ 2147483647 h 72"/>
              <a:gd name="T4" fmla="*/ 2147483647 w 59"/>
              <a:gd name="T5" fmla="*/ 2147483647 h 72"/>
              <a:gd name="T6" fmla="*/ 0 60000 65536"/>
              <a:gd name="T7" fmla="*/ 0 60000 65536"/>
              <a:gd name="T8" fmla="*/ 0 60000 65536"/>
              <a:gd name="T9" fmla="*/ 0 w 59"/>
              <a:gd name="T10" fmla="*/ 0 h 72"/>
              <a:gd name="T11" fmla="*/ 59 w 59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72">
                <a:moveTo>
                  <a:pt x="0" y="0"/>
                </a:moveTo>
                <a:lnTo>
                  <a:pt x="33" y="44"/>
                </a:lnTo>
                <a:lnTo>
                  <a:pt x="58" y="71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02" name="Freeform 334"/>
          <p:cNvSpPr>
            <a:spLocks/>
          </p:cNvSpPr>
          <p:nvPr/>
        </p:nvSpPr>
        <p:spPr bwMode="auto">
          <a:xfrm>
            <a:off x="4341813" y="5764213"/>
            <a:ext cx="55562" cy="84137"/>
          </a:xfrm>
          <a:custGeom>
            <a:avLst/>
            <a:gdLst>
              <a:gd name="T0" fmla="*/ 0 w 35"/>
              <a:gd name="T1" fmla="*/ 0 h 53"/>
              <a:gd name="T2" fmla="*/ 2147483647 w 35"/>
              <a:gd name="T3" fmla="*/ 2147483647 h 53"/>
              <a:gd name="T4" fmla="*/ 2147483647 w 35"/>
              <a:gd name="T5" fmla="*/ 2147483647 h 53"/>
              <a:gd name="T6" fmla="*/ 0 60000 65536"/>
              <a:gd name="T7" fmla="*/ 0 60000 65536"/>
              <a:gd name="T8" fmla="*/ 0 60000 65536"/>
              <a:gd name="T9" fmla="*/ 0 w 35"/>
              <a:gd name="T10" fmla="*/ 0 h 53"/>
              <a:gd name="T11" fmla="*/ 35 w 35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53">
                <a:moveTo>
                  <a:pt x="0" y="0"/>
                </a:moveTo>
                <a:lnTo>
                  <a:pt x="17" y="26"/>
                </a:lnTo>
                <a:lnTo>
                  <a:pt x="34" y="52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03" name="Freeform 335"/>
          <p:cNvSpPr>
            <a:spLocks/>
          </p:cNvSpPr>
          <p:nvPr/>
        </p:nvSpPr>
        <p:spPr bwMode="auto">
          <a:xfrm>
            <a:off x="4395788" y="5846763"/>
            <a:ext cx="28575" cy="30162"/>
          </a:xfrm>
          <a:custGeom>
            <a:avLst/>
            <a:gdLst>
              <a:gd name="T0" fmla="*/ 0 w 18"/>
              <a:gd name="T1" fmla="*/ 0 h 19"/>
              <a:gd name="T2" fmla="*/ 2147483647 w 18"/>
              <a:gd name="T3" fmla="*/ 2147483647 h 19"/>
              <a:gd name="T4" fmla="*/ 2147483647 w 18"/>
              <a:gd name="T5" fmla="*/ 2147483647 h 19"/>
              <a:gd name="T6" fmla="*/ 0 60000 65536"/>
              <a:gd name="T7" fmla="*/ 0 60000 65536"/>
              <a:gd name="T8" fmla="*/ 0 60000 65536"/>
              <a:gd name="T9" fmla="*/ 0 w 18"/>
              <a:gd name="T10" fmla="*/ 0 h 19"/>
              <a:gd name="T11" fmla="*/ 18 w 18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9">
                <a:moveTo>
                  <a:pt x="0" y="0"/>
                </a:moveTo>
                <a:lnTo>
                  <a:pt x="8" y="9"/>
                </a:lnTo>
                <a:lnTo>
                  <a:pt x="17" y="18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04" name="Freeform 336"/>
          <p:cNvSpPr>
            <a:spLocks/>
          </p:cNvSpPr>
          <p:nvPr/>
        </p:nvSpPr>
        <p:spPr bwMode="auto">
          <a:xfrm>
            <a:off x="4422775" y="5861050"/>
            <a:ext cx="41275" cy="15875"/>
          </a:xfrm>
          <a:custGeom>
            <a:avLst/>
            <a:gdLst>
              <a:gd name="T0" fmla="*/ 0 w 26"/>
              <a:gd name="T1" fmla="*/ 2147483647 h 10"/>
              <a:gd name="T2" fmla="*/ 2147483647 w 26"/>
              <a:gd name="T3" fmla="*/ 2147483647 h 10"/>
              <a:gd name="T4" fmla="*/ 2147483647 w 26"/>
              <a:gd name="T5" fmla="*/ 0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0" y="9"/>
                </a:moveTo>
                <a:lnTo>
                  <a:pt x="8" y="9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05" name="Freeform 337"/>
          <p:cNvSpPr>
            <a:spLocks/>
          </p:cNvSpPr>
          <p:nvPr/>
        </p:nvSpPr>
        <p:spPr bwMode="auto">
          <a:xfrm>
            <a:off x="5456238" y="1927225"/>
            <a:ext cx="93662" cy="42863"/>
          </a:xfrm>
          <a:custGeom>
            <a:avLst/>
            <a:gdLst>
              <a:gd name="T0" fmla="*/ 2147483647 w 59"/>
              <a:gd name="T1" fmla="*/ 0 h 27"/>
              <a:gd name="T2" fmla="*/ 2147483647 w 59"/>
              <a:gd name="T3" fmla="*/ 2147483647 h 27"/>
              <a:gd name="T4" fmla="*/ 0 w 59"/>
              <a:gd name="T5" fmla="*/ 2147483647 h 27"/>
              <a:gd name="T6" fmla="*/ 0 60000 65536"/>
              <a:gd name="T7" fmla="*/ 0 60000 65536"/>
              <a:gd name="T8" fmla="*/ 0 60000 65536"/>
              <a:gd name="T9" fmla="*/ 0 w 59"/>
              <a:gd name="T10" fmla="*/ 0 h 27"/>
              <a:gd name="T11" fmla="*/ 59 w 5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27">
                <a:moveTo>
                  <a:pt x="58" y="0"/>
                </a:moveTo>
                <a:lnTo>
                  <a:pt x="25" y="9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06" name="Freeform 338"/>
          <p:cNvSpPr>
            <a:spLocks/>
          </p:cNvSpPr>
          <p:nvPr/>
        </p:nvSpPr>
        <p:spPr bwMode="auto">
          <a:xfrm>
            <a:off x="5376863" y="1968500"/>
            <a:ext cx="80962" cy="114300"/>
          </a:xfrm>
          <a:custGeom>
            <a:avLst/>
            <a:gdLst>
              <a:gd name="T0" fmla="*/ 2147483647 w 51"/>
              <a:gd name="T1" fmla="*/ 0 h 72"/>
              <a:gd name="T2" fmla="*/ 2147483647 w 51"/>
              <a:gd name="T3" fmla="*/ 2147483647 h 72"/>
              <a:gd name="T4" fmla="*/ 0 w 51"/>
              <a:gd name="T5" fmla="*/ 2147483647 h 72"/>
              <a:gd name="T6" fmla="*/ 0 60000 65536"/>
              <a:gd name="T7" fmla="*/ 0 60000 65536"/>
              <a:gd name="T8" fmla="*/ 0 60000 65536"/>
              <a:gd name="T9" fmla="*/ 0 w 51"/>
              <a:gd name="T10" fmla="*/ 0 h 72"/>
              <a:gd name="T11" fmla="*/ 51 w 51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72">
                <a:moveTo>
                  <a:pt x="50" y="0"/>
                </a:moveTo>
                <a:lnTo>
                  <a:pt x="25" y="27"/>
                </a:lnTo>
                <a:lnTo>
                  <a:pt x="0" y="7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07" name="Freeform 339"/>
          <p:cNvSpPr>
            <a:spLocks/>
          </p:cNvSpPr>
          <p:nvPr/>
        </p:nvSpPr>
        <p:spPr bwMode="auto">
          <a:xfrm>
            <a:off x="5283200" y="2081213"/>
            <a:ext cx="95250" cy="209550"/>
          </a:xfrm>
          <a:custGeom>
            <a:avLst/>
            <a:gdLst>
              <a:gd name="T0" fmla="*/ 2147483647 w 60"/>
              <a:gd name="T1" fmla="*/ 0 h 132"/>
              <a:gd name="T2" fmla="*/ 2147483647 w 60"/>
              <a:gd name="T3" fmla="*/ 2147483647 h 132"/>
              <a:gd name="T4" fmla="*/ 2147483647 w 60"/>
              <a:gd name="T5" fmla="*/ 2147483647 h 132"/>
              <a:gd name="T6" fmla="*/ 0 w 60"/>
              <a:gd name="T7" fmla="*/ 2147483647 h 132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132"/>
              <a:gd name="T14" fmla="*/ 60 w 60"/>
              <a:gd name="T15" fmla="*/ 132 h 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132">
                <a:moveTo>
                  <a:pt x="59" y="0"/>
                </a:moveTo>
                <a:lnTo>
                  <a:pt x="25" y="52"/>
                </a:lnTo>
                <a:lnTo>
                  <a:pt x="17" y="87"/>
                </a:lnTo>
                <a:lnTo>
                  <a:pt x="0" y="13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08" name="Freeform 340"/>
          <p:cNvSpPr>
            <a:spLocks/>
          </p:cNvSpPr>
          <p:nvPr/>
        </p:nvSpPr>
        <p:spPr bwMode="auto">
          <a:xfrm>
            <a:off x="5216525" y="2289175"/>
            <a:ext cx="68263" cy="379413"/>
          </a:xfrm>
          <a:custGeom>
            <a:avLst/>
            <a:gdLst>
              <a:gd name="T0" fmla="*/ 2147483647 w 43"/>
              <a:gd name="T1" fmla="*/ 0 h 239"/>
              <a:gd name="T2" fmla="*/ 2147483647 w 43"/>
              <a:gd name="T3" fmla="*/ 2147483647 h 239"/>
              <a:gd name="T4" fmla="*/ 2147483647 w 43"/>
              <a:gd name="T5" fmla="*/ 2147483647 h 239"/>
              <a:gd name="T6" fmla="*/ 2147483647 w 43"/>
              <a:gd name="T7" fmla="*/ 2147483647 h 239"/>
              <a:gd name="T8" fmla="*/ 0 w 43"/>
              <a:gd name="T9" fmla="*/ 2147483647 h 2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239"/>
              <a:gd name="T17" fmla="*/ 43 w 43"/>
              <a:gd name="T18" fmla="*/ 239 h 2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239">
                <a:moveTo>
                  <a:pt x="42" y="0"/>
                </a:moveTo>
                <a:lnTo>
                  <a:pt x="34" y="53"/>
                </a:lnTo>
                <a:lnTo>
                  <a:pt x="26" y="106"/>
                </a:lnTo>
                <a:lnTo>
                  <a:pt x="9" y="167"/>
                </a:lnTo>
                <a:lnTo>
                  <a:pt x="0" y="23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09" name="Freeform 341"/>
          <p:cNvSpPr>
            <a:spLocks/>
          </p:cNvSpPr>
          <p:nvPr/>
        </p:nvSpPr>
        <p:spPr bwMode="auto">
          <a:xfrm>
            <a:off x="5111750" y="2667000"/>
            <a:ext cx="106363" cy="587375"/>
          </a:xfrm>
          <a:custGeom>
            <a:avLst/>
            <a:gdLst>
              <a:gd name="T0" fmla="*/ 2147483647 w 67"/>
              <a:gd name="T1" fmla="*/ 0 h 370"/>
              <a:gd name="T2" fmla="*/ 2147483647 w 67"/>
              <a:gd name="T3" fmla="*/ 2147483647 h 370"/>
              <a:gd name="T4" fmla="*/ 2147483647 w 67"/>
              <a:gd name="T5" fmla="*/ 2147483647 h 370"/>
              <a:gd name="T6" fmla="*/ 2147483647 w 67"/>
              <a:gd name="T7" fmla="*/ 2147483647 h 370"/>
              <a:gd name="T8" fmla="*/ 0 w 67"/>
              <a:gd name="T9" fmla="*/ 2147483647 h 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"/>
              <a:gd name="T16" fmla="*/ 0 h 370"/>
              <a:gd name="T17" fmla="*/ 67 w 67"/>
              <a:gd name="T18" fmla="*/ 370 h 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" h="370">
                <a:moveTo>
                  <a:pt x="66" y="0"/>
                </a:moveTo>
                <a:lnTo>
                  <a:pt x="50" y="88"/>
                </a:lnTo>
                <a:lnTo>
                  <a:pt x="33" y="175"/>
                </a:lnTo>
                <a:lnTo>
                  <a:pt x="16" y="272"/>
                </a:lnTo>
                <a:lnTo>
                  <a:pt x="0" y="36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10" name="Freeform 342"/>
          <p:cNvSpPr>
            <a:spLocks/>
          </p:cNvSpPr>
          <p:nvPr/>
        </p:nvSpPr>
        <p:spPr bwMode="auto">
          <a:xfrm>
            <a:off x="5072063" y="3252788"/>
            <a:ext cx="41275" cy="544512"/>
          </a:xfrm>
          <a:custGeom>
            <a:avLst/>
            <a:gdLst>
              <a:gd name="T0" fmla="*/ 2147483647 w 26"/>
              <a:gd name="T1" fmla="*/ 0 h 343"/>
              <a:gd name="T2" fmla="*/ 2147483647 w 26"/>
              <a:gd name="T3" fmla="*/ 2147483647 h 343"/>
              <a:gd name="T4" fmla="*/ 2147483647 w 26"/>
              <a:gd name="T5" fmla="*/ 2147483647 h 343"/>
              <a:gd name="T6" fmla="*/ 0 w 26"/>
              <a:gd name="T7" fmla="*/ 2147483647 h 343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343"/>
              <a:gd name="T14" fmla="*/ 26 w 26"/>
              <a:gd name="T15" fmla="*/ 343 h 3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343">
                <a:moveTo>
                  <a:pt x="25" y="0"/>
                </a:moveTo>
                <a:lnTo>
                  <a:pt x="8" y="175"/>
                </a:lnTo>
                <a:lnTo>
                  <a:pt x="8" y="263"/>
                </a:lnTo>
                <a:lnTo>
                  <a:pt x="0" y="342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11" name="Freeform 343"/>
          <p:cNvSpPr>
            <a:spLocks/>
          </p:cNvSpPr>
          <p:nvPr/>
        </p:nvSpPr>
        <p:spPr bwMode="auto">
          <a:xfrm>
            <a:off x="5045075" y="3795713"/>
            <a:ext cx="28575" cy="420687"/>
          </a:xfrm>
          <a:custGeom>
            <a:avLst/>
            <a:gdLst>
              <a:gd name="T0" fmla="*/ 2147483647 w 18"/>
              <a:gd name="T1" fmla="*/ 0 h 265"/>
              <a:gd name="T2" fmla="*/ 2147483647 w 18"/>
              <a:gd name="T3" fmla="*/ 2147483647 h 265"/>
              <a:gd name="T4" fmla="*/ 2147483647 w 18"/>
              <a:gd name="T5" fmla="*/ 2147483647 h 265"/>
              <a:gd name="T6" fmla="*/ 0 w 18"/>
              <a:gd name="T7" fmla="*/ 2147483647 h 265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265"/>
              <a:gd name="T14" fmla="*/ 18 w 18"/>
              <a:gd name="T15" fmla="*/ 265 h 2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265">
                <a:moveTo>
                  <a:pt x="17" y="0"/>
                </a:moveTo>
                <a:lnTo>
                  <a:pt x="8" y="71"/>
                </a:lnTo>
                <a:lnTo>
                  <a:pt x="8" y="141"/>
                </a:lnTo>
                <a:lnTo>
                  <a:pt x="0" y="26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12" name="Freeform 344"/>
          <p:cNvSpPr>
            <a:spLocks/>
          </p:cNvSpPr>
          <p:nvPr/>
        </p:nvSpPr>
        <p:spPr bwMode="auto">
          <a:xfrm>
            <a:off x="5018088" y="4214813"/>
            <a:ext cx="28575" cy="377825"/>
          </a:xfrm>
          <a:custGeom>
            <a:avLst/>
            <a:gdLst>
              <a:gd name="T0" fmla="*/ 2147483647 w 18"/>
              <a:gd name="T1" fmla="*/ 0 h 238"/>
              <a:gd name="T2" fmla="*/ 2147483647 w 18"/>
              <a:gd name="T3" fmla="*/ 2147483647 h 238"/>
              <a:gd name="T4" fmla="*/ 0 w 18"/>
              <a:gd name="T5" fmla="*/ 2147483647 h 238"/>
              <a:gd name="T6" fmla="*/ 0 60000 65536"/>
              <a:gd name="T7" fmla="*/ 0 60000 65536"/>
              <a:gd name="T8" fmla="*/ 0 60000 65536"/>
              <a:gd name="T9" fmla="*/ 0 w 18"/>
              <a:gd name="T10" fmla="*/ 0 h 238"/>
              <a:gd name="T11" fmla="*/ 18 w 18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38">
                <a:moveTo>
                  <a:pt x="17" y="0"/>
                </a:moveTo>
                <a:lnTo>
                  <a:pt x="9" y="123"/>
                </a:lnTo>
                <a:lnTo>
                  <a:pt x="0" y="23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13" name="Freeform 345"/>
          <p:cNvSpPr>
            <a:spLocks/>
          </p:cNvSpPr>
          <p:nvPr/>
        </p:nvSpPr>
        <p:spPr bwMode="auto">
          <a:xfrm>
            <a:off x="5005388" y="4591050"/>
            <a:ext cx="14287" cy="309563"/>
          </a:xfrm>
          <a:custGeom>
            <a:avLst/>
            <a:gdLst>
              <a:gd name="T0" fmla="*/ 2147483647 w 9"/>
              <a:gd name="T1" fmla="*/ 0 h 195"/>
              <a:gd name="T2" fmla="*/ 0 w 9"/>
              <a:gd name="T3" fmla="*/ 2147483647 h 195"/>
              <a:gd name="T4" fmla="*/ 0 w 9"/>
              <a:gd name="T5" fmla="*/ 2147483647 h 195"/>
              <a:gd name="T6" fmla="*/ 0 60000 65536"/>
              <a:gd name="T7" fmla="*/ 0 60000 65536"/>
              <a:gd name="T8" fmla="*/ 0 60000 65536"/>
              <a:gd name="T9" fmla="*/ 0 w 9"/>
              <a:gd name="T10" fmla="*/ 0 h 195"/>
              <a:gd name="T11" fmla="*/ 9 w 9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95">
                <a:moveTo>
                  <a:pt x="8" y="0"/>
                </a:moveTo>
                <a:lnTo>
                  <a:pt x="0" y="97"/>
                </a:lnTo>
                <a:lnTo>
                  <a:pt x="0" y="19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14" name="Freeform 346"/>
          <p:cNvSpPr>
            <a:spLocks/>
          </p:cNvSpPr>
          <p:nvPr/>
        </p:nvSpPr>
        <p:spPr bwMode="auto">
          <a:xfrm>
            <a:off x="5005388" y="4899025"/>
            <a:ext cx="1587" cy="266700"/>
          </a:xfrm>
          <a:custGeom>
            <a:avLst/>
            <a:gdLst>
              <a:gd name="T0" fmla="*/ 0 w 1"/>
              <a:gd name="T1" fmla="*/ 0 h 168"/>
              <a:gd name="T2" fmla="*/ 0 w 1"/>
              <a:gd name="T3" fmla="*/ 2147483647 h 168"/>
              <a:gd name="T4" fmla="*/ 0 w 1"/>
              <a:gd name="T5" fmla="*/ 2147483647 h 168"/>
              <a:gd name="T6" fmla="*/ 0 60000 65536"/>
              <a:gd name="T7" fmla="*/ 0 60000 65536"/>
              <a:gd name="T8" fmla="*/ 0 60000 65536"/>
              <a:gd name="T9" fmla="*/ 0 w 1"/>
              <a:gd name="T10" fmla="*/ 0 h 168"/>
              <a:gd name="T11" fmla="*/ 1 w 1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68">
                <a:moveTo>
                  <a:pt x="0" y="0"/>
                </a:moveTo>
                <a:lnTo>
                  <a:pt x="0" y="88"/>
                </a:lnTo>
                <a:lnTo>
                  <a:pt x="0" y="16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15" name="Freeform 347"/>
          <p:cNvSpPr>
            <a:spLocks/>
          </p:cNvSpPr>
          <p:nvPr/>
        </p:nvSpPr>
        <p:spPr bwMode="auto">
          <a:xfrm>
            <a:off x="5005388" y="5164138"/>
            <a:ext cx="14287" cy="209550"/>
          </a:xfrm>
          <a:custGeom>
            <a:avLst/>
            <a:gdLst>
              <a:gd name="T0" fmla="*/ 0 w 9"/>
              <a:gd name="T1" fmla="*/ 0 h 132"/>
              <a:gd name="T2" fmla="*/ 0 w 9"/>
              <a:gd name="T3" fmla="*/ 2147483647 h 132"/>
              <a:gd name="T4" fmla="*/ 2147483647 w 9"/>
              <a:gd name="T5" fmla="*/ 2147483647 h 132"/>
              <a:gd name="T6" fmla="*/ 0 60000 65536"/>
              <a:gd name="T7" fmla="*/ 0 60000 65536"/>
              <a:gd name="T8" fmla="*/ 0 60000 65536"/>
              <a:gd name="T9" fmla="*/ 0 w 9"/>
              <a:gd name="T10" fmla="*/ 0 h 132"/>
              <a:gd name="T11" fmla="*/ 9 w 9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32">
                <a:moveTo>
                  <a:pt x="0" y="0"/>
                </a:moveTo>
                <a:lnTo>
                  <a:pt x="0" y="70"/>
                </a:lnTo>
                <a:lnTo>
                  <a:pt x="8" y="13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16" name="Freeform 348"/>
          <p:cNvSpPr>
            <a:spLocks/>
          </p:cNvSpPr>
          <p:nvPr/>
        </p:nvSpPr>
        <p:spPr bwMode="auto">
          <a:xfrm>
            <a:off x="5018088" y="5372100"/>
            <a:ext cx="28575" cy="141288"/>
          </a:xfrm>
          <a:custGeom>
            <a:avLst/>
            <a:gdLst>
              <a:gd name="T0" fmla="*/ 0 w 18"/>
              <a:gd name="T1" fmla="*/ 0 h 89"/>
              <a:gd name="T2" fmla="*/ 2147483647 w 18"/>
              <a:gd name="T3" fmla="*/ 2147483647 h 89"/>
              <a:gd name="T4" fmla="*/ 2147483647 w 18"/>
              <a:gd name="T5" fmla="*/ 2147483647 h 89"/>
              <a:gd name="T6" fmla="*/ 0 60000 65536"/>
              <a:gd name="T7" fmla="*/ 0 60000 65536"/>
              <a:gd name="T8" fmla="*/ 0 60000 65536"/>
              <a:gd name="T9" fmla="*/ 0 w 18"/>
              <a:gd name="T10" fmla="*/ 0 h 89"/>
              <a:gd name="T11" fmla="*/ 18 w 18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89">
                <a:moveTo>
                  <a:pt x="0" y="0"/>
                </a:moveTo>
                <a:lnTo>
                  <a:pt x="9" y="44"/>
                </a:lnTo>
                <a:lnTo>
                  <a:pt x="17" y="8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17" name="Freeform 349"/>
          <p:cNvSpPr>
            <a:spLocks/>
          </p:cNvSpPr>
          <p:nvPr/>
        </p:nvSpPr>
        <p:spPr bwMode="auto">
          <a:xfrm>
            <a:off x="5045075" y="5511800"/>
            <a:ext cx="41275" cy="100013"/>
          </a:xfrm>
          <a:custGeom>
            <a:avLst/>
            <a:gdLst>
              <a:gd name="T0" fmla="*/ 0 w 26"/>
              <a:gd name="T1" fmla="*/ 0 h 63"/>
              <a:gd name="T2" fmla="*/ 2147483647 w 26"/>
              <a:gd name="T3" fmla="*/ 2147483647 h 63"/>
              <a:gd name="T4" fmla="*/ 2147483647 w 26"/>
              <a:gd name="T5" fmla="*/ 2147483647 h 63"/>
              <a:gd name="T6" fmla="*/ 0 60000 65536"/>
              <a:gd name="T7" fmla="*/ 0 60000 65536"/>
              <a:gd name="T8" fmla="*/ 0 60000 65536"/>
              <a:gd name="T9" fmla="*/ 0 w 26"/>
              <a:gd name="T10" fmla="*/ 0 h 63"/>
              <a:gd name="T11" fmla="*/ 26 w 26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63">
                <a:moveTo>
                  <a:pt x="0" y="0"/>
                </a:moveTo>
                <a:lnTo>
                  <a:pt x="8" y="35"/>
                </a:lnTo>
                <a:lnTo>
                  <a:pt x="25" y="62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18" name="Freeform 350"/>
          <p:cNvSpPr>
            <a:spLocks/>
          </p:cNvSpPr>
          <p:nvPr/>
        </p:nvSpPr>
        <p:spPr bwMode="auto">
          <a:xfrm>
            <a:off x="5084763" y="5610225"/>
            <a:ext cx="107950" cy="42863"/>
          </a:xfrm>
          <a:custGeom>
            <a:avLst/>
            <a:gdLst>
              <a:gd name="T0" fmla="*/ 0 w 68"/>
              <a:gd name="T1" fmla="*/ 0 h 27"/>
              <a:gd name="T2" fmla="*/ 2147483647 w 68"/>
              <a:gd name="T3" fmla="*/ 2147483647 h 27"/>
              <a:gd name="T4" fmla="*/ 2147483647 w 68"/>
              <a:gd name="T5" fmla="*/ 2147483647 h 27"/>
              <a:gd name="T6" fmla="*/ 0 60000 65536"/>
              <a:gd name="T7" fmla="*/ 0 60000 65536"/>
              <a:gd name="T8" fmla="*/ 0 60000 65536"/>
              <a:gd name="T9" fmla="*/ 0 w 68"/>
              <a:gd name="T10" fmla="*/ 0 h 27"/>
              <a:gd name="T11" fmla="*/ 68 w 6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27">
                <a:moveTo>
                  <a:pt x="0" y="0"/>
                </a:moveTo>
                <a:lnTo>
                  <a:pt x="33" y="17"/>
                </a:lnTo>
                <a:lnTo>
                  <a:pt x="67" y="2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19" name="Freeform 351"/>
          <p:cNvSpPr>
            <a:spLocks/>
          </p:cNvSpPr>
          <p:nvPr/>
        </p:nvSpPr>
        <p:spPr bwMode="auto">
          <a:xfrm>
            <a:off x="5191125" y="5637213"/>
            <a:ext cx="120650" cy="15875"/>
          </a:xfrm>
          <a:custGeom>
            <a:avLst/>
            <a:gdLst>
              <a:gd name="T0" fmla="*/ 0 w 76"/>
              <a:gd name="T1" fmla="*/ 2147483647 h 10"/>
              <a:gd name="T2" fmla="*/ 2147483647 w 76"/>
              <a:gd name="T3" fmla="*/ 2147483647 h 10"/>
              <a:gd name="T4" fmla="*/ 2147483647 w 76"/>
              <a:gd name="T5" fmla="*/ 0 h 10"/>
              <a:gd name="T6" fmla="*/ 0 60000 65536"/>
              <a:gd name="T7" fmla="*/ 0 60000 65536"/>
              <a:gd name="T8" fmla="*/ 0 60000 65536"/>
              <a:gd name="T9" fmla="*/ 0 w 76"/>
              <a:gd name="T10" fmla="*/ 0 h 10"/>
              <a:gd name="T11" fmla="*/ 76 w 7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10">
                <a:moveTo>
                  <a:pt x="0" y="9"/>
                </a:moveTo>
                <a:lnTo>
                  <a:pt x="33" y="9"/>
                </a:lnTo>
                <a:lnTo>
                  <a:pt x="7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20" name="Freeform 352"/>
          <p:cNvSpPr>
            <a:spLocks/>
          </p:cNvSpPr>
          <p:nvPr/>
        </p:nvSpPr>
        <p:spPr bwMode="auto">
          <a:xfrm>
            <a:off x="5310188" y="5637213"/>
            <a:ext cx="120650" cy="1587"/>
          </a:xfrm>
          <a:custGeom>
            <a:avLst/>
            <a:gdLst>
              <a:gd name="T0" fmla="*/ 0 w 76"/>
              <a:gd name="T1" fmla="*/ 0 h 1"/>
              <a:gd name="T2" fmla="*/ 2147483647 w 76"/>
              <a:gd name="T3" fmla="*/ 0 h 1"/>
              <a:gd name="T4" fmla="*/ 2147483647 w 76"/>
              <a:gd name="T5" fmla="*/ 0 h 1"/>
              <a:gd name="T6" fmla="*/ 0 60000 65536"/>
              <a:gd name="T7" fmla="*/ 0 60000 65536"/>
              <a:gd name="T8" fmla="*/ 0 60000 65536"/>
              <a:gd name="T9" fmla="*/ 0 w 76"/>
              <a:gd name="T10" fmla="*/ 0 h 1"/>
              <a:gd name="T11" fmla="*/ 76 w 7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1">
                <a:moveTo>
                  <a:pt x="0" y="0"/>
                </a:moveTo>
                <a:lnTo>
                  <a:pt x="42" y="0"/>
                </a:lnTo>
                <a:lnTo>
                  <a:pt x="7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21" name="Freeform 353"/>
          <p:cNvSpPr>
            <a:spLocks/>
          </p:cNvSpPr>
          <p:nvPr/>
        </p:nvSpPr>
        <p:spPr bwMode="auto">
          <a:xfrm>
            <a:off x="5429250" y="5610225"/>
            <a:ext cx="107950" cy="28575"/>
          </a:xfrm>
          <a:custGeom>
            <a:avLst/>
            <a:gdLst>
              <a:gd name="T0" fmla="*/ 0 w 68"/>
              <a:gd name="T1" fmla="*/ 2147483647 h 18"/>
              <a:gd name="T2" fmla="*/ 2147483647 w 68"/>
              <a:gd name="T3" fmla="*/ 2147483647 h 18"/>
              <a:gd name="T4" fmla="*/ 2147483647 w 68"/>
              <a:gd name="T5" fmla="*/ 0 h 18"/>
              <a:gd name="T6" fmla="*/ 0 60000 65536"/>
              <a:gd name="T7" fmla="*/ 0 60000 65536"/>
              <a:gd name="T8" fmla="*/ 0 60000 65536"/>
              <a:gd name="T9" fmla="*/ 0 w 68"/>
              <a:gd name="T10" fmla="*/ 0 h 18"/>
              <a:gd name="T11" fmla="*/ 68 w 68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18">
                <a:moveTo>
                  <a:pt x="0" y="17"/>
                </a:moveTo>
                <a:lnTo>
                  <a:pt x="33" y="9"/>
                </a:lnTo>
                <a:lnTo>
                  <a:pt x="6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22" name="Line 354"/>
          <p:cNvSpPr>
            <a:spLocks noChangeShapeType="1"/>
          </p:cNvSpPr>
          <p:nvPr/>
        </p:nvSpPr>
        <p:spPr bwMode="auto">
          <a:xfrm flipV="1">
            <a:off x="5541963" y="5589588"/>
            <a:ext cx="66675" cy="269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123" name="Line 355"/>
          <p:cNvSpPr>
            <a:spLocks noChangeShapeType="1"/>
          </p:cNvSpPr>
          <p:nvPr/>
        </p:nvSpPr>
        <p:spPr bwMode="auto">
          <a:xfrm flipV="1">
            <a:off x="5621338" y="5561013"/>
            <a:ext cx="53975" cy="412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124" name="Line 356"/>
          <p:cNvSpPr>
            <a:spLocks noChangeShapeType="1"/>
          </p:cNvSpPr>
          <p:nvPr/>
        </p:nvSpPr>
        <p:spPr bwMode="auto">
          <a:xfrm flipV="1">
            <a:off x="5688013" y="5534025"/>
            <a:ext cx="52387" cy="39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125" name="Line 357"/>
          <p:cNvSpPr>
            <a:spLocks noChangeShapeType="1"/>
          </p:cNvSpPr>
          <p:nvPr/>
        </p:nvSpPr>
        <p:spPr bwMode="auto">
          <a:xfrm flipV="1">
            <a:off x="5753100" y="5519738"/>
            <a:ext cx="41275" cy="269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126" name="Line 358"/>
          <p:cNvSpPr>
            <a:spLocks noChangeShapeType="1"/>
          </p:cNvSpPr>
          <p:nvPr/>
        </p:nvSpPr>
        <p:spPr bwMode="auto">
          <a:xfrm flipV="1">
            <a:off x="5807075" y="5492750"/>
            <a:ext cx="14288" cy="39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127" name="Freeform 359"/>
          <p:cNvSpPr>
            <a:spLocks/>
          </p:cNvSpPr>
          <p:nvPr/>
        </p:nvSpPr>
        <p:spPr bwMode="auto">
          <a:xfrm>
            <a:off x="5827713" y="5441950"/>
            <a:ext cx="1587" cy="58738"/>
          </a:xfrm>
          <a:custGeom>
            <a:avLst/>
            <a:gdLst>
              <a:gd name="T0" fmla="*/ 0 w 1"/>
              <a:gd name="T1" fmla="*/ 2147483647 h 37"/>
              <a:gd name="T2" fmla="*/ 0 w 1"/>
              <a:gd name="T3" fmla="*/ 2147483647 h 37"/>
              <a:gd name="T4" fmla="*/ 0 w 1"/>
              <a:gd name="T5" fmla="*/ 0 h 37"/>
              <a:gd name="T6" fmla="*/ 0 60000 65536"/>
              <a:gd name="T7" fmla="*/ 0 60000 65536"/>
              <a:gd name="T8" fmla="*/ 0 60000 65536"/>
              <a:gd name="T9" fmla="*/ 0 w 1"/>
              <a:gd name="T10" fmla="*/ 0 h 37"/>
              <a:gd name="T11" fmla="*/ 1 w 1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7">
                <a:moveTo>
                  <a:pt x="0" y="36"/>
                </a:moveTo>
                <a:lnTo>
                  <a:pt x="0" y="1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28" name="Freeform 360"/>
          <p:cNvSpPr>
            <a:spLocks/>
          </p:cNvSpPr>
          <p:nvPr/>
        </p:nvSpPr>
        <p:spPr bwMode="auto">
          <a:xfrm>
            <a:off x="5827713" y="5414963"/>
            <a:ext cx="66675" cy="28575"/>
          </a:xfrm>
          <a:custGeom>
            <a:avLst/>
            <a:gdLst>
              <a:gd name="T0" fmla="*/ 0 w 42"/>
              <a:gd name="T1" fmla="*/ 2147483647 h 18"/>
              <a:gd name="T2" fmla="*/ 2147483647 w 42"/>
              <a:gd name="T3" fmla="*/ 2147483647 h 18"/>
              <a:gd name="T4" fmla="*/ 2147483647 w 42"/>
              <a:gd name="T5" fmla="*/ 0 h 18"/>
              <a:gd name="T6" fmla="*/ 0 60000 65536"/>
              <a:gd name="T7" fmla="*/ 0 60000 65536"/>
              <a:gd name="T8" fmla="*/ 0 60000 65536"/>
              <a:gd name="T9" fmla="*/ 0 w 42"/>
              <a:gd name="T10" fmla="*/ 0 h 18"/>
              <a:gd name="T11" fmla="*/ 42 w 42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18">
                <a:moveTo>
                  <a:pt x="0" y="17"/>
                </a:moveTo>
                <a:lnTo>
                  <a:pt x="16" y="9"/>
                </a:lnTo>
                <a:lnTo>
                  <a:pt x="41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29" name="Freeform 361"/>
          <p:cNvSpPr>
            <a:spLocks/>
          </p:cNvSpPr>
          <p:nvPr/>
        </p:nvSpPr>
        <p:spPr bwMode="auto">
          <a:xfrm>
            <a:off x="5892800" y="5372100"/>
            <a:ext cx="68263" cy="44450"/>
          </a:xfrm>
          <a:custGeom>
            <a:avLst/>
            <a:gdLst>
              <a:gd name="T0" fmla="*/ 0 w 43"/>
              <a:gd name="T1" fmla="*/ 2147483647 h 28"/>
              <a:gd name="T2" fmla="*/ 2147483647 w 43"/>
              <a:gd name="T3" fmla="*/ 2147483647 h 28"/>
              <a:gd name="T4" fmla="*/ 2147483647 w 43"/>
              <a:gd name="T5" fmla="*/ 0 h 28"/>
              <a:gd name="T6" fmla="*/ 0 60000 65536"/>
              <a:gd name="T7" fmla="*/ 0 60000 65536"/>
              <a:gd name="T8" fmla="*/ 0 60000 65536"/>
              <a:gd name="T9" fmla="*/ 0 w 43"/>
              <a:gd name="T10" fmla="*/ 0 h 28"/>
              <a:gd name="T11" fmla="*/ 43 w 43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28">
                <a:moveTo>
                  <a:pt x="0" y="27"/>
                </a:moveTo>
                <a:lnTo>
                  <a:pt x="17" y="9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30" name="Freeform 362"/>
          <p:cNvSpPr>
            <a:spLocks/>
          </p:cNvSpPr>
          <p:nvPr/>
        </p:nvSpPr>
        <p:spPr bwMode="auto">
          <a:xfrm>
            <a:off x="5959475" y="5372100"/>
            <a:ext cx="68263" cy="1588"/>
          </a:xfrm>
          <a:custGeom>
            <a:avLst/>
            <a:gdLst>
              <a:gd name="T0" fmla="*/ 0 w 43"/>
              <a:gd name="T1" fmla="*/ 0 h 1"/>
              <a:gd name="T2" fmla="*/ 2147483647 w 43"/>
              <a:gd name="T3" fmla="*/ 0 h 1"/>
              <a:gd name="T4" fmla="*/ 2147483647 w 43"/>
              <a:gd name="T5" fmla="*/ 0 h 1"/>
              <a:gd name="T6" fmla="*/ 2147483647 w 43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1"/>
              <a:gd name="T14" fmla="*/ 43 w 43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1">
                <a:moveTo>
                  <a:pt x="0" y="0"/>
                </a:moveTo>
                <a:lnTo>
                  <a:pt x="17" y="0"/>
                </a:lnTo>
                <a:lnTo>
                  <a:pt x="33" y="0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31" name="Freeform 363"/>
          <p:cNvSpPr>
            <a:spLocks/>
          </p:cNvSpPr>
          <p:nvPr/>
        </p:nvSpPr>
        <p:spPr bwMode="auto">
          <a:xfrm>
            <a:off x="6026150" y="5289550"/>
            <a:ext cx="66675" cy="84138"/>
          </a:xfrm>
          <a:custGeom>
            <a:avLst/>
            <a:gdLst>
              <a:gd name="T0" fmla="*/ 0 w 42"/>
              <a:gd name="T1" fmla="*/ 2147483647 h 53"/>
              <a:gd name="T2" fmla="*/ 2147483647 w 42"/>
              <a:gd name="T3" fmla="*/ 2147483647 h 53"/>
              <a:gd name="T4" fmla="*/ 2147483647 w 42"/>
              <a:gd name="T5" fmla="*/ 0 h 53"/>
              <a:gd name="T6" fmla="*/ 0 60000 65536"/>
              <a:gd name="T7" fmla="*/ 0 60000 65536"/>
              <a:gd name="T8" fmla="*/ 0 60000 65536"/>
              <a:gd name="T9" fmla="*/ 0 w 42"/>
              <a:gd name="T10" fmla="*/ 0 h 53"/>
              <a:gd name="T11" fmla="*/ 42 w 42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53">
                <a:moveTo>
                  <a:pt x="0" y="52"/>
                </a:moveTo>
                <a:lnTo>
                  <a:pt x="25" y="35"/>
                </a:lnTo>
                <a:lnTo>
                  <a:pt x="41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32" name="Freeform 364"/>
          <p:cNvSpPr>
            <a:spLocks/>
          </p:cNvSpPr>
          <p:nvPr/>
        </p:nvSpPr>
        <p:spPr bwMode="auto">
          <a:xfrm>
            <a:off x="6091238" y="5121275"/>
            <a:ext cx="42862" cy="169863"/>
          </a:xfrm>
          <a:custGeom>
            <a:avLst/>
            <a:gdLst>
              <a:gd name="T0" fmla="*/ 0 w 27"/>
              <a:gd name="T1" fmla="*/ 2147483647 h 107"/>
              <a:gd name="T2" fmla="*/ 2147483647 w 27"/>
              <a:gd name="T3" fmla="*/ 2147483647 h 107"/>
              <a:gd name="T4" fmla="*/ 2147483647 w 27"/>
              <a:gd name="T5" fmla="*/ 2147483647 h 107"/>
              <a:gd name="T6" fmla="*/ 2147483647 w 27"/>
              <a:gd name="T7" fmla="*/ 0 h 107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107"/>
              <a:gd name="T14" fmla="*/ 27 w 27"/>
              <a:gd name="T15" fmla="*/ 107 h 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107">
                <a:moveTo>
                  <a:pt x="0" y="106"/>
                </a:moveTo>
                <a:lnTo>
                  <a:pt x="17" y="62"/>
                </a:lnTo>
                <a:lnTo>
                  <a:pt x="17" y="35"/>
                </a:lnTo>
                <a:lnTo>
                  <a:pt x="26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33" name="Freeform 365"/>
          <p:cNvSpPr>
            <a:spLocks/>
          </p:cNvSpPr>
          <p:nvPr/>
        </p:nvSpPr>
        <p:spPr bwMode="auto">
          <a:xfrm>
            <a:off x="6132513" y="4814888"/>
            <a:ext cx="26987" cy="307975"/>
          </a:xfrm>
          <a:custGeom>
            <a:avLst/>
            <a:gdLst>
              <a:gd name="T0" fmla="*/ 0 w 17"/>
              <a:gd name="T1" fmla="*/ 2147483647 h 194"/>
              <a:gd name="T2" fmla="*/ 2147483647 w 17"/>
              <a:gd name="T3" fmla="*/ 2147483647 h 194"/>
              <a:gd name="T4" fmla="*/ 2147483647 w 17"/>
              <a:gd name="T5" fmla="*/ 2147483647 h 194"/>
              <a:gd name="T6" fmla="*/ 2147483647 w 17"/>
              <a:gd name="T7" fmla="*/ 0 h 194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94"/>
              <a:gd name="T14" fmla="*/ 17 w 17"/>
              <a:gd name="T15" fmla="*/ 194 h 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94">
                <a:moveTo>
                  <a:pt x="0" y="193"/>
                </a:moveTo>
                <a:lnTo>
                  <a:pt x="8" y="105"/>
                </a:lnTo>
                <a:lnTo>
                  <a:pt x="16" y="61"/>
                </a:lnTo>
                <a:lnTo>
                  <a:pt x="16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34" name="Freeform 366"/>
          <p:cNvSpPr>
            <a:spLocks/>
          </p:cNvSpPr>
          <p:nvPr/>
        </p:nvSpPr>
        <p:spPr bwMode="auto">
          <a:xfrm>
            <a:off x="6157913" y="4325938"/>
            <a:ext cx="28575" cy="490537"/>
          </a:xfrm>
          <a:custGeom>
            <a:avLst/>
            <a:gdLst>
              <a:gd name="T0" fmla="*/ 0 w 18"/>
              <a:gd name="T1" fmla="*/ 2147483647 h 309"/>
              <a:gd name="T2" fmla="*/ 2147483647 w 18"/>
              <a:gd name="T3" fmla="*/ 2147483647 h 309"/>
              <a:gd name="T4" fmla="*/ 2147483647 w 18"/>
              <a:gd name="T5" fmla="*/ 2147483647 h 309"/>
              <a:gd name="T6" fmla="*/ 2147483647 w 18"/>
              <a:gd name="T7" fmla="*/ 2147483647 h 309"/>
              <a:gd name="T8" fmla="*/ 2147483647 w 18"/>
              <a:gd name="T9" fmla="*/ 0 h 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309"/>
              <a:gd name="T17" fmla="*/ 18 w 18"/>
              <a:gd name="T18" fmla="*/ 309 h 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309">
                <a:moveTo>
                  <a:pt x="0" y="308"/>
                </a:moveTo>
                <a:lnTo>
                  <a:pt x="9" y="238"/>
                </a:lnTo>
                <a:lnTo>
                  <a:pt x="9" y="159"/>
                </a:lnTo>
                <a:lnTo>
                  <a:pt x="17" y="79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35" name="Freeform 367"/>
          <p:cNvSpPr>
            <a:spLocks/>
          </p:cNvSpPr>
          <p:nvPr/>
        </p:nvSpPr>
        <p:spPr bwMode="auto">
          <a:xfrm>
            <a:off x="6184900" y="3865563"/>
            <a:ext cx="1588" cy="461962"/>
          </a:xfrm>
          <a:custGeom>
            <a:avLst/>
            <a:gdLst>
              <a:gd name="T0" fmla="*/ 0 w 1"/>
              <a:gd name="T1" fmla="*/ 2147483647 h 291"/>
              <a:gd name="T2" fmla="*/ 0 w 1"/>
              <a:gd name="T3" fmla="*/ 2147483647 h 291"/>
              <a:gd name="T4" fmla="*/ 0 w 1"/>
              <a:gd name="T5" fmla="*/ 0 h 291"/>
              <a:gd name="T6" fmla="*/ 0 60000 65536"/>
              <a:gd name="T7" fmla="*/ 0 60000 65536"/>
              <a:gd name="T8" fmla="*/ 0 60000 65536"/>
              <a:gd name="T9" fmla="*/ 0 w 1"/>
              <a:gd name="T10" fmla="*/ 0 h 291"/>
              <a:gd name="T11" fmla="*/ 1 w 1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1">
                <a:moveTo>
                  <a:pt x="0" y="290"/>
                </a:moveTo>
                <a:lnTo>
                  <a:pt x="0" y="14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36" name="Freeform 368"/>
          <p:cNvSpPr>
            <a:spLocks/>
          </p:cNvSpPr>
          <p:nvPr/>
        </p:nvSpPr>
        <p:spPr bwMode="auto">
          <a:xfrm>
            <a:off x="6184900" y="3378200"/>
            <a:ext cx="1588" cy="488950"/>
          </a:xfrm>
          <a:custGeom>
            <a:avLst/>
            <a:gdLst>
              <a:gd name="T0" fmla="*/ 0 w 1"/>
              <a:gd name="T1" fmla="*/ 2147483647 h 308"/>
              <a:gd name="T2" fmla="*/ 0 w 1"/>
              <a:gd name="T3" fmla="*/ 2147483647 h 308"/>
              <a:gd name="T4" fmla="*/ 0 w 1"/>
              <a:gd name="T5" fmla="*/ 0 h 308"/>
              <a:gd name="T6" fmla="*/ 0 60000 65536"/>
              <a:gd name="T7" fmla="*/ 0 60000 65536"/>
              <a:gd name="T8" fmla="*/ 0 60000 65536"/>
              <a:gd name="T9" fmla="*/ 0 w 1"/>
              <a:gd name="T10" fmla="*/ 0 h 308"/>
              <a:gd name="T11" fmla="*/ 1 w 1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08">
                <a:moveTo>
                  <a:pt x="0" y="307"/>
                </a:moveTo>
                <a:lnTo>
                  <a:pt x="0" y="15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37" name="Freeform 369"/>
          <p:cNvSpPr>
            <a:spLocks/>
          </p:cNvSpPr>
          <p:nvPr/>
        </p:nvSpPr>
        <p:spPr bwMode="auto">
          <a:xfrm>
            <a:off x="6172200" y="2903538"/>
            <a:ext cx="14288" cy="476250"/>
          </a:xfrm>
          <a:custGeom>
            <a:avLst/>
            <a:gdLst>
              <a:gd name="T0" fmla="*/ 2147483647 w 9"/>
              <a:gd name="T1" fmla="*/ 2147483647 h 300"/>
              <a:gd name="T2" fmla="*/ 0 w 9"/>
              <a:gd name="T3" fmla="*/ 2147483647 h 300"/>
              <a:gd name="T4" fmla="*/ 0 w 9"/>
              <a:gd name="T5" fmla="*/ 2147483647 h 300"/>
              <a:gd name="T6" fmla="*/ 0 w 9"/>
              <a:gd name="T7" fmla="*/ 0 h 300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300"/>
              <a:gd name="T14" fmla="*/ 9 w 9"/>
              <a:gd name="T15" fmla="*/ 300 h 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300">
                <a:moveTo>
                  <a:pt x="8" y="299"/>
                </a:moveTo>
                <a:lnTo>
                  <a:pt x="0" y="149"/>
                </a:lnTo>
                <a:lnTo>
                  <a:pt x="0" y="7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38" name="Freeform 370"/>
          <p:cNvSpPr>
            <a:spLocks/>
          </p:cNvSpPr>
          <p:nvPr/>
        </p:nvSpPr>
        <p:spPr bwMode="auto">
          <a:xfrm>
            <a:off x="6172200" y="2513013"/>
            <a:ext cx="66675" cy="392112"/>
          </a:xfrm>
          <a:custGeom>
            <a:avLst/>
            <a:gdLst>
              <a:gd name="T0" fmla="*/ 0 w 42"/>
              <a:gd name="T1" fmla="*/ 2147483647 h 247"/>
              <a:gd name="T2" fmla="*/ 2147483647 w 42"/>
              <a:gd name="T3" fmla="*/ 2147483647 h 247"/>
              <a:gd name="T4" fmla="*/ 2147483647 w 42"/>
              <a:gd name="T5" fmla="*/ 2147483647 h 247"/>
              <a:gd name="T6" fmla="*/ 2147483647 w 42"/>
              <a:gd name="T7" fmla="*/ 2147483647 h 247"/>
              <a:gd name="T8" fmla="*/ 2147483647 w 42"/>
              <a:gd name="T9" fmla="*/ 0 h 2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47"/>
              <a:gd name="T17" fmla="*/ 42 w 42"/>
              <a:gd name="T18" fmla="*/ 247 h 2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47">
                <a:moveTo>
                  <a:pt x="0" y="246"/>
                </a:moveTo>
                <a:lnTo>
                  <a:pt x="8" y="176"/>
                </a:lnTo>
                <a:lnTo>
                  <a:pt x="16" y="114"/>
                </a:lnTo>
                <a:lnTo>
                  <a:pt x="33" y="53"/>
                </a:lnTo>
                <a:lnTo>
                  <a:pt x="41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39" name="Freeform 371"/>
          <p:cNvSpPr>
            <a:spLocks/>
          </p:cNvSpPr>
          <p:nvPr/>
        </p:nvSpPr>
        <p:spPr bwMode="auto">
          <a:xfrm>
            <a:off x="6237288" y="2276475"/>
            <a:ext cx="68262" cy="238125"/>
          </a:xfrm>
          <a:custGeom>
            <a:avLst/>
            <a:gdLst>
              <a:gd name="T0" fmla="*/ 0 w 43"/>
              <a:gd name="T1" fmla="*/ 2147483647 h 150"/>
              <a:gd name="T2" fmla="*/ 2147483647 w 43"/>
              <a:gd name="T3" fmla="*/ 2147483647 h 150"/>
              <a:gd name="T4" fmla="*/ 2147483647 w 43"/>
              <a:gd name="T5" fmla="*/ 0 h 150"/>
              <a:gd name="T6" fmla="*/ 0 60000 65536"/>
              <a:gd name="T7" fmla="*/ 0 60000 65536"/>
              <a:gd name="T8" fmla="*/ 0 60000 65536"/>
              <a:gd name="T9" fmla="*/ 0 w 43"/>
              <a:gd name="T10" fmla="*/ 0 h 150"/>
              <a:gd name="T11" fmla="*/ 43 w 43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50">
                <a:moveTo>
                  <a:pt x="0" y="149"/>
                </a:moveTo>
                <a:lnTo>
                  <a:pt x="25" y="61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40" name="Freeform 372"/>
          <p:cNvSpPr>
            <a:spLocks/>
          </p:cNvSpPr>
          <p:nvPr/>
        </p:nvSpPr>
        <p:spPr bwMode="auto">
          <a:xfrm>
            <a:off x="6303963" y="2192338"/>
            <a:ext cx="1587" cy="85725"/>
          </a:xfrm>
          <a:custGeom>
            <a:avLst/>
            <a:gdLst>
              <a:gd name="T0" fmla="*/ 0 w 1"/>
              <a:gd name="T1" fmla="*/ 2147483647 h 54"/>
              <a:gd name="T2" fmla="*/ 0 w 1"/>
              <a:gd name="T3" fmla="*/ 2147483647 h 54"/>
              <a:gd name="T4" fmla="*/ 0 w 1"/>
              <a:gd name="T5" fmla="*/ 0 h 54"/>
              <a:gd name="T6" fmla="*/ 0 60000 65536"/>
              <a:gd name="T7" fmla="*/ 0 60000 65536"/>
              <a:gd name="T8" fmla="*/ 0 60000 65536"/>
              <a:gd name="T9" fmla="*/ 0 w 1"/>
              <a:gd name="T10" fmla="*/ 0 h 54"/>
              <a:gd name="T11" fmla="*/ 1 w 1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4">
                <a:moveTo>
                  <a:pt x="0" y="53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41" name="Freeform 373"/>
          <p:cNvSpPr>
            <a:spLocks/>
          </p:cNvSpPr>
          <p:nvPr/>
        </p:nvSpPr>
        <p:spPr bwMode="auto">
          <a:xfrm>
            <a:off x="6303963" y="2108200"/>
            <a:ext cx="1587" cy="85725"/>
          </a:xfrm>
          <a:custGeom>
            <a:avLst/>
            <a:gdLst>
              <a:gd name="T0" fmla="*/ 0 w 1"/>
              <a:gd name="T1" fmla="*/ 2147483647 h 54"/>
              <a:gd name="T2" fmla="*/ 0 w 1"/>
              <a:gd name="T3" fmla="*/ 2147483647 h 54"/>
              <a:gd name="T4" fmla="*/ 0 w 1"/>
              <a:gd name="T5" fmla="*/ 0 h 54"/>
              <a:gd name="T6" fmla="*/ 0 60000 65536"/>
              <a:gd name="T7" fmla="*/ 0 60000 65536"/>
              <a:gd name="T8" fmla="*/ 0 60000 65536"/>
              <a:gd name="T9" fmla="*/ 0 w 1"/>
              <a:gd name="T10" fmla="*/ 0 h 54"/>
              <a:gd name="T11" fmla="*/ 1 w 1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4">
                <a:moveTo>
                  <a:pt x="0" y="53"/>
                </a:moveTo>
                <a:lnTo>
                  <a:pt x="0" y="2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42" name="Freeform 374"/>
          <p:cNvSpPr>
            <a:spLocks/>
          </p:cNvSpPr>
          <p:nvPr/>
        </p:nvSpPr>
        <p:spPr bwMode="auto">
          <a:xfrm>
            <a:off x="6251575" y="2081213"/>
            <a:ext cx="53975" cy="28575"/>
          </a:xfrm>
          <a:custGeom>
            <a:avLst/>
            <a:gdLst>
              <a:gd name="T0" fmla="*/ 2147483647 w 34"/>
              <a:gd name="T1" fmla="*/ 2147483647 h 18"/>
              <a:gd name="T2" fmla="*/ 2147483647 w 34"/>
              <a:gd name="T3" fmla="*/ 2147483647 h 18"/>
              <a:gd name="T4" fmla="*/ 0 w 34"/>
              <a:gd name="T5" fmla="*/ 0 h 18"/>
              <a:gd name="T6" fmla="*/ 0 60000 65536"/>
              <a:gd name="T7" fmla="*/ 0 60000 65536"/>
              <a:gd name="T8" fmla="*/ 0 60000 65536"/>
              <a:gd name="T9" fmla="*/ 0 w 34"/>
              <a:gd name="T10" fmla="*/ 0 h 18"/>
              <a:gd name="T11" fmla="*/ 34 w 3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8">
                <a:moveTo>
                  <a:pt x="33" y="17"/>
                </a:move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43" name="Freeform 375"/>
          <p:cNvSpPr>
            <a:spLocks/>
          </p:cNvSpPr>
          <p:nvPr/>
        </p:nvSpPr>
        <p:spPr bwMode="auto">
          <a:xfrm>
            <a:off x="6197600" y="2066925"/>
            <a:ext cx="55563" cy="15875"/>
          </a:xfrm>
          <a:custGeom>
            <a:avLst/>
            <a:gdLst>
              <a:gd name="T0" fmla="*/ 2147483647 w 35"/>
              <a:gd name="T1" fmla="*/ 2147483647 h 10"/>
              <a:gd name="T2" fmla="*/ 2147483647 w 35"/>
              <a:gd name="T3" fmla="*/ 0 h 10"/>
              <a:gd name="T4" fmla="*/ 0 w 35"/>
              <a:gd name="T5" fmla="*/ 0 h 10"/>
              <a:gd name="T6" fmla="*/ 0 60000 65536"/>
              <a:gd name="T7" fmla="*/ 0 60000 65536"/>
              <a:gd name="T8" fmla="*/ 0 60000 65536"/>
              <a:gd name="T9" fmla="*/ 0 w 35"/>
              <a:gd name="T10" fmla="*/ 0 h 10"/>
              <a:gd name="T11" fmla="*/ 35 w 35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0">
                <a:moveTo>
                  <a:pt x="34" y="9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44" name="Freeform 376"/>
          <p:cNvSpPr>
            <a:spLocks/>
          </p:cNvSpPr>
          <p:nvPr/>
        </p:nvSpPr>
        <p:spPr bwMode="auto">
          <a:xfrm>
            <a:off x="6118225" y="2038350"/>
            <a:ext cx="80963" cy="30163"/>
          </a:xfrm>
          <a:custGeom>
            <a:avLst/>
            <a:gdLst>
              <a:gd name="T0" fmla="*/ 2147483647 w 51"/>
              <a:gd name="T1" fmla="*/ 2147483647 h 19"/>
              <a:gd name="T2" fmla="*/ 2147483647 w 51"/>
              <a:gd name="T3" fmla="*/ 2147483647 h 19"/>
              <a:gd name="T4" fmla="*/ 0 w 51"/>
              <a:gd name="T5" fmla="*/ 0 h 19"/>
              <a:gd name="T6" fmla="*/ 0 60000 65536"/>
              <a:gd name="T7" fmla="*/ 0 60000 65536"/>
              <a:gd name="T8" fmla="*/ 0 60000 65536"/>
              <a:gd name="T9" fmla="*/ 0 w 51"/>
              <a:gd name="T10" fmla="*/ 0 h 19"/>
              <a:gd name="T11" fmla="*/ 51 w 51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9">
                <a:moveTo>
                  <a:pt x="50" y="18"/>
                </a:moveTo>
                <a:lnTo>
                  <a:pt x="25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45" name="Freeform 377"/>
          <p:cNvSpPr>
            <a:spLocks/>
          </p:cNvSpPr>
          <p:nvPr/>
        </p:nvSpPr>
        <p:spPr bwMode="auto">
          <a:xfrm>
            <a:off x="5999163" y="2038350"/>
            <a:ext cx="120650" cy="15875"/>
          </a:xfrm>
          <a:custGeom>
            <a:avLst/>
            <a:gdLst>
              <a:gd name="T0" fmla="*/ 2147483647 w 76"/>
              <a:gd name="T1" fmla="*/ 0 h 10"/>
              <a:gd name="T2" fmla="*/ 2147483647 w 76"/>
              <a:gd name="T3" fmla="*/ 2147483647 h 10"/>
              <a:gd name="T4" fmla="*/ 0 w 76"/>
              <a:gd name="T5" fmla="*/ 2147483647 h 10"/>
              <a:gd name="T6" fmla="*/ 0 60000 65536"/>
              <a:gd name="T7" fmla="*/ 0 60000 65536"/>
              <a:gd name="T8" fmla="*/ 0 60000 65536"/>
              <a:gd name="T9" fmla="*/ 0 w 76"/>
              <a:gd name="T10" fmla="*/ 0 h 10"/>
              <a:gd name="T11" fmla="*/ 76 w 7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10">
                <a:moveTo>
                  <a:pt x="75" y="0"/>
                </a:moveTo>
                <a:lnTo>
                  <a:pt x="33" y="9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46" name="Freeform 378"/>
          <p:cNvSpPr>
            <a:spLocks/>
          </p:cNvSpPr>
          <p:nvPr/>
        </p:nvSpPr>
        <p:spPr bwMode="auto">
          <a:xfrm>
            <a:off x="5919788" y="2011363"/>
            <a:ext cx="80962" cy="42862"/>
          </a:xfrm>
          <a:custGeom>
            <a:avLst/>
            <a:gdLst>
              <a:gd name="T0" fmla="*/ 2147483647 w 51"/>
              <a:gd name="T1" fmla="*/ 2147483647 h 27"/>
              <a:gd name="T2" fmla="*/ 2147483647 w 51"/>
              <a:gd name="T3" fmla="*/ 2147483647 h 27"/>
              <a:gd name="T4" fmla="*/ 0 w 51"/>
              <a:gd name="T5" fmla="*/ 0 h 27"/>
              <a:gd name="T6" fmla="*/ 0 60000 65536"/>
              <a:gd name="T7" fmla="*/ 0 60000 65536"/>
              <a:gd name="T8" fmla="*/ 0 60000 65536"/>
              <a:gd name="T9" fmla="*/ 0 w 51"/>
              <a:gd name="T10" fmla="*/ 0 h 27"/>
              <a:gd name="T11" fmla="*/ 51 w 51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27">
                <a:moveTo>
                  <a:pt x="50" y="26"/>
                </a:moveTo>
                <a:lnTo>
                  <a:pt x="25" y="1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47" name="Freeform 379"/>
          <p:cNvSpPr>
            <a:spLocks/>
          </p:cNvSpPr>
          <p:nvPr/>
        </p:nvSpPr>
        <p:spPr bwMode="auto">
          <a:xfrm>
            <a:off x="5786438" y="1968500"/>
            <a:ext cx="134937" cy="44450"/>
          </a:xfrm>
          <a:custGeom>
            <a:avLst/>
            <a:gdLst>
              <a:gd name="T0" fmla="*/ 2147483647 w 85"/>
              <a:gd name="T1" fmla="*/ 2147483647 h 28"/>
              <a:gd name="T2" fmla="*/ 2147483647 w 85"/>
              <a:gd name="T3" fmla="*/ 2147483647 h 28"/>
              <a:gd name="T4" fmla="*/ 0 w 85"/>
              <a:gd name="T5" fmla="*/ 0 h 28"/>
              <a:gd name="T6" fmla="*/ 0 60000 65536"/>
              <a:gd name="T7" fmla="*/ 0 60000 65536"/>
              <a:gd name="T8" fmla="*/ 0 60000 65536"/>
              <a:gd name="T9" fmla="*/ 0 w 85"/>
              <a:gd name="T10" fmla="*/ 0 h 28"/>
              <a:gd name="T11" fmla="*/ 85 w 85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28">
                <a:moveTo>
                  <a:pt x="84" y="27"/>
                </a:moveTo>
                <a:lnTo>
                  <a:pt x="42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48" name="Freeform 380"/>
          <p:cNvSpPr>
            <a:spLocks/>
          </p:cNvSpPr>
          <p:nvPr/>
        </p:nvSpPr>
        <p:spPr bwMode="auto">
          <a:xfrm>
            <a:off x="5681663" y="1968500"/>
            <a:ext cx="106362" cy="1588"/>
          </a:xfrm>
          <a:custGeom>
            <a:avLst/>
            <a:gdLst>
              <a:gd name="T0" fmla="*/ 2147483647 w 67"/>
              <a:gd name="T1" fmla="*/ 0 h 1"/>
              <a:gd name="T2" fmla="*/ 2147483647 w 67"/>
              <a:gd name="T3" fmla="*/ 0 h 1"/>
              <a:gd name="T4" fmla="*/ 0 w 67"/>
              <a:gd name="T5" fmla="*/ 0 h 1"/>
              <a:gd name="T6" fmla="*/ 0 60000 65536"/>
              <a:gd name="T7" fmla="*/ 0 60000 65536"/>
              <a:gd name="T8" fmla="*/ 0 60000 65536"/>
              <a:gd name="T9" fmla="*/ 0 w 67"/>
              <a:gd name="T10" fmla="*/ 0 h 1"/>
              <a:gd name="T11" fmla="*/ 67 w 6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1">
                <a:moveTo>
                  <a:pt x="66" y="0"/>
                </a:moveTo>
                <a:lnTo>
                  <a:pt x="33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49" name="Freeform 381"/>
          <p:cNvSpPr>
            <a:spLocks/>
          </p:cNvSpPr>
          <p:nvPr/>
        </p:nvSpPr>
        <p:spPr bwMode="auto">
          <a:xfrm>
            <a:off x="5562600" y="1927225"/>
            <a:ext cx="120650" cy="42863"/>
          </a:xfrm>
          <a:custGeom>
            <a:avLst/>
            <a:gdLst>
              <a:gd name="T0" fmla="*/ 2147483647 w 76"/>
              <a:gd name="T1" fmla="*/ 2147483647 h 27"/>
              <a:gd name="T2" fmla="*/ 2147483647 w 76"/>
              <a:gd name="T3" fmla="*/ 2147483647 h 27"/>
              <a:gd name="T4" fmla="*/ 2147483647 w 76"/>
              <a:gd name="T5" fmla="*/ 0 h 27"/>
              <a:gd name="T6" fmla="*/ 0 w 76"/>
              <a:gd name="T7" fmla="*/ 0 h 27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27"/>
              <a:gd name="T14" fmla="*/ 76 w 76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27">
                <a:moveTo>
                  <a:pt x="75" y="26"/>
                </a:moveTo>
                <a:lnTo>
                  <a:pt x="33" y="9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50" name="Freeform 382"/>
          <p:cNvSpPr>
            <a:spLocks/>
          </p:cNvSpPr>
          <p:nvPr/>
        </p:nvSpPr>
        <p:spPr bwMode="auto">
          <a:xfrm>
            <a:off x="5468938" y="1927225"/>
            <a:ext cx="95250" cy="28575"/>
          </a:xfrm>
          <a:custGeom>
            <a:avLst/>
            <a:gdLst>
              <a:gd name="T0" fmla="*/ 2147483647 w 60"/>
              <a:gd name="T1" fmla="*/ 0 h 18"/>
              <a:gd name="T2" fmla="*/ 2147483647 w 60"/>
              <a:gd name="T3" fmla="*/ 2147483647 h 18"/>
              <a:gd name="T4" fmla="*/ 0 w 60"/>
              <a:gd name="T5" fmla="*/ 2147483647 h 18"/>
              <a:gd name="T6" fmla="*/ 0 60000 65536"/>
              <a:gd name="T7" fmla="*/ 0 60000 65536"/>
              <a:gd name="T8" fmla="*/ 0 60000 65536"/>
              <a:gd name="T9" fmla="*/ 0 w 60"/>
              <a:gd name="T10" fmla="*/ 0 h 18"/>
              <a:gd name="T11" fmla="*/ 60 w 6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8">
                <a:moveTo>
                  <a:pt x="59" y="0"/>
                </a:moveTo>
                <a:lnTo>
                  <a:pt x="25" y="9"/>
                </a:lnTo>
                <a:lnTo>
                  <a:pt x="0" y="1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51" name="Freeform 383"/>
          <p:cNvSpPr>
            <a:spLocks/>
          </p:cNvSpPr>
          <p:nvPr/>
        </p:nvSpPr>
        <p:spPr bwMode="auto">
          <a:xfrm>
            <a:off x="5362575" y="1954213"/>
            <a:ext cx="107950" cy="1587"/>
          </a:xfrm>
          <a:custGeom>
            <a:avLst/>
            <a:gdLst>
              <a:gd name="T0" fmla="*/ 2147483647 w 68"/>
              <a:gd name="T1" fmla="*/ 0 h 1"/>
              <a:gd name="T2" fmla="*/ 2147483647 w 68"/>
              <a:gd name="T3" fmla="*/ 0 h 1"/>
              <a:gd name="T4" fmla="*/ 2147483647 w 68"/>
              <a:gd name="T5" fmla="*/ 0 h 1"/>
              <a:gd name="T6" fmla="*/ 0 w 68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1"/>
              <a:gd name="T14" fmla="*/ 68 w 68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1">
                <a:moveTo>
                  <a:pt x="67" y="0"/>
                </a:moveTo>
                <a:lnTo>
                  <a:pt x="34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52" name="Freeform 384"/>
          <p:cNvSpPr>
            <a:spLocks/>
          </p:cNvSpPr>
          <p:nvPr/>
        </p:nvSpPr>
        <p:spPr bwMode="auto">
          <a:xfrm>
            <a:off x="5257800" y="1954213"/>
            <a:ext cx="106363" cy="100012"/>
          </a:xfrm>
          <a:custGeom>
            <a:avLst/>
            <a:gdLst>
              <a:gd name="T0" fmla="*/ 2147483647 w 67"/>
              <a:gd name="T1" fmla="*/ 0 h 63"/>
              <a:gd name="T2" fmla="*/ 2147483647 w 67"/>
              <a:gd name="T3" fmla="*/ 2147483647 h 63"/>
              <a:gd name="T4" fmla="*/ 0 w 67"/>
              <a:gd name="T5" fmla="*/ 2147483647 h 63"/>
              <a:gd name="T6" fmla="*/ 0 60000 65536"/>
              <a:gd name="T7" fmla="*/ 0 60000 65536"/>
              <a:gd name="T8" fmla="*/ 0 60000 65536"/>
              <a:gd name="T9" fmla="*/ 0 w 67"/>
              <a:gd name="T10" fmla="*/ 0 h 63"/>
              <a:gd name="T11" fmla="*/ 67 w 67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63">
                <a:moveTo>
                  <a:pt x="66" y="0"/>
                </a:moveTo>
                <a:lnTo>
                  <a:pt x="33" y="18"/>
                </a:lnTo>
                <a:lnTo>
                  <a:pt x="0" y="62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53" name="Freeform 385"/>
          <p:cNvSpPr>
            <a:spLocks/>
          </p:cNvSpPr>
          <p:nvPr/>
        </p:nvSpPr>
        <p:spPr bwMode="auto">
          <a:xfrm>
            <a:off x="5164138" y="2052638"/>
            <a:ext cx="95250" cy="225425"/>
          </a:xfrm>
          <a:custGeom>
            <a:avLst/>
            <a:gdLst>
              <a:gd name="T0" fmla="*/ 2147483647 w 60"/>
              <a:gd name="T1" fmla="*/ 0 h 142"/>
              <a:gd name="T2" fmla="*/ 2147483647 w 60"/>
              <a:gd name="T3" fmla="*/ 2147483647 h 142"/>
              <a:gd name="T4" fmla="*/ 0 w 60"/>
              <a:gd name="T5" fmla="*/ 2147483647 h 142"/>
              <a:gd name="T6" fmla="*/ 0 60000 65536"/>
              <a:gd name="T7" fmla="*/ 0 60000 65536"/>
              <a:gd name="T8" fmla="*/ 0 60000 65536"/>
              <a:gd name="T9" fmla="*/ 0 w 60"/>
              <a:gd name="T10" fmla="*/ 0 h 142"/>
              <a:gd name="T11" fmla="*/ 60 w 60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42">
                <a:moveTo>
                  <a:pt x="59" y="0"/>
                </a:moveTo>
                <a:lnTo>
                  <a:pt x="25" y="62"/>
                </a:lnTo>
                <a:lnTo>
                  <a:pt x="0" y="14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54" name="Freeform 386"/>
          <p:cNvSpPr>
            <a:spLocks/>
          </p:cNvSpPr>
          <p:nvPr/>
        </p:nvSpPr>
        <p:spPr bwMode="auto">
          <a:xfrm>
            <a:off x="5084763" y="2276475"/>
            <a:ext cx="80962" cy="349250"/>
          </a:xfrm>
          <a:custGeom>
            <a:avLst/>
            <a:gdLst>
              <a:gd name="T0" fmla="*/ 2147483647 w 51"/>
              <a:gd name="T1" fmla="*/ 0 h 220"/>
              <a:gd name="T2" fmla="*/ 2147483647 w 51"/>
              <a:gd name="T3" fmla="*/ 2147483647 h 220"/>
              <a:gd name="T4" fmla="*/ 2147483647 w 51"/>
              <a:gd name="T5" fmla="*/ 2147483647 h 220"/>
              <a:gd name="T6" fmla="*/ 2147483647 w 51"/>
              <a:gd name="T7" fmla="*/ 2147483647 h 220"/>
              <a:gd name="T8" fmla="*/ 0 w 51"/>
              <a:gd name="T9" fmla="*/ 2147483647 h 2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220"/>
              <a:gd name="T17" fmla="*/ 51 w 51"/>
              <a:gd name="T18" fmla="*/ 220 h 2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220">
                <a:moveTo>
                  <a:pt x="50" y="0"/>
                </a:moveTo>
                <a:lnTo>
                  <a:pt x="33" y="44"/>
                </a:lnTo>
                <a:lnTo>
                  <a:pt x="25" y="96"/>
                </a:lnTo>
                <a:lnTo>
                  <a:pt x="8" y="149"/>
                </a:lnTo>
                <a:lnTo>
                  <a:pt x="0" y="21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55" name="Freeform 387"/>
          <p:cNvSpPr>
            <a:spLocks/>
          </p:cNvSpPr>
          <p:nvPr/>
        </p:nvSpPr>
        <p:spPr bwMode="auto">
          <a:xfrm>
            <a:off x="5005388" y="2624138"/>
            <a:ext cx="80962" cy="601662"/>
          </a:xfrm>
          <a:custGeom>
            <a:avLst/>
            <a:gdLst>
              <a:gd name="T0" fmla="*/ 2147483647 w 51"/>
              <a:gd name="T1" fmla="*/ 0 h 379"/>
              <a:gd name="T2" fmla="*/ 2147483647 w 51"/>
              <a:gd name="T3" fmla="*/ 2147483647 h 379"/>
              <a:gd name="T4" fmla="*/ 2147483647 w 51"/>
              <a:gd name="T5" fmla="*/ 2147483647 h 379"/>
              <a:gd name="T6" fmla="*/ 2147483647 w 51"/>
              <a:gd name="T7" fmla="*/ 2147483647 h 379"/>
              <a:gd name="T8" fmla="*/ 0 w 51"/>
              <a:gd name="T9" fmla="*/ 2147483647 h 3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379"/>
              <a:gd name="T17" fmla="*/ 51 w 51"/>
              <a:gd name="T18" fmla="*/ 379 h 3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379">
                <a:moveTo>
                  <a:pt x="50" y="0"/>
                </a:moveTo>
                <a:lnTo>
                  <a:pt x="33" y="88"/>
                </a:lnTo>
                <a:lnTo>
                  <a:pt x="25" y="185"/>
                </a:lnTo>
                <a:lnTo>
                  <a:pt x="8" y="281"/>
                </a:lnTo>
                <a:lnTo>
                  <a:pt x="0" y="37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56" name="Freeform 388"/>
          <p:cNvSpPr>
            <a:spLocks/>
          </p:cNvSpPr>
          <p:nvPr/>
        </p:nvSpPr>
        <p:spPr bwMode="auto">
          <a:xfrm>
            <a:off x="4953000" y="3224213"/>
            <a:ext cx="53975" cy="531812"/>
          </a:xfrm>
          <a:custGeom>
            <a:avLst/>
            <a:gdLst>
              <a:gd name="T0" fmla="*/ 2147483647 w 34"/>
              <a:gd name="T1" fmla="*/ 0 h 335"/>
              <a:gd name="T2" fmla="*/ 2147483647 w 34"/>
              <a:gd name="T3" fmla="*/ 2147483647 h 335"/>
              <a:gd name="T4" fmla="*/ 0 w 34"/>
              <a:gd name="T5" fmla="*/ 2147483647 h 335"/>
              <a:gd name="T6" fmla="*/ 0 60000 65536"/>
              <a:gd name="T7" fmla="*/ 0 60000 65536"/>
              <a:gd name="T8" fmla="*/ 0 60000 65536"/>
              <a:gd name="T9" fmla="*/ 0 w 34"/>
              <a:gd name="T10" fmla="*/ 0 h 335"/>
              <a:gd name="T11" fmla="*/ 34 w 34"/>
              <a:gd name="T12" fmla="*/ 335 h 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335">
                <a:moveTo>
                  <a:pt x="33" y="0"/>
                </a:moveTo>
                <a:lnTo>
                  <a:pt x="16" y="176"/>
                </a:lnTo>
                <a:lnTo>
                  <a:pt x="0" y="33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57" name="Freeform 389"/>
          <p:cNvSpPr>
            <a:spLocks/>
          </p:cNvSpPr>
          <p:nvPr/>
        </p:nvSpPr>
        <p:spPr bwMode="auto">
          <a:xfrm>
            <a:off x="4938713" y="3754438"/>
            <a:ext cx="15875" cy="434975"/>
          </a:xfrm>
          <a:custGeom>
            <a:avLst/>
            <a:gdLst>
              <a:gd name="T0" fmla="*/ 2147483647 w 10"/>
              <a:gd name="T1" fmla="*/ 0 h 274"/>
              <a:gd name="T2" fmla="*/ 0 w 10"/>
              <a:gd name="T3" fmla="*/ 2147483647 h 274"/>
              <a:gd name="T4" fmla="*/ 0 w 10"/>
              <a:gd name="T5" fmla="*/ 2147483647 h 274"/>
              <a:gd name="T6" fmla="*/ 0 60000 65536"/>
              <a:gd name="T7" fmla="*/ 0 60000 65536"/>
              <a:gd name="T8" fmla="*/ 0 60000 65536"/>
              <a:gd name="T9" fmla="*/ 0 w 10"/>
              <a:gd name="T10" fmla="*/ 0 h 274"/>
              <a:gd name="T11" fmla="*/ 10 w 10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274">
                <a:moveTo>
                  <a:pt x="9" y="0"/>
                </a:moveTo>
                <a:lnTo>
                  <a:pt x="0" y="141"/>
                </a:lnTo>
                <a:lnTo>
                  <a:pt x="0" y="27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58" name="Freeform 390"/>
          <p:cNvSpPr>
            <a:spLocks/>
          </p:cNvSpPr>
          <p:nvPr/>
        </p:nvSpPr>
        <p:spPr bwMode="auto">
          <a:xfrm>
            <a:off x="4926013" y="4187825"/>
            <a:ext cx="14287" cy="377825"/>
          </a:xfrm>
          <a:custGeom>
            <a:avLst/>
            <a:gdLst>
              <a:gd name="T0" fmla="*/ 2147483647 w 9"/>
              <a:gd name="T1" fmla="*/ 0 h 238"/>
              <a:gd name="T2" fmla="*/ 0 w 9"/>
              <a:gd name="T3" fmla="*/ 2147483647 h 238"/>
              <a:gd name="T4" fmla="*/ 0 w 9"/>
              <a:gd name="T5" fmla="*/ 2147483647 h 238"/>
              <a:gd name="T6" fmla="*/ 0 60000 65536"/>
              <a:gd name="T7" fmla="*/ 0 60000 65536"/>
              <a:gd name="T8" fmla="*/ 0 60000 65536"/>
              <a:gd name="T9" fmla="*/ 0 w 9"/>
              <a:gd name="T10" fmla="*/ 0 h 238"/>
              <a:gd name="T11" fmla="*/ 9 w 9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38">
                <a:moveTo>
                  <a:pt x="8" y="0"/>
                </a:moveTo>
                <a:lnTo>
                  <a:pt x="0" y="123"/>
                </a:lnTo>
                <a:lnTo>
                  <a:pt x="0" y="23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59" name="Freeform 391"/>
          <p:cNvSpPr>
            <a:spLocks/>
          </p:cNvSpPr>
          <p:nvPr/>
        </p:nvSpPr>
        <p:spPr bwMode="auto">
          <a:xfrm>
            <a:off x="4926013" y="4564063"/>
            <a:ext cx="1587" cy="322262"/>
          </a:xfrm>
          <a:custGeom>
            <a:avLst/>
            <a:gdLst>
              <a:gd name="T0" fmla="*/ 0 w 1"/>
              <a:gd name="T1" fmla="*/ 0 h 203"/>
              <a:gd name="T2" fmla="*/ 0 w 1"/>
              <a:gd name="T3" fmla="*/ 2147483647 h 203"/>
              <a:gd name="T4" fmla="*/ 0 w 1"/>
              <a:gd name="T5" fmla="*/ 2147483647 h 203"/>
              <a:gd name="T6" fmla="*/ 0 60000 65536"/>
              <a:gd name="T7" fmla="*/ 0 60000 65536"/>
              <a:gd name="T8" fmla="*/ 0 60000 65536"/>
              <a:gd name="T9" fmla="*/ 0 w 1"/>
              <a:gd name="T10" fmla="*/ 0 h 203"/>
              <a:gd name="T11" fmla="*/ 1 w 1"/>
              <a:gd name="T12" fmla="*/ 203 h 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03">
                <a:moveTo>
                  <a:pt x="0" y="0"/>
                </a:moveTo>
                <a:lnTo>
                  <a:pt x="0" y="105"/>
                </a:lnTo>
                <a:lnTo>
                  <a:pt x="0" y="202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60" name="Freeform 392"/>
          <p:cNvSpPr>
            <a:spLocks/>
          </p:cNvSpPr>
          <p:nvPr/>
        </p:nvSpPr>
        <p:spPr bwMode="auto">
          <a:xfrm>
            <a:off x="4926013" y="4884738"/>
            <a:ext cx="1587" cy="280987"/>
          </a:xfrm>
          <a:custGeom>
            <a:avLst/>
            <a:gdLst>
              <a:gd name="T0" fmla="*/ 0 w 1"/>
              <a:gd name="T1" fmla="*/ 0 h 177"/>
              <a:gd name="T2" fmla="*/ 0 w 1"/>
              <a:gd name="T3" fmla="*/ 2147483647 h 177"/>
              <a:gd name="T4" fmla="*/ 0 w 1"/>
              <a:gd name="T5" fmla="*/ 2147483647 h 177"/>
              <a:gd name="T6" fmla="*/ 0 60000 65536"/>
              <a:gd name="T7" fmla="*/ 0 60000 65536"/>
              <a:gd name="T8" fmla="*/ 0 60000 65536"/>
              <a:gd name="T9" fmla="*/ 0 w 1"/>
              <a:gd name="T10" fmla="*/ 0 h 177"/>
              <a:gd name="T11" fmla="*/ 1 w 1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77">
                <a:moveTo>
                  <a:pt x="0" y="0"/>
                </a:moveTo>
                <a:lnTo>
                  <a:pt x="0" y="97"/>
                </a:lnTo>
                <a:lnTo>
                  <a:pt x="0" y="17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61" name="Freeform 393"/>
          <p:cNvSpPr>
            <a:spLocks/>
          </p:cNvSpPr>
          <p:nvPr/>
        </p:nvSpPr>
        <p:spPr bwMode="auto">
          <a:xfrm>
            <a:off x="4926013" y="5164138"/>
            <a:ext cx="41275" cy="196850"/>
          </a:xfrm>
          <a:custGeom>
            <a:avLst/>
            <a:gdLst>
              <a:gd name="T0" fmla="*/ 0 w 26"/>
              <a:gd name="T1" fmla="*/ 0 h 124"/>
              <a:gd name="T2" fmla="*/ 2147483647 w 26"/>
              <a:gd name="T3" fmla="*/ 2147483647 h 124"/>
              <a:gd name="T4" fmla="*/ 2147483647 w 26"/>
              <a:gd name="T5" fmla="*/ 2147483647 h 124"/>
              <a:gd name="T6" fmla="*/ 0 60000 65536"/>
              <a:gd name="T7" fmla="*/ 0 60000 65536"/>
              <a:gd name="T8" fmla="*/ 0 60000 65536"/>
              <a:gd name="T9" fmla="*/ 0 w 26"/>
              <a:gd name="T10" fmla="*/ 0 h 124"/>
              <a:gd name="T11" fmla="*/ 26 w 26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24">
                <a:moveTo>
                  <a:pt x="0" y="0"/>
                </a:moveTo>
                <a:lnTo>
                  <a:pt x="8" y="70"/>
                </a:lnTo>
                <a:lnTo>
                  <a:pt x="25" y="12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62" name="Freeform 394"/>
          <p:cNvSpPr>
            <a:spLocks/>
          </p:cNvSpPr>
          <p:nvPr/>
        </p:nvSpPr>
        <p:spPr bwMode="auto">
          <a:xfrm>
            <a:off x="4965700" y="5359400"/>
            <a:ext cx="28575" cy="141288"/>
          </a:xfrm>
          <a:custGeom>
            <a:avLst/>
            <a:gdLst>
              <a:gd name="T0" fmla="*/ 0 w 18"/>
              <a:gd name="T1" fmla="*/ 0 h 89"/>
              <a:gd name="T2" fmla="*/ 2147483647 w 18"/>
              <a:gd name="T3" fmla="*/ 2147483647 h 89"/>
              <a:gd name="T4" fmla="*/ 2147483647 w 18"/>
              <a:gd name="T5" fmla="*/ 2147483647 h 89"/>
              <a:gd name="T6" fmla="*/ 0 60000 65536"/>
              <a:gd name="T7" fmla="*/ 0 60000 65536"/>
              <a:gd name="T8" fmla="*/ 0 60000 65536"/>
              <a:gd name="T9" fmla="*/ 0 w 18"/>
              <a:gd name="T10" fmla="*/ 0 h 89"/>
              <a:gd name="T11" fmla="*/ 18 w 18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89">
                <a:moveTo>
                  <a:pt x="0" y="0"/>
                </a:moveTo>
                <a:lnTo>
                  <a:pt x="8" y="44"/>
                </a:lnTo>
                <a:lnTo>
                  <a:pt x="17" y="8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63" name="Freeform 395"/>
          <p:cNvSpPr>
            <a:spLocks/>
          </p:cNvSpPr>
          <p:nvPr/>
        </p:nvSpPr>
        <p:spPr bwMode="auto">
          <a:xfrm>
            <a:off x="4992688" y="5499100"/>
            <a:ext cx="66675" cy="112713"/>
          </a:xfrm>
          <a:custGeom>
            <a:avLst/>
            <a:gdLst>
              <a:gd name="T0" fmla="*/ 0 w 42"/>
              <a:gd name="T1" fmla="*/ 0 h 71"/>
              <a:gd name="T2" fmla="*/ 2147483647 w 42"/>
              <a:gd name="T3" fmla="*/ 2147483647 h 71"/>
              <a:gd name="T4" fmla="*/ 2147483647 w 42"/>
              <a:gd name="T5" fmla="*/ 2147483647 h 71"/>
              <a:gd name="T6" fmla="*/ 0 60000 65536"/>
              <a:gd name="T7" fmla="*/ 0 60000 65536"/>
              <a:gd name="T8" fmla="*/ 0 60000 65536"/>
              <a:gd name="T9" fmla="*/ 0 w 42"/>
              <a:gd name="T10" fmla="*/ 0 h 71"/>
              <a:gd name="T11" fmla="*/ 42 w 42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71">
                <a:moveTo>
                  <a:pt x="0" y="0"/>
                </a:moveTo>
                <a:lnTo>
                  <a:pt x="16" y="43"/>
                </a:lnTo>
                <a:lnTo>
                  <a:pt x="41" y="7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64" name="Freeform 396"/>
          <p:cNvSpPr>
            <a:spLocks/>
          </p:cNvSpPr>
          <p:nvPr/>
        </p:nvSpPr>
        <p:spPr bwMode="auto">
          <a:xfrm>
            <a:off x="5057775" y="5610225"/>
            <a:ext cx="55563" cy="28575"/>
          </a:xfrm>
          <a:custGeom>
            <a:avLst/>
            <a:gdLst>
              <a:gd name="T0" fmla="*/ 0 w 35"/>
              <a:gd name="T1" fmla="*/ 0 h 18"/>
              <a:gd name="T2" fmla="*/ 2147483647 w 35"/>
              <a:gd name="T3" fmla="*/ 2147483647 h 18"/>
              <a:gd name="T4" fmla="*/ 2147483647 w 35"/>
              <a:gd name="T5" fmla="*/ 2147483647 h 18"/>
              <a:gd name="T6" fmla="*/ 0 60000 65536"/>
              <a:gd name="T7" fmla="*/ 0 60000 65536"/>
              <a:gd name="T8" fmla="*/ 0 60000 65536"/>
              <a:gd name="T9" fmla="*/ 0 w 35"/>
              <a:gd name="T10" fmla="*/ 0 h 18"/>
              <a:gd name="T11" fmla="*/ 35 w 35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8">
                <a:moveTo>
                  <a:pt x="0" y="0"/>
                </a:moveTo>
                <a:lnTo>
                  <a:pt x="17" y="9"/>
                </a:lnTo>
                <a:lnTo>
                  <a:pt x="34" y="1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65" name="Freeform 397"/>
          <p:cNvSpPr>
            <a:spLocks/>
          </p:cNvSpPr>
          <p:nvPr/>
        </p:nvSpPr>
        <p:spPr bwMode="auto">
          <a:xfrm>
            <a:off x="5111750" y="5637213"/>
            <a:ext cx="80963" cy="30162"/>
          </a:xfrm>
          <a:custGeom>
            <a:avLst/>
            <a:gdLst>
              <a:gd name="T0" fmla="*/ 0 w 51"/>
              <a:gd name="T1" fmla="*/ 0 h 19"/>
              <a:gd name="T2" fmla="*/ 2147483647 w 51"/>
              <a:gd name="T3" fmla="*/ 2147483647 h 19"/>
              <a:gd name="T4" fmla="*/ 2147483647 w 51"/>
              <a:gd name="T5" fmla="*/ 2147483647 h 19"/>
              <a:gd name="T6" fmla="*/ 0 60000 65536"/>
              <a:gd name="T7" fmla="*/ 0 60000 65536"/>
              <a:gd name="T8" fmla="*/ 0 60000 65536"/>
              <a:gd name="T9" fmla="*/ 0 w 51"/>
              <a:gd name="T10" fmla="*/ 0 h 19"/>
              <a:gd name="T11" fmla="*/ 51 w 51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9">
                <a:moveTo>
                  <a:pt x="0" y="0"/>
                </a:moveTo>
                <a:lnTo>
                  <a:pt x="25" y="9"/>
                </a:lnTo>
                <a:lnTo>
                  <a:pt x="50" y="1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66" name="Freeform 398"/>
          <p:cNvSpPr>
            <a:spLocks/>
          </p:cNvSpPr>
          <p:nvPr/>
        </p:nvSpPr>
        <p:spPr bwMode="auto">
          <a:xfrm>
            <a:off x="5191125" y="5637213"/>
            <a:ext cx="133350" cy="30162"/>
          </a:xfrm>
          <a:custGeom>
            <a:avLst/>
            <a:gdLst>
              <a:gd name="T0" fmla="*/ 0 w 84"/>
              <a:gd name="T1" fmla="*/ 2147483647 h 19"/>
              <a:gd name="T2" fmla="*/ 2147483647 w 84"/>
              <a:gd name="T3" fmla="*/ 2147483647 h 19"/>
              <a:gd name="T4" fmla="*/ 2147483647 w 84"/>
              <a:gd name="T5" fmla="*/ 0 h 19"/>
              <a:gd name="T6" fmla="*/ 0 60000 65536"/>
              <a:gd name="T7" fmla="*/ 0 60000 65536"/>
              <a:gd name="T8" fmla="*/ 0 60000 65536"/>
              <a:gd name="T9" fmla="*/ 0 w 84"/>
              <a:gd name="T10" fmla="*/ 0 h 19"/>
              <a:gd name="T11" fmla="*/ 84 w 84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9">
                <a:moveTo>
                  <a:pt x="0" y="18"/>
                </a:moveTo>
                <a:lnTo>
                  <a:pt x="42" y="9"/>
                </a:lnTo>
                <a:lnTo>
                  <a:pt x="8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67" name="Freeform 399"/>
          <p:cNvSpPr>
            <a:spLocks/>
          </p:cNvSpPr>
          <p:nvPr/>
        </p:nvSpPr>
        <p:spPr bwMode="auto">
          <a:xfrm>
            <a:off x="5322888" y="5624513"/>
            <a:ext cx="107950" cy="14287"/>
          </a:xfrm>
          <a:custGeom>
            <a:avLst/>
            <a:gdLst>
              <a:gd name="T0" fmla="*/ 0 w 68"/>
              <a:gd name="T1" fmla="*/ 2147483647 h 9"/>
              <a:gd name="T2" fmla="*/ 2147483647 w 68"/>
              <a:gd name="T3" fmla="*/ 0 h 9"/>
              <a:gd name="T4" fmla="*/ 2147483647 w 68"/>
              <a:gd name="T5" fmla="*/ 0 h 9"/>
              <a:gd name="T6" fmla="*/ 0 60000 65536"/>
              <a:gd name="T7" fmla="*/ 0 60000 65536"/>
              <a:gd name="T8" fmla="*/ 0 60000 65536"/>
              <a:gd name="T9" fmla="*/ 0 w 68"/>
              <a:gd name="T10" fmla="*/ 0 h 9"/>
              <a:gd name="T11" fmla="*/ 68 w 68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9">
                <a:moveTo>
                  <a:pt x="0" y="8"/>
                </a:moveTo>
                <a:lnTo>
                  <a:pt x="34" y="0"/>
                </a:lnTo>
                <a:lnTo>
                  <a:pt x="6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68" name="Freeform 400"/>
          <p:cNvSpPr>
            <a:spLocks/>
          </p:cNvSpPr>
          <p:nvPr/>
        </p:nvSpPr>
        <p:spPr bwMode="auto">
          <a:xfrm>
            <a:off x="5429250" y="5624513"/>
            <a:ext cx="134938" cy="1587"/>
          </a:xfrm>
          <a:custGeom>
            <a:avLst/>
            <a:gdLst>
              <a:gd name="T0" fmla="*/ 0 w 85"/>
              <a:gd name="T1" fmla="*/ 0 h 1"/>
              <a:gd name="T2" fmla="*/ 2147483647 w 85"/>
              <a:gd name="T3" fmla="*/ 0 h 1"/>
              <a:gd name="T4" fmla="*/ 2147483647 w 85"/>
              <a:gd name="T5" fmla="*/ 0 h 1"/>
              <a:gd name="T6" fmla="*/ 0 60000 65536"/>
              <a:gd name="T7" fmla="*/ 0 60000 65536"/>
              <a:gd name="T8" fmla="*/ 0 60000 65536"/>
              <a:gd name="T9" fmla="*/ 0 w 85"/>
              <a:gd name="T10" fmla="*/ 0 h 1"/>
              <a:gd name="T11" fmla="*/ 85 w 8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1">
                <a:moveTo>
                  <a:pt x="0" y="0"/>
                </a:moveTo>
                <a:lnTo>
                  <a:pt x="42" y="0"/>
                </a:lnTo>
                <a:lnTo>
                  <a:pt x="84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69" name="Freeform 401"/>
          <p:cNvSpPr>
            <a:spLocks/>
          </p:cNvSpPr>
          <p:nvPr/>
        </p:nvSpPr>
        <p:spPr bwMode="auto">
          <a:xfrm>
            <a:off x="5562600" y="5581650"/>
            <a:ext cx="80963" cy="44450"/>
          </a:xfrm>
          <a:custGeom>
            <a:avLst/>
            <a:gdLst>
              <a:gd name="T0" fmla="*/ 0 w 51"/>
              <a:gd name="T1" fmla="*/ 2147483647 h 28"/>
              <a:gd name="T2" fmla="*/ 2147483647 w 51"/>
              <a:gd name="T3" fmla="*/ 2147483647 h 28"/>
              <a:gd name="T4" fmla="*/ 2147483647 w 51"/>
              <a:gd name="T5" fmla="*/ 0 h 28"/>
              <a:gd name="T6" fmla="*/ 0 60000 65536"/>
              <a:gd name="T7" fmla="*/ 0 60000 65536"/>
              <a:gd name="T8" fmla="*/ 0 60000 65536"/>
              <a:gd name="T9" fmla="*/ 0 w 51"/>
              <a:gd name="T10" fmla="*/ 0 h 28"/>
              <a:gd name="T11" fmla="*/ 51 w 51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28">
                <a:moveTo>
                  <a:pt x="0" y="27"/>
                </a:moveTo>
                <a:lnTo>
                  <a:pt x="25" y="9"/>
                </a:lnTo>
                <a:lnTo>
                  <a:pt x="5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70" name="Freeform 402"/>
          <p:cNvSpPr>
            <a:spLocks/>
          </p:cNvSpPr>
          <p:nvPr/>
        </p:nvSpPr>
        <p:spPr bwMode="auto">
          <a:xfrm>
            <a:off x="5641975" y="5581650"/>
            <a:ext cx="41275" cy="15875"/>
          </a:xfrm>
          <a:custGeom>
            <a:avLst/>
            <a:gdLst>
              <a:gd name="T0" fmla="*/ 0 w 26"/>
              <a:gd name="T1" fmla="*/ 0 h 10"/>
              <a:gd name="T2" fmla="*/ 2147483647 w 26"/>
              <a:gd name="T3" fmla="*/ 0 h 10"/>
              <a:gd name="T4" fmla="*/ 2147483647 w 26"/>
              <a:gd name="T5" fmla="*/ 2147483647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0" y="0"/>
                </a:moveTo>
                <a:lnTo>
                  <a:pt x="16" y="0"/>
                </a:lnTo>
                <a:lnTo>
                  <a:pt x="25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71" name="Freeform 403"/>
          <p:cNvSpPr>
            <a:spLocks/>
          </p:cNvSpPr>
          <p:nvPr/>
        </p:nvSpPr>
        <p:spPr bwMode="auto">
          <a:xfrm>
            <a:off x="5681663" y="5554663"/>
            <a:ext cx="53975" cy="42862"/>
          </a:xfrm>
          <a:custGeom>
            <a:avLst/>
            <a:gdLst>
              <a:gd name="T0" fmla="*/ 0 w 34"/>
              <a:gd name="T1" fmla="*/ 2147483647 h 27"/>
              <a:gd name="T2" fmla="*/ 2147483647 w 34"/>
              <a:gd name="T3" fmla="*/ 2147483647 h 27"/>
              <a:gd name="T4" fmla="*/ 2147483647 w 34"/>
              <a:gd name="T5" fmla="*/ 0 h 27"/>
              <a:gd name="T6" fmla="*/ 0 60000 65536"/>
              <a:gd name="T7" fmla="*/ 0 60000 65536"/>
              <a:gd name="T8" fmla="*/ 0 60000 65536"/>
              <a:gd name="T9" fmla="*/ 0 w 34"/>
              <a:gd name="T10" fmla="*/ 0 h 27"/>
              <a:gd name="T11" fmla="*/ 34 w 34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27">
                <a:moveTo>
                  <a:pt x="0" y="26"/>
                </a:moveTo>
                <a:lnTo>
                  <a:pt x="16" y="17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72" name="Freeform 404"/>
          <p:cNvSpPr>
            <a:spLocks/>
          </p:cNvSpPr>
          <p:nvPr/>
        </p:nvSpPr>
        <p:spPr bwMode="auto">
          <a:xfrm>
            <a:off x="5734050" y="5511800"/>
            <a:ext cx="28575" cy="44450"/>
          </a:xfrm>
          <a:custGeom>
            <a:avLst/>
            <a:gdLst>
              <a:gd name="T0" fmla="*/ 0 w 18"/>
              <a:gd name="T1" fmla="*/ 2147483647 h 28"/>
              <a:gd name="T2" fmla="*/ 2147483647 w 18"/>
              <a:gd name="T3" fmla="*/ 2147483647 h 28"/>
              <a:gd name="T4" fmla="*/ 2147483647 w 18"/>
              <a:gd name="T5" fmla="*/ 0 h 28"/>
              <a:gd name="T6" fmla="*/ 0 60000 65536"/>
              <a:gd name="T7" fmla="*/ 0 60000 65536"/>
              <a:gd name="T8" fmla="*/ 0 60000 65536"/>
              <a:gd name="T9" fmla="*/ 0 w 18"/>
              <a:gd name="T10" fmla="*/ 0 h 28"/>
              <a:gd name="T11" fmla="*/ 18 w 18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8">
                <a:moveTo>
                  <a:pt x="0" y="27"/>
                </a:moveTo>
                <a:lnTo>
                  <a:pt x="8" y="9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73" name="Freeform 405"/>
          <p:cNvSpPr>
            <a:spLocks/>
          </p:cNvSpPr>
          <p:nvPr/>
        </p:nvSpPr>
        <p:spPr bwMode="auto">
          <a:xfrm>
            <a:off x="5761038" y="5484813"/>
            <a:ext cx="53975" cy="28575"/>
          </a:xfrm>
          <a:custGeom>
            <a:avLst/>
            <a:gdLst>
              <a:gd name="T0" fmla="*/ 0 w 34"/>
              <a:gd name="T1" fmla="*/ 2147483647 h 18"/>
              <a:gd name="T2" fmla="*/ 2147483647 w 34"/>
              <a:gd name="T3" fmla="*/ 2147483647 h 18"/>
              <a:gd name="T4" fmla="*/ 2147483647 w 34"/>
              <a:gd name="T5" fmla="*/ 0 h 18"/>
              <a:gd name="T6" fmla="*/ 0 60000 65536"/>
              <a:gd name="T7" fmla="*/ 0 60000 65536"/>
              <a:gd name="T8" fmla="*/ 0 60000 65536"/>
              <a:gd name="T9" fmla="*/ 0 w 34"/>
              <a:gd name="T10" fmla="*/ 0 h 18"/>
              <a:gd name="T11" fmla="*/ 34 w 3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8">
                <a:moveTo>
                  <a:pt x="0" y="17"/>
                </a:moveTo>
                <a:lnTo>
                  <a:pt x="16" y="9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74" name="Freeform 406"/>
          <p:cNvSpPr>
            <a:spLocks/>
          </p:cNvSpPr>
          <p:nvPr/>
        </p:nvSpPr>
        <p:spPr bwMode="auto">
          <a:xfrm>
            <a:off x="5813425" y="5429250"/>
            <a:ext cx="55563" cy="57150"/>
          </a:xfrm>
          <a:custGeom>
            <a:avLst/>
            <a:gdLst>
              <a:gd name="T0" fmla="*/ 0 w 35"/>
              <a:gd name="T1" fmla="*/ 2147483647 h 36"/>
              <a:gd name="T2" fmla="*/ 2147483647 w 35"/>
              <a:gd name="T3" fmla="*/ 2147483647 h 36"/>
              <a:gd name="T4" fmla="*/ 2147483647 w 35"/>
              <a:gd name="T5" fmla="*/ 0 h 36"/>
              <a:gd name="T6" fmla="*/ 0 60000 65536"/>
              <a:gd name="T7" fmla="*/ 0 60000 65536"/>
              <a:gd name="T8" fmla="*/ 0 60000 65536"/>
              <a:gd name="T9" fmla="*/ 0 w 35"/>
              <a:gd name="T10" fmla="*/ 0 h 36"/>
              <a:gd name="T11" fmla="*/ 35 w 35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36">
                <a:moveTo>
                  <a:pt x="0" y="35"/>
                </a:moveTo>
                <a:lnTo>
                  <a:pt x="17" y="17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75" name="Freeform 407"/>
          <p:cNvSpPr>
            <a:spLocks/>
          </p:cNvSpPr>
          <p:nvPr/>
        </p:nvSpPr>
        <p:spPr bwMode="auto">
          <a:xfrm>
            <a:off x="5867400" y="5429250"/>
            <a:ext cx="53975" cy="1588"/>
          </a:xfrm>
          <a:custGeom>
            <a:avLst/>
            <a:gdLst>
              <a:gd name="T0" fmla="*/ 0 w 34"/>
              <a:gd name="T1" fmla="*/ 0 h 1"/>
              <a:gd name="T2" fmla="*/ 2147483647 w 34"/>
              <a:gd name="T3" fmla="*/ 0 h 1"/>
              <a:gd name="T4" fmla="*/ 2147483647 w 34"/>
              <a:gd name="T5" fmla="*/ 0 h 1"/>
              <a:gd name="T6" fmla="*/ 0 60000 65536"/>
              <a:gd name="T7" fmla="*/ 0 60000 65536"/>
              <a:gd name="T8" fmla="*/ 0 60000 65536"/>
              <a:gd name="T9" fmla="*/ 0 w 34"/>
              <a:gd name="T10" fmla="*/ 0 h 1"/>
              <a:gd name="T11" fmla="*/ 34 w 3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">
                <a:moveTo>
                  <a:pt x="0" y="0"/>
                </a:moveTo>
                <a:lnTo>
                  <a:pt x="16" y="0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76" name="Freeform 408"/>
          <p:cNvSpPr>
            <a:spLocks/>
          </p:cNvSpPr>
          <p:nvPr/>
        </p:nvSpPr>
        <p:spPr bwMode="auto">
          <a:xfrm>
            <a:off x="5919788" y="5400675"/>
            <a:ext cx="41275" cy="30163"/>
          </a:xfrm>
          <a:custGeom>
            <a:avLst/>
            <a:gdLst>
              <a:gd name="T0" fmla="*/ 0 w 26"/>
              <a:gd name="T1" fmla="*/ 2147483647 h 19"/>
              <a:gd name="T2" fmla="*/ 2147483647 w 26"/>
              <a:gd name="T3" fmla="*/ 2147483647 h 19"/>
              <a:gd name="T4" fmla="*/ 2147483647 w 26"/>
              <a:gd name="T5" fmla="*/ 0 h 19"/>
              <a:gd name="T6" fmla="*/ 0 60000 65536"/>
              <a:gd name="T7" fmla="*/ 0 60000 65536"/>
              <a:gd name="T8" fmla="*/ 0 60000 65536"/>
              <a:gd name="T9" fmla="*/ 0 w 26"/>
              <a:gd name="T10" fmla="*/ 0 h 19"/>
              <a:gd name="T11" fmla="*/ 26 w 26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9">
                <a:moveTo>
                  <a:pt x="0" y="18"/>
                </a:moveTo>
                <a:lnTo>
                  <a:pt x="17" y="9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77" name="Freeform 409"/>
          <p:cNvSpPr>
            <a:spLocks/>
          </p:cNvSpPr>
          <p:nvPr/>
        </p:nvSpPr>
        <p:spPr bwMode="auto">
          <a:xfrm>
            <a:off x="5959475" y="5330825"/>
            <a:ext cx="28575" cy="71438"/>
          </a:xfrm>
          <a:custGeom>
            <a:avLst/>
            <a:gdLst>
              <a:gd name="T0" fmla="*/ 0 w 18"/>
              <a:gd name="T1" fmla="*/ 2147483647 h 45"/>
              <a:gd name="T2" fmla="*/ 2147483647 w 18"/>
              <a:gd name="T3" fmla="*/ 2147483647 h 45"/>
              <a:gd name="T4" fmla="*/ 2147483647 w 18"/>
              <a:gd name="T5" fmla="*/ 0 h 45"/>
              <a:gd name="T6" fmla="*/ 0 60000 65536"/>
              <a:gd name="T7" fmla="*/ 0 60000 65536"/>
              <a:gd name="T8" fmla="*/ 0 60000 65536"/>
              <a:gd name="T9" fmla="*/ 0 w 18"/>
              <a:gd name="T10" fmla="*/ 0 h 45"/>
              <a:gd name="T11" fmla="*/ 18 w 1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45">
                <a:moveTo>
                  <a:pt x="0" y="44"/>
                </a:moveTo>
                <a:lnTo>
                  <a:pt x="8" y="26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78" name="Freeform 410"/>
          <p:cNvSpPr>
            <a:spLocks/>
          </p:cNvSpPr>
          <p:nvPr/>
        </p:nvSpPr>
        <p:spPr bwMode="auto">
          <a:xfrm>
            <a:off x="5986463" y="5205413"/>
            <a:ext cx="41275" cy="127000"/>
          </a:xfrm>
          <a:custGeom>
            <a:avLst/>
            <a:gdLst>
              <a:gd name="T0" fmla="*/ 0 w 26"/>
              <a:gd name="T1" fmla="*/ 2147483647 h 80"/>
              <a:gd name="T2" fmla="*/ 2147483647 w 26"/>
              <a:gd name="T3" fmla="*/ 2147483647 h 80"/>
              <a:gd name="T4" fmla="*/ 2147483647 w 26"/>
              <a:gd name="T5" fmla="*/ 2147483647 h 80"/>
              <a:gd name="T6" fmla="*/ 2147483647 w 26"/>
              <a:gd name="T7" fmla="*/ 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80"/>
              <a:gd name="T14" fmla="*/ 26 w 26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80">
                <a:moveTo>
                  <a:pt x="0" y="79"/>
                </a:moveTo>
                <a:lnTo>
                  <a:pt x="8" y="44"/>
                </a:lnTo>
                <a:lnTo>
                  <a:pt x="16" y="26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79" name="Freeform 411"/>
          <p:cNvSpPr>
            <a:spLocks/>
          </p:cNvSpPr>
          <p:nvPr/>
        </p:nvSpPr>
        <p:spPr bwMode="auto">
          <a:xfrm>
            <a:off x="6026150" y="4911725"/>
            <a:ext cx="26988" cy="295275"/>
          </a:xfrm>
          <a:custGeom>
            <a:avLst/>
            <a:gdLst>
              <a:gd name="T0" fmla="*/ 0 w 17"/>
              <a:gd name="T1" fmla="*/ 2147483647 h 186"/>
              <a:gd name="T2" fmla="*/ 2147483647 w 17"/>
              <a:gd name="T3" fmla="*/ 2147483647 h 186"/>
              <a:gd name="T4" fmla="*/ 2147483647 w 17"/>
              <a:gd name="T5" fmla="*/ 2147483647 h 186"/>
              <a:gd name="T6" fmla="*/ 2147483647 w 17"/>
              <a:gd name="T7" fmla="*/ 0 h 186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86"/>
              <a:gd name="T14" fmla="*/ 17 w 17"/>
              <a:gd name="T15" fmla="*/ 186 h 1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86">
                <a:moveTo>
                  <a:pt x="0" y="185"/>
                </a:moveTo>
                <a:lnTo>
                  <a:pt x="8" y="150"/>
                </a:lnTo>
                <a:lnTo>
                  <a:pt x="8" y="106"/>
                </a:lnTo>
                <a:lnTo>
                  <a:pt x="16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80" name="Freeform 412"/>
          <p:cNvSpPr>
            <a:spLocks/>
          </p:cNvSpPr>
          <p:nvPr/>
        </p:nvSpPr>
        <p:spPr bwMode="auto">
          <a:xfrm>
            <a:off x="6038850" y="4494213"/>
            <a:ext cx="14288" cy="419100"/>
          </a:xfrm>
          <a:custGeom>
            <a:avLst/>
            <a:gdLst>
              <a:gd name="T0" fmla="*/ 2147483647 w 9"/>
              <a:gd name="T1" fmla="*/ 2147483647 h 264"/>
              <a:gd name="T2" fmla="*/ 2147483647 w 9"/>
              <a:gd name="T3" fmla="*/ 2147483647 h 264"/>
              <a:gd name="T4" fmla="*/ 2147483647 w 9"/>
              <a:gd name="T5" fmla="*/ 2147483647 h 264"/>
              <a:gd name="T6" fmla="*/ 0 w 9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264"/>
              <a:gd name="T14" fmla="*/ 9 w 9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264">
                <a:moveTo>
                  <a:pt x="8" y="263"/>
                </a:moveTo>
                <a:lnTo>
                  <a:pt x="8" y="202"/>
                </a:lnTo>
                <a:lnTo>
                  <a:pt x="8" y="14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81" name="Freeform 413"/>
          <p:cNvSpPr>
            <a:spLocks/>
          </p:cNvSpPr>
          <p:nvPr/>
        </p:nvSpPr>
        <p:spPr bwMode="auto">
          <a:xfrm>
            <a:off x="6038850" y="4005263"/>
            <a:ext cx="14288" cy="490537"/>
          </a:xfrm>
          <a:custGeom>
            <a:avLst/>
            <a:gdLst>
              <a:gd name="T0" fmla="*/ 0 w 9"/>
              <a:gd name="T1" fmla="*/ 2147483647 h 309"/>
              <a:gd name="T2" fmla="*/ 2147483647 w 9"/>
              <a:gd name="T3" fmla="*/ 2147483647 h 309"/>
              <a:gd name="T4" fmla="*/ 2147483647 w 9"/>
              <a:gd name="T5" fmla="*/ 0 h 309"/>
              <a:gd name="T6" fmla="*/ 0 60000 65536"/>
              <a:gd name="T7" fmla="*/ 0 60000 65536"/>
              <a:gd name="T8" fmla="*/ 0 60000 65536"/>
              <a:gd name="T9" fmla="*/ 0 w 9"/>
              <a:gd name="T10" fmla="*/ 0 h 309"/>
              <a:gd name="T11" fmla="*/ 9 w 9"/>
              <a:gd name="T12" fmla="*/ 309 h 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09">
                <a:moveTo>
                  <a:pt x="0" y="308"/>
                </a:moveTo>
                <a:lnTo>
                  <a:pt x="8" y="158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82" name="Freeform 414"/>
          <p:cNvSpPr>
            <a:spLocks/>
          </p:cNvSpPr>
          <p:nvPr/>
        </p:nvSpPr>
        <p:spPr bwMode="auto">
          <a:xfrm>
            <a:off x="6011863" y="3517900"/>
            <a:ext cx="41275" cy="488950"/>
          </a:xfrm>
          <a:custGeom>
            <a:avLst/>
            <a:gdLst>
              <a:gd name="T0" fmla="*/ 2147483647 w 26"/>
              <a:gd name="T1" fmla="*/ 2147483647 h 308"/>
              <a:gd name="T2" fmla="*/ 2147483647 w 26"/>
              <a:gd name="T3" fmla="*/ 2147483647 h 308"/>
              <a:gd name="T4" fmla="*/ 0 w 26"/>
              <a:gd name="T5" fmla="*/ 0 h 308"/>
              <a:gd name="T6" fmla="*/ 0 60000 65536"/>
              <a:gd name="T7" fmla="*/ 0 60000 65536"/>
              <a:gd name="T8" fmla="*/ 0 60000 65536"/>
              <a:gd name="T9" fmla="*/ 0 w 26"/>
              <a:gd name="T10" fmla="*/ 0 h 308"/>
              <a:gd name="T11" fmla="*/ 26 w 26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308">
                <a:moveTo>
                  <a:pt x="25" y="307"/>
                </a:moveTo>
                <a:lnTo>
                  <a:pt x="17" y="14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83" name="Freeform 415"/>
          <p:cNvSpPr>
            <a:spLocks/>
          </p:cNvSpPr>
          <p:nvPr/>
        </p:nvSpPr>
        <p:spPr bwMode="auto">
          <a:xfrm>
            <a:off x="5999163" y="3057525"/>
            <a:ext cx="14287" cy="461963"/>
          </a:xfrm>
          <a:custGeom>
            <a:avLst/>
            <a:gdLst>
              <a:gd name="T0" fmla="*/ 2147483647 w 9"/>
              <a:gd name="T1" fmla="*/ 2147483647 h 291"/>
              <a:gd name="T2" fmla="*/ 0 w 9"/>
              <a:gd name="T3" fmla="*/ 2147483647 h 291"/>
              <a:gd name="T4" fmla="*/ 2147483647 w 9"/>
              <a:gd name="T5" fmla="*/ 0 h 291"/>
              <a:gd name="T6" fmla="*/ 0 60000 65536"/>
              <a:gd name="T7" fmla="*/ 0 60000 65536"/>
              <a:gd name="T8" fmla="*/ 0 60000 65536"/>
              <a:gd name="T9" fmla="*/ 0 w 9"/>
              <a:gd name="T10" fmla="*/ 0 h 291"/>
              <a:gd name="T11" fmla="*/ 9 w 9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91">
                <a:moveTo>
                  <a:pt x="8" y="290"/>
                </a:moveTo>
                <a:lnTo>
                  <a:pt x="0" y="140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84" name="Freeform 416"/>
          <p:cNvSpPr>
            <a:spLocks/>
          </p:cNvSpPr>
          <p:nvPr/>
        </p:nvSpPr>
        <p:spPr bwMode="auto">
          <a:xfrm>
            <a:off x="6011863" y="2624138"/>
            <a:ext cx="95250" cy="434975"/>
          </a:xfrm>
          <a:custGeom>
            <a:avLst/>
            <a:gdLst>
              <a:gd name="T0" fmla="*/ 0 w 60"/>
              <a:gd name="T1" fmla="*/ 2147483647 h 274"/>
              <a:gd name="T2" fmla="*/ 2147483647 w 60"/>
              <a:gd name="T3" fmla="*/ 2147483647 h 274"/>
              <a:gd name="T4" fmla="*/ 2147483647 w 60"/>
              <a:gd name="T5" fmla="*/ 2147483647 h 274"/>
              <a:gd name="T6" fmla="*/ 2147483647 w 60"/>
              <a:gd name="T7" fmla="*/ 2147483647 h 274"/>
              <a:gd name="T8" fmla="*/ 2147483647 w 60"/>
              <a:gd name="T9" fmla="*/ 0 h 2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274"/>
              <a:gd name="T17" fmla="*/ 60 w 60"/>
              <a:gd name="T18" fmla="*/ 274 h 2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274">
                <a:moveTo>
                  <a:pt x="0" y="273"/>
                </a:moveTo>
                <a:lnTo>
                  <a:pt x="9" y="202"/>
                </a:lnTo>
                <a:lnTo>
                  <a:pt x="25" y="132"/>
                </a:lnTo>
                <a:lnTo>
                  <a:pt x="42" y="62"/>
                </a:lnTo>
                <a:lnTo>
                  <a:pt x="59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85" name="Freeform 417"/>
          <p:cNvSpPr>
            <a:spLocks/>
          </p:cNvSpPr>
          <p:nvPr/>
        </p:nvSpPr>
        <p:spPr bwMode="auto">
          <a:xfrm>
            <a:off x="6105525" y="2359025"/>
            <a:ext cx="93663" cy="266700"/>
          </a:xfrm>
          <a:custGeom>
            <a:avLst/>
            <a:gdLst>
              <a:gd name="T0" fmla="*/ 0 w 59"/>
              <a:gd name="T1" fmla="*/ 2147483647 h 168"/>
              <a:gd name="T2" fmla="*/ 2147483647 w 59"/>
              <a:gd name="T3" fmla="*/ 2147483647 h 168"/>
              <a:gd name="T4" fmla="*/ 2147483647 w 59"/>
              <a:gd name="T5" fmla="*/ 2147483647 h 168"/>
              <a:gd name="T6" fmla="*/ 2147483647 w 59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168"/>
              <a:gd name="T14" fmla="*/ 59 w 59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168">
                <a:moveTo>
                  <a:pt x="0" y="167"/>
                </a:moveTo>
                <a:lnTo>
                  <a:pt x="17" y="115"/>
                </a:lnTo>
                <a:lnTo>
                  <a:pt x="33" y="71"/>
                </a:lnTo>
                <a:lnTo>
                  <a:pt x="5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86" name="Freeform 418"/>
          <p:cNvSpPr>
            <a:spLocks/>
          </p:cNvSpPr>
          <p:nvPr/>
        </p:nvSpPr>
        <p:spPr bwMode="auto">
          <a:xfrm>
            <a:off x="6197600" y="2206625"/>
            <a:ext cx="68263" cy="153988"/>
          </a:xfrm>
          <a:custGeom>
            <a:avLst/>
            <a:gdLst>
              <a:gd name="T0" fmla="*/ 0 w 43"/>
              <a:gd name="T1" fmla="*/ 2147483647 h 97"/>
              <a:gd name="T2" fmla="*/ 2147483647 w 43"/>
              <a:gd name="T3" fmla="*/ 2147483647 h 97"/>
              <a:gd name="T4" fmla="*/ 2147483647 w 43"/>
              <a:gd name="T5" fmla="*/ 2147483647 h 97"/>
              <a:gd name="T6" fmla="*/ 2147483647 w 43"/>
              <a:gd name="T7" fmla="*/ 0 h 97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97"/>
              <a:gd name="T14" fmla="*/ 43 w 43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97">
                <a:moveTo>
                  <a:pt x="0" y="96"/>
                </a:moveTo>
                <a:lnTo>
                  <a:pt x="25" y="44"/>
                </a:lnTo>
                <a:lnTo>
                  <a:pt x="34" y="17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87" name="Freeform 419"/>
          <p:cNvSpPr>
            <a:spLocks/>
          </p:cNvSpPr>
          <p:nvPr/>
        </p:nvSpPr>
        <p:spPr bwMode="auto">
          <a:xfrm>
            <a:off x="6224588" y="2136775"/>
            <a:ext cx="41275" cy="71438"/>
          </a:xfrm>
          <a:custGeom>
            <a:avLst/>
            <a:gdLst>
              <a:gd name="T0" fmla="*/ 2147483647 w 26"/>
              <a:gd name="T1" fmla="*/ 2147483647 h 45"/>
              <a:gd name="T2" fmla="*/ 2147483647 w 26"/>
              <a:gd name="T3" fmla="*/ 2147483647 h 45"/>
              <a:gd name="T4" fmla="*/ 2147483647 w 26"/>
              <a:gd name="T5" fmla="*/ 2147483647 h 45"/>
              <a:gd name="T6" fmla="*/ 0 w 26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45"/>
              <a:gd name="T14" fmla="*/ 26 w 26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45">
                <a:moveTo>
                  <a:pt x="25" y="44"/>
                </a:moveTo>
                <a:lnTo>
                  <a:pt x="25" y="26"/>
                </a:lnTo>
                <a:lnTo>
                  <a:pt x="17" y="1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88" name="Freeform 420"/>
          <p:cNvSpPr>
            <a:spLocks/>
          </p:cNvSpPr>
          <p:nvPr/>
        </p:nvSpPr>
        <p:spPr bwMode="auto">
          <a:xfrm>
            <a:off x="6172200" y="2108200"/>
            <a:ext cx="53975" cy="30163"/>
          </a:xfrm>
          <a:custGeom>
            <a:avLst/>
            <a:gdLst>
              <a:gd name="T0" fmla="*/ 2147483647 w 34"/>
              <a:gd name="T1" fmla="*/ 2147483647 h 19"/>
              <a:gd name="T2" fmla="*/ 2147483647 w 34"/>
              <a:gd name="T3" fmla="*/ 2147483647 h 19"/>
              <a:gd name="T4" fmla="*/ 0 w 34"/>
              <a:gd name="T5" fmla="*/ 0 h 19"/>
              <a:gd name="T6" fmla="*/ 0 60000 65536"/>
              <a:gd name="T7" fmla="*/ 0 60000 65536"/>
              <a:gd name="T8" fmla="*/ 0 60000 65536"/>
              <a:gd name="T9" fmla="*/ 0 w 34"/>
              <a:gd name="T10" fmla="*/ 0 h 19"/>
              <a:gd name="T11" fmla="*/ 34 w 34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9">
                <a:moveTo>
                  <a:pt x="33" y="18"/>
                </a:moveTo>
                <a:lnTo>
                  <a:pt x="16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89" name="Freeform 421"/>
          <p:cNvSpPr>
            <a:spLocks/>
          </p:cNvSpPr>
          <p:nvPr/>
        </p:nvSpPr>
        <p:spPr bwMode="auto">
          <a:xfrm>
            <a:off x="6118225" y="2081213"/>
            <a:ext cx="55563" cy="28575"/>
          </a:xfrm>
          <a:custGeom>
            <a:avLst/>
            <a:gdLst>
              <a:gd name="T0" fmla="*/ 2147483647 w 35"/>
              <a:gd name="T1" fmla="*/ 2147483647 h 18"/>
              <a:gd name="T2" fmla="*/ 2147483647 w 35"/>
              <a:gd name="T3" fmla="*/ 2147483647 h 18"/>
              <a:gd name="T4" fmla="*/ 0 w 35"/>
              <a:gd name="T5" fmla="*/ 0 h 18"/>
              <a:gd name="T6" fmla="*/ 0 60000 65536"/>
              <a:gd name="T7" fmla="*/ 0 60000 65536"/>
              <a:gd name="T8" fmla="*/ 0 60000 65536"/>
              <a:gd name="T9" fmla="*/ 0 w 35"/>
              <a:gd name="T10" fmla="*/ 0 h 18"/>
              <a:gd name="T11" fmla="*/ 35 w 35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8">
                <a:moveTo>
                  <a:pt x="34" y="17"/>
                </a:moveTo>
                <a:lnTo>
                  <a:pt x="17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90" name="Freeform 422"/>
          <p:cNvSpPr>
            <a:spLocks/>
          </p:cNvSpPr>
          <p:nvPr/>
        </p:nvSpPr>
        <p:spPr bwMode="auto">
          <a:xfrm>
            <a:off x="6051550" y="2081213"/>
            <a:ext cx="68263" cy="1587"/>
          </a:xfrm>
          <a:custGeom>
            <a:avLst/>
            <a:gdLst>
              <a:gd name="T0" fmla="*/ 2147483647 w 43"/>
              <a:gd name="T1" fmla="*/ 0 h 1"/>
              <a:gd name="T2" fmla="*/ 2147483647 w 43"/>
              <a:gd name="T3" fmla="*/ 0 h 1"/>
              <a:gd name="T4" fmla="*/ 0 w 43"/>
              <a:gd name="T5" fmla="*/ 0 h 1"/>
              <a:gd name="T6" fmla="*/ 0 60000 65536"/>
              <a:gd name="T7" fmla="*/ 0 60000 65536"/>
              <a:gd name="T8" fmla="*/ 0 60000 65536"/>
              <a:gd name="T9" fmla="*/ 0 w 43"/>
              <a:gd name="T10" fmla="*/ 0 h 1"/>
              <a:gd name="T11" fmla="*/ 43 w 4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">
                <a:moveTo>
                  <a:pt x="42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91" name="Freeform 423"/>
          <p:cNvSpPr>
            <a:spLocks/>
          </p:cNvSpPr>
          <p:nvPr/>
        </p:nvSpPr>
        <p:spPr bwMode="auto">
          <a:xfrm>
            <a:off x="5999163" y="2052638"/>
            <a:ext cx="53975" cy="30162"/>
          </a:xfrm>
          <a:custGeom>
            <a:avLst/>
            <a:gdLst>
              <a:gd name="T0" fmla="*/ 2147483647 w 34"/>
              <a:gd name="T1" fmla="*/ 2147483647 h 19"/>
              <a:gd name="T2" fmla="*/ 2147483647 w 34"/>
              <a:gd name="T3" fmla="*/ 2147483647 h 19"/>
              <a:gd name="T4" fmla="*/ 0 w 34"/>
              <a:gd name="T5" fmla="*/ 0 h 19"/>
              <a:gd name="T6" fmla="*/ 0 60000 65536"/>
              <a:gd name="T7" fmla="*/ 0 60000 65536"/>
              <a:gd name="T8" fmla="*/ 0 60000 65536"/>
              <a:gd name="T9" fmla="*/ 0 w 34"/>
              <a:gd name="T10" fmla="*/ 0 h 19"/>
              <a:gd name="T11" fmla="*/ 34 w 34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9">
                <a:moveTo>
                  <a:pt x="33" y="18"/>
                </a:moveTo>
                <a:lnTo>
                  <a:pt x="17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92" name="Freeform 424"/>
          <p:cNvSpPr>
            <a:spLocks/>
          </p:cNvSpPr>
          <p:nvPr/>
        </p:nvSpPr>
        <p:spPr bwMode="auto">
          <a:xfrm>
            <a:off x="5892800" y="2038350"/>
            <a:ext cx="107950" cy="15875"/>
          </a:xfrm>
          <a:custGeom>
            <a:avLst/>
            <a:gdLst>
              <a:gd name="T0" fmla="*/ 2147483647 w 68"/>
              <a:gd name="T1" fmla="*/ 2147483647 h 10"/>
              <a:gd name="T2" fmla="*/ 2147483647 w 68"/>
              <a:gd name="T3" fmla="*/ 0 h 10"/>
              <a:gd name="T4" fmla="*/ 0 w 68"/>
              <a:gd name="T5" fmla="*/ 0 h 10"/>
              <a:gd name="T6" fmla="*/ 0 60000 65536"/>
              <a:gd name="T7" fmla="*/ 0 60000 65536"/>
              <a:gd name="T8" fmla="*/ 0 60000 65536"/>
              <a:gd name="T9" fmla="*/ 0 w 68"/>
              <a:gd name="T10" fmla="*/ 0 h 10"/>
              <a:gd name="T11" fmla="*/ 68 w 6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10">
                <a:moveTo>
                  <a:pt x="67" y="9"/>
                </a:moveTo>
                <a:lnTo>
                  <a:pt x="34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93" name="Freeform 425"/>
          <p:cNvSpPr>
            <a:spLocks/>
          </p:cNvSpPr>
          <p:nvPr/>
        </p:nvSpPr>
        <p:spPr bwMode="auto">
          <a:xfrm>
            <a:off x="5800725" y="2011363"/>
            <a:ext cx="93663" cy="28575"/>
          </a:xfrm>
          <a:custGeom>
            <a:avLst/>
            <a:gdLst>
              <a:gd name="T0" fmla="*/ 2147483647 w 59"/>
              <a:gd name="T1" fmla="*/ 2147483647 h 18"/>
              <a:gd name="T2" fmla="*/ 2147483647 w 59"/>
              <a:gd name="T3" fmla="*/ 2147483647 h 18"/>
              <a:gd name="T4" fmla="*/ 0 w 59"/>
              <a:gd name="T5" fmla="*/ 0 h 18"/>
              <a:gd name="T6" fmla="*/ 0 60000 65536"/>
              <a:gd name="T7" fmla="*/ 0 60000 65536"/>
              <a:gd name="T8" fmla="*/ 0 60000 65536"/>
              <a:gd name="T9" fmla="*/ 0 w 59"/>
              <a:gd name="T10" fmla="*/ 0 h 18"/>
              <a:gd name="T11" fmla="*/ 59 w 59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18">
                <a:moveTo>
                  <a:pt x="58" y="17"/>
                </a:moveTo>
                <a:lnTo>
                  <a:pt x="33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94" name="Freeform 426"/>
          <p:cNvSpPr>
            <a:spLocks/>
          </p:cNvSpPr>
          <p:nvPr/>
        </p:nvSpPr>
        <p:spPr bwMode="auto">
          <a:xfrm>
            <a:off x="5681663" y="1968500"/>
            <a:ext cx="120650" cy="44450"/>
          </a:xfrm>
          <a:custGeom>
            <a:avLst/>
            <a:gdLst>
              <a:gd name="T0" fmla="*/ 2147483647 w 76"/>
              <a:gd name="T1" fmla="*/ 2147483647 h 28"/>
              <a:gd name="T2" fmla="*/ 2147483647 w 76"/>
              <a:gd name="T3" fmla="*/ 2147483647 h 28"/>
              <a:gd name="T4" fmla="*/ 0 w 76"/>
              <a:gd name="T5" fmla="*/ 0 h 28"/>
              <a:gd name="T6" fmla="*/ 0 60000 65536"/>
              <a:gd name="T7" fmla="*/ 0 60000 65536"/>
              <a:gd name="T8" fmla="*/ 0 60000 65536"/>
              <a:gd name="T9" fmla="*/ 0 w 76"/>
              <a:gd name="T10" fmla="*/ 0 h 28"/>
              <a:gd name="T11" fmla="*/ 76 w 7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28">
                <a:moveTo>
                  <a:pt x="75" y="27"/>
                </a:moveTo>
                <a:lnTo>
                  <a:pt x="33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95" name="Freeform 427"/>
          <p:cNvSpPr>
            <a:spLocks/>
          </p:cNvSpPr>
          <p:nvPr/>
        </p:nvSpPr>
        <p:spPr bwMode="auto">
          <a:xfrm>
            <a:off x="5588000" y="1968500"/>
            <a:ext cx="95250" cy="15875"/>
          </a:xfrm>
          <a:custGeom>
            <a:avLst/>
            <a:gdLst>
              <a:gd name="T0" fmla="*/ 2147483647 w 60"/>
              <a:gd name="T1" fmla="*/ 0 h 10"/>
              <a:gd name="T2" fmla="*/ 2147483647 w 60"/>
              <a:gd name="T3" fmla="*/ 0 h 10"/>
              <a:gd name="T4" fmla="*/ 0 w 60"/>
              <a:gd name="T5" fmla="*/ 2147483647 h 10"/>
              <a:gd name="T6" fmla="*/ 0 60000 65536"/>
              <a:gd name="T7" fmla="*/ 0 60000 65536"/>
              <a:gd name="T8" fmla="*/ 0 60000 65536"/>
              <a:gd name="T9" fmla="*/ 0 w 60"/>
              <a:gd name="T10" fmla="*/ 0 h 10"/>
              <a:gd name="T11" fmla="*/ 60 w 6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0">
                <a:moveTo>
                  <a:pt x="59" y="0"/>
                </a:moveTo>
                <a:lnTo>
                  <a:pt x="25" y="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96" name="Freeform 428"/>
          <p:cNvSpPr>
            <a:spLocks/>
          </p:cNvSpPr>
          <p:nvPr/>
        </p:nvSpPr>
        <p:spPr bwMode="auto">
          <a:xfrm>
            <a:off x="5481638" y="1941513"/>
            <a:ext cx="107950" cy="42862"/>
          </a:xfrm>
          <a:custGeom>
            <a:avLst/>
            <a:gdLst>
              <a:gd name="T0" fmla="*/ 2147483647 w 68"/>
              <a:gd name="T1" fmla="*/ 2147483647 h 27"/>
              <a:gd name="T2" fmla="*/ 2147483647 w 68"/>
              <a:gd name="T3" fmla="*/ 2147483647 h 27"/>
              <a:gd name="T4" fmla="*/ 2147483647 w 68"/>
              <a:gd name="T5" fmla="*/ 2147483647 h 27"/>
              <a:gd name="T6" fmla="*/ 2147483647 w 68"/>
              <a:gd name="T7" fmla="*/ 0 h 27"/>
              <a:gd name="T8" fmla="*/ 0 w 68"/>
              <a:gd name="T9" fmla="*/ 0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27"/>
              <a:gd name="T17" fmla="*/ 68 w 68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27">
                <a:moveTo>
                  <a:pt x="67" y="26"/>
                </a:moveTo>
                <a:lnTo>
                  <a:pt x="51" y="17"/>
                </a:lnTo>
                <a:lnTo>
                  <a:pt x="34" y="8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97" name="Freeform 429"/>
          <p:cNvSpPr>
            <a:spLocks/>
          </p:cNvSpPr>
          <p:nvPr/>
        </p:nvSpPr>
        <p:spPr bwMode="auto">
          <a:xfrm>
            <a:off x="5349875" y="1941513"/>
            <a:ext cx="133350" cy="28575"/>
          </a:xfrm>
          <a:custGeom>
            <a:avLst/>
            <a:gdLst>
              <a:gd name="T0" fmla="*/ 2147483647 w 84"/>
              <a:gd name="T1" fmla="*/ 0 h 18"/>
              <a:gd name="T2" fmla="*/ 2147483647 w 84"/>
              <a:gd name="T3" fmla="*/ 0 h 18"/>
              <a:gd name="T4" fmla="*/ 0 w 84"/>
              <a:gd name="T5" fmla="*/ 2147483647 h 18"/>
              <a:gd name="T6" fmla="*/ 0 60000 65536"/>
              <a:gd name="T7" fmla="*/ 0 60000 65536"/>
              <a:gd name="T8" fmla="*/ 0 60000 65536"/>
              <a:gd name="T9" fmla="*/ 0 w 84"/>
              <a:gd name="T10" fmla="*/ 0 h 18"/>
              <a:gd name="T11" fmla="*/ 84 w 8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18">
                <a:moveTo>
                  <a:pt x="83" y="0"/>
                </a:moveTo>
                <a:lnTo>
                  <a:pt x="42" y="0"/>
                </a:lnTo>
                <a:lnTo>
                  <a:pt x="0" y="1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98" name="Freeform 430"/>
          <p:cNvSpPr>
            <a:spLocks/>
          </p:cNvSpPr>
          <p:nvPr/>
        </p:nvSpPr>
        <p:spPr bwMode="auto">
          <a:xfrm>
            <a:off x="5257800" y="1968500"/>
            <a:ext cx="93663" cy="85725"/>
          </a:xfrm>
          <a:custGeom>
            <a:avLst/>
            <a:gdLst>
              <a:gd name="T0" fmla="*/ 2147483647 w 59"/>
              <a:gd name="T1" fmla="*/ 0 h 54"/>
              <a:gd name="T2" fmla="*/ 2147483647 w 59"/>
              <a:gd name="T3" fmla="*/ 2147483647 h 54"/>
              <a:gd name="T4" fmla="*/ 0 w 59"/>
              <a:gd name="T5" fmla="*/ 2147483647 h 54"/>
              <a:gd name="T6" fmla="*/ 0 60000 65536"/>
              <a:gd name="T7" fmla="*/ 0 60000 65536"/>
              <a:gd name="T8" fmla="*/ 0 60000 65536"/>
              <a:gd name="T9" fmla="*/ 0 w 59"/>
              <a:gd name="T10" fmla="*/ 0 h 54"/>
              <a:gd name="T11" fmla="*/ 59 w 59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54">
                <a:moveTo>
                  <a:pt x="58" y="0"/>
                </a:moveTo>
                <a:lnTo>
                  <a:pt x="25" y="18"/>
                </a:lnTo>
                <a:lnTo>
                  <a:pt x="0" y="5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199" name="Freeform 431"/>
          <p:cNvSpPr>
            <a:spLocks/>
          </p:cNvSpPr>
          <p:nvPr/>
        </p:nvSpPr>
        <p:spPr bwMode="auto">
          <a:xfrm>
            <a:off x="5164138" y="2052638"/>
            <a:ext cx="95250" cy="168275"/>
          </a:xfrm>
          <a:custGeom>
            <a:avLst/>
            <a:gdLst>
              <a:gd name="T0" fmla="*/ 2147483647 w 60"/>
              <a:gd name="T1" fmla="*/ 0 h 106"/>
              <a:gd name="T2" fmla="*/ 2147483647 w 60"/>
              <a:gd name="T3" fmla="*/ 2147483647 h 106"/>
              <a:gd name="T4" fmla="*/ 2147483647 w 60"/>
              <a:gd name="T5" fmla="*/ 2147483647 h 106"/>
              <a:gd name="T6" fmla="*/ 0 w 60"/>
              <a:gd name="T7" fmla="*/ 2147483647 h 106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106"/>
              <a:gd name="T14" fmla="*/ 60 w 60"/>
              <a:gd name="T15" fmla="*/ 106 h 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106">
                <a:moveTo>
                  <a:pt x="59" y="0"/>
                </a:moveTo>
                <a:lnTo>
                  <a:pt x="25" y="44"/>
                </a:lnTo>
                <a:lnTo>
                  <a:pt x="17" y="70"/>
                </a:lnTo>
                <a:lnTo>
                  <a:pt x="0" y="105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00" name="Freeform 432"/>
          <p:cNvSpPr>
            <a:spLocks/>
          </p:cNvSpPr>
          <p:nvPr/>
        </p:nvSpPr>
        <p:spPr bwMode="auto">
          <a:xfrm>
            <a:off x="5072063" y="2219325"/>
            <a:ext cx="93662" cy="365125"/>
          </a:xfrm>
          <a:custGeom>
            <a:avLst/>
            <a:gdLst>
              <a:gd name="T0" fmla="*/ 2147483647 w 59"/>
              <a:gd name="T1" fmla="*/ 0 h 230"/>
              <a:gd name="T2" fmla="*/ 2147483647 w 59"/>
              <a:gd name="T3" fmla="*/ 2147483647 h 230"/>
              <a:gd name="T4" fmla="*/ 2147483647 w 59"/>
              <a:gd name="T5" fmla="*/ 2147483647 h 230"/>
              <a:gd name="T6" fmla="*/ 2147483647 w 59"/>
              <a:gd name="T7" fmla="*/ 2147483647 h 230"/>
              <a:gd name="T8" fmla="*/ 0 w 59"/>
              <a:gd name="T9" fmla="*/ 2147483647 h 2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230"/>
              <a:gd name="T17" fmla="*/ 59 w 59"/>
              <a:gd name="T18" fmla="*/ 230 h 2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230">
                <a:moveTo>
                  <a:pt x="58" y="0"/>
                </a:moveTo>
                <a:lnTo>
                  <a:pt x="41" y="44"/>
                </a:lnTo>
                <a:lnTo>
                  <a:pt x="25" y="97"/>
                </a:lnTo>
                <a:lnTo>
                  <a:pt x="16" y="159"/>
                </a:lnTo>
                <a:lnTo>
                  <a:pt x="0" y="22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01" name="Freeform 433"/>
          <p:cNvSpPr>
            <a:spLocks/>
          </p:cNvSpPr>
          <p:nvPr/>
        </p:nvSpPr>
        <p:spPr bwMode="auto">
          <a:xfrm>
            <a:off x="5018088" y="2582863"/>
            <a:ext cx="55562" cy="531812"/>
          </a:xfrm>
          <a:custGeom>
            <a:avLst/>
            <a:gdLst>
              <a:gd name="T0" fmla="*/ 2147483647 w 35"/>
              <a:gd name="T1" fmla="*/ 0 h 335"/>
              <a:gd name="T2" fmla="*/ 2147483647 w 35"/>
              <a:gd name="T3" fmla="*/ 2147483647 h 335"/>
              <a:gd name="T4" fmla="*/ 2147483647 w 35"/>
              <a:gd name="T5" fmla="*/ 2147483647 h 335"/>
              <a:gd name="T6" fmla="*/ 0 w 35"/>
              <a:gd name="T7" fmla="*/ 2147483647 h 335"/>
              <a:gd name="T8" fmla="*/ 0 60000 65536"/>
              <a:gd name="T9" fmla="*/ 0 60000 65536"/>
              <a:gd name="T10" fmla="*/ 0 60000 65536"/>
              <a:gd name="T11" fmla="*/ 0 60000 65536"/>
              <a:gd name="T12" fmla="*/ 0 w 35"/>
              <a:gd name="T13" fmla="*/ 0 h 335"/>
              <a:gd name="T14" fmla="*/ 35 w 35"/>
              <a:gd name="T15" fmla="*/ 335 h 3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" h="335">
                <a:moveTo>
                  <a:pt x="34" y="0"/>
                </a:moveTo>
                <a:lnTo>
                  <a:pt x="25" y="79"/>
                </a:lnTo>
                <a:lnTo>
                  <a:pt x="17" y="158"/>
                </a:lnTo>
                <a:lnTo>
                  <a:pt x="0" y="33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02" name="Freeform 434"/>
          <p:cNvSpPr>
            <a:spLocks/>
          </p:cNvSpPr>
          <p:nvPr/>
        </p:nvSpPr>
        <p:spPr bwMode="auto">
          <a:xfrm>
            <a:off x="4926013" y="3113088"/>
            <a:ext cx="93662" cy="573087"/>
          </a:xfrm>
          <a:custGeom>
            <a:avLst/>
            <a:gdLst>
              <a:gd name="T0" fmla="*/ 2147483647 w 59"/>
              <a:gd name="T1" fmla="*/ 0 h 361"/>
              <a:gd name="T2" fmla="*/ 2147483647 w 59"/>
              <a:gd name="T3" fmla="*/ 2147483647 h 361"/>
              <a:gd name="T4" fmla="*/ 2147483647 w 59"/>
              <a:gd name="T5" fmla="*/ 2147483647 h 361"/>
              <a:gd name="T6" fmla="*/ 2147483647 w 59"/>
              <a:gd name="T7" fmla="*/ 2147483647 h 361"/>
              <a:gd name="T8" fmla="*/ 0 w 59"/>
              <a:gd name="T9" fmla="*/ 2147483647 h 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361"/>
              <a:gd name="T17" fmla="*/ 59 w 59"/>
              <a:gd name="T18" fmla="*/ 361 h 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361">
                <a:moveTo>
                  <a:pt x="58" y="0"/>
                </a:moveTo>
                <a:lnTo>
                  <a:pt x="42" y="88"/>
                </a:lnTo>
                <a:lnTo>
                  <a:pt x="25" y="184"/>
                </a:lnTo>
                <a:lnTo>
                  <a:pt x="8" y="272"/>
                </a:lnTo>
                <a:lnTo>
                  <a:pt x="0" y="36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03" name="Freeform 435"/>
          <p:cNvSpPr>
            <a:spLocks/>
          </p:cNvSpPr>
          <p:nvPr/>
        </p:nvSpPr>
        <p:spPr bwMode="auto">
          <a:xfrm>
            <a:off x="4911725" y="3684588"/>
            <a:ext cx="15875" cy="447675"/>
          </a:xfrm>
          <a:custGeom>
            <a:avLst/>
            <a:gdLst>
              <a:gd name="T0" fmla="*/ 2147483647 w 10"/>
              <a:gd name="T1" fmla="*/ 0 h 282"/>
              <a:gd name="T2" fmla="*/ 0 w 10"/>
              <a:gd name="T3" fmla="*/ 2147483647 h 282"/>
              <a:gd name="T4" fmla="*/ 0 w 10"/>
              <a:gd name="T5" fmla="*/ 2147483647 h 282"/>
              <a:gd name="T6" fmla="*/ 0 w 10"/>
              <a:gd name="T7" fmla="*/ 2147483647 h 282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282"/>
              <a:gd name="T14" fmla="*/ 10 w 10"/>
              <a:gd name="T15" fmla="*/ 282 h 2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282">
                <a:moveTo>
                  <a:pt x="9" y="0"/>
                </a:moveTo>
                <a:lnTo>
                  <a:pt x="0" y="79"/>
                </a:lnTo>
                <a:lnTo>
                  <a:pt x="0" y="150"/>
                </a:lnTo>
                <a:lnTo>
                  <a:pt x="0" y="28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04" name="Freeform 436"/>
          <p:cNvSpPr>
            <a:spLocks/>
          </p:cNvSpPr>
          <p:nvPr/>
        </p:nvSpPr>
        <p:spPr bwMode="auto">
          <a:xfrm>
            <a:off x="4886325" y="4130675"/>
            <a:ext cx="26988" cy="379413"/>
          </a:xfrm>
          <a:custGeom>
            <a:avLst/>
            <a:gdLst>
              <a:gd name="T0" fmla="*/ 2147483647 w 17"/>
              <a:gd name="T1" fmla="*/ 0 h 239"/>
              <a:gd name="T2" fmla="*/ 2147483647 w 17"/>
              <a:gd name="T3" fmla="*/ 2147483647 h 239"/>
              <a:gd name="T4" fmla="*/ 0 w 17"/>
              <a:gd name="T5" fmla="*/ 2147483647 h 239"/>
              <a:gd name="T6" fmla="*/ 0 60000 65536"/>
              <a:gd name="T7" fmla="*/ 0 60000 65536"/>
              <a:gd name="T8" fmla="*/ 0 60000 65536"/>
              <a:gd name="T9" fmla="*/ 0 w 17"/>
              <a:gd name="T10" fmla="*/ 0 h 239"/>
              <a:gd name="T11" fmla="*/ 17 w 17"/>
              <a:gd name="T12" fmla="*/ 239 h 2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239">
                <a:moveTo>
                  <a:pt x="16" y="0"/>
                </a:moveTo>
                <a:lnTo>
                  <a:pt x="8" y="123"/>
                </a:lnTo>
                <a:lnTo>
                  <a:pt x="0" y="23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05" name="Freeform 437"/>
          <p:cNvSpPr>
            <a:spLocks/>
          </p:cNvSpPr>
          <p:nvPr/>
        </p:nvSpPr>
        <p:spPr bwMode="auto">
          <a:xfrm>
            <a:off x="4872038" y="4508500"/>
            <a:ext cx="15875" cy="349250"/>
          </a:xfrm>
          <a:custGeom>
            <a:avLst/>
            <a:gdLst>
              <a:gd name="T0" fmla="*/ 2147483647 w 10"/>
              <a:gd name="T1" fmla="*/ 0 h 220"/>
              <a:gd name="T2" fmla="*/ 0 w 10"/>
              <a:gd name="T3" fmla="*/ 2147483647 h 220"/>
              <a:gd name="T4" fmla="*/ 0 w 10"/>
              <a:gd name="T5" fmla="*/ 2147483647 h 220"/>
              <a:gd name="T6" fmla="*/ 0 w 10"/>
              <a:gd name="T7" fmla="*/ 2147483647 h 220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220"/>
              <a:gd name="T14" fmla="*/ 10 w 10"/>
              <a:gd name="T15" fmla="*/ 220 h 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220">
                <a:moveTo>
                  <a:pt x="9" y="0"/>
                </a:moveTo>
                <a:lnTo>
                  <a:pt x="0" y="114"/>
                </a:lnTo>
                <a:lnTo>
                  <a:pt x="0" y="167"/>
                </a:lnTo>
                <a:lnTo>
                  <a:pt x="0" y="21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06" name="Freeform 438"/>
          <p:cNvSpPr>
            <a:spLocks/>
          </p:cNvSpPr>
          <p:nvPr/>
        </p:nvSpPr>
        <p:spPr bwMode="auto">
          <a:xfrm>
            <a:off x="4859338" y="4856163"/>
            <a:ext cx="14287" cy="252412"/>
          </a:xfrm>
          <a:custGeom>
            <a:avLst/>
            <a:gdLst>
              <a:gd name="T0" fmla="*/ 2147483647 w 9"/>
              <a:gd name="T1" fmla="*/ 0 h 159"/>
              <a:gd name="T2" fmla="*/ 0 w 9"/>
              <a:gd name="T3" fmla="*/ 2147483647 h 159"/>
              <a:gd name="T4" fmla="*/ 0 w 9"/>
              <a:gd name="T5" fmla="*/ 2147483647 h 159"/>
              <a:gd name="T6" fmla="*/ 0 60000 65536"/>
              <a:gd name="T7" fmla="*/ 0 60000 65536"/>
              <a:gd name="T8" fmla="*/ 0 60000 65536"/>
              <a:gd name="T9" fmla="*/ 0 w 9"/>
              <a:gd name="T10" fmla="*/ 0 h 159"/>
              <a:gd name="T11" fmla="*/ 9 w 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59">
                <a:moveTo>
                  <a:pt x="8" y="0"/>
                </a:moveTo>
                <a:lnTo>
                  <a:pt x="0" y="88"/>
                </a:lnTo>
                <a:lnTo>
                  <a:pt x="0" y="15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07" name="Freeform 439"/>
          <p:cNvSpPr>
            <a:spLocks/>
          </p:cNvSpPr>
          <p:nvPr/>
        </p:nvSpPr>
        <p:spPr bwMode="auto">
          <a:xfrm>
            <a:off x="4859338" y="5106988"/>
            <a:ext cx="1587" cy="225425"/>
          </a:xfrm>
          <a:custGeom>
            <a:avLst/>
            <a:gdLst>
              <a:gd name="T0" fmla="*/ 0 w 1"/>
              <a:gd name="T1" fmla="*/ 0 h 142"/>
              <a:gd name="T2" fmla="*/ 0 w 1"/>
              <a:gd name="T3" fmla="*/ 2147483647 h 142"/>
              <a:gd name="T4" fmla="*/ 0 w 1"/>
              <a:gd name="T5" fmla="*/ 2147483647 h 142"/>
              <a:gd name="T6" fmla="*/ 0 60000 65536"/>
              <a:gd name="T7" fmla="*/ 0 60000 65536"/>
              <a:gd name="T8" fmla="*/ 0 60000 65536"/>
              <a:gd name="T9" fmla="*/ 0 w 1"/>
              <a:gd name="T10" fmla="*/ 0 h 142"/>
              <a:gd name="T11" fmla="*/ 1 w 1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42">
                <a:moveTo>
                  <a:pt x="0" y="0"/>
                </a:moveTo>
                <a:lnTo>
                  <a:pt x="0" y="71"/>
                </a:lnTo>
                <a:lnTo>
                  <a:pt x="0" y="14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08" name="Freeform 440"/>
          <p:cNvSpPr>
            <a:spLocks/>
          </p:cNvSpPr>
          <p:nvPr/>
        </p:nvSpPr>
        <p:spPr bwMode="auto">
          <a:xfrm>
            <a:off x="4859338" y="5330825"/>
            <a:ext cx="41275" cy="155575"/>
          </a:xfrm>
          <a:custGeom>
            <a:avLst/>
            <a:gdLst>
              <a:gd name="T0" fmla="*/ 0 w 26"/>
              <a:gd name="T1" fmla="*/ 0 h 98"/>
              <a:gd name="T2" fmla="*/ 2147483647 w 26"/>
              <a:gd name="T3" fmla="*/ 2147483647 h 98"/>
              <a:gd name="T4" fmla="*/ 2147483647 w 26"/>
              <a:gd name="T5" fmla="*/ 2147483647 h 98"/>
              <a:gd name="T6" fmla="*/ 0 60000 65536"/>
              <a:gd name="T7" fmla="*/ 0 60000 65536"/>
              <a:gd name="T8" fmla="*/ 0 60000 65536"/>
              <a:gd name="T9" fmla="*/ 0 w 26"/>
              <a:gd name="T10" fmla="*/ 0 h 98"/>
              <a:gd name="T11" fmla="*/ 26 w 26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98">
                <a:moveTo>
                  <a:pt x="0" y="0"/>
                </a:moveTo>
                <a:lnTo>
                  <a:pt x="8" y="53"/>
                </a:lnTo>
                <a:lnTo>
                  <a:pt x="25" y="9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09" name="Freeform 441"/>
          <p:cNvSpPr>
            <a:spLocks/>
          </p:cNvSpPr>
          <p:nvPr/>
        </p:nvSpPr>
        <p:spPr bwMode="auto">
          <a:xfrm>
            <a:off x="4899025" y="5484813"/>
            <a:ext cx="28575" cy="112712"/>
          </a:xfrm>
          <a:custGeom>
            <a:avLst/>
            <a:gdLst>
              <a:gd name="T0" fmla="*/ 0 w 18"/>
              <a:gd name="T1" fmla="*/ 0 h 71"/>
              <a:gd name="T2" fmla="*/ 2147483647 w 18"/>
              <a:gd name="T3" fmla="*/ 2147483647 h 71"/>
              <a:gd name="T4" fmla="*/ 2147483647 w 18"/>
              <a:gd name="T5" fmla="*/ 2147483647 h 71"/>
              <a:gd name="T6" fmla="*/ 0 60000 65536"/>
              <a:gd name="T7" fmla="*/ 0 60000 65536"/>
              <a:gd name="T8" fmla="*/ 0 60000 65536"/>
              <a:gd name="T9" fmla="*/ 0 w 18"/>
              <a:gd name="T10" fmla="*/ 0 h 71"/>
              <a:gd name="T11" fmla="*/ 18 w 18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71">
                <a:moveTo>
                  <a:pt x="0" y="0"/>
                </a:moveTo>
                <a:lnTo>
                  <a:pt x="8" y="35"/>
                </a:lnTo>
                <a:lnTo>
                  <a:pt x="17" y="7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10" name="Freeform 442"/>
          <p:cNvSpPr>
            <a:spLocks/>
          </p:cNvSpPr>
          <p:nvPr/>
        </p:nvSpPr>
        <p:spPr bwMode="auto">
          <a:xfrm>
            <a:off x="4926013" y="5595938"/>
            <a:ext cx="68262" cy="57150"/>
          </a:xfrm>
          <a:custGeom>
            <a:avLst/>
            <a:gdLst>
              <a:gd name="T0" fmla="*/ 0 w 43"/>
              <a:gd name="T1" fmla="*/ 0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0 60000 65536"/>
              <a:gd name="T7" fmla="*/ 0 60000 65536"/>
              <a:gd name="T8" fmla="*/ 0 60000 65536"/>
              <a:gd name="T9" fmla="*/ 0 w 43"/>
              <a:gd name="T10" fmla="*/ 0 h 36"/>
              <a:gd name="T11" fmla="*/ 43 w 43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36">
                <a:moveTo>
                  <a:pt x="0" y="0"/>
                </a:moveTo>
                <a:lnTo>
                  <a:pt x="17" y="18"/>
                </a:lnTo>
                <a:lnTo>
                  <a:pt x="42" y="35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11" name="Freeform 443"/>
          <p:cNvSpPr>
            <a:spLocks/>
          </p:cNvSpPr>
          <p:nvPr/>
        </p:nvSpPr>
        <p:spPr bwMode="auto">
          <a:xfrm>
            <a:off x="4992688" y="5651500"/>
            <a:ext cx="80962" cy="15875"/>
          </a:xfrm>
          <a:custGeom>
            <a:avLst/>
            <a:gdLst>
              <a:gd name="T0" fmla="*/ 0 w 51"/>
              <a:gd name="T1" fmla="*/ 0 h 10"/>
              <a:gd name="T2" fmla="*/ 2147483647 w 51"/>
              <a:gd name="T3" fmla="*/ 2147483647 h 10"/>
              <a:gd name="T4" fmla="*/ 2147483647 w 51"/>
              <a:gd name="T5" fmla="*/ 2147483647 h 10"/>
              <a:gd name="T6" fmla="*/ 0 60000 65536"/>
              <a:gd name="T7" fmla="*/ 0 60000 65536"/>
              <a:gd name="T8" fmla="*/ 0 60000 65536"/>
              <a:gd name="T9" fmla="*/ 0 w 51"/>
              <a:gd name="T10" fmla="*/ 0 h 10"/>
              <a:gd name="T11" fmla="*/ 51 w 5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0">
                <a:moveTo>
                  <a:pt x="0" y="0"/>
                </a:moveTo>
                <a:lnTo>
                  <a:pt x="25" y="9"/>
                </a:lnTo>
                <a:lnTo>
                  <a:pt x="50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12" name="Freeform 444"/>
          <p:cNvSpPr>
            <a:spLocks/>
          </p:cNvSpPr>
          <p:nvPr/>
        </p:nvSpPr>
        <p:spPr bwMode="auto">
          <a:xfrm>
            <a:off x="5072063" y="5651500"/>
            <a:ext cx="66675" cy="15875"/>
          </a:xfrm>
          <a:custGeom>
            <a:avLst/>
            <a:gdLst>
              <a:gd name="T0" fmla="*/ 0 w 42"/>
              <a:gd name="T1" fmla="*/ 2147483647 h 10"/>
              <a:gd name="T2" fmla="*/ 2147483647 w 42"/>
              <a:gd name="T3" fmla="*/ 2147483647 h 10"/>
              <a:gd name="T4" fmla="*/ 2147483647 w 42"/>
              <a:gd name="T5" fmla="*/ 0 h 10"/>
              <a:gd name="T6" fmla="*/ 0 60000 65536"/>
              <a:gd name="T7" fmla="*/ 0 60000 65536"/>
              <a:gd name="T8" fmla="*/ 0 60000 65536"/>
              <a:gd name="T9" fmla="*/ 0 w 42"/>
              <a:gd name="T10" fmla="*/ 0 h 10"/>
              <a:gd name="T11" fmla="*/ 42 w 4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10">
                <a:moveTo>
                  <a:pt x="0" y="9"/>
                </a:moveTo>
                <a:lnTo>
                  <a:pt x="16" y="9"/>
                </a:lnTo>
                <a:lnTo>
                  <a:pt x="41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13" name="Freeform 445"/>
          <p:cNvSpPr>
            <a:spLocks/>
          </p:cNvSpPr>
          <p:nvPr/>
        </p:nvSpPr>
        <p:spPr bwMode="auto">
          <a:xfrm>
            <a:off x="5137150" y="5637213"/>
            <a:ext cx="134938" cy="15875"/>
          </a:xfrm>
          <a:custGeom>
            <a:avLst/>
            <a:gdLst>
              <a:gd name="T0" fmla="*/ 0 w 85"/>
              <a:gd name="T1" fmla="*/ 2147483647 h 10"/>
              <a:gd name="T2" fmla="*/ 2147483647 w 85"/>
              <a:gd name="T3" fmla="*/ 0 h 10"/>
              <a:gd name="T4" fmla="*/ 2147483647 w 85"/>
              <a:gd name="T5" fmla="*/ 0 h 10"/>
              <a:gd name="T6" fmla="*/ 0 60000 65536"/>
              <a:gd name="T7" fmla="*/ 0 60000 65536"/>
              <a:gd name="T8" fmla="*/ 0 60000 65536"/>
              <a:gd name="T9" fmla="*/ 0 w 85"/>
              <a:gd name="T10" fmla="*/ 0 h 10"/>
              <a:gd name="T11" fmla="*/ 85 w 85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" h="10">
                <a:moveTo>
                  <a:pt x="0" y="9"/>
                </a:moveTo>
                <a:lnTo>
                  <a:pt x="42" y="0"/>
                </a:lnTo>
                <a:lnTo>
                  <a:pt x="84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14" name="Line 446"/>
          <p:cNvSpPr>
            <a:spLocks noChangeShapeType="1"/>
          </p:cNvSpPr>
          <p:nvPr/>
        </p:nvSpPr>
        <p:spPr bwMode="auto">
          <a:xfrm flipV="1">
            <a:off x="5276850" y="5618163"/>
            <a:ext cx="106363" cy="2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215" name="Freeform 447"/>
          <p:cNvSpPr>
            <a:spLocks/>
          </p:cNvSpPr>
          <p:nvPr/>
        </p:nvSpPr>
        <p:spPr bwMode="auto">
          <a:xfrm>
            <a:off x="5389563" y="5624513"/>
            <a:ext cx="107950" cy="1587"/>
          </a:xfrm>
          <a:custGeom>
            <a:avLst/>
            <a:gdLst>
              <a:gd name="T0" fmla="*/ 0 w 68"/>
              <a:gd name="T1" fmla="*/ 0 h 1"/>
              <a:gd name="T2" fmla="*/ 2147483647 w 68"/>
              <a:gd name="T3" fmla="*/ 0 h 1"/>
              <a:gd name="T4" fmla="*/ 2147483647 w 68"/>
              <a:gd name="T5" fmla="*/ 0 h 1"/>
              <a:gd name="T6" fmla="*/ 0 60000 65536"/>
              <a:gd name="T7" fmla="*/ 0 60000 65536"/>
              <a:gd name="T8" fmla="*/ 0 60000 65536"/>
              <a:gd name="T9" fmla="*/ 0 w 68"/>
              <a:gd name="T10" fmla="*/ 0 h 1"/>
              <a:gd name="T11" fmla="*/ 68 w 6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1">
                <a:moveTo>
                  <a:pt x="0" y="0"/>
                </a:moveTo>
                <a:lnTo>
                  <a:pt x="33" y="0"/>
                </a:lnTo>
                <a:lnTo>
                  <a:pt x="6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16" name="Freeform 448"/>
          <p:cNvSpPr>
            <a:spLocks/>
          </p:cNvSpPr>
          <p:nvPr/>
        </p:nvSpPr>
        <p:spPr bwMode="auto">
          <a:xfrm>
            <a:off x="5495925" y="5595938"/>
            <a:ext cx="53975" cy="30162"/>
          </a:xfrm>
          <a:custGeom>
            <a:avLst/>
            <a:gdLst>
              <a:gd name="T0" fmla="*/ 0 w 34"/>
              <a:gd name="T1" fmla="*/ 2147483647 h 19"/>
              <a:gd name="T2" fmla="*/ 2147483647 w 34"/>
              <a:gd name="T3" fmla="*/ 2147483647 h 19"/>
              <a:gd name="T4" fmla="*/ 2147483647 w 34"/>
              <a:gd name="T5" fmla="*/ 0 h 19"/>
              <a:gd name="T6" fmla="*/ 0 60000 65536"/>
              <a:gd name="T7" fmla="*/ 0 60000 65536"/>
              <a:gd name="T8" fmla="*/ 0 60000 65536"/>
              <a:gd name="T9" fmla="*/ 0 w 34"/>
              <a:gd name="T10" fmla="*/ 0 h 19"/>
              <a:gd name="T11" fmla="*/ 34 w 34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9">
                <a:moveTo>
                  <a:pt x="0" y="18"/>
                </a:moveTo>
                <a:lnTo>
                  <a:pt x="17" y="9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17" name="Freeform 449"/>
          <p:cNvSpPr>
            <a:spLocks/>
          </p:cNvSpPr>
          <p:nvPr/>
        </p:nvSpPr>
        <p:spPr bwMode="auto">
          <a:xfrm>
            <a:off x="5548313" y="5581650"/>
            <a:ext cx="28575" cy="15875"/>
          </a:xfrm>
          <a:custGeom>
            <a:avLst/>
            <a:gdLst>
              <a:gd name="T0" fmla="*/ 0 w 18"/>
              <a:gd name="T1" fmla="*/ 2147483647 h 10"/>
              <a:gd name="T2" fmla="*/ 2147483647 w 18"/>
              <a:gd name="T3" fmla="*/ 0 h 10"/>
              <a:gd name="T4" fmla="*/ 2147483647 w 18"/>
              <a:gd name="T5" fmla="*/ 0 h 10"/>
              <a:gd name="T6" fmla="*/ 0 60000 65536"/>
              <a:gd name="T7" fmla="*/ 0 60000 65536"/>
              <a:gd name="T8" fmla="*/ 0 60000 65536"/>
              <a:gd name="T9" fmla="*/ 0 w 18"/>
              <a:gd name="T10" fmla="*/ 0 h 10"/>
              <a:gd name="T11" fmla="*/ 18 w 1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0">
                <a:moveTo>
                  <a:pt x="0" y="9"/>
                </a:moveTo>
                <a:lnTo>
                  <a:pt x="9" y="0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18" name="Line 450"/>
          <p:cNvSpPr>
            <a:spLocks noChangeShapeType="1"/>
          </p:cNvSpPr>
          <p:nvPr/>
        </p:nvSpPr>
        <p:spPr bwMode="auto">
          <a:xfrm flipV="1">
            <a:off x="5581650" y="5548313"/>
            <a:ext cx="14288" cy="396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219" name="Freeform 451"/>
          <p:cNvSpPr>
            <a:spLocks/>
          </p:cNvSpPr>
          <p:nvPr/>
        </p:nvSpPr>
        <p:spPr bwMode="auto">
          <a:xfrm>
            <a:off x="5602288" y="5526088"/>
            <a:ext cx="41275" cy="30162"/>
          </a:xfrm>
          <a:custGeom>
            <a:avLst/>
            <a:gdLst>
              <a:gd name="T0" fmla="*/ 0 w 26"/>
              <a:gd name="T1" fmla="*/ 2147483647 h 19"/>
              <a:gd name="T2" fmla="*/ 2147483647 w 26"/>
              <a:gd name="T3" fmla="*/ 2147483647 h 19"/>
              <a:gd name="T4" fmla="*/ 2147483647 w 26"/>
              <a:gd name="T5" fmla="*/ 0 h 19"/>
              <a:gd name="T6" fmla="*/ 0 60000 65536"/>
              <a:gd name="T7" fmla="*/ 0 60000 65536"/>
              <a:gd name="T8" fmla="*/ 0 60000 65536"/>
              <a:gd name="T9" fmla="*/ 0 w 26"/>
              <a:gd name="T10" fmla="*/ 0 h 19"/>
              <a:gd name="T11" fmla="*/ 26 w 26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9">
                <a:moveTo>
                  <a:pt x="0" y="18"/>
                </a:moveTo>
                <a:lnTo>
                  <a:pt x="8" y="9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20" name="Freeform 452"/>
          <p:cNvSpPr>
            <a:spLocks/>
          </p:cNvSpPr>
          <p:nvPr/>
        </p:nvSpPr>
        <p:spPr bwMode="auto">
          <a:xfrm>
            <a:off x="5641975" y="5499100"/>
            <a:ext cx="26988" cy="28575"/>
          </a:xfrm>
          <a:custGeom>
            <a:avLst/>
            <a:gdLst>
              <a:gd name="T0" fmla="*/ 0 w 17"/>
              <a:gd name="T1" fmla="*/ 2147483647 h 18"/>
              <a:gd name="T2" fmla="*/ 2147483647 w 17"/>
              <a:gd name="T3" fmla="*/ 2147483647 h 18"/>
              <a:gd name="T4" fmla="*/ 2147483647 w 17"/>
              <a:gd name="T5" fmla="*/ 0 h 18"/>
              <a:gd name="T6" fmla="*/ 0 60000 65536"/>
              <a:gd name="T7" fmla="*/ 0 60000 65536"/>
              <a:gd name="T8" fmla="*/ 0 60000 65536"/>
              <a:gd name="T9" fmla="*/ 0 w 17"/>
              <a:gd name="T10" fmla="*/ 0 h 18"/>
              <a:gd name="T11" fmla="*/ 17 w 17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8">
                <a:moveTo>
                  <a:pt x="0" y="17"/>
                </a:moveTo>
                <a:lnTo>
                  <a:pt x="8" y="8"/>
                </a:lnTo>
                <a:lnTo>
                  <a:pt x="16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21" name="Freeform 453"/>
          <p:cNvSpPr>
            <a:spLocks/>
          </p:cNvSpPr>
          <p:nvPr/>
        </p:nvSpPr>
        <p:spPr bwMode="auto">
          <a:xfrm>
            <a:off x="5667375" y="5441950"/>
            <a:ext cx="55563" cy="58738"/>
          </a:xfrm>
          <a:custGeom>
            <a:avLst/>
            <a:gdLst>
              <a:gd name="T0" fmla="*/ 0 w 35"/>
              <a:gd name="T1" fmla="*/ 2147483647 h 37"/>
              <a:gd name="T2" fmla="*/ 2147483647 w 35"/>
              <a:gd name="T3" fmla="*/ 2147483647 h 37"/>
              <a:gd name="T4" fmla="*/ 2147483647 w 35"/>
              <a:gd name="T5" fmla="*/ 0 h 37"/>
              <a:gd name="T6" fmla="*/ 0 60000 65536"/>
              <a:gd name="T7" fmla="*/ 0 60000 65536"/>
              <a:gd name="T8" fmla="*/ 0 60000 65536"/>
              <a:gd name="T9" fmla="*/ 0 w 35"/>
              <a:gd name="T10" fmla="*/ 0 h 37"/>
              <a:gd name="T11" fmla="*/ 35 w 35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37">
                <a:moveTo>
                  <a:pt x="0" y="36"/>
                </a:moveTo>
                <a:lnTo>
                  <a:pt x="17" y="18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22" name="Freeform 454"/>
          <p:cNvSpPr>
            <a:spLocks/>
          </p:cNvSpPr>
          <p:nvPr/>
        </p:nvSpPr>
        <p:spPr bwMode="auto">
          <a:xfrm>
            <a:off x="5721350" y="5441950"/>
            <a:ext cx="53975" cy="1588"/>
          </a:xfrm>
          <a:custGeom>
            <a:avLst/>
            <a:gdLst>
              <a:gd name="T0" fmla="*/ 0 w 34"/>
              <a:gd name="T1" fmla="*/ 0 h 1"/>
              <a:gd name="T2" fmla="*/ 2147483647 w 34"/>
              <a:gd name="T3" fmla="*/ 0 h 1"/>
              <a:gd name="T4" fmla="*/ 2147483647 w 34"/>
              <a:gd name="T5" fmla="*/ 0 h 1"/>
              <a:gd name="T6" fmla="*/ 0 60000 65536"/>
              <a:gd name="T7" fmla="*/ 0 60000 65536"/>
              <a:gd name="T8" fmla="*/ 0 60000 65536"/>
              <a:gd name="T9" fmla="*/ 0 w 34"/>
              <a:gd name="T10" fmla="*/ 0 h 1"/>
              <a:gd name="T11" fmla="*/ 34 w 3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">
                <a:moveTo>
                  <a:pt x="0" y="0"/>
                </a:moveTo>
                <a:lnTo>
                  <a:pt x="16" y="0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23" name="Freeform 455"/>
          <p:cNvSpPr>
            <a:spLocks/>
          </p:cNvSpPr>
          <p:nvPr/>
        </p:nvSpPr>
        <p:spPr bwMode="auto">
          <a:xfrm>
            <a:off x="5773738" y="5400675"/>
            <a:ext cx="41275" cy="42863"/>
          </a:xfrm>
          <a:custGeom>
            <a:avLst/>
            <a:gdLst>
              <a:gd name="T0" fmla="*/ 0 w 26"/>
              <a:gd name="T1" fmla="*/ 2147483647 h 27"/>
              <a:gd name="T2" fmla="*/ 2147483647 w 26"/>
              <a:gd name="T3" fmla="*/ 2147483647 h 27"/>
              <a:gd name="T4" fmla="*/ 2147483647 w 26"/>
              <a:gd name="T5" fmla="*/ 0 h 27"/>
              <a:gd name="T6" fmla="*/ 0 60000 65536"/>
              <a:gd name="T7" fmla="*/ 0 60000 65536"/>
              <a:gd name="T8" fmla="*/ 0 60000 65536"/>
              <a:gd name="T9" fmla="*/ 0 w 26"/>
              <a:gd name="T10" fmla="*/ 0 h 27"/>
              <a:gd name="T11" fmla="*/ 26 w 26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27">
                <a:moveTo>
                  <a:pt x="0" y="26"/>
                </a:moveTo>
                <a:lnTo>
                  <a:pt x="17" y="18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24" name="Freeform 456"/>
          <p:cNvSpPr>
            <a:spLocks/>
          </p:cNvSpPr>
          <p:nvPr/>
        </p:nvSpPr>
        <p:spPr bwMode="auto">
          <a:xfrm>
            <a:off x="5813425" y="5275263"/>
            <a:ext cx="15875" cy="127000"/>
          </a:xfrm>
          <a:custGeom>
            <a:avLst/>
            <a:gdLst>
              <a:gd name="T0" fmla="*/ 0 w 10"/>
              <a:gd name="T1" fmla="*/ 2147483647 h 80"/>
              <a:gd name="T2" fmla="*/ 2147483647 w 10"/>
              <a:gd name="T3" fmla="*/ 2147483647 h 80"/>
              <a:gd name="T4" fmla="*/ 2147483647 w 10"/>
              <a:gd name="T5" fmla="*/ 0 h 80"/>
              <a:gd name="T6" fmla="*/ 0 60000 65536"/>
              <a:gd name="T7" fmla="*/ 0 60000 65536"/>
              <a:gd name="T8" fmla="*/ 0 60000 65536"/>
              <a:gd name="T9" fmla="*/ 0 w 10"/>
              <a:gd name="T10" fmla="*/ 0 h 80"/>
              <a:gd name="T11" fmla="*/ 10 w 10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80">
                <a:moveTo>
                  <a:pt x="0" y="79"/>
                </a:moveTo>
                <a:lnTo>
                  <a:pt x="9" y="44"/>
                </a:lnTo>
                <a:lnTo>
                  <a:pt x="9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25" name="Freeform 457"/>
          <p:cNvSpPr>
            <a:spLocks/>
          </p:cNvSpPr>
          <p:nvPr/>
        </p:nvSpPr>
        <p:spPr bwMode="auto">
          <a:xfrm>
            <a:off x="5773738" y="5094288"/>
            <a:ext cx="55562" cy="182562"/>
          </a:xfrm>
          <a:custGeom>
            <a:avLst/>
            <a:gdLst>
              <a:gd name="T0" fmla="*/ 2147483647 w 35"/>
              <a:gd name="T1" fmla="*/ 2147483647 h 115"/>
              <a:gd name="T2" fmla="*/ 2147483647 w 35"/>
              <a:gd name="T3" fmla="*/ 2147483647 h 115"/>
              <a:gd name="T4" fmla="*/ 2147483647 w 35"/>
              <a:gd name="T5" fmla="*/ 2147483647 h 115"/>
              <a:gd name="T6" fmla="*/ 2147483647 w 35"/>
              <a:gd name="T7" fmla="*/ 2147483647 h 115"/>
              <a:gd name="T8" fmla="*/ 0 w 35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15"/>
              <a:gd name="T17" fmla="*/ 35 w 35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15">
                <a:moveTo>
                  <a:pt x="34" y="114"/>
                </a:moveTo>
                <a:lnTo>
                  <a:pt x="25" y="96"/>
                </a:lnTo>
                <a:lnTo>
                  <a:pt x="17" y="70"/>
                </a:lnTo>
                <a:lnTo>
                  <a:pt x="8" y="3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26" name="Freeform 458"/>
          <p:cNvSpPr>
            <a:spLocks/>
          </p:cNvSpPr>
          <p:nvPr/>
        </p:nvSpPr>
        <p:spPr bwMode="auto">
          <a:xfrm>
            <a:off x="5773738" y="4660900"/>
            <a:ext cx="1587" cy="434975"/>
          </a:xfrm>
          <a:custGeom>
            <a:avLst/>
            <a:gdLst>
              <a:gd name="T0" fmla="*/ 0 w 1"/>
              <a:gd name="T1" fmla="*/ 2147483647 h 274"/>
              <a:gd name="T2" fmla="*/ 0 w 1"/>
              <a:gd name="T3" fmla="*/ 2147483647 h 274"/>
              <a:gd name="T4" fmla="*/ 0 w 1"/>
              <a:gd name="T5" fmla="*/ 2147483647 h 274"/>
              <a:gd name="T6" fmla="*/ 0 w 1"/>
              <a:gd name="T7" fmla="*/ 2147483647 h 274"/>
              <a:gd name="T8" fmla="*/ 0 w 1"/>
              <a:gd name="T9" fmla="*/ 0 h 2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274"/>
              <a:gd name="T17" fmla="*/ 1 w 1"/>
              <a:gd name="T18" fmla="*/ 274 h 2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274">
                <a:moveTo>
                  <a:pt x="0" y="273"/>
                </a:moveTo>
                <a:lnTo>
                  <a:pt x="0" y="220"/>
                </a:lnTo>
                <a:lnTo>
                  <a:pt x="0" y="150"/>
                </a:lnTo>
                <a:lnTo>
                  <a:pt x="0" y="7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27" name="Line 459"/>
          <p:cNvSpPr>
            <a:spLocks noChangeShapeType="1"/>
          </p:cNvSpPr>
          <p:nvPr/>
        </p:nvSpPr>
        <p:spPr bwMode="auto">
          <a:xfrm flipV="1">
            <a:off x="5780088" y="4208463"/>
            <a:ext cx="0" cy="4587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228" name="Line 460"/>
          <p:cNvSpPr>
            <a:spLocks noChangeShapeType="1"/>
          </p:cNvSpPr>
          <p:nvPr/>
        </p:nvSpPr>
        <p:spPr bwMode="auto">
          <a:xfrm flipV="1">
            <a:off x="5792788" y="3733800"/>
            <a:ext cx="1587" cy="4873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229" name="Freeform 461"/>
          <p:cNvSpPr>
            <a:spLocks/>
          </p:cNvSpPr>
          <p:nvPr/>
        </p:nvSpPr>
        <p:spPr bwMode="auto">
          <a:xfrm>
            <a:off x="5800725" y="3238500"/>
            <a:ext cx="14288" cy="503238"/>
          </a:xfrm>
          <a:custGeom>
            <a:avLst/>
            <a:gdLst>
              <a:gd name="T0" fmla="*/ 0 w 9"/>
              <a:gd name="T1" fmla="*/ 2147483647 h 317"/>
              <a:gd name="T2" fmla="*/ 0 w 9"/>
              <a:gd name="T3" fmla="*/ 2147483647 h 317"/>
              <a:gd name="T4" fmla="*/ 2147483647 w 9"/>
              <a:gd name="T5" fmla="*/ 2147483647 h 317"/>
              <a:gd name="T6" fmla="*/ 2147483647 w 9"/>
              <a:gd name="T7" fmla="*/ 0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317"/>
              <a:gd name="T14" fmla="*/ 9 w 9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317">
                <a:moveTo>
                  <a:pt x="0" y="316"/>
                </a:moveTo>
                <a:lnTo>
                  <a:pt x="0" y="158"/>
                </a:lnTo>
                <a:lnTo>
                  <a:pt x="8" y="79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30" name="Freeform 462"/>
          <p:cNvSpPr>
            <a:spLocks/>
          </p:cNvSpPr>
          <p:nvPr/>
        </p:nvSpPr>
        <p:spPr bwMode="auto">
          <a:xfrm>
            <a:off x="5813425" y="2806700"/>
            <a:ext cx="15875" cy="433388"/>
          </a:xfrm>
          <a:custGeom>
            <a:avLst/>
            <a:gdLst>
              <a:gd name="T0" fmla="*/ 0 w 10"/>
              <a:gd name="T1" fmla="*/ 2147483647 h 273"/>
              <a:gd name="T2" fmla="*/ 0 w 10"/>
              <a:gd name="T3" fmla="*/ 2147483647 h 273"/>
              <a:gd name="T4" fmla="*/ 2147483647 w 10"/>
              <a:gd name="T5" fmla="*/ 0 h 273"/>
              <a:gd name="T6" fmla="*/ 0 60000 65536"/>
              <a:gd name="T7" fmla="*/ 0 60000 65536"/>
              <a:gd name="T8" fmla="*/ 0 60000 65536"/>
              <a:gd name="T9" fmla="*/ 0 w 10"/>
              <a:gd name="T10" fmla="*/ 0 h 273"/>
              <a:gd name="T11" fmla="*/ 10 w 10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273">
                <a:moveTo>
                  <a:pt x="0" y="272"/>
                </a:moveTo>
                <a:lnTo>
                  <a:pt x="0" y="131"/>
                </a:lnTo>
                <a:lnTo>
                  <a:pt x="9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31" name="Freeform 463"/>
          <p:cNvSpPr>
            <a:spLocks/>
          </p:cNvSpPr>
          <p:nvPr/>
        </p:nvSpPr>
        <p:spPr bwMode="auto">
          <a:xfrm>
            <a:off x="5827713" y="2471738"/>
            <a:ext cx="93662" cy="336550"/>
          </a:xfrm>
          <a:custGeom>
            <a:avLst/>
            <a:gdLst>
              <a:gd name="T0" fmla="*/ 0 w 59"/>
              <a:gd name="T1" fmla="*/ 2147483647 h 212"/>
              <a:gd name="T2" fmla="*/ 2147483647 w 59"/>
              <a:gd name="T3" fmla="*/ 2147483647 h 212"/>
              <a:gd name="T4" fmla="*/ 2147483647 w 59"/>
              <a:gd name="T5" fmla="*/ 2147483647 h 212"/>
              <a:gd name="T6" fmla="*/ 2147483647 w 59"/>
              <a:gd name="T7" fmla="*/ 2147483647 h 212"/>
              <a:gd name="T8" fmla="*/ 2147483647 w 59"/>
              <a:gd name="T9" fmla="*/ 0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212"/>
              <a:gd name="T17" fmla="*/ 59 w 59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212">
                <a:moveTo>
                  <a:pt x="0" y="211"/>
                </a:moveTo>
                <a:lnTo>
                  <a:pt x="8" y="149"/>
                </a:lnTo>
                <a:lnTo>
                  <a:pt x="25" y="96"/>
                </a:lnTo>
                <a:lnTo>
                  <a:pt x="41" y="44"/>
                </a:lnTo>
                <a:lnTo>
                  <a:pt x="5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32" name="Freeform 464"/>
          <p:cNvSpPr>
            <a:spLocks/>
          </p:cNvSpPr>
          <p:nvPr/>
        </p:nvSpPr>
        <p:spPr bwMode="auto">
          <a:xfrm>
            <a:off x="5919788" y="2289175"/>
            <a:ext cx="68262" cy="184150"/>
          </a:xfrm>
          <a:custGeom>
            <a:avLst/>
            <a:gdLst>
              <a:gd name="T0" fmla="*/ 0 w 43"/>
              <a:gd name="T1" fmla="*/ 2147483647 h 116"/>
              <a:gd name="T2" fmla="*/ 2147483647 w 43"/>
              <a:gd name="T3" fmla="*/ 2147483647 h 116"/>
              <a:gd name="T4" fmla="*/ 2147483647 w 43"/>
              <a:gd name="T5" fmla="*/ 2147483647 h 116"/>
              <a:gd name="T6" fmla="*/ 2147483647 w 43"/>
              <a:gd name="T7" fmla="*/ 0 h 116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116"/>
              <a:gd name="T14" fmla="*/ 43 w 43"/>
              <a:gd name="T15" fmla="*/ 116 h 1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116">
                <a:moveTo>
                  <a:pt x="0" y="115"/>
                </a:moveTo>
                <a:lnTo>
                  <a:pt x="8" y="79"/>
                </a:lnTo>
                <a:lnTo>
                  <a:pt x="25" y="44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33" name="Freeform 465"/>
          <p:cNvSpPr>
            <a:spLocks/>
          </p:cNvSpPr>
          <p:nvPr/>
        </p:nvSpPr>
        <p:spPr bwMode="auto">
          <a:xfrm>
            <a:off x="5986463" y="2192338"/>
            <a:ext cx="14287" cy="98425"/>
          </a:xfrm>
          <a:custGeom>
            <a:avLst/>
            <a:gdLst>
              <a:gd name="T0" fmla="*/ 0 w 9"/>
              <a:gd name="T1" fmla="*/ 2147483647 h 62"/>
              <a:gd name="T2" fmla="*/ 2147483647 w 9"/>
              <a:gd name="T3" fmla="*/ 2147483647 h 62"/>
              <a:gd name="T4" fmla="*/ 2147483647 w 9"/>
              <a:gd name="T5" fmla="*/ 0 h 62"/>
              <a:gd name="T6" fmla="*/ 0 60000 65536"/>
              <a:gd name="T7" fmla="*/ 0 60000 65536"/>
              <a:gd name="T8" fmla="*/ 0 60000 65536"/>
              <a:gd name="T9" fmla="*/ 0 w 9"/>
              <a:gd name="T10" fmla="*/ 0 h 62"/>
              <a:gd name="T11" fmla="*/ 9 w 9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62">
                <a:moveTo>
                  <a:pt x="0" y="61"/>
                </a:moveTo>
                <a:lnTo>
                  <a:pt x="8" y="26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34" name="Freeform 466"/>
          <p:cNvSpPr>
            <a:spLocks/>
          </p:cNvSpPr>
          <p:nvPr/>
        </p:nvSpPr>
        <p:spPr bwMode="auto">
          <a:xfrm>
            <a:off x="5972175" y="2122488"/>
            <a:ext cx="28575" cy="71437"/>
          </a:xfrm>
          <a:custGeom>
            <a:avLst/>
            <a:gdLst>
              <a:gd name="T0" fmla="*/ 2147483647 w 18"/>
              <a:gd name="T1" fmla="*/ 2147483647 h 45"/>
              <a:gd name="T2" fmla="*/ 2147483647 w 18"/>
              <a:gd name="T3" fmla="*/ 2147483647 h 45"/>
              <a:gd name="T4" fmla="*/ 0 w 18"/>
              <a:gd name="T5" fmla="*/ 0 h 45"/>
              <a:gd name="T6" fmla="*/ 0 60000 65536"/>
              <a:gd name="T7" fmla="*/ 0 60000 65536"/>
              <a:gd name="T8" fmla="*/ 0 60000 65536"/>
              <a:gd name="T9" fmla="*/ 0 w 18"/>
              <a:gd name="T10" fmla="*/ 0 h 45"/>
              <a:gd name="T11" fmla="*/ 18 w 1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45">
                <a:moveTo>
                  <a:pt x="17" y="44"/>
                </a:moveTo>
                <a:lnTo>
                  <a:pt x="9" y="1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35" name="Freeform 467"/>
          <p:cNvSpPr>
            <a:spLocks/>
          </p:cNvSpPr>
          <p:nvPr/>
        </p:nvSpPr>
        <p:spPr bwMode="auto">
          <a:xfrm>
            <a:off x="5932488" y="2122488"/>
            <a:ext cx="41275" cy="1587"/>
          </a:xfrm>
          <a:custGeom>
            <a:avLst/>
            <a:gdLst>
              <a:gd name="T0" fmla="*/ 2147483647 w 26"/>
              <a:gd name="T1" fmla="*/ 0 h 1"/>
              <a:gd name="T2" fmla="*/ 2147483647 w 26"/>
              <a:gd name="T3" fmla="*/ 0 h 1"/>
              <a:gd name="T4" fmla="*/ 0 w 26"/>
              <a:gd name="T5" fmla="*/ 0 h 1"/>
              <a:gd name="T6" fmla="*/ 0 60000 65536"/>
              <a:gd name="T7" fmla="*/ 0 60000 65536"/>
              <a:gd name="T8" fmla="*/ 0 60000 65536"/>
              <a:gd name="T9" fmla="*/ 0 w 26"/>
              <a:gd name="T10" fmla="*/ 0 h 1"/>
              <a:gd name="T11" fmla="*/ 26 w 2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">
                <a:moveTo>
                  <a:pt x="25" y="0"/>
                </a:move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36" name="Freeform 468"/>
          <p:cNvSpPr>
            <a:spLocks/>
          </p:cNvSpPr>
          <p:nvPr/>
        </p:nvSpPr>
        <p:spPr bwMode="auto">
          <a:xfrm>
            <a:off x="5907088" y="2093913"/>
            <a:ext cx="26987" cy="30162"/>
          </a:xfrm>
          <a:custGeom>
            <a:avLst/>
            <a:gdLst>
              <a:gd name="T0" fmla="*/ 2147483647 w 17"/>
              <a:gd name="T1" fmla="*/ 2147483647 h 19"/>
              <a:gd name="T2" fmla="*/ 2147483647 w 17"/>
              <a:gd name="T3" fmla="*/ 2147483647 h 19"/>
              <a:gd name="T4" fmla="*/ 0 w 17"/>
              <a:gd name="T5" fmla="*/ 0 h 19"/>
              <a:gd name="T6" fmla="*/ 0 60000 65536"/>
              <a:gd name="T7" fmla="*/ 0 60000 65536"/>
              <a:gd name="T8" fmla="*/ 0 60000 65536"/>
              <a:gd name="T9" fmla="*/ 0 w 17"/>
              <a:gd name="T10" fmla="*/ 0 h 19"/>
              <a:gd name="T11" fmla="*/ 17 w 17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9">
                <a:moveTo>
                  <a:pt x="16" y="18"/>
                </a:moveTo>
                <a:lnTo>
                  <a:pt x="8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37" name="Freeform 469"/>
          <p:cNvSpPr>
            <a:spLocks/>
          </p:cNvSpPr>
          <p:nvPr/>
        </p:nvSpPr>
        <p:spPr bwMode="auto">
          <a:xfrm>
            <a:off x="5800725" y="2081213"/>
            <a:ext cx="107950" cy="14287"/>
          </a:xfrm>
          <a:custGeom>
            <a:avLst/>
            <a:gdLst>
              <a:gd name="T0" fmla="*/ 2147483647 w 68"/>
              <a:gd name="T1" fmla="*/ 2147483647 h 9"/>
              <a:gd name="T2" fmla="*/ 2147483647 w 68"/>
              <a:gd name="T3" fmla="*/ 2147483647 h 9"/>
              <a:gd name="T4" fmla="*/ 2147483647 w 68"/>
              <a:gd name="T5" fmla="*/ 0 h 9"/>
              <a:gd name="T6" fmla="*/ 0 w 68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9"/>
              <a:gd name="T14" fmla="*/ 68 w 68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9">
                <a:moveTo>
                  <a:pt x="67" y="8"/>
                </a:moveTo>
                <a:lnTo>
                  <a:pt x="50" y="8"/>
                </a:lnTo>
                <a:lnTo>
                  <a:pt x="33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38" name="Line 470"/>
          <p:cNvSpPr>
            <a:spLocks noChangeShapeType="1"/>
          </p:cNvSpPr>
          <p:nvPr/>
        </p:nvSpPr>
        <p:spPr bwMode="auto">
          <a:xfrm flipH="1" flipV="1">
            <a:off x="5700713" y="2060575"/>
            <a:ext cx="106362" cy="269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239" name="Freeform 471"/>
          <p:cNvSpPr>
            <a:spLocks/>
          </p:cNvSpPr>
          <p:nvPr/>
        </p:nvSpPr>
        <p:spPr bwMode="auto">
          <a:xfrm>
            <a:off x="5602288" y="2052638"/>
            <a:ext cx="106362" cy="15875"/>
          </a:xfrm>
          <a:custGeom>
            <a:avLst/>
            <a:gdLst>
              <a:gd name="T0" fmla="*/ 2147483647 w 67"/>
              <a:gd name="T1" fmla="*/ 2147483647 h 10"/>
              <a:gd name="T2" fmla="*/ 2147483647 w 67"/>
              <a:gd name="T3" fmla="*/ 0 h 10"/>
              <a:gd name="T4" fmla="*/ 0 w 67"/>
              <a:gd name="T5" fmla="*/ 0 h 10"/>
              <a:gd name="T6" fmla="*/ 0 60000 65536"/>
              <a:gd name="T7" fmla="*/ 0 60000 65536"/>
              <a:gd name="T8" fmla="*/ 0 60000 65536"/>
              <a:gd name="T9" fmla="*/ 0 w 67"/>
              <a:gd name="T10" fmla="*/ 0 h 10"/>
              <a:gd name="T11" fmla="*/ 67 w 67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10">
                <a:moveTo>
                  <a:pt x="66" y="9"/>
                </a:moveTo>
                <a:lnTo>
                  <a:pt x="33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40" name="Freeform 472"/>
          <p:cNvSpPr>
            <a:spLocks/>
          </p:cNvSpPr>
          <p:nvPr/>
        </p:nvSpPr>
        <p:spPr bwMode="auto">
          <a:xfrm>
            <a:off x="5522913" y="2038350"/>
            <a:ext cx="80962" cy="15875"/>
          </a:xfrm>
          <a:custGeom>
            <a:avLst/>
            <a:gdLst>
              <a:gd name="T0" fmla="*/ 2147483647 w 51"/>
              <a:gd name="T1" fmla="*/ 2147483647 h 10"/>
              <a:gd name="T2" fmla="*/ 2147483647 w 51"/>
              <a:gd name="T3" fmla="*/ 2147483647 h 10"/>
              <a:gd name="T4" fmla="*/ 0 w 51"/>
              <a:gd name="T5" fmla="*/ 0 h 10"/>
              <a:gd name="T6" fmla="*/ 0 60000 65536"/>
              <a:gd name="T7" fmla="*/ 0 60000 65536"/>
              <a:gd name="T8" fmla="*/ 0 60000 65536"/>
              <a:gd name="T9" fmla="*/ 0 w 51"/>
              <a:gd name="T10" fmla="*/ 0 h 10"/>
              <a:gd name="T11" fmla="*/ 51 w 5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0">
                <a:moveTo>
                  <a:pt x="50" y="9"/>
                </a:moveTo>
                <a:lnTo>
                  <a:pt x="25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41" name="Freeform 473"/>
          <p:cNvSpPr>
            <a:spLocks/>
          </p:cNvSpPr>
          <p:nvPr/>
        </p:nvSpPr>
        <p:spPr bwMode="auto">
          <a:xfrm>
            <a:off x="5441950" y="1997075"/>
            <a:ext cx="82550" cy="42863"/>
          </a:xfrm>
          <a:custGeom>
            <a:avLst/>
            <a:gdLst>
              <a:gd name="T0" fmla="*/ 2147483647 w 52"/>
              <a:gd name="T1" fmla="*/ 2147483647 h 27"/>
              <a:gd name="T2" fmla="*/ 2147483647 w 52"/>
              <a:gd name="T3" fmla="*/ 2147483647 h 27"/>
              <a:gd name="T4" fmla="*/ 0 w 52"/>
              <a:gd name="T5" fmla="*/ 0 h 27"/>
              <a:gd name="T6" fmla="*/ 0 60000 65536"/>
              <a:gd name="T7" fmla="*/ 0 60000 65536"/>
              <a:gd name="T8" fmla="*/ 0 60000 65536"/>
              <a:gd name="T9" fmla="*/ 0 w 52"/>
              <a:gd name="T10" fmla="*/ 0 h 27"/>
              <a:gd name="T11" fmla="*/ 52 w 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27">
                <a:moveTo>
                  <a:pt x="51" y="26"/>
                </a:moveTo>
                <a:lnTo>
                  <a:pt x="25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42" name="Freeform 474"/>
          <p:cNvSpPr>
            <a:spLocks/>
          </p:cNvSpPr>
          <p:nvPr/>
        </p:nvSpPr>
        <p:spPr bwMode="auto">
          <a:xfrm>
            <a:off x="5349875" y="1997075"/>
            <a:ext cx="93663" cy="1588"/>
          </a:xfrm>
          <a:custGeom>
            <a:avLst/>
            <a:gdLst>
              <a:gd name="T0" fmla="*/ 2147483647 w 59"/>
              <a:gd name="T1" fmla="*/ 0 h 1"/>
              <a:gd name="T2" fmla="*/ 2147483647 w 59"/>
              <a:gd name="T3" fmla="*/ 0 h 1"/>
              <a:gd name="T4" fmla="*/ 0 w 59"/>
              <a:gd name="T5" fmla="*/ 0 h 1"/>
              <a:gd name="T6" fmla="*/ 0 60000 65536"/>
              <a:gd name="T7" fmla="*/ 0 60000 65536"/>
              <a:gd name="T8" fmla="*/ 0 60000 65536"/>
              <a:gd name="T9" fmla="*/ 0 w 59"/>
              <a:gd name="T10" fmla="*/ 0 h 1"/>
              <a:gd name="T11" fmla="*/ 59 w 59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1">
                <a:moveTo>
                  <a:pt x="58" y="0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43" name="Line 475"/>
          <p:cNvSpPr>
            <a:spLocks noChangeShapeType="1"/>
          </p:cNvSpPr>
          <p:nvPr/>
        </p:nvSpPr>
        <p:spPr bwMode="auto">
          <a:xfrm flipH="1">
            <a:off x="5264150" y="2003425"/>
            <a:ext cx="92075" cy="15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244" name="Freeform 476"/>
          <p:cNvSpPr>
            <a:spLocks/>
          </p:cNvSpPr>
          <p:nvPr/>
        </p:nvSpPr>
        <p:spPr bwMode="auto">
          <a:xfrm>
            <a:off x="5176838" y="2011363"/>
            <a:ext cx="95250" cy="42862"/>
          </a:xfrm>
          <a:custGeom>
            <a:avLst/>
            <a:gdLst>
              <a:gd name="T0" fmla="*/ 2147483647 w 60"/>
              <a:gd name="T1" fmla="*/ 0 h 27"/>
              <a:gd name="T2" fmla="*/ 2147483647 w 60"/>
              <a:gd name="T3" fmla="*/ 2147483647 h 27"/>
              <a:gd name="T4" fmla="*/ 2147483647 w 60"/>
              <a:gd name="T5" fmla="*/ 2147483647 h 27"/>
              <a:gd name="T6" fmla="*/ 0 w 60"/>
              <a:gd name="T7" fmla="*/ 2147483647 h 27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27"/>
              <a:gd name="T14" fmla="*/ 60 w 60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27">
                <a:moveTo>
                  <a:pt x="59" y="0"/>
                </a:moveTo>
                <a:lnTo>
                  <a:pt x="25" y="8"/>
                </a:lnTo>
                <a:lnTo>
                  <a:pt x="17" y="17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45" name="Freeform 477"/>
          <p:cNvSpPr>
            <a:spLocks/>
          </p:cNvSpPr>
          <p:nvPr/>
        </p:nvSpPr>
        <p:spPr bwMode="auto">
          <a:xfrm>
            <a:off x="5097463" y="2052638"/>
            <a:ext cx="80962" cy="155575"/>
          </a:xfrm>
          <a:custGeom>
            <a:avLst/>
            <a:gdLst>
              <a:gd name="T0" fmla="*/ 2147483647 w 51"/>
              <a:gd name="T1" fmla="*/ 0 h 98"/>
              <a:gd name="T2" fmla="*/ 2147483647 w 51"/>
              <a:gd name="T3" fmla="*/ 2147483647 h 98"/>
              <a:gd name="T4" fmla="*/ 2147483647 w 51"/>
              <a:gd name="T5" fmla="*/ 2147483647 h 98"/>
              <a:gd name="T6" fmla="*/ 0 w 51"/>
              <a:gd name="T7" fmla="*/ 2147483647 h 98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98"/>
              <a:gd name="T14" fmla="*/ 51 w 51"/>
              <a:gd name="T15" fmla="*/ 98 h 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98">
                <a:moveTo>
                  <a:pt x="50" y="0"/>
                </a:moveTo>
                <a:lnTo>
                  <a:pt x="25" y="35"/>
                </a:lnTo>
                <a:lnTo>
                  <a:pt x="9" y="62"/>
                </a:lnTo>
                <a:lnTo>
                  <a:pt x="0" y="9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46" name="Freeform 478"/>
          <p:cNvSpPr>
            <a:spLocks/>
          </p:cNvSpPr>
          <p:nvPr/>
        </p:nvSpPr>
        <p:spPr bwMode="auto">
          <a:xfrm>
            <a:off x="5032375" y="2206625"/>
            <a:ext cx="66675" cy="307975"/>
          </a:xfrm>
          <a:custGeom>
            <a:avLst/>
            <a:gdLst>
              <a:gd name="T0" fmla="*/ 2147483647 w 42"/>
              <a:gd name="T1" fmla="*/ 0 h 194"/>
              <a:gd name="T2" fmla="*/ 2147483647 w 42"/>
              <a:gd name="T3" fmla="*/ 2147483647 h 194"/>
              <a:gd name="T4" fmla="*/ 2147483647 w 42"/>
              <a:gd name="T5" fmla="*/ 2147483647 h 194"/>
              <a:gd name="T6" fmla="*/ 0 w 42"/>
              <a:gd name="T7" fmla="*/ 2147483647 h 194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194"/>
              <a:gd name="T14" fmla="*/ 42 w 42"/>
              <a:gd name="T15" fmla="*/ 194 h 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194">
                <a:moveTo>
                  <a:pt x="41" y="0"/>
                </a:moveTo>
                <a:lnTo>
                  <a:pt x="16" y="88"/>
                </a:lnTo>
                <a:lnTo>
                  <a:pt x="8" y="131"/>
                </a:lnTo>
                <a:lnTo>
                  <a:pt x="0" y="19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47" name="Freeform 479"/>
          <p:cNvSpPr>
            <a:spLocks/>
          </p:cNvSpPr>
          <p:nvPr/>
        </p:nvSpPr>
        <p:spPr bwMode="auto">
          <a:xfrm>
            <a:off x="4965700" y="2513013"/>
            <a:ext cx="68263" cy="476250"/>
          </a:xfrm>
          <a:custGeom>
            <a:avLst/>
            <a:gdLst>
              <a:gd name="T0" fmla="*/ 2147483647 w 43"/>
              <a:gd name="T1" fmla="*/ 0 h 300"/>
              <a:gd name="T2" fmla="*/ 2147483647 w 43"/>
              <a:gd name="T3" fmla="*/ 2147483647 h 300"/>
              <a:gd name="T4" fmla="*/ 2147483647 w 43"/>
              <a:gd name="T5" fmla="*/ 2147483647 h 300"/>
              <a:gd name="T6" fmla="*/ 0 w 43"/>
              <a:gd name="T7" fmla="*/ 2147483647 h 300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300"/>
              <a:gd name="T14" fmla="*/ 43 w 43"/>
              <a:gd name="T15" fmla="*/ 300 h 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300">
                <a:moveTo>
                  <a:pt x="42" y="0"/>
                </a:moveTo>
                <a:lnTo>
                  <a:pt x="33" y="61"/>
                </a:lnTo>
                <a:lnTo>
                  <a:pt x="17" y="141"/>
                </a:lnTo>
                <a:lnTo>
                  <a:pt x="0" y="29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48" name="Freeform 480"/>
          <p:cNvSpPr>
            <a:spLocks/>
          </p:cNvSpPr>
          <p:nvPr/>
        </p:nvSpPr>
        <p:spPr bwMode="auto">
          <a:xfrm>
            <a:off x="4926013" y="2987675"/>
            <a:ext cx="41275" cy="628650"/>
          </a:xfrm>
          <a:custGeom>
            <a:avLst/>
            <a:gdLst>
              <a:gd name="T0" fmla="*/ 2147483647 w 26"/>
              <a:gd name="T1" fmla="*/ 0 h 396"/>
              <a:gd name="T2" fmla="*/ 2147483647 w 26"/>
              <a:gd name="T3" fmla="*/ 2147483647 h 396"/>
              <a:gd name="T4" fmla="*/ 2147483647 w 26"/>
              <a:gd name="T5" fmla="*/ 2147483647 h 396"/>
              <a:gd name="T6" fmla="*/ 2147483647 w 26"/>
              <a:gd name="T7" fmla="*/ 2147483647 h 396"/>
              <a:gd name="T8" fmla="*/ 0 w 26"/>
              <a:gd name="T9" fmla="*/ 2147483647 h 3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396"/>
              <a:gd name="T17" fmla="*/ 26 w 26"/>
              <a:gd name="T18" fmla="*/ 396 h 3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396">
                <a:moveTo>
                  <a:pt x="25" y="0"/>
                </a:moveTo>
                <a:lnTo>
                  <a:pt x="17" y="96"/>
                </a:lnTo>
                <a:lnTo>
                  <a:pt x="8" y="202"/>
                </a:lnTo>
                <a:lnTo>
                  <a:pt x="8" y="299"/>
                </a:lnTo>
                <a:lnTo>
                  <a:pt x="0" y="395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49" name="Freeform 481"/>
          <p:cNvSpPr>
            <a:spLocks/>
          </p:cNvSpPr>
          <p:nvPr/>
        </p:nvSpPr>
        <p:spPr bwMode="auto">
          <a:xfrm>
            <a:off x="4886325" y="3614738"/>
            <a:ext cx="41275" cy="447675"/>
          </a:xfrm>
          <a:custGeom>
            <a:avLst/>
            <a:gdLst>
              <a:gd name="T0" fmla="*/ 2147483647 w 26"/>
              <a:gd name="T1" fmla="*/ 0 h 282"/>
              <a:gd name="T2" fmla="*/ 2147483647 w 26"/>
              <a:gd name="T3" fmla="*/ 2147483647 h 282"/>
              <a:gd name="T4" fmla="*/ 2147483647 w 26"/>
              <a:gd name="T5" fmla="*/ 2147483647 h 282"/>
              <a:gd name="T6" fmla="*/ 0 w 26"/>
              <a:gd name="T7" fmla="*/ 2147483647 h 282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282"/>
              <a:gd name="T14" fmla="*/ 26 w 26"/>
              <a:gd name="T15" fmla="*/ 282 h 2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282">
                <a:moveTo>
                  <a:pt x="25" y="0"/>
                </a:moveTo>
                <a:lnTo>
                  <a:pt x="16" y="79"/>
                </a:lnTo>
                <a:lnTo>
                  <a:pt x="8" y="150"/>
                </a:lnTo>
                <a:lnTo>
                  <a:pt x="0" y="28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50" name="Freeform 482"/>
          <p:cNvSpPr>
            <a:spLocks/>
          </p:cNvSpPr>
          <p:nvPr/>
        </p:nvSpPr>
        <p:spPr bwMode="auto">
          <a:xfrm>
            <a:off x="4872038" y="4060825"/>
            <a:ext cx="15875" cy="406400"/>
          </a:xfrm>
          <a:custGeom>
            <a:avLst/>
            <a:gdLst>
              <a:gd name="T0" fmla="*/ 2147483647 w 10"/>
              <a:gd name="T1" fmla="*/ 0 h 256"/>
              <a:gd name="T2" fmla="*/ 0 w 10"/>
              <a:gd name="T3" fmla="*/ 2147483647 h 256"/>
              <a:gd name="T4" fmla="*/ 0 w 10"/>
              <a:gd name="T5" fmla="*/ 2147483647 h 256"/>
              <a:gd name="T6" fmla="*/ 0 60000 65536"/>
              <a:gd name="T7" fmla="*/ 0 60000 65536"/>
              <a:gd name="T8" fmla="*/ 0 60000 65536"/>
              <a:gd name="T9" fmla="*/ 0 w 10"/>
              <a:gd name="T10" fmla="*/ 0 h 256"/>
              <a:gd name="T11" fmla="*/ 10 w 10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256">
                <a:moveTo>
                  <a:pt x="9" y="0"/>
                </a:moveTo>
                <a:lnTo>
                  <a:pt x="0" y="132"/>
                </a:lnTo>
                <a:lnTo>
                  <a:pt x="0" y="255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51" name="Freeform 483"/>
          <p:cNvSpPr>
            <a:spLocks/>
          </p:cNvSpPr>
          <p:nvPr/>
        </p:nvSpPr>
        <p:spPr bwMode="auto">
          <a:xfrm>
            <a:off x="4872038" y="4465638"/>
            <a:ext cx="1587" cy="336550"/>
          </a:xfrm>
          <a:custGeom>
            <a:avLst/>
            <a:gdLst>
              <a:gd name="T0" fmla="*/ 0 w 1"/>
              <a:gd name="T1" fmla="*/ 0 h 212"/>
              <a:gd name="T2" fmla="*/ 0 w 1"/>
              <a:gd name="T3" fmla="*/ 2147483647 h 212"/>
              <a:gd name="T4" fmla="*/ 0 w 1"/>
              <a:gd name="T5" fmla="*/ 2147483647 h 212"/>
              <a:gd name="T6" fmla="*/ 0 60000 65536"/>
              <a:gd name="T7" fmla="*/ 0 60000 65536"/>
              <a:gd name="T8" fmla="*/ 0 60000 65536"/>
              <a:gd name="T9" fmla="*/ 0 w 1"/>
              <a:gd name="T10" fmla="*/ 0 h 212"/>
              <a:gd name="T11" fmla="*/ 1 w 1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12">
                <a:moveTo>
                  <a:pt x="0" y="0"/>
                </a:moveTo>
                <a:lnTo>
                  <a:pt x="0" y="114"/>
                </a:lnTo>
                <a:lnTo>
                  <a:pt x="0" y="21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52" name="Freeform 484"/>
          <p:cNvSpPr>
            <a:spLocks/>
          </p:cNvSpPr>
          <p:nvPr/>
        </p:nvSpPr>
        <p:spPr bwMode="auto">
          <a:xfrm>
            <a:off x="4846638" y="4800600"/>
            <a:ext cx="26987" cy="280988"/>
          </a:xfrm>
          <a:custGeom>
            <a:avLst/>
            <a:gdLst>
              <a:gd name="T0" fmla="*/ 2147483647 w 17"/>
              <a:gd name="T1" fmla="*/ 0 h 177"/>
              <a:gd name="T2" fmla="*/ 2147483647 w 17"/>
              <a:gd name="T3" fmla="*/ 2147483647 h 177"/>
              <a:gd name="T4" fmla="*/ 0 w 17"/>
              <a:gd name="T5" fmla="*/ 2147483647 h 177"/>
              <a:gd name="T6" fmla="*/ 0 60000 65536"/>
              <a:gd name="T7" fmla="*/ 0 60000 65536"/>
              <a:gd name="T8" fmla="*/ 0 60000 65536"/>
              <a:gd name="T9" fmla="*/ 0 w 17"/>
              <a:gd name="T10" fmla="*/ 0 h 177"/>
              <a:gd name="T11" fmla="*/ 17 w 17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77">
                <a:moveTo>
                  <a:pt x="16" y="0"/>
                </a:moveTo>
                <a:lnTo>
                  <a:pt x="8" y="88"/>
                </a:lnTo>
                <a:lnTo>
                  <a:pt x="0" y="17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53" name="Freeform 485"/>
          <p:cNvSpPr>
            <a:spLocks/>
          </p:cNvSpPr>
          <p:nvPr/>
        </p:nvSpPr>
        <p:spPr bwMode="auto">
          <a:xfrm>
            <a:off x="4846638" y="5080000"/>
            <a:ext cx="26987" cy="225425"/>
          </a:xfrm>
          <a:custGeom>
            <a:avLst/>
            <a:gdLst>
              <a:gd name="T0" fmla="*/ 0 w 17"/>
              <a:gd name="T1" fmla="*/ 0 h 142"/>
              <a:gd name="T2" fmla="*/ 2147483647 w 17"/>
              <a:gd name="T3" fmla="*/ 2147483647 h 142"/>
              <a:gd name="T4" fmla="*/ 2147483647 w 17"/>
              <a:gd name="T5" fmla="*/ 2147483647 h 142"/>
              <a:gd name="T6" fmla="*/ 0 60000 65536"/>
              <a:gd name="T7" fmla="*/ 0 60000 65536"/>
              <a:gd name="T8" fmla="*/ 0 60000 65536"/>
              <a:gd name="T9" fmla="*/ 0 w 17"/>
              <a:gd name="T10" fmla="*/ 0 h 142"/>
              <a:gd name="T11" fmla="*/ 17 w 17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42">
                <a:moveTo>
                  <a:pt x="0" y="0"/>
                </a:moveTo>
                <a:lnTo>
                  <a:pt x="8" y="70"/>
                </a:lnTo>
                <a:lnTo>
                  <a:pt x="16" y="14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54" name="Freeform 486"/>
          <p:cNvSpPr>
            <a:spLocks/>
          </p:cNvSpPr>
          <p:nvPr/>
        </p:nvSpPr>
        <p:spPr bwMode="auto">
          <a:xfrm>
            <a:off x="4872038" y="5303838"/>
            <a:ext cx="1587" cy="182562"/>
          </a:xfrm>
          <a:custGeom>
            <a:avLst/>
            <a:gdLst>
              <a:gd name="T0" fmla="*/ 0 w 1"/>
              <a:gd name="T1" fmla="*/ 0 h 115"/>
              <a:gd name="T2" fmla="*/ 0 w 1"/>
              <a:gd name="T3" fmla="*/ 2147483647 h 115"/>
              <a:gd name="T4" fmla="*/ 0 w 1"/>
              <a:gd name="T5" fmla="*/ 2147483647 h 115"/>
              <a:gd name="T6" fmla="*/ 0 60000 65536"/>
              <a:gd name="T7" fmla="*/ 0 60000 65536"/>
              <a:gd name="T8" fmla="*/ 0 60000 65536"/>
              <a:gd name="T9" fmla="*/ 0 w 1"/>
              <a:gd name="T10" fmla="*/ 0 h 115"/>
              <a:gd name="T11" fmla="*/ 1 w 1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15">
                <a:moveTo>
                  <a:pt x="0" y="0"/>
                </a:moveTo>
                <a:lnTo>
                  <a:pt x="0" y="61"/>
                </a:lnTo>
                <a:lnTo>
                  <a:pt x="0" y="11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55" name="Freeform 487"/>
          <p:cNvSpPr>
            <a:spLocks/>
          </p:cNvSpPr>
          <p:nvPr/>
        </p:nvSpPr>
        <p:spPr bwMode="auto">
          <a:xfrm>
            <a:off x="4872038" y="5484813"/>
            <a:ext cx="55562" cy="112712"/>
          </a:xfrm>
          <a:custGeom>
            <a:avLst/>
            <a:gdLst>
              <a:gd name="T0" fmla="*/ 0 w 35"/>
              <a:gd name="T1" fmla="*/ 0 h 71"/>
              <a:gd name="T2" fmla="*/ 2147483647 w 35"/>
              <a:gd name="T3" fmla="*/ 2147483647 h 71"/>
              <a:gd name="T4" fmla="*/ 2147483647 w 35"/>
              <a:gd name="T5" fmla="*/ 2147483647 h 71"/>
              <a:gd name="T6" fmla="*/ 0 60000 65536"/>
              <a:gd name="T7" fmla="*/ 0 60000 65536"/>
              <a:gd name="T8" fmla="*/ 0 60000 65536"/>
              <a:gd name="T9" fmla="*/ 0 w 35"/>
              <a:gd name="T10" fmla="*/ 0 h 71"/>
              <a:gd name="T11" fmla="*/ 35 w 35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71">
                <a:moveTo>
                  <a:pt x="0" y="0"/>
                </a:moveTo>
                <a:lnTo>
                  <a:pt x="17" y="44"/>
                </a:lnTo>
                <a:lnTo>
                  <a:pt x="34" y="7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56" name="Freeform 488"/>
          <p:cNvSpPr>
            <a:spLocks/>
          </p:cNvSpPr>
          <p:nvPr/>
        </p:nvSpPr>
        <p:spPr bwMode="auto">
          <a:xfrm>
            <a:off x="4926013" y="5595938"/>
            <a:ext cx="41275" cy="57150"/>
          </a:xfrm>
          <a:custGeom>
            <a:avLst/>
            <a:gdLst>
              <a:gd name="T0" fmla="*/ 0 w 26"/>
              <a:gd name="T1" fmla="*/ 0 h 36"/>
              <a:gd name="T2" fmla="*/ 2147483647 w 26"/>
              <a:gd name="T3" fmla="*/ 2147483647 h 36"/>
              <a:gd name="T4" fmla="*/ 2147483647 w 26"/>
              <a:gd name="T5" fmla="*/ 2147483647 h 36"/>
              <a:gd name="T6" fmla="*/ 0 60000 65536"/>
              <a:gd name="T7" fmla="*/ 0 60000 65536"/>
              <a:gd name="T8" fmla="*/ 0 60000 65536"/>
              <a:gd name="T9" fmla="*/ 0 w 26"/>
              <a:gd name="T10" fmla="*/ 0 h 36"/>
              <a:gd name="T11" fmla="*/ 26 w 26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36">
                <a:moveTo>
                  <a:pt x="0" y="0"/>
                </a:moveTo>
                <a:lnTo>
                  <a:pt x="17" y="18"/>
                </a:lnTo>
                <a:lnTo>
                  <a:pt x="25" y="35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57" name="Freeform 489"/>
          <p:cNvSpPr>
            <a:spLocks/>
          </p:cNvSpPr>
          <p:nvPr/>
        </p:nvSpPr>
        <p:spPr bwMode="auto">
          <a:xfrm>
            <a:off x="4965700" y="5651500"/>
            <a:ext cx="28575" cy="30163"/>
          </a:xfrm>
          <a:custGeom>
            <a:avLst/>
            <a:gdLst>
              <a:gd name="T0" fmla="*/ 0 w 18"/>
              <a:gd name="T1" fmla="*/ 0 h 19"/>
              <a:gd name="T2" fmla="*/ 2147483647 w 18"/>
              <a:gd name="T3" fmla="*/ 2147483647 h 19"/>
              <a:gd name="T4" fmla="*/ 2147483647 w 18"/>
              <a:gd name="T5" fmla="*/ 2147483647 h 19"/>
              <a:gd name="T6" fmla="*/ 0 60000 65536"/>
              <a:gd name="T7" fmla="*/ 0 60000 65536"/>
              <a:gd name="T8" fmla="*/ 0 60000 65536"/>
              <a:gd name="T9" fmla="*/ 0 w 18"/>
              <a:gd name="T10" fmla="*/ 0 h 19"/>
              <a:gd name="T11" fmla="*/ 18 w 18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9">
                <a:moveTo>
                  <a:pt x="0" y="0"/>
                </a:moveTo>
                <a:lnTo>
                  <a:pt x="8" y="9"/>
                </a:lnTo>
                <a:lnTo>
                  <a:pt x="17" y="1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58" name="Freeform 490"/>
          <p:cNvSpPr>
            <a:spLocks/>
          </p:cNvSpPr>
          <p:nvPr/>
        </p:nvSpPr>
        <p:spPr bwMode="auto">
          <a:xfrm>
            <a:off x="4992688" y="5680075"/>
            <a:ext cx="80962" cy="1588"/>
          </a:xfrm>
          <a:custGeom>
            <a:avLst/>
            <a:gdLst>
              <a:gd name="T0" fmla="*/ 0 w 51"/>
              <a:gd name="T1" fmla="*/ 0 h 1"/>
              <a:gd name="T2" fmla="*/ 2147483647 w 51"/>
              <a:gd name="T3" fmla="*/ 0 h 1"/>
              <a:gd name="T4" fmla="*/ 2147483647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0" y="0"/>
                </a:moveTo>
                <a:lnTo>
                  <a:pt x="25" y="0"/>
                </a:lnTo>
                <a:lnTo>
                  <a:pt x="5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59" name="Freeform 491"/>
          <p:cNvSpPr>
            <a:spLocks/>
          </p:cNvSpPr>
          <p:nvPr/>
        </p:nvSpPr>
        <p:spPr bwMode="auto">
          <a:xfrm>
            <a:off x="5072063" y="5651500"/>
            <a:ext cx="80962" cy="30163"/>
          </a:xfrm>
          <a:custGeom>
            <a:avLst/>
            <a:gdLst>
              <a:gd name="T0" fmla="*/ 0 w 51"/>
              <a:gd name="T1" fmla="*/ 2147483647 h 19"/>
              <a:gd name="T2" fmla="*/ 2147483647 w 51"/>
              <a:gd name="T3" fmla="*/ 2147483647 h 19"/>
              <a:gd name="T4" fmla="*/ 2147483647 w 51"/>
              <a:gd name="T5" fmla="*/ 0 h 19"/>
              <a:gd name="T6" fmla="*/ 0 60000 65536"/>
              <a:gd name="T7" fmla="*/ 0 60000 65536"/>
              <a:gd name="T8" fmla="*/ 0 60000 65536"/>
              <a:gd name="T9" fmla="*/ 0 w 51"/>
              <a:gd name="T10" fmla="*/ 0 h 19"/>
              <a:gd name="T11" fmla="*/ 51 w 51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9">
                <a:moveTo>
                  <a:pt x="0" y="18"/>
                </a:moveTo>
                <a:lnTo>
                  <a:pt x="25" y="9"/>
                </a:lnTo>
                <a:lnTo>
                  <a:pt x="5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60" name="Freeform 492"/>
          <p:cNvSpPr>
            <a:spLocks/>
          </p:cNvSpPr>
          <p:nvPr/>
        </p:nvSpPr>
        <p:spPr bwMode="auto">
          <a:xfrm>
            <a:off x="5151438" y="5651500"/>
            <a:ext cx="120650" cy="1588"/>
          </a:xfrm>
          <a:custGeom>
            <a:avLst/>
            <a:gdLst>
              <a:gd name="T0" fmla="*/ 0 w 76"/>
              <a:gd name="T1" fmla="*/ 0 h 1"/>
              <a:gd name="T2" fmla="*/ 2147483647 w 76"/>
              <a:gd name="T3" fmla="*/ 0 h 1"/>
              <a:gd name="T4" fmla="*/ 2147483647 w 76"/>
              <a:gd name="T5" fmla="*/ 0 h 1"/>
              <a:gd name="T6" fmla="*/ 0 60000 65536"/>
              <a:gd name="T7" fmla="*/ 0 60000 65536"/>
              <a:gd name="T8" fmla="*/ 0 60000 65536"/>
              <a:gd name="T9" fmla="*/ 0 w 76"/>
              <a:gd name="T10" fmla="*/ 0 h 1"/>
              <a:gd name="T11" fmla="*/ 76 w 7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1">
                <a:moveTo>
                  <a:pt x="0" y="0"/>
                </a:moveTo>
                <a:lnTo>
                  <a:pt x="33" y="0"/>
                </a:lnTo>
                <a:lnTo>
                  <a:pt x="7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61" name="Freeform 493"/>
          <p:cNvSpPr>
            <a:spLocks/>
          </p:cNvSpPr>
          <p:nvPr/>
        </p:nvSpPr>
        <p:spPr bwMode="auto">
          <a:xfrm>
            <a:off x="5270500" y="5637213"/>
            <a:ext cx="120650" cy="15875"/>
          </a:xfrm>
          <a:custGeom>
            <a:avLst/>
            <a:gdLst>
              <a:gd name="T0" fmla="*/ 0 w 76"/>
              <a:gd name="T1" fmla="*/ 2147483647 h 10"/>
              <a:gd name="T2" fmla="*/ 2147483647 w 76"/>
              <a:gd name="T3" fmla="*/ 2147483647 h 10"/>
              <a:gd name="T4" fmla="*/ 2147483647 w 76"/>
              <a:gd name="T5" fmla="*/ 0 h 10"/>
              <a:gd name="T6" fmla="*/ 0 60000 65536"/>
              <a:gd name="T7" fmla="*/ 0 60000 65536"/>
              <a:gd name="T8" fmla="*/ 0 60000 65536"/>
              <a:gd name="T9" fmla="*/ 0 w 76"/>
              <a:gd name="T10" fmla="*/ 0 h 10"/>
              <a:gd name="T11" fmla="*/ 76 w 7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" h="10">
                <a:moveTo>
                  <a:pt x="0" y="9"/>
                </a:moveTo>
                <a:lnTo>
                  <a:pt x="42" y="9"/>
                </a:lnTo>
                <a:lnTo>
                  <a:pt x="7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62" name="Freeform 494"/>
          <p:cNvSpPr>
            <a:spLocks/>
          </p:cNvSpPr>
          <p:nvPr/>
        </p:nvSpPr>
        <p:spPr bwMode="auto">
          <a:xfrm>
            <a:off x="5389563" y="5610225"/>
            <a:ext cx="53975" cy="28575"/>
          </a:xfrm>
          <a:custGeom>
            <a:avLst/>
            <a:gdLst>
              <a:gd name="T0" fmla="*/ 0 w 34"/>
              <a:gd name="T1" fmla="*/ 2147483647 h 18"/>
              <a:gd name="T2" fmla="*/ 2147483647 w 34"/>
              <a:gd name="T3" fmla="*/ 2147483647 h 18"/>
              <a:gd name="T4" fmla="*/ 2147483647 w 34"/>
              <a:gd name="T5" fmla="*/ 0 h 18"/>
              <a:gd name="T6" fmla="*/ 0 60000 65536"/>
              <a:gd name="T7" fmla="*/ 0 60000 65536"/>
              <a:gd name="T8" fmla="*/ 0 60000 65536"/>
              <a:gd name="T9" fmla="*/ 0 w 34"/>
              <a:gd name="T10" fmla="*/ 0 h 18"/>
              <a:gd name="T11" fmla="*/ 34 w 3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8">
                <a:moveTo>
                  <a:pt x="0" y="17"/>
                </a:moveTo>
                <a:lnTo>
                  <a:pt x="17" y="9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63" name="Freeform 495"/>
          <p:cNvSpPr>
            <a:spLocks/>
          </p:cNvSpPr>
          <p:nvPr/>
        </p:nvSpPr>
        <p:spPr bwMode="auto">
          <a:xfrm>
            <a:off x="5441950" y="5610225"/>
            <a:ext cx="68263" cy="1588"/>
          </a:xfrm>
          <a:custGeom>
            <a:avLst/>
            <a:gdLst>
              <a:gd name="T0" fmla="*/ 0 w 43"/>
              <a:gd name="T1" fmla="*/ 0 h 1"/>
              <a:gd name="T2" fmla="*/ 2147483647 w 43"/>
              <a:gd name="T3" fmla="*/ 0 h 1"/>
              <a:gd name="T4" fmla="*/ 2147483647 w 43"/>
              <a:gd name="T5" fmla="*/ 0 h 1"/>
              <a:gd name="T6" fmla="*/ 0 60000 65536"/>
              <a:gd name="T7" fmla="*/ 0 60000 65536"/>
              <a:gd name="T8" fmla="*/ 0 60000 65536"/>
              <a:gd name="T9" fmla="*/ 0 w 43"/>
              <a:gd name="T10" fmla="*/ 0 h 1"/>
              <a:gd name="T11" fmla="*/ 43 w 4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">
                <a:moveTo>
                  <a:pt x="0" y="0"/>
                </a:moveTo>
                <a:lnTo>
                  <a:pt x="25" y="0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64" name="Freeform 496"/>
          <p:cNvSpPr>
            <a:spLocks/>
          </p:cNvSpPr>
          <p:nvPr/>
        </p:nvSpPr>
        <p:spPr bwMode="auto">
          <a:xfrm>
            <a:off x="5508625" y="5595938"/>
            <a:ext cx="28575" cy="15875"/>
          </a:xfrm>
          <a:custGeom>
            <a:avLst/>
            <a:gdLst>
              <a:gd name="T0" fmla="*/ 0 w 18"/>
              <a:gd name="T1" fmla="*/ 2147483647 h 10"/>
              <a:gd name="T2" fmla="*/ 2147483647 w 18"/>
              <a:gd name="T3" fmla="*/ 2147483647 h 10"/>
              <a:gd name="T4" fmla="*/ 2147483647 w 18"/>
              <a:gd name="T5" fmla="*/ 0 h 10"/>
              <a:gd name="T6" fmla="*/ 0 60000 65536"/>
              <a:gd name="T7" fmla="*/ 0 60000 65536"/>
              <a:gd name="T8" fmla="*/ 0 60000 65536"/>
              <a:gd name="T9" fmla="*/ 0 w 18"/>
              <a:gd name="T10" fmla="*/ 0 h 10"/>
              <a:gd name="T11" fmla="*/ 18 w 1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0">
                <a:moveTo>
                  <a:pt x="0" y="9"/>
                </a:moveTo>
                <a:lnTo>
                  <a:pt x="9" y="9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65" name="Freeform 497"/>
          <p:cNvSpPr>
            <a:spLocks/>
          </p:cNvSpPr>
          <p:nvPr/>
        </p:nvSpPr>
        <p:spPr bwMode="auto">
          <a:xfrm>
            <a:off x="5535613" y="5567363"/>
            <a:ext cx="80962" cy="30162"/>
          </a:xfrm>
          <a:custGeom>
            <a:avLst/>
            <a:gdLst>
              <a:gd name="T0" fmla="*/ 0 w 51"/>
              <a:gd name="T1" fmla="*/ 2147483647 h 19"/>
              <a:gd name="T2" fmla="*/ 2147483647 w 51"/>
              <a:gd name="T3" fmla="*/ 2147483647 h 19"/>
              <a:gd name="T4" fmla="*/ 2147483647 w 51"/>
              <a:gd name="T5" fmla="*/ 0 h 19"/>
              <a:gd name="T6" fmla="*/ 0 60000 65536"/>
              <a:gd name="T7" fmla="*/ 0 60000 65536"/>
              <a:gd name="T8" fmla="*/ 0 60000 65536"/>
              <a:gd name="T9" fmla="*/ 0 w 51"/>
              <a:gd name="T10" fmla="*/ 0 h 19"/>
              <a:gd name="T11" fmla="*/ 51 w 51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9">
                <a:moveTo>
                  <a:pt x="0" y="18"/>
                </a:moveTo>
                <a:lnTo>
                  <a:pt x="25" y="9"/>
                </a:lnTo>
                <a:lnTo>
                  <a:pt x="5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66" name="Freeform 498"/>
          <p:cNvSpPr>
            <a:spLocks/>
          </p:cNvSpPr>
          <p:nvPr/>
        </p:nvSpPr>
        <p:spPr bwMode="auto">
          <a:xfrm>
            <a:off x="5614988" y="5526088"/>
            <a:ext cx="53975" cy="42862"/>
          </a:xfrm>
          <a:custGeom>
            <a:avLst/>
            <a:gdLst>
              <a:gd name="T0" fmla="*/ 0 w 34"/>
              <a:gd name="T1" fmla="*/ 2147483647 h 27"/>
              <a:gd name="T2" fmla="*/ 2147483647 w 34"/>
              <a:gd name="T3" fmla="*/ 2147483647 h 27"/>
              <a:gd name="T4" fmla="*/ 2147483647 w 34"/>
              <a:gd name="T5" fmla="*/ 0 h 27"/>
              <a:gd name="T6" fmla="*/ 0 60000 65536"/>
              <a:gd name="T7" fmla="*/ 0 60000 65536"/>
              <a:gd name="T8" fmla="*/ 0 60000 65536"/>
              <a:gd name="T9" fmla="*/ 0 w 34"/>
              <a:gd name="T10" fmla="*/ 0 h 27"/>
              <a:gd name="T11" fmla="*/ 34 w 34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27">
                <a:moveTo>
                  <a:pt x="0" y="26"/>
                </a:moveTo>
                <a:lnTo>
                  <a:pt x="17" y="9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67" name="Line 499"/>
          <p:cNvSpPr>
            <a:spLocks noChangeShapeType="1"/>
          </p:cNvSpPr>
          <p:nvPr/>
        </p:nvSpPr>
        <p:spPr bwMode="auto">
          <a:xfrm flipV="1">
            <a:off x="5673725" y="5492750"/>
            <a:ext cx="26988" cy="396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268" name="Freeform 500"/>
          <p:cNvSpPr>
            <a:spLocks/>
          </p:cNvSpPr>
          <p:nvPr/>
        </p:nvSpPr>
        <p:spPr bwMode="auto">
          <a:xfrm>
            <a:off x="5707063" y="5470525"/>
            <a:ext cx="55562" cy="30163"/>
          </a:xfrm>
          <a:custGeom>
            <a:avLst/>
            <a:gdLst>
              <a:gd name="T0" fmla="*/ 0 w 35"/>
              <a:gd name="T1" fmla="*/ 2147483647 h 19"/>
              <a:gd name="T2" fmla="*/ 2147483647 w 35"/>
              <a:gd name="T3" fmla="*/ 2147483647 h 19"/>
              <a:gd name="T4" fmla="*/ 2147483647 w 35"/>
              <a:gd name="T5" fmla="*/ 0 h 19"/>
              <a:gd name="T6" fmla="*/ 0 60000 65536"/>
              <a:gd name="T7" fmla="*/ 0 60000 65536"/>
              <a:gd name="T8" fmla="*/ 0 60000 65536"/>
              <a:gd name="T9" fmla="*/ 0 w 35"/>
              <a:gd name="T10" fmla="*/ 0 h 19"/>
              <a:gd name="T11" fmla="*/ 35 w 35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9">
                <a:moveTo>
                  <a:pt x="0" y="18"/>
                </a:moveTo>
                <a:lnTo>
                  <a:pt x="17" y="9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69" name="Freeform 501"/>
          <p:cNvSpPr>
            <a:spLocks/>
          </p:cNvSpPr>
          <p:nvPr/>
        </p:nvSpPr>
        <p:spPr bwMode="auto">
          <a:xfrm>
            <a:off x="5761038" y="5456238"/>
            <a:ext cx="14287" cy="15875"/>
          </a:xfrm>
          <a:custGeom>
            <a:avLst/>
            <a:gdLst>
              <a:gd name="T0" fmla="*/ 0 w 9"/>
              <a:gd name="T1" fmla="*/ 2147483647 h 10"/>
              <a:gd name="T2" fmla="*/ 2147483647 w 9"/>
              <a:gd name="T3" fmla="*/ 2147483647 h 10"/>
              <a:gd name="T4" fmla="*/ 2147483647 w 9"/>
              <a:gd name="T5" fmla="*/ 0 h 10"/>
              <a:gd name="T6" fmla="*/ 0 60000 65536"/>
              <a:gd name="T7" fmla="*/ 0 60000 65536"/>
              <a:gd name="T8" fmla="*/ 0 60000 65536"/>
              <a:gd name="T9" fmla="*/ 0 w 9"/>
              <a:gd name="T10" fmla="*/ 0 h 10"/>
              <a:gd name="T11" fmla="*/ 9 w 9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0">
                <a:moveTo>
                  <a:pt x="0" y="9"/>
                </a:moveTo>
                <a:lnTo>
                  <a:pt x="8" y="9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70" name="Freeform 502"/>
          <p:cNvSpPr>
            <a:spLocks/>
          </p:cNvSpPr>
          <p:nvPr/>
        </p:nvSpPr>
        <p:spPr bwMode="auto">
          <a:xfrm>
            <a:off x="5773738" y="5386388"/>
            <a:ext cx="14287" cy="71437"/>
          </a:xfrm>
          <a:custGeom>
            <a:avLst/>
            <a:gdLst>
              <a:gd name="T0" fmla="*/ 0 w 9"/>
              <a:gd name="T1" fmla="*/ 2147483647 h 45"/>
              <a:gd name="T2" fmla="*/ 2147483647 w 9"/>
              <a:gd name="T3" fmla="*/ 2147483647 h 45"/>
              <a:gd name="T4" fmla="*/ 2147483647 w 9"/>
              <a:gd name="T5" fmla="*/ 0 h 45"/>
              <a:gd name="T6" fmla="*/ 0 60000 65536"/>
              <a:gd name="T7" fmla="*/ 0 60000 65536"/>
              <a:gd name="T8" fmla="*/ 0 60000 65536"/>
              <a:gd name="T9" fmla="*/ 0 w 9"/>
              <a:gd name="T10" fmla="*/ 0 h 45"/>
              <a:gd name="T11" fmla="*/ 9 w 9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45">
                <a:moveTo>
                  <a:pt x="0" y="44"/>
                </a:moveTo>
                <a:lnTo>
                  <a:pt x="8" y="27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71" name="Freeform 503"/>
          <p:cNvSpPr>
            <a:spLocks/>
          </p:cNvSpPr>
          <p:nvPr/>
        </p:nvSpPr>
        <p:spPr bwMode="auto">
          <a:xfrm>
            <a:off x="5746750" y="5219700"/>
            <a:ext cx="41275" cy="168275"/>
          </a:xfrm>
          <a:custGeom>
            <a:avLst/>
            <a:gdLst>
              <a:gd name="T0" fmla="*/ 2147483647 w 26"/>
              <a:gd name="T1" fmla="*/ 2147483647 h 106"/>
              <a:gd name="T2" fmla="*/ 2147483647 w 26"/>
              <a:gd name="T3" fmla="*/ 2147483647 h 106"/>
              <a:gd name="T4" fmla="*/ 2147483647 w 26"/>
              <a:gd name="T5" fmla="*/ 2147483647 h 106"/>
              <a:gd name="T6" fmla="*/ 0 w 26"/>
              <a:gd name="T7" fmla="*/ 0 h 106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106"/>
              <a:gd name="T14" fmla="*/ 26 w 26"/>
              <a:gd name="T15" fmla="*/ 106 h 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106">
                <a:moveTo>
                  <a:pt x="25" y="105"/>
                </a:moveTo>
                <a:lnTo>
                  <a:pt x="17" y="61"/>
                </a:lnTo>
                <a:lnTo>
                  <a:pt x="9" y="3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72" name="Freeform 504"/>
          <p:cNvSpPr>
            <a:spLocks/>
          </p:cNvSpPr>
          <p:nvPr/>
        </p:nvSpPr>
        <p:spPr bwMode="auto">
          <a:xfrm>
            <a:off x="5681663" y="4911725"/>
            <a:ext cx="66675" cy="309563"/>
          </a:xfrm>
          <a:custGeom>
            <a:avLst/>
            <a:gdLst>
              <a:gd name="T0" fmla="*/ 2147483647 w 42"/>
              <a:gd name="T1" fmla="*/ 2147483647 h 195"/>
              <a:gd name="T2" fmla="*/ 2147483647 w 42"/>
              <a:gd name="T3" fmla="*/ 2147483647 h 195"/>
              <a:gd name="T4" fmla="*/ 2147483647 w 42"/>
              <a:gd name="T5" fmla="*/ 2147483647 h 195"/>
              <a:gd name="T6" fmla="*/ 0 w 42"/>
              <a:gd name="T7" fmla="*/ 0 h 195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195"/>
              <a:gd name="T14" fmla="*/ 42 w 42"/>
              <a:gd name="T15" fmla="*/ 195 h 1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195">
                <a:moveTo>
                  <a:pt x="41" y="194"/>
                </a:moveTo>
                <a:lnTo>
                  <a:pt x="16" y="106"/>
                </a:lnTo>
                <a:lnTo>
                  <a:pt x="8" y="5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73" name="Freeform 505"/>
          <p:cNvSpPr>
            <a:spLocks/>
          </p:cNvSpPr>
          <p:nvPr/>
        </p:nvSpPr>
        <p:spPr bwMode="auto">
          <a:xfrm>
            <a:off x="5681663" y="4451350"/>
            <a:ext cx="14287" cy="461963"/>
          </a:xfrm>
          <a:custGeom>
            <a:avLst/>
            <a:gdLst>
              <a:gd name="T0" fmla="*/ 0 w 9"/>
              <a:gd name="T1" fmla="*/ 2147483647 h 291"/>
              <a:gd name="T2" fmla="*/ 0 w 9"/>
              <a:gd name="T3" fmla="*/ 2147483647 h 291"/>
              <a:gd name="T4" fmla="*/ 0 w 9"/>
              <a:gd name="T5" fmla="*/ 2147483647 h 291"/>
              <a:gd name="T6" fmla="*/ 2147483647 w 9"/>
              <a:gd name="T7" fmla="*/ 0 h 291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291"/>
              <a:gd name="T14" fmla="*/ 9 w 9"/>
              <a:gd name="T15" fmla="*/ 291 h 2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291">
                <a:moveTo>
                  <a:pt x="0" y="290"/>
                </a:moveTo>
                <a:lnTo>
                  <a:pt x="0" y="229"/>
                </a:lnTo>
                <a:lnTo>
                  <a:pt x="0" y="150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74" name="Freeform 506"/>
          <p:cNvSpPr>
            <a:spLocks/>
          </p:cNvSpPr>
          <p:nvPr/>
        </p:nvSpPr>
        <p:spPr bwMode="auto">
          <a:xfrm>
            <a:off x="5694363" y="3990975"/>
            <a:ext cx="53975" cy="461963"/>
          </a:xfrm>
          <a:custGeom>
            <a:avLst/>
            <a:gdLst>
              <a:gd name="T0" fmla="*/ 0 w 34"/>
              <a:gd name="T1" fmla="*/ 2147483647 h 291"/>
              <a:gd name="T2" fmla="*/ 2147483647 w 34"/>
              <a:gd name="T3" fmla="*/ 2147483647 h 291"/>
              <a:gd name="T4" fmla="*/ 2147483647 w 34"/>
              <a:gd name="T5" fmla="*/ 0 h 291"/>
              <a:gd name="T6" fmla="*/ 0 60000 65536"/>
              <a:gd name="T7" fmla="*/ 0 60000 65536"/>
              <a:gd name="T8" fmla="*/ 0 60000 65536"/>
              <a:gd name="T9" fmla="*/ 0 w 34"/>
              <a:gd name="T10" fmla="*/ 0 h 291"/>
              <a:gd name="T11" fmla="*/ 34 w 34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291">
                <a:moveTo>
                  <a:pt x="0" y="290"/>
                </a:moveTo>
                <a:lnTo>
                  <a:pt x="17" y="150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75" name="Freeform 507"/>
          <p:cNvSpPr>
            <a:spLocks/>
          </p:cNvSpPr>
          <p:nvPr/>
        </p:nvSpPr>
        <p:spPr bwMode="auto">
          <a:xfrm>
            <a:off x="5746750" y="3517900"/>
            <a:ext cx="28575" cy="474663"/>
          </a:xfrm>
          <a:custGeom>
            <a:avLst/>
            <a:gdLst>
              <a:gd name="T0" fmla="*/ 0 w 18"/>
              <a:gd name="T1" fmla="*/ 2147483647 h 299"/>
              <a:gd name="T2" fmla="*/ 2147483647 w 18"/>
              <a:gd name="T3" fmla="*/ 2147483647 h 299"/>
              <a:gd name="T4" fmla="*/ 2147483647 w 18"/>
              <a:gd name="T5" fmla="*/ 0 h 299"/>
              <a:gd name="T6" fmla="*/ 0 60000 65536"/>
              <a:gd name="T7" fmla="*/ 0 60000 65536"/>
              <a:gd name="T8" fmla="*/ 0 60000 65536"/>
              <a:gd name="T9" fmla="*/ 0 w 18"/>
              <a:gd name="T10" fmla="*/ 0 h 299"/>
              <a:gd name="T11" fmla="*/ 18 w 18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99">
                <a:moveTo>
                  <a:pt x="0" y="298"/>
                </a:moveTo>
                <a:lnTo>
                  <a:pt x="9" y="149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76" name="Freeform 508"/>
          <p:cNvSpPr>
            <a:spLocks/>
          </p:cNvSpPr>
          <p:nvPr/>
        </p:nvSpPr>
        <p:spPr bwMode="auto">
          <a:xfrm>
            <a:off x="5761038" y="3043238"/>
            <a:ext cx="14287" cy="476250"/>
          </a:xfrm>
          <a:custGeom>
            <a:avLst/>
            <a:gdLst>
              <a:gd name="T0" fmla="*/ 2147483647 w 9"/>
              <a:gd name="T1" fmla="*/ 2147483647 h 300"/>
              <a:gd name="T2" fmla="*/ 2147483647 w 9"/>
              <a:gd name="T3" fmla="*/ 2147483647 h 300"/>
              <a:gd name="T4" fmla="*/ 0 w 9"/>
              <a:gd name="T5" fmla="*/ 0 h 300"/>
              <a:gd name="T6" fmla="*/ 0 60000 65536"/>
              <a:gd name="T7" fmla="*/ 0 60000 65536"/>
              <a:gd name="T8" fmla="*/ 0 60000 65536"/>
              <a:gd name="T9" fmla="*/ 0 w 9"/>
              <a:gd name="T10" fmla="*/ 0 h 300"/>
              <a:gd name="T11" fmla="*/ 9 w 9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00">
                <a:moveTo>
                  <a:pt x="8" y="299"/>
                </a:moveTo>
                <a:lnTo>
                  <a:pt x="8" y="14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77" name="Freeform 509"/>
          <p:cNvSpPr>
            <a:spLocks/>
          </p:cNvSpPr>
          <p:nvPr/>
        </p:nvSpPr>
        <p:spPr bwMode="auto">
          <a:xfrm>
            <a:off x="5761038" y="2638425"/>
            <a:ext cx="14287" cy="406400"/>
          </a:xfrm>
          <a:custGeom>
            <a:avLst/>
            <a:gdLst>
              <a:gd name="T0" fmla="*/ 0 w 9"/>
              <a:gd name="T1" fmla="*/ 2147483647 h 256"/>
              <a:gd name="T2" fmla="*/ 0 w 9"/>
              <a:gd name="T3" fmla="*/ 2147483647 h 256"/>
              <a:gd name="T4" fmla="*/ 2147483647 w 9"/>
              <a:gd name="T5" fmla="*/ 2147483647 h 256"/>
              <a:gd name="T6" fmla="*/ 2147483647 w 9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256"/>
              <a:gd name="T14" fmla="*/ 9 w 9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256">
                <a:moveTo>
                  <a:pt x="0" y="255"/>
                </a:moveTo>
                <a:lnTo>
                  <a:pt x="0" y="114"/>
                </a:lnTo>
                <a:lnTo>
                  <a:pt x="8" y="53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78" name="Freeform 510"/>
          <p:cNvSpPr>
            <a:spLocks/>
          </p:cNvSpPr>
          <p:nvPr/>
        </p:nvSpPr>
        <p:spPr bwMode="auto">
          <a:xfrm>
            <a:off x="5773738" y="2401888"/>
            <a:ext cx="41275" cy="238125"/>
          </a:xfrm>
          <a:custGeom>
            <a:avLst/>
            <a:gdLst>
              <a:gd name="T0" fmla="*/ 0 w 26"/>
              <a:gd name="T1" fmla="*/ 2147483647 h 150"/>
              <a:gd name="T2" fmla="*/ 2147483647 w 26"/>
              <a:gd name="T3" fmla="*/ 2147483647 h 150"/>
              <a:gd name="T4" fmla="*/ 2147483647 w 26"/>
              <a:gd name="T5" fmla="*/ 2147483647 h 150"/>
              <a:gd name="T6" fmla="*/ 2147483647 w 26"/>
              <a:gd name="T7" fmla="*/ 0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150"/>
              <a:gd name="T14" fmla="*/ 26 w 26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150">
                <a:moveTo>
                  <a:pt x="0" y="149"/>
                </a:moveTo>
                <a:lnTo>
                  <a:pt x="8" y="105"/>
                </a:lnTo>
                <a:lnTo>
                  <a:pt x="8" y="61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79" name="Freeform 511"/>
          <p:cNvSpPr>
            <a:spLocks/>
          </p:cNvSpPr>
          <p:nvPr/>
        </p:nvSpPr>
        <p:spPr bwMode="auto">
          <a:xfrm>
            <a:off x="5813425" y="2247900"/>
            <a:ext cx="55563" cy="155575"/>
          </a:xfrm>
          <a:custGeom>
            <a:avLst/>
            <a:gdLst>
              <a:gd name="T0" fmla="*/ 0 w 35"/>
              <a:gd name="T1" fmla="*/ 2147483647 h 98"/>
              <a:gd name="T2" fmla="*/ 2147483647 w 35"/>
              <a:gd name="T3" fmla="*/ 2147483647 h 98"/>
              <a:gd name="T4" fmla="*/ 2147483647 w 35"/>
              <a:gd name="T5" fmla="*/ 0 h 98"/>
              <a:gd name="T6" fmla="*/ 0 60000 65536"/>
              <a:gd name="T7" fmla="*/ 0 60000 65536"/>
              <a:gd name="T8" fmla="*/ 0 60000 65536"/>
              <a:gd name="T9" fmla="*/ 0 w 35"/>
              <a:gd name="T10" fmla="*/ 0 h 98"/>
              <a:gd name="T11" fmla="*/ 35 w 35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98">
                <a:moveTo>
                  <a:pt x="0" y="97"/>
                </a:moveTo>
                <a:lnTo>
                  <a:pt x="17" y="44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80" name="Freeform 512"/>
          <p:cNvSpPr>
            <a:spLocks/>
          </p:cNvSpPr>
          <p:nvPr/>
        </p:nvSpPr>
        <p:spPr bwMode="auto">
          <a:xfrm>
            <a:off x="5867400" y="2192338"/>
            <a:ext cx="1588" cy="57150"/>
          </a:xfrm>
          <a:custGeom>
            <a:avLst/>
            <a:gdLst>
              <a:gd name="T0" fmla="*/ 0 w 1"/>
              <a:gd name="T1" fmla="*/ 2147483647 h 36"/>
              <a:gd name="T2" fmla="*/ 0 w 1"/>
              <a:gd name="T3" fmla="*/ 2147483647 h 36"/>
              <a:gd name="T4" fmla="*/ 0 w 1"/>
              <a:gd name="T5" fmla="*/ 0 h 36"/>
              <a:gd name="T6" fmla="*/ 0 60000 65536"/>
              <a:gd name="T7" fmla="*/ 0 60000 65536"/>
              <a:gd name="T8" fmla="*/ 0 60000 65536"/>
              <a:gd name="T9" fmla="*/ 0 w 1"/>
              <a:gd name="T10" fmla="*/ 0 h 36"/>
              <a:gd name="T11" fmla="*/ 1 w 1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6">
                <a:moveTo>
                  <a:pt x="0" y="35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81" name="Freeform 513"/>
          <p:cNvSpPr>
            <a:spLocks/>
          </p:cNvSpPr>
          <p:nvPr/>
        </p:nvSpPr>
        <p:spPr bwMode="auto">
          <a:xfrm>
            <a:off x="5840413" y="2163763"/>
            <a:ext cx="28575" cy="30162"/>
          </a:xfrm>
          <a:custGeom>
            <a:avLst/>
            <a:gdLst>
              <a:gd name="T0" fmla="*/ 2147483647 w 18"/>
              <a:gd name="T1" fmla="*/ 2147483647 h 19"/>
              <a:gd name="T2" fmla="*/ 2147483647 w 18"/>
              <a:gd name="T3" fmla="*/ 2147483647 h 19"/>
              <a:gd name="T4" fmla="*/ 0 w 18"/>
              <a:gd name="T5" fmla="*/ 0 h 19"/>
              <a:gd name="T6" fmla="*/ 0 60000 65536"/>
              <a:gd name="T7" fmla="*/ 0 60000 65536"/>
              <a:gd name="T8" fmla="*/ 0 60000 65536"/>
              <a:gd name="T9" fmla="*/ 0 w 18"/>
              <a:gd name="T10" fmla="*/ 0 h 19"/>
              <a:gd name="T11" fmla="*/ 18 w 18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9">
                <a:moveTo>
                  <a:pt x="17" y="18"/>
                </a:moveTo>
                <a:lnTo>
                  <a:pt x="8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82" name="Freeform 514"/>
          <p:cNvSpPr>
            <a:spLocks/>
          </p:cNvSpPr>
          <p:nvPr/>
        </p:nvSpPr>
        <p:spPr bwMode="auto">
          <a:xfrm>
            <a:off x="5773738" y="2122488"/>
            <a:ext cx="68262" cy="42862"/>
          </a:xfrm>
          <a:custGeom>
            <a:avLst/>
            <a:gdLst>
              <a:gd name="T0" fmla="*/ 2147483647 w 43"/>
              <a:gd name="T1" fmla="*/ 2147483647 h 27"/>
              <a:gd name="T2" fmla="*/ 2147483647 w 43"/>
              <a:gd name="T3" fmla="*/ 2147483647 h 27"/>
              <a:gd name="T4" fmla="*/ 0 w 43"/>
              <a:gd name="T5" fmla="*/ 0 h 27"/>
              <a:gd name="T6" fmla="*/ 0 60000 65536"/>
              <a:gd name="T7" fmla="*/ 0 60000 65536"/>
              <a:gd name="T8" fmla="*/ 0 60000 65536"/>
              <a:gd name="T9" fmla="*/ 0 w 43"/>
              <a:gd name="T10" fmla="*/ 0 h 27"/>
              <a:gd name="T11" fmla="*/ 43 w 43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27">
                <a:moveTo>
                  <a:pt x="42" y="26"/>
                </a:moveTo>
                <a:lnTo>
                  <a:pt x="25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83" name="Freeform 515"/>
          <p:cNvSpPr>
            <a:spLocks/>
          </p:cNvSpPr>
          <p:nvPr/>
        </p:nvSpPr>
        <p:spPr bwMode="auto">
          <a:xfrm>
            <a:off x="5707063" y="2122488"/>
            <a:ext cx="68262" cy="1587"/>
          </a:xfrm>
          <a:custGeom>
            <a:avLst/>
            <a:gdLst>
              <a:gd name="T0" fmla="*/ 2147483647 w 43"/>
              <a:gd name="T1" fmla="*/ 0 h 1"/>
              <a:gd name="T2" fmla="*/ 2147483647 w 43"/>
              <a:gd name="T3" fmla="*/ 0 h 1"/>
              <a:gd name="T4" fmla="*/ 0 w 43"/>
              <a:gd name="T5" fmla="*/ 0 h 1"/>
              <a:gd name="T6" fmla="*/ 0 60000 65536"/>
              <a:gd name="T7" fmla="*/ 0 60000 65536"/>
              <a:gd name="T8" fmla="*/ 0 60000 65536"/>
              <a:gd name="T9" fmla="*/ 0 w 43"/>
              <a:gd name="T10" fmla="*/ 0 h 1"/>
              <a:gd name="T11" fmla="*/ 43 w 4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">
                <a:moveTo>
                  <a:pt x="42" y="0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84" name="Freeform 516"/>
          <p:cNvSpPr>
            <a:spLocks/>
          </p:cNvSpPr>
          <p:nvPr/>
        </p:nvSpPr>
        <p:spPr bwMode="auto">
          <a:xfrm>
            <a:off x="5602288" y="2122488"/>
            <a:ext cx="106362" cy="1587"/>
          </a:xfrm>
          <a:custGeom>
            <a:avLst/>
            <a:gdLst>
              <a:gd name="T0" fmla="*/ 2147483647 w 67"/>
              <a:gd name="T1" fmla="*/ 0 h 1"/>
              <a:gd name="T2" fmla="*/ 2147483647 w 67"/>
              <a:gd name="T3" fmla="*/ 0 h 1"/>
              <a:gd name="T4" fmla="*/ 0 w 67"/>
              <a:gd name="T5" fmla="*/ 0 h 1"/>
              <a:gd name="T6" fmla="*/ 0 60000 65536"/>
              <a:gd name="T7" fmla="*/ 0 60000 65536"/>
              <a:gd name="T8" fmla="*/ 0 60000 65536"/>
              <a:gd name="T9" fmla="*/ 0 w 67"/>
              <a:gd name="T10" fmla="*/ 0 h 1"/>
              <a:gd name="T11" fmla="*/ 67 w 6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1">
                <a:moveTo>
                  <a:pt x="66" y="0"/>
                </a:moveTo>
                <a:lnTo>
                  <a:pt x="33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85" name="Freeform 517"/>
          <p:cNvSpPr>
            <a:spLocks/>
          </p:cNvSpPr>
          <p:nvPr/>
        </p:nvSpPr>
        <p:spPr bwMode="auto">
          <a:xfrm>
            <a:off x="5522913" y="2108200"/>
            <a:ext cx="80962" cy="15875"/>
          </a:xfrm>
          <a:custGeom>
            <a:avLst/>
            <a:gdLst>
              <a:gd name="T0" fmla="*/ 2147483647 w 51"/>
              <a:gd name="T1" fmla="*/ 2147483647 h 10"/>
              <a:gd name="T2" fmla="*/ 2147483647 w 51"/>
              <a:gd name="T3" fmla="*/ 2147483647 h 10"/>
              <a:gd name="T4" fmla="*/ 0 w 51"/>
              <a:gd name="T5" fmla="*/ 0 h 10"/>
              <a:gd name="T6" fmla="*/ 0 60000 65536"/>
              <a:gd name="T7" fmla="*/ 0 60000 65536"/>
              <a:gd name="T8" fmla="*/ 0 60000 65536"/>
              <a:gd name="T9" fmla="*/ 0 w 51"/>
              <a:gd name="T10" fmla="*/ 0 h 10"/>
              <a:gd name="T11" fmla="*/ 51 w 5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0">
                <a:moveTo>
                  <a:pt x="50" y="9"/>
                </a:moveTo>
                <a:lnTo>
                  <a:pt x="25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86" name="Freeform 518"/>
          <p:cNvSpPr>
            <a:spLocks/>
          </p:cNvSpPr>
          <p:nvPr/>
        </p:nvSpPr>
        <p:spPr bwMode="auto">
          <a:xfrm>
            <a:off x="5416550" y="2081213"/>
            <a:ext cx="107950" cy="28575"/>
          </a:xfrm>
          <a:custGeom>
            <a:avLst/>
            <a:gdLst>
              <a:gd name="T0" fmla="*/ 2147483647 w 68"/>
              <a:gd name="T1" fmla="*/ 2147483647 h 18"/>
              <a:gd name="T2" fmla="*/ 2147483647 w 68"/>
              <a:gd name="T3" fmla="*/ 2147483647 h 18"/>
              <a:gd name="T4" fmla="*/ 0 w 68"/>
              <a:gd name="T5" fmla="*/ 0 h 18"/>
              <a:gd name="T6" fmla="*/ 0 60000 65536"/>
              <a:gd name="T7" fmla="*/ 0 60000 65536"/>
              <a:gd name="T8" fmla="*/ 0 60000 65536"/>
              <a:gd name="T9" fmla="*/ 0 w 68"/>
              <a:gd name="T10" fmla="*/ 0 h 18"/>
              <a:gd name="T11" fmla="*/ 68 w 68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18">
                <a:moveTo>
                  <a:pt x="67" y="17"/>
                </a:moveTo>
                <a:lnTo>
                  <a:pt x="33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87" name="Freeform 519"/>
          <p:cNvSpPr>
            <a:spLocks/>
          </p:cNvSpPr>
          <p:nvPr/>
        </p:nvSpPr>
        <p:spPr bwMode="auto">
          <a:xfrm>
            <a:off x="5337175" y="2052638"/>
            <a:ext cx="80963" cy="30162"/>
          </a:xfrm>
          <a:custGeom>
            <a:avLst/>
            <a:gdLst>
              <a:gd name="T0" fmla="*/ 2147483647 w 51"/>
              <a:gd name="T1" fmla="*/ 2147483647 h 19"/>
              <a:gd name="T2" fmla="*/ 2147483647 w 51"/>
              <a:gd name="T3" fmla="*/ 2147483647 h 19"/>
              <a:gd name="T4" fmla="*/ 0 w 51"/>
              <a:gd name="T5" fmla="*/ 0 h 19"/>
              <a:gd name="T6" fmla="*/ 0 60000 65536"/>
              <a:gd name="T7" fmla="*/ 0 60000 65536"/>
              <a:gd name="T8" fmla="*/ 0 60000 65536"/>
              <a:gd name="T9" fmla="*/ 0 w 51"/>
              <a:gd name="T10" fmla="*/ 0 h 19"/>
              <a:gd name="T11" fmla="*/ 51 w 51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9">
                <a:moveTo>
                  <a:pt x="50" y="18"/>
                </a:moveTo>
                <a:lnTo>
                  <a:pt x="25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88" name="Freeform 520"/>
          <p:cNvSpPr>
            <a:spLocks/>
          </p:cNvSpPr>
          <p:nvPr/>
        </p:nvSpPr>
        <p:spPr bwMode="auto">
          <a:xfrm>
            <a:off x="5257800" y="2052638"/>
            <a:ext cx="80963" cy="1587"/>
          </a:xfrm>
          <a:custGeom>
            <a:avLst/>
            <a:gdLst>
              <a:gd name="T0" fmla="*/ 2147483647 w 51"/>
              <a:gd name="T1" fmla="*/ 0 h 1"/>
              <a:gd name="T2" fmla="*/ 2147483647 w 51"/>
              <a:gd name="T3" fmla="*/ 0 h 1"/>
              <a:gd name="T4" fmla="*/ 0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50" y="0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89" name="Freeform 521"/>
          <p:cNvSpPr>
            <a:spLocks/>
          </p:cNvSpPr>
          <p:nvPr/>
        </p:nvSpPr>
        <p:spPr bwMode="auto">
          <a:xfrm>
            <a:off x="5203825" y="2024063"/>
            <a:ext cx="55563" cy="30162"/>
          </a:xfrm>
          <a:custGeom>
            <a:avLst/>
            <a:gdLst>
              <a:gd name="T0" fmla="*/ 2147483647 w 35"/>
              <a:gd name="T1" fmla="*/ 2147483647 h 19"/>
              <a:gd name="T2" fmla="*/ 2147483647 w 35"/>
              <a:gd name="T3" fmla="*/ 2147483647 h 19"/>
              <a:gd name="T4" fmla="*/ 2147483647 w 35"/>
              <a:gd name="T5" fmla="*/ 0 h 19"/>
              <a:gd name="T6" fmla="*/ 0 w 35"/>
              <a:gd name="T7" fmla="*/ 0 h 19"/>
              <a:gd name="T8" fmla="*/ 0 60000 65536"/>
              <a:gd name="T9" fmla="*/ 0 60000 65536"/>
              <a:gd name="T10" fmla="*/ 0 60000 65536"/>
              <a:gd name="T11" fmla="*/ 0 60000 65536"/>
              <a:gd name="T12" fmla="*/ 0 w 35"/>
              <a:gd name="T13" fmla="*/ 0 h 19"/>
              <a:gd name="T14" fmla="*/ 35 w 35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" h="19">
                <a:moveTo>
                  <a:pt x="34" y="18"/>
                </a:moveTo>
                <a:lnTo>
                  <a:pt x="17" y="9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90" name="Freeform 522"/>
          <p:cNvSpPr>
            <a:spLocks/>
          </p:cNvSpPr>
          <p:nvPr/>
        </p:nvSpPr>
        <p:spPr bwMode="auto">
          <a:xfrm>
            <a:off x="5137150" y="2024063"/>
            <a:ext cx="68263" cy="58737"/>
          </a:xfrm>
          <a:custGeom>
            <a:avLst/>
            <a:gdLst>
              <a:gd name="T0" fmla="*/ 2147483647 w 43"/>
              <a:gd name="T1" fmla="*/ 0 h 37"/>
              <a:gd name="T2" fmla="*/ 2147483647 w 43"/>
              <a:gd name="T3" fmla="*/ 2147483647 h 37"/>
              <a:gd name="T4" fmla="*/ 0 w 43"/>
              <a:gd name="T5" fmla="*/ 2147483647 h 37"/>
              <a:gd name="T6" fmla="*/ 0 60000 65536"/>
              <a:gd name="T7" fmla="*/ 0 60000 65536"/>
              <a:gd name="T8" fmla="*/ 0 60000 65536"/>
              <a:gd name="T9" fmla="*/ 0 w 43"/>
              <a:gd name="T10" fmla="*/ 0 h 37"/>
              <a:gd name="T11" fmla="*/ 43 w 43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37">
                <a:moveTo>
                  <a:pt x="42" y="0"/>
                </a:moveTo>
                <a:lnTo>
                  <a:pt x="17" y="9"/>
                </a:lnTo>
                <a:lnTo>
                  <a:pt x="0" y="3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91" name="Freeform 523"/>
          <p:cNvSpPr>
            <a:spLocks/>
          </p:cNvSpPr>
          <p:nvPr/>
        </p:nvSpPr>
        <p:spPr bwMode="auto">
          <a:xfrm>
            <a:off x="5084763" y="2081213"/>
            <a:ext cx="53975" cy="112712"/>
          </a:xfrm>
          <a:custGeom>
            <a:avLst/>
            <a:gdLst>
              <a:gd name="T0" fmla="*/ 2147483647 w 34"/>
              <a:gd name="T1" fmla="*/ 0 h 71"/>
              <a:gd name="T2" fmla="*/ 2147483647 w 34"/>
              <a:gd name="T3" fmla="*/ 2147483647 h 71"/>
              <a:gd name="T4" fmla="*/ 2147483647 w 34"/>
              <a:gd name="T5" fmla="*/ 2147483647 h 71"/>
              <a:gd name="T6" fmla="*/ 0 w 34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71"/>
              <a:gd name="T14" fmla="*/ 34 w 34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71">
                <a:moveTo>
                  <a:pt x="33" y="0"/>
                </a:moveTo>
                <a:lnTo>
                  <a:pt x="17" y="26"/>
                </a:lnTo>
                <a:lnTo>
                  <a:pt x="8" y="44"/>
                </a:lnTo>
                <a:lnTo>
                  <a:pt x="0" y="7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92" name="Freeform 524"/>
          <p:cNvSpPr>
            <a:spLocks/>
          </p:cNvSpPr>
          <p:nvPr/>
        </p:nvSpPr>
        <p:spPr bwMode="auto">
          <a:xfrm>
            <a:off x="5018088" y="2192338"/>
            <a:ext cx="68262" cy="238125"/>
          </a:xfrm>
          <a:custGeom>
            <a:avLst/>
            <a:gdLst>
              <a:gd name="T0" fmla="*/ 2147483647 w 43"/>
              <a:gd name="T1" fmla="*/ 0 h 150"/>
              <a:gd name="T2" fmla="*/ 2147483647 w 43"/>
              <a:gd name="T3" fmla="*/ 2147483647 h 150"/>
              <a:gd name="T4" fmla="*/ 2147483647 w 43"/>
              <a:gd name="T5" fmla="*/ 2147483647 h 150"/>
              <a:gd name="T6" fmla="*/ 0 w 43"/>
              <a:gd name="T7" fmla="*/ 2147483647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150"/>
              <a:gd name="T14" fmla="*/ 43 w 43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150">
                <a:moveTo>
                  <a:pt x="42" y="0"/>
                </a:moveTo>
                <a:lnTo>
                  <a:pt x="17" y="61"/>
                </a:lnTo>
                <a:lnTo>
                  <a:pt x="9" y="105"/>
                </a:lnTo>
                <a:lnTo>
                  <a:pt x="0" y="14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93" name="Freeform 525"/>
          <p:cNvSpPr>
            <a:spLocks/>
          </p:cNvSpPr>
          <p:nvPr/>
        </p:nvSpPr>
        <p:spPr bwMode="auto">
          <a:xfrm>
            <a:off x="4992688" y="2428875"/>
            <a:ext cx="26987" cy="420688"/>
          </a:xfrm>
          <a:custGeom>
            <a:avLst/>
            <a:gdLst>
              <a:gd name="T0" fmla="*/ 2147483647 w 17"/>
              <a:gd name="T1" fmla="*/ 0 h 265"/>
              <a:gd name="T2" fmla="*/ 2147483647 w 17"/>
              <a:gd name="T3" fmla="*/ 2147483647 h 265"/>
              <a:gd name="T4" fmla="*/ 2147483647 w 17"/>
              <a:gd name="T5" fmla="*/ 2147483647 h 265"/>
              <a:gd name="T6" fmla="*/ 0 w 17"/>
              <a:gd name="T7" fmla="*/ 2147483647 h 265"/>
              <a:gd name="T8" fmla="*/ 0 w 17"/>
              <a:gd name="T9" fmla="*/ 2147483647 h 2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265"/>
              <a:gd name="T17" fmla="*/ 17 w 17"/>
              <a:gd name="T18" fmla="*/ 265 h 2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265">
                <a:moveTo>
                  <a:pt x="16" y="0"/>
                </a:moveTo>
                <a:lnTo>
                  <a:pt x="8" y="53"/>
                </a:lnTo>
                <a:lnTo>
                  <a:pt x="8" y="114"/>
                </a:lnTo>
                <a:lnTo>
                  <a:pt x="0" y="185"/>
                </a:lnTo>
                <a:lnTo>
                  <a:pt x="0" y="26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94" name="Freeform 526"/>
          <p:cNvSpPr>
            <a:spLocks/>
          </p:cNvSpPr>
          <p:nvPr/>
        </p:nvSpPr>
        <p:spPr bwMode="auto">
          <a:xfrm>
            <a:off x="4953000" y="2847975"/>
            <a:ext cx="41275" cy="628650"/>
          </a:xfrm>
          <a:custGeom>
            <a:avLst/>
            <a:gdLst>
              <a:gd name="T0" fmla="*/ 2147483647 w 26"/>
              <a:gd name="T1" fmla="*/ 0 h 396"/>
              <a:gd name="T2" fmla="*/ 2147483647 w 26"/>
              <a:gd name="T3" fmla="*/ 2147483647 h 396"/>
              <a:gd name="T4" fmla="*/ 2147483647 w 26"/>
              <a:gd name="T5" fmla="*/ 2147483647 h 396"/>
              <a:gd name="T6" fmla="*/ 2147483647 w 26"/>
              <a:gd name="T7" fmla="*/ 2147483647 h 396"/>
              <a:gd name="T8" fmla="*/ 0 w 26"/>
              <a:gd name="T9" fmla="*/ 2147483647 h 3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396"/>
              <a:gd name="T17" fmla="*/ 26 w 26"/>
              <a:gd name="T18" fmla="*/ 396 h 3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396">
                <a:moveTo>
                  <a:pt x="25" y="0"/>
                </a:moveTo>
                <a:lnTo>
                  <a:pt x="16" y="88"/>
                </a:lnTo>
                <a:lnTo>
                  <a:pt x="16" y="193"/>
                </a:lnTo>
                <a:lnTo>
                  <a:pt x="8" y="299"/>
                </a:lnTo>
                <a:lnTo>
                  <a:pt x="0" y="395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95" name="Freeform 527"/>
          <p:cNvSpPr>
            <a:spLocks/>
          </p:cNvSpPr>
          <p:nvPr/>
        </p:nvSpPr>
        <p:spPr bwMode="auto">
          <a:xfrm>
            <a:off x="4899025" y="3475038"/>
            <a:ext cx="55563" cy="504825"/>
          </a:xfrm>
          <a:custGeom>
            <a:avLst/>
            <a:gdLst>
              <a:gd name="T0" fmla="*/ 2147483647 w 35"/>
              <a:gd name="T1" fmla="*/ 0 h 318"/>
              <a:gd name="T2" fmla="*/ 2147483647 w 35"/>
              <a:gd name="T3" fmla="*/ 2147483647 h 318"/>
              <a:gd name="T4" fmla="*/ 0 w 35"/>
              <a:gd name="T5" fmla="*/ 2147483647 h 318"/>
              <a:gd name="T6" fmla="*/ 0 60000 65536"/>
              <a:gd name="T7" fmla="*/ 0 60000 65536"/>
              <a:gd name="T8" fmla="*/ 0 60000 65536"/>
              <a:gd name="T9" fmla="*/ 0 w 35"/>
              <a:gd name="T10" fmla="*/ 0 h 318"/>
              <a:gd name="T11" fmla="*/ 35 w 35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318">
                <a:moveTo>
                  <a:pt x="34" y="0"/>
                </a:moveTo>
                <a:lnTo>
                  <a:pt x="17" y="167"/>
                </a:lnTo>
                <a:lnTo>
                  <a:pt x="0" y="31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96" name="Freeform 528"/>
          <p:cNvSpPr>
            <a:spLocks/>
          </p:cNvSpPr>
          <p:nvPr/>
        </p:nvSpPr>
        <p:spPr bwMode="auto">
          <a:xfrm>
            <a:off x="4859338" y="3978275"/>
            <a:ext cx="41275" cy="406400"/>
          </a:xfrm>
          <a:custGeom>
            <a:avLst/>
            <a:gdLst>
              <a:gd name="T0" fmla="*/ 2147483647 w 26"/>
              <a:gd name="T1" fmla="*/ 0 h 256"/>
              <a:gd name="T2" fmla="*/ 2147483647 w 26"/>
              <a:gd name="T3" fmla="*/ 2147483647 h 256"/>
              <a:gd name="T4" fmla="*/ 0 w 26"/>
              <a:gd name="T5" fmla="*/ 2147483647 h 256"/>
              <a:gd name="T6" fmla="*/ 0 60000 65536"/>
              <a:gd name="T7" fmla="*/ 0 60000 65536"/>
              <a:gd name="T8" fmla="*/ 0 60000 65536"/>
              <a:gd name="T9" fmla="*/ 0 w 26"/>
              <a:gd name="T10" fmla="*/ 0 h 256"/>
              <a:gd name="T11" fmla="*/ 26 w 26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256">
                <a:moveTo>
                  <a:pt x="25" y="0"/>
                </a:moveTo>
                <a:lnTo>
                  <a:pt x="8" y="132"/>
                </a:lnTo>
                <a:lnTo>
                  <a:pt x="0" y="255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97" name="Freeform 529"/>
          <p:cNvSpPr>
            <a:spLocks/>
          </p:cNvSpPr>
          <p:nvPr/>
        </p:nvSpPr>
        <p:spPr bwMode="auto">
          <a:xfrm>
            <a:off x="4832350" y="4383088"/>
            <a:ext cx="28575" cy="349250"/>
          </a:xfrm>
          <a:custGeom>
            <a:avLst/>
            <a:gdLst>
              <a:gd name="T0" fmla="*/ 2147483647 w 18"/>
              <a:gd name="T1" fmla="*/ 0 h 220"/>
              <a:gd name="T2" fmla="*/ 2147483647 w 18"/>
              <a:gd name="T3" fmla="*/ 2147483647 h 220"/>
              <a:gd name="T4" fmla="*/ 0 w 18"/>
              <a:gd name="T5" fmla="*/ 2147483647 h 220"/>
              <a:gd name="T6" fmla="*/ 0 60000 65536"/>
              <a:gd name="T7" fmla="*/ 0 60000 65536"/>
              <a:gd name="T8" fmla="*/ 0 60000 65536"/>
              <a:gd name="T9" fmla="*/ 0 w 18"/>
              <a:gd name="T10" fmla="*/ 0 h 220"/>
              <a:gd name="T11" fmla="*/ 18 w 18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20">
                <a:moveTo>
                  <a:pt x="17" y="0"/>
                </a:moveTo>
                <a:lnTo>
                  <a:pt x="9" y="114"/>
                </a:lnTo>
                <a:lnTo>
                  <a:pt x="0" y="21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98" name="Freeform 530"/>
          <p:cNvSpPr>
            <a:spLocks/>
          </p:cNvSpPr>
          <p:nvPr/>
        </p:nvSpPr>
        <p:spPr bwMode="auto">
          <a:xfrm>
            <a:off x="4819650" y="4730750"/>
            <a:ext cx="14288" cy="295275"/>
          </a:xfrm>
          <a:custGeom>
            <a:avLst/>
            <a:gdLst>
              <a:gd name="T0" fmla="*/ 2147483647 w 9"/>
              <a:gd name="T1" fmla="*/ 0 h 186"/>
              <a:gd name="T2" fmla="*/ 0 w 9"/>
              <a:gd name="T3" fmla="*/ 2147483647 h 186"/>
              <a:gd name="T4" fmla="*/ 0 w 9"/>
              <a:gd name="T5" fmla="*/ 2147483647 h 186"/>
              <a:gd name="T6" fmla="*/ 0 60000 65536"/>
              <a:gd name="T7" fmla="*/ 0 60000 65536"/>
              <a:gd name="T8" fmla="*/ 0 60000 65536"/>
              <a:gd name="T9" fmla="*/ 0 w 9"/>
              <a:gd name="T10" fmla="*/ 0 h 186"/>
              <a:gd name="T11" fmla="*/ 9 w 9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86">
                <a:moveTo>
                  <a:pt x="8" y="0"/>
                </a:moveTo>
                <a:lnTo>
                  <a:pt x="0" y="97"/>
                </a:lnTo>
                <a:lnTo>
                  <a:pt x="0" y="185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299" name="Freeform 531"/>
          <p:cNvSpPr>
            <a:spLocks/>
          </p:cNvSpPr>
          <p:nvPr/>
        </p:nvSpPr>
        <p:spPr bwMode="auto">
          <a:xfrm>
            <a:off x="4819650" y="5024438"/>
            <a:ext cx="1588" cy="238125"/>
          </a:xfrm>
          <a:custGeom>
            <a:avLst/>
            <a:gdLst>
              <a:gd name="T0" fmla="*/ 0 w 1"/>
              <a:gd name="T1" fmla="*/ 0 h 150"/>
              <a:gd name="T2" fmla="*/ 0 w 1"/>
              <a:gd name="T3" fmla="*/ 2147483647 h 150"/>
              <a:gd name="T4" fmla="*/ 0 w 1"/>
              <a:gd name="T5" fmla="*/ 2147483647 h 150"/>
              <a:gd name="T6" fmla="*/ 0 60000 65536"/>
              <a:gd name="T7" fmla="*/ 0 60000 65536"/>
              <a:gd name="T8" fmla="*/ 0 60000 65536"/>
              <a:gd name="T9" fmla="*/ 0 w 1"/>
              <a:gd name="T10" fmla="*/ 0 h 150"/>
              <a:gd name="T11" fmla="*/ 1 w 1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0">
                <a:moveTo>
                  <a:pt x="0" y="0"/>
                </a:moveTo>
                <a:lnTo>
                  <a:pt x="0" y="79"/>
                </a:lnTo>
                <a:lnTo>
                  <a:pt x="0" y="14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00" name="Freeform 532"/>
          <p:cNvSpPr>
            <a:spLocks/>
          </p:cNvSpPr>
          <p:nvPr/>
        </p:nvSpPr>
        <p:spPr bwMode="auto">
          <a:xfrm>
            <a:off x="4819650" y="5260975"/>
            <a:ext cx="14288" cy="196850"/>
          </a:xfrm>
          <a:custGeom>
            <a:avLst/>
            <a:gdLst>
              <a:gd name="T0" fmla="*/ 0 w 9"/>
              <a:gd name="T1" fmla="*/ 0 h 124"/>
              <a:gd name="T2" fmla="*/ 0 w 9"/>
              <a:gd name="T3" fmla="*/ 2147483647 h 124"/>
              <a:gd name="T4" fmla="*/ 2147483647 w 9"/>
              <a:gd name="T5" fmla="*/ 2147483647 h 124"/>
              <a:gd name="T6" fmla="*/ 0 60000 65536"/>
              <a:gd name="T7" fmla="*/ 0 60000 65536"/>
              <a:gd name="T8" fmla="*/ 0 60000 65536"/>
              <a:gd name="T9" fmla="*/ 0 w 9"/>
              <a:gd name="T10" fmla="*/ 0 h 124"/>
              <a:gd name="T11" fmla="*/ 9 w 9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24">
                <a:moveTo>
                  <a:pt x="0" y="0"/>
                </a:moveTo>
                <a:lnTo>
                  <a:pt x="0" y="62"/>
                </a:lnTo>
                <a:lnTo>
                  <a:pt x="8" y="12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01" name="Freeform 533"/>
          <p:cNvSpPr>
            <a:spLocks/>
          </p:cNvSpPr>
          <p:nvPr/>
        </p:nvSpPr>
        <p:spPr bwMode="auto">
          <a:xfrm>
            <a:off x="4832350" y="5456238"/>
            <a:ext cx="55563" cy="127000"/>
          </a:xfrm>
          <a:custGeom>
            <a:avLst/>
            <a:gdLst>
              <a:gd name="T0" fmla="*/ 0 w 35"/>
              <a:gd name="T1" fmla="*/ 0 h 80"/>
              <a:gd name="T2" fmla="*/ 2147483647 w 35"/>
              <a:gd name="T3" fmla="*/ 2147483647 h 80"/>
              <a:gd name="T4" fmla="*/ 2147483647 w 35"/>
              <a:gd name="T5" fmla="*/ 2147483647 h 80"/>
              <a:gd name="T6" fmla="*/ 0 60000 65536"/>
              <a:gd name="T7" fmla="*/ 0 60000 65536"/>
              <a:gd name="T8" fmla="*/ 0 60000 65536"/>
              <a:gd name="T9" fmla="*/ 0 w 35"/>
              <a:gd name="T10" fmla="*/ 0 h 80"/>
              <a:gd name="T11" fmla="*/ 35 w 35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80">
                <a:moveTo>
                  <a:pt x="0" y="0"/>
                </a:moveTo>
                <a:lnTo>
                  <a:pt x="17" y="44"/>
                </a:lnTo>
                <a:lnTo>
                  <a:pt x="34" y="7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02" name="Freeform 534"/>
          <p:cNvSpPr>
            <a:spLocks/>
          </p:cNvSpPr>
          <p:nvPr/>
        </p:nvSpPr>
        <p:spPr bwMode="auto">
          <a:xfrm>
            <a:off x="4886325" y="5581650"/>
            <a:ext cx="14288" cy="71438"/>
          </a:xfrm>
          <a:custGeom>
            <a:avLst/>
            <a:gdLst>
              <a:gd name="T0" fmla="*/ 0 w 9"/>
              <a:gd name="T1" fmla="*/ 0 h 45"/>
              <a:gd name="T2" fmla="*/ 0 w 9"/>
              <a:gd name="T3" fmla="*/ 2147483647 h 45"/>
              <a:gd name="T4" fmla="*/ 2147483647 w 9"/>
              <a:gd name="T5" fmla="*/ 2147483647 h 45"/>
              <a:gd name="T6" fmla="*/ 0 60000 65536"/>
              <a:gd name="T7" fmla="*/ 0 60000 65536"/>
              <a:gd name="T8" fmla="*/ 0 60000 65536"/>
              <a:gd name="T9" fmla="*/ 0 w 9"/>
              <a:gd name="T10" fmla="*/ 0 h 45"/>
              <a:gd name="T11" fmla="*/ 9 w 9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45">
                <a:moveTo>
                  <a:pt x="0" y="0"/>
                </a:moveTo>
                <a:lnTo>
                  <a:pt x="0" y="27"/>
                </a:lnTo>
                <a:lnTo>
                  <a:pt x="8" y="4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03" name="Freeform 535"/>
          <p:cNvSpPr>
            <a:spLocks/>
          </p:cNvSpPr>
          <p:nvPr/>
        </p:nvSpPr>
        <p:spPr bwMode="auto">
          <a:xfrm>
            <a:off x="4899025" y="5651500"/>
            <a:ext cx="68263" cy="44450"/>
          </a:xfrm>
          <a:custGeom>
            <a:avLst/>
            <a:gdLst>
              <a:gd name="T0" fmla="*/ 0 w 43"/>
              <a:gd name="T1" fmla="*/ 0 h 28"/>
              <a:gd name="T2" fmla="*/ 2147483647 w 43"/>
              <a:gd name="T3" fmla="*/ 2147483647 h 28"/>
              <a:gd name="T4" fmla="*/ 2147483647 w 43"/>
              <a:gd name="T5" fmla="*/ 2147483647 h 28"/>
              <a:gd name="T6" fmla="*/ 0 60000 65536"/>
              <a:gd name="T7" fmla="*/ 0 60000 65536"/>
              <a:gd name="T8" fmla="*/ 0 60000 65536"/>
              <a:gd name="T9" fmla="*/ 0 w 43"/>
              <a:gd name="T10" fmla="*/ 0 h 28"/>
              <a:gd name="T11" fmla="*/ 43 w 43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28">
                <a:moveTo>
                  <a:pt x="0" y="0"/>
                </a:moveTo>
                <a:lnTo>
                  <a:pt x="17" y="18"/>
                </a:lnTo>
                <a:lnTo>
                  <a:pt x="42" y="2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04" name="Freeform 536"/>
          <p:cNvSpPr>
            <a:spLocks/>
          </p:cNvSpPr>
          <p:nvPr/>
        </p:nvSpPr>
        <p:spPr bwMode="auto">
          <a:xfrm>
            <a:off x="4965700" y="5680075"/>
            <a:ext cx="68263" cy="15875"/>
          </a:xfrm>
          <a:custGeom>
            <a:avLst/>
            <a:gdLst>
              <a:gd name="T0" fmla="*/ 0 w 43"/>
              <a:gd name="T1" fmla="*/ 2147483647 h 10"/>
              <a:gd name="T2" fmla="*/ 2147483647 w 43"/>
              <a:gd name="T3" fmla="*/ 2147483647 h 10"/>
              <a:gd name="T4" fmla="*/ 2147483647 w 43"/>
              <a:gd name="T5" fmla="*/ 0 h 10"/>
              <a:gd name="T6" fmla="*/ 0 60000 65536"/>
              <a:gd name="T7" fmla="*/ 0 60000 65536"/>
              <a:gd name="T8" fmla="*/ 0 60000 65536"/>
              <a:gd name="T9" fmla="*/ 0 w 43"/>
              <a:gd name="T10" fmla="*/ 0 h 10"/>
              <a:gd name="T11" fmla="*/ 43 w 4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0">
                <a:moveTo>
                  <a:pt x="0" y="9"/>
                </a:moveTo>
                <a:lnTo>
                  <a:pt x="17" y="9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05" name="Freeform 537"/>
          <p:cNvSpPr>
            <a:spLocks/>
          </p:cNvSpPr>
          <p:nvPr/>
        </p:nvSpPr>
        <p:spPr bwMode="auto">
          <a:xfrm>
            <a:off x="5032375" y="5680075"/>
            <a:ext cx="66675" cy="15875"/>
          </a:xfrm>
          <a:custGeom>
            <a:avLst/>
            <a:gdLst>
              <a:gd name="T0" fmla="*/ 0 w 42"/>
              <a:gd name="T1" fmla="*/ 0 h 10"/>
              <a:gd name="T2" fmla="*/ 2147483647 w 42"/>
              <a:gd name="T3" fmla="*/ 0 h 10"/>
              <a:gd name="T4" fmla="*/ 2147483647 w 42"/>
              <a:gd name="T5" fmla="*/ 2147483647 h 10"/>
              <a:gd name="T6" fmla="*/ 0 60000 65536"/>
              <a:gd name="T7" fmla="*/ 0 60000 65536"/>
              <a:gd name="T8" fmla="*/ 0 60000 65536"/>
              <a:gd name="T9" fmla="*/ 0 w 42"/>
              <a:gd name="T10" fmla="*/ 0 h 10"/>
              <a:gd name="T11" fmla="*/ 42 w 4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10">
                <a:moveTo>
                  <a:pt x="0" y="0"/>
                </a:moveTo>
                <a:lnTo>
                  <a:pt x="16" y="0"/>
                </a:lnTo>
                <a:lnTo>
                  <a:pt x="41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06" name="Freeform 538"/>
          <p:cNvSpPr>
            <a:spLocks/>
          </p:cNvSpPr>
          <p:nvPr/>
        </p:nvSpPr>
        <p:spPr bwMode="auto">
          <a:xfrm>
            <a:off x="5097463" y="5680075"/>
            <a:ext cx="80962" cy="15875"/>
          </a:xfrm>
          <a:custGeom>
            <a:avLst/>
            <a:gdLst>
              <a:gd name="T0" fmla="*/ 0 w 51"/>
              <a:gd name="T1" fmla="*/ 2147483647 h 10"/>
              <a:gd name="T2" fmla="*/ 2147483647 w 51"/>
              <a:gd name="T3" fmla="*/ 2147483647 h 10"/>
              <a:gd name="T4" fmla="*/ 2147483647 w 51"/>
              <a:gd name="T5" fmla="*/ 0 h 10"/>
              <a:gd name="T6" fmla="*/ 0 60000 65536"/>
              <a:gd name="T7" fmla="*/ 0 60000 65536"/>
              <a:gd name="T8" fmla="*/ 0 60000 65536"/>
              <a:gd name="T9" fmla="*/ 0 w 51"/>
              <a:gd name="T10" fmla="*/ 0 h 10"/>
              <a:gd name="T11" fmla="*/ 51 w 5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0">
                <a:moveTo>
                  <a:pt x="0" y="9"/>
                </a:moveTo>
                <a:lnTo>
                  <a:pt x="25" y="9"/>
                </a:lnTo>
                <a:lnTo>
                  <a:pt x="5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07" name="Freeform 539"/>
          <p:cNvSpPr>
            <a:spLocks/>
          </p:cNvSpPr>
          <p:nvPr/>
        </p:nvSpPr>
        <p:spPr bwMode="auto">
          <a:xfrm>
            <a:off x="5176838" y="5651500"/>
            <a:ext cx="55562" cy="30163"/>
          </a:xfrm>
          <a:custGeom>
            <a:avLst/>
            <a:gdLst>
              <a:gd name="T0" fmla="*/ 0 w 35"/>
              <a:gd name="T1" fmla="*/ 2147483647 h 19"/>
              <a:gd name="T2" fmla="*/ 2147483647 w 35"/>
              <a:gd name="T3" fmla="*/ 2147483647 h 19"/>
              <a:gd name="T4" fmla="*/ 2147483647 w 35"/>
              <a:gd name="T5" fmla="*/ 0 h 19"/>
              <a:gd name="T6" fmla="*/ 0 60000 65536"/>
              <a:gd name="T7" fmla="*/ 0 60000 65536"/>
              <a:gd name="T8" fmla="*/ 0 60000 65536"/>
              <a:gd name="T9" fmla="*/ 0 w 35"/>
              <a:gd name="T10" fmla="*/ 0 h 19"/>
              <a:gd name="T11" fmla="*/ 35 w 35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9">
                <a:moveTo>
                  <a:pt x="0" y="18"/>
                </a:moveTo>
                <a:lnTo>
                  <a:pt x="17" y="9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08" name="Freeform 540"/>
          <p:cNvSpPr>
            <a:spLocks/>
          </p:cNvSpPr>
          <p:nvPr/>
        </p:nvSpPr>
        <p:spPr bwMode="auto">
          <a:xfrm>
            <a:off x="5230813" y="5651500"/>
            <a:ext cx="80962" cy="1588"/>
          </a:xfrm>
          <a:custGeom>
            <a:avLst/>
            <a:gdLst>
              <a:gd name="T0" fmla="*/ 0 w 51"/>
              <a:gd name="T1" fmla="*/ 0 h 1"/>
              <a:gd name="T2" fmla="*/ 2147483647 w 51"/>
              <a:gd name="T3" fmla="*/ 0 h 1"/>
              <a:gd name="T4" fmla="*/ 2147483647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0" y="0"/>
                </a:moveTo>
                <a:lnTo>
                  <a:pt x="25" y="0"/>
                </a:lnTo>
                <a:lnTo>
                  <a:pt x="5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09" name="Freeform 541"/>
          <p:cNvSpPr>
            <a:spLocks/>
          </p:cNvSpPr>
          <p:nvPr/>
        </p:nvSpPr>
        <p:spPr bwMode="auto">
          <a:xfrm>
            <a:off x="5310188" y="5637213"/>
            <a:ext cx="53975" cy="15875"/>
          </a:xfrm>
          <a:custGeom>
            <a:avLst/>
            <a:gdLst>
              <a:gd name="T0" fmla="*/ 0 w 34"/>
              <a:gd name="T1" fmla="*/ 2147483647 h 10"/>
              <a:gd name="T2" fmla="*/ 2147483647 w 34"/>
              <a:gd name="T3" fmla="*/ 0 h 10"/>
              <a:gd name="T4" fmla="*/ 2147483647 w 34"/>
              <a:gd name="T5" fmla="*/ 0 h 10"/>
              <a:gd name="T6" fmla="*/ 0 60000 65536"/>
              <a:gd name="T7" fmla="*/ 0 60000 65536"/>
              <a:gd name="T8" fmla="*/ 0 60000 65536"/>
              <a:gd name="T9" fmla="*/ 0 w 34"/>
              <a:gd name="T10" fmla="*/ 0 h 10"/>
              <a:gd name="T11" fmla="*/ 34 w 3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0">
                <a:moveTo>
                  <a:pt x="0" y="9"/>
                </a:moveTo>
                <a:lnTo>
                  <a:pt x="17" y="0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10" name="Freeform 542"/>
          <p:cNvSpPr>
            <a:spLocks/>
          </p:cNvSpPr>
          <p:nvPr/>
        </p:nvSpPr>
        <p:spPr bwMode="auto">
          <a:xfrm>
            <a:off x="5362575" y="5637213"/>
            <a:ext cx="55563" cy="1587"/>
          </a:xfrm>
          <a:custGeom>
            <a:avLst/>
            <a:gdLst>
              <a:gd name="T0" fmla="*/ 0 w 35"/>
              <a:gd name="T1" fmla="*/ 0 h 1"/>
              <a:gd name="T2" fmla="*/ 2147483647 w 35"/>
              <a:gd name="T3" fmla="*/ 0 h 1"/>
              <a:gd name="T4" fmla="*/ 2147483647 w 35"/>
              <a:gd name="T5" fmla="*/ 0 h 1"/>
              <a:gd name="T6" fmla="*/ 0 60000 65536"/>
              <a:gd name="T7" fmla="*/ 0 60000 65536"/>
              <a:gd name="T8" fmla="*/ 0 60000 65536"/>
              <a:gd name="T9" fmla="*/ 0 w 35"/>
              <a:gd name="T10" fmla="*/ 0 h 1"/>
              <a:gd name="T11" fmla="*/ 35 w 3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">
                <a:moveTo>
                  <a:pt x="0" y="0"/>
                </a:moveTo>
                <a:lnTo>
                  <a:pt x="17" y="0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11" name="Freeform 543"/>
          <p:cNvSpPr>
            <a:spLocks/>
          </p:cNvSpPr>
          <p:nvPr/>
        </p:nvSpPr>
        <p:spPr bwMode="auto">
          <a:xfrm>
            <a:off x="5416550" y="5595938"/>
            <a:ext cx="53975" cy="42862"/>
          </a:xfrm>
          <a:custGeom>
            <a:avLst/>
            <a:gdLst>
              <a:gd name="T0" fmla="*/ 0 w 34"/>
              <a:gd name="T1" fmla="*/ 2147483647 h 27"/>
              <a:gd name="T2" fmla="*/ 2147483647 w 34"/>
              <a:gd name="T3" fmla="*/ 2147483647 h 27"/>
              <a:gd name="T4" fmla="*/ 2147483647 w 34"/>
              <a:gd name="T5" fmla="*/ 0 h 27"/>
              <a:gd name="T6" fmla="*/ 0 60000 65536"/>
              <a:gd name="T7" fmla="*/ 0 60000 65536"/>
              <a:gd name="T8" fmla="*/ 0 60000 65536"/>
              <a:gd name="T9" fmla="*/ 0 w 34"/>
              <a:gd name="T10" fmla="*/ 0 h 27"/>
              <a:gd name="T11" fmla="*/ 34 w 34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27">
                <a:moveTo>
                  <a:pt x="0" y="26"/>
                </a:moveTo>
                <a:lnTo>
                  <a:pt x="16" y="18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12" name="Freeform 544"/>
          <p:cNvSpPr>
            <a:spLocks/>
          </p:cNvSpPr>
          <p:nvPr/>
        </p:nvSpPr>
        <p:spPr bwMode="auto">
          <a:xfrm>
            <a:off x="5468938" y="5567363"/>
            <a:ext cx="14287" cy="30162"/>
          </a:xfrm>
          <a:custGeom>
            <a:avLst/>
            <a:gdLst>
              <a:gd name="T0" fmla="*/ 0 w 9"/>
              <a:gd name="T1" fmla="*/ 2147483647 h 19"/>
              <a:gd name="T2" fmla="*/ 2147483647 w 9"/>
              <a:gd name="T3" fmla="*/ 2147483647 h 19"/>
              <a:gd name="T4" fmla="*/ 2147483647 w 9"/>
              <a:gd name="T5" fmla="*/ 0 h 19"/>
              <a:gd name="T6" fmla="*/ 0 60000 65536"/>
              <a:gd name="T7" fmla="*/ 0 60000 65536"/>
              <a:gd name="T8" fmla="*/ 0 60000 65536"/>
              <a:gd name="T9" fmla="*/ 0 w 9"/>
              <a:gd name="T10" fmla="*/ 0 h 19"/>
              <a:gd name="T11" fmla="*/ 9 w 9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9">
                <a:moveTo>
                  <a:pt x="0" y="18"/>
                </a:moveTo>
                <a:lnTo>
                  <a:pt x="8" y="9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13" name="Freeform 545"/>
          <p:cNvSpPr>
            <a:spLocks/>
          </p:cNvSpPr>
          <p:nvPr/>
        </p:nvSpPr>
        <p:spPr bwMode="auto">
          <a:xfrm>
            <a:off x="5481638" y="5554663"/>
            <a:ext cx="42862" cy="14287"/>
          </a:xfrm>
          <a:custGeom>
            <a:avLst/>
            <a:gdLst>
              <a:gd name="T0" fmla="*/ 0 w 27"/>
              <a:gd name="T1" fmla="*/ 2147483647 h 9"/>
              <a:gd name="T2" fmla="*/ 2147483647 w 27"/>
              <a:gd name="T3" fmla="*/ 2147483647 h 9"/>
              <a:gd name="T4" fmla="*/ 2147483647 w 27"/>
              <a:gd name="T5" fmla="*/ 0 h 9"/>
              <a:gd name="T6" fmla="*/ 0 60000 65536"/>
              <a:gd name="T7" fmla="*/ 0 60000 65536"/>
              <a:gd name="T8" fmla="*/ 0 60000 65536"/>
              <a:gd name="T9" fmla="*/ 0 w 27"/>
              <a:gd name="T10" fmla="*/ 0 h 9"/>
              <a:gd name="T11" fmla="*/ 27 w 27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9">
                <a:moveTo>
                  <a:pt x="0" y="8"/>
                </a:moveTo>
                <a:lnTo>
                  <a:pt x="9" y="8"/>
                </a:lnTo>
                <a:lnTo>
                  <a:pt x="26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14" name="Freeform 546"/>
          <p:cNvSpPr>
            <a:spLocks/>
          </p:cNvSpPr>
          <p:nvPr/>
        </p:nvSpPr>
        <p:spPr bwMode="auto">
          <a:xfrm>
            <a:off x="5522913" y="5499100"/>
            <a:ext cx="66675" cy="57150"/>
          </a:xfrm>
          <a:custGeom>
            <a:avLst/>
            <a:gdLst>
              <a:gd name="T0" fmla="*/ 0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6"/>
              <a:gd name="T17" fmla="*/ 42 w 4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6">
                <a:moveTo>
                  <a:pt x="0" y="35"/>
                </a:moveTo>
                <a:lnTo>
                  <a:pt x="8" y="26"/>
                </a:lnTo>
                <a:lnTo>
                  <a:pt x="25" y="17"/>
                </a:lnTo>
                <a:lnTo>
                  <a:pt x="33" y="8"/>
                </a:lnTo>
                <a:lnTo>
                  <a:pt x="41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15" name="Freeform 547"/>
          <p:cNvSpPr>
            <a:spLocks/>
          </p:cNvSpPr>
          <p:nvPr/>
        </p:nvSpPr>
        <p:spPr bwMode="auto">
          <a:xfrm>
            <a:off x="5588000" y="5499100"/>
            <a:ext cx="28575" cy="28575"/>
          </a:xfrm>
          <a:custGeom>
            <a:avLst/>
            <a:gdLst>
              <a:gd name="T0" fmla="*/ 0 w 18"/>
              <a:gd name="T1" fmla="*/ 0 h 18"/>
              <a:gd name="T2" fmla="*/ 2147483647 w 18"/>
              <a:gd name="T3" fmla="*/ 0 h 18"/>
              <a:gd name="T4" fmla="*/ 2147483647 w 18"/>
              <a:gd name="T5" fmla="*/ 2147483647 h 18"/>
              <a:gd name="T6" fmla="*/ 2147483647 w 18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18"/>
              <a:gd name="T14" fmla="*/ 18 w 18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18">
                <a:moveTo>
                  <a:pt x="0" y="0"/>
                </a:moveTo>
                <a:lnTo>
                  <a:pt x="9" y="0"/>
                </a:lnTo>
                <a:lnTo>
                  <a:pt x="9" y="8"/>
                </a:lnTo>
                <a:lnTo>
                  <a:pt x="17" y="1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16" name="Freeform 548"/>
          <p:cNvSpPr>
            <a:spLocks/>
          </p:cNvSpPr>
          <p:nvPr/>
        </p:nvSpPr>
        <p:spPr bwMode="auto">
          <a:xfrm>
            <a:off x="5614988" y="5456238"/>
            <a:ext cx="41275" cy="71437"/>
          </a:xfrm>
          <a:custGeom>
            <a:avLst/>
            <a:gdLst>
              <a:gd name="T0" fmla="*/ 0 w 26"/>
              <a:gd name="T1" fmla="*/ 2147483647 h 45"/>
              <a:gd name="T2" fmla="*/ 2147483647 w 26"/>
              <a:gd name="T3" fmla="*/ 2147483647 h 45"/>
              <a:gd name="T4" fmla="*/ 2147483647 w 26"/>
              <a:gd name="T5" fmla="*/ 2147483647 h 45"/>
              <a:gd name="T6" fmla="*/ 2147483647 w 26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45"/>
              <a:gd name="T14" fmla="*/ 26 w 26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45">
                <a:moveTo>
                  <a:pt x="0" y="44"/>
                </a:moveTo>
                <a:lnTo>
                  <a:pt x="17" y="27"/>
                </a:lnTo>
                <a:lnTo>
                  <a:pt x="25" y="18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17" name="Freeform 549"/>
          <p:cNvSpPr>
            <a:spLocks/>
          </p:cNvSpPr>
          <p:nvPr/>
        </p:nvSpPr>
        <p:spPr bwMode="auto">
          <a:xfrm>
            <a:off x="5602288" y="5330825"/>
            <a:ext cx="53975" cy="127000"/>
          </a:xfrm>
          <a:custGeom>
            <a:avLst/>
            <a:gdLst>
              <a:gd name="T0" fmla="*/ 2147483647 w 34"/>
              <a:gd name="T1" fmla="*/ 2147483647 h 80"/>
              <a:gd name="T2" fmla="*/ 2147483647 w 34"/>
              <a:gd name="T3" fmla="*/ 2147483647 h 80"/>
              <a:gd name="T4" fmla="*/ 2147483647 w 34"/>
              <a:gd name="T5" fmla="*/ 2147483647 h 80"/>
              <a:gd name="T6" fmla="*/ 2147483647 w 34"/>
              <a:gd name="T7" fmla="*/ 2147483647 h 80"/>
              <a:gd name="T8" fmla="*/ 0 w 34"/>
              <a:gd name="T9" fmla="*/ 0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80"/>
              <a:gd name="T17" fmla="*/ 34 w 34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80">
                <a:moveTo>
                  <a:pt x="33" y="79"/>
                </a:moveTo>
                <a:lnTo>
                  <a:pt x="25" y="62"/>
                </a:lnTo>
                <a:lnTo>
                  <a:pt x="16" y="44"/>
                </a:lnTo>
                <a:lnTo>
                  <a:pt x="8" y="2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18" name="Freeform 550"/>
          <p:cNvSpPr>
            <a:spLocks/>
          </p:cNvSpPr>
          <p:nvPr/>
        </p:nvSpPr>
        <p:spPr bwMode="auto">
          <a:xfrm>
            <a:off x="5602288" y="5149850"/>
            <a:ext cx="14287" cy="182563"/>
          </a:xfrm>
          <a:custGeom>
            <a:avLst/>
            <a:gdLst>
              <a:gd name="T0" fmla="*/ 0 w 9"/>
              <a:gd name="T1" fmla="*/ 2147483647 h 115"/>
              <a:gd name="T2" fmla="*/ 0 w 9"/>
              <a:gd name="T3" fmla="*/ 2147483647 h 115"/>
              <a:gd name="T4" fmla="*/ 2147483647 w 9"/>
              <a:gd name="T5" fmla="*/ 2147483647 h 115"/>
              <a:gd name="T6" fmla="*/ 2147483647 w 9"/>
              <a:gd name="T7" fmla="*/ 0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15"/>
              <a:gd name="T14" fmla="*/ 9 w 9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15">
                <a:moveTo>
                  <a:pt x="0" y="114"/>
                </a:moveTo>
                <a:lnTo>
                  <a:pt x="0" y="70"/>
                </a:lnTo>
                <a:lnTo>
                  <a:pt x="8" y="35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19" name="Freeform 551"/>
          <p:cNvSpPr>
            <a:spLocks/>
          </p:cNvSpPr>
          <p:nvPr/>
        </p:nvSpPr>
        <p:spPr bwMode="auto">
          <a:xfrm>
            <a:off x="5614988" y="4745038"/>
            <a:ext cx="1587" cy="406400"/>
          </a:xfrm>
          <a:custGeom>
            <a:avLst/>
            <a:gdLst>
              <a:gd name="T0" fmla="*/ 0 w 1"/>
              <a:gd name="T1" fmla="*/ 2147483647 h 256"/>
              <a:gd name="T2" fmla="*/ 0 w 1"/>
              <a:gd name="T3" fmla="*/ 2147483647 h 256"/>
              <a:gd name="T4" fmla="*/ 0 w 1"/>
              <a:gd name="T5" fmla="*/ 2147483647 h 256"/>
              <a:gd name="T6" fmla="*/ 0 w 1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56"/>
              <a:gd name="T14" fmla="*/ 1 w 1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56">
                <a:moveTo>
                  <a:pt x="0" y="255"/>
                </a:moveTo>
                <a:lnTo>
                  <a:pt x="0" y="202"/>
                </a:lnTo>
                <a:lnTo>
                  <a:pt x="0" y="14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20" name="Freeform 552"/>
          <p:cNvSpPr>
            <a:spLocks/>
          </p:cNvSpPr>
          <p:nvPr/>
        </p:nvSpPr>
        <p:spPr bwMode="auto">
          <a:xfrm>
            <a:off x="5614988" y="4313238"/>
            <a:ext cx="28575" cy="433387"/>
          </a:xfrm>
          <a:custGeom>
            <a:avLst/>
            <a:gdLst>
              <a:gd name="T0" fmla="*/ 0 w 18"/>
              <a:gd name="T1" fmla="*/ 2147483647 h 273"/>
              <a:gd name="T2" fmla="*/ 2147483647 w 18"/>
              <a:gd name="T3" fmla="*/ 2147483647 h 273"/>
              <a:gd name="T4" fmla="*/ 2147483647 w 18"/>
              <a:gd name="T5" fmla="*/ 0 h 273"/>
              <a:gd name="T6" fmla="*/ 0 60000 65536"/>
              <a:gd name="T7" fmla="*/ 0 60000 65536"/>
              <a:gd name="T8" fmla="*/ 0 60000 65536"/>
              <a:gd name="T9" fmla="*/ 0 w 18"/>
              <a:gd name="T10" fmla="*/ 0 h 273"/>
              <a:gd name="T11" fmla="*/ 18 w 18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3">
                <a:moveTo>
                  <a:pt x="0" y="272"/>
                </a:moveTo>
                <a:lnTo>
                  <a:pt x="8" y="140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21" name="Freeform 553"/>
          <p:cNvSpPr>
            <a:spLocks/>
          </p:cNvSpPr>
          <p:nvPr/>
        </p:nvSpPr>
        <p:spPr bwMode="auto">
          <a:xfrm>
            <a:off x="5641975" y="3824288"/>
            <a:ext cx="41275" cy="490537"/>
          </a:xfrm>
          <a:custGeom>
            <a:avLst/>
            <a:gdLst>
              <a:gd name="T0" fmla="*/ 0 w 26"/>
              <a:gd name="T1" fmla="*/ 2147483647 h 309"/>
              <a:gd name="T2" fmla="*/ 2147483647 w 26"/>
              <a:gd name="T3" fmla="*/ 2147483647 h 309"/>
              <a:gd name="T4" fmla="*/ 2147483647 w 26"/>
              <a:gd name="T5" fmla="*/ 0 h 309"/>
              <a:gd name="T6" fmla="*/ 0 60000 65536"/>
              <a:gd name="T7" fmla="*/ 0 60000 65536"/>
              <a:gd name="T8" fmla="*/ 0 60000 65536"/>
              <a:gd name="T9" fmla="*/ 0 w 26"/>
              <a:gd name="T10" fmla="*/ 0 h 309"/>
              <a:gd name="T11" fmla="*/ 26 w 26"/>
              <a:gd name="T12" fmla="*/ 309 h 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309">
                <a:moveTo>
                  <a:pt x="0" y="308"/>
                </a:moveTo>
                <a:lnTo>
                  <a:pt x="8" y="158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22" name="Freeform 554"/>
          <p:cNvSpPr>
            <a:spLocks/>
          </p:cNvSpPr>
          <p:nvPr/>
        </p:nvSpPr>
        <p:spPr bwMode="auto">
          <a:xfrm>
            <a:off x="5681663" y="3349625"/>
            <a:ext cx="26987" cy="476250"/>
          </a:xfrm>
          <a:custGeom>
            <a:avLst/>
            <a:gdLst>
              <a:gd name="T0" fmla="*/ 0 w 17"/>
              <a:gd name="T1" fmla="*/ 2147483647 h 300"/>
              <a:gd name="T2" fmla="*/ 2147483647 w 17"/>
              <a:gd name="T3" fmla="*/ 2147483647 h 300"/>
              <a:gd name="T4" fmla="*/ 2147483647 w 17"/>
              <a:gd name="T5" fmla="*/ 0 h 300"/>
              <a:gd name="T6" fmla="*/ 0 60000 65536"/>
              <a:gd name="T7" fmla="*/ 0 60000 65536"/>
              <a:gd name="T8" fmla="*/ 0 60000 65536"/>
              <a:gd name="T9" fmla="*/ 0 w 17"/>
              <a:gd name="T10" fmla="*/ 0 h 300"/>
              <a:gd name="T11" fmla="*/ 17 w 17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300">
                <a:moveTo>
                  <a:pt x="0" y="299"/>
                </a:moveTo>
                <a:lnTo>
                  <a:pt x="8" y="150"/>
                </a:lnTo>
                <a:lnTo>
                  <a:pt x="16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23" name="Freeform 555"/>
          <p:cNvSpPr>
            <a:spLocks/>
          </p:cNvSpPr>
          <p:nvPr/>
        </p:nvSpPr>
        <p:spPr bwMode="auto">
          <a:xfrm>
            <a:off x="5707063" y="2903538"/>
            <a:ext cx="55562" cy="447675"/>
          </a:xfrm>
          <a:custGeom>
            <a:avLst/>
            <a:gdLst>
              <a:gd name="T0" fmla="*/ 0 w 35"/>
              <a:gd name="T1" fmla="*/ 2147483647 h 282"/>
              <a:gd name="T2" fmla="*/ 2147483647 w 35"/>
              <a:gd name="T3" fmla="*/ 2147483647 h 282"/>
              <a:gd name="T4" fmla="*/ 2147483647 w 35"/>
              <a:gd name="T5" fmla="*/ 0 h 282"/>
              <a:gd name="T6" fmla="*/ 0 60000 65536"/>
              <a:gd name="T7" fmla="*/ 0 60000 65536"/>
              <a:gd name="T8" fmla="*/ 0 60000 65536"/>
              <a:gd name="T9" fmla="*/ 0 w 35"/>
              <a:gd name="T10" fmla="*/ 0 h 282"/>
              <a:gd name="T11" fmla="*/ 35 w 35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282">
                <a:moveTo>
                  <a:pt x="0" y="281"/>
                </a:moveTo>
                <a:lnTo>
                  <a:pt x="17" y="132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24" name="Freeform 556"/>
          <p:cNvSpPr>
            <a:spLocks/>
          </p:cNvSpPr>
          <p:nvPr/>
        </p:nvSpPr>
        <p:spPr bwMode="auto">
          <a:xfrm>
            <a:off x="5761038" y="2554288"/>
            <a:ext cx="26987" cy="350837"/>
          </a:xfrm>
          <a:custGeom>
            <a:avLst/>
            <a:gdLst>
              <a:gd name="T0" fmla="*/ 0 w 17"/>
              <a:gd name="T1" fmla="*/ 2147483647 h 221"/>
              <a:gd name="T2" fmla="*/ 2147483647 w 17"/>
              <a:gd name="T3" fmla="*/ 2147483647 h 221"/>
              <a:gd name="T4" fmla="*/ 2147483647 w 17"/>
              <a:gd name="T5" fmla="*/ 2147483647 h 221"/>
              <a:gd name="T6" fmla="*/ 2147483647 w 17"/>
              <a:gd name="T7" fmla="*/ 0 h 221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221"/>
              <a:gd name="T14" fmla="*/ 17 w 17"/>
              <a:gd name="T15" fmla="*/ 221 h 2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221">
                <a:moveTo>
                  <a:pt x="0" y="220"/>
                </a:moveTo>
                <a:lnTo>
                  <a:pt x="8" y="97"/>
                </a:lnTo>
                <a:lnTo>
                  <a:pt x="8" y="44"/>
                </a:lnTo>
                <a:lnTo>
                  <a:pt x="16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25" name="Freeform 557"/>
          <p:cNvSpPr>
            <a:spLocks/>
          </p:cNvSpPr>
          <p:nvPr/>
        </p:nvSpPr>
        <p:spPr bwMode="auto">
          <a:xfrm>
            <a:off x="5786438" y="2401888"/>
            <a:ext cx="42862" cy="153987"/>
          </a:xfrm>
          <a:custGeom>
            <a:avLst/>
            <a:gdLst>
              <a:gd name="T0" fmla="*/ 0 w 27"/>
              <a:gd name="T1" fmla="*/ 2147483647 h 97"/>
              <a:gd name="T2" fmla="*/ 2147483647 w 27"/>
              <a:gd name="T3" fmla="*/ 2147483647 h 97"/>
              <a:gd name="T4" fmla="*/ 2147483647 w 27"/>
              <a:gd name="T5" fmla="*/ 2147483647 h 97"/>
              <a:gd name="T6" fmla="*/ 2147483647 w 27"/>
              <a:gd name="T7" fmla="*/ 0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97"/>
              <a:gd name="T14" fmla="*/ 27 w 27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97">
                <a:moveTo>
                  <a:pt x="0" y="96"/>
                </a:moveTo>
                <a:lnTo>
                  <a:pt x="9" y="61"/>
                </a:lnTo>
                <a:lnTo>
                  <a:pt x="17" y="44"/>
                </a:lnTo>
                <a:lnTo>
                  <a:pt x="26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26" name="Freeform 558"/>
          <p:cNvSpPr>
            <a:spLocks/>
          </p:cNvSpPr>
          <p:nvPr/>
        </p:nvSpPr>
        <p:spPr bwMode="auto">
          <a:xfrm>
            <a:off x="5813425" y="2276475"/>
            <a:ext cx="15875" cy="127000"/>
          </a:xfrm>
          <a:custGeom>
            <a:avLst/>
            <a:gdLst>
              <a:gd name="T0" fmla="*/ 2147483647 w 10"/>
              <a:gd name="T1" fmla="*/ 2147483647 h 80"/>
              <a:gd name="T2" fmla="*/ 2147483647 w 10"/>
              <a:gd name="T3" fmla="*/ 2147483647 h 80"/>
              <a:gd name="T4" fmla="*/ 0 w 10"/>
              <a:gd name="T5" fmla="*/ 0 h 80"/>
              <a:gd name="T6" fmla="*/ 0 60000 65536"/>
              <a:gd name="T7" fmla="*/ 0 60000 65536"/>
              <a:gd name="T8" fmla="*/ 0 60000 65536"/>
              <a:gd name="T9" fmla="*/ 0 w 10"/>
              <a:gd name="T10" fmla="*/ 0 h 80"/>
              <a:gd name="T11" fmla="*/ 10 w 10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80">
                <a:moveTo>
                  <a:pt x="9" y="79"/>
                </a:moveTo>
                <a:lnTo>
                  <a:pt x="9" y="3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27" name="Freeform 559"/>
          <p:cNvSpPr>
            <a:spLocks/>
          </p:cNvSpPr>
          <p:nvPr/>
        </p:nvSpPr>
        <p:spPr bwMode="auto">
          <a:xfrm>
            <a:off x="5786438" y="2206625"/>
            <a:ext cx="28575" cy="71438"/>
          </a:xfrm>
          <a:custGeom>
            <a:avLst/>
            <a:gdLst>
              <a:gd name="T0" fmla="*/ 2147483647 w 18"/>
              <a:gd name="T1" fmla="*/ 2147483647 h 45"/>
              <a:gd name="T2" fmla="*/ 2147483647 w 18"/>
              <a:gd name="T3" fmla="*/ 2147483647 h 45"/>
              <a:gd name="T4" fmla="*/ 0 w 18"/>
              <a:gd name="T5" fmla="*/ 0 h 45"/>
              <a:gd name="T6" fmla="*/ 0 60000 65536"/>
              <a:gd name="T7" fmla="*/ 0 60000 65536"/>
              <a:gd name="T8" fmla="*/ 0 60000 65536"/>
              <a:gd name="T9" fmla="*/ 0 w 18"/>
              <a:gd name="T10" fmla="*/ 0 h 45"/>
              <a:gd name="T11" fmla="*/ 18 w 18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45">
                <a:moveTo>
                  <a:pt x="17" y="44"/>
                </a:moveTo>
                <a:lnTo>
                  <a:pt x="9" y="1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28" name="Line 560"/>
          <p:cNvSpPr>
            <a:spLocks noChangeShapeType="1"/>
          </p:cNvSpPr>
          <p:nvPr/>
        </p:nvSpPr>
        <p:spPr bwMode="auto">
          <a:xfrm flipV="1">
            <a:off x="5792788" y="2185988"/>
            <a:ext cx="1587" cy="269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329" name="Freeform 561"/>
          <p:cNvSpPr>
            <a:spLocks/>
          </p:cNvSpPr>
          <p:nvPr/>
        </p:nvSpPr>
        <p:spPr bwMode="auto">
          <a:xfrm>
            <a:off x="5734050" y="2178050"/>
            <a:ext cx="68263" cy="15875"/>
          </a:xfrm>
          <a:custGeom>
            <a:avLst/>
            <a:gdLst>
              <a:gd name="T0" fmla="*/ 2147483647 w 43"/>
              <a:gd name="T1" fmla="*/ 2147483647 h 10"/>
              <a:gd name="T2" fmla="*/ 2147483647 w 43"/>
              <a:gd name="T3" fmla="*/ 2147483647 h 10"/>
              <a:gd name="T4" fmla="*/ 2147483647 w 43"/>
              <a:gd name="T5" fmla="*/ 0 h 10"/>
              <a:gd name="T6" fmla="*/ 0 w 43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10"/>
              <a:gd name="T14" fmla="*/ 43 w 43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10">
                <a:moveTo>
                  <a:pt x="42" y="9"/>
                </a:moveTo>
                <a:lnTo>
                  <a:pt x="33" y="9"/>
                </a:ln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30" name="Freeform 562"/>
          <p:cNvSpPr>
            <a:spLocks/>
          </p:cNvSpPr>
          <p:nvPr/>
        </p:nvSpPr>
        <p:spPr bwMode="auto">
          <a:xfrm>
            <a:off x="5667375" y="2178050"/>
            <a:ext cx="68263" cy="15875"/>
          </a:xfrm>
          <a:custGeom>
            <a:avLst/>
            <a:gdLst>
              <a:gd name="T0" fmla="*/ 2147483647 w 43"/>
              <a:gd name="T1" fmla="*/ 0 h 10"/>
              <a:gd name="T2" fmla="*/ 2147483647 w 43"/>
              <a:gd name="T3" fmla="*/ 2147483647 h 10"/>
              <a:gd name="T4" fmla="*/ 0 w 43"/>
              <a:gd name="T5" fmla="*/ 2147483647 h 10"/>
              <a:gd name="T6" fmla="*/ 0 60000 65536"/>
              <a:gd name="T7" fmla="*/ 0 60000 65536"/>
              <a:gd name="T8" fmla="*/ 0 60000 65536"/>
              <a:gd name="T9" fmla="*/ 0 w 43"/>
              <a:gd name="T10" fmla="*/ 0 h 10"/>
              <a:gd name="T11" fmla="*/ 43 w 4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0">
                <a:moveTo>
                  <a:pt x="42" y="0"/>
                </a:moveTo>
                <a:lnTo>
                  <a:pt x="25" y="9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31" name="Freeform 563"/>
          <p:cNvSpPr>
            <a:spLocks/>
          </p:cNvSpPr>
          <p:nvPr/>
        </p:nvSpPr>
        <p:spPr bwMode="auto">
          <a:xfrm>
            <a:off x="5575300" y="2163763"/>
            <a:ext cx="93663" cy="30162"/>
          </a:xfrm>
          <a:custGeom>
            <a:avLst/>
            <a:gdLst>
              <a:gd name="T0" fmla="*/ 2147483647 w 59"/>
              <a:gd name="T1" fmla="*/ 2147483647 h 19"/>
              <a:gd name="T2" fmla="*/ 2147483647 w 59"/>
              <a:gd name="T3" fmla="*/ 2147483647 h 19"/>
              <a:gd name="T4" fmla="*/ 0 w 59"/>
              <a:gd name="T5" fmla="*/ 0 h 19"/>
              <a:gd name="T6" fmla="*/ 0 60000 65536"/>
              <a:gd name="T7" fmla="*/ 0 60000 65536"/>
              <a:gd name="T8" fmla="*/ 0 60000 65536"/>
              <a:gd name="T9" fmla="*/ 0 w 59"/>
              <a:gd name="T10" fmla="*/ 0 h 19"/>
              <a:gd name="T11" fmla="*/ 59 w 59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19">
                <a:moveTo>
                  <a:pt x="58" y="18"/>
                </a:moveTo>
                <a:lnTo>
                  <a:pt x="33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32" name="Freeform 564"/>
          <p:cNvSpPr>
            <a:spLocks/>
          </p:cNvSpPr>
          <p:nvPr/>
        </p:nvSpPr>
        <p:spPr bwMode="auto">
          <a:xfrm>
            <a:off x="5468938" y="2136775"/>
            <a:ext cx="107950" cy="28575"/>
          </a:xfrm>
          <a:custGeom>
            <a:avLst/>
            <a:gdLst>
              <a:gd name="T0" fmla="*/ 2147483647 w 68"/>
              <a:gd name="T1" fmla="*/ 2147483647 h 18"/>
              <a:gd name="T2" fmla="*/ 2147483647 w 68"/>
              <a:gd name="T3" fmla="*/ 2147483647 h 18"/>
              <a:gd name="T4" fmla="*/ 0 w 68"/>
              <a:gd name="T5" fmla="*/ 0 h 18"/>
              <a:gd name="T6" fmla="*/ 0 60000 65536"/>
              <a:gd name="T7" fmla="*/ 0 60000 65536"/>
              <a:gd name="T8" fmla="*/ 0 60000 65536"/>
              <a:gd name="T9" fmla="*/ 0 w 68"/>
              <a:gd name="T10" fmla="*/ 0 h 18"/>
              <a:gd name="T11" fmla="*/ 68 w 68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18">
                <a:moveTo>
                  <a:pt x="67" y="17"/>
                </a:moveTo>
                <a:lnTo>
                  <a:pt x="34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33" name="Freeform 565"/>
          <p:cNvSpPr>
            <a:spLocks/>
          </p:cNvSpPr>
          <p:nvPr/>
        </p:nvSpPr>
        <p:spPr bwMode="auto">
          <a:xfrm>
            <a:off x="5389563" y="2122488"/>
            <a:ext cx="80962" cy="15875"/>
          </a:xfrm>
          <a:custGeom>
            <a:avLst/>
            <a:gdLst>
              <a:gd name="T0" fmla="*/ 2147483647 w 51"/>
              <a:gd name="T1" fmla="*/ 2147483647 h 10"/>
              <a:gd name="T2" fmla="*/ 2147483647 w 51"/>
              <a:gd name="T3" fmla="*/ 0 h 10"/>
              <a:gd name="T4" fmla="*/ 0 w 51"/>
              <a:gd name="T5" fmla="*/ 0 h 10"/>
              <a:gd name="T6" fmla="*/ 0 60000 65536"/>
              <a:gd name="T7" fmla="*/ 0 60000 65536"/>
              <a:gd name="T8" fmla="*/ 0 60000 65536"/>
              <a:gd name="T9" fmla="*/ 0 w 51"/>
              <a:gd name="T10" fmla="*/ 0 h 10"/>
              <a:gd name="T11" fmla="*/ 51 w 5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0">
                <a:moveTo>
                  <a:pt x="50" y="9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34" name="Line 566"/>
          <p:cNvSpPr>
            <a:spLocks noChangeShapeType="1"/>
          </p:cNvSpPr>
          <p:nvPr/>
        </p:nvSpPr>
        <p:spPr bwMode="auto">
          <a:xfrm flipH="1" flipV="1">
            <a:off x="5291138" y="2101850"/>
            <a:ext cx="104775" cy="269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335" name="Line 567"/>
          <p:cNvSpPr>
            <a:spLocks noChangeShapeType="1"/>
          </p:cNvSpPr>
          <p:nvPr/>
        </p:nvSpPr>
        <p:spPr bwMode="auto">
          <a:xfrm flipH="1">
            <a:off x="5197475" y="2108200"/>
            <a:ext cx="1063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336" name="Freeform 568"/>
          <p:cNvSpPr>
            <a:spLocks/>
          </p:cNvSpPr>
          <p:nvPr/>
        </p:nvSpPr>
        <p:spPr bwMode="auto">
          <a:xfrm>
            <a:off x="5111750" y="2108200"/>
            <a:ext cx="93663" cy="15875"/>
          </a:xfrm>
          <a:custGeom>
            <a:avLst/>
            <a:gdLst>
              <a:gd name="T0" fmla="*/ 2147483647 w 59"/>
              <a:gd name="T1" fmla="*/ 0 h 10"/>
              <a:gd name="T2" fmla="*/ 2147483647 w 59"/>
              <a:gd name="T3" fmla="*/ 0 h 10"/>
              <a:gd name="T4" fmla="*/ 0 w 59"/>
              <a:gd name="T5" fmla="*/ 2147483647 h 10"/>
              <a:gd name="T6" fmla="*/ 0 60000 65536"/>
              <a:gd name="T7" fmla="*/ 0 60000 65536"/>
              <a:gd name="T8" fmla="*/ 0 60000 65536"/>
              <a:gd name="T9" fmla="*/ 0 w 59"/>
              <a:gd name="T10" fmla="*/ 0 h 10"/>
              <a:gd name="T11" fmla="*/ 59 w 59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10">
                <a:moveTo>
                  <a:pt x="58" y="0"/>
                </a:moveTo>
                <a:lnTo>
                  <a:pt x="25" y="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37" name="Freeform 569"/>
          <p:cNvSpPr>
            <a:spLocks/>
          </p:cNvSpPr>
          <p:nvPr/>
        </p:nvSpPr>
        <p:spPr bwMode="auto">
          <a:xfrm>
            <a:off x="5018088" y="2122488"/>
            <a:ext cx="95250" cy="71437"/>
          </a:xfrm>
          <a:custGeom>
            <a:avLst/>
            <a:gdLst>
              <a:gd name="T0" fmla="*/ 2147483647 w 60"/>
              <a:gd name="T1" fmla="*/ 0 h 45"/>
              <a:gd name="T2" fmla="*/ 2147483647 w 60"/>
              <a:gd name="T3" fmla="*/ 2147483647 h 45"/>
              <a:gd name="T4" fmla="*/ 0 w 60"/>
              <a:gd name="T5" fmla="*/ 2147483647 h 45"/>
              <a:gd name="T6" fmla="*/ 0 60000 65536"/>
              <a:gd name="T7" fmla="*/ 0 60000 65536"/>
              <a:gd name="T8" fmla="*/ 0 60000 65536"/>
              <a:gd name="T9" fmla="*/ 0 w 60"/>
              <a:gd name="T10" fmla="*/ 0 h 45"/>
              <a:gd name="T11" fmla="*/ 60 w 60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45">
                <a:moveTo>
                  <a:pt x="59" y="0"/>
                </a:moveTo>
                <a:lnTo>
                  <a:pt x="25" y="18"/>
                </a:lnTo>
                <a:lnTo>
                  <a:pt x="0" y="4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38" name="Freeform 570"/>
          <p:cNvSpPr>
            <a:spLocks/>
          </p:cNvSpPr>
          <p:nvPr/>
        </p:nvSpPr>
        <p:spPr bwMode="auto">
          <a:xfrm>
            <a:off x="4953000" y="2192338"/>
            <a:ext cx="66675" cy="168275"/>
          </a:xfrm>
          <a:custGeom>
            <a:avLst/>
            <a:gdLst>
              <a:gd name="T0" fmla="*/ 2147483647 w 42"/>
              <a:gd name="T1" fmla="*/ 0 h 106"/>
              <a:gd name="T2" fmla="*/ 2147483647 w 42"/>
              <a:gd name="T3" fmla="*/ 2147483647 h 106"/>
              <a:gd name="T4" fmla="*/ 2147483647 w 42"/>
              <a:gd name="T5" fmla="*/ 2147483647 h 106"/>
              <a:gd name="T6" fmla="*/ 0 w 42"/>
              <a:gd name="T7" fmla="*/ 2147483647 h 106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106"/>
              <a:gd name="T14" fmla="*/ 42 w 42"/>
              <a:gd name="T15" fmla="*/ 106 h 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106">
                <a:moveTo>
                  <a:pt x="41" y="0"/>
                </a:moveTo>
                <a:lnTo>
                  <a:pt x="16" y="44"/>
                </a:lnTo>
                <a:lnTo>
                  <a:pt x="8" y="70"/>
                </a:lnTo>
                <a:lnTo>
                  <a:pt x="0" y="105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39" name="Freeform 571"/>
          <p:cNvSpPr>
            <a:spLocks/>
          </p:cNvSpPr>
          <p:nvPr/>
        </p:nvSpPr>
        <p:spPr bwMode="auto">
          <a:xfrm>
            <a:off x="4886325" y="2359025"/>
            <a:ext cx="68263" cy="336550"/>
          </a:xfrm>
          <a:custGeom>
            <a:avLst/>
            <a:gdLst>
              <a:gd name="T0" fmla="*/ 2147483647 w 43"/>
              <a:gd name="T1" fmla="*/ 0 h 212"/>
              <a:gd name="T2" fmla="*/ 2147483647 w 43"/>
              <a:gd name="T3" fmla="*/ 2147483647 h 212"/>
              <a:gd name="T4" fmla="*/ 2147483647 w 43"/>
              <a:gd name="T5" fmla="*/ 2147483647 h 212"/>
              <a:gd name="T6" fmla="*/ 2147483647 w 43"/>
              <a:gd name="T7" fmla="*/ 2147483647 h 212"/>
              <a:gd name="T8" fmla="*/ 0 w 43"/>
              <a:gd name="T9" fmla="*/ 2147483647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212"/>
              <a:gd name="T17" fmla="*/ 43 w 43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212">
                <a:moveTo>
                  <a:pt x="42" y="0"/>
                </a:moveTo>
                <a:lnTo>
                  <a:pt x="33" y="44"/>
                </a:lnTo>
                <a:lnTo>
                  <a:pt x="16" y="88"/>
                </a:lnTo>
                <a:lnTo>
                  <a:pt x="8" y="141"/>
                </a:lnTo>
                <a:lnTo>
                  <a:pt x="0" y="21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40" name="Freeform 572"/>
          <p:cNvSpPr>
            <a:spLocks/>
          </p:cNvSpPr>
          <p:nvPr/>
        </p:nvSpPr>
        <p:spPr bwMode="auto">
          <a:xfrm>
            <a:off x="4846638" y="2693988"/>
            <a:ext cx="41275" cy="587375"/>
          </a:xfrm>
          <a:custGeom>
            <a:avLst/>
            <a:gdLst>
              <a:gd name="T0" fmla="*/ 2147483647 w 26"/>
              <a:gd name="T1" fmla="*/ 0 h 370"/>
              <a:gd name="T2" fmla="*/ 2147483647 w 26"/>
              <a:gd name="T3" fmla="*/ 2147483647 h 370"/>
              <a:gd name="T4" fmla="*/ 2147483647 w 26"/>
              <a:gd name="T5" fmla="*/ 2147483647 h 370"/>
              <a:gd name="T6" fmla="*/ 2147483647 w 26"/>
              <a:gd name="T7" fmla="*/ 2147483647 h 370"/>
              <a:gd name="T8" fmla="*/ 0 w 26"/>
              <a:gd name="T9" fmla="*/ 2147483647 h 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370"/>
              <a:gd name="T17" fmla="*/ 26 w 26"/>
              <a:gd name="T18" fmla="*/ 370 h 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370">
                <a:moveTo>
                  <a:pt x="25" y="0"/>
                </a:moveTo>
                <a:lnTo>
                  <a:pt x="16" y="79"/>
                </a:lnTo>
                <a:lnTo>
                  <a:pt x="8" y="176"/>
                </a:lnTo>
                <a:lnTo>
                  <a:pt x="8" y="273"/>
                </a:lnTo>
                <a:lnTo>
                  <a:pt x="0" y="36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41" name="Freeform 573"/>
          <p:cNvSpPr>
            <a:spLocks/>
          </p:cNvSpPr>
          <p:nvPr/>
        </p:nvSpPr>
        <p:spPr bwMode="auto">
          <a:xfrm>
            <a:off x="4832350" y="3279775"/>
            <a:ext cx="15875" cy="546100"/>
          </a:xfrm>
          <a:custGeom>
            <a:avLst/>
            <a:gdLst>
              <a:gd name="T0" fmla="*/ 2147483647 w 10"/>
              <a:gd name="T1" fmla="*/ 0 h 344"/>
              <a:gd name="T2" fmla="*/ 0 w 10"/>
              <a:gd name="T3" fmla="*/ 2147483647 h 344"/>
              <a:gd name="T4" fmla="*/ 0 w 10"/>
              <a:gd name="T5" fmla="*/ 2147483647 h 344"/>
              <a:gd name="T6" fmla="*/ 0 w 10"/>
              <a:gd name="T7" fmla="*/ 2147483647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344"/>
              <a:gd name="T14" fmla="*/ 10 w 10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344">
                <a:moveTo>
                  <a:pt x="9" y="0"/>
                </a:moveTo>
                <a:lnTo>
                  <a:pt x="0" y="176"/>
                </a:lnTo>
                <a:lnTo>
                  <a:pt x="0" y="264"/>
                </a:lnTo>
                <a:lnTo>
                  <a:pt x="0" y="34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42" name="Freeform 574"/>
          <p:cNvSpPr>
            <a:spLocks/>
          </p:cNvSpPr>
          <p:nvPr/>
        </p:nvSpPr>
        <p:spPr bwMode="auto">
          <a:xfrm>
            <a:off x="4792663" y="3824288"/>
            <a:ext cx="41275" cy="433387"/>
          </a:xfrm>
          <a:custGeom>
            <a:avLst/>
            <a:gdLst>
              <a:gd name="T0" fmla="*/ 2147483647 w 26"/>
              <a:gd name="T1" fmla="*/ 0 h 273"/>
              <a:gd name="T2" fmla="*/ 2147483647 w 26"/>
              <a:gd name="T3" fmla="*/ 2147483647 h 273"/>
              <a:gd name="T4" fmla="*/ 2147483647 w 26"/>
              <a:gd name="T5" fmla="*/ 2147483647 h 273"/>
              <a:gd name="T6" fmla="*/ 0 w 26"/>
              <a:gd name="T7" fmla="*/ 2147483647 h 273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273"/>
              <a:gd name="T14" fmla="*/ 26 w 26"/>
              <a:gd name="T15" fmla="*/ 273 h 2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273">
                <a:moveTo>
                  <a:pt x="25" y="0"/>
                </a:moveTo>
                <a:lnTo>
                  <a:pt x="17" y="70"/>
                </a:lnTo>
                <a:lnTo>
                  <a:pt x="9" y="141"/>
                </a:lnTo>
                <a:lnTo>
                  <a:pt x="0" y="272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43" name="Freeform 575"/>
          <p:cNvSpPr>
            <a:spLocks/>
          </p:cNvSpPr>
          <p:nvPr/>
        </p:nvSpPr>
        <p:spPr bwMode="auto">
          <a:xfrm>
            <a:off x="4792663" y="4256088"/>
            <a:ext cx="15875" cy="392112"/>
          </a:xfrm>
          <a:custGeom>
            <a:avLst/>
            <a:gdLst>
              <a:gd name="T0" fmla="*/ 0 w 10"/>
              <a:gd name="T1" fmla="*/ 0 h 247"/>
              <a:gd name="T2" fmla="*/ 0 w 10"/>
              <a:gd name="T3" fmla="*/ 2147483647 h 247"/>
              <a:gd name="T4" fmla="*/ 2147483647 w 10"/>
              <a:gd name="T5" fmla="*/ 2147483647 h 247"/>
              <a:gd name="T6" fmla="*/ 0 60000 65536"/>
              <a:gd name="T7" fmla="*/ 0 60000 65536"/>
              <a:gd name="T8" fmla="*/ 0 60000 65536"/>
              <a:gd name="T9" fmla="*/ 0 w 10"/>
              <a:gd name="T10" fmla="*/ 0 h 247"/>
              <a:gd name="T11" fmla="*/ 10 w 10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247">
                <a:moveTo>
                  <a:pt x="0" y="0"/>
                </a:moveTo>
                <a:lnTo>
                  <a:pt x="0" y="132"/>
                </a:lnTo>
                <a:lnTo>
                  <a:pt x="9" y="24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44" name="Freeform 576"/>
          <p:cNvSpPr>
            <a:spLocks/>
          </p:cNvSpPr>
          <p:nvPr/>
        </p:nvSpPr>
        <p:spPr bwMode="auto">
          <a:xfrm>
            <a:off x="4779963" y="4646613"/>
            <a:ext cx="28575" cy="295275"/>
          </a:xfrm>
          <a:custGeom>
            <a:avLst/>
            <a:gdLst>
              <a:gd name="T0" fmla="*/ 2147483647 w 18"/>
              <a:gd name="T1" fmla="*/ 0 h 186"/>
              <a:gd name="T2" fmla="*/ 2147483647 w 18"/>
              <a:gd name="T3" fmla="*/ 2147483647 h 186"/>
              <a:gd name="T4" fmla="*/ 2147483647 w 18"/>
              <a:gd name="T5" fmla="*/ 2147483647 h 186"/>
              <a:gd name="T6" fmla="*/ 0 w 18"/>
              <a:gd name="T7" fmla="*/ 2147483647 h 186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186"/>
              <a:gd name="T14" fmla="*/ 18 w 18"/>
              <a:gd name="T15" fmla="*/ 186 h 1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186">
                <a:moveTo>
                  <a:pt x="17" y="0"/>
                </a:moveTo>
                <a:lnTo>
                  <a:pt x="17" y="53"/>
                </a:lnTo>
                <a:lnTo>
                  <a:pt x="8" y="97"/>
                </a:lnTo>
                <a:lnTo>
                  <a:pt x="0" y="185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45" name="Freeform 577"/>
          <p:cNvSpPr>
            <a:spLocks/>
          </p:cNvSpPr>
          <p:nvPr/>
        </p:nvSpPr>
        <p:spPr bwMode="auto">
          <a:xfrm>
            <a:off x="4779963" y="4940300"/>
            <a:ext cx="1587" cy="280988"/>
          </a:xfrm>
          <a:custGeom>
            <a:avLst/>
            <a:gdLst>
              <a:gd name="T0" fmla="*/ 0 w 1"/>
              <a:gd name="T1" fmla="*/ 0 h 177"/>
              <a:gd name="T2" fmla="*/ 0 w 1"/>
              <a:gd name="T3" fmla="*/ 2147483647 h 177"/>
              <a:gd name="T4" fmla="*/ 0 w 1"/>
              <a:gd name="T5" fmla="*/ 2147483647 h 177"/>
              <a:gd name="T6" fmla="*/ 0 60000 65536"/>
              <a:gd name="T7" fmla="*/ 0 60000 65536"/>
              <a:gd name="T8" fmla="*/ 0 60000 65536"/>
              <a:gd name="T9" fmla="*/ 0 w 1"/>
              <a:gd name="T10" fmla="*/ 0 h 177"/>
              <a:gd name="T11" fmla="*/ 1 w 1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77">
                <a:moveTo>
                  <a:pt x="0" y="0"/>
                </a:moveTo>
                <a:lnTo>
                  <a:pt x="0" y="88"/>
                </a:lnTo>
                <a:lnTo>
                  <a:pt x="0" y="17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46" name="Freeform 578"/>
          <p:cNvSpPr>
            <a:spLocks/>
          </p:cNvSpPr>
          <p:nvPr/>
        </p:nvSpPr>
        <p:spPr bwMode="auto">
          <a:xfrm>
            <a:off x="4779963" y="5219700"/>
            <a:ext cx="14287" cy="196850"/>
          </a:xfrm>
          <a:custGeom>
            <a:avLst/>
            <a:gdLst>
              <a:gd name="T0" fmla="*/ 0 w 9"/>
              <a:gd name="T1" fmla="*/ 0 h 124"/>
              <a:gd name="T2" fmla="*/ 0 w 9"/>
              <a:gd name="T3" fmla="*/ 2147483647 h 124"/>
              <a:gd name="T4" fmla="*/ 2147483647 w 9"/>
              <a:gd name="T5" fmla="*/ 2147483647 h 124"/>
              <a:gd name="T6" fmla="*/ 0 60000 65536"/>
              <a:gd name="T7" fmla="*/ 0 60000 65536"/>
              <a:gd name="T8" fmla="*/ 0 60000 65536"/>
              <a:gd name="T9" fmla="*/ 0 w 9"/>
              <a:gd name="T10" fmla="*/ 0 h 124"/>
              <a:gd name="T11" fmla="*/ 9 w 9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24">
                <a:moveTo>
                  <a:pt x="0" y="0"/>
                </a:moveTo>
                <a:lnTo>
                  <a:pt x="0" y="70"/>
                </a:lnTo>
                <a:lnTo>
                  <a:pt x="8" y="12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47" name="Freeform 579"/>
          <p:cNvSpPr>
            <a:spLocks/>
          </p:cNvSpPr>
          <p:nvPr/>
        </p:nvSpPr>
        <p:spPr bwMode="auto">
          <a:xfrm>
            <a:off x="4792663" y="5414963"/>
            <a:ext cx="15875" cy="141287"/>
          </a:xfrm>
          <a:custGeom>
            <a:avLst/>
            <a:gdLst>
              <a:gd name="T0" fmla="*/ 0 w 10"/>
              <a:gd name="T1" fmla="*/ 0 h 89"/>
              <a:gd name="T2" fmla="*/ 0 w 10"/>
              <a:gd name="T3" fmla="*/ 2147483647 h 89"/>
              <a:gd name="T4" fmla="*/ 2147483647 w 10"/>
              <a:gd name="T5" fmla="*/ 2147483647 h 89"/>
              <a:gd name="T6" fmla="*/ 0 60000 65536"/>
              <a:gd name="T7" fmla="*/ 0 60000 65536"/>
              <a:gd name="T8" fmla="*/ 0 60000 65536"/>
              <a:gd name="T9" fmla="*/ 0 w 10"/>
              <a:gd name="T10" fmla="*/ 0 h 89"/>
              <a:gd name="T11" fmla="*/ 10 w 10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89">
                <a:moveTo>
                  <a:pt x="0" y="0"/>
                </a:moveTo>
                <a:lnTo>
                  <a:pt x="0" y="44"/>
                </a:lnTo>
                <a:lnTo>
                  <a:pt x="9" y="8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48" name="Freeform 580"/>
          <p:cNvSpPr>
            <a:spLocks/>
          </p:cNvSpPr>
          <p:nvPr/>
        </p:nvSpPr>
        <p:spPr bwMode="auto">
          <a:xfrm>
            <a:off x="4806950" y="5554663"/>
            <a:ext cx="41275" cy="98425"/>
          </a:xfrm>
          <a:custGeom>
            <a:avLst/>
            <a:gdLst>
              <a:gd name="T0" fmla="*/ 0 w 26"/>
              <a:gd name="T1" fmla="*/ 0 h 62"/>
              <a:gd name="T2" fmla="*/ 2147483647 w 26"/>
              <a:gd name="T3" fmla="*/ 2147483647 h 62"/>
              <a:gd name="T4" fmla="*/ 2147483647 w 26"/>
              <a:gd name="T5" fmla="*/ 2147483647 h 62"/>
              <a:gd name="T6" fmla="*/ 0 60000 65536"/>
              <a:gd name="T7" fmla="*/ 0 60000 65536"/>
              <a:gd name="T8" fmla="*/ 0 60000 65536"/>
              <a:gd name="T9" fmla="*/ 0 w 26"/>
              <a:gd name="T10" fmla="*/ 0 h 62"/>
              <a:gd name="T11" fmla="*/ 26 w 26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62">
                <a:moveTo>
                  <a:pt x="0" y="0"/>
                </a:moveTo>
                <a:lnTo>
                  <a:pt x="8" y="35"/>
                </a:lnTo>
                <a:lnTo>
                  <a:pt x="25" y="6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49" name="Freeform 581"/>
          <p:cNvSpPr>
            <a:spLocks/>
          </p:cNvSpPr>
          <p:nvPr/>
        </p:nvSpPr>
        <p:spPr bwMode="auto">
          <a:xfrm>
            <a:off x="4846638" y="5651500"/>
            <a:ext cx="66675" cy="44450"/>
          </a:xfrm>
          <a:custGeom>
            <a:avLst/>
            <a:gdLst>
              <a:gd name="T0" fmla="*/ 0 w 42"/>
              <a:gd name="T1" fmla="*/ 0 h 28"/>
              <a:gd name="T2" fmla="*/ 2147483647 w 42"/>
              <a:gd name="T3" fmla="*/ 2147483647 h 28"/>
              <a:gd name="T4" fmla="*/ 2147483647 w 42"/>
              <a:gd name="T5" fmla="*/ 2147483647 h 28"/>
              <a:gd name="T6" fmla="*/ 0 60000 65536"/>
              <a:gd name="T7" fmla="*/ 0 60000 65536"/>
              <a:gd name="T8" fmla="*/ 0 60000 65536"/>
              <a:gd name="T9" fmla="*/ 0 w 42"/>
              <a:gd name="T10" fmla="*/ 0 h 28"/>
              <a:gd name="T11" fmla="*/ 42 w 42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28">
                <a:moveTo>
                  <a:pt x="0" y="0"/>
                </a:moveTo>
                <a:lnTo>
                  <a:pt x="16" y="18"/>
                </a:lnTo>
                <a:lnTo>
                  <a:pt x="41" y="2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50" name="Freeform 582"/>
          <p:cNvSpPr>
            <a:spLocks/>
          </p:cNvSpPr>
          <p:nvPr/>
        </p:nvSpPr>
        <p:spPr bwMode="auto">
          <a:xfrm>
            <a:off x="4911725" y="5694363"/>
            <a:ext cx="42863" cy="28575"/>
          </a:xfrm>
          <a:custGeom>
            <a:avLst/>
            <a:gdLst>
              <a:gd name="T0" fmla="*/ 0 w 27"/>
              <a:gd name="T1" fmla="*/ 0 h 18"/>
              <a:gd name="T2" fmla="*/ 2147483647 w 27"/>
              <a:gd name="T3" fmla="*/ 2147483647 h 18"/>
              <a:gd name="T4" fmla="*/ 2147483647 w 27"/>
              <a:gd name="T5" fmla="*/ 2147483647 h 18"/>
              <a:gd name="T6" fmla="*/ 0 60000 65536"/>
              <a:gd name="T7" fmla="*/ 0 60000 65536"/>
              <a:gd name="T8" fmla="*/ 0 60000 65536"/>
              <a:gd name="T9" fmla="*/ 0 w 27"/>
              <a:gd name="T10" fmla="*/ 0 h 18"/>
              <a:gd name="T11" fmla="*/ 27 w 27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18">
                <a:moveTo>
                  <a:pt x="0" y="0"/>
                </a:moveTo>
                <a:lnTo>
                  <a:pt x="9" y="8"/>
                </a:lnTo>
                <a:lnTo>
                  <a:pt x="26" y="1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51" name="Freeform 583"/>
          <p:cNvSpPr>
            <a:spLocks/>
          </p:cNvSpPr>
          <p:nvPr/>
        </p:nvSpPr>
        <p:spPr bwMode="auto">
          <a:xfrm>
            <a:off x="4953000" y="5694363"/>
            <a:ext cx="66675" cy="28575"/>
          </a:xfrm>
          <a:custGeom>
            <a:avLst/>
            <a:gdLst>
              <a:gd name="T0" fmla="*/ 0 w 42"/>
              <a:gd name="T1" fmla="*/ 2147483647 h 18"/>
              <a:gd name="T2" fmla="*/ 2147483647 w 42"/>
              <a:gd name="T3" fmla="*/ 2147483647 h 18"/>
              <a:gd name="T4" fmla="*/ 2147483647 w 42"/>
              <a:gd name="T5" fmla="*/ 0 h 18"/>
              <a:gd name="T6" fmla="*/ 0 60000 65536"/>
              <a:gd name="T7" fmla="*/ 0 60000 65536"/>
              <a:gd name="T8" fmla="*/ 0 60000 65536"/>
              <a:gd name="T9" fmla="*/ 0 w 42"/>
              <a:gd name="T10" fmla="*/ 0 h 18"/>
              <a:gd name="T11" fmla="*/ 42 w 42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18">
                <a:moveTo>
                  <a:pt x="0" y="17"/>
                </a:moveTo>
                <a:lnTo>
                  <a:pt x="16" y="8"/>
                </a:lnTo>
                <a:lnTo>
                  <a:pt x="41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52" name="Line 584"/>
          <p:cNvSpPr>
            <a:spLocks noChangeShapeType="1"/>
          </p:cNvSpPr>
          <p:nvPr/>
        </p:nvSpPr>
        <p:spPr bwMode="auto">
          <a:xfrm flipV="1">
            <a:off x="5024438" y="5673725"/>
            <a:ext cx="53975" cy="269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353" name="Line 585"/>
          <p:cNvSpPr>
            <a:spLocks noChangeShapeType="1"/>
          </p:cNvSpPr>
          <p:nvPr/>
        </p:nvSpPr>
        <p:spPr bwMode="auto">
          <a:xfrm>
            <a:off x="5091113" y="5680075"/>
            <a:ext cx="6667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354" name="Freeform 586"/>
          <p:cNvSpPr>
            <a:spLocks/>
          </p:cNvSpPr>
          <p:nvPr/>
        </p:nvSpPr>
        <p:spPr bwMode="auto">
          <a:xfrm>
            <a:off x="5164138" y="5665788"/>
            <a:ext cx="80962" cy="15875"/>
          </a:xfrm>
          <a:custGeom>
            <a:avLst/>
            <a:gdLst>
              <a:gd name="T0" fmla="*/ 0 w 51"/>
              <a:gd name="T1" fmla="*/ 2147483647 h 10"/>
              <a:gd name="T2" fmla="*/ 2147483647 w 51"/>
              <a:gd name="T3" fmla="*/ 0 h 10"/>
              <a:gd name="T4" fmla="*/ 2147483647 w 51"/>
              <a:gd name="T5" fmla="*/ 0 h 10"/>
              <a:gd name="T6" fmla="*/ 0 60000 65536"/>
              <a:gd name="T7" fmla="*/ 0 60000 65536"/>
              <a:gd name="T8" fmla="*/ 0 60000 65536"/>
              <a:gd name="T9" fmla="*/ 0 w 51"/>
              <a:gd name="T10" fmla="*/ 0 h 10"/>
              <a:gd name="T11" fmla="*/ 51 w 5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0">
                <a:moveTo>
                  <a:pt x="0" y="9"/>
                </a:moveTo>
                <a:lnTo>
                  <a:pt x="25" y="0"/>
                </a:lnTo>
                <a:lnTo>
                  <a:pt x="5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55" name="Freeform 587"/>
          <p:cNvSpPr>
            <a:spLocks/>
          </p:cNvSpPr>
          <p:nvPr/>
        </p:nvSpPr>
        <p:spPr bwMode="auto">
          <a:xfrm>
            <a:off x="5243513" y="5665788"/>
            <a:ext cx="80962" cy="15875"/>
          </a:xfrm>
          <a:custGeom>
            <a:avLst/>
            <a:gdLst>
              <a:gd name="T0" fmla="*/ 0 w 51"/>
              <a:gd name="T1" fmla="*/ 0 h 10"/>
              <a:gd name="T2" fmla="*/ 2147483647 w 51"/>
              <a:gd name="T3" fmla="*/ 2147483647 h 10"/>
              <a:gd name="T4" fmla="*/ 2147483647 w 51"/>
              <a:gd name="T5" fmla="*/ 2147483647 h 10"/>
              <a:gd name="T6" fmla="*/ 0 60000 65536"/>
              <a:gd name="T7" fmla="*/ 0 60000 65536"/>
              <a:gd name="T8" fmla="*/ 0 60000 65536"/>
              <a:gd name="T9" fmla="*/ 0 w 51"/>
              <a:gd name="T10" fmla="*/ 0 h 10"/>
              <a:gd name="T11" fmla="*/ 51 w 5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0">
                <a:moveTo>
                  <a:pt x="0" y="0"/>
                </a:moveTo>
                <a:lnTo>
                  <a:pt x="25" y="9"/>
                </a:lnTo>
                <a:lnTo>
                  <a:pt x="50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56" name="Freeform 588"/>
          <p:cNvSpPr>
            <a:spLocks/>
          </p:cNvSpPr>
          <p:nvPr/>
        </p:nvSpPr>
        <p:spPr bwMode="auto">
          <a:xfrm>
            <a:off x="5322888" y="5651500"/>
            <a:ext cx="55562" cy="30163"/>
          </a:xfrm>
          <a:custGeom>
            <a:avLst/>
            <a:gdLst>
              <a:gd name="T0" fmla="*/ 0 w 35"/>
              <a:gd name="T1" fmla="*/ 2147483647 h 19"/>
              <a:gd name="T2" fmla="*/ 2147483647 w 35"/>
              <a:gd name="T3" fmla="*/ 2147483647 h 19"/>
              <a:gd name="T4" fmla="*/ 2147483647 w 35"/>
              <a:gd name="T5" fmla="*/ 0 h 19"/>
              <a:gd name="T6" fmla="*/ 0 60000 65536"/>
              <a:gd name="T7" fmla="*/ 0 60000 65536"/>
              <a:gd name="T8" fmla="*/ 0 60000 65536"/>
              <a:gd name="T9" fmla="*/ 0 w 35"/>
              <a:gd name="T10" fmla="*/ 0 h 19"/>
              <a:gd name="T11" fmla="*/ 35 w 35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9">
                <a:moveTo>
                  <a:pt x="0" y="18"/>
                </a:moveTo>
                <a:lnTo>
                  <a:pt x="17" y="9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57" name="Freeform 589"/>
          <p:cNvSpPr>
            <a:spLocks/>
          </p:cNvSpPr>
          <p:nvPr/>
        </p:nvSpPr>
        <p:spPr bwMode="auto">
          <a:xfrm>
            <a:off x="5376863" y="5624513"/>
            <a:ext cx="53975" cy="28575"/>
          </a:xfrm>
          <a:custGeom>
            <a:avLst/>
            <a:gdLst>
              <a:gd name="T0" fmla="*/ 0 w 34"/>
              <a:gd name="T1" fmla="*/ 2147483647 h 18"/>
              <a:gd name="T2" fmla="*/ 2147483647 w 34"/>
              <a:gd name="T3" fmla="*/ 2147483647 h 18"/>
              <a:gd name="T4" fmla="*/ 2147483647 w 34"/>
              <a:gd name="T5" fmla="*/ 0 h 18"/>
              <a:gd name="T6" fmla="*/ 0 60000 65536"/>
              <a:gd name="T7" fmla="*/ 0 60000 65536"/>
              <a:gd name="T8" fmla="*/ 0 60000 65536"/>
              <a:gd name="T9" fmla="*/ 0 w 34"/>
              <a:gd name="T10" fmla="*/ 0 h 18"/>
              <a:gd name="T11" fmla="*/ 34 w 3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8">
                <a:moveTo>
                  <a:pt x="0" y="17"/>
                </a:moveTo>
                <a:lnTo>
                  <a:pt x="16" y="8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58" name="Freeform 590"/>
          <p:cNvSpPr>
            <a:spLocks/>
          </p:cNvSpPr>
          <p:nvPr/>
        </p:nvSpPr>
        <p:spPr bwMode="auto">
          <a:xfrm>
            <a:off x="5429250" y="5624513"/>
            <a:ext cx="41275" cy="1587"/>
          </a:xfrm>
          <a:custGeom>
            <a:avLst/>
            <a:gdLst>
              <a:gd name="T0" fmla="*/ 0 w 26"/>
              <a:gd name="T1" fmla="*/ 0 h 1"/>
              <a:gd name="T2" fmla="*/ 2147483647 w 26"/>
              <a:gd name="T3" fmla="*/ 0 h 1"/>
              <a:gd name="T4" fmla="*/ 2147483647 w 26"/>
              <a:gd name="T5" fmla="*/ 0 h 1"/>
              <a:gd name="T6" fmla="*/ 0 60000 65536"/>
              <a:gd name="T7" fmla="*/ 0 60000 65536"/>
              <a:gd name="T8" fmla="*/ 0 60000 65536"/>
              <a:gd name="T9" fmla="*/ 0 w 26"/>
              <a:gd name="T10" fmla="*/ 0 h 1"/>
              <a:gd name="T11" fmla="*/ 26 w 2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">
                <a:moveTo>
                  <a:pt x="0" y="0"/>
                </a:moveTo>
                <a:lnTo>
                  <a:pt x="8" y="0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59" name="Freeform 591"/>
          <p:cNvSpPr>
            <a:spLocks/>
          </p:cNvSpPr>
          <p:nvPr/>
        </p:nvSpPr>
        <p:spPr bwMode="auto">
          <a:xfrm>
            <a:off x="5468938" y="5581650"/>
            <a:ext cx="68262" cy="44450"/>
          </a:xfrm>
          <a:custGeom>
            <a:avLst/>
            <a:gdLst>
              <a:gd name="T0" fmla="*/ 0 w 43"/>
              <a:gd name="T1" fmla="*/ 2147483647 h 28"/>
              <a:gd name="T2" fmla="*/ 2147483647 w 43"/>
              <a:gd name="T3" fmla="*/ 2147483647 h 28"/>
              <a:gd name="T4" fmla="*/ 2147483647 w 43"/>
              <a:gd name="T5" fmla="*/ 0 h 28"/>
              <a:gd name="T6" fmla="*/ 0 60000 65536"/>
              <a:gd name="T7" fmla="*/ 0 60000 65536"/>
              <a:gd name="T8" fmla="*/ 0 60000 65536"/>
              <a:gd name="T9" fmla="*/ 0 w 43"/>
              <a:gd name="T10" fmla="*/ 0 h 28"/>
              <a:gd name="T11" fmla="*/ 43 w 43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28">
                <a:moveTo>
                  <a:pt x="0" y="27"/>
                </a:moveTo>
                <a:lnTo>
                  <a:pt x="25" y="18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60" name="Freeform 592"/>
          <p:cNvSpPr>
            <a:spLocks/>
          </p:cNvSpPr>
          <p:nvPr/>
        </p:nvSpPr>
        <p:spPr bwMode="auto">
          <a:xfrm>
            <a:off x="5535613" y="5567363"/>
            <a:ext cx="14287" cy="15875"/>
          </a:xfrm>
          <a:custGeom>
            <a:avLst/>
            <a:gdLst>
              <a:gd name="T0" fmla="*/ 0 w 9"/>
              <a:gd name="T1" fmla="*/ 2147483647 h 10"/>
              <a:gd name="T2" fmla="*/ 0 w 9"/>
              <a:gd name="T3" fmla="*/ 0 h 10"/>
              <a:gd name="T4" fmla="*/ 2147483647 w 9"/>
              <a:gd name="T5" fmla="*/ 0 h 10"/>
              <a:gd name="T6" fmla="*/ 0 60000 65536"/>
              <a:gd name="T7" fmla="*/ 0 60000 65536"/>
              <a:gd name="T8" fmla="*/ 0 60000 65536"/>
              <a:gd name="T9" fmla="*/ 0 w 9"/>
              <a:gd name="T10" fmla="*/ 0 h 10"/>
              <a:gd name="T11" fmla="*/ 9 w 9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0">
                <a:moveTo>
                  <a:pt x="0" y="9"/>
                </a:moveTo>
                <a:lnTo>
                  <a:pt x="0" y="0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61" name="Freeform 593"/>
          <p:cNvSpPr>
            <a:spLocks/>
          </p:cNvSpPr>
          <p:nvPr/>
        </p:nvSpPr>
        <p:spPr bwMode="auto">
          <a:xfrm>
            <a:off x="5548313" y="5526088"/>
            <a:ext cx="68262" cy="42862"/>
          </a:xfrm>
          <a:custGeom>
            <a:avLst/>
            <a:gdLst>
              <a:gd name="T0" fmla="*/ 0 w 43"/>
              <a:gd name="T1" fmla="*/ 2147483647 h 27"/>
              <a:gd name="T2" fmla="*/ 2147483647 w 43"/>
              <a:gd name="T3" fmla="*/ 2147483647 h 27"/>
              <a:gd name="T4" fmla="*/ 2147483647 w 43"/>
              <a:gd name="T5" fmla="*/ 2147483647 h 27"/>
              <a:gd name="T6" fmla="*/ 2147483647 w 43"/>
              <a:gd name="T7" fmla="*/ 2147483647 h 27"/>
              <a:gd name="T8" fmla="*/ 2147483647 w 43"/>
              <a:gd name="T9" fmla="*/ 0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27"/>
              <a:gd name="T17" fmla="*/ 43 w 43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27">
                <a:moveTo>
                  <a:pt x="0" y="26"/>
                </a:moveTo>
                <a:lnTo>
                  <a:pt x="9" y="18"/>
                </a:lnTo>
                <a:lnTo>
                  <a:pt x="25" y="9"/>
                </a:lnTo>
                <a:lnTo>
                  <a:pt x="34" y="9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62" name="Line 594"/>
          <p:cNvSpPr>
            <a:spLocks noChangeShapeType="1"/>
          </p:cNvSpPr>
          <p:nvPr/>
        </p:nvSpPr>
        <p:spPr bwMode="auto">
          <a:xfrm flipV="1">
            <a:off x="5614988" y="5505450"/>
            <a:ext cx="0" cy="269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363" name="Freeform 595"/>
          <p:cNvSpPr>
            <a:spLocks/>
          </p:cNvSpPr>
          <p:nvPr/>
        </p:nvSpPr>
        <p:spPr bwMode="auto">
          <a:xfrm>
            <a:off x="5614988" y="5470525"/>
            <a:ext cx="41275" cy="42863"/>
          </a:xfrm>
          <a:custGeom>
            <a:avLst/>
            <a:gdLst>
              <a:gd name="T0" fmla="*/ 0 w 26"/>
              <a:gd name="T1" fmla="*/ 2147483647 h 27"/>
              <a:gd name="T2" fmla="*/ 2147483647 w 26"/>
              <a:gd name="T3" fmla="*/ 2147483647 h 27"/>
              <a:gd name="T4" fmla="*/ 2147483647 w 26"/>
              <a:gd name="T5" fmla="*/ 2147483647 h 27"/>
              <a:gd name="T6" fmla="*/ 2147483647 w 26"/>
              <a:gd name="T7" fmla="*/ 0 h 27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27"/>
              <a:gd name="T14" fmla="*/ 26 w 26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27">
                <a:moveTo>
                  <a:pt x="0" y="26"/>
                </a:moveTo>
                <a:lnTo>
                  <a:pt x="17" y="18"/>
                </a:lnTo>
                <a:lnTo>
                  <a:pt x="17" y="9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64" name="Freeform 596"/>
          <p:cNvSpPr>
            <a:spLocks/>
          </p:cNvSpPr>
          <p:nvPr/>
        </p:nvSpPr>
        <p:spPr bwMode="auto">
          <a:xfrm>
            <a:off x="5641975" y="5316538"/>
            <a:ext cx="14288" cy="155575"/>
          </a:xfrm>
          <a:custGeom>
            <a:avLst/>
            <a:gdLst>
              <a:gd name="T0" fmla="*/ 2147483647 w 9"/>
              <a:gd name="T1" fmla="*/ 2147483647 h 98"/>
              <a:gd name="T2" fmla="*/ 2147483647 w 9"/>
              <a:gd name="T3" fmla="*/ 2147483647 h 98"/>
              <a:gd name="T4" fmla="*/ 0 w 9"/>
              <a:gd name="T5" fmla="*/ 0 h 98"/>
              <a:gd name="T6" fmla="*/ 0 60000 65536"/>
              <a:gd name="T7" fmla="*/ 0 60000 65536"/>
              <a:gd name="T8" fmla="*/ 0 60000 65536"/>
              <a:gd name="T9" fmla="*/ 0 w 9"/>
              <a:gd name="T10" fmla="*/ 0 h 98"/>
              <a:gd name="T11" fmla="*/ 9 w 9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98">
                <a:moveTo>
                  <a:pt x="8" y="97"/>
                </a:moveTo>
                <a:lnTo>
                  <a:pt x="8" y="5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65" name="Freeform 597"/>
          <p:cNvSpPr>
            <a:spLocks/>
          </p:cNvSpPr>
          <p:nvPr/>
        </p:nvSpPr>
        <p:spPr bwMode="auto">
          <a:xfrm>
            <a:off x="5588000" y="5080000"/>
            <a:ext cx="55563" cy="238125"/>
          </a:xfrm>
          <a:custGeom>
            <a:avLst/>
            <a:gdLst>
              <a:gd name="T0" fmla="*/ 2147483647 w 35"/>
              <a:gd name="T1" fmla="*/ 2147483647 h 150"/>
              <a:gd name="T2" fmla="*/ 2147483647 w 35"/>
              <a:gd name="T3" fmla="*/ 2147483647 h 150"/>
              <a:gd name="T4" fmla="*/ 2147483647 w 35"/>
              <a:gd name="T5" fmla="*/ 2147483647 h 150"/>
              <a:gd name="T6" fmla="*/ 0 w 35"/>
              <a:gd name="T7" fmla="*/ 0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35"/>
              <a:gd name="T13" fmla="*/ 0 h 150"/>
              <a:gd name="T14" fmla="*/ 35 w 35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" h="150">
                <a:moveTo>
                  <a:pt x="34" y="149"/>
                </a:moveTo>
                <a:lnTo>
                  <a:pt x="17" y="88"/>
                </a:lnTo>
                <a:lnTo>
                  <a:pt x="9" y="4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66" name="Freeform 598"/>
          <p:cNvSpPr>
            <a:spLocks/>
          </p:cNvSpPr>
          <p:nvPr/>
        </p:nvSpPr>
        <p:spPr bwMode="auto">
          <a:xfrm>
            <a:off x="5588000" y="4646613"/>
            <a:ext cx="1588" cy="434975"/>
          </a:xfrm>
          <a:custGeom>
            <a:avLst/>
            <a:gdLst>
              <a:gd name="T0" fmla="*/ 0 w 1"/>
              <a:gd name="T1" fmla="*/ 2147483647 h 274"/>
              <a:gd name="T2" fmla="*/ 0 w 1"/>
              <a:gd name="T3" fmla="*/ 2147483647 h 274"/>
              <a:gd name="T4" fmla="*/ 0 w 1"/>
              <a:gd name="T5" fmla="*/ 2147483647 h 274"/>
              <a:gd name="T6" fmla="*/ 0 w 1"/>
              <a:gd name="T7" fmla="*/ 0 h 274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74"/>
              <a:gd name="T14" fmla="*/ 1 w 1"/>
              <a:gd name="T15" fmla="*/ 274 h 2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74">
                <a:moveTo>
                  <a:pt x="0" y="273"/>
                </a:moveTo>
                <a:lnTo>
                  <a:pt x="0" y="211"/>
                </a:lnTo>
                <a:lnTo>
                  <a:pt x="0" y="14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67" name="Freeform 599"/>
          <p:cNvSpPr>
            <a:spLocks/>
          </p:cNvSpPr>
          <p:nvPr/>
        </p:nvSpPr>
        <p:spPr bwMode="auto">
          <a:xfrm>
            <a:off x="5562600" y="4187825"/>
            <a:ext cx="26988" cy="460375"/>
          </a:xfrm>
          <a:custGeom>
            <a:avLst/>
            <a:gdLst>
              <a:gd name="T0" fmla="*/ 2147483647 w 17"/>
              <a:gd name="T1" fmla="*/ 2147483647 h 290"/>
              <a:gd name="T2" fmla="*/ 2147483647 w 17"/>
              <a:gd name="T3" fmla="*/ 2147483647 h 290"/>
              <a:gd name="T4" fmla="*/ 0 w 17"/>
              <a:gd name="T5" fmla="*/ 0 h 290"/>
              <a:gd name="T6" fmla="*/ 0 60000 65536"/>
              <a:gd name="T7" fmla="*/ 0 60000 65536"/>
              <a:gd name="T8" fmla="*/ 0 60000 65536"/>
              <a:gd name="T9" fmla="*/ 0 w 17"/>
              <a:gd name="T10" fmla="*/ 0 h 290"/>
              <a:gd name="T11" fmla="*/ 17 w 17"/>
              <a:gd name="T12" fmla="*/ 290 h 2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290">
                <a:moveTo>
                  <a:pt x="16" y="289"/>
                </a:moveTo>
                <a:lnTo>
                  <a:pt x="8" y="14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68" name="Freeform 600"/>
          <p:cNvSpPr>
            <a:spLocks/>
          </p:cNvSpPr>
          <p:nvPr/>
        </p:nvSpPr>
        <p:spPr bwMode="auto">
          <a:xfrm>
            <a:off x="5562600" y="3727450"/>
            <a:ext cx="26988" cy="461963"/>
          </a:xfrm>
          <a:custGeom>
            <a:avLst/>
            <a:gdLst>
              <a:gd name="T0" fmla="*/ 0 w 17"/>
              <a:gd name="T1" fmla="*/ 2147483647 h 291"/>
              <a:gd name="T2" fmla="*/ 2147483647 w 17"/>
              <a:gd name="T3" fmla="*/ 2147483647 h 291"/>
              <a:gd name="T4" fmla="*/ 2147483647 w 17"/>
              <a:gd name="T5" fmla="*/ 0 h 291"/>
              <a:gd name="T6" fmla="*/ 0 60000 65536"/>
              <a:gd name="T7" fmla="*/ 0 60000 65536"/>
              <a:gd name="T8" fmla="*/ 0 60000 65536"/>
              <a:gd name="T9" fmla="*/ 0 w 17"/>
              <a:gd name="T10" fmla="*/ 0 h 291"/>
              <a:gd name="T11" fmla="*/ 17 w 17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291">
                <a:moveTo>
                  <a:pt x="0" y="290"/>
                </a:moveTo>
                <a:lnTo>
                  <a:pt x="8" y="149"/>
                </a:lnTo>
                <a:lnTo>
                  <a:pt x="16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69" name="Freeform 601"/>
          <p:cNvSpPr>
            <a:spLocks/>
          </p:cNvSpPr>
          <p:nvPr/>
        </p:nvSpPr>
        <p:spPr bwMode="auto">
          <a:xfrm>
            <a:off x="5575300" y="3252788"/>
            <a:ext cx="14288" cy="476250"/>
          </a:xfrm>
          <a:custGeom>
            <a:avLst/>
            <a:gdLst>
              <a:gd name="T0" fmla="*/ 2147483647 w 9"/>
              <a:gd name="T1" fmla="*/ 2147483647 h 300"/>
              <a:gd name="T2" fmla="*/ 2147483647 w 9"/>
              <a:gd name="T3" fmla="*/ 2147483647 h 300"/>
              <a:gd name="T4" fmla="*/ 0 w 9"/>
              <a:gd name="T5" fmla="*/ 2147483647 h 300"/>
              <a:gd name="T6" fmla="*/ 0 w 9"/>
              <a:gd name="T7" fmla="*/ 0 h 300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300"/>
              <a:gd name="T14" fmla="*/ 9 w 9"/>
              <a:gd name="T15" fmla="*/ 300 h 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300">
                <a:moveTo>
                  <a:pt x="8" y="299"/>
                </a:moveTo>
                <a:lnTo>
                  <a:pt x="8" y="149"/>
                </a:lnTo>
                <a:lnTo>
                  <a:pt x="0" y="7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70" name="Freeform 602"/>
          <p:cNvSpPr>
            <a:spLocks/>
          </p:cNvSpPr>
          <p:nvPr/>
        </p:nvSpPr>
        <p:spPr bwMode="auto">
          <a:xfrm>
            <a:off x="5575300" y="2862263"/>
            <a:ext cx="14288" cy="392112"/>
          </a:xfrm>
          <a:custGeom>
            <a:avLst/>
            <a:gdLst>
              <a:gd name="T0" fmla="*/ 0 w 9"/>
              <a:gd name="T1" fmla="*/ 2147483647 h 247"/>
              <a:gd name="T2" fmla="*/ 0 w 9"/>
              <a:gd name="T3" fmla="*/ 2147483647 h 247"/>
              <a:gd name="T4" fmla="*/ 2147483647 w 9"/>
              <a:gd name="T5" fmla="*/ 0 h 247"/>
              <a:gd name="T6" fmla="*/ 0 60000 65536"/>
              <a:gd name="T7" fmla="*/ 0 60000 65536"/>
              <a:gd name="T8" fmla="*/ 0 60000 65536"/>
              <a:gd name="T9" fmla="*/ 0 w 9"/>
              <a:gd name="T10" fmla="*/ 0 h 247"/>
              <a:gd name="T11" fmla="*/ 9 w 9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47">
                <a:moveTo>
                  <a:pt x="0" y="246"/>
                </a:moveTo>
                <a:lnTo>
                  <a:pt x="0" y="114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71" name="Freeform 603"/>
          <p:cNvSpPr>
            <a:spLocks/>
          </p:cNvSpPr>
          <p:nvPr/>
        </p:nvSpPr>
        <p:spPr bwMode="auto">
          <a:xfrm>
            <a:off x="5588000" y="2554288"/>
            <a:ext cx="28575" cy="309562"/>
          </a:xfrm>
          <a:custGeom>
            <a:avLst/>
            <a:gdLst>
              <a:gd name="T0" fmla="*/ 0 w 18"/>
              <a:gd name="T1" fmla="*/ 2147483647 h 195"/>
              <a:gd name="T2" fmla="*/ 2147483647 w 18"/>
              <a:gd name="T3" fmla="*/ 2147483647 h 195"/>
              <a:gd name="T4" fmla="*/ 2147483647 w 18"/>
              <a:gd name="T5" fmla="*/ 2147483647 h 195"/>
              <a:gd name="T6" fmla="*/ 2147483647 w 18"/>
              <a:gd name="T7" fmla="*/ 0 h 195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195"/>
              <a:gd name="T14" fmla="*/ 18 w 18"/>
              <a:gd name="T15" fmla="*/ 195 h 1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195">
                <a:moveTo>
                  <a:pt x="0" y="194"/>
                </a:moveTo>
                <a:lnTo>
                  <a:pt x="9" y="88"/>
                </a:lnTo>
                <a:lnTo>
                  <a:pt x="17" y="44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72" name="Freeform 604"/>
          <p:cNvSpPr>
            <a:spLocks/>
          </p:cNvSpPr>
          <p:nvPr/>
        </p:nvSpPr>
        <p:spPr bwMode="auto">
          <a:xfrm>
            <a:off x="5614988" y="2387600"/>
            <a:ext cx="1587" cy="168275"/>
          </a:xfrm>
          <a:custGeom>
            <a:avLst/>
            <a:gdLst>
              <a:gd name="T0" fmla="*/ 0 w 1"/>
              <a:gd name="T1" fmla="*/ 2147483647 h 106"/>
              <a:gd name="T2" fmla="*/ 0 w 1"/>
              <a:gd name="T3" fmla="*/ 2147483647 h 106"/>
              <a:gd name="T4" fmla="*/ 0 w 1"/>
              <a:gd name="T5" fmla="*/ 2147483647 h 106"/>
              <a:gd name="T6" fmla="*/ 0 w 1"/>
              <a:gd name="T7" fmla="*/ 0 h 106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06"/>
              <a:gd name="T14" fmla="*/ 1 w 1"/>
              <a:gd name="T15" fmla="*/ 106 h 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06">
                <a:moveTo>
                  <a:pt x="0" y="105"/>
                </a:moveTo>
                <a:lnTo>
                  <a:pt x="0" y="70"/>
                </a:lnTo>
                <a:lnTo>
                  <a:pt x="0" y="4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73" name="Freeform 605"/>
          <p:cNvSpPr>
            <a:spLocks/>
          </p:cNvSpPr>
          <p:nvPr/>
        </p:nvSpPr>
        <p:spPr bwMode="auto">
          <a:xfrm>
            <a:off x="5602288" y="2303463"/>
            <a:ext cx="14287" cy="85725"/>
          </a:xfrm>
          <a:custGeom>
            <a:avLst/>
            <a:gdLst>
              <a:gd name="T0" fmla="*/ 2147483647 w 9"/>
              <a:gd name="T1" fmla="*/ 2147483647 h 54"/>
              <a:gd name="T2" fmla="*/ 2147483647 w 9"/>
              <a:gd name="T3" fmla="*/ 2147483647 h 54"/>
              <a:gd name="T4" fmla="*/ 0 w 9"/>
              <a:gd name="T5" fmla="*/ 0 h 54"/>
              <a:gd name="T6" fmla="*/ 0 60000 65536"/>
              <a:gd name="T7" fmla="*/ 0 60000 65536"/>
              <a:gd name="T8" fmla="*/ 0 60000 65536"/>
              <a:gd name="T9" fmla="*/ 0 w 9"/>
              <a:gd name="T10" fmla="*/ 0 h 54"/>
              <a:gd name="T11" fmla="*/ 9 w 9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54">
                <a:moveTo>
                  <a:pt x="8" y="53"/>
                </a:moveTo>
                <a:lnTo>
                  <a:pt x="8" y="1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74" name="Freeform 606"/>
          <p:cNvSpPr>
            <a:spLocks/>
          </p:cNvSpPr>
          <p:nvPr/>
        </p:nvSpPr>
        <p:spPr bwMode="auto">
          <a:xfrm>
            <a:off x="5562600" y="2247900"/>
            <a:ext cx="41275" cy="57150"/>
          </a:xfrm>
          <a:custGeom>
            <a:avLst/>
            <a:gdLst>
              <a:gd name="T0" fmla="*/ 2147483647 w 26"/>
              <a:gd name="T1" fmla="*/ 2147483647 h 36"/>
              <a:gd name="T2" fmla="*/ 2147483647 w 26"/>
              <a:gd name="T3" fmla="*/ 2147483647 h 36"/>
              <a:gd name="T4" fmla="*/ 0 w 26"/>
              <a:gd name="T5" fmla="*/ 0 h 36"/>
              <a:gd name="T6" fmla="*/ 0 60000 65536"/>
              <a:gd name="T7" fmla="*/ 0 60000 65536"/>
              <a:gd name="T8" fmla="*/ 0 60000 65536"/>
              <a:gd name="T9" fmla="*/ 0 w 26"/>
              <a:gd name="T10" fmla="*/ 0 h 36"/>
              <a:gd name="T11" fmla="*/ 26 w 26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36">
                <a:moveTo>
                  <a:pt x="25" y="35"/>
                </a:moveTo>
                <a:lnTo>
                  <a:pt x="16" y="1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75" name="Freeform 607"/>
          <p:cNvSpPr>
            <a:spLocks/>
          </p:cNvSpPr>
          <p:nvPr/>
        </p:nvSpPr>
        <p:spPr bwMode="auto">
          <a:xfrm>
            <a:off x="5508625" y="2233613"/>
            <a:ext cx="55563" cy="15875"/>
          </a:xfrm>
          <a:custGeom>
            <a:avLst/>
            <a:gdLst>
              <a:gd name="T0" fmla="*/ 2147483647 w 35"/>
              <a:gd name="T1" fmla="*/ 2147483647 h 10"/>
              <a:gd name="T2" fmla="*/ 2147483647 w 35"/>
              <a:gd name="T3" fmla="*/ 0 h 10"/>
              <a:gd name="T4" fmla="*/ 0 w 35"/>
              <a:gd name="T5" fmla="*/ 0 h 10"/>
              <a:gd name="T6" fmla="*/ 0 60000 65536"/>
              <a:gd name="T7" fmla="*/ 0 60000 65536"/>
              <a:gd name="T8" fmla="*/ 0 60000 65536"/>
              <a:gd name="T9" fmla="*/ 0 w 35"/>
              <a:gd name="T10" fmla="*/ 0 h 10"/>
              <a:gd name="T11" fmla="*/ 35 w 35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0">
                <a:moveTo>
                  <a:pt x="34" y="9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76" name="Freeform 608"/>
          <p:cNvSpPr>
            <a:spLocks/>
          </p:cNvSpPr>
          <p:nvPr/>
        </p:nvSpPr>
        <p:spPr bwMode="auto">
          <a:xfrm>
            <a:off x="5441950" y="2206625"/>
            <a:ext cx="68263" cy="28575"/>
          </a:xfrm>
          <a:custGeom>
            <a:avLst/>
            <a:gdLst>
              <a:gd name="T0" fmla="*/ 2147483647 w 43"/>
              <a:gd name="T1" fmla="*/ 2147483647 h 18"/>
              <a:gd name="T2" fmla="*/ 2147483647 w 43"/>
              <a:gd name="T3" fmla="*/ 2147483647 h 18"/>
              <a:gd name="T4" fmla="*/ 0 w 43"/>
              <a:gd name="T5" fmla="*/ 0 h 18"/>
              <a:gd name="T6" fmla="*/ 0 60000 65536"/>
              <a:gd name="T7" fmla="*/ 0 60000 65536"/>
              <a:gd name="T8" fmla="*/ 0 60000 65536"/>
              <a:gd name="T9" fmla="*/ 0 w 43"/>
              <a:gd name="T10" fmla="*/ 0 h 18"/>
              <a:gd name="T11" fmla="*/ 43 w 43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8">
                <a:moveTo>
                  <a:pt x="42" y="17"/>
                </a:moveTo>
                <a:lnTo>
                  <a:pt x="25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77" name="Freeform 609"/>
          <p:cNvSpPr>
            <a:spLocks/>
          </p:cNvSpPr>
          <p:nvPr/>
        </p:nvSpPr>
        <p:spPr bwMode="auto">
          <a:xfrm>
            <a:off x="5362575" y="2206625"/>
            <a:ext cx="80963" cy="1588"/>
          </a:xfrm>
          <a:custGeom>
            <a:avLst/>
            <a:gdLst>
              <a:gd name="T0" fmla="*/ 2147483647 w 51"/>
              <a:gd name="T1" fmla="*/ 0 h 1"/>
              <a:gd name="T2" fmla="*/ 2147483647 w 51"/>
              <a:gd name="T3" fmla="*/ 0 h 1"/>
              <a:gd name="T4" fmla="*/ 0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50" y="0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78" name="Freeform 610"/>
          <p:cNvSpPr>
            <a:spLocks/>
          </p:cNvSpPr>
          <p:nvPr/>
        </p:nvSpPr>
        <p:spPr bwMode="auto">
          <a:xfrm>
            <a:off x="5310188" y="2206625"/>
            <a:ext cx="53975" cy="14288"/>
          </a:xfrm>
          <a:custGeom>
            <a:avLst/>
            <a:gdLst>
              <a:gd name="T0" fmla="*/ 2147483647 w 34"/>
              <a:gd name="T1" fmla="*/ 0 h 9"/>
              <a:gd name="T2" fmla="*/ 2147483647 w 34"/>
              <a:gd name="T3" fmla="*/ 2147483647 h 9"/>
              <a:gd name="T4" fmla="*/ 0 w 34"/>
              <a:gd name="T5" fmla="*/ 2147483647 h 9"/>
              <a:gd name="T6" fmla="*/ 0 60000 65536"/>
              <a:gd name="T7" fmla="*/ 0 60000 65536"/>
              <a:gd name="T8" fmla="*/ 0 60000 65536"/>
              <a:gd name="T9" fmla="*/ 0 w 34"/>
              <a:gd name="T10" fmla="*/ 0 h 9"/>
              <a:gd name="T11" fmla="*/ 34 w 34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9">
                <a:moveTo>
                  <a:pt x="33" y="0"/>
                </a:moveTo>
                <a:lnTo>
                  <a:pt x="17" y="8"/>
                </a:lnTo>
                <a:lnTo>
                  <a:pt x="0" y="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79" name="Freeform 611"/>
          <p:cNvSpPr>
            <a:spLocks/>
          </p:cNvSpPr>
          <p:nvPr/>
        </p:nvSpPr>
        <p:spPr bwMode="auto">
          <a:xfrm>
            <a:off x="5257800" y="2192338"/>
            <a:ext cx="53975" cy="28575"/>
          </a:xfrm>
          <a:custGeom>
            <a:avLst/>
            <a:gdLst>
              <a:gd name="T0" fmla="*/ 2147483647 w 34"/>
              <a:gd name="T1" fmla="*/ 2147483647 h 18"/>
              <a:gd name="T2" fmla="*/ 2147483647 w 34"/>
              <a:gd name="T3" fmla="*/ 2147483647 h 18"/>
              <a:gd name="T4" fmla="*/ 0 w 34"/>
              <a:gd name="T5" fmla="*/ 0 h 18"/>
              <a:gd name="T6" fmla="*/ 0 60000 65536"/>
              <a:gd name="T7" fmla="*/ 0 60000 65536"/>
              <a:gd name="T8" fmla="*/ 0 60000 65536"/>
              <a:gd name="T9" fmla="*/ 0 w 34"/>
              <a:gd name="T10" fmla="*/ 0 h 18"/>
              <a:gd name="T11" fmla="*/ 34 w 3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8">
                <a:moveTo>
                  <a:pt x="33" y="17"/>
                </a:moveTo>
                <a:lnTo>
                  <a:pt x="16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80" name="Freeform 612"/>
          <p:cNvSpPr>
            <a:spLocks/>
          </p:cNvSpPr>
          <p:nvPr/>
        </p:nvSpPr>
        <p:spPr bwMode="auto">
          <a:xfrm>
            <a:off x="5203825" y="2192338"/>
            <a:ext cx="55563" cy="1587"/>
          </a:xfrm>
          <a:custGeom>
            <a:avLst/>
            <a:gdLst>
              <a:gd name="T0" fmla="*/ 2147483647 w 35"/>
              <a:gd name="T1" fmla="*/ 0 h 1"/>
              <a:gd name="T2" fmla="*/ 2147483647 w 35"/>
              <a:gd name="T3" fmla="*/ 0 h 1"/>
              <a:gd name="T4" fmla="*/ 0 w 35"/>
              <a:gd name="T5" fmla="*/ 0 h 1"/>
              <a:gd name="T6" fmla="*/ 0 60000 65536"/>
              <a:gd name="T7" fmla="*/ 0 60000 65536"/>
              <a:gd name="T8" fmla="*/ 0 60000 65536"/>
              <a:gd name="T9" fmla="*/ 0 w 35"/>
              <a:gd name="T10" fmla="*/ 0 h 1"/>
              <a:gd name="T11" fmla="*/ 35 w 3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">
                <a:moveTo>
                  <a:pt x="34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81" name="Freeform 613"/>
          <p:cNvSpPr>
            <a:spLocks/>
          </p:cNvSpPr>
          <p:nvPr/>
        </p:nvSpPr>
        <p:spPr bwMode="auto">
          <a:xfrm>
            <a:off x="5151438" y="2163763"/>
            <a:ext cx="53975" cy="30162"/>
          </a:xfrm>
          <a:custGeom>
            <a:avLst/>
            <a:gdLst>
              <a:gd name="T0" fmla="*/ 2147483647 w 34"/>
              <a:gd name="T1" fmla="*/ 2147483647 h 19"/>
              <a:gd name="T2" fmla="*/ 2147483647 w 34"/>
              <a:gd name="T3" fmla="*/ 2147483647 h 19"/>
              <a:gd name="T4" fmla="*/ 0 w 34"/>
              <a:gd name="T5" fmla="*/ 0 h 19"/>
              <a:gd name="T6" fmla="*/ 0 60000 65536"/>
              <a:gd name="T7" fmla="*/ 0 60000 65536"/>
              <a:gd name="T8" fmla="*/ 0 60000 65536"/>
              <a:gd name="T9" fmla="*/ 0 w 34"/>
              <a:gd name="T10" fmla="*/ 0 h 19"/>
              <a:gd name="T11" fmla="*/ 34 w 34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9">
                <a:moveTo>
                  <a:pt x="33" y="18"/>
                </a:moveTo>
                <a:lnTo>
                  <a:pt x="16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82" name="Freeform 614"/>
          <p:cNvSpPr>
            <a:spLocks/>
          </p:cNvSpPr>
          <p:nvPr/>
        </p:nvSpPr>
        <p:spPr bwMode="auto">
          <a:xfrm>
            <a:off x="5084763" y="2163763"/>
            <a:ext cx="68262" cy="1587"/>
          </a:xfrm>
          <a:custGeom>
            <a:avLst/>
            <a:gdLst>
              <a:gd name="T0" fmla="*/ 2147483647 w 43"/>
              <a:gd name="T1" fmla="*/ 0 h 1"/>
              <a:gd name="T2" fmla="*/ 2147483647 w 43"/>
              <a:gd name="T3" fmla="*/ 0 h 1"/>
              <a:gd name="T4" fmla="*/ 0 w 43"/>
              <a:gd name="T5" fmla="*/ 0 h 1"/>
              <a:gd name="T6" fmla="*/ 0 60000 65536"/>
              <a:gd name="T7" fmla="*/ 0 60000 65536"/>
              <a:gd name="T8" fmla="*/ 0 60000 65536"/>
              <a:gd name="T9" fmla="*/ 0 w 43"/>
              <a:gd name="T10" fmla="*/ 0 h 1"/>
              <a:gd name="T11" fmla="*/ 43 w 4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">
                <a:moveTo>
                  <a:pt x="42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83" name="Freeform 615"/>
          <p:cNvSpPr>
            <a:spLocks/>
          </p:cNvSpPr>
          <p:nvPr/>
        </p:nvSpPr>
        <p:spPr bwMode="auto">
          <a:xfrm>
            <a:off x="5032375" y="2163763"/>
            <a:ext cx="53975" cy="44450"/>
          </a:xfrm>
          <a:custGeom>
            <a:avLst/>
            <a:gdLst>
              <a:gd name="T0" fmla="*/ 2147483647 w 34"/>
              <a:gd name="T1" fmla="*/ 0 h 28"/>
              <a:gd name="T2" fmla="*/ 2147483647 w 34"/>
              <a:gd name="T3" fmla="*/ 2147483647 h 28"/>
              <a:gd name="T4" fmla="*/ 0 w 34"/>
              <a:gd name="T5" fmla="*/ 2147483647 h 28"/>
              <a:gd name="T6" fmla="*/ 0 60000 65536"/>
              <a:gd name="T7" fmla="*/ 0 60000 65536"/>
              <a:gd name="T8" fmla="*/ 0 60000 65536"/>
              <a:gd name="T9" fmla="*/ 0 w 34"/>
              <a:gd name="T10" fmla="*/ 0 h 28"/>
              <a:gd name="T11" fmla="*/ 34 w 3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28">
                <a:moveTo>
                  <a:pt x="33" y="0"/>
                </a:moveTo>
                <a:lnTo>
                  <a:pt x="16" y="9"/>
                </a:lnTo>
                <a:lnTo>
                  <a:pt x="0" y="2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84" name="Freeform 616"/>
          <p:cNvSpPr>
            <a:spLocks/>
          </p:cNvSpPr>
          <p:nvPr/>
        </p:nvSpPr>
        <p:spPr bwMode="auto">
          <a:xfrm>
            <a:off x="4965700" y="2206625"/>
            <a:ext cx="68263" cy="112713"/>
          </a:xfrm>
          <a:custGeom>
            <a:avLst/>
            <a:gdLst>
              <a:gd name="T0" fmla="*/ 2147483647 w 43"/>
              <a:gd name="T1" fmla="*/ 0 h 71"/>
              <a:gd name="T2" fmla="*/ 2147483647 w 43"/>
              <a:gd name="T3" fmla="*/ 2147483647 h 71"/>
              <a:gd name="T4" fmla="*/ 2147483647 w 43"/>
              <a:gd name="T5" fmla="*/ 2147483647 h 71"/>
              <a:gd name="T6" fmla="*/ 0 w 43"/>
              <a:gd name="T7" fmla="*/ 2147483647 h 71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71"/>
              <a:gd name="T14" fmla="*/ 43 w 43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71">
                <a:moveTo>
                  <a:pt x="42" y="0"/>
                </a:moveTo>
                <a:lnTo>
                  <a:pt x="17" y="26"/>
                </a:lnTo>
                <a:lnTo>
                  <a:pt x="8" y="44"/>
                </a:lnTo>
                <a:lnTo>
                  <a:pt x="0" y="7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85" name="Freeform 617"/>
          <p:cNvSpPr>
            <a:spLocks/>
          </p:cNvSpPr>
          <p:nvPr/>
        </p:nvSpPr>
        <p:spPr bwMode="auto">
          <a:xfrm>
            <a:off x="4911725" y="2317750"/>
            <a:ext cx="55563" cy="252413"/>
          </a:xfrm>
          <a:custGeom>
            <a:avLst/>
            <a:gdLst>
              <a:gd name="T0" fmla="*/ 2147483647 w 35"/>
              <a:gd name="T1" fmla="*/ 0 h 159"/>
              <a:gd name="T2" fmla="*/ 2147483647 w 35"/>
              <a:gd name="T3" fmla="*/ 2147483647 h 159"/>
              <a:gd name="T4" fmla="*/ 0 w 35"/>
              <a:gd name="T5" fmla="*/ 2147483647 h 159"/>
              <a:gd name="T6" fmla="*/ 0 60000 65536"/>
              <a:gd name="T7" fmla="*/ 0 60000 65536"/>
              <a:gd name="T8" fmla="*/ 0 60000 65536"/>
              <a:gd name="T9" fmla="*/ 0 w 35"/>
              <a:gd name="T10" fmla="*/ 0 h 159"/>
              <a:gd name="T11" fmla="*/ 35 w 35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59">
                <a:moveTo>
                  <a:pt x="34" y="0"/>
                </a:moveTo>
                <a:lnTo>
                  <a:pt x="17" y="70"/>
                </a:lnTo>
                <a:lnTo>
                  <a:pt x="0" y="15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86" name="Freeform 618"/>
          <p:cNvSpPr>
            <a:spLocks/>
          </p:cNvSpPr>
          <p:nvPr/>
        </p:nvSpPr>
        <p:spPr bwMode="auto">
          <a:xfrm>
            <a:off x="4872038" y="2568575"/>
            <a:ext cx="41275" cy="406400"/>
          </a:xfrm>
          <a:custGeom>
            <a:avLst/>
            <a:gdLst>
              <a:gd name="T0" fmla="*/ 2147483647 w 26"/>
              <a:gd name="T1" fmla="*/ 0 h 256"/>
              <a:gd name="T2" fmla="*/ 2147483647 w 26"/>
              <a:gd name="T3" fmla="*/ 2147483647 h 256"/>
              <a:gd name="T4" fmla="*/ 2147483647 w 26"/>
              <a:gd name="T5" fmla="*/ 2147483647 h 256"/>
              <a:gd name="T6" fmla="*/ 2147483647 w 26"/>
              <a:gd name="T7" fmla="*/ 2147483647 h 256"/>
              <a:gd name="T8" fmla="*/ 0 w 26"/>
              <a:gd name="T9" fmla="*/ 2147483647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256"/>
              <a:gd name="T17" fmla="*/ 26 w 2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256">
                <a:moveTo>
                  <a:pt x="25" y="0"/>
                </a:moveTo>
                <a:lnTo>
                  <a:pt x="17" y="53"/>
                </a:lnTo>
                <a:lnTo>
                  <a:pt x="9" y="114"/>
                </a:lnTo>
                <a:lnTo>
                  <a:pt x="9" y="176"/>
                </a:lnTo>
                <a:lnTo>
                  <a:pt x="0" y="255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87" name="Freeform 619"/>
          <p:cNvSpPr>
            <a:spLocks/>
          </p:cNvSpPr>
          <p:nvPr/>
        </p:nvSpPr>
        <p:spPr bwMode="auto">
          <a:xfrm>
            <a:off x="4832350" y="2973388"/>
            <a:ext cx="41275" cy="628650"/>
          </a:xfrm>
          <a:custGeom>
            <a:avLst/>
            <a:gdLst>
              <a:gd name="T0" fmla="*/ 2147483647 w 26"/>
              <a:gd name="T1" fmla="*/ 0 h 396"/>
              <a:gd name="T2" fmla="*/ 2147483647 w 26"/>
              <a:gd name="T3" fmla="*/ 2147483647 h 396"/>
              <a:gd name="T4" fmla="*/ 2147483647 w 26"/>
              <a:gd name="T5" fmla="*/ 2147483647 h 396"/>
              <a:gd name="T6" fmla="*/ 2147483647 w 26"/>
              <a:gd name="T7" fmla="*/ 2147483647 h 396"/>
              <a:gd name="T8" fmla="*/ 0 w 26"/>
              <a:gd name="T9" fmla="*/ 2147483647 h 3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396"/>
              <a:gd name="T17" fmla="*/ 26 w 26"/>
              <a:gd name="T18" fmla="*/ 396 h 3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396">
                <a:moveTo>
                  <a:pt x="25" y="0"/>
                </a:moveTo>
                <a:lnTo>
                  <a:pt x="17" y="88"/>
                </a:lnTo>
                <a:lnTo>
                  <a:pt x="9" y="193"/>
                </a:lnTo>
                <a:lnTo>
                  <a:pt x="9" y="299"/>
                </a:lnTo>
                <a:lnTo>
                  <a:pt x="0" y="395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88" name="Freeform 620"/>
          <p:cNvSpPr>
            <a:spLocks/>
          </p:cNvSpPr>
          <p:nvPr/>
        </p:nvSpPr>
        <p:spPr bwMode="auto">
          <a:xfrm>
            <a:off x="4792663" y="3600450"/>
            <a:ext cx="41275" cy="490538"/>
          </a:xfrm>
          <a:custGeom>
            <a:avLst/>
            <a:gdLst>
              <a:gd name="T0" fmla="*/ 2147483647 w 26"/>
              <a:gd name="T1" fmla="*/ 0 h 309"/>
              <a:gd name="T2" fmla="*/ 2147483647 w 26"/>
              <a:gd name="T3" fmla="*/ 2147483647 h 309"/>
              <a:gd name="T4" fmla="*/ 2147483647 w 26"/>
              <a:gd name="T5" fmla="*/ 2147483647 h 309"/>
              <a:gd name="T6" fmla="*/ 0 w 26"/>
              <a:gd name="T7" fmla="*/ 2147483647 h 309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309"/>
              <a:gd name="T14" fmla="*/ 26 w 26"/>
              <a:gd name="T15" fmla="*/ 309 h 3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309">
                <a:moveTo>
                  <a:pt x="25" y="0"/>
                </a:moveTo>
                <a:lnTo>
                  <a:pt x="17" y="88"/>
                </a:lnTo>
                <a:lnTo>
                  <a:pt x="17" y="167"/>
                </a:lnTo>
                <a:lnTo>
                  <a:pt x="0" y="30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89" name="Freeform 621"/>
          <p:cNvSpPr>
            <a:spLocks/>
          </p:cNvSpPr>
          <p:nvPr/>
        </p:nvSpPr>
        <p:spPr bwMode="auto">
          <a:xfrm>
            <a:off x="4740275" y="4089400"/>
            <a:ext cx="53975" cy="406400"/>
          </a:xfrm>
          <a:custGeom>
            <a:avLst/>
            <a:gdLst>
              <a:gd name="T0" fmla="*/ 2147483647 w 34"/>
              <a:gd name="T1" fmla="*/ 0 h 256"/>
              <a:gd name="T2" fmla="*/ 2147483647 w 34"/>
              <a:gd name="T3" fmla="*/ 2147483647 h 256"/>
              <a:gd name="T4" fmla="*/ 0 w 34"/>
              <a:gd name="T5" fmla="*/ 2147483647 h 256"/>
              <a:gd name="T6" fmla="*/ 0 60000 65536"/>
              <a:gd name="T7" fmla="*/ 0 60000 65536"/>
              <a:gd name="T8" fmla="*/ 0 60000 65536"/>
              <a:gd name="T9" fmla="*/ 0 w 34"/>
              <a:gd name="T10" fmla="*/ 0 h 256"/>
              <a:gd name="T11" fmla="*/ 34 w 34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256">
                <a:moveTo>
                  <a:pt x="33" y="0"/>
                </a:moveTo>
                <a:lnTo>
                  <a:pt x="17" y="132"/>
                </a:lnTo>
                <a:lnTo>
                  <a:pt x="0" y="255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90" name="Freeform 622"/>
          <p:cNvSpPr>
            <a:spLocks/>
          </p:cNvSpPr>
          <p:nvPr/>
        </p:nvSpPr>
        <p:spPr bwMode="auto">
          <a:xfrm>
            <a:off x="4700588" y="4494213"/>
            <a:ext cx="41275" cy="350837"/>
          </a:xfrm>
          <a:custGeom>
            <a:avLst/>
            <a:gdLst>
              <a:gd name="T0" fmla="*/ 2147483647 w 26"/>
              <a:gd name="T1" fmla="*/ 0 h 221"/>
              <a:gd name="T2" fmla="*/ 2147483647 w 26"/>
              <a:gd name="T3" fmla="*/ 2147483647 h 221"/>
              <a:gd name="T4" fmla="*/ 0 w 26"/>
              <a:gd name="T5" fmla="*/ 2147483647 h 221"/>
              <a:gd name="T6" fmla="*/ 0 60000 65536"/>
              <a:gd name="T7" fmla="*/ 0 60000 65536"/>
              <a:gd name="T8" fmla="*/ 0 60000 65536"/>
              <a:gd name="T9" fmla="*/ 0 w 26"/>
              <a:gd name="T10" fmla="*/ 0 h 221"/>
              <a:gd name="T11" fmla="*/ 26 w 26"/>
              <a:gd name="T12" fmla="*/ 221 h 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221">
                <a:moveTo>
                  <a:pt x="25" y="0"/>
                </a:moveTo>
                <a:lnTo>
                  <a:pt x="8" y="114"/>
                </a:lnTo>
                <a:lnTo>
                  <a:pt x="0" y="22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91" name="Freeform 623"/>
          <p:cNvSpPr>
            <a:spLocks/>
          </p:cNvSpPr>
          <p:nvPr/>
        </p:nvSpPr>
        <p:spPr bwMode="auto">
          <a:xfrm>
            <a:off x="4687888" y="4843463"/>
            <a:ext cx="14287" cy="265112"/>
          </a:xfrm>
          <a:custGeom>
            <a:avLst/>
            <a:gdLst>
              <a:gd name="T0" fmla="*/ 2147483647 w 9"/>
              <a:gd name="T1" fmla="*/ 0 h 167"/>
              <a:gd name="T2" fmla="*/ 0 w 9"/>
              <a:gd name="T3" fmla="*/ 2147483647 h 167"/>
              <a:gd name="T4" fmla="*/ 0 w 9"/>
              <a:gd name="T5" fmla="*/ 2147483647 h 167"/>
              <a:gd name="T6" fmla="*/ 0 60000 65536"/>
              <a:gd name="T7" fmla="*/ 0 60000 65536"/>
              <a:gd name="T8" fmla="*/ 0 60000 65536"/>
              <a:gd name="T9" fmla="*/ 0 w 9"/>
              <a:gd name="T10" fmla="*/ 0 h 167"/>
              <a:gd name="T11" fmla="*/ 9 w 9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67">
                <a:moveTo>
                  <a:pt x="8" y="0"/>
                </a:moveTo>
                <a:lnTo>
                  <a:pt x="0" y="87"/>
                </a:lnTo>
                <a:lnTo>
                  <a:pt x="0" y="16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92" name="Freeform 624"/>
          <p:cNvSpPr>
            <a:spLocks/>
          </p:cNvSpPr>
          <p:nvPr/>
        </p:nvSpPr>
        <p:spPr bwMode="auto">
          <a:xfrm>
            <a:off x="4687888" y="5106988"/>
            <a:ext cx="1587" cy="225425"/>
          </a:xfrm>
          <a:custGeom>
            <a:avLst/>
            <a:gdLst>
              <a:gd name="T0" fmla="*/ 0 w 1"/>
              <a:gd name="T1" fmla="*/ 0 h 142"/>
              <a:gd name="T2" fmla="*/ 0 w 1"/>
              <a:gd name="T3" fmla="*/ 2147483647 h 142"/>
              <a:gd name="T4" fmla="*/ 0 w 1"/>
              <a:gd name="T5" fmla="*/ 2147483647 h 142"/>
              <a:gd name="T6" fmla="*/ 0 60000 65536"/>
              <a:gd name="T7" fmla="*/ 0 60000 65536"/>
              <a:gd name="T8" fmla="*/ 0 60000 65536"/>
              <a:gd name="T9" fmla="*/ 0 w 1"/>
              <a:gd name="T10" fmla="*/ 0 h 142"/>
              <a:gd name="T11" fmla="*/ 1 w 1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42">
                <a:moveTo>
                  <a:pt x="0" y="0"/>
                </a:moveTo>
                <a:lnTo>
                  <a:pt x="0" y="71"/>
                </a:lnTo>
                <a:lnTo>
                  <a:pt x="0" y="14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93" name="Freeform 625"/>
          <p:cNvSpPr>
            <a:spLocks/>
          </p:cNvSpPr>
          <p:nvPr/>
        </p:nvSpPr>
        <p:spPr bwMode="auto">
          <a:xfrm>
            <a:off x="4687888" y="5330825"/>
            <a:ext cx="14287" cy="196850"/>
          </a:xfrm>
          <a:custGeom>
            <a:avLst/>
            <a:gdLst>
              <a:gd name="T0" fmla="*/ 0 w 9"/>
              <a:gd name="T1" fmla="*/ 0 h 124"/>
              <a:gd name="T2" fmla="*/ 0 w 9"/>
              <a:gd name="T3" fmla="*/ 2147483647 h 124"/>
              <a:gd name="T4" fmla="*/ 2147483647 w 9"/>
              <a:gd name="T5" fmla="*/ 2147483647 h 124"/>
              <a:gd name="T6" fmla="*/ 2147483647 w 9"/>
              <a:gd name="T7" fmla="*/ 2147483647 h 124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24"/>
              <a:gd name="T14" fmla="*/ 9 w 9"/>
              <a:gd name="T15" fmla="*/ 124 h 1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24">
                <a:moveTo>
                  <a:pt x="0" y="0"/>
                </a:moveTo>
                <a:lnTo>
                  <a:pt x="0" y="70"/>
                </a:lnTo>
                <a:lnTo>
                  <a:pt x="8" y="97"/>
                </a:lnTo>
                <a:lnTo>
                  <a:pt x="8" y="12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94" name="Freeform 626"/>
          <p:cNvSpPr>
            <a:spLocks/>
          </p:cNvSpPr>
          <p:nvPr/>
        </p:nvSpPr>
        <p:spPr bwMode="auto">
          <a:xfrm>
            <a:off x="4700588" y="5526088"/>
            <a:ext cx="28575" cy="85725"/>
          </a:xfrm>
          <a:custGeom>
            <a:avLst/>
            <a:gdLst>
              <a:gd name="T0" fmla="*/ 0 w 18"/>
              <a:gd name="T1" fmla="*/ 0 h 54"/>
              <a:gd name="T2" fmla="*/ 0 w 18"/>
              <a:gd name="T3" fmla="*/ 2147483647 h 54"/>
              <a:gd name="T4" fmla="*/ 2147483647 w 18"/>
              <a:gd name="T5" fmla="*/ 2147483647 h 54"/>
              <a:gd name="T6" fmla="*/ 2147483647 w 18"/>
              <a:gd name="T7" fmla="*/ 2147483647 h 54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54"/>
              <a:gd name="T14" fmla="*/ 18 w 18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54">
                <a:moveTo>
                  <a:pt x="0" y="0"/>
                </a:moveTo>
                <a:lnTo>
                  <a:pt x="0" y="18"/>
                </a:lnTo>
                <a:lnTo>
                  <a:pt x="8" y="26"/>
                </a:lnTo>
                <a:lnTo>
                  <a:pt x="17" y="5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95" name="Freeform 627"/>
          <p:cNvSpPr>
            <a:spLocks/>
          </p:cNvSpPr>
          <p:nvPr/>
        </p:nvSpPr>
        <p:spPr bwMode="auto">
          <a:xfrm>
            <a:off x="4727575" y="5610225"/>
            <a:ext cx="53975" cy="98425"/>
          </a:xfrm>
          <a:custGeom>
            <a:avLst/>
            <a:gdLst>
              <a:gd name="T0" fmla="*/ 0 w 34"/>
              <a:gd name="T1" fmla="*/ 0 h 62"/>
              <a:gd name="T2" fmla="*/ 2147483647 w 34"/>
              <a:gd name="T3" fmla="*/ 2147483647 h 62"/>
              <a:gd name="T4" fmla="*/ 2147483647 w 34"/>
              <a:gd name="T5" fmla="*/ 2147483647 h 62"/>
              <a:gd name="T6" fmla="*/ 2147483647 w 34"/>
              <a:gd name="T7" fmla="*/ 2147483647 h 62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62"/>
              <a:gd name="T14" fmla="*/ 34 w 34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62">
                <a:moveTo>
                  <a:pt x="0" y="0"/>
                </a:moveTo>
                <a:lnTo>
                  <a:pt x="16" y="35"/>
                </a:lnTo>
                <a:lnTo>
                  <a:pt x="25" y="53"/>
                </a:lnTo>
                <a:lnTo>
                  <a:pt x="33" y="6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96" name="Freeform 628"/>
          <p:cNvSpPr>
            <a:spLocks/>
          </p:cNvSpPr>
          <p:nvPr/>
        </p:nvSpPr>
        <p:spPr bwMode="auto">
          <a:xfrm>
            <a:off x="4779963" y="5707063"/>
            <a:ext cx="53975" cy="1587"/>
          </a:xfrm>
          <a:custGeom>
            <a:avLst/>
            <a:gdLst>
              <a:gd name="T0" fmla="*/ 0 w 34"/>
              <a:gd name="T1" fmla="*/ 0 h 1"/>
              <a:gd name="T2" fmla="*/ 2147483647 w 34"/>
              <a:gd name="T3" fmla="*/ 0 h 1"/>
              <a:gd name="T4" fmla="*/ 2147483647 w 34"/>
              <a:gd name="T5" fmla="*/ 0 h 1"/>
              <a:gd name="T6" fmla="*/ 2147483647 w 34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1"/>
              <a:gd name="T14" fmla="*/ 34 w 34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1">
                <a:moveTo>
                  <a:pt x="0" y="0"/>
                </a:moveTo>
                <a:lnTo>
                  <a:pt x="8" y="0"/>
                </a:lnTo>
                <a:lnTo>
                  <a:pt x="17" y="0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97" name="Line 629"/>
          <p:cNvSpPr>
            <a:spLocks noChangeShapeType="1"/>
          </p:cNvSpPr>
          <p:nvPr/>
        </p:nvSpPr>
        <p:spPr bwMode="auto">
          <a:xfrm>
            <a:off x="4838700" y="5707063"/>
            <a:ext cx="269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398" name="Freeform 630"/>
          <p:cNvSpPr>
            <a:spLocks/>
          </p:cNvSpPr>
          <p:nvPr/>
        </p:nvSpPr>
        <p:spPr bwMode="auto">
          <a:xfrm>
            <a:off x="4872038" y="5707063"/>
            <a:ext cx="55562" cy="15875"/>
          </a:xfrm>
          <a:custGeom>
            <a:avLst/>
            <a:gdLst>
              <a:gd name="T0" fmla="*/ 0 w 35"/>
              <a:gd name="T1" fmla="*/ 0 h 10"/>
              <a:gd name="T2" fmla="*/ 2147483647 w 35"/>
              <a:gd name="T3" fmla="*/ 2147483647 h 10"/>
              <a:gd name="T4" fmla="*/ 2147483647 w 35"/>
              <a:gd name="T5" fmla="*/ 2147483647 h 10"/>
              <a:gd name="T6" fmla="*/ 0 60000 65536"/>
              <a:gd name="T7" fmla="*/ 0 60000 65536"/>
              <a:gd name="T8" fmla="*/ 0 60000 65536"/>
              <a:gd name="T9" fmla="*/ 0 w 35"/>
              <a:gd name="T10" fmla="*/ 0 h 10"/>
              <a:gd name="T11" fmla="*/ 35 w 35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0">
                <a:moveTo>
                  <a:pt x="0" y="0"/>
                </a:moveTo>
                <a:lnTo>
                  <a:pt x="17" y="9"/>
                </a:lnTo>
                <a:lnTo>
                  <a:pt x="34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399" name="Freeform 631"/>
          <p:cNvSpPr>
            <a:spLocks/>
          </p:cNvSpPr>
          <p:nvPr/>
        </p:nvSpPr>
        <p:spPr bwMode="auto">
          <a:xfrm>
            <a:off x="4926013" y="5694363"/>
            <a:ext cx="68262" cy="28575"/>
          </a:xfrm>
          <a:custGeom>
            <a:avLst/>
            <a:gdLst>
              <a:gd name="T0" fmla="*/ 0 w 43"/>
              <a:gd name="T1" fmla="*/ 2147483647 h 18"/>
              <a:gd name="T2" fmla="*/ 2147483647 w 43"/>
              <a:gd name="T3" fmla="*/ 2147483647 h 18"/>
              <a:gd name="T4" fmla="*/ 2147483647 w 43"/>
              <a:gd name="T5" fmla="*/ 0 h 18"/>
              <a:gd name="T6" fmla="*/ 0 60000 65536"/>
              <a:gd name="T7" fmla="*/ 0 60000 65536"/>
              <a:gd name="T8" fmla="*/ 0 60000 65536"/>
              <a:gd name="T9" fmla="*/ 0 w 43"/>
              <a:gd name="T10" fmla="*/ 0 h 18"/>
              <a:gd name="T11" fmla="*/ 43 w 43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8">
                <a:moveTo>
                  <a:pt x="0" y="17"/>
                </a:moveTo>
                <a:lnTo>
                  <a:pt x="17" y="8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00" name="Freeform 632"/>
          <p:cNvSpPr>
            <a:spLocks/>
          </p:cNvSpPr>
          <p:nvPr/>
        </p:nvSpPr>
        <p:spPr bwMode="auto">
          <a:xfrm>
            <a:off x="4992688" y="5694363"/>
            <a:ext cx="80962" cy="1587"/>
          </a:xfrm>
          <a:custGeom>
            <a:avLst/>
            <a:gdLst>
              <a:gd name="T0" fmla="*/ 0 w 51"/>
              <a:gd name="T1" fmla="*/ 0 h 1"/>
              <a:gd name="T2" fmla="*/ 2147483647 w 51"/>
              <a:gd name="T3" fmla="*/ 0 h 1"/>
              <a:gd name="T4" fmla="*/ 2147483647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0" y="0"/>
                </a:moveTo>
                <a:lnTo>
                  <a:pt x="25" y="0"/>
                </a:lnTo>
                <a:lnTo>
                  <a:pt x="5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01" name="Freeform 633"/>
          <p:cNvSpPr>
            <a:spLocks/>
          </p:cNvSpPr>
          <p:nvPr/>
        </p:nvSpPr>
        <p:spPr bwMode="auto">
          <a:xfrm>
            <a:off x="5072063" y="5680075"/>
            <a:ext cx="66675" cy="15875"/>
          </a:xfrm>
          <a:custGeom>
            <a:avLst/>
            <a:gdLst>
              <a:gd name="T0" fmla="*/ 0 w 42"/>
              <a:gd name="T1" fmla="*/ 2147483647 h 10"/>
              <a:gd name="T2" fmla="*/ 2147483647 w 42"/>
              <a:gd name="T3" fmla="*/ 2147483647 h 10"/>
              <a:gd name="T4" fmla="*/ 2147483647 w 42"/>
              <a:gd name="T5" fmla="*/ 0 h 10"/>
              <a:gd name="T6" fmla="*/ 0 60000 65536"/>
              <a:gd name="T7" fmla="*/ 0 60000 65536"/>
              <a:gd name="T8" fmla="*/ 0 60000 65536"/>
              <a:gd name="T9" fmla="*/ 0 w 42"/>
              <a:gd name="T10" fmla="*/ 0 h 10"/>
              <a:gd name="T11" fmla="*/ 42 w 42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10">
                <a:moveTo>
                  <a:pt x="0" y="9"/>
                </a:moveTo>
                <a:lnTo>
                  <a:pt x="25" y="9"/>
                </a:lnTo>
                <a:lnTo>
                  <a:pt x="41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02" name="Freeform 634"/>
          <p:cNvSpPr>
            <a:spLocks/>
          </p:cNvSpPr>
          <p:nvPr/>
        </p:nvSpPr>
        <p:spPr bwMode="auto">
          <a:xfrm>
            <a:off x="5137150" y="5665788"/>
            <a:ext cx="41275" cy="15875"/>
          </a:xfrm>
          <a:custGeom>
            <a:avLst/>
            <a:gdLst>
              <a:gd name="T0" fmla="*/ 0 w 26"/>
              <a:gd name="T1" fmla="*/ 2147483647 h 10"/>
              <a:gd name="T2" fmla="*/ 2147483647 w 26"/>
              <a:gd name="T3" fmla="*/ 0 h 10"/>
              <a:gd name="T4" fmla="*/ 2147483647 w 26"/>
              <a:gd name="T5" fmla="*/ 0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0" y="9"/>
                </a:moveTo>
                <a:lnTo>
                  <a:pt x="17" y="0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03" name="Freeform 635"/>
          <p:cNvSpPr>
            <a:spLocks/>
          </p:cNvSpPr>
          <p:nvPr/>
        </p:nvSpPr>
        <p:spPr bwMode="auto">
          <a:xfrm>
            <a:off x="5176838" y="5651500"/>
            <a:ext cx="41275" cy="15875"/>
          </a:xfrm>
          <a:custGeom>
            <a:avLst/>
            <a:gdLst>
              <a:gd name="T0" fmla="*/ 0 w 26"/>
              <a:gd name="T1" fmla="*/ 2147483647 h 10"/>
              <a:gd name="T2" fmla="*/ 2147483647 w 26"/>
              <a:gd name="T3" fmla="*/ 0 h 10"/>
              <a:gd name="T4" fmla="*/ 2147483647 w 26"/>
              <a:gd name="T5" fmla="*/ 0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0" y="9"/>
                </a:moveTo>
                <a:lnTo>
                  <a:pt x="17" y="0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04" name="Freeform 636"/>
          <p:cNvSpPr>
            <a:spLocks/>
          </p:cNvSpPr>
          <p:nvPr/>
        </p:nvSpPr>
        <p:spPr bwMode="auto">
          <a:xfrm>
            <a:off x="5216525" y="5637213"/>
            <a:ext cx="15875" cy="15875"/>
          </a:xfrm>
          <a:custGeom>
            <a:avLst/>
            <a:gdLst>
              <a:gd name="T0" fmla="*/ 0 w 10"/>
              <a:gd name="T1" fmla="*/ 2147483647 h 10"/>
              <a:gd name="T2" fmla="*/ 0 w 10"/>
              <a:gd name="T3" fmla="*/ 0 h 10"/>
              <a:gd name="T4" fmla="*/ 2147483647 w 10"/>
              <a:gd name="T5" fmla="*/ 0 h 10"/>
              <a:gd name="T6" fmla="*/ 0 60000 65536"/>
              <a:gd name="T7" fmla="*/ 0 60000 65536"/>
              <a:gd name="T8" fmla="*/ 0 60000 65536"/>
              <a:gd name="T9" fmla="*/ 0 w 10"/>
              <a:gd name="T10" fmla="*/ 0 h 10"/>
              <a:gd name="T11" fmla="*/ 10 w 1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0">
                <a:moveTo>
                  <a:pt x="0" y="9"/>
                </a:moveTo>
                <a:lnTo>
                  <a:pt x="0" y="0"/>
                </a:lnTo>
                <a:lnTo>
                  <a:pt x="9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05" name="Freeform 637"/>
          <p:cNvSpPr>
            <a:spLocks/>
          </p:cNvSpPr>
          <p:nvPr/>
        </p:nvSpPr>
        <p:spPr bwMode="auto">
          <a:xfrm>
            <a:off x="5230813" y="5637213"/>
            <a:ext cx="53975" cy="1587"/>
          </a:xfrm>
          <a:custGeom>
            <a:avLst/>
            <a:gdLst>
              <a:gd name="T0" fmla="*/ 0 w 34"/>
              <a:gd name="T1" fmla="*/ 0 h 1"/>
              <a:gd name="T2" fmla="*/ 2147483647 w 34"/>
              <a:gd name="T3" fmla="*/ 0 h 1"/>
              <a:gd name="T4" fmla="*/ 2147483647 w 34"/>
              <a:gd name="T5" fmla="*/ 0 h 1"/>
              <a:gd name="T6" fmla="*/ 0 60000 65536"/>
              <a:gd name="T7" fmla="*/ 0 60000 65536"/>
              <a:gd name="T8" fmla="*/ 0 60000 65536"/>
              <a:gd name="T9" fmla="*/ 0 w 34"/>
              <a:gd name="T10" fmla="*/ 0 h 1"/>
              <a:gd name="T11" fmla="*/ 34 w 3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">
                <a:moveTo>
                  <a:pt x="0" y="0"/>
                </a:moveTo>
                <a:lnTo>
                  <a:pt x="17" y="0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06" name="Freeform 638"/>
          <p:cNvSpPr>
            <a:spLocks/>
          </p:cNvSpPr>
          <p:nvPr/>
        </p:nvSpPr>
        <p:spPr bwMode="auto">
          <a:xfrm>
            <a:off x="5283200" y="5595938"/>
            <a:ext cx="68263" cy="42862"/>
          </a:xfrm>
          <a:custGeom>
            <a:avLst/>
            <a:gdLst>
              <a:gd name="T0" fmla="*/ 0 w 43"/>
              <a:gd name="T1" fmla="*/ 2147483647 h 27"/>
              <a:gd name="T2" fmla="*/ 2147483647 w 43"/>
              <a:gd name="T3" fmla="*/ 2147483647 h 27"/>
              <a:gd name="T4" fmla="*/ 2147483647 w 43"/>
              <a:gd name="T5" fmla="*/ 0 h 27"/>
              <a:gd name="T6" fmla="*/ 0 60000 65536"/>
              <a:gd name="T7" fmla="*/ 0 60000 65536"/>
              <a:gd name="T8" fmla="*/ 0 60000 65536"/>
              <a:gd name="T9" fmla="*/ 0 w 43"/>
              <a:gd name="T10" fmla="*/ 0 h 27"/>
              <a:gd name="T11" fmla="*/ 43 w 43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27">
                <a:moveTo>
                  <a:pt x="0" y="26"/>
                </a:moveTo>
                <a:lnTo>
                  <a:pt x="25" y="18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07" name="Freeform 639"/>
          <p:cNvSpPr>
            <a:spLocks/>
          </p:cNvSpPr>
          <p:nvPr/>
        </p:nvSpPr>
        <p:spPr bwMode="auto">
          <a:xfrm>
            <a:off x="5349875" y="5567363"/>
            <a:ext cx="28575" cy="30162"/>
          </a:xfrm>
          <a:custGeom>
            <a:avLst/>
            <a:gdLst>
              <a:gd name="T0" fmla="*/ 0 w 18"/>
              <a:gd name="T1" fmla="*/ 2147483647 h 19"/>
              <a:gd name="T2" fmla="*/ 2147483647 w 18"/>
              <a:gd name="T3" fmla="*/ 2147483647 h 19"/>
              <a:gd name="T4" fmla="*/ 2147483647 w 18"/>
              <a:gd name="T5" fmla="*/ 0 h 19"/>
              <a:gd name="T6" fmla="*/ 0 60000 65536"/>
              <a:gd name="T7" fmla="*/ 0 60000 65536"/>
              <a:gd name="T8" fmla="*/ 0 60000 65536"/>
              <a:gd name="T9" fmla="*/ 0 w 18"/>
              <a:gd name="T10" fmla="*/ 0 h 19"/>
              <a:gd name="T11" fmla="*/ 18 w 18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9">
                <a:moveTo>
                  <a:pt x="0" y="18"/>
                </a:moveTo>
                <a:lnTo>
                  <a:pt x="8" y="9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08" name="Freeform 640"/>
          <p:cNvSpPr>
            <a:spLocks/>
          </p:cNvSpPr>
          <p:nvPr/>
        </p:nvSpPr>
        <p:spPr bwMode="auto">
          <a:xfrm>
            <a:off x="5376863" y="5567363"/>
            <a:ext cx="66675" cy="1587"/>
          </a:xfrm>
          <a:custGeom>
            <a:avLst/>
            <a:gdLst>
              <a:gd name="T0" fmla="*/ 0 w 42"/>
              <a:gd name="T1" fmla="*/ 0 h 1"/>
              <a:gd name="T2" fmla="*/ 2147483647 w 42"/>
              <a:gd name="T3" fmla="*/ 0 h 1"/>
              <a:gd name="T4" fmla="*/ 2147483647 w 42"/>
              <a:gd name="T5" fmla="*/ 0 h 1"/>
              <a:gd name="T6" fmla="*/ 2147483647 w 42"/>
              <a:gd name="T7" fmla="*/ 0 h 1"/>
              <a:gd name="T8" fmla="*/ 2147483647 w 42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1"/>
              <a:gd name="T17" fmla="*/ 42 w 4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1">
                <a:moveTo>
                  <a:pt x="0" y="0"/>
                </a:moveTo>
                <a:lnTo>
                  <a:pt x="8" y="0"/>
                </a:lnTo>
                <a:lnTo>
                  <a:pt x="25" y="0"/>
                </a:lnTo>
                <a:lnTo>
                  <a:pt x="33" y="0"/>
                </a:lnTo>
                <a:lnTo>
                  <a:pt x="41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09" name="Freeform 641"/>
          <p:cNvSpPr>
            <a:spLocks/>
          </p:cNvSpPr>
          <p:nvPr/>
        </p:nvSpPr>
        <p:spPr bwMode="auto">
          <a:xfrm>
            <a:off x="5429250" y="5540375"/>
            <a:ext cx="14288" cy="28575"/>
          </a:xfrm>
          <a:custGeom>
            <a:avLst/>
            <a:gdLst>
              <a:gd name="T0" fmla="*/ 2147483647 w 9"/>
              <a:gd name="T1" fmla="*/ 2147483647 h 18"/>
              <a:gd name="T2" fmla="*/ 2147483647 w 9"/>
              <a:gd name="T3" fmla="*/ 2147483647 h 18"/>
              <a:gd name="T4" fmla="*/ 2147483647 w 9"/>
              <a:gd name="T5" fmla="*/ 2147483647 h 18"/>
              <a:gd name="T6" fmla="*/ 0 w 9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8"/>
              <a:gd name="T14" fmla="*/ 9 w 9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8">
                <a:moveTo>
                  <a:pt x="8" y="17"/>
                </a:moveTo>
                <a:lnTo>
                  <a:pt x="8" y="17"/>
                </a:lnTo>
                <a:lnTo>
                  <a:pt x="8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10" name="Freeform 642"/>
          <p:cNvSpPr>
            <a:spLocks/>
          </p:cNvSpPr>
          <p:nvPr/>
        </p:nvSpPr>
        <p:spPr bwMode="auto">
          <a:xfrm>
            <a:off x="5429250" y="5484813"/>
            <a:ext cx="28575" cy="57150"/>
          </a:xfrm>
          <a:custGeom>
            <a:avLst/>
            <a:gdLst>
              <a:gd name="T0" fmla="*/ 0 w 18"/>
              <a:gd name="T1" fmla="*/ 2147483647 h 36"/>
              <a:gd name="T2" fmla="*/ 2147483647 w 18"/>
              <a:gd name="T3" fmla="*/ 2147483647 h 36"/>
              <a:gd name="T4" fmla="*/ 2147483647 w 18"/>
              <a:gd name="T5" fmla="*/ 0 h 36"/>
              <a:gd name="T6" fmla="*/ 0 60000 65536"/>
              <a:gd name="T7" fmla="*/ 0 60000 65536"/>
              <a:gd name="T8" fmla="*/ 0 60000 65536"/>
              <a:gd name="T9" fmla="*/ 0 w 18"/>
              <a:gd name="T10" fmla="*/ 0 h 36"/>
              <a:gd name="T11" fmla="*/ 18 w 18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36">
                <a:moveTo>
                  <a:pt x="0" y="35"/>
                </a:moveTo>
                <a:lnTo>
                  <a:pt x="8" y="26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11" name="Freeform 643"/>
          <p:cNvSpPr>
            <a:spLocks/>
          </p:cNvSpPr>
          <p:nvPr/>
        </p:nvSpPr>
        <p:spPr bwMode="auto">
          <a:xfrm>
            <a:off x="5441950" y="5303838"/>
            <a:ext cx="15875" cy="182562"/>
          </a:xfrm>
          <a:custGeom>
            <a:avLst/>
            <a:gdLst>
              <a:gd name="T0" fmla="*/ 2147483647 w 10"/>
              <a:gd name="T1" fmla="*/ 2147483647 h 115"/>
              <a:gd name="T2" fmla="*/ 2147483647 w 10"/>
              <a:gd name="T3" fmla="*/ 2147483647 h 115"/>
              <a:gd name="T4" fmla="*/ 0 w 10"/>
              <a:gd name="T5" fmla="*/ 0 h 115"/>
              <a:gd name="T6" fmla="*/ 0 60000 65536"/>
              <a:gd name="T7" fmla="*/ 0 60000 65536"/>
              <a:gd name="T8" fmla="*/ 0 60000 65536"/>
              <a:gd name="T9" fmla="*/ 0 w 10"/>
              <a:gd name="T10" fmla="*/ 0 h 115"/>
              <a:gd name="T11" fmla="*/ 10 w 10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15">
                <a:moveTo>
                  <a:pt x="9" y="114"/>
                </a:moveTo>
                <a:lnTo>
                  <a:pt x="9" y="7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12" name="Freeform 644"/>
          <p:cNvSpPr>
            <a:spLocks/>
          </p:cNvSpPr>
          <p:nvPr/>
        </p:nvSpPr>
        <p:spPr bwMode="auto">
          <a:xfrm>
            <a:off x="5416550" y="5010150"/>
            <a:ext cx="26988" cy="295275"/>
          </a:xfrm>
          <a:custGeom>
            <a:avLst/>
            <a:gdLst>
              <a:gd name="T0" fmla="*/ 2147483647 w 17"/>
              <a:gd name="T1" fmla="*/ 2147483647 h 186"/>
              <a:gd name="T2" fmla="*/ 2147483647 w 17"/>
              <a:gd name="T3" fmla="*/ 2147483647 h 186"/>
              <a:gd name="T4" fmla="*/ 0 w 17"/>
              <a:gd name="T5" fmla="*/ 0 h 186"/>
              <a:gd name="T6" fmla="*/ 0 60000 65536"/>
              <a:gd name="T7" fmla="*/ 0 60000 65536"/>
              <a:gd name="T8" fmla="*/ 0 60000 65536"/>
              <a:gd name="T9" fmla="*/ 0 w 17"/>
              <a:gd name="T10" fmla="*/ 0 h 186"/>
              <a:gd name="T11" fmla="*/ 17 w 17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86">
                <a:moveTo>
                  <a:pt x="16" y="185"/>
                </a:moveTo>
                <a:lnTo>
                  <a:pt x="8" y="10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13" name="Freeform 645"/>
          <p:cNvSpPr>
            <a:spLocks/>
          </p:cNvSpPr>
          <p:nvPr/>
        </p:nvSpPr>
        <p:spPr bwMode="auto">
          <a:xfrm>
            <a:off x="5416550" y="4591050"/>
            <a:ext cx="14288" cy="420688"/>
          </a:xfrm>
          <a:custGeom>
            <a:avLst/>
            <a:gdLst>
              <a:gd name="T0" fmla="*/ 0 w 9"/>
              <a:gd name="T1" fmla="*/ 2147483647 h 265"/>
              <a:gd name="T2" fmla="*/ 0 w 9"/>
              <a:gd name="T3" fmla="*/ 2147483647 h 265"/>
              <a:gd name="T4" fmla="*/ 0 w 9"/>
              <a:gd name="T5" fmla="*/ 2147483647 h 265"/>
              <a:gd name="T6" fmla="*/ 2147483647 w 9"/>
              <a:gd name="T7" fmla="*/ 0 h 265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265"/>
              <a:gd name="T14" fmla="*/ 9 w 9"/>
              <a:gd name="T15" fmla="*/ 265 h 2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265">
                <a:moveTo>
                  <a:pt x="0" y="264"/>
                </a:moveTo>
                <a:lnTo>
                  <a:pt x="0" y="202"/>
                </a:lnTo>
                <a:lnTo>
                  <a:pt x="0" y="141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14" name="Freeform 646"/>
          <p:cNvSpPr>
            <a:spLocks/>
          </p:cNvSpPr>
          <p:nvPr/>
        </p:nvSpPr>
        <p:spPr bwMode="auto">
          <a:xfrm>
            <a:off x="5429250" y="4130675"/>
            <a:ext cx="1588" cy="461963"/>
          </a:xfrm>
          <a:custGeom>
            <a:avLst/>
            <a:gdLst>
              <a:gd name="T0" fmla="*/ 0 w 1"/>
              <a:gd name="T1" fmla="*/ 2147483647 h 291"/>
              <a:gd name="T2" fmla="*/ 0 w 1"/>
              <a:gd name="T3" fmla="*/ 2147483647 h 291"/>
              <a:gd name="T4" fmla="*/ 0 w 1"/>
              <a:gd name="T5" fmla="*/ 0 h 291"/>
              <a:gd name="T6" fmla="*/ 0 60000 65536"/>
              <a:gd name="T7" fmla="*/ 0 60000 65536"/>
              <a:gd name="T8" fmla="*/ 0 60000 65536"/>
              <a:gd name="T9" fmla="*/ 0 w 1"/>
              <a:gd name="T10" fmla="*/ 0 h 291"/>
              <a:gd name="T11" fmla="*/ 1 w 1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91">
                <a:moveTo>
                  <a:pt x="0" y="290"/>
                </a:moveTo>
                <a:lnTo>
                  <a:pt x="0" y="15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15" name="Line 647"/>
          <p:cNvSpPr>
            <a:spLocks noChangeShapeType="1"/>
          </p:cNvSpPr>
          <p:nvPr/>
        </p:nvSpPr>
        <p:spPr bwMode="auto">
          <a:xfrm flipV="1">
            <a:off x="5435600" y="3663950"/>
            <a:ext cx="0" cy="4730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416" name="Freeform 648"/>
          <p:cNvSpPr>
            <a:spLocks/>
          </p:cNvSpPr>
          <p:nvPr/>
        </p:nvSpPr>
        <p:spPr bwMode="auto">
          <a:xfrm>
            <a:off x="5441950" y="3197225"/>
            <a:ext cx="15875" cy="474663"/>
          </a:xfrm>
          <a:custGeom>
            <a:avLst/>
            <a:gdLst>
              <a:gd name="T0" fmla="*/ 0 w 10"/>
              <a:gd name="T1" fmla="*/ 2147483647 h 299"/>
              <a:gd name="T2" fmla="*/ 0 w 10"/>
              <a:gd name="T3" fmla="*/ 2147483647 h 299"/>
              <a:gd name="T4" fmla="*/ 2147483647 w 10"/>
              <a:gd name="T5" fmla="*/ 2147483647 h 299"/>
              <a:gd name="T6" fmla="*/ 2147483647 w 10"/>
              <a:gd name="T7" fmla="*/ 0 h 299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299"/>
              <a:gd name="T14" fmla="*/ 10 w 10"/>
              <a:gd name="T15" fmla="*/ 299 h 2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299">
                <a:moveTo>
                  <a:pt x="0" y="298"/>
                </a:moveTo>
                <a:lnTo>
                  <a:pt x="0" y="149"/>
                </a:lnTo>
                <a:lnTo>
                  <a:pt x="9" y="70"/>
                </a:lnTo>
                <a:lnTo>
                  <a:pt x="9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17" name="Freeform 649"/>
          <p:cNvSpPr>
            <a:spLocks/>
          </p:cNvSpPr>
          <p:nvPr/>
        </p:nvSpPr>
        <p:spPr bwMode="auto">
          <a:xfrm>
            <a:off x="5456238" y="2806700"/>
            <a:ext cx="26987" cy="392113"/>
          </a:xfrm>
          <a:custGeom>
            <a:avLst/>
            <a:gdLst>
              <a:gd name="T0" fmla="*/ 0 w 17"/>
              <a:gd name="T1" fmla="*/ 2147483647 h 247"/>
              <a:gd name="T2" fmla="*/ 2147483647 w 17"/>
              <a:gd name="T3" fmla="*/ 2147483647 h 247"/>
              <a:gd name="T4" fmla="*/ 2147483647 w 17"/>
              <a:gd name="T5" fmla="*/ 2147483647 h 247"/>
              <a:gd name="T6" fmla="*/ 2147483647 w 17"/>
              <a:gd name="T7" fmla="*/ 0 h 247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247"/>
              <a:gd name="T14" fmla="*/ 17 w 17"/>
              <a:gd name="T15" fmla="*/ 247 h 2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247">
                <a:moveTo>
                  <a:pt x="0" y="246"/>
                </a:moveTo>
                <a:lnTo>
                  <a:pt x="8" y="114"/>
                </a:lnTo>
                <a:lnTo>
                  <a:pt x="8" y="52"/>
                </a:lnTo>
                <a:lnTo>
                  <a:pt x="16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18" name="Freeform 650"/>
          <p:cNvSpPr>
            <a:spLocks/>
          </p:cNvSpPr>
          <p:nvPr/>
        </p:nvSpPr>
        <p:spPr bwMode="auto">
          <a:xfrm>
            <a:off x="5481638" y="2554288"/>
            <a:ext cx="55562" cy="254000"/>
          </a:xfrm>
          <a:custGeom>
            <a:avLst/>
            <a:gdLst>
              <a:gd name="T0" fmla="*/ 0 w 35"/>
              <a:gd name="T1" fmla="*/ 2147483647 h 160"/>
              <a:gd name="T2" fmla="*/ 2147483647 w 35"/>
              <a:gd name="T3" fmla="*/ 2147483647 h 160"/>
              <a:gd name="T4" fmla="*/ 2147483647 w 35"/>
              <a:gd name="T5" fmla="*/ 0 h 160"/>
              <a:gd name="T6" fmla="*/ 0 60000 65536"/>
              <a:gd name="T7" fmla="*/ 0 60000 65536"/>
              <a:gd name="T8" fmla="*/ 0 60000 65536"/>
              <a:gd name="T9" fmla="*/ 0 w 35"/>
              <a:gd name="T10" fmla="*/ 0 h 160"/>
              <a:gd name="T11" fmla="*/ 35 w 35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60">
                <a:moveTo>
                  <a:pt x="0" y="159"/>
                </a:moveTo>
                <a:lnTo>
                  <a:pt x="17" y="71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19" name="Freeform 651"/>
          <p:cNvSpPr>
            <a:spLocks/>
          </p:cNvSpPr>
          <p:nvPr/>
        </p:nvSpPr>
        <p:spPr bwMode="auto">
          <a:xfrm>
            <a:off x="5535613" y="2414588"/>
            <a:ext cx="1587" cy="141287"/>
          </a:xfrm>
          <a:custGeom>
            <a:avLst/>
            <a:gdLst>
              <a:gd name="T0" fmla="*/ 0 w 1"/>
              <a:gd name="T1" fmla="*/ 2147483647 h 89"/>
              <a:gd name="T2" fmla="*/ 0 w 1"/>
              <a:gd name="T3" fmla="*/ 2147483647 h 89"/>
              <a:gd name="T4" fmla="*/ 0 w 1"/>
              <a:gd name="T5" fmla="*/ 0 h 89"/>
              <a:gd name="T6" fmla="*/ 0 60000 65536"/>
              <a:gd name="T7" fmla="*/ 0 60000 65536"/>
              <a:gd name="T8" fmla="*/ 0 60000 65536"/>
              <a:gd name="T9" fmla="*/ 0 w 1"/>
              <a:gd name="T10" fmla="*/ 0 h 89"/>
              <a:gd name="T11" fmla="*/ 1 w 1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89">
                <a:moveTo>
                  <a:pt x="0" y="88"/>
                </a:moveTo>
                <a:lnTo>
                  <a:pt x="0" y="3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20" name="Freeform 652"/>
          <p:cNvSpPr>
            <a:spLocks/>
          </p:cNvSpPr>
          <p:nvPr/>
        </p:nvSpPr>
        <p:spPr bwMode="auto">
          <a:xfrm>
            <a:off x="5508625" y="2359025"/>
            <a:ext cx="28575" cy="57150"/>
          </a:xfrm>
          <a:custGeom>
            <a:avLst/>
            <a:gdLst>
              <a:gd name="T0" fmla="*/ 2147483647 w 18"/>
              <a:gd name="T1" fmla="*/ 2147483647 h 36"/>
              <a:gd name="T2" fmla="*/ 2147483647 w 18"/>
              <a:gd name="T3" fmla="*/ 2147483647 h 36"/>
              <a:gd name="T4" fmla="*/ 0 w 18"/>
              <a:gd name="T5" fmla="*/ 0 h 36"/>
              <a:gd name="T6" fmla="*/ 0 60000 65536"/>
              <a:gd name="T7" fmla="*/ 0 60000 65536"/>
              <a:gd name="T8" fmla="*/ 0 60000 65536"/>
              <a:gd name="T9" fmla="*/ 0 w 18"/>
              <a:gd name="T10" fmla="*/ 0 h 36"/>
              <a:gd name="T11" fmla="*/ 18 w 18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36">
                <a:moveTo>
                  <a:pt x="17" y="35"/>
                </a:moveTo>
                <a:lnTo>
                  <a:pt x="9" y="1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21" name="Freeform 653"/>
          <p:cNvSpPr>
            <a:spLocks/>
          </p:cNvSpPr>
          <p:nvPr/>
        </p:nvSpPr>
        <p:spPr bwMode="auto">
          <a:xfrm>
            <a:off x="5495925" y="2289175"/>
            <a:ext cx="14288" cy="71438"/>
          </a:xfrm>
          <a:custGeom>
            <a:avLst/>
            <a:gdLst>
              <a:gd name="T0" fmla="*/ 2147483647 w 9"/>
              <a:gd name="T1" fmla="*/ 2147483647 h 45"/>
              <a:gd name="T2" fmla="*/ 2147483647 w 9"/>
              <a:gd name="T3" fmla="*/ 2147483647 h 45"/>
              <a:gd name="T4" fmla="*/ 0 w 9"/>
              <a:gd name="T5" fmla="*/ 0 h 45"/>
              <a:gd name="T6" fmla="*/ 0 60000 65536"/>
              <a:gd name="T7" fmla="*/ 0 60000 65536"/>
              <a:gd name="T8" fmla="*/ 0 60000 65536"/>
              <a:gd name="T9" fmla="*/ 0 w 9"/>
              <a:gd name="T10" fmla="*/ 0 h 45"/>
              <a:gd name="T11" fmla="*/ 9 w 9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45">
                <a:moveTo>
                  <a:pt x="8" y="44"/>
                </a:moveTo>
                <a:lnTo>
                  <a:pt x="8" y="1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22" name="Freeform 654"/>
          <p:cNvSpPr>
            <a:spLocks/>
          </p:cNvSpPr>
          <p:nvPr/>
        </p:nvSpPr>
        <p:spPr bwMode="auto">
          <a:xfrm>
            <a:off x="5456238" y="2276475"/>
            <a:ext cx="41275" cy="14288"/>
          </a:xfrm>
          <a:custGeom>
            <a:avLst/>
            <a:gdLst>
              <a:gd name="T0" fmla="*/ 2147483647 w 26"/>
              <a:gd name="T1" fmla="*/ 2147483647 h 9"/>
              <a:gd name="T2" fmla="*/ 2147483647 w 26"/>
              <a:gd name="T3" fmla="*/ 0 h 9"/>
              <a:gd name="T4" fmla="*/ 0 w 26"/>
              <a:gd name="T5" fmla="*/ 0 h 9"/>
              <a:gd name="T6" fmla="*/ 0 60000 65536"/>
              <a:gd name="T7" fmla="*/ 0 60000 65536"/>
              <a:gd name="T8" fmla="*/ 0 60000 65536"/>
              <a:gd name="T9" fmla="*/ 0 w 26"/>
              <a:gd name="T10" fmla="*/ 0 h 9"/>
              <a:gd name="T11" fmla="*/ 26 w 26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9">
                <a:moveTo>
                  <a:pt x="25" y="8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23" name="Freeform 655"/>
          <p:cNvSpPr>
            <a:spLocks/>
          </p:cNvSpPr>
          <p:nvPr/>
        </p:nvSpPr>
        <p:spPr bwMode="auto">
          <a:xfrm>
            <a:off x="5416550" y="2276475"/>
            <a:ext cx="41275" cy="1588"/>
          </a:xfrm>
          <a:custGeom>
            <a:avLst/>
            <a:gdLst>
              <a:gd name="T0" fmla="*/ 2147483647 w 26"/>
              <a:gd name="T1" fmla="*/ 0 h 1"/>
              <a:gd name="T2" fmla="*/ 2147483647 w 26"/>
              <a:gd name="T3" fmla="*/ 0 h 1"/>
              <a:gd name="T4" fmla="*/ 0 w 26"/>
              <a:gd name="T5" fmla="*/ 0 h 1"/>
              <a:gd name="T6" fmla="*/ 0 60000 65536"/>
              <a:gd name="T7" fmla="*/ 0 60000 65536"/>
              <a:gd name="T8" fmla="*/ 0 60000 65536"/>
              <a:gd name="T9" fmla="*/ 0 w 26"/>
              <a:gd name="T10" fmla="*/ 0 h 1"/>
              <a:gd name="T11" fmla="*/ 26 w 2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">
                <a:moveTo>
                  <a:pt x="25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24" name="Freeform 656"/>
          <p:cNvSpPr>
            <a:spLocks/>
          </p:cNvSpPr>
          <p:nvPr/>
        </p:nvSpPr>
        <p:spPr bwMode="auto">
          <a:xfrm>
            <a:off x="5349875" y="2262188"/>
            <a:ext cx="68263" cy="15875"/>
          </a:xfrm>
          <a:custGeom>
            <a:avLst/>
            <a:gdLst>
              <a:gd name="T0" fmla="*/ 2147483647 w 43"/>
              <a:gd name="T1" fmla="*/ 2147483647 h 10"/>
              <a:gd name="T2" fmla="*/ 2147483647 w 43"/>
              <a:gd name="T3" fmla="*/ 0 h 10"/>
              <a:gd name="T4" fmla="*/ 0 w 43"/>
              <a:gd name="T5" fmla="*/ 0 h 10"/>
              <a:gd name="T6" fmla="*/ 0 60000 65536"/>
              <a:gd name="T7" fmla="*/ 0 60000 65536"/>
              <a:gd name="T8" fmla="*/ 0 60000 65536"/>
              <a:gd name="T9" fmla="*/ 0 w 43"/>
              <a:gd name="T10" fmla="*/ 0 h 10"/>
              <a:gd name="T11" fmla="*/ 43 w 4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0">
                <a:moveTo>
                  <a:pt x="42" y="9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25" name="Freeform 657"/>
          <p:cNvSpPr>
            <a:spLocks/>
          </p:cNvSpPr>
          <p:nvPr/>
        </p:nvSpPr>
        <p:spPr bwMode="auto">
          <a:xfrm>
            <a:off x="5283200" y="2262188"/>
            <a:ext cx="68263" cy="15875"/>
          </a:xfrm>
          <a:custGeom>
            <a:avLst/>
            <a:gdLst>
              <a:gd name="T0" fmla="*/ 2147483647 w 43"/>
              <a:gd name="T1" fmla="*/ 0 h 10"/>
              <a:gd name="T2" fmla="*/ 2147483647 w 43"/>
              <a:gd name="T3" fmla="*/ 2147483647 h 10"/>
              <a:gd name="T4" fmla="*/ 0 w 43"/>
              <a:gd name="T5" fmla="*/ 2147483647 h 10"/>
              <a:gd name="T6" fmla="*/ 0 60000 65536"/>
              <a:gd name="T7" fmla="*/ 0 60000 65536"/>
              <a:gd name="T8" fmla="*/ 0 60000 65536"/>
              <a:gd name="T9" fmla="*/ 0 w 43"/>
              <a:gd name="T10" fmla="*/ 0 h 10"/>
              <a:gd name="T11" fmla="*/ 43 w 4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0">
                <a:moveTo>
                  <a:pt x="42" y="0"/>
                </a:moveTo>
                <a:lnTo>
                  <a:pt x="25" y="9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26" name="Freeform 658"/>
          <p:cNvSpPr>
            <a:spLocks/>
          </p:cNvSpPr>
          <p:nvPr/>
        </p:nvSpPr>
        <p:spPr bwMode="auto">
          <a:xfrm>
            <a:off x="5203825" y="2233613"/>
            <a:ext cx="80963" cy="44450"/>
          </a:xfrm>
          <a:custGeom>
            <a:avLst/>
            <a:gdLst>
              <a:gd name="T0" fmla="*/ 2147483647 w 51"/>
              <a:gd name="T1" fmla="*/ 2147483647 h 28"/>
              <a:gd name="T2" fmla="*/ 2147483647 w 51"/>
              <a:gd name="T3" fmla="*/ 2147483647 h 28"/>
              <a:gd name="T4" fmla="*/ 0 w 51"/>
              <a:gd name="T5" fmla="*/ 0 h 28"/>
              <a:gd name="T6" fmla="*/ 0 60000 65536"/>
              <a:gd name="T7" fmla="*/ 0 60000 65536"/>
              <a:gd name="T8" fmla="*/ 0 60000 65536"/>
              <a:gd name="T9" fmla="*/ 0 w 51"/>
              <a:gd name="T10" fmla="*/ 0 h 28"/>
              <a:gd name="T11" fmla="*/ 51 w 51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28">
                <a:moveTo>
                  <a:pt x="50" y="27"/>
                </a:moveTo>
                <a:lnTo>
                  <a:pt x="25" y="1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27" name="Freeform 659"/>
          <p:cNvSpPr>
            <a:spLocks/>
          </p:cNvSpPr>
          <p:nvPr/>
        </p:nvSpPr>
        <p:spPr bwMode="auto">
          <a:xfrm>
            <a:off x="5111750" y="2233613"/>
            <a:ext cx="93663" cy="1587"/>
          </a:xfrm>
          <a:custGeom>
            <a:avLst/>
            <a:gdLst>
              <a:gd name="T0" fmla="*/ 2147483647 w 59"/>
              <a:gd name="T1" fmla="*/ 0 h 1"/>
              <a:gd name="T2" fmla="*/ 2147483647 w 59"/>
              <a:gd name="T3" fmla="*/ 0 h 1"/>
              <a:gd name="T4" fmla="*/ 0 w 59"/>
              <a:gd name="T5" fmla="*/ 0 h 1"/>
              <a:gd name="T6" fmla="*/ 0 60000 65536"/>
              <a:gd name="T7" fmla="*/ 0 60000 65536"/>
              <a:gd name="T8" fmla="*/ 0 60000 65536"/>
              <a:gd name="T9" fmla="*/ 0 w 59"/>
              <a:gd name="T10" fmla="*/ 0 h 1"/>
              <a:gd name="T11" fmla="*/ 59 w 59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1">
                <a:moveTo>
                  <a:pt x="58" y="0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28" name="Line 660"/>
          <p:cNvSpPr>
            <a:spLocks noChangeShapeType="1"/>
          </p:cNvSpPr>
          <p:nvPr/>
        </p:nvSpPr>
        <p:spPr bwMode="auto">
          <a:xfrm flipH="1">
            <a:off x="5026025" y="2233613"/>
            <a:ext cx="9207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429" name="Freeform 661"/>
          <p:cNvSpPr>
            <a:spLocks/>
          </p:cNvSpPr>
          <p:nvPr/>
        </p:nvSpPr>
        <p:spPr bwMode="auto">
          <a:xfrm>
            <a:off x="4938713" y="2233613"/>
            <a:ext cx="95250" cy="15875"/>
          </a:xfrm>
          <a:custGeom>
            <a:avLst/>
            <a:gdLst>
              <a:gd name="T0" fmla="*/ 2147483647 w 60"/>
              <a:gd name="T1" fmla="*/ 0 h 10"/>
              <a:gd name="T2" fmla="*/ 2147483647 w 60"/>
              <a:gd name="T3" fmla="*/ 0 h 10"/>
              <a:gd name="T4" fmla="*/ 0 w 60"/>
              <a:gd name="T5" fmla="*/ 2147483647 h 10"/>
              <a:gd name="T6" fmla="*/ 0 60000 65536"/>
              <a:gd name="T7" fmla="*/ 0 60000 65536"/>
              <a:gd name="T8" fmla="*/ 0 60000 65536"/>
              <a:gd name="T9" fmla="*/ 0 w 60"/>
              <a:gd name="T10" fmla="*/ 0 h 10"/>
              <a:gd name="T11" fmla="*/ 60 w 6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0">
                <a:moveTo>
                  <a:pt x="59" y="0"/>
                </a:moveTo>
                <a:lnTo>
                  <a:pt x="25" y="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30" name="Freeform 662"/>
          <p:cNvSpPr>
            <a:spLocks/>
          </p:cNvSpPr>
          <p:nvPr/>
        </p:nvSpPr>
        <p:spPr bwMode="auto">
          <a:xfrm>
            <a:off x="4859338" y="2247900"/>
            <a:ext cx="80962" cy="57150"/>
          </a:xfrm>
          <a:custGeom>
            <a:avLst/>
            <a:gdLst>
              <a:gd name="T0" fmla="*/ 2147483647 w 51"/>
              <a:gd name="T1" fmla="*/ 0 h 36"/>
              <a:gd name="T2" fmla="*/ 2147483647 w 51"/>
              <a:gd name="T3" fmla="*/ 2147483647 h 36"/>
              <a:gd name="T4" fmla="*/ 0 w 51"/>
              <a:gd name="T5" fmla="*/ 2147483647 h 36"/>
              <a:gd name="T6" fmla="*/ 0 60000 65536"/>
              <a:gd name="T7" fmla="*/ 0 60000 65536"/>
              <a:gd name="T8" fmla="*/ 0 60000 65536"/>
              <a:gd name="T9" fmla="*/ 0 w 51"/>
              <a:gd name="T10" fmla="*/ 0 h 36"/>
              <a:gd name="T11" fmla="*/ 51 w 51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36">
                <a:moveTo>
                  <a:pt x="50" y="0"/>
                </a:moveTo>
                <a:lnTo>
                  <a:pt x="25" y="9"/>
                </a:lnTo>
                <a:lnTo>
                  <a:pt x="0" y="35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31" name="Freeform 663"/>
          <p:cNvSpPr>
            <a:spLocks/>
          </p:cNvSpPr>
          <p:nvPr/>
        </p:nvSpPr>
        <p:spPr bwMode="auto">
          <a:xfrm>
            <a:off x="4792663" y="2303463"/>
            <a:ext cx="68262" cy="141287"/>
          </a:xfrm>
          <a:custGeom>
            <a:avLst/>
            <a:gdLst>
              <a:gd name="T0" fmla="*/ 2147483647 w 43"/>
              <a:gd name="T1" fmla="*/ 0 h 89"/>
              <a:gd name="T2" fmla="*/ 2147483647 w 43"/>
              <a:gd name="T3" fmla="*/ 2147483647 h 89"/>
              <a:gd name="T4" fmla="*/ 2147483647 w 43"/>
              <a:gd name="T5" fmla="*/ 2147483647 h 89"/>
              <a:gd name="T6" fmla="*/ 0 w 43"/>
              <a:gd name="T7" fmla="*/ 2147483647 h 89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89"/>
              <a:gd name="T14" fmla="*/ 43 w 43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89">
                <a:moveTo>
                  <a:pt x="42" y="0"/>
                </a:moveTo>
                <a:lnTo>
                  <a:pt x="17" y="35"/>
                </a:lnTo>
                <a:lnTo>
                  <a:pt x="9" y="62"/>
                </a:lnTo>
                <a:lnTo>
                  <a:pt x="0" y="8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32" name="Freeform 664"/>
          <p:cNvSpPr>
            <a:spLocks/>
          </p:cNvSpPr>
          <p:nvPr/>
        </p:nvSpPr>
        <p:spPr bwMode="auto">
          <a:xfrm>
            <a:off x="4713288" y="2443163"/>
            <a:ext cx="80962" cy="307975"/>
          </a:xfrm>
          <a:custGeom>
            <a:avLst/>
            <a:gdLst>
              <a:gd name="T0" fmla="*/ 2147483647 w 51"/>
              <a:gd name="T1" fmla="*/ 0 h 194"/>
              <a:gd name="T2" fmla="*/ 2147483647 w 51"/>
              <a:gd name="T3" fmla="*/ 2147483647 h 194"/>
              <a:gd name="T4" fmla="*/ 2147483647 w 51"/>
              <a:gd name="T5" fmla="*/ 2147483647 h 194"/>
              <a:gd name="T6" fmla="*/ 2147483647 w 51"/>
              <a:gd name="T7" fmla="*/ 2147483647 h 194"/>
              <a:gd name="T8" fmla="*/ 0 w 51"/>
              <a:gd name="T9" fmla="*/ 2147483647 h 1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194"/>
              <a:gd name="T17" fmla="*/ 51 w 51"/>
              <a:gd name="T18" fmla="*/ 194 h 1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194">
                <a:moveTo>
                  <a:pt x="50" y="0"/>
                </a:moveTo>
                <a:lnTo>
                  <a:pt x="34" y="35"/>
                </a:lnTo>
                <a:lnTo>
                  <a:pt x="25" y="79"/>
                </a:lnTo>
                <a:lnTo>
                  <a:pt x="9" y="132"/>
                </a:lnTo>
                <a:lnTo>
                  <a:pt x="0" y="19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33" name="Freeform 665"/>
          <p:cNvSpPr>
            <a:spLocks/>
          </p:cNvSpPr>
          <p:nvPr/>
        </p:nvSpPr>
        <p:spPr bwMode="auto">
          <a:xfrm>
            <a:off x="4687888" y="2749550"/>
            <a:ext cx="26987" cy="519113"/>
          </a:xfrm>
          <a:custGeom>
            <a:avLst/>
            <a:gdLst>
              <a:gd name="T0" fmla="*/ 2147483647 w 17"/>
              <a:gd name="T1" fmla="*/ 0 h 327"/>
              <a:gd name="T2" fmla="*/ 2147483647 w 17"/>
              <a:gd name="T3" fmla="*/ 2147483647 h 327"/>
              <a:gd name="T4" fmla="*/ 2147483647 w 17"/>
              <a:gd name="T5" fmla="*/ 2147483647 h 327"/>
              <a:gd name="T6" fmla="*/ 0 w 17"/>
              <a:gd name="T7" fmla="*/ 2147483647 h 327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327"/>
              <a:gd name="T14" fmla="*/ 17 w 17"/>
              <a:gd name="T15" fmla="*/ 327 h 3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327">
                <a:moveTo>
                  <a:pt x="16" y="0"/>
                </a:moveTo>
                <a:lnTo>
                  <a:pt x="8" y="71"/>
                </a:lnTo>
                <a:lnTo>
                  <a:pt x="8" y="150"/>
                </a:lnTo>
                <a:lnTo>
                  <a:pt x="0" y="32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34" name="Freeform 666"/>
          <p:cNvSpPr>
            <a:spLocks/>
          </p:cNvSpPr>
          <p:nvPr/>
        </p:nvSpPr>
        <p:spPr bwMode="auto">
          <a:xfrm>
            <a:off x="4660900" y="3267075"/>
            <a:ext cx="28575" cy="600075"/>
          </a:xfrm>
          <a:custGeom>
            <a:avLst/>
            <a:gdLst>
              <a:gd name="T0" fmla="*/ 2147483647 w 18"/>
              <a:gd name="T1" fmla="*/ 0 h 378"/>
              <a:gd name="T2" fmla="*/ 2147483647 w 18"/>
              <a:gd name="T3" fmla="*/ 2147483647 h 378"/>
              <a:gd name="T4" fmla="*/ 2147483647 w 18"/>
              <a:gd name="T5" fmla="*/ 2147483647 h 378"/>
              <a:gd name="T6" fmla="*/ 0 w 18"/>
              <a:gd name="T7" fmla="*/ 2147483647 h 378"/>
              <a:gd name="T8" fmla="*/ 0 w 18"/>
              <a:gd name="T9" fmla="*/ 2147483647 h 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378"/>
              <a:gd name="T17" fmla="*/ 18 w 18"/>
              <a:gd name="T18" fmla="*/ 378 h 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378">
                <a:moveTo>
                  <a:pt x="17" y="0"/>
                </a:moveTo>
                <a:lnTo>
                  <a:pt x="17" y="96"/>
                </a:lnTo>
                <a:lnTo>
                  <a:pt x="8" y="193"/>
                </a:lnTo>
                <a:lnTo>
                  <a:pt x="0" y="290"/>
                </a:lnTo>
                <a:lnTo>
                  <a:pt x="0" y="37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35" name="Freeform 667"/>
          <p:cNvSpPr>
            <a:spLocks/>
          </p:cNvSpPr>
          <p:nvPr/>
        </p:nvSpPr>
        <p:spPr bwMode="auto">
          <a:xfrm>
            <a:off x="4633913" y="3865563"/>
            <a:ext cx="28575" cy="434975"/>
          </a:xfrm>
          <a:custGeom>
            <a:avLst/>
            <a:gdLst>
              <a:gd name="T0" fmla="*/ 2147483647 w 18"/>
              <a:gd name="T1" fmla="*/ 0 h 274"/>
              <a:gd name="T2" fmla="*/ 2147483647 w 18"/>
              <a:gd name="T3" fmla="*/ 2147483647 h 274"/>
              <a:gd name="T4" fmla="*/ 2147483647 w 18"/>
              <a:gd name="T5" fmla="*/ 2147483647 h 274"/>
              <a:gd name="T6" fmla="*/ 0 w 18"/>
              <a:gd name="T7" fmla="*/ 2147483647 h 274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274"/>
              <a:gd name="T14" fmla="*/ 18 w 18"/>
              <a:gd name="T15" fmla="*/ 274 h 2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274">
                <a:moveTo>
                  <a:pt x="17" y="0"/>
                </a:moveTo>
                <a:lnTo>
                  <a:pt x="9" y="79"/>
                </a:lnTo>
                <a:lnTo>
                  <a:pt x="9" y="150"/>
                </a:lnTo>
                <a:lnTo>
                  <a:pt x="0" y="27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36" name="Freeform 668"/>
          <p:cNvSpPr>
            <a:spLocks/>
          </p:cNvSpPr>
          <p:nvPr/>
        </p:nvSpPr>
        <p:spPr bwMode="auto">
          <a:xfrm>
            <a:off x="4633913" y="4298950"/>
            <a:ext cx="1587" cy="363538"/>
          </a:xfrm>
          <a:custGeom>
            <a:avLst/>
            <a:gdLst>
              <a:gd name="T0" fmla="*/ 0 w 1"/>
              <a:gd name="T1" fmla="*/ 0 h 229"/>
              <a:gd name="T2" fmla="*/ 0 w 1"/>
              <a:gd name="T3" fmla="*/ 2147483647 h 229"/>
              <a:gd name="T4" fmla="*/ 0 w 1"/>
              <a:gd name="T5" fmla="*/ 2147483647 h 229"/>
              <a:gd name="T6" fmla="*/ 0 60000 65536"/>
              <a:gd name="T7" fmla="*/ 0 60000 65536"/>
              <a:gd name="T8" fmla="*/ 0 60000 65536"/>
              <a:gd name="T9" fmla="*/ 0 w 1"/>
              <a:gd name="T10" fmla="*/ 0 h 229"/>
              <a:gd name="T11" fmla="*/ 1 w 1"/>
              <a:gd name="T12" fmla="*/ 229 h 2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29">
                <a:moveTo>
                  <a:pt x="0" y="0"/>
                </a:moveTo>
                <a:lnTo>
                  <a:pt x="0" y="123"/>
                </a:lnTo>
                <a:lnTo>
                  <a:pt x="0" y="22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37" name="Freeform 669"/>
          <p:cNvSpPr>
            <a:spLocks/>
          </p:cNvSpPr>
          <p:nvPr/>
        </p:nvSpPr>
        <p:spPr bwMode="auto">
          <a:xfrm>
            <a:off x="4606925" y="4660900"/>
            <a:ext cx="28575" cy="322263"/>
          </a:xfrm>
          <a:custGeom>
            <a:avLst/>
            <a:gdLst>
              <a:gd name="T0" fmla="*/ 2147483647 w 18"/>
              <a:gd name="T1" fmla="*/ 0 h 203"/>
              <a:gd name="T2" fmla="*/ 2147483647 w 18"/>
              <a:gd name="T3" fmla="*/ 2147483647 h 203"/>
              <a:gd name="T4" fmla="*/ 0 w 18"/>
              <a:gd name="T5" fmla="*/ 2147483647 h 203"/>
              <a:gd name="T6" fmla="*/ 0 60000 65536"/>
              <a:gd name="T7" fmla="*/ 0 60000 65536"/>
              <a:gd name="T8" fmla="*/ 0 60000 65536"/>
              <a:gd name="T9" fmla="*/ 0 w 18"/>
              <a:gd name="T10" fmla="*/ 0 h 203"/>
              <a:gd name="T11" fmla="*/ 18 w 18"/>
              <a:gd name="T12" fmla="*/ 203 h 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03">
                <a:moveTo>
                  <a:pt x="17" y="0"/>
                </a:moveTo>
                <a:lnTo>
                  <a:pt x="9" y="106"/>
                </a:lnTo>
                <a:lnTo>
                  <a:pt x="0" y="202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38" name="Freeform 670"/>
          <p:cNvSpPr>
            <a:spLocks/>
          </p:cNvSpPr>
          <p:nvPr/>
        </p:nvSpPr>
        <p:spPr bwMode="auto">
          <a:xfrm>
            <a:off x="4606925" y="4981575"/>
            <a:ext cx="1588" cy="239713"/>
          </a:xfrm>
          <a:custGeom>
            <a:avLst/>
            <a:gdLst>
              <a:gd name="T0" fmla="*/ 0 w 1"/>
              <a:gd name="T1" fmla="*/ 0 h 151"/>
              <a:gd name="T2" fmla="*/ 0 w 1"/>
              <a:gd name="T3" fmla="*/ 2147483647 h 151"/>
              <a:gd name="T4" fmla="*/ 0 w 1"/>
              <a:gd name="T5" fmla="*/ 2147483647 h 151"/>
              <a:gd name="T6" fmla="*/ 0 60000 65536"/>
              <a:gd name="T7" fmla="*/ 0 60000 65536"/>
              <a:gd name="T8" fmla="*/ 0 60000 65536"/>
              <a:gd name="T9" fmla="*/ 0 w 1"/>
              <a:gd name="T10" fmla="*/ 0 h 151"/>
              <a:gd name="T11" fmla="*/ 1 w 1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1">
                <a:moveTo>
                  <a:pt x="0" y="0"/>
                </a:moveTo>
                <a:lnTo>
                  <a:pt x="0" y="79"/>
                </a:lnTo>
                <a:lnTo>
                  <a:pt x="0" y="15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39" name="Freeform 671"/>
          <p:cNvSpPr>
            <a:spLocks/>
          </p:cNvSpPr>
          <p:nvPr/>
        </p:nvSpPr>
        <p:spPr bwMode="auto">
          <a:xfrm>
            <a:off x="4606925" y="5219700"/>
            <a:ext cx="15875" cy="223838"/>
          </a:xfrm>
          <a:custGeom>
            <a:avLst/>
            <a:gdLst>
              <a:gd name="T0" fmla="*/ 0 w 10"/>
              <a:gd name="T1" fmla="*/ 0 h 141"/>
              <a:gd name="T2" fmla="*/ 0 w 10"/>
              <a:gd name="T3" fmla="*/ 2147483647 h 141"/>
              <a:gd name="T4" fmla="*/ 2147483647 w 10"/>
              <a:gd name="T5" fmla="*/ 2147483647 h 141"/>
              <a:gd name="T6" fmla="*/ 0 60000 65536"/>
              <a:gd name="T7" fmla="*/ 0 60000 65536"/>
              <a:gd name="T8" fmla="*/ 0 60000 65536"/>
              <a:gd name="T9" fmla="*/ 0 w 10"/>
              <a:gd name="T10" fmla="*/ 0 h 141"/>
              <a:gd name="T11" fmla="*/ 10 w 10"/>
              <a:gd name="T12" fmla="*/ 141 h 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41">
                <a:moveTo>
                  <a:pt x="0" y="0"/>
                </a:moveTo>
                <a:lnTo>
                  <a:pt x="0" y="70"/>
                </a:lnTo>
                <a:lnTo>
                  <a:pt x="9" y="14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40" name="Freeform 672"/>
          <p:cNvSpPr>
            <a:spLocks/>
          </p:cNvSpPr>
          <p:nvPr/>
        </p:nvSpPr>
        <p:spPr bwMode="auto">
          <a:xfrm>
            <a:off x="4621213" y="5441950"/>
            <a:ext cx="53975" cy="155575"/>
          </a:xfrm>
          <a:custGeom>
            <a:avLst/>
            <a:gdLst>
              <a:gd name="T0" fmla="*/ 0 w 34"/>
              <a:gd name="T1" fmla="*/ 0 h 98"/>
              <a:gd name="T2" fmla="*/ 2147483647 w 34"/>
              <a:gd name="T3" fmla="*/ 2147483647 h 98"/>
              <a:gd name="T4" fmla="*/ 2147483647 w 34"/>
              <a:gd name="T5" fmla="*/ 2147483647 h 98"/>
              <a:gd name="T6" fmla="*/ 0 60000 65536"/>
              <a:gd name="T7" fmla="*/ 0 60000 65536"/>
              <a:gd name="T8" fmla="*/ 0 60000 65536"/>
              <a:gd name="T9" fmla="*/ 0 w 34"/>
              <a:gd name="T10" fmla="*/ 0 h 98"/>
              <a:gd name="T11" fmla="*/ 34 w 34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98">
                <a:moveTo>
                  <a:pt x="0" y="0"/>
                </a:moveTo>
                <a:lnTo>
                  <a:pt x="17" y="53"/>
                </a:lnTo>
                <a:lnTo>
                  <a:pt x="33" y="9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41" name="Freeform 673"/>
          <p:cNvSpPr>
            <a:spLocks/>
          </p:cNvSpPr>
          <p:nvPr/>
        </p:nvSpPr>
        <p:spPr bwMode="auto">
          <a:xfrm>
            <a:off x="4673600" y="5595938"/>
            <a:ext cx="80963" cy="71437"/>
          </a:xfrm>
          <a:custGeom>
            <a:avLst/>
            <a:gdLst>
              <a:gd name="T0" fmla="*/ 0 w 51"/>
              <a:gd name="T1" fmla="*/ 0 h 45"/>
              <a:gd name="T2" fmla="*/ 2147483647 w 51"/>
              <a:gd name="T3" fmla="*/ 2147483647 h 45"/>
              <a:gd name="T4" fmla="*/ 2147483647 w 51"/>
              <a:gd name="T5" fmla="*/ 2147483647 h 45"/>
              <a:gd name="T6" fmla="*/ 0 60000 65536"/>
              <a:gd name="T7" fmla="*/ 0 60000 65536"/>
              <a:gd name="T8" fmla="*/ 0 60000 65536"/>
              <a:gd name="T9" fmla="*/ 0 w 51"/>
              <a:gd name="T10" fmla="*/ 0 h 45"/>
              <a:gd name="T11" fmla="*/ 51 w 51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45">
                <a:moveTo>
                  <a:pt x="0" y="0"/>
                </a:moveTo>
                <a:lnTo>
                  <a:pt x="25" y="26"/>
                </a:lnTo>
                <a:lnTo>
                  <a:pt x="50" y="4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42" name="Line 674"/>
          <p:cNvSpPr>
            <a:spLocks noChangeShapeType="1"/>
          </p:cNvSpPr>
          <p:nvPr/>
        </p:nvSpPr>
        <p:spPr bwMode="auto">
          <a:xfrm>
            <a:off x="4759325" y="5672138"/>
            <a:ext cx="53975" cy="28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443" name="Freeform 675"/>
          <p:cNvSpPr>
            <a:spLocks/>
          </p:cNvSpPr>
          <p:nvPr/>
        </p:nvSpPr>
        <p:spPr bwMode="auto">
          <a:xfrm>
            <a:off x="4819650" y="5707063"/>
            <a:ext cx="68263" cy="30162"/>
          </a:xfrm>
          <a:custGeom>
            <a:avLst/>
            <a:gdLst>
              <a:gd name="T0" fmla="*/ 0 w 43"/>
              <a:gd name="T1" fmla="*/ 0 h 19"/>
              <a:gd name="T2" fmla="*/ 2147483647 w 43"/>
              <a:gd name="T3" fmla="*/ 2147483647 h 19"/>
              <a:gd name="T4" fmla="*/ 2147483647 w 43"/>
              <a:gd name="T5" fmla="*/ 2147483647 h 19"/>
              <a:gd name="T6" fmla="*/ 0 60000 65536"/>
              <a:gd name="T7" fmla="*/ 0 60000 65536"/>
              <a:gd name="T8" fmla="*/ 0 60000 65536"/>
              <a:gd name="T9" fmla="*/ 0 w 43"/>
              <a:gd name="T10" fmla="*/ 0 h 19"/>
              <a:gd name="T11" fmla="*/ 43 w 43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9">
                <a:moveTo>
                  <a:pt x="0" y="0"/>
                </a:moveTo>
                <a:lnTo>
                  <a:pt x="25" y="9"/>
                </a:lnTo>
                <a:lnTo>
                  <a:pt x="42" y="1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44" name="Freeform 676"/>
          <p:cNvSpPr>
            <a:spLocks/>
          </p:cNvSpPr>
          <p:nvPr/>
        </p:nvSpPr>
        <p:spPr bwMode="auto">
          <a:xfrm>
            <a:off x="4886325" y="5721350"/>
            <a:ext cx="53975" cy="15875"/>
          </a:xfrm>
          <a:custGeom>
            <a:avLst/>
            <a:gdLst>
              <a:gd name="T0" fmla="*/ 0 w 34"/>
              <a:gd name="T1" fmla="*/ 2147483647 h 10"/>
              <a:gd name="T2" fmla="*/ 2147483647 w 34"/>
              <a:gd name="T3" fmla="*/ 2147483647 h 10"/>
              <a:gd name="T4" fmla="*/ 2147483647 w 34"/>
              <a:gd name="T5" fmla="*/ 0 h 10"/>
              <a:gd name="T6" fmla="*/ 0 60000 65536"/>
              <a:gd name="T7" fmla="*/ 0 60000 65536"/>
              <a:gd name="T8" fmla="*/ 0 60000 65536"/>
              <a:gd name="T9" fmla="*/ 0 w 34"/>
              <a:gd name="T10" fmla="*/ 0 h 10"/>
              <a:gd name="T11" fmla="*/ 34 w 3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0">
                <a:moveTo>
                  <a:pt x="0" y="9"/>
                </a:moveTo>
                <a:lnTo>
                  <a:pt x="16" y="9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45" name="Freeform 677"/>
          <p:cNvSpPr>
            <a:spLocks/>
          </p:cNvSpPr>
          <p:nvPr/>
        </p:nvSpPr>
        <p:spPr bwMode="auto">
          <a:xfrm>
            <a:off x="4938713" y="5721350"/>
            <a:ext cx="68262" cy="1588"/>
          </a:xfrm>
          <a:custGeom>
            <a:avLst/>
            <a:gdLst>
              <a:gd name="T0" fmla="*/ 0 w 43"/>
              <a:gd name="T1" fmla="*/ 0 h 1"/>
              <a:gd name="T2" fmla="*/ 2147483647 w 43"/>
              <a:gd name="T3" fmla="*/ 0 h 1"/>
              <a:gd name="T4" fmla="*/ 2147483647 w 43"/>
              <a:gd name="T5" fmla="*/ 0 h 1"/>
              <a:gd name="T6" fmla="*/ 0 60000 65536"/>
              <a:gd name="T7" fmla="*/ 0 60000 65536"/>
              <a:gd name="T8" fmla="*/ 0 60000 65536"/>
              <a:gd name="T9" fmla="*/ 0 w 43"/>
              <a:gd name="T10" fmla="*/ 0 h 1"/>
              <a:gd name="T11" fmla="*/ 43 w 4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">
                <a:moveTo>
                  <a:pt x="0" y="0"/>
                </a:moveTo>
                <a:lnTo>
                  <a:pt x="17" y="0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46" name="Freeform 678"/>
          <p:cNvSpPr>
            <a:spLocks/>
          </p:cNvSpPr>
          <p:nvPr/>
        </p:nvSpPr>
        <p:spPr bwMode="auto">
          <a:xfrm>
            <a:off x="5005388" y="5694363"/>
            <a:ext cx="80962" cy="28575"/>
          </a:xfrm>
          <a:custGeom>
            <a:avLst/>
            <a:gdLst>
              <a:gd name="T0" fmla="*/ 0 w 51"/>
              <a:gd name="T1" fmla="*/ 2147483647 h 18"/>
              <a:gd name="T2" fmla="*/ 2147483647 w 51"/>
              <a:gd name="T3" fmla="*/ 2147483647 h 18"/>
              <a:gd name="T4" fmla="*/ 2147483647 w 51"/>
              <a:gd name="T5" fmla="*/ 0 h 18"/>
              <a:gd name="T6" fmla="*/ 0 60000 65536"/>
              <a:gd name="T7" fmla="*/ 0 60000 65536"/>
              <a:gd name="T8" fmla="*/ 0 60000 65536"/>
              <a:gd name="T9" fmla="*/ 0 w 51"/>
              <a:gd name="T10" fmla="*/ 0 h 18"/>
              <a:gd name="T11" fmla="*/ 51 w 5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8">
                <a:moveTo>
                  <a:pt x="0" y="17"/>
                </a:moveTo>
                <a:lnTo>
                  <a:pt x="25" y="8"/>
                </a:lnTo>
                <a:lnTo>
                  <a:pt x="5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47" name="Freeform 679"/>
          <p:cNvSpPr>
            <a:spLocks/>
          </p:cNvSpPr>
          <p:nvPr/>
        </p:nvSpPr>
        <p:spPr bwMode="auto">
          <a:xfrm>
            <a:off x="5084763" y="5694363"/>
            <a:ext cx="41275" cy="1587"/>
          </a:xfrm>
          <a:custGeom>
            <a:avLst/>
            <a:gdLst>
              <a:gd name="T0" fmla="*/ 0 w 26"/>
              <a:gd name="T1" fmla="*/ 0 h 1"/>
              <a:gd name="T2" fmla="*/ 2147483647 w 26"/>
              <a:gd name="T3" fmla="*/ 0 h 1"/>
              <a:gd name="T4" fmla="*/ 2147483647 w 26"/>
              <a:gd name="T5" fmla="*/ 0 h 1"/>
              <a:gd name="T6" fmla="*/ 0 60000 65536"/>
              <a:gd name="T7" fmla="*/ 0 60000 65536"/>
              <a:gd name="T8" fmla="*/ 0 60000 65536"/>
              <a:gd name="T9" fmla="*/ 0 w 26"/>
              <a:gd name="T10" fmla="*/ 0 h 1"/>
              <a:gd name="T11" fmla="*/ 26 w 2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">
                <a:moveTo>
                  <a:pt x="0" y="0"/>
                </a:moveTo>
                <a:lnTo>
                  <a:pt x="17" y="0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48" name="Freeform 680"/>
          <p:cNvSpPr>
            <a:spLocks/>
          </p:cNvSpPr>
          <p:nvPr/>
        </p:nvSpPr>
        <p:spPr bwMode="auto">
          <a:xfrm>
            <a:off x="5124450" y="5694363"/>
            <a:ext cx="68263" cy="1587"/>
          </a:xfrm>
          <a:custGeom>
            <a:avLst/>
            <a:gdLst>
              <a:gd name="T0" fmla="*/ 0 w 43"/>
              <a:gd name="T1" fmla="*/ 0 h 1"/>
              <a:gd name="T2" fmla="*/ 2147483647 w 43"/>
              <a:gd name="T3" fmla="*/ 0 h 1"/>
              <a:gd name="T4" fmla="*/ 2147483647 w 43"/>
              <a:gd name="T5" fmla="*/ 0 h 1"/>
              <a:gd name="T6" fmla="*/ 0 60000 65536"/>
              <a:gd name="T7" fmla="*/ 0 60000 65536"/>
              <a:gd name="T8" fmla="*/ 0 60000 65536"/>
              <a:gd name="T9" fmla="*/ 0 w 43"/>
              <a:gd name="T10" fmla="*/ 0 h 1"/>
              <a:gd name="T11" fmla="*/ 43 w 4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">
                <a:moveTo>
                  <a:pt x="0" y="0"/>
                </a:moveTo>
                <a:lnTo>
                  <a:pt x="25" y="0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49" name="Freeform 681"/>
          <p:cNvSpPr>
            <a:spLocks/>
          </p:cNvSpPr>
          <p:nvPr/>
        </p:nvSpPr>
        <p:spPr bwMode="auto">
          <a:xfrm>
            <a:off x="5191125" y="5680075"/>
            <a:ext cx="26988" cy="15875"/>
          </a:xfrm>
          <a:custGeom>
            <a:avLst/>
            <a:gdLst>
              <a:gd name="T0" fmla="*/ 0 w 17"/>
              <a:gd name="T1" fmla="*/ 2147483647 h 10"/>
              <a:gd name="T2" fmla="*/ 2147483647 w 17"/>
              <a:gd name="T3" fmla="*/ 0 h 10"/>
              <a:gd name="T4" fmla="*/ 2147483647 w 17"/>
              <a:gd name="T5" fmla="*/ 0 h 10"/>
              <a:gd name="T6" fmla="*/ 0 60000 65536"/>
              <a:gd name="T7" fmla="*/ 0 60000 65536"/>
              <a:gd name="T8" fmla="*/ 0 60000 65536"/>
              <a:gd name="T9" fmla="*/ 0 w 17"/>
              <a:gd name="T10" fmla="*/ 0 h 10"/>
              <a:gd name="T11" fmla="*/ 17 w 17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0">
                <a:moveTo>
                  <a:pt x="0" y="9"/>
                </a:moveTo>
                <a:lnTo>
                  <a:pt x="8" y="0"/>
                </a:lnTo>
                <a:lnTo>
                  <a:pt x="16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50" name="Freeform 682"/>
          <p:cNvSpPr>
            <a:spLocks/>
          </p:cNvSpPr>
          <p:nvPr/>
        </p:nvSpPr>
        <p:spPr bwMode="auto">
          <a:xfrm>
            <a:off x="5216525" y="5680075"/>
            <a:ext cx="55563" cy="1588"/>
          </a:xfrm>
          <a:custGeom>
            <a:avLst/>
            <a:gdLst>
              <a:gd name="T0" fmla="*/ 0 w 35"/>
              <a:gd name="T1" fmla="*/ 0 h 1"/>
              <a:gd name="T2" fmla="*/ 2147483647 w 35"/>
              <a:gd name="T3" fmla="*/ 0 h 1"/>
              <a:gd name="T4" fmla="*/ 2147483647 w 35"/>
              <a:gd name="T5" fmla="*/ 0 h 1"/>
              <a:gd name="T6" fmla="*/ 0 60000 65536"/>
              <a:gd name="T7" fmla="*/ 0 60000 65536"/>
              <a:gd name="T8" fmla="*/ 0 60000 65536"/>
              <a:gd name="T9" fmla="*/ 0 w 35"/>
              <a:gd name="T10" fmla="*/ 0 h 1"/>
              <a:gd name="T11" fmla="*/ 35 w 3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">
                <a:moveTo>
                  <a:pt x="0" y="0"/>
                </a:moveTo>
                <a:lnTo>
                  <a:pt x="17" y="0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51" name="Freeform 683"/>
          <p:cNvSpPr>
            <a:spLocks/>
          </p:cNvSpPr>
          <p:nvPr/>
        </p:nvSpPr>
        <p:spPr bwMode="auto">
          <a:xfrm>
            <a:off x="5270500" y="5651500"/>
            <a:ext cx="41275" cy="30163"/>
          </a:xfrm>
          <a:custGeom>
            <a:avLst/>
            <a:gdLst>
              <a:gd name="T0" fmla="*/ 0 w 26"/>
              <a:gd name="T1" fmla="*/ 2147483647 h 19"/>
              <a:gd name="T2" fmla="*/ 2147483647 w 26"/>
              <a:gd name="T3" fmla="*/ 2147483647 h 19"/>
              <a:gd name="T4" fmla="*/ 2147483647 w 26"/>
              <a:gd name="T5" fmla="*/ 0 h 19"/>
              <a:gd name="T6" fmla="*/ 0 60000 65536"/>
              <a:gd name="T7" fmla="*/ 0 60000 65536"/>
              <a:gd name="T8" fmla="*/ 0 60000 65536"/>
              <a:gd name="T9" fmla="*/ 0 w 26"/>
              <a:gd name="T10" fmla="*/ 0 h 19"/>
              <a:gd name="T11" fmla="*/ 26 w 26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9">
                <a:moveTo>
                  <a:pt x="0" y="18"/>
                </a:moveTo>
                <a:lnTo>
                  <a:pt x="17" y="9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52" name="Line 684"/>
          <p:cNvSpPr>
            <a:spLocks noChangeShapeType="1"/>
          </p:cNvSpPr>
          <p:nvPr/>
        </p:nvSpPr>
        <p:spPr bwMode="auto">
          <a:xfrm flipV="1">
            <a:off x="5310188" y="5630863"/>
            <a:ext cx="0" cy="269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453" name="Freeform 685"/>
          <p:cNvSpPr>
            <a:spLocks/>
          </p:cNvSpPr>
          <p:nvPr/>
        </p:nvSpPr>
        <p:spPr bwMode="auto">
          <a:xfrm>
            <a:off x="5310188" y="5637213"/>
            <a:ext cx="41275" cy="1587"/>
          </a:xfrm>
          <a:custGeom>
            <a:avLst/>
            <a:gdLst>
              <a:gd name="T0" fmla="*/ 0 w 26"/>
              <a:gd name="T1" fmla="*/ 0 h 1"/>
              <a:gd name="T2" fmla="*/ 2147483647 w 26"/>
              <a:gd name="T3" fmla="*/ 0 h 1"/>
              <a:gd name="T4" fmla="*/ 2147483647 w 26"/>
              <a:gd name="T5" fmla="*/ 0 h 1"/>
              <a:gd name="T6" fmla="*/ 0 60000 65536"/>
              <a:gd name="T7" fmla="*/ 0 60000 65536"/>
              <a:gd name="T8" fmla="*/ 0 60000 65536"/>
              <a:gd name="T9" fmla="*/ 0 w 26"/>
              <a:gd name="T10" fmla="*/ 0 h 1"/>
              <a:gd name="T11" fmla="*/ 26 w 26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">
                <a:moveTo>
                  <a:pt x="0" y="0"/>
                </a:moveTo>
                <a:lnTo>
                  <a:pt x="8" y="0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54" name="Freeform 686"/>
          <p:cNvSpPr>
            <a:spLocks/>
          </p:cNvSpPr>
          <p:nvPr/>
        </p:nvSpPr>
        <p:spPr bwMode="auto">
          <a:xfrm>
            <a:off x="5349875" y="5595938"/>
            <a:ext cx="28575" cy="42862"/>
          </a:xfrm>
          <a:custGeom>
            <a:avLst/>
            <a:gdLst>
              <a:gd name="T0" fmla="*/ 0 w 18"/>
              <a:gd name="T1" fmla="*/ 2147483647 h 27"/>
              <a:gd name="T2" fmla="*/ 2147483647 w 18"/>
              <a:gd name="T3" fmla="*/ 2147483647 h 27"/>
              <a:gd name="T4" fmla="*/ 2147483647 w 18"/>
              <a:gd name="T5" fmla="*/ 0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0" y="26"/>
                </a:moveTo>
                <a:lnTo>
                  <a:pt x="8" y="9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55" name="Freeform 687"/>
          <p:cNvSpPr>
            <a:spLocks/>
          </p:cNvSpPr>
          <p:nvPr/>
        </p:nvSpPr>
        <p:spPr bwMode="auto">
          <a:xfrm>
            <a:off x="5376863" y="5595938"/>
            <a:ext cx="14287" cy="1587"/>
          </a:xfrm>
          <a:custGeom>
            <a:avLst/>
            <a:gdLst>
              <a:gd name="T0" fmla="*/ 0 w 9"/>
              <a:gd name="T1" fmla="*/ 0 h 1"/>
              <a:gd name="T2" fmla="*/ 0 w 9"/>
              <a:gd name="T3" fmla="*/ 0 h 1"/>
              <a:gd name="T4" fmla="*/ 2147483647 w 9"/>
              <a:gd name="T5" fmla="*/ 0 h 1"/>
              <a:gd name="T6" fmla="*/ 0 60000 65536"/>
              <a:gd name="T7" fmla="*/ 0 60000 65536"/>
              <a:gd name="T8" fmla="*/ 0 60000 65536"/>
              <a:gd name="T9" fmla="*/ 0 w 9"/>
              <a:gd name="T10" fmla="*/ 0 h 1"/>
              <a:gd name="T11" fmla="*/ 9 w 9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56" name="Freeform 688"/>
          <p:cNvSpPr>
            <a:spLocks/>
          </p:cNvSpPr>
          <p:nvPr/>
        </p:nvSpPr>
        <p:spPr bwMode="auto">
          <a:xfrm>
            <a:off x="5389563" y="5540375"/>
            <a:ext cx="28575" cy="57150"/>
          </a:xfrm>
          <a:custGeom>
            <a:avLst/>
            <a:gdLst>
              <a:gd name="T0" fmla="*/ 0 w 18"/>
              <a:gd name="T1" fmla="*/ 2147483647 h 36"/>
              <a:gd name="T2" fmla="*/ 2147483647 w 18"/>
              <a:gd name="T3" fmla="*/ 2147483647 h 36"/>
              <a:gd name="T4" fmla="*/ 2147483647 w 18"/>
              <a:gd name="T5" fmla="*/ 0 h 36"/>
              <a:gd name="T6" fmla="*/ 0 60000 65536"/>
              <a:gd name="T7" fmla="*/ 0 60000 65536"/>
              <a:gd name="T8" fmla="*/ 0 60000 65536"/>
              <a:gd name="T9" fmla="*/ 0 w 18"/>
              <a:gd name="T10" fmla="*/ 0 h 36"/>
              <a:gd name="T11" fmla="*/ 18 w 18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36">
                <a:moveTo>
                  <a:pt x="0" y="35"/>
                </a:moveTo>
                <a:lnTo>
                  <a:pt x="8" y="17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57" name="Freeform 689"/>
          <p:cNvSpPr>
            <a:spLocks/>
          </p:cNvSpPr>
          <p:nvPr/>
        </p:nvSpPr>
        <p:spPr bwMode="auto">
          <a:xfrm>
            <a:off x="5416550" y="5484813"/>
            <a:ext cx="14288" cy="57150"/>
          </a:xfrm>
          <a:custGeom>
            <a:avLst/>
            <a:gdLst>
              <a:gd name="T0" fmla="*/ 0 w 9"/>
              <a:gd name="T1" fmla="*/ 2147483647 h 36"/>
              <a:gd name="T2" fmla="*/ 2147483647 w 9"/>
              <a:gd name="T3" fmla="*/ 2147483647 h 36"/>
              <a:gd name="T4" fmla="*/ 2147483647 w 9"/>
              <a:gd name="T5" fmla="*/ 0 h 36"/>
              <a:gd name="T6" fmla="*/ 0 60000 65536"/>
              <a:gd name="T7" fmla="*/ 0 60000 65536"/>
              <a:gd name="T8" fmla="*/ 0 60000 65536"/>
              <a:gd name="T9" fmla="*/ 0 w 9"/>
              <a:gd name="T10" fmla="*/ 0 h 36"/>
              <a:gd name="T11" fmla="*/ 9 w 9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6">
                <a:moveTo>
                  <a:pt x="0" y="35"/>
                </a:moveTo>
                <a:lnTo>
                  <a:pt x="8" y="17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58" name="Freeform 690"/>
          <p:cNvSpPr>
            <a:spLocks/>
          </p:cNvSpPr>
          <p:nvPr/>
        </p:nvSpPr>
        <p:spPr bwMode="auto">
          <a:xfrm>
            <a:off x="5429250" y="5316538"/>
            <a:ext cx="1588" cy="169862"/>
          </a:xfrm>
          <a:custGeom>
            <a:avLst/>
            <a:gdLst>
              <a:gd name="T0" fmla="*/ 0 w 1"/>
              <a:gd name="T1" fmla="*/ 2147483647 h 107"/>
              <a:gd name="T2" fmla="*/ 0 w 1"/>
              <a:gd name="T3" fmla="*/ 2147483647 h 107"/>
              <a:gd name="T4" fmla="*/ 0 w 1"/>
              <a:gd name="T5" fmla="*/ 2147483647 h 107"/>
              <a:gd name="T6" fmla="*/ 0 w 1"/>
              <a:gd name="T7" fmla="*/ 0 h 107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07"/>
              <a:gd name="T14" fmla="*/ 1 w 1"/>
              <a:gd name="T15" fmla="*/ 107 h 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07">
                <a:moveTo>
                  <a:pt x="0" y="106"/>
                </a:moveTo>
                <a:lnTo>
                  <a:pt x="0" y="62"/>
                </a:lnTo>
                <a:lnTo>
                  <a:pt x="0" y="3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59" name="Freeform 691"/>
          <p:cNvSpPr>
            <a:spLocks/>
          </p:cNvSpPr>
          <p:nvPr/>
        </p:nvSpPr>
        <p:spPr bwMode="auto">
          <a:xfrm>
            <a:off x="5389563" y="4995863"/>
            <a:ext cx="41275" cy="322262"/>
          </a:xfrm>
          <a:custGeom>
            <a:avLst/>
            <a:gdLst>
              <a:gd name="T0" fmla="*/ 2147483647 w 26"/>
              <a:gd name="T1" fmla="*/ 2147483647 h 203"/>
              <a:gd name="T2" fmla="*/ 2147483647 w 26"/>
              <a:gd name="T3" fmla="*/ 2147483647 h 203"/>
              <a:gd name="T4" fmla="*/ 2147483647 w 26"/>
              <a:gd name="T5" fmla="*/ 2147483647 h 203"/>
              <a:gd name="T6" fmla="*/ 0 w 26"/>
              <a:gd name="T7" fmla="*/ 0 h 203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203"/>
              <a:gd name="T14" fmla="*/ 26 w 26"/>
              <a:gd name="T15" fmla="*/ 203 h 2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203">
                <a:moveTo>
                  <a:pt x="25" y="202"/>
                </a:moveTo>
                <a:lnTo>
                  <a:pt x="17" y="158"/>
                </a:lnTo>
                <a:lnTo>
                  <a:pt x="8" y="11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60" name="Freeform 692"/>
          <p:cNvSpPr>
            <a:spLocks/>
          </p:cNvSpPr>
          <p:nvPr/>
        </p:nvSpPr>
        <p:spPr bwMode="auto">
          <a:xfrm>
            <a:off x="5389563" y="4564063"/>
            <a:ext cx="1587" cy="433387"/>
          </a:xfrm>
          <a:custGeom>
            <a:avLst/>
            <a:gdLst>
              <a:gd name="T0" fmla="*/ 0 w 1"/>
              <a:gd name="T1" fmla="*/ 2147483647 h 273"/>
              <a:gd name="T2" fmla="*/ 0 w 1"/>
              <a:gd name="T3" fmla="*/ 2147483647 h 273"/>
              <a:gd name="T4" fmla="*/ 0 w 1"/>
              <a:gd name="T5" fmla="*/ 2147483647 h 273"/>
              <a:gd name="T6" fmla="*/ 0 w 1"/>
              <a:gd name="T7" fmla="*/ 0 h 273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73"/>
              <a:gd name="T14" fmla="*/ 1 w 1"/>
              <a:gd name="T15" fmla="*/ 273 h 2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73">
                <a:moveTo>
                  <a:pt x="0" y="272"/>
                </a:moveTo>
                <a:lnTo>
                  <a:pt x="0" y="211"/>
                </a:lnTo>
                <a:lnTo>
                  <a:pt x="0" y="14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61" name="Line 693"/>
          <p:cNvSpPr>
            <a:spLocks noChangeShapeType="1"/>
          </p:cNvSpPr>
          <p:nvPr/>
        </p:nvSpPr>
        <p:spPr bwMode="auto">
          <a:xfrm flipV="1">
            <a:off x="5389563" y="4111625"/>
            <a:ext cx="0" cy="4587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462" name="Freeform 694"/>
          <p:cNvSpPr>
            <a:spLocks/>
          </p:cNvSpPr>
          <p:nvPr/>
        </p:nvSpPr>
        <p:spPr bwMode="auto">
          <a:xfrm>
            <a:off x="5376863" y="3657600"/>
            <a:ext cx="14287" cy="461963"/>
          </a:xfrm>
          <a:custGeom>
            <a:avLst/>
            <a:gdLst>
              <a:gd name="T0" fmla="*/ 2147483647 w 9"/>
              <a:gd name="T1" fmla="*/ 2147483647 h 291"/>
              <a:gd name="T2" fmla="*/ 0 w 9"/>
              <a:gd name="T3" fmla="*/ 2147483647 h 291"/>
              <a:gd name="T4" fmla="*/ 0 w 9"/>
              <a:gd name="T5" fmla="*/ 0 h 291"/>
              <a:gd name="T6" fmla="*/ 0 60000 65536"/>
              <a:gd name="T7" fmla="*/ 0 60000 65536"/>
              <a:gd name="T8" fmla="*/ 0 60000 65536"/>
              <a:gd name="T9" fmla="*/ 0 w 9"/>
              <a:gd name="T10" fmla="*/ 0 h 291"/>
              <a:gd name="T11" fmla="*/ 9 w 9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91">
                <a:moveTo>
                  <a:pt x="8" y="290"/>
                </a:moveTo>
                <a:lnTo>
                  <a:pt x="0" y="14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63" name="Freeform 695"/>
          <p:cNvSpPr>
            <a:spLocks/>
          </p:cNvSpPr>
          <p:nvPr/>
        </p:nvSpPr>
        <p:spPr bwMode="auto">
          <a:xfrm>
            <a:off x="5376863" y="3209925"/>
            <a:ext cx="14287" cy="449263"/>
          </a:xfrm>
          <a:custGeom>
            <a:avLst/>
            <a:gdLst>
              <a:gd name="T0" fmla="*/ 0 w 9"/>
              <a:gd name="T1" fmla="*/ 2147483647 h 283"/>
              <a:gd name="T2" fmla="*/ 0 w 9"/>
              <a:gd name="T3" fmla="*/ 2147483647 h 283"/>
              <a:gd name="T4" fmla="*/ 2147483647 w 9"/>
              <a:gd name="T5" fmla="*/ 0 h 283"/>
              <a:gd name="T6" fmla="*/ 0 60000 65536"/>
              <a:gd name="T7" fmla="*/ 0 60000 65536"/>
              <a:gd name="T8" fmla="*/ 0 60000 65536"/>
              <a:gd name="T9" fmla="*/ 0 w 9"/>
              <a:gd name="T10" fmla="*/ 0 h 283"/>
              <a:gd name="T11" fmla="*/ 9 w 9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83">
                <a:moveTo>
                  <a:pt x="0" y="282"/>
                </a:moveTo>
                <a:lnTo>
                  <a:pt x="0" y="141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64" name="Freeform 696"/>
          <p:cNvSpPr>
            <a:spLocks/>
          </p:cNvSpPr>
          <p:nvPr/>
        </p:nvSpPr>
        <p:spPr bwMode="auto">
          <a:xfrm>
            <a:off x="5389563" y="2833688"/>
            <a:ext cx="14287" cy="377825"/>
          </a:xfrm>
          <a:custGeom>
            <a:avLst/>
            <a:gdLst>
              <a:gd name="T0" fmla="*/ 0 w 9"/>
              <a:gd name="T1" fmla="*/ 2147483647 h 238"/>
              <a:gd name="T2" fmla="*/ 0 w 9"/>
              <a:gd name="T3" fmla="*/ 2147483647 h 238"/>
              <a:gd name="T4" fmla="*/ 2147483647 w 9"/>
              <a:gd name="T5" fmla="*/ 2147483647 h 238"/>
              <a:gd name="T6" fmla="*/ 2147483647 w 9"/>
              <a:gd name="T7" fmla="*/ 0 h 238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238"/>
              <a:gd name="T14" fmla="*/ 9 w 9"/>
              <a:gd name="T15" fmla="*/ 238 h 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238">
                <a:moveTo>
                  <a:pt x="0" y="237"/>
                </a:moveTo>
                <a:lnTo>
                  <a:pt x="0" y="114"/>
                </a:lnTo>
                <a:lnTo>
                  <a:pt x="8" y="53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65" name="Freeform 697"/>
          <p:cNvSpPr>
            <a:spLocks/>
          </p:cNvSpPr>
          <p:nvPr/>
        </p:nvSpPr>
        <p:spPr bwMode="auto">
          <a:xfrm>
            <a:off x="5402263" y="2597150"/>
            <a:ext cx="55562" cy="238125"/>
          </a:xfrm>
          <a:custGeom>
            <a:avLst/>
            <a:gdLst>
              <a:gd name="T0" fmla="*/ 0 w 35"/>
              <a:gd name="T1" fmla="*/ 2147483647 h 150"/>
              <a:gd name="T2" fmla="*/ 2147483647 w 35"/>
              <a:gd name="T3" fmla="*/ 2147483647 h 150"/>
              <a:gd name="T4" fmla="*/ 2147483647 w 35"/>
              <a:gd name="T5" fmla="*/ 2147483647 h 150"/>
              <a:gd name="T6" fmla="*/ 2147483647 w 35"/>
              <a:gd name="T7" fmla="*/ 0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35"/>
              <a:gd name="T13" fmla="*/ 0 h 150"/>
              <a:gd name="T14" fmla="*/ 35 w 35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" h="150">
                <a:moveTo>
                  <a:pt x="0" y="149"/>
                </a:moveTo>
                <a:lnTo>
                  <a:pt x="9" y="105"/>
                </a:lnTo>
                <a:lnTo>
                  <a:pt x="17" y="61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66" name="Freeform 698"/>
          <p:cNvSpPr>
            <a:spLocks/>
          </p:cNvSpPr>
          <p:nvPr/>
        </p:nvSpPr>
        <p:spPr bwMode="auto">
          <a:xfrm>
            <a:off x="5456238" y="2443163"/>
            <a:ext cx="14287" cy="155575"/>
          </a:xfrm>
          <a:custGeom>
            <a:avLst/>
            <a:gdLst>
              <a:gd name="T0" fmla="*/ 0 w 9"/>
              <a:gd name="T1" fmla="*/ 2147483647 h 98"/>
              <a:gd name="T2" fmla="*/ 2147483647 w 9"/>
              <a:gd name="T3" fmla="*/ 2147483647 h 98"/>
              <a:gd name="T4" fmla="*/ 2147483647 w 9"/>
              <a:gd name="T5" fmla="*/ 0 h 98"/>
              <a:gd name="T6" fmla="*/ 0 60000 65536"/>
              <a:gd name="T7" fmla="*/ 0 60000 65536"/>
              <a:gd name="T8" fmla="*/ 0 60000 65536"/>
              <a:gd name="T9" fmla="*/ 0 w 9"/>
              <a:gd name="T10" fmla="*/ 0 h 98"/>
              <a:gd name="T11" fmla="*/ 9 w 9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98">
                <a:moveTo>
                  <a:pt x="0" y="97"/>
                </a:moveTo>
                <a:lnTo>
                  <a:pt x="8" y="44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67" name="Freeform 699"/>
          <p:cNvSpPr>
            <a:spLocks/>
          </p:cNvSpPr>
          <p:nvPr/>
        </p:nvSpPr>
        <p:spPr bwMode="auto">
          <a:xfrm>
            <a:off x="5441950" y="2387600"/>
            <a:ext cx="28575" cy="57150"/>
          </a:xfrm>
          <a:custGeom>
            <a:avLst/>
            <a:gdLst>
              <a:gd name="T0" fmla="*/ 2147483647 w 18"/>
              <a:gd name="T1" fmla="*/ 2147483647 h 36"/>
              <a:gd name="T2" fmla="*/ 2147483647 w 18"/>
              <a:gd name="T3" fmla="*/ 2147483647 h 36"/>
              <a:gd name="T4" fmla="*/ 0 w 18"/>
              <a:gd name="T5" fmla="*/ 0 h 36"/>
              <a:gd name="T6" fmla="*/ 0 60000 65536"/>
              <a:gd name="T7" fmla="*/ 0 60000 65536"/>
              <a:gd name="T8" fmla="*/ 0 60000 65536"/>
              <a:gd name="T9" fmla="*/ 0 w 18"/>
              <a:gd name="T10" fmla="*/ 0 h 36"/>
              <a:gd name="T11" fmla="*/ 18 w 18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36">
                <a:moveTo>
                  <a:pt x="17" y="35"/>
                </a:moveTo>
                <a:lnTo>
                  <a:pt x="9" y="1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68" name="Freeform 700"/>
          <p:cNvSpPr>
            <a:spLocks/>
          </p:cNvSpPr>
          <p:nvPr/>
        </p:nvSpPr>
        <p:spPr bwMode="auto">
          <a:xfrm>
            <a:off x="5429250" y="2346325"/>
            <a:ext cx="14288" cy="42863"/>
          </a:xfrm>
          <a:custGeom>
            <a:avLst/>
            <a:gdLst>
              <a:gd name="T0" fmla="*/ 2147483647 w 9"/>
              <a:gd name="T1" fmla="*/ 2147483647 h 27"/>
              <a:gd name="T2" fmla="*/ 2147483647 w 9"/>
              <a:gd name="T3" fmla="*/ 2147483647 h 27"/>
              <a:gd name="T4" fmla="*/ 0 w 9"/>
              <a:gd name="T5" fmla="*/ 0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8" y="26"/>
                </a:moveTo>
                <a:lnTo>
                  <a:pt x="8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69" name="Freeform 701"/>
          <p:cNvSpPr>
            <a:spLocks/>
          </p:cNvSpPr>
          <p:nvPr/>
        </p:nvSpPr>
        <p:spPr bwMode="auto">
          <a:xfrm>
            <a:off x="5376863" y="2317750"/>
            <a:ext cx="53975" cy="30163"/>
          </a:xfrm>
          <a:custGeom>
            <a:avLst/>
            <a:gdLst>
              <a:gd name="T0" fmla="*/ 2147483647 w 34"/>
              <a:gd name="T1" fmla="*/ 2147483647 h 19"/>
              <a:gd name="T2" fmla="*/ 2147483647 w 34"/>
              <a:gd name="T3" fmla="*/ 2147483647 h 19"/>
              <a:gd name="T4" fmla="*/ 0 w 34"/>
              <a:gd name="T5" fmla="*/ 0 h 19"/>
              <a:gd name="T6" fmla="*/ 0 60000 65536"/>
              <a:gd name="T7" fmla="*/ 0 60000 65536"/>
              <a:gd name="T8" fmla="*/ 0 60000 65536"/>
              <a:gd name="T9" fmla="*/ 0 w 34"/>
              <a:gd name="T10" fmla="*/ 0 h 19"/>
              <a:gd name="T11" fmla="*/ 34 w 34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9">
                <a:moveTo>
                  <a:pt x="33" y="18"/>
                </a:moveTo>
                <a:lnTo>
                  <a:pt x="16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70" name="Freeform 702"/>
          <p:cNvSpPr>
            <a:spLocks/>
          </p:cNvSpPr>
          <p:nvPr/>
        </p:nvSpPr>
        <p:spPr bwMode="auto">
          <a:xfrm>
            <a:off x="5322888" y="2317750"/>
            <a:ext cx="55562" cy="15875"/>
          </a:xfrm>
          <a:custGeom>
            <a:avLst/>
            <a:gdLst>
              <a:gd name="T0" fmla="*/ 2147483647 w 35"/>
              <a:gd name="T1" fmla="*/ 0 h 10"/>
              <a:gd name="T2" fmla="*/ 2147483647 w 35"/>
              <a:gd name="T3" fmla="*/ 0 h 10"/>
              <a:gd name="T4" fmla="*/ 0 w 35"/>
              <a:gd name="T5" fmla="*/ 2147483647 h 10"/>
              <a:gd name="T6" fmla="*/ 0 60000 65536"/>
              <a:gd name="T7" fmla="*/ 0 60000 65536"/>
              <a:gd name="T8" fmla="*/ 0 60000 65536"/>
              <a:gd name="T9" fmla="*/ 0 w 35"/>
              <a:gd name="T10" fmla="*/ 0 h 10"/>
              <a:gd name="T11" fmla="*/ 35 w 35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0">
                <a:moveTo>
                  <a:pt x="34" y="0"/>
                </a:moveTo>
                <a:lnTo>
                  <a:pt x="17" y="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71" name="Freeform 703"/>
          <p:cNvSpPr>
            <a:spLocks/>
          </p:cNvSpPr>
          <p:nvPr/>
        </p:nvSpPr>
        <p:spPr bwMode="auto">
          <a:xfrm>
            <a:off x="5257800" y="2303463"/>
            <a:ext cx="66675" cy="30162"/>
          </a:xfrm>
          <a:custGeom>
            <a:avLst/>
            <a:gdLst>
              <a:gd name="T0" fmla="*/ 2147483647 w 42"/>
              <a:gd name="T1" fmla="*/ 2147483647 h 19"/>
              <a:gd name="T2" fmla="*/ 2147483647 w 42"/>
              <a:gd name="T3" fmla="*/ 2147483647 h 19"/>
              <a:gd name="T4" fmla="*/ 0 w 42"/>
              <a:gd name="T5" fmla="*/ 0 h 19"/>
              <a:gd name="T6" fmla="*/ 0 60000 65536"/>
              <a:gd name="T7" fmla="*/ 0 60000 65536"/>
              <a:gd name="T8" fmla="*/ 0 60000 65536"/>
              <a:gd name="T9" fmla="*/ 0 w 42"/>
              <a:gd name="T10" fmla="*/ 0 h 19"/>
              <a:gd name="T11" fmla="*/ 42 w 42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19">
                <a:moveTo>
                  <a:pt x="41" y="18"/>
                </a:moveTo>
                <a:lnTo>
                  <a:pt x="25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72" name="Freeform 704"/>
          <p:cNvSpPr>
            <a:spLocks/>
          </p:cNvSpPr>
          <p:nvPr/>
        </p:nvSpPr>
        <p:spPr bwMode="auto">
          <a:xfrm>
            <a:off x="5164138" y="2303463"/>
            <a:ext cx="95250" cy="1587"/>
          </a:xfrm>
          <a:custGeom>
            <a:avLst/>
            <a:gdLst>
              <a:gd name="T0" fmla="*/ 2147483647 w 60"/>
              <a:gd name="T1" fmla="*/ 0 h 1"/>
              <a:gd name="T2" fmla="*/ 2147483647 w 60"/>
              <a:gd name="T3" fmla="*/ 0 h 1"/>
              <a:gd name="T4" fmla="*/ 0 w 60"/>
              <a:gd name="T5" fmla="*/ 0 h 1"/>
              <a:gd name="T6" fmla="*/ 0 60000 65536"/>
              <a:gd name="T7" fmla="*/ 0 60000 65536"/>
              <a:gd name="T8" fmla="*/ 0 60000 65536"/>
              <a:gd name="T9" fmla="*/ 0 w 60"/>
              <a:gd name="T10" fmla="*/ 0 h 1"/>
              <a:gd name="T11" fmla="*/ 60 w 6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">
                <a:moveTo>
                  <a:pt x="59" y="0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73" name="Freeform 705"/>
          <p:cNvSpPr>
            <a:spLocks/>
          </p:cNvSpPr>
          <p:nvPr/>
        </p:nvSpPr>
        <p:spPr bwMode="auto">
          <a:xfrm>
            <a:off x="5097463" y="2303463"/>
            <a:ext cx="68262" cy="1587"/>
          </a:xfrm>
          <a:custGeom>
            <a:avLst/>
            <a:gdLst>
              <a:gd name="T0" fmla="*/ 2147483647 w 43"/>
              <a:gd name="T1" fmla="*/ 0 h 1"/>
              <a:gd name="T2" fmla="*/ 2147483647 w 43"/>
              <a:gd name="T3" fmla="*/ 0 h 1"/>
              <a:gd name="T4" fmla="*/ 0 w 43"/>
              <a:gd name="T5" fmla="*/ 0 h 1"/>
              <a:gd name="T6" fmla="*/ 0 60000 65536"/>
              <a:gd name="T7" fmla="*/ 0 60000 65536"/>
              <a:gd name="T8" fmla="*/ 0 60000 65536"/>
              <a:gd name="T9" fmla="*/ 0 w 43"/>
              <a:gd name="T10" fmla="*/ 0 h 1"/>
              <a:gd name="T11" fmla="*/ 43 w 4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">
                <a:moveTo>
                  <a:pt x="42" y="0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74" name="Freeform 706"/>
          <p:cNvSpPr>
            <a:spLocks/>
          </p:cNvSpPr>
          <p:nvPr/>
        </p:nvSpPr>
        <p:spPr bwMode="auto">
          <a:xfrm>
            <a:off x="4992688" y="2289175"/>
            <a:ext cx="106362" cy="15875"/>
          </a:xfrm>
          <a:custGeom>
            <a:avLst/>
            <a:gdLst>
              <a:gd name="T0" fmla="*/ 2147483647 w 67"/>
              <a:gd name="T1" fmla="*/ 2147483647 h 10"/>
              <a:gd name="T2" fmla="*/ 2147483647 w 67"/>
              <a:gd name="T3" fmla="*/ 0 h 10"/>
              <a:gd name="T4" fmla="*/ 0 w 67"/>
              <a:gd name="T5" fmla="*/ 0 h 10"/>
              <a:gd name="T6" fmla="*/ 0 60000 65536"/>
              <a:gd name="T7" fmla="*/ 0 60000 65536"/>
              <a:gd name="T8" fmla="*/ 0 60000 65536"/>
              <a:gd name="T9" fmla="*/ 0 w 67"/>
              <a:gd name="T10" fmla="*/ 0 h 10"/>
              <a:gd name="T11" fmla="*/ 67 w 67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" h="10">
                <a:moveTo>
                  <a:pt x="66" y="9"/>
                </a:moveTo>
                <a:lnTo>
                  <a:pt x="33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75" name="Freeform 707"/>
          <p:cNvSpPr>
            <a:spLocks/>
          </p:cNvSpPr>
          <p:nvPr/>
        </p:nvSpPr>
        <p:spPr bwMode="auto">
          <a:xfrm>
            <a:off x="4911725" y="2289175"/>
            <a:ext cx="82550" cy="1588"/>
          </a:xfrm>
          <a:custGeom>
            <a:avLst/>
            <a:gdLst>
              <a:gd name="T0" fmla="*/ 2147483647 w 52"/>
              <a:gd name="T1" fmla="*/ 0 h 1"/>
              <a:gd name="T2" fmla="*/ 2147483647 w 52"/>
              <a:gd name="T3" fmla="*/ 0 h 1"/>
              <a:gd name="T4" fmla="*/ 0 w 52"/>
              <a:gd name="T5" fmla="*/ 0 h 1"/>
              <a:gd name="T6" fmla="*/ 0 60000 65536"/>
              <a:gd name="T7" fmla="*/ 0 60000 65536"/>
              <a:gd name="T8" fmla="*/ 0 60000 65536"/>
              <a:gd name="T9" fmla="*/ 0 w 52"/>
              <a:gd name="T10" fmla="*/ 0 h 1"/>
              <a:gd name="T11" fmla="*/ 52 w 5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">
                <a:moveTo>
                  <a:pt x="51" y="0"/>
                </a:moveTo>
                <a:lnTo>
                  <a:pt x="26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76" name="Freeform 708"/>
          <p:cNvSpPr>
            <a:spLocks/>
          </p:cNvSpPr>
          <p:nvPr/>
        </p:nvSpPr>
        <p:spPr bwMode="auto">
          <a:xfrm>
            <a:off x="4832350" y="2289175"/>
            <a:ext cx="80963" cy="15875"/>
          </a:xfrm>
          <a:custGeom>
            <a:avLst/>
            <a:gdLst>
              <a:gd name="T0" fmla="*/ 2147483647 w 51"/>
              <a:gd name="T1" fmla="*/ 0 h 10"/>
              <a:gd name="T2" fmla="*/ 2147483647 w 51"/>
              <a:gd name="T3" fmla="*/ 0 h 10"/>
              <a:gd name="T4" fmla="*/ 0 w 51"/>
              <a:gd name="T5" fmla="*/ 2147483647 h 10"/>
              <a:gd name="T6" fmla="*/ 0 60000 65536"/>
              <a:gd name="T7" fmla="*/ 0 60000 65536"/>
              <a:gd name="T8" fmla="*/ 0 60000 65536"/>
              <a:gd name="T9" fmla="*/ 0 w 51"/>
              <a:gd name="T10" fmla="*/ 0 h 10"/>
              <a:gd name="T11" fmla="*/ 51 w 5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0">
                <a:moveTo>
                  <a:pt x="50" y="0"/>
                </a:moveTo>
                <a:lnTo>
                  <a:pt x="25" y="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77" name="Freeform 709"/>
          <p:cNvSpPr>
            <a:spLocks/>
          </p:cNvSpPr>
          <p:nvPr/>
        </p:nvSpPr>
        <p:spPr bwMode="auto">
          <a:xfrm>
            <a:off x="4752975" y="2303463"/>
            <a:ext cx="80963" cy="85725"/>
          </a:xfrm>
          <a:custGeom>
            <a:avLst/>
            <a:gdLst>
              <a:gd name="T0" fmla="*/ 2147483647 w 51"/>
              <a:gd name="T1" fmla="*/ 0 h 54"/>
              <a:gd name="T2" fmla="*/ 2147483647 w 51"/>
              <a:gd name="T3" fmla="*/ 2147483647 h 54"/>
              <a:gd name="T4" fmla="*/ 0 w 51"/>
              <a:gd name="T5" fmla="*/ 2147483647 h 54"/>
              <a:gd name="T6" fmla="*/ 0 60000 65536"/>
              <a:gd name="T7" fmla="*/ 0 60000 65536"/>
              <a:gd name="T8" fmla="*/ 0 60000 65536"/>
              <a:gd name="T9" fmla="*/ 0 w 51"/>
              <a:gd name="T10" fmla="*/ 0 h 54"/>
              <a:gd name="T11" fmla="*/ 51 w 51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54">
                <a:moveTo>
                  <a:pt x="50" y="0"/>
                </a:moveTo>
                <a:lnTo>
                  <a:pt x="25" y="18"/>
                </a:lnTo>
                <a:lnTo>
                  <a:pt x="0" y="5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78" name="Freeform 710"/>
          <p:cNvSpPr>
            <a:spLocks/>
          </p:cNvSpPr>
          <p:nvPr/>
        </p:nvSpPr>
        <p:spPr bwMode="auto">
          <a:xfrm>
            <a:off x="4687888" y="2387600"/>
            <a:ext cx="66675" cy="182563"/>
          </a:xfrm>
          <a:custGeom>
            <a:avLst/>
            <a:gdLst>
              <a:gd name="T0" fmla="*/ 2147483647 w 42"/>
              <a:gd name="T1" fmla="*/ 0 h 115"/>
              <a:gd name="T2" fmla="*/ 2147483647 w 42"/>
              <a:gd name="T3" fmla="*/ 2147483647 h 115"/>
              <a:gd name="T4" fmla="*/ 2147483647 w 42"/>
              <a:gd name="T5" fmla="*/ 2147483647 h 115"/>
              <a:gd name="T6" fmla="*/ 0 w 42"/>
              <a:gd name="T7" fmla="*/ 2147483647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115"/>
              <a:gd name="T14" fmla="*/ 42 w 42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115">
                <a:moveTo>
                  <a:pt x="41" y="0"/>
                </a:moveTo>
                <a:lnTo>
                  <a:pt x="16" y="44"/>
                </a:lnTo>
                <a:lnTo>
                  <a:pt x="8" y="79"/>
                </a:lnTo>
                <a:lnTo>
                  <a:pt x="0" y="11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79" name="Freeform 711"/>
          <p:cNvSpPr>
            <a:spLocks/>
          </p:cNvSpPr>
          <p:nvPr/>
        </p:nvSpPr>
        <p:spPr bwMode="auto">
          <a:xfrm>
            <a:off x="4633913" y="2568575"/>
            <a:ext cx="55562" cy="350838"/>
          </a:xfrm>
          <a:custGeom>
            <a:avLst/>
            <a:gdLst>
              <a:gd name="T0" fmla="*/ 2147483647 w 35"/>
              <a:gd name="T1" fmla="*/ 0 h 221"/>
              <a:gd name="T2" fmla="*/ 2147483647 w 35"/>
              <a:gd name="T3" fmla="*/ 2147483647 h 221"/>
              <a:gd name="T4" fmla="*/ 2147483647 w 35"/>
              <a:gd name="T5" fmla="*/ 2147483647 h 221"/>
              <a:gd name="T6" fmla="*/ 2147483647 w 35"/>
              <a:gd name="T7" fmla="*/ 2147483647 h 221"/>
              <a:gd name="T8" fmla="*/ 0 w 35"/>
              <a:gd name="T9" fmla="*/ 2147483647 h 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221"/>
              <a:gd name="T17" fmla="*/ 35 w 35"/>
              <a:gd name="T18" fmla="*/ 221 h 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221">
                <a:moveTo>
                  <a:pt x="34" y="0"/>
                </a:moveTo>
                <a:lnTo>
                  <a:pt x="25" y="44"/>
                </a:lnTo>
                <a:lnTo>
                  <a:pt x="17" y="97"/>
                </a:lnTo>
                <a:lnTo>
                  <a:pt x="9" y="150"/>
                </a:lnTo>
                <a:lnTo>
                  <a:pt x="0" y="22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80" name="Freeform 712"/>
          <p:cNvSpPr>
            <a:spLocks/>
          </p:cNvSpPr>
          <p:nvPr/>
        </p:nvSpPr>
        <p:spPr bwMode="auto">
          <a:xfrm>
            <a:off x="4633913" y="2917825"/>
            <a:ext cx="1587" cy="573088"/>
          </a:xfrm>
          <a:custGeom>
            <a:avLst/>
            <a:gdLst>
              <a:gd name="T0" fmla="*/ 0 w 1"/>
              <a:gd name="T1" fmla="*/ 0 h 361"/>
              <a:gd name="T2" fmla="*/ 0 w 1"/>
              <a:gd name="T3" fmla="*/ 2147483647 h 361"/>
              <a:gd name="T4" fmla="*/ 0 w 1"/>
              <a:gd name="T5" fmla="*/ 2147483647 h 361"/>
              <a:gd name="T6" fmla="*/ 0 w 1"/>
              <a:gd name="T7" fmla="*/ 2147483647 h 361"/>
              <a:gd name="T8" fmla="*/ 0 w 1"/>
              <a:gd name="T9" fmla="*/ 2147483647 h 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61"/>
              <a:gd name="T17" fmla="*/ 1 w 1"/>
              <a:gd name="T18" fmla="*/ 361 h 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61">
                <a:moveTo>
                  <a:pt x="0" y="0"/>
                </a:moveTo>
                <a:lnTo>
                  <a:pt x="0" y="79"/>
                </a:lnTo>
                <a:lnTo>
                  <a:pt x="0" y="176"/>
                </a:lnTo>
                <a:lnTo>
                  <a:pt x="0" y="272"/>
                </a:lnTo>
                <a:lnTo>
                  <a:pt x="0" y="36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81" name="Freeform 713"/>
          <p:cNvSpPr>
            <a:spLocks/>
          </p:cNvSpPr>
          <p:nvPr/>
        </p:nvSpPr>
        <p:spPr bwMode="auto">
          <a:xfrm>
            <a:off x="4621213" y="3489325"/>
            <a:ext cx="14287" cy="503238"/>
          </a:xfrm>
          <a:custGeom>
            <a:avLst/>
            <a:gdLst>
              <a:gd name="T0" fmla="*/ 2147483647 w 9"/>
              <a:gd name="T1" fmla="*/ 0 h 317"/>
              <a:gd name="T2" fmla="*/ 2147483647 w 9"/>
              <a:gd name="T3" fmla="*/ 2147483647 h 317"/>
              <a:gd name="T4" fmla="*/ 0 w 9"/>
              <a:gd name="T5" fmla="*/ 2147483647 h 317"/>
              <a:gd name="T6" fmla="*/ 0 60000 65536"/>
              <a:gd name="T7" fmla="*/ 0 60000 65536"/>
              <a:gd name="T8" fmla="*/ 0 60000 65536"/>
              <a:gd name="T9" fmla="*/ 0 w 9"/>
              <a:gd name="T10" fmla="*/ 0 h 317"/>
              <a:gd name="T11" fmla="*/ 9 w 9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317">
                <a:moveTo>
                  <a:pt x="8" y="0"/>
                </a:moveTo>
                <a:lnTo>
                  <a:pt x="8" y="167"/>
                </a:lnTo>
                <a:lnTo>
                  <a:pt x="0" y="31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82" name="Freeform 714"/>
          <p:cNvSpPr>
            <a:spLocks/>
          </p:cNvSpPr>
          <p:nvPr/>
        </p:nvSpPr>
        <p:spPr bwMode="auto">
          <a:xfrm>
            <a:off x="4594225" y="3990975"/>
            <a:ext cx="28575" cy="449263"/>
          </a:xfrm>
          <a:custGeom>
            <a:avLst/>
            <a:gdLst>
              <a:gd name="T0" fmla="*/ 2147483647 w 18"/>
              <a:gd name="T1" fmla="*/ 0 h 283"/>
              <a:gd name="T2" fmla="*/ 2147483647 w 18"/>
              <a:gd name="T3" fmla="*/ 2147483647 h 283"/>
              <a:gd name="T4" fmla="*/ 0 w 18"/>
              <a:gd name="T5" fmla="*/ 2147483647 h 283"/>
              <a:gd name="T6" fmla="*/ 0 60000 65536"/>
              <a:gd name="T7" fmla="*/ 0 60000 65536"/>
              <a:gd name="T8" fmla="*/ 0 60000 65536"/>
              <a:gd name="T9" fmla="*/ 0 w 18"/>
              <a:gd name="T10" fmla="*/ 0 h 283"/>
              <a:gd name="T11" fmla="*/ 18 w 1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83">
                <a:moveTo>
                  <a:pt x="17" y="0"/>
                </a:moveTo>
                <a:lnTo>
                  <a:pt x="8" y="150"/>
                </a:lnTo>
                <a:lnTo>
                  <a:pt x="0" y="282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83" name="Freeform 715"/>
          <p:cNvSpPr>
            <a:spLocks/>
          </p:cNvSpPr>
          <p:nvPr/>
        </p:nvSpPr>
        <p:spPr bwMode="auto">
          <a:xfrm>
            <a:off x="4594225" y="4438650"/>
            <a:ext cx="1588" cy="349250"/>
          </a:xfrm>
          <a:custGeom>
            <a:avLst/>
            <a:gdLst>
              <a:gd name="T0" fmla="*/ 0 w 1"/>
              <a:gd name="T1" fmla="*/ 0 h 220"/>
              <a:gd name="T2" fmla="*/ 0 w 1"/>
              <a:gd name="T3" fmla="*/ 2147483647 h 220"/>
              <a:gd name="T4" fmla="*/ 0 w 1"/>
              <a:gd name="T5" fmla="*/ 2147483647 h 220"/>
              <a:gd name="T6" fmla="*/ 0 60000 65536"/>
              <a:gd name="T7" fmla="*/ 0 60000 65536"/>
              <a:gd name="T8" fmla="*/ 0 60000 65536"/>
              <a:gd name="T9" fmla="*/ 0 w 1"/>
              <a:gd name="T10" fmla="*/ 0 h 220"/>
              <a:gd name="T11" fmla="*/ 1 w 1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20">
                <a:moveTo>
                  <a:pt x="0" y="0"/>
                </a:moveTo>
                <a:lnTo>
                  <a:pt x="0" y="114"/>
                </a:lnTo>
                <a:lnTo>
                  <a:pt x="0" y="21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84" name="Freeform 716"/>
          <p:cNvSpPr>
            <a:spLocks/>
          </p:cNvSpPr>
          <p:nvPr/>
        </p:nvSpPr>
        <p:spPr bwMode="auto">
          <a:xfrm>
            <a:off x="4567238" y="4786313"/>
            <a:ext cx="28575" cy="295275"/>
          </a:xfrm>
          <a:custGeom>
            <a:avLst/>
            <a:gdLst>
              <a:gd name="T0" fmla="*/ 2147483647 w 18"/>
              <a:gd name="T1" fmla="*/ 0 h 186"/>
              <a:gd name="T2" fmla="*/ 2147483647 w 18"/>
              <a:gd name="T3" fmla="*/ 2147483647 h 186"/>
              <a:gd name="T4" fmla="*/ 0 w 18"/>
              <a:gd name="T5" fmla="*/ 2147483647 h 186"/>
              <a:gd name="T6" fmla="*/ 0 60000 65536"/>
              <a:gd name="T7" fmla="*/ 0 60000 65536"/>
              <a:gd name="T8" fmla="*/ 0 60000 65536"/>
              <a:gd name="T9" fmla="*/ 0 w 18"/>
              <a:gd name="T10" fmla="*/ 0 h 186"/>
              <a:gd name="T11" fmla="*/ 18 w 1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86">
                <a:moveTo>
                  <a:pt x="17" y="0"/>
                </a:moveTo>
                <a:lnTo>
                  <a:pt x="9" y="97"/>
                </a:lnTo>
                <a:lnTo>
                  <a:pt x="0" y="185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85" name="Freeform 717"/>
          <p:cNvSpPr>
            <a:spLocks/>
          </p:cNvSpPr>
          <p:nvPr/>
        </p:nvSpPr>
        <p:spPr bwMode="auto">
          <a:xfrm>
            <a:off x="4567238" y="5080000"/>
            <a:ext cx="41275" cy="252413"/>
          </a:xfrm>
          <a:custGeom>
            <a:avLst/>
            <a:gdLst>
              <a:gd name="T0" fmla="*/ 0 w 26"/>
              <a:gd name="T1" fmla="*/ 0 h 159"/>
              <a:gd name="T2" fmla="*/ 2147483647 w 26"/>
              <a:gd name="T3" fmla="*/ 2147483647 h 159"/>
              <a:gd name="T4" fmla="*/ 2147483647 w 26"/>
              <a:gd name="T5" fmla="*/ 2147483647 h 159"/>
              <a:gd name="T6" fmla="*/ 0 60000 65536"/>
              <a:gd name="T7" fmla="*/ 0 60000 65536"/>
              <a:gd name="T8" fmla="*/ 0 60000 65536"/>
              <a:gd name="T9" fmla="*/ 0 w 26"/>
              <a:gd name="T10" fmla="*/ 0 h 159"/>
              <a:gd name="T11" fmla="*/ 26 w 26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59">
                <a:moveTo>
                  <a:pt x="0" y="0"/>
                </a:moveTo>
                <a:lnTo>
                  <a:pt x="9" y="88"/>
                </a:lnTo>
                <a:lnTo>
                  <a:pt x="25" y="15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86" name="Freeform 718"/>
          <p:cNvSpPr>
            <a:spLocks/>
          </p:cNvSpPr>
          <p:nvPr/>
        </p:nvSpPr>
        <p:spPr bwMode="auto">
          <a:xfrm>
            <a:off x="4606925" y="5330825"/>
            <a:ext cx="28575" cy="169863"/>
          </a:xfrm>
          <a:custGeom>
            <a:avLst/>
            <a:gdLst>
              <a:gd name="T0" fmla="*/ 0 w 18"/>
              <a:gd name="T1" fmla="*/ 0 h 107"/>
              <a:gd name="T2" fmla="*/ 2147483647 w 18"/>
              <a:gd name="T3" fmla="*/ 2147483647 h 107"/>
              <a:gd name="T4" fmla="*/ 2147483647 w 18"/>
              <a:gd name="T5" fmla="*/ 2147483647 h 107"/>
              <a:gd name="T6" fmla="*/ 0 60000 65536"/>
              <a:gd name="T7" fmla="*/ 0 60000 65536"/>
              <a:gd name="T8" fmla="*/ 0 60000 65536"/>
              <a:gd name="T9" fmla="*/ 0 w 18"/>
              <a:gd name="T10" fmla="*/ 0 h 107"/>
              <a:gd name="T11" fmla="*/ 18 w 18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07">
                <a:moveTo>
                  <a:pt x="0" y="0"/>
                </a:moveTo>
                <a:lnTo>
                  <a:pt x="9" y="62"/>
                </a:lnTo>
                <a:lnTo>
                  <a:pt x="17" y="10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87" name="Freeform 719"/>
          <p:cNvSpPr>
            <a:spLocks/>
          </p:cNvSpPr>
          <p:nvPr/>
        </p:nvSpPr>
        <p:spPr bwMode="auto">
          <a:xfrm>
            <a:off x="4633913" y="5499100"/>
            <a:ext cx="68262" cy="127000"/>
          </a:xfrm>
          <a:custGeom>
            <a:avLst/>
            <a:gdLst>
              <a:gd name="T0" fmla="*/ 0 w 43"/>
              <a:gd name="T1" fmla="*/ 0 h 80"/>
              <a:gd name="T2" fmla="*/ 2147483647 w 43"/>
              <a:gd name="T3" fmla="*/ 2147483647 h 80"/>
              <a:gd name="T4" fmla="*/ 2147483647 w 43"/>
              <a:gd name="T5" fmla="*/ 2147483647 h 80"/>
              <a:gd name="T6" fmla="*/ 0 60000 65536"/>
              <a:gd name="T7" fmla="*/ 0 60000 65536"/>
              <a:gd name="T8" fmla="*/ 0 60000 65536"/>
              <a:gd name="T9" fmla="*/ 0 w 43"/>
              <a:gd name="T10" fmla="*/ 0 h 80"/>
              <a:gd name="T11" fmla="*/ 43 w 43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80">
                <a:moveTo>
                  <a:pt x="0" y="0"/>
                </a:moveTo>
                <a:lnTo>
                  <a:pt x="17" y="43"/>
                </a:lnTo>
                <a:lnTo>
                  <a:pt x="42" y="7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88" name="Freeform 720"/>
          <p:cNvSpPr>
            <a:spLocks/>
          </p:cNvSpPr>
          <p:nvPr/>
        </p:nvSpPr>
        <p:spPr bwMode="auto">
          <a:xfrm>
            <a:off x="4700588" y="5624513"/>
            <a:ext cx="80962" cy="84137"/>
          </a:xfrm>
          <a:custGeom>
            <a:avLst/>
            <a:gdLst>
              <a:gd name="T0" fmla="*/ 0 w 51"/>
              <a:gd name="T1" fmla="*/ 0 h 53"/>
              <a:gd name="T2" fmla="*/ 2147483647 w 51"/>
              <a:gd name="T3" fmla="*/ 2147483647 h 53"/>
              <a:gd name="T4" fmla="*/ 2147483647 w 51"/>
              <a:gd name="T5" fmla="*/ 2147483647 h 53"/>
              <a:gd name="T6" fmla="*/ 0 60000 65536"/>
              <a:gd name="T7" fmla="*/ 0 60000 65536"/>
              <a:gd name="T8" fmla="*/ 0 60000 65536"/>
              <a:gd name="T9" fmla="*/ 0 w 51"/>
              <a:gd name="T10" fmla="*/ 0 h 53"/>
              <a:gd name="T11" fmla="*/ 51 w 51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53">
                <a:moveTo>
                  <a:pt x="0" y="0"/>
                </a:moveTo>
                <a:lnTo>
                  <a:pt x="25" y="26"/>
                </a:lnTo>
                <a:lnTo>
                  <a:pt x="50" y="52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89" name="Freeform 721"/>
          <p:cNvSpPr>
            <a:spLocks/>
          </p:cNvSpPr>
          <p:nvPr/>
        </p:nvSpPr>
        <p:spPr bwMode="auto">
          <a:xfrm>
            <a:off x="4779963" y="5707063"/>
            <a:ext cx="68262" cy="30162"/>
          </a:xfrm>
          <a:custGeom>
            <a:avLst/>
            <a:gdLst>
              <a:gd name="T0" fmla="*/ 0 w 43"/>
              <a:gd name="T1" fmla="*/ 0 h 19"/>
              <a:gd name="T2" fmla="*/ 2147483647 w 43"/>
              <a:gd name="T3" fmla="*/ 2147483647 h 19"/>
              <a:gd name="T4" fmla="*/ 2147483647 w 43"/>
              <a:gd name="T5" fmla="*/ 2147483647 h 19"/>
              <a:gd name="T6" fmla="*/ 0 60000 65536"/>
              <a:gd name="T7" fmla="*/ 0 60000 65536"/>
              <a:gd name="T8" fmla="*/ 0 60000 65536"/>
              <a:gd name="T9" fmla="*/ 0 w 43"/>
              <a:gd name="T10" fmla="*/ 0 h 19"/>
              <a:gd name="T11" fmla="*/ 43 w 43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9">
                <a:moveTo>
                  <a:pt x="0" y="0"/>
                </a:moveTo>
                <a:lnTo>
                  <a:pt x="17" y="9"/>
                </a:lnTo>
                <a:lnTo>
                  <a:pt x="42" y="1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90" name="Freeform 722"/>
          <p:cNvSpPr>
            <a:spLocks/>
          </p:cNvSpPr>
          <p:nvPr/>
        </p:nvSpPr>
        <p:spPr bwMode="auto">
          <a:xfrm>
            <a:off x="4846638" y="5735638"/>
            <a:ext cx="80962" cy="15875"/>
          </a:xfrm>
          <a:custGeom>
            <a:avLst/>
            <a:gdLst>
              <a:gd name="T0" fmla="*/ 0 w 51"/>
              <a:gd name="T1" fmla="*/ 0 h 10"/>
              <a:gd name="T2" fmla="*/ 2147483647 w 51"/>
              <a:gd name="T3" fmla="*/ 2147483647 h 10"/>
              <a:gd name="T4" fmla="*/ 2147483647 w 51"/>
              <a:gd name="T5" fmla="*/ 2147483647 h 10"/>
              <a:gd name="T6" fmla="*/ 0 60000 65536"/>
              <a:gd name="T7" fmla="*/ 0 60000 65536"/>
              <a:gd name="T8" fmla="*/ 0 60000 65536"/>
              <a:gd name="T9" fmla="*/ 0 w 51"/>
              <a:gd name="T10" fmla="*/ 0 h 10"/>
              <a:gd name="T11" fmla="*/ 51 w 5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0">
                <a:moveTo>
                  <a:pt x="0" y="0"/>
                </a:moveTo>
                <a:lnTo>
                  <a:pt x="25" y="9"/>
                </a:lnTo>
                <a:lnTo>
                  <a:pt x="50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91" name="Freeform 723"/>
          <p:cNvSpPr>
            <a:spLocks/>
          </p:cNvSpPr>
          <p:nvPr/>
        </p:nvSpPr>
        <p:spPr bwMode="auto">
          <a:xfrm>
            <a:off x="4926013" y="5721350"/>
            <a:ext cx="53975" cy="30163"/>
          </a:xfrm>
          <a:custGeom>
            <a:avLst/>
            <a:gdLst>
              <a:gd name="T0" fmla="*/ 0 w 34"/>
              <a:gd name="T1" fmla="*/ 2147483647 h 19"/>
              <a:gd name="T2" fmla="*/ 2147483647 w 34"/>
              <a:gd name="T3" fmla="*/ 2147483647 h 19"/>
              <a:gd name="T4" fmla="*/ 2147483647 w 34"/>
              <a:gd name="T5" fmla="*/ 0 h 19"/>
              <a:gd name="T6" fmla="*/ 0 60000 65536"/>
              <a:gd name="T7" fmla="*/ 0 60000 65536"/>
              <a:gd name="T8" fmla="*/ 0 60000 65536"/>
              <a:gd name="T9" fmla="*/ 0 w 34"/>
              <a:gd name="T10" fmla="*/ 0 h 19"/>
              <a:gd name="T11" fmla="*/ 34 w 34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9">
                <a:moveTo>
                  <a:pt x="0" y="18"/>
                </a:moveTo>
                <a:lnTo>
                  <a:pt x="17" y="9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92" name="Freeform 724"/>
          <p:cNvSpPr>
            <a:spLocks/>
          </p:cNvSpPr>
          <p:nvPr/>
        </p:nvSpPr>
        <p:spPr bwMode="auto">
          <a:xfrm>
            <a:off x="4978400" y="5721350"/>
            <a:ext cx="55563" cy="1588"/>
          </a:xfrm>
          <a:custGeom>
            <a:avLst/>
            <a:gdLst>
              <a:gd name="T0" fmla="*/ 0 w 35"/>
              <a:gd name="T1" fmla="*/ 0 h 1"/>
              <a:gd name="T2" fmla="*/ 2147483647 w 35"/>
              <a:gd name="T3" fmla="*/ 0 h 1"/>
              <a:gd name="T4" fmla="*/ 2147483647 w 35"/>
              <a:gd name="T5" fmla="*/ 0 h 1"/>
              <a:gd name="T6" fmla="*/ 0 60000 65536"/>
              <a:gd name="T7" fmla="*/ 0 60000 65536"/>
              <a:gd name="T8" fmla="*/ 0 60000 65536"/>
              <a:gd name="T9" fmla="*/ 0 w 35"/>
              <a:gd name="T10" fmla="*/ 0 h 1"/>
              <a:gd name="T11" fmla="*/ 35 w 3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">
                <a:moveTo>
                  <a:pt x="0" y="0"/>
                </a:moveTo>
                <a:lnTo>
                  <a:pt x="17" y="0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93" name="Freeform 725"/>
          <p:cNvSpPr>
            <a:spLocks/>
          </p:cNvSpPr>
          <p:nvPr/>
        </p:nvSpPr>
        <p:spPr bwMode="auto">
          <a:xfrm>
            <a:off x="5032375" y="5721350"/>
            <a:ext cx="80963" cy="1588"/>
          </a:xfrm>
          <a:custGeom>
            <a:avLst/>
            <a:gdLst>
              <a:gd name="T0" fmla="*/ 0 w 51"/>
              <a:gd name="T1" fmla="*/ 0 h 1"/>
              <a:gd name="T2" fmla="*/ 2147483647 w 51"/>
              <a:gd name="T3" fmla="*/ 0 h 1"/>
              <a:gd name="T4" fmla="*/ 2147483647 w 51"/>
              <a:gd name="T5" fmla="*/ 0 h 1"/>
              <a:gd name="T6" fmla="*/ 0 60000 65536"/>
              <a:gd name="T7" fmla="*/ 0 60000 65536"/>
              <a:gd name="T8" fmla="*/ 0 60000 65536"/>
              <a:gd name="T9" fmla="*/ 0 w 51"/>
              <a:gd name="T10" fmla="*/ 0 h 1"/>
              <a:gd name="T11" fmla="*/ 51 w 5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">
                <a:moveTo>
                  <a:pt x="0" y="0"/>
                </a:moveTo>
                <a:lnTo>
                  <a:pt x="25" y="0"/>
                </a:lnTo>
                <a:lnTo>
                  <a:pt x="5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94" name="Freeform 726"/>
          <p:cNvSpPr>
            <a:spLocks/>
          </p:cNvSpPr>
          <p:nvPr/>
        </p:nvSpPr>
        <p:spPr bwMode="auto">
          <a:xfrm>
            <a:off x="5111750" y="5707063"/>
            <a:ext cx="53975" cy="15875"/>
          </a:xfrm>
          <a:custGeom>
            <a:avLst/>
            <a:gdLst>
              <a:gd name="T0" fmla="*/ 0 w 34"/>
              <a:gd name="T1" fmla="*/ 2147483647 h 10"/>
              <a:gd name="T2" fmla="*/ 2147483647 w 34"/>
              <a:gd name="T3" fmla="*/ 0 h 10"/>
              <a:gd name="T4" fmla="*/ 2147483647 w 34"/>
              <a:gd name="T5" fmla="*/ 0 h 10"/>
              <a:gd name="T6" fmla="*/ 0 60000 65536"/>
              <a:gd name="T7" fmla="*/ 0 60000 65536"/>
              <a:gd name="T8" fmla="*/ 0 60000 65536"/>
              <a:gd name="T9" fmla="*/ 0 w 34"/>
              <a:gd name="T10" fmla="*/ 0 h 10"/>
              <a:gd name="T11" fmla="*/ 34 w 3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0">
                <a:moveTo>
                  <a:pt x="0" y="9"/>
                </a:moveTo>
                <a:lnTo>
                  <a:pt x="16" y="0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95" name="Freeform 727"/>
          <p:cNvSpPr>
            <a:spLocks/>
          </p:cNvSpPr>
          <p:nvPr/>
        </p:nvSpPr>
        <p:spPr bwMode="auto">
          <a:xfrm>
            <a:off x="5164138" y="5707063"/>
            <a:ext cx="68262" cy="1587"/>
          </a:xfrm>
          <a:custGeom>
            <a:avLst/>
            <a:gdLst>
              <a:gd name="T0" fmla="*/ 0 w 43"/>
              <a:gd name="T1" fmla="*/ 0 h 1"/>
              <a:gd name="T2" fmla="*/ 2147483647 w 43"/>
              <a:gd name="T3" fmla="*/ 0 h 1"/>
              <a:gd name="T4" fmla="*/ 2147483647 w 43"/>
              <a:gd name="T5" fmla="*/ 0 h 1"/>
              <a:gd name="T6" fmla="*/ 0 60000 65536"/>
              <a:gd name="T7" fmla="*/ 0 60000 65536"/>
              <a:gd name="T8" fmla="*/ 0 60000 65536"/>
              <a:gd name="T9" fmla="*/ 0 w 43"/>
              <a:gd name="T10" fmla="*/ 0 h 1"/>
              <a:gd name="T11" fmla="*/ 43 w 4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">
                <a:moveTo>
                  <a:pt x="0" y="0"/>
                </a:moveTo>
                <a:lnTo>
                  <a:pt x="17" y="0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96" name="Freeform 728"/>
          <p:cNvSpPr>
            <a:spLocks/>
          </p:cNvSpPr>
          <p:nvPr/>
        </p:nvSpPr>
        <p:spPr bwMode="auto">
          <a:xfrm>
            <a:off x="5230813" y="5680075"/>
            <a:ext cx="53975" cy="28575"/>
          </a:xfrm>
          <a:custGeom>
            <a:avLst/>
            <a:gdLst>
              <a:gd name="T0" fmla="*/ 0 w 34"/>
              <a:gd name="T1" fmla="*/ 2147483647 h 18"/>
              <a:gd name="T2" fmla="*/ 2147483647 w 34"/>
              <a:gd name="T3" fmla="*/ 2147483647 h 18"/>
              <a:gd name="T4" fmla="*/ 2147483647 w 34"/>
              <a:gd name="T5" fmla="*/ 0 h 18"/>
              <a:gd name="T6" fmla="*/ 0 60000 65536"/>
              <a:gd name="T7" fmla="*/ 0 60000 65536"/>
              <a:gd name="T8" fmla="*/ 0 60000 65536"/>
              <a:gd name="T9" fmla="*/ 0 w 34"/>
              <a:gd name="T10" fmla="*/ 0 h 18"/>
              <a:gd name="T11" fmla="*/ 34 w 3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8">
                <a:moveTo>
                  <a:pt x="0" y="17"/>
                </a:moveTo>
                <a:lnTo>
                  <a:pt x="17" y="9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97" name="Line 729"/>
          <p:cNvSpPr>
            <a:spLocks noChangeShapeType="1"/>
          </p:cNvSpPr>
          <p:nvPr/>
        </p:nvSpPr>
        <p:spPr bwMode="auto">
          <a:xfrm>
            <a:off x="5283200" y="5680075"/>
            <a:ext cx="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498" name="Freeform 730"/>
          <p:cNvSpPr>
            <a:spLocks/>
          </p:cNvSpPr>
          <p:nvPr/>
        </p:nvSpPr>
        <p:spPr bwMode="auto">
          <a:xfrm>
            <a:off x="5283200" y="5680075"/>
            <a:ext cx="55563" cy="1588"/>
          </a:xfrm>
          <a:custGeom>
            <a:avLst/>
            <a:gdLst>
              <a:gd name="T0" fmla="*/ 0 w 35"/>
              <a:gd name="T1" fmla="*/ 0 h 1"/>
              <a:gd name="T2" fmla="*/ 2147483647 w 35"/>
              <a:gd name="T3" fmla="*/ 0 h 1"/>
              <a:gd name="T4" fmla="*/ 2147483647 w 35"/>
              <a:gd name="T5" fmla="*/ 0 h 1"/>
              <a:gd name="T6" fmla="*/ 2147483647 w 35"/>
              <a:gd name="T7" fmla="*/ 0 h 1"/>
              <a:gd name="T8" fmla="*/ 2147483647 w 35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1"/>
              <a:gd name="T17" fmla="*/ 35 w 35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1">
                <a:moveTo>
                  <a:pt x="0" y="0"/>
                </a:moveTo>
                <a:lnTo>
                  <a:pt x="9" y="0"/>
                </a:lnTo>
                <a:lnTo>
                  <a:pt x="17" y="0"/>
                </a:lnTo>
                <a:lnTo>
                  <a:pt x="25" y="0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499" name="Freeform 731"/>
          <p:cNvSpPr>
            <a:spLocks/>
          </p:cNvSpPr>
          <p:nvPr/>
        </p:nvSpPr>
        <p:spPr bwMode="auto">
          <a:xfrm>
            <a:off x="5337175" y="5651500"/>
            <a:ext cx="1588" cy="30163"/>
          </a:xfrm>
          <a:custGeom>
            <a:avLst/>
            <a:gdLst>
              <a:gd name="T0" fmla="*/ 0 w 1"/>
              <a:gd name="T1" fmla="*/ 2147483647 h 19"/>
              <a:gd name="T2" fmla="*/ 0 w 1"/>
              <a:gd name="T3" fmla="*/ 2147483647 h 19"/>
              <a:gd name="T4" fmla="*/ 0 w 1"/>
              <a:gd name="T5" fmla="*/ 0 h 19"/>
              <a:gd name="T6" fmla="*/ 0 60000 65536"/>
              <a:gd name="T7" fmla="*/ 0 60000 65536"/>
              <a:gd name="T8" fmla="*/ 0 60000 65536"/>
              <a:gd name="T9" fmla="*/ 0 w 1"/>
              <a:gd name="T10" fmla="*/ 0 h 19"/>
              <a:gd name="T11" fmla="*/ 1 w 1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9">
                <a:moveTo>
                  <a:pt x="0" y="18"/>
                </a:move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00" name="Freeform 732"/>
          <p:cNvSpPr>
            <a:spLocks/>
          </p:cNvSpPr>
          <p:nvPr/>
        </p:nvSpPr>
        <p:spPr bwMode="auto">
          <a:xfrm>
            <a:off x="5337175" y="5637213"/>
            <a:ext cx="41275" cy="15875"/>
          </a:xfrm>
          <a:custGeom>
            <a:avLst/>
            <a:gdLst>
              <a:gd name="T0" fmla="*/ 0 w 26"/>
              <a:gd name="T1" fmla="*/ 2147483647 h 10"/>
              <a:gd name="T2" fmla="*/ 2147483647 w 26"/>
              <a:gd name="T3" fmla="*/ 2147483647 h 10"/>
              <a:gd name="T4" fmla="*/ 2147483647 w 26"/>
              <a:gd name="T5" fmla="*/ 0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0" y="9"/>
                </a:moveTo>
                <a:lnTo>
                  <a:pt x="8" y="9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01" name="Freeform 733"/>
          <p:cNvSpPr>
            <a:spLocks/>
          </p:cNvSpPr>
          <p:nvPr/>
        </p:nvSpPr>
        <p:spPr bwMode="auto">
          <a:xfrm>
            <a:off x="5376863" y="5595938"/>
            <a:ext cx="14287" cy="42862"/>
          </a:xfrm>
          <a:custGeom>
            <a:avLst/>
            <a:gdLst>
              <a:gd name="T0" fmla="*/ 0 w 9"/>
              <a:gd name="T1" fmla="*/ 2147483647 h 27"/>
              <a:gd name="T2" fmla="*/ 2147483647 w 9"/>
              <a:gd name="T3" fmla="*/ 2147483647 h 27"/>
              <a:gd name="T4" fmla="*/ 2147483647 w 9"/>
              <a:gd name="T5" fmla="*/ 0 h 27"/>
              <a:gd name="T6" fmla="*/ 0 60000 65536"/>
              <a:gd name="T7" fmla="*/ 0 60000 65536"/>
              <a:gd name="T8" fmla="*/ 0 60000 65536"/>
              <a:gd name="T9" fmla="*/ 0 w 9"/>
              <a:gd name="T10" fmla="*/ 0 h 27"/>
              <a:gd name="T11" fmla="*/ 9 w 9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">
                <a:moveTo>
                  <a:pt x="0" y="26"/>
                </a:moveTo>
                <a:lnTo>
                  <a:pt x="8" y="9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02" name="Line 734"/>
          <p:cNvSpPr>
            <a:spLocks noChangeShapeType="1"/>
          </p:cNvSpPr>
          <p:nvPr/>
        </p:nvSpPr>
        <p:spPr bwMode="auto">
          <a:xfrm>
            <a:off x="5389563" y="5595938"/>
            <a:ext cx="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503" name="Freeform 735"/>
          <p:cNvSpPr>
            <a:spLocks/>
          </p:cNvSpPr>
          <p:nvPr/>
        </p:nvSpPr>
        <p:spPr bwMode="auto">
          <a:xfrm>
            <a:off x="5389563" y="5581650"/>
            <a:ext cx="28575" cy="15875"/>
          </a:xfrm>
          <a:custGeom>
            <a:avLst/>
            <a:gdLst>
              <a:gd name="T0" fmla="*/ 0 w 18"/>
              <a:gd name="T1" fmla="*/ 2147483647 h 10"/>
              <a:gd name="T2" fmla="*/ 2147483647 w 18"/>
              <a:gd name="T3" fmla="*/ 2147483647 h 10"/>
              <a:gd name="T4" fmla="*/ 2147483647 w 18"/>
              <a:gd name="T5" fmla="*/ 0 h 10"/>
              <a:gd name="T6" fmla="*/ 0 60000 65536"/>
              <a:gd name="T7" fmla="*/ 0 60000 65536"/>
              <a:gd name="T8" fmla="*/ 0 60000 65536"/>
              <a:gd name="T9" fmla="*/ 0 w 18"/>
              <a:gd name="T10" fmla="*/ 0 h 10"/>
              <a:gd name="T11" fmla="*/ 18 w 1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0">
                <a:moveTo>
                  <a:pt x="0" y="9"/>
                </a:moveTo>
                <a:lnTo>
                  <a:pt x="8" y="9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04" name="Freeform 736"/>
          <p:cNvSpPr>
            <a:spLocks/>
          </p:cNvSpPr>
          <p:nvPr/>
        </p:nvSpPr>
        <p:spPr bwMode="auto">
          <a:xfrm>
            <a:off x="5416550" y="5484813"/>
            <a:ext cx="1588" cy="98425"/>
          </a:xfrm>
          <a:custGeom>
            <a:avLst/>
            <a:gdLst>
              <a:gd name="T0" fmla="*/ 0 w 1"/>
              <a:gd name="T1" fmla="*/ 2147483647 h 62"/>
              <a:gd name="T2" fmla="*/ 0 w 1"/>
              <a:gd name="T3" fmla="*/ 2147483647 h 62"/>
              <a:gd name="T4" fmla="*/ 0 w 1"/>
              <a:gd name="T5" fmla="*/ 0 h 62"/>
              <a:gd name="T6" fmla="*/ 0 60000 65536"/>
              <a:gd name="T7" fmla="*/ 0 60000 65536"/>
              <a:gd name="T8" fmla="*/ 0 60000 65536"/>
              <a:gd name="T9" fmla="*/ 0 w 1"/>
              <a:gd name="T10" fmla="*/ 0 h 62"/>
              <a:gd name="T11" fmla="*/ 1 w 1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2">
                <a:moveTo>
                  <a:pt x="0" y="61"/>
                </a:moveTo>
                <a:lnTo>
                  <a:pt x="0" y="3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05" name="Freeform 737"/>
          <p:cNvSpPr>
            <a:spLocks/>
          </p:cNvSpPr>
          <p:nvPr/>
        </p:nvSpPr>
        <p:spPr bwMode="auto">
          <a:xfrm>
            <a:off x="5416550" y="5330825"/>
            <a:ext cx="1588" cy="155575"/>
          </a:xfrm>
          <a:custGeom>
            <a:avLst/>
            <a:gdLst>
              <a:gd name="T0" fmla="*/ 0 w 1"/>
              <a:gd name="T1" fmla="*/ 2147483647 h 98"/>
              <a:gd name="T2" fmla="*/ 0 w 1"/>
              <a:gd name="T3" fmla="*/ 2147483647 h 98"/>
              <a:gd name="T4" fmla="*/ 0 w 1"/>
              <a:gd name="T5" fmla="*/ 2147483647 h 98"/>
              <a:gd name="T6" fmla="*/ 0 w 1"/>
              <a:gd name="T7" fmla="*/ 0 h 98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98"/>
              <a:gd name="T14" fmla="*/ 1 w 1"/>
              <a:gd name="T15" fmla="*/ 98 h 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98">
                <a:moveTo>
                  <a:pt x="0" y="97"/>
                </a:moveTo>
                <a:lnTo>
                  <a:pt x="0" y="53"/>
                </a:lnTo>
                <a:lnTo>
                  <a:pt x="0" y="3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06" name="Freeform 738"/>
          <p:cNvSpPr>
            <a:spLocks/>
          </p:cNvSpPr>
          <p:nvPr/>
        </p:nvSpPr>
        <p:spPr bwMode="auto">
          <a:xfrm>
            <a:off x="5376863" y="5024438"/>
            <a:ext cx="41275" cy="307975"/>
          </a:xfrm>
          <a:custGeom>
            <a:avLst/>
            <a:gdLst>
              <a:gd name="T0" fmla="*/ 2147483647 w 26"/>
              <a:gd name="T1" fmla="*/ 2147483647 h 194"/>
              <a:gd name="T2" fmla="*/ 2147483647 w 26"/>
              <a:gd name="T3" fmla="*/ 2147483647 h 194"/>
              <a:gd name="T4" fmla="*/ 2147483647 w 26"/>
              <a:gd name="T5" fmla="*/ 2147483647 h 194"/>
              <a:gd name="T6" fmla="*/ 0 w 26"/>
              <a:gd name="T7" fmla="*/ 0 h 194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194"/>
              <a:gd name="T14" fmla="*/ 26 w 26"/>
              <a:gd name="T15" fmla="*/ 194 h 1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194">
                <a:moveTo>
                  <a:pt x="25" y="193"/>
                </a:moveTo>
                <a:lnTo>
                  <a:pt x="16" y="149"/>
                </a:lnTo>
                <a:lnTo>
                  <a:pt x="16" y="10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07" name="Freeform 739"/>
          <p:cNvSpPr>
            <a:spLocks/>
          </p:cNvSpPr>
          <p:nvPr/>
        </p:nvSpPr>
        <p:spPr bwMode="auto">
          <a:xfrm>
            <a:off x="5362575" y="4605338"/>
            <a:ext cx="15875" cy="420687"/>
          </a:xfrm>
          <a:custGeom>
            <a:avLst/>
            <a:gdLst>
              <a:gd name="T0" fmla="*/ 2147483647 w 10"/>
              <a:gd name="T1" fmla="*/ 2147483647 h 265"/>
              <a:gd name="T2" fmla="*/ 2147483647 w 10"/>
              <a:gd name="T3" fmla="*/ 2147483647 h 265"/>
              <a:gd name="T4" fmla="*/ 0 w 10"/>
              <a:gd name="T5" fmla="*/ 2147483647 h 265"/>
              <a:gd name="T6" fmla="*/ 0 w 10"/>
              <a:gd name="T7" fmla="*/ 0 h 265"/>
              <a:gd name="T8" fmla="*/ 0 60000 65536"/>
              <a:gd name="T9" fmla="*/ 0 60000 65536"/>
              <a:gd name="T10" fmla="*/ 0 60000 65536"/>
              <a:gd name="T11" fmla="*/ 0 60000 65536"/>
              <a:gd name="T12" fmla="*/ 0 w 10"/>
              <a:gd name="T13" fmla="*/ 0 h 265"/>
              <a:gd name="T14" fmla="*/ 10 w 10"/>
              <a:gd name="T15" fmla="*/ 265 h 2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" h="265">
                <a:moveTo>
                  <a:pt x="9" y="264"/>
                </a:moveTo>
                <a:lnTo>
                  <a:pt x="9" y="202"/>
                </a:lnTo>
                <a:lnTo>
                  <a:pt x="0" y="14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08" name="Freeform 740"/>
          <p:cNvSpPr>
            <a:spLocks/>
          </p:cNvSpPr>
          <p:nvPr/>
        </p:nvSpPr>
        <p:spPr bwMode="auto">
          <a:xfrm>
            <a:off x="5362575" y="4173538"/>
            <a:ext cx="15875" cy="433387"/>
          </a:xfrm>
          <a:custGeom>
            <a:avLst/>
            <a:gdLst>
              <a:gd name="T0" fmla="*/ 0 w 10"/>
              <a:gd name="T1" fmla="*/ 2147483647 h 273"/>
              <a:gd name="T2" fmla="*/ 2147483647 w 10"/>
              <a:gd name="T3" fmla="*/ 2147483647 h 273"/>
              <a:gd name="T4" fmla="*/ 2147483647 w 10"/>
              <a:gd name="T5" fmla="*/ 0 h 273"/>
              <a:gd name="T6" fmla="*/ 0 60000 65536"/>
              <a:gd name="T7" fmla="*/ 0 60000 65536"/>
              <a:gd name="T8" fmla="*/ 0 60000 65536"/>
              <a:gd name="T9" fmla="*/ 0 w 10"/>
              <a:gd name="T10" fmla="*/ 0 h 273"/>
              <a:gd name="T11" fmla="*/ 10 w 10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273">
                <a:moveTo>
                  <a:pt x="0" y="272"/>
                </a:moveTo>
                <a:lnTo>
                  <a:pt x="9" y="140"/>
                </a:lnTo>
                <a:lnTo>
                  <a:pt x="9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09" name="Freeform 741"/>
          <p:cNvSpPr>
            <a:spLocks/>
          </p:cNvSpPr>
          <p:nvPr/>
        </p:nvSpPr>
        <p:spPr bwMode="auto">
          <a:xfrm>
            <a:off x="5337175" y="3698875"/>
            <a:ext cx="41275" cy="476250"/>
          </a:xfrm>
          <a:custGeom>
            <a:avLst/>
            <a:gdLst>
              <a:gd name="T0" fmla="*/ 2147483647 w 26"/>
              <a:gd name="T1" fmla="*/ 2147483647 h 300"/>
              <a:gd name="T2" fmla="*/ 2147483647 w 26"/>
              <a:gd name="T3" fmla="*/ 2147483647 h 300"/>
              <a:gd name="T4" fmla="*/ 0 w 26"/>
              <a:gd name="T5" fmla="*/ 0 h 300"/>
              <a:gd name="T6" fmla="*/ 0 60000 65536"/>
              <a:gd name="T7" fmla="*/ 0 60000 65536"/>
              <a:gd name="T8" fmla="*/ 0 60000 65536"/>
              <a:gd name="T9" fmla="*/ 0 w 26"/>
              <a:gd name="T10" fmla="*/ 0 h 300"/>
              <a:gd name="T11" fmla="*/ 26 w 26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300">
                <a:moveTo>
                  <a:pt x="25" y="299"/>
                </a:moveTo>
                <a:lnTo>
                  <a:pt x="16" y="14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10" name="Freeform 742"/>
          <p:cNvSpPr>
            <a:spLocks/>
          </p:cNvSpPr>
          <p:nvPr/>
        </p:nvSpPr>
        <p:spPr bwMode="auto">
          <a:xfrm>
            <a:off x="5322888" y="3267075"/>
            <a:ext cx="15875" cy="433388"/>
          </a:xfrm>
          <a:custGeom>
            <a:avLst/>
            <a:gdLst>
              <a:gd name="T0" fmla="*/ 2147483647 w 10"/>
              <a:gd name="T1" fmla="*/ 2147483647 h 273"/>
              <a:gd name="T2" fmla="*/ 0 w 10"/>
              <a:gd name="T3" fmla="*/ 2147483647 h 273"/>
              <a:gd name="T4" fmla="*/ 0 w 10"/>
              <a:gd name="T5" fmla="*/ 0 h 273"/>
              <a:gd name="T6" fmla="*/ 0 60000 65536"/>
              <a:gd name="T7" fmla="*/ 0 60000 65536"/>
              <a:gd name="T8" fmla="*/ 0 60000 65536"/>
              <a:gd name="T9" fmla="*/ 0 w 10"/>
              <a:gd name="T10" fmla="*/ 0 h 273"/>
              <a:gd name="T11" fmla="*/ 10 w 10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273">
                <a:moveTo>
                  <a:pt x="9" y="272"/>
                </a:moveTo>
                <a:lnTo>
                  <a:pt x="0" y="13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11" name="Freeform 743"/>
          <p:cNvSpPr>
            <a:spLocks/>
          </p:cNvSpPr>
          <p:nvPr/>
        </p:nvSpPr>
        <p:spPr bwMode="auto">
          <a:xfrm>
            <a:off x="5283200" y="2874963"/>
            <a:ext cx="41275" cy="393700"/>
          </a:xfrm>
          <a:custGeom>
            <a:avLst/>
            <a:gdLst>
              <a:gd name="T0" fmla="*/ 2147483647 w 26"/>
              <a:gd name="T1" fmla="*/ 2147483647 h 248"/>
              <a:gd name="T2" fmla="*/ 2147483647 w 26"/>
              <a:gd name="T3" fmla="*/ 2147483647 h 248"/>
              <a:gd name="T4" fmla="*/ 2147483647 w 26"/>
              <a:gd name="T5" fmla="*/ 2147483647 h 248"/>
              <a:gd name="T6" fmla="*/ 0 w 26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248"/>
              <a:gd name="T14" fmla="*/ 26 w 26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248">
                <a:moveTo>
                  <a:pt x="25" y="247"/>
                </a:moveTo>
                <a:lnTo>
                  <a:pt x="9" y="115"/>
                </a:lnTo>
                <a:lnTo>
                  <a:pt x="9" y="5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12" name="Freeform 744"/>
          <p:cNvSpPr>
            <a:spLocks/>
          </p:cNvSpPr>
          <p:nvPr/>
        </p:nvSpPr>
        <p:spPr bwMode="auto">
          <a:xfrm>
            <a:off x="5283200" y="2638425"/>
            <a:ext cx="1588" cy="238125"/>
          </a:xfrm>
          <a:custGeom>
            <a:avLst/>
            <a:gdLst>
              <a:gd name="T0" fmla="*/ 0 w 1"/>
              <a:gd name="T1" fmla="*/ 2147483647 h 150"/>
              <a:gd name="T2" fmla="*/ 0 w 1"/>
              <a:gd name="T3" fmla="*/ 2147483647 h 150"/>
              <a:gd name="T4" fmla="*/ 0 w 1"/>
              <a:gd name="T5" fmla="*/ 2147483647 h 150"/>
              <a:gd name="T6" fmla="*/ 0 w 1"/>
              <a:gd name="T7" fmla="*/ 0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50"/>
              <a:gd name="T14" fmla="*/ 1 w 1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50">
                <a:moveTo>
                  <a:pt x="0" y="149"/>
                </a:moveTo>
                <a:lnTo>
                  <a:pt x="0" y="106"/>
                </a:lnTo>
                <a:lnTo>
                  <a:pt x="0" y="6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13" name="Freeform 745"/>
          <p:cNvSpPr>
            <a:spLocks/>
          </p:cNvSpPr>
          <p:nvPr/>
        </p:nvSpPr>
        <p:spPr bwMode="auto">
          <a:xfrm>
            <a:off x="5283200" y="2513013"/>
            <a:ext cx="1588" cy="127000"/>
          </a:xfrm>
          <a:custGeom>
            <a:avLst/>
            <a:gdLst>
              <a:gd name="T0" fmla="*/ 0 w 1"/>
              <a:gd name="T1" fmla="*/ 2147483647 h 80"/>
              <a:gd name="T2" fmla="*/ 0 w 1"/>
              <a:gd name="T3" fmla="*/ 2147483647 h 80"/>
              <a:gd name="T4" fmla="*/ 0 w 1"/>
              <a:gd name="T5" fmla="*/ 2147483647 h 80"/>
              <a:gd name="T6" fmla="*/ 0 w 1"/>
              <a:gd name="T7" fmla="*/ 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80"/>
              <a:gd name="T14" fmla="*/ 1 w 1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80">
                <a:moveTo>
                  <a:pt x="0" y="79"/>
                </a:moveTo>
                <a:lnTo>
                  <a:pt x="0" y="53"/>
                </a:lnTo>
                <a:lnTo>
                  <a:pt x="0" y="3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14" name="Freeform 746"/>
          <p:cNvSpPr>
            <a:spLocks/>
          </p:cNvSpPr>
          <p:nvPr/>
        </p:nvSpPr>
        <p:spPr bwMode="auto">
          <a:xfrm>
            <a:off x="5243513" y="2428875"/>
            <a:ext cx="41275" cy="85725"/>
          </a:xfrm>
          <a:custGeom>
            <a:avLst/>
            <a:gdLst>
              <a:gd name="T0" fmla="*/ 2147483647 w 26"/>
              <a:gd name="T1" fmla="*/ 2147483647 h 54"/>
              <a:gd name="T2" fmla="*/ 2147483647 w 26"/>
              <a:gd name="T3" fmla="*/ 2147483647 h 54"/>
              <a:gd name="T4" fmla="*/ 0 w 26"/>
              <a:gd name="T5" fmla="*/ 0 h 54"/>
              <a:gd name="T6" fmla="*/ 0 60000 65536"/>
              <a:gd name="T7" fmla="*/ 0 60000 65536"/>
              <a:gd name="T8" fmla="*/ 0 60000 65536"/>
              <a:gd name="T9" fmla="*/ 0 w 26"/>
              <a:gd name="T10" fmla="*/ 0 h 54"/>
              <a:gd name="T11" fmla="*/ 26 w 26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54">
                <a:moveTo>
                  <a:pt x="25" y="53"/>
                </a:moveTo>
                <a:lnTo>
                  <a:pt x="17" y="2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15" name="Freeform 747"/>
          <p:cNvSpPr>
            <a:spLocks/>
          </p:cNvSpPr>
          <p:nvPr/>
        </p:nvSpPr>
        <p:spPr bwMode="auto">
          <a:xfrm>
            <a:off x="5216525" y="2401888"/>
            <a:ext cx="28575" cy="28575"/>
          </a:xfrm>
          <a:custGeom>
            <a:avLst/>
            <a:gdLst>
              <a:gd name="T0" fmla="*/ 2147483647 w 18"/>
              <a:gd name="T1" fmla="*/ 2147483647 h 18"/>
              <a:gd name="T2" fmla="*/ 2147483647 w 18"/>
              <a:gd name="T3" fmla="*/ 2147483647 h 18"/>
              <a:gd name="T4" fmla="*/ 0 w 18"/>
              <a:gd name="T5" fmla="*/ 0 h 18"/>
              <a:gd name="T6" fmla="*/ 0 60000 65536"/>
              <a:gd name="T7" fmla="*/ 0 60000 65536"/>
              <a:gd name="T8" fmla="*/ 0 60000 65536"/>
              <a:gd name="T9" fmla="*/ 0 w 18"/>
              <a:gd name="T10" fmla="*/ 0 h 18"/>
              <a:gd name="T11" fmla="*/ 18 w 18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8">
                <a:moveTo>
                  <a:pt x="17" y="17"/>
                </a:moveTo>
                <a:lnTo>
                  <a:pt x="9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16" name="Freeform 748"/>
          <p:cNvSpPr>
            <a:spLocks/>
          </p:cNvSpPr>
          <p:nvPr/>
        </p:nvSpPr>
        <p:spPr bwMode="auto">
          <a:xfrm>
            <a:off x="5176838" y="2359025"/>
            <a:ext cx="41275" cy="44450"/>
          </a:xfrm>
          <a:custGeom>
            <a:avLst/>
            <a:gdLst>
              <a:gd name="T0" fmla="*/ 2147483647 w 26"/>
              <a:gd name="T1" fmla="*/ 2147483647 h 28"/>
              <a:gd name="T2" fmla="*/ 2147483647 w 26"/>
              <a:gd name="T3" fmla="*/ 2147483647 h 28"/>
              <a:gd name="T4" fmla="*/ 0 w 26"/>
              <a:gd name="T5" fmla="*/ 0 h 28"/>
              <a:gd name="T6" fmla="*/ 0 60000 65536"/>
              <a:gd name="T7" fmla="*/ 0 60000 65536"/>
              <a:gd name="T8" fmla="*/ 0 60000 65536"/>
              <a:gd name="T9" fmla="*/ 0 w 26"/>
              <a:gd name="T10" fmla="*/ 0 h 28"/>
              <a:gd name="T11" fmla="*/ 26 w 26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28">
                <a:moveTo>
                  <a:pt x="25" y="27"/>
                </a:moveTo>
                <a:lnTo>
                  <a:pt x="17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17" name="Freeform 749"/>
          <p:cNvSpPr>
            <a:spLocks/>
          </p:cNvSpPr>
          <p:nvPr/>
        </p:nvSpPr>
        <p:spPr bwMode="auto">
          <a:xfrm>
            <a:off x="5097463" y="2359025"/>
            <a:ext cx="80962" cy="15875"/>
          </a:xfrm>
          <a:custGeom>
            <a:avLst/>
            <a:gdLst>
              <a:gd name="T0" fmla="*/ 2147483647 w 51"/>
              <a:gd name="T1" fmla="*/ 0 h 10"/>
              <a:gd name="T2" fmla="*/ 2147483647 w 51"/>
              <a:gd name="T3" fmla="*/ 0 h 10"/>
              <a:gd name="T4" fmla="*/ 0 w 51"/>
              <a:gd name="T5" fmla="*/ 2147483647 h 10"/>
              <a:gd name="T6" fmla="*/ 0 60000 65536"/>
              <a:gd name="T7" fmla="*/ 0 60000 65536"/>
              <a:gd name="T8" fmla="*/ 0 60000 65536"/>
              <a:gd name="T9" fmla="*/ 0 w 51"/>
              <a:gd name="T10" fmla="*/ 0 h 10"/>
              <a:gd name="T11" fmla="*/ 51 w 5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0">
                <a:moveTo>
                  <a:pt x="50" y="0"/>
                </a:moveTo>
                <a:lnTo>
                  <a:pt x="25" y="0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18" name="Freeform 750"/>
          <p:cNvSpPr>
            <a:spLocks/>
          </p:cNvSpPr>
          <p:nvPr/>
        </p:nvSpPr>
        <p:spPr bwMode="auto">
          <a:xfrm>
            <a:off x="5045075" y="2373313"/>
            <a:ext cx="53975" cy="1587"/>
          </a:xfrm>
          <a:custGeom>
            <a:avLst/>
            <a:gdLst>
              <a:gd name="T0" fmla="*/ 2147483647 w 34"/>
              <a:gd name="T1" fmla="*/ 0 h 1"/>
              <a:gd name="T2" fmla="*/ 2147483647 w 34"/>
              <a:gd name="T3" fmla="*/ 0 h 1"/>
              <a:gd name="T4" fmla="*/ 0 w 34"/>
              <a:gd name="T5" fmla="*/ 0 h 1"/>
              <a:gd name="T6" fmla="*/ 0 60000 65536"/>
              <a:gd name="T7" fmla="*/ 0 60000 65536"/>
              <a:gd name="T8" fmla="*/ 0 60000 65536"/>
              <a:gd name="T9" fmla="*/ 0 w 34"/>
              <a:gd name="T10" fmla="*/ 0 h 1"/>
              <a:gd name="T11" fmla="*/ 34 w 3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">
                <a:moveTo>
                  <a:pt x="33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19" name="Freeform 751"/>
          <p:cNvSpPr>
            <a:spLocks/>
          </p:cNvSpPr>
          <p:nvPr/>
        </p:nvSpPr>
        <p:spPr bwMode="auto">
          <a:xfrm>
            <a:off x="4938713" y="2359025"/>
            <a:ext cx="107950" cy="15875"/>
          </a:xfrm>
          <a:custGeom>
            <a:avLst/>
            <a:gdLst>
              <a:gd name="T0" fmla="*/ 2147483647 w 68"/>
              <a:gd name="T1" fmla="*/ 2147483647 h 10"/>
              <a:gd name="T2" fmla="*/ 2147483647 w 68"/>
              <a:gd name="T3" fmla="*/ 0 h 10"/>
              <a:gd name="T4" fmla="*/ 0 w 68"/>
              <a:gd name="T5" fmla="*/ 0 h 10"/>
              <a:gd name="T6" fmla="*/ 0 60000 65536"/>
              <a:gd name="T7" fmla="*/ 0 60000 65536"/>
              <a:gd name="T8" fmla="*/ 0 60000 65536"/>
              <a:gd name="T9" fmla="*/ 0 w 68"/>
              <a:gd name="T10" fmla="*/ 0 h 10"/>
              <a:gd name="T11" fmla="*/ 68 w 6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10">
                <a:moveTo>
                  <a:pt x="67" y="9"/>
                </a:moveTo>
                <a:lnTo>
                  <a:pt x="34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20" name="Freeform 752"/>
          <p:cNvSpPr>
            <a:spLocks/>
          </p:cNvSpPr>
          <p:nvPr/>
        </p:nvSpPr>
        <p:spPr bwMode="auto">
          <a:xfrm>
            <a:off x="4886325" y="2359025"/>
            <a:ext cx="53975" cy="1588"/>
          </a:xfrm>
          <a:custGeom>
            <a:avLst/>
            <a:gdLst>
              <a:gd name="T0" fmla="*/ 2147483647 w 34"/>
              <a:gd name="T1" fmla="*/ 0 h 1"/>
              <a:gd name="T2" fmla="*/ 2147483647 w 34"/>
              <a:gd name="T3" fmla="*/ 0 h 1"/>
              <a:gd name="T4" fmla="*/ 0 w 34"/>
              <a:gd name="T5" fmla="*/ 0 h 1"/>
              <a:gd name="T6" fmla="*/ 0 60000 65536"/>
              <a:gd name="T7" fmla="*/ 0 60000 65536"/>
              <a:gd name="T8" fmla="*/ 0 60000 65536"/>
              <a:gd name="T9" fmla="*/ 0 w 34"/>
              <a:gd name="T10" fmla="*/ 0 h 1"/>
              <a:gd name="T11" fmla="*/ 34 w 3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">
                <a:moveTo>
                  <a:pt x="33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21" name="Freeform 753"/>
          <p:cNvSpPr>
            <a:spLocks/>
          </p:cNvSpPr>
          <p:nvPr/>
        </p:nvSpPr>
        <p:spPr bwMode="auto">
          <a:xfrm>
            <a:off x="4832350" y="2346325"/>
            <a:ext cx="55563" cy="14288"/>
          </a:xfrm>
          <a:custGeom>
            <a:avLst/>
            <a:gdLst>
              <a:gd name="T0" fmla="*/ 2147483647 w 35"/>
              <a:gd name="T1" fmla="*/ 2147483647 h 9"/>
              <a:gd name="T2" fmla="*/ 2147483647 w 35"/>
              <a:gd name="T3" fmla="*/ 0 h 9"/>
              <a:gd name="T4" fmla="*/ 0 w 35"/>
              <a:gd name="T5" fmla="*/ 0 h 9"/>
              <a:gd name="T6" fmla="*/ 0 60000 65536"/>
              <a:gd name="T7" fmla="*/ 0 60000 65536"/>
              <a:gd name="T8" fmla="*/ 0 60000 65536"/>
              <a:gd name="T9" fmla="*/ 0 w 35"/>
              <a:gd name="T10" fmla="*/ 0 h 9"/>
              <a:gd name="T11" fmla="*/ 35 w 35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9">
                <a:moveTo>
                  <a:pt x="34" y="8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22" name="Freeform 754"/>
          <p:cNvSpPr>
            <a:spLocks/>
          </p:cNvSpPr>
          <p:nvPr/>
        </p:nvSpPr>
        <p:spPr bwMode="auto">
          <a:xfrm>
            <a:off x="4752975" y="2346325"/>
            <a:ext cx="80963" cy="14288"/>
          </a:xfrm>
          <a:custGeom>
            <a:avLst/>
            <a:gdLst>
              <a:gd name="T0" fmla="*/ 2147483647 w 51"/>
              <a:gd name="T1" fmla="*/ 0 h 9"/>
              <a:gd name="T2" fmla="*/ 2147483647 w 51"/>
              <a:gd name="T3" fmla="*/ 0 h 9"/>
              <a:gd name="T4" fmla="*/ 0 w 51"/>
              <a:gd name="T5" fmla="*/ 2147483647 h 9"/>
              <a:gd name="T6" fmla="*/ 0 60000 65536"/>
              <a:gd name="T7" fmla="*/ 0 60000 65536"/>
              <a:gd name="T8" fmla="*/ 0 60000 65536"/>
              <a:gd name="T9" fmla="*/ 0 w 51"/>
              <a:gd name="T10" fmla="*/ 0 h 9"/>
              <a:gd name="T11" fmla="*/ 51 w 51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9">
                <a:moveTo>
                  <a:pt x="50" y="0"/>
                </a:moveTo>
                <a:lnTo>
                  <a:pt x="25" y="0"/>
                </a:lnTo>
                <a:lnTo>
                  <a:pt x="0" y="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23" name="Freeform 755"/>
          <p:cNvSpPr>
            <a:spLocks/>
          </p:cNvSpPr>
          <p:nvPr/>
        </p:nvSpPr>
        <p:spPr bwMode="auto">
          <a:xfrm>
            <a:off x="4700588" y="2359025"/>
            <a:ext cx="53975" cy="30163"/>
          </a:xfrm>
          <a:custGeom>
            <a:avLst/>
            <a:gdLst>
              <a:gd name="T0" fmla="*/ 2147483647 w 34"/>
              <a:gd name="T1" fmla="*/ 0 h 19"/>
              <a:gd name="T2" fmla="*/ 2147483647 w 34"/>
              <a:gd name="T3" fmla="*/ 2147483647 h 19"/>
              <a:gd name="T4" fmla="*/ 0 w 34"/>
              <a:gd name="T5" fmla="*/ 2147483647 h 19"/>
              <a:gd name="T6" fmla="*/ 0 60000 65536"/>
              <a:gd name="T7" fmla="*/ 0 60000 65536"/>
              <a:gd name="T8" fmla="*/ 0 60000 65536"/>
              <a:gd name="T9" fmla="*/ 0 w 34"/>
              <a:gd name="T10" fmla="*/ 0 h 19"/>
              <a:gd name="T11" fmla="*/ 34 w 34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9">
                <a:moveTo>
                  <a:pt x="33" y="0"/>
                </a:moveTo>
                <a:lnTo>
                  <a:pt x="17" y="9"/>
                </a:lnTo>
                <a:lnTo>
                  <a:pt x="0" y="1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24" name="Freeform 756"/>
          <p:cNvSpPr>
            <a:spLocks/>
          </p:cNvSpPr>
          <p:nvPr/>
        </p:nvSpPr>
        <p:spPr bwMode="auto">
          <a:xfrm>
            <a:off x="4621213" y="2387600"/>
            <a:ext cx="80962" cy="85725"/>
          </a:xfrm>
          <a:custGeom>
            <a:avLst/>
            <a:gdLst>
              <a:gd name="T0" fmla="*/ 2147483647 w 51"/>
              <a:gd name="T1" fmla="*/ 0 h 54"/>
              <a:gd name="T2" fmla="*/ 2147483647 w 51"/>
              <a:gd name="T3" fmla="*/ 2147483647 h 54"/>
              <a:gd name="T4" fmla="*/ 0 w 51"/>
              <a:gd name="T5" fmla="*/ 2147483647 h 54"/>
              <a:gd name="T6" fmla="*/ 0 60000 65536"/>
              <a:gd name="T7" fmla="*/ 0 60000 65536"/>
              <a:gd name="T8" fmla="*/ 0 60000 65536"/>
              <a:gd name="T9" fmla="*/ 0 w 51"/>
              <a:gd name="T10" fmla="*/ 0 h 54"/>
              <a:gd name="T11" fmla="*/ 51 w 51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54">
                <a:moveTo>
                  <a:pt x="50" y="0"/>
                </a:moveTo>
                <a:lnTo>
                  <a:pt x="25" y="17"/>
                </a:lnTo>
                <a:lnTo>
                  <a:pt x="0" y="5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25" name="Freeform 757"/>
          <p:cNvSpPr>
            <a:spLocks/>
          </p:cNvSpPr>
          <p:nvPr/>
        </p:nvSpPr>
        <p:spPr bwMode="auto">
          <a:xfrm>
            <a:off x="4581525" y="2471738"/>
            <a:ext cx="41275" cy="196850"/>
          </a:xfrm>
          <a:custGeom>
            <a:avLst/>
            <a:gdLst>
              <a:gd name="T0" fmla="*/ 2147483647 w 26"/>
              <a:gd name="T1" fmla="*/ 0 h 124"/>
              <a:gd name="T2" fmla="*/ 2147483647 w 26"/>
              <a:gd name="T3" fmla="*/ 2147483647 h 124"/>
              <a:gd name="T4" fmla="*/ 0 w 26"/>
              <a:gd name="T5" fmla="*/ 2147483647 h 124"/>
              <a:gd name="T6" fmla="*/ 0 60000 65536"/>
              <a:gd name="T7" fmla="*/ 0 60000 65536"/>
              <a:gd name="T8" fmla="*/ 0 60000 65536"/>
              <a:gd name="T9" fmla="*/ 0 w 26"/>
              <a:gd name="T10" fmla="*/ 0 h 124"/>
              <a:gd name="T11" fmla="*/ 26 w 26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24">
                <a:moveTo>
                  <a:pt x="25" y="0"/>
                </a:moveTo>
                <a:lnTo>
                  <a:pt x="8" y="52"/>
                </a:lnTo>
                <a:lnTo>
                  <a:pt x="0" y="12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26" name="Freeform 758"/>
          <p:cNvSpPr>
            <a:spLocks/>
          </p:cNvSpPr>
          <p:nvPr/>
        </p:nvSpPr>
        <p:spPr bwMode="auto">
          <a:xfrm>
            <a:off x="4514850" y="2667000"/>
            <a:ext cx="68263" cy="336550"/>
          </a:xfrm>
          <a:custGeom>
            <a:avLst/>
            <a:gdLst>
              <a:gd name="T0" fmla="*/ 2147483647 w 43"/>
              <a:gd name="T1" fmla="*/ 0 h 212"/>
              <a:gd name="T2" fmla="*/ 2147483647 w 43"/>
              <a:gd name="T3" fmla="*/ 2147483647 h 212"/>
              <a:gd name="T4" fmla="*/ 2147483647 w 43"/>
              <a:gd name="T5" fmla="*/ 2147483647 h 212"/>
              <a:gd name="T6" fmla="*/ 2147483647 w 43"/>
              <a:gd name="T7" fmla="*/ 2147483647 h 212"/>
              <a:gd name="T8" fmla="*/ 0 w 43"/>
              <a:gd name="T9" fmla="*/ 2147483647 h 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212"/>
              <a:gd name="T17" fmla="*/ 43 w 43"/>
              <a:gd name="T18" fmla="*/ 212 h 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212">
                <a:moveTo>
                  <a:pt x="42" y="0"/>
                </a:moveTo>
                <a:lnTo>
                  <a:pt x="33" y="44"/>
                </a:lnTo>
                <a:lnTo>
                  <a:pt x="17" y="88"/>
                </a:lnTo>
                <a:lnTo>
                  <a:pt x="8" y="140"/>
                </a:lnTo>
                <a:lnTo>
                  <a:pt x="0" y="21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27" name="Freeform 759"/>
          <p:cNvSpPr>
            <a:spLocks/>
          </p:cNvSpPr>
          <p:nvPr/>
        </p:nvSpPr>
        <p:spPr bwMode="auto">
          <a:xfrm>
            <a:off x="4514850" y="3001963"/>
            <a:ext cx="1588" cy="614362"/>
          </a:xfrm>
          <a:custGeom>
            <a:avLst/>
            <a:gdLst>
              <a:gd name="T0" fmla="*/ 0 w 1"/>
              <a:gd name="T1" fmla="*/ 0 h 387"/>
              <a:gd name="T2" fmla="*/ 0 w 1"/>
              <a:gd name="T3" fmla="*/ 2147483647 h 387"/>
              <a:gd name="T4" fmla="*/ 0 w 1"/>
              <a:gd name="T5" fmla="*/ 2147483647 h 387"/>
              <a:gd name="T6" fmla="*/ 0 w 1"/>
              <a:gd name="T7" fmla="*/ 2147483647 h 387"/>
              <a:gd name="T8" fmla="*/ 0 w 1"/>
              <a:gd name="T9" fmla="*/ 2147483647 h 3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387"/>
              <a:gd name="T17" fmla="*/ 1 w 1"/>
              <a:gd name="T18" fmla="*/ 387 h 3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387">
                <a:moveTo>
                  <a:pt x="0" y="0"/>
                </a:moveTo>
                <a:lnTo>
                  <a:pt x="0" y="87"/>
                </a:lnTo>
                <a:lnTo>
                  <a:pt x="0" y="184"/>
                </a:lnTo>
                <a:lnTo>
                  <a:pt x="0" y="290"/>
                </a:lnTo>
                <a:lnTo>
                  <a:pt x="0" y="38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28" name="Freeform 760"/>
          <p:cNvSpPr>
            <a:spLocks/>
          </p:cNvSpPr>
          <p:nvPr/>
        </p:nvSpPr>
        <p:spPr bwMode="auto">
          <a:xfrm>
            <a:off x="4514850" y="3614738"/>
            <a:ext cx="28575" cy="517525"/>
          </a:xfrm>
          <a:custGeom>
            <a:avLst/>
            <a:gdLst>
              <a:gd name="T0" fmla="*/ 0 w 18"/>
              <a:gd name="T1" fmla="*/ 0 h 326"/>
              <a:gd name="T2" fmla="*/ 2147483647 w 18"/>
              <a:gd name="T3" fmla="*/ 2147483647 h 326"/>
              <a:gd name="T4" fmla="*/ 2147483647 w 18"/>
              <a:gd name="T5" fmla="*/ 2147483647 h 326"/>
              <a:gd name="T6" fmla="*/ 2147483647 w 18"/>
              <a:gd name="T7" fmla="*/ 2147483647 h 326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326"/>
              <a:gd name="T14" fmla="*/ 18 w 18"/>
              <a:gd name="T15" fmla="*/ 326 h 3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326">
                <a:moveTo>
                  <a:pt x="0" y="0"/>
                </a:moveTo>
                <a:lnTo>
                  <a:pt x="8" y="176"/>
                </a:lnTo>
                <a:lnTo>
                  <a:pt x="17" y="255"/>
                </a:lnTo>
                <a:lnTo>
                  <a:pt x="17" y="325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29" name="Freeform 761"/>
          <p:cNvSpPr>
            <a:spLocks/>
          </p:cNvSpPr>
          <p:nvPr/>
        </p:nvSpPr>
        <p:spPr bwMode="auto">
          <a:xfrm>
            <a:off x="4514850" y="4130675"/>
            <a:ext cx="28575" cy="379413"/>
          </a:xfrm>
          <a:custGeom>
            <a:avLst/>
            <a:gdLst>
              <a:gd name="T0" fmla="*/ 2147483647 w 18"/>
              <a:gd name="T1" fmla="*/ 0 h 239"/>
              <a:gd name="T2" fmla="*/ 2147483647 w 18"/>
              <a:gd name="T3" fmla="*/ 2147483647 h 239"/>
              <a:gd name="T4" fmla="*/ 2147483647 w 18"/>
              <a:gd name="T5" fmla="*/ 2147483647 h 239"/>
              <a:gd name="T6" fmla="*/ 0 w 18"/>
              <a:gd name="T7" fmla="*/ 2147483647 h 239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239"/>
              <a:gd name="T14" fmla="*/ 18 w 18"/>
              <a:gd name="T15" fmla="*/ 239 h 2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239">
                <a:moveTo>
                  <a:pt x="17" y="0"/>
                </a:moveTo>
                <a:lnTo>
                  <a:pt x="17" y="62"/>
                </a:lnTo>
                <a:lnTo>
                  <a:pt x="8" y="123"/>
                </a:lnTo>
                <a:lnTo>
                  <a:pt x="0" y="23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30" name="Freeform 762"/>
          <p:cNvSpPr>
            <a:spLocks/>
          </p:cNvSpPr>
          <p:nvPr/>
        </p:nvSpPr>
        <p:spPr bwMode="auto">
          <a:xfrm>
            <a:off x="4502150" y="4508500"/>
            <a:ext cx="14288" cy="349250"/>
          </a:xfrm>
          <a:custGeom>
            <a:avLst/>
            <a:gdLst>
              <a:gd name="T0" fmla="*/ 2147483647 w 9"/>
              <a:gd name="T1" fmla="*/ 0 h 220"/>
              <a:gd name="T2" fmla="*/ 0 w 9"/>
              <a:gd name="T3" fmla="*/ 2147483647 h 220"/>
              <a:gd name="T4" fmla="*/ 0 w 9"/>
              <a:gd name="T5" fmla="*/ 2147483647 h 220"/>
              <a:gd name="T6" fmla="*/ 0 60000 65536"/>
              <a:gd name="T7" fmla="*/ 0 60000 65536"/>
              <a:gd name="T8" fmla="*/ 0 60000 65536"/>
              <a:gd name="T9" fmla="*/ 0 w 9"/>
              <a:gd name="T10" fmla="*/ 0 h 220"/>
              <a:gd name="T11" fmla="*/ 9 w 9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20">
                <a:moveTo>
                  <a:pt x="8" y="0"/>
                </a:moveTo>
                <a:lnTo>
                  <a:pt x="0" y="114"/>
                </a:lnTo>
                <a:lnTo>
                  <a:pt x="0" y="21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31" name="Freeform 763"/>
          <p:cNvSpPr>
            <a:spLocks/>
          </p:cNvSpPr>
          <p:nvPr/>
        </p:nvSpPr>
        <p:spPr bwMode="auto">
          <a:xfrm>
            <a:off x="4502150" y="4856163"/>
            <a:ext cx="14288" cy="280987"/>
          </a:xfrm>
          <a:custGeom>
            <a:avLst/>
            <a:gdLst>
              <a:gd name="T0" fmla="*/ 0 w 9"/>
              <a:gd name="T1" fmla="*/ 0 h 177"/>
              <a:gd name="T2" fmla="*/ 0 w 9"/>
              <a:gd name="T3" fmla="*/ 2147483647 h 177"/>
              <a:gd name="T4" fmla="*/ 2147483647 w 9"/>
              <a:gd name="T5" fmla="*/ 2147483647 h 177"/>
              <a:gd name="T6" fmla="*/ 0 60000 65536"/>
              <a:gd name="T7" fmla="*/ 0 60000 65536"/>
              <a:gd name="T8" fmla="*/ 0 60000 65536"/>
              <a:gd name="T9" fmla="*/ 0 w 9"/>
              <a:gd name="T10" fmla="*/ 0 h 177"/>
              <a:gd name="T11" fmla="*/ 9 w 9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77">
                <a:moveTo>
                  <a:pt x="0" y="0"/>
                </a:moveTo>
                <a:lnTo>
                  <a:pt x="0" y="88"/>
                </a:lnTo>
                <a:lnTo>
                  <a:pt x="8" y="17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32" name="Freeform 764"/>
          <p:cNvSpPr>
            <a:spLocks/>
          </p:cNvSpPr>
          <p:nvPr/>
        </p:nvSpPr>
        <p:spPr bwMode="auto">
          <a:xfrm>
            <a:off x="4514850" y="5135563"/>
            <a:ext cx="14288" cy="252412"/>
          </a:xfrm>
          <a:custGeom>
            <a:avLst/>
            <a:gdLst>
              <a:gd name="T0" fmla="*/ 0 w 9"/>
              <a:gd name="T1" fmla="*/ 0 h 159"/>
              <a:gd name="T2" fmla="*/ 0 w 9"/>
              <a:gd name="T3" fmla="*/ 2147483647 h 159"/>
              <a:gd name="T4" fmla="*/ 2147483647 w 9"/>
              <a:gd name="T5" fmla="*/ 2147483647 h 159"/>
              <a:gd name="T6" fmla="*/ 0 60000 65536"/>
              <a:gd name="T7" fmla="*/ 0 60000 65536"/>
              <a:gd name="T8" fmla="*/ 0 60000 65536"/>
              <a:gd name="T9" fmla="*/ 0 w 9"/>
              <a:gd name="T10" fmla="*/ 0 h 159"/>
              <a:gd name="T11" fmla="*/ 9 w 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159">
                <a:moveTo>
                  <a:pt x="0" y="0"/>
                </a:moveTo>
                <a:lnTo>
                  <a:pt x="0" y="79"/>
                </a:lnTo>
                <a:lnTo>
                  <a:pt x="8" y="15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33" name="Freeform 765"/>
          <p:cNvSpPr>
            <a:spLocks/>
          </p:cNvSpPr>
          <p:nvPr/>
        </p:nvSpPr>
        <p:spPr bwMode="auto">
          <a:xfrm>
            <a:off x="4527550" y="5386388"/>
            <a:ext cx="68263" cy="169862"/>
          </a:xfrm>
          <a:custGeom>
            <a:avLst/>
            <a:gdLst>
              <a:gd name="T0" fmla="*/ 0 w 43"/>
              <a:gd name="T1" fmla="*/ 0 h 107"/>
              <a:gd name="T2" fmla="*/ 2147483647 w 43"/>
              <a:gd name="T3" fmla="*/ 2147483647 h 107"/>
              <a:gd name="T4" fmla="*/ 2147483647 w 43"/>
              <a:gd name="T5" fmla="*/ 2147483647 h 107"/>
              <a:gd name="T6" fmla="*/ 0 60000 65536"/>
              <a:gd name="T7" fmla="*/ 0 60000 65536"/>
              <a:gd name="T8" fmla="*/ 0 60000 65536"/>
              <a:gd name="T9" fmla="*/ 0 w 43"/>
              <a:gd name="T10" fmla="*/ 0 h 107"/>
              <a:gd name="T11" fmla="*/ 43 w 43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07">
                <a:moveTo>
                  <a:pt x="0" y="0"/>
                </a:moveTo>
                <a:lnTo>
                  <a:pt x="17" y="62"/>
                </a:lnTo>
                <a:lnTo>
                  <a:pt x="42" y="10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34" name="Freeform 766"/>
          <p:cNvSpPr>
            <a:spLocks/>
          </p:cNvSpPr>
          <p:nvPr/>
        </p:nvSpPr>
        <p:spPr bwMode="auto">
          <a:xfrm>
            <a:off x="4594225" y="5554663"/>
            <a:ext cx="55563" cy="98425"/>
          </a:xfrm>
          <a:custGeom>
            <a:avLst/>
            <a:gdLst>
              <a:gd name="T0" fmla="*/ 0 w 35"/>
              <a:gd name="T1" fmla="*/ 0 h 62"/>
              <a:gd name="T2" fmla="*/ 2147483647 w 35"/>
              <a:gd name="T3" fmla="*/ 2147483647 h 62"/>
              <a:gd name="T4" fmla="*/ 2147483647 w 35"/>
              <a:gd name="T5" fmla="*/ 2147483647 h 62"/>
              <a:gd name="T6" fmla="*/ 0 60000 65536"/>
              <a:gd name="T7" fmla="*/ 0 60000 65536"/>
              <a:gd name="T8" fmla="*/ 0 60000 65536"/>
              <a:gd name="T9" fmla="*/ 0 w 35"/>
              <a:gd name="T10" fmla="*/ 0 h 62"/>
              <a:gd name="T11" fmla="*/ 35 w 35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62">
                <a:moveTo>
                  <a:pt x="0" y="0"/>
                </a:moveTo>
                <a:lnTo>
                  <a:pt x="17" y="35"/>
                </a:lnTo>
                <a:lnTo>
                  <a:pt x="34" y="6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35" name="Freeform 767"/>
          <p:cNvSpPr>
            <a:spLocks/>
          </p:cNvSpPr>
          <p:nvPr/>
        </p:nvSpPr>
        <p:spPr bwMode="auto">
          <a:xfrm>
            <a:off x="4648200" y="5651500"/>
            <a:ext cx="93663" cy="71438"/>
          </a:xfrm>
          <a:custGeom>
            <a:avLst/>
            <a:gdLst>
              <a:gd name="T0" fmla="*/ 0 w 59"/>
              <a:gd name="T1" fmla="*/ 0 h 45"/>
              <a:gd name="T2" fmla="*/ 2147483647 w 59"/>
              <a:gd name="T3" fmla="*/ 2147483647 h 45"/>
              <a:gd name="T4" fmla="*/ 2147483647 w 59"/>
              <a:gd name="T5" fmla="*/ 2147483647 h 45"/>
              <a:gd name="T6" fmla="*/ 0 60000 65536"/>
              <a:gd name="T7" fmla="*/ 0 60000 65536"/>
              <a:gd name="T8" fmla="*/ 0 60000 65536"/>
              <a:gd name="T9" fmla="*/ 0 w 59"/>
              <a:gd name="T10" fmla="*/ 0 h 45"/>
              <a:gd name="T11" fmla="*/ 59 w 59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45">
                <a:moveTo>
                  <a:pt x="0" y="0"/>
                </a:moveTo>
                <a:lnTo>
                  <a:pt x="25" y="27"/>
                </a:lnTo>
                <a:lnTo>
                  <a:pt x="58" y="4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36" name="Freeform 768"/>
          <p:cNvSpPr>
            <a:spLocks/>
          </p:cNvSpPr>
          <p:nvPr/>
        </p:nvSpPr>
        <p:spPr bwMode="auto">
          <a:xfrm>
            <a:off x="4740275" y="5721350"/>
            <a:ext cx="93663" cy="15875"/>
          </a:xfrm>
          <a:custGeom>
            <a:avLst/>
            <a:gdLst>
              <a:gd name="T0" fmla="*/ 0 w 59"/>
              <a:gd name="T1" fmla="*/ 0 h 10"/>
              <a:gd name="T2" fmla="*/ 2147483647 w 59"/>
              <a:gd name="T3" fmla="*/ 2147483647 h 10"/>
              <a:gd name="T4" fmla="*/ 2147483647 w 59"/>
              <a:gd name="T5" fmla="*/ 2147483647 h 10"/>
              <a:gd name="T6" fmla="*/ 0 60000 65536"/>
              <a:gd name="T7" fmla="*/ 0 60000 65536"/>
              <a:gd name="T8" fmla="*/ 0 60000 65536"/>
              <a:gd name="T9" fmla="*/ 0 w 59"/>
              <a:gd name="T10" fmla="*/ 0 h 10"/>
              <a:gd name="T11" fmla="*/ 59 w 59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10">
                <a:moveTo>
                  <a:pt x="0" y="0"/>
                </a:moveTo>
                <a:lnTo>
                  <a:pt x="33" y="9"/>
                </a:lnTo>
                <a:lnTo>
                  <a:pt x="58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37" name="Freeform 769"/>
          <p:cNvSpPr>
            <a:spLocks/>
          </p:cNvSpPr>
          <p:nvPr/>
        </p:nvSpPr>
        <p:spPr bwMode="auto">
          <a:xfrm>
            <a:off x="4832350" y="5735638"/>
            <a:ext cx="28575" cy="30162"/>
          </a:xfrm>
          <a:custGeom>
            <a:avLst/>
            <a:gdLst>
              <a:gd name="T0" fmla="*/ 0 w 18"/>
              <a:gd name="T1" fmla="*/ 0 h 19"/>
              <a:gd name="T2" fmla="*/ 2147483647 w 18"/>
              <a:gd name="T3" fmla="*/ 2147483647 h 19"/>
              <a:gd name="T4" fmla="*/ 2147483647 w 18"/>
              <a:gd name="T5" fmla="*/ 2147483647 h 19"/>
              <a:gd name="T6" fmla="*/ 0 60000 65536"/>
              <a:gd name="T7" fmla="*/ 0 60000 65536"/>
              <a:gd name="T8" fmla="*/ 0 60000 65536"/>
              <a:gd name="T9" fmla="*/ 0 w 18"/>
              <a:gd name="T10" fmla="*/ 0 h 19"/>
              <a:gd name="T11" fmla="*/ 18 w 18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9">
                <a:moveTo>
                  <a:pt x="0" y="0"/>
                </a:moveTo>
                <a:lnTo>
                  <a:pt x="9" y="9"/>
                </a:lnTo>
                <a:lnTo>
                  <a:pt x="17" y="1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38" name="Freeform 770"/>
          <p:cNvSpPr>
            <a:spLocks/>
          </p:cNvSpPr>
          <p:nvPr/>
        </p:nvSpPr>
        <p:spPr bwMode="auto">
          <a:xfrm>
            <a:off x="4859338" y="5735638"/>
            <a:ext cx="80962" cy="30162"/>
          </a:xfrm>
          <a:custGeom>
            <a:avLst/>
            <a:gdLst>
              <a:gd name="T0" fmla="*/ 0 w 51"/>
              <a:gd name="T1" fmla="*/ 2147483647 h 19"/>
              <a:gd name="T2" fmla="*/ 2147483647 w 51"/>
              <a:gd name="T3" fmla="*/ 2147483647 h 19"/>
              <a:gd name="T4" fmla="*/ 2147483647 w 51"/>
              <a:gd name="T5" fmla="*/ 0 h 19"/>
              <a:gd name="T6" fmla="*/ 0 60000 65536"/>
              <a:gd name="T7" fmla="*/ 0 60000 65536"/>
              <a:gd name="T8" fmla="*/ 0 60000 65536"/>
              <a:gd name="T9" fmla="*/ 0 w 51"/>
              <a:gd name="T10" fmla="*/ 0 h 19"/>
              <a:gd name="T11" fmla="*/ 51 w 51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9">
                <a:moveTo>
                  <a:pt x="0" y="18"/>
                </a:moveTo>
                <a:lnTo>
                  <a:pt x="25" y="9"/>
                </a:lnTo>
                <a:lnTo>
                  <a:pt x="5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39" name="Freeform 771"/>
          <p:cNvSpPr>
            <a:spLocks/>
          </p:cNvSpPr>
          <p:nvPr/>
        </p:nvSpPr>
        <p:spPr bwMode="auto">
          <a:xfrm>
            <a:off x="4938713" y="5735638"/>
            <a:ext cx="55562" cy="1587"/>
          </a:xfrm>
          <a:custGeom>
            <a:avLst/>
            <a:gdLst>
              <a:gd name="T0" fmla="*/ 0 w 35"/>
              <a:gd name="T1" fmla="*/ 0 h 1"/>
              <a:gd name="T2" fmla="*/ 2147483647 w 35"/>
              <a:gd name="T3" fmla="*/ 0 h 1"/>
              <a:gd name="T4" fmla="*/ 2147483647 w 35"/>
              <a:gd name="T5" fmla="*/ 0 h 1"/>
              <a:gd name="T6" fmla="*/ 0 60000 65536"/>
              <a:gd name="T7" fmla="*/ 0 60000 65536"/>
              <a:gd name="T8" fmla="*/ 0 60000 65536"/>
              <a:gd name="T9" fmla="*/ 0 w 35"/>
              <a:gd name="T10" fmla="*/ 0 h 1"/>
              <a:gd name="T11" fmla="*/ 35 w 3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">
                <a:moveTo>
                  <a:pt x="0" y="0"/>
                </a:moveTo>
                <a:lnTo>
                  <a:pt x="17" y="0"/>
                </a:lnTo>
                <a:lnTo>
                  <a:pt x="34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40" name="Freeform 772"/>
          <p:cNvSpPr>
            <a:spLocks/>
          </p:cNvSpPr>
          <p:nvPr/>
        </p:nvSpPr>
        <p:spPr bwMode="auto">
          <a:xfrm>
            <a:off x="4992688" y="5721350"/>
            <a:ext cx="80962" cy="15875"/>
          </a:xfrm>
          <a:custGeom>
            <a:avLst/>
            <a:gdLst>
              <a:gd name="T0" fmla="*/ 0 w 51"/>
              <a:gd name="T1" fmla="*/ 2147483647 h 10"/>
              <a:gd name="T2" fmla="*/ 2147483647 w 51"/>
              <a:gd name="T3" fmla="*/ 2147483647 h 10"/>
              <a:gd name="T4" fmla="*/ 2147483647 w 51"/>
              <a:gd name="T5" fmla="*/ 0 h 10"/>
              <a:gd name="T6" fmla="*/ 0 60000 65536"/>
              <a:gd name="T7" fmla="*/ 0 60000 65536"/>
              <a:gd name="T8" fmla="*/ 0 60000 65536"/>
              <a:gd name="T9" fmla="*/ 0 w 51"/>
              <a:gd name="T10" fmla="*/ 0 h 10"/>
              <a:gd name="T11" fmla="*/ 51 w 51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0">
                <a:moveTo>
                  <a:pt x="0" y="9"/>
                </a:moveTo>
                <a:lnTo>
                  <a:pt x="25" y="9"/>
                </a:lnTo>
                <a:lnTo>
                  <a:pt x="5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41" name="Freeform 773"/>
          <p:cNvSpPr>
            <a:spLocks/>
          </p:cNvSpPr>
          <p:nvPr/>
        </p:nvSpPr>
        <p:spPr bwMode="auto">
          <a:xfrm>
            <a:off x="5072063" y="5707063"/>
            <a:ext cx="93662" cy="15875"/>
          </a:xfrm>
          <a:custGeom>
            <a:avLst/>
            <a:gdLst>
              <a:gd name="T0" fmla="*/ 0 w 59"/>
              <a:gd name="T1" fmla="*/ 2147483647 h 10"/>
              <a:gd name="T2" fmla="*/ 2147483647 w 59"/>
              <a:gd name="T3" fmla="*/ 0 h 10"/>
              <a:gd name="T4" fmla="*/ 2147483647 w 59"/>
              <a:gd name="T5" fmla="*/ 0 h 10"/>
              <a:gd name="T6" fmla="*/ 0 60000 65536"/>
              <a:gd name="T7" fmla="*/ 0 60000 65536"/>
              <a:gd name="T8" fmla="*/ 0 60000 65536"/>
              <a:gd name="T9" fmla="*/ 0 w 59"/>
              <a:gd name="T10" fmla="*/ 0 h 10"/>
              <a:gd name="T11" fmla="*/ 59 w 59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10">
                <a:moveTo>
                  <a:pt x="0" y="9"/>
                </a:moveTo>
                <a:lnTo>
                  <a:pt x="33" y="0"/>
                </a:lnTo>
                <a:lnTo>
                  <a:pt x="5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42" name="Freeform 774"/>
          <p:cNvSpPr>
            <a:spLocks/>
          </p:cNvSpPr>
          <p:nvPr/>
        </p:nvSpPr>
        <p:spPr bwMode="auto">
          <a:xfrm>
            <a:off x="5164138" y="5707063"/>
            <a:ext cx="53975" cy="15875"/>
          </a:xfrm>
          <a:custGeom>
            <a:avLst/>
            <a:gdLst>
              <a:gd name="T0" fmla="*/ 0 w 34"/>
              <a:gd name="T1" fmla="*/ 0 h 10"/>
              <a:gd name="T2" fmla="*/ 2147483647 w 34"/>
              <a:gd name="T3" fmla="*/ 0 h 10"/>
              <a:gd name="T4" fmla="*/ 2147483647 w 34"/>
              <a:gd name="T5" fmla="*/ 2147483647 h 10"/>
              <a:gd name="T6" fmla="*/ 0 60000 65536"/>
              <a:gd name="T7" fmla="*/ 0 60000 65536"/>
              <a:gd name="T8" fmla="*/ 0 60000 65536"/>
              <a:gd name="T9" fmla="*/ 0 w 34"/>
              <a:gd name="T10" fmla="*/ 0 h 10"/>
              <a:gd name="T11" fmla="*/ 34 w 3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0">
                <a:moveTo>
                  <a:pt x="0" y="0"/>
                </a:moveTo>
                <a:lnTo>
                  <a:pt x="17" y="0"/>
                </a:lnTo>
                <a:lnTo>
                  <a:pt x="33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43" name="Freeform 775"/>
          <p:cNvSpPr>
            <a:spLocks/>
          </p:cNvSpPr>
          <p:nvPr/>
        </p:nvSpPr>
        <p:spPr bwMode="auto">
          <a:xfrm>
            <a:off x="5216525" y="5721350"/>
            <a:ext cx="68263" cy="1588"/>
          </a:xfrm>
          <a:custGeom>
            <a:avLst/>
            <a:gdLst>
              <a:gd name="T0" fmla="*/ 0 w 43"/>
              <a:gd name="T1" fmla="*/ 0 h 1"/>
              <a:gd name="T2" fmla="*/ 2147483647 w 43"/>
              <a:gd name="T3" fmla="*/ 0 h 1"/>
              <a:gd name="T4" fmla="*/ 2147483647 w 43"/>
              <a:gd name="T5" fmla="*/ 0 h 1"/>
              <a:gd name="T6" fmla="*/ 0 60000 65536"/>
              <a:gd name="T7" fmla="*/ 0 60000 65536"/>
              <a:gd name="T8" fmla="*/ 0 60000 65536"/>
              <a:gd name="T9" fmla="*/ 0 w 43"/>
              <a:gd name="T10" fmla="*/ 0 h 1"/>
              <a:gd name="T11" fmla="*/ 43 w 4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">
                <a:moveTo>
                  <a:pt x="0" y="0"/>
                </a:moveTo>
                <a:lnTo>
                  <a:pt x="26" y="0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44" name="Freeform 776"/>
          <p:cNvSpPr>
            <a:spLocks/>
          </p:cNvSpPr>
          <p:nvPr/>
        </p:nvSpPr>
        <p:spPr bwMode="auto">
          <a:xfrm>
            <a:off x="5283200" y="5694363"/>
            <a:ext cx="15875" cy="28575"/>
          </a:xfrm>
          <a:custGeom>
            <a:avLst/>
            <a:gdLst>
              <a:gd name="T0" fmla="*/ 0 w 10"/>
              <a:gd name="T1" fmla="*/ 2147483647 h 18"/>
              <a:gd name="T2" fmla="*/ 2147483647 w 10"/>
              <a:gd name="T3" fmla="*/ 2147483647 h 18"/>
              <a:gd name="T4" fmla="*/ 2147483647 w 10"/>
              <a:gd name="T5" fmla="*/ 0 h 18"/>
              <a:gd name="T6" fmla="*/ 0 60000 65536"/>
              <a:gd name="T7" fmla="*/ 0 60000 65536"/>
              <a:gd name="T8" fmla="*/ 0 60000 65536"/>
              <a:gd name="T9" fmla="*/ 0 w 10"/>
              <a:gd name="T10" fmla="*/ 0 h 18"/>
              <a:gd name="T11" fmla="*/ 10 w 10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8">
                <a:moveTo>
                  <a:pt x="0" y="17"/>
                </a:moveTo>
                <a:lnTo>
                  <a:pt x="9" y="8"/>
                </a:lnTo>
                <a:lnTo>
                  <a:pt x="9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45" name="Freeform 777"/>
          <p:cNvSpPr>
            <a:spLocks/>
          </p:cNvSpPr>
          <p:nvPr/>
        </p:nvSpPr>
        <p:spPr bwMode="auto">
          <a:xfrm>
            <a:off x="5297488" y="5694363"/>
            <a:ext cx="53975" cy="1587"/>
          </a:xfrm>
          <a:custGeom>
            <a:avLst/>
            <a:gdLst>
              <a:gd name="T0" fmla="*/ 0 w 34"/>
              <a:gd name="T1" fmla="*/ 0 h 1"/>
              <a:gd name="T2" fmla="*/ 2147483647 w 34"/>
              <a:gd name="T3" fmla="*/ 0 h 1"/>
              <a:gd name="T4" fmla="*/ 2147483647 w 34"/>
              <a:gd name="T5" fmla="*/ 0 h 1"/>
              <a:gd name="T6" fmla="*/ 0 60000 65536"/>
              <a:gd name="T7" fmla="*/ 0 60000 65536"/>
              <a:gd name="T8" fmla="*/ 0 60000 65536"/>
              <a:gd name="T9" fmla="*/ 0 w 34"/>
              <a:gd name="T10" fmla="*/ 0 h 1"/>
              <a:gd name="T11" fmla="*/ 34 w 3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">
                <a:moveTo>
                  <a:pt x="0" y="0"/>
                </a:moveTo>
                <a:lnTo>
                  <a:pt x="16" y="0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46" name="Freeform 778"/>
          <p:cNvSpPr>
            <a:spLocks/>
          </p:cNvSpPr>
          <p:nvPr/>
        </p:nvSpPr>
        <p:spPr bwMode="auto">
          <a:xfrm>
            <a:off x="5349875" y="5665788"/>
            <a:ext cx="28575" cy="30162"/>
          </a:xfrm>
          <a:custGeom>
            <a:avLst/>
            <a:gdLst>
              <a:gd name="T0" fmla="*/ 0 w 18"/>
              <a:gd name="T1" fmla="*/ 2147483647 h 19"/>
              <a:gd name="T2" fmla="*/ 2147483647 w 18"/>
              <a:gd name="T3" fmla="*/ 2147483647 h 19"/>
              <a:gd name="T4" fmla="*/ 2147483647 w 18"/>
              <a:gd name="T5" fmla="*/ 0 h 19"/>
              <a:gd name="T6" fmla="*/ 0 60000 65536"/>
              <a:gd name="T7" fmla="*/ 0 60000 65536"/>
              <a:gd name="T8" fmla="*/ 0 60000 65536"/>
              <a:gd name="T9" fmla="*/ 0 w 18"/>
              <a:gd name="T10" fmla="*/ 0 h 19"/>
              <a:gd name="T11" fmla="*/ 18 w 18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9">
                <a:moveTo>
                  <a:pt x="0" y="18"/>
                </a:moveTo>
                <a:lnTo>
                  <a:pt x="8" y="9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47" name="Freeform 779"/>
          <p:cNvSpPr>
            <a:spLocks/>
          </p:cNvSpPr>
          <p:nvPr/>
        </p:nvSpPr>
        <p:spPr bwMode="auto">
          <a:xfrm>
            <a:off x="5362575" y="5665788"/>
            <a:ext cx="15875" cy="1587"/>
          </a:xfrm>
          <a:custGeom>
            <a:avLst/>
            <a:gdLst>
              <a:gd name="T0" fmla="*/ 2147483647 w 10"/>
              <a:gd name="T1" fmla="*/ 0 h 1"/>
              <a:gd name="T2" fmla="*/ 2147483647 w 10"/>
              <a:gd name="T3" fmla="*/ 0 h 1"/>
              <a:gd name="T4" fmla="*/ 0 w 10"/>
              <a:gd name="T5" fmla="*/ 0 h 1"/>
              <a:gd name="T6" fmla="*/ 0 60000 65536"/>
              <a:gd name="T7" fmla="*/ 0 60000 65536"/>
              <a:gd name="T8" fmla="*/ 0 60000 65536"/>
              <a:gd name="T9" fmla="*/ 0 w 10"/>
              <a:gd name="T10" fmla="*/ 0 h 1"/>
              <a:gd name="T11" fmla="*/ 10 w 1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">
                <a:moveTo>
                  <a:pt x="9" y="0"/>
                </a:move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48" name="Freeform 780"/>
          <p:cNvSpPr>
            <a:spLocks/>
          </p:cNvSpPr>
          <p:nvPr/>
        </p:nvSpPr>
        <p:spPr bwMode="auto">
          <a:xfrm>
            <a:off x="5362575" y="5637213"/>
            <a:ext cx="15875" cy="30162"/>
          </a:xfrm>
          <a:custGeom>
            <a:avLst/>
            <a:gdLst>
              <a:gd name="T0" fmla="*/ 0 w 10"/>
              <a:gd name="T1" fmla="*/ 2147483647 h 19"/>
              <a:gd name="T2" fmla="*/ 0 w 10"/>
              <a:gd name="T3" fmla="*/ 2147483647 h 19"/>
              <a:gd name="T4" fmla="*/ 2147483647 w 10"/>
              <a:gd name="T5" fmla="*/ 0 h 19"/>
              <a:gd name="T6" fmla="*/ 0 60000 65536"/>
              <a:gd name="T7" fmla="*/ 0 60000 65536"/>
              <a:gd name="T8" fmla="*/ 0 60000 65536"/>
              <a:gd name="T9" fmla="*/ 0 w 10"/>
              <a:gd name="T10" fmla="*/ 0 h 19"/>
              <a:gd name="T11" fmla="*/ 10 w 10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9">
                <a:moveTo>
                  <a:pt x="0" y="18"/>
                </a:moveTo>
                <a:lnTo>
                  <a:pt x="0" y="9"/>
                </a:lnTo>
                <a:lnTo>
                  <a:pt x="9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49" name="Freeform 781"/>
          <p:cNvSpPr>
            <a:spLocks/>
          </p:cNvSpPr>
          <p:nvPr/>
        </p:nvSpPr>
        <p:spPr bwMode="auto">
          <a:xfrm>
            <a:off x="5362575" y="5624513"/>
            <a:ext cx="15875" cy="14287"/>
          </a:xfrm>
          <a:custGeom>
            <a:avLst/>
            <a:gdLst>
              <a:gd name="T0" fmla="*/ 2147483647 w 10"/>
              <a:gd name="T1" fmla="*/ 2147483647 h 9"/>
              <a:gd name="T2" fmla="*/ 2147483647 w 10"/>
              <a:gd name="T3" fmla="*/ 0 h 9"/>
              <a:gd name="T4" fmla="*/ 0 w 10"/>
              <a:gd name="T5" fmla="*/ 0 h 9"/>
              <a:gd name="T6" fmla="*/ 0 60000 65536"/>
              <a:gd name="T7" fmla="*/ 0 60000 65536"/>
              <a:gd name="T8" fmla="*/ 0 60000 65536"/>
              <a:gd name="T9" fmla="*/ 0 w 10"/>
              <a:gd name="T10" fmla="*/ 0 h 9"/>
              <a:gd name="T11" fmla="*/ 10 w 10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9">
                <a:moveTo>
                  <a:pt x="9" y="8"/>
                </a:move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50" name="Line 782"/>
          <p:cNvSpPr>
            <a:spLocks noChangeShapeType="1"/>
          </p:cNvSpPr>
          <p:nvPr/>
        </p:nvSpPr>
        <p:spPr bwMode="auto">
          <a:xfrm flipV="1">
            <a:off x="5362575" y="5603875"/>
            <a:ext cx="0" cy="269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551" name="Freeform 783"/>
          <p:cNvSpPr>
            <a:spLocks/>
          </p:cNvSpPr>
          <p:nvPr/>
        </p:nvSpPr>
        <p:spPr bwMode="auto">
          <a:xfrm>
            <a:off x="5362575" y="5511800"/>
            <a:ext cx="15875" cy="100013"/>
          </a:xfrm>
          <a:custGeom>
            <a:avLst/>
            <a:gdLst>
              <a:gd name="T0" fmla="*/ 0 w 10"/>
              <a:gd name="T1" fmla="*/ 2147483647 h 63"/>
              <a:gd name="T2" fmla="*/ 2147483647 w 10"/>
              <a:gd name="T3" fmla="*/ 2147483647 h 63"/>
              <a:gd name="T4" fmla="*/ 2147483647 w 10"/>
              <a:gd name="T5" fmla="*/ 0 h 63"/>
              <a:gd name="T6" fmla="*/ 0 60000 65536"/>
              <a:gd name="T7" fmla="*/ 0 60000 65536"/>
              <a:gd name="T8" fmla="*/ 0 60000 65536"/>
              <a:gd name="T9" fmla="*/ 0 w 10"/>
              <a:gd name="T10" fmla="*/ 0 h 63"/>
              <a:gd name="T11" fmla="*/ 10 w 1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3">
                <a:moveTo>
                  <a:pt x="0" y="62"/>
                </a:moveTo>
                <a:lnTo>
                  <a:pt x="9" y="35"/>
                </a:lnTo>
                <a:lnTo>
                  <a:pt x="9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52" name="Freeform 784"/>
          <p:cNvSpPr>
            <a:spLocks/>
          </p:cNvSpPr>
          <p:nvPr/>
        </p:nvSpPr>
        <p:spPr bwMode="auto">
          <a:xfrm>
            <a:off x="5349875" y="5386388"/>
            <a:ext cx="28575" cy="127000"/>
          </a:xfrm>
          <a:custGeom>
            <a:avLst/>
            <a:gdLst>
              <a:gd name="T0" fmla="*/ 2147483647 w 18"/>
              <a:gd name="T1" fmla="*/ 2147483647 h 80"/>
              <a:gd name="T2" fmla="*/ 2147483647 w 18"/>
              <a:gd name="T3" fmla="*/ 2147483647 h 80"/>
              <a:gd name="T4" fmla="*/ 0 w 18"/>
              <a:gd name="T5" fmla="*/ 2147483647 h 80"/>
              <a:gd name="T6" fmla="*/ 0 w 18"/>
              <a:gd name="T7" fmla="*/ 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80"/>
              <a:gd name="T14" fmla="*/ 18 w 18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80">
                <a:moveTo>
                  <a:pt x="17" y="79"/>
                </a:moveTo>
                <a:lnTo>
                  <a:pt x="8" y="44"/>
                </a:lnTo>
                <a:lnTo>
                  <a:pt x="0" y="2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53" name="Freeform 785"/>
          <p:cNvSpPr>
            <a:spLocks/>
          </p:cNvSpPr>
          <p:nvPr/>
        </p:nvSpPr>
        <p:spPr bwMode="auto">
          <a:xfrm>
            <a:off x="5337175" y="5094288"/>
            <a:ext cx="14288" cy="293687"/>
          </a:xfrm>
          <a:custGeom>
            <a:avLst/>
            <a:gdLst>
              <a:gd name="T0" fmla="*/ 2147483647 w 9"/>
              <a:gd name="T1" fmla="*/ 2147483647 h 185"/>
              <a:gd name="T2" fmla="*/ 2147483647 w 9"/>
              <a:gd name="T3" fmla="*/ 2147483647 h 185"/>
              <a:gd name="T4" fmla="*/ 2147483647 w 9"/>
              <a:gd name="T5" fmla="*/ 2147483647 h 185"/>
              <a:gd name="T6" fmla="*/ 0 w 9"/>
              <a:gd name="T7" fmla="*/ 0 h 185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85"/>
              <a:gd name="T14" fmla="*/ 9 w 9"/>
              <a:gd name="T15" fmla="*/ 185 h 1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85">
                <a:moveTo>
                  <a:pt x="8" y="184"/>
                </a:moveTo>
                <a:lnTo>
                  <a:pt x="8" y="149"/>
                </a:lnTo>
                <a:lnTo>
                  <a:pt x="8" y="10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54" name="Freeform 786"/>
          <p:cNvSpPr>
            <a:spLocks/>
          </p:cNvSpPr>
          <p:nvPr/>
        </p:nvSpPr>
        <p:spPr bwMode="auto">
          <a:xfrm>
            <a:off x="5283200" y="4689475"/>
            <a:ext cx="55563" cy="406400"/>
          </a:xfrm>
          <a:custGeom>
            <a:avLst/>
            <a:gdLst>
              <a:gd name="T0" fmla="*/ 2147483647 w 35"/>
              <a:gd name="T1" fmla="*/ 2147483647 h 256"/>
              <a:gd name="T2" fmla="*/ 2147483647 w 35"/>
              <a:gd name="T3" fmla="*/ 2147483647 h 256"/>
              <a:gd name="T4" fmla="*/ 2147483647 w 35"/>
              <a:gd name="T5" fmla="*/ 2147483647 h 256"/>
              <a:gd name="T6" fmla="*/ 0 w 35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35"/>
              <a:gd name="T13" fmla="*/ 0 h 256"/>
              <a:gd name="T14" fmla="*/ 35 w 35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" h="256">
                <a:moveTo>
                  <a:pt x="34" y="255"/>
                </a:moveTo>
                <a:lnTo>
                  <a:pt x="25" y="193"/>
                </a:lnTo>
                <a:lnTo>
                  <a:pt x="17" y="13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55" name="Freeform 787"/>
          <p:cNvSpPr>
            <a:spLocks/>
          </p:cNvSpPr>
          <p:nvPr/>
        </p:nvSpPr>
        <p:spPr bwMode="auto">
          <a:xfrm>
            <a:off x="5270500" y="4256088"/>
            <a:ext cx="14288" cy="434975"/>
          </a:xfrm>
          <a:custGeom>
            <a:avLst/>
            <a:gdLst>
              <a:gd name="T0" fmla="*/ 2147483647 w 9"/>
              <a:gd name="T1" fmla="*/ 2147483647 h 274"/>
              <a:gd name="T2" fmla="*/ 0 w 9"/>
              <a:gd name="T3" fmla="*/ 2147483647 h 274"/>
              <a:gd name="T4" fmla="*/ 0 w 9"/>
              <a:gd name="T5" fmla="*/ 0 h 274"/>
              <a:gd name="T6" fmla="*/ 0 60000 65536"/>
              <a:gd name="T7" fmla="*/ 0 60000 65536"/>
              <a:gd name="T8" fmla="*/ 0 60000 65536"/>
              <a:gd name="T9" fmla="*/ 0 w 9"/>
              <a:gd name="T10" fmla="*/ 0 h 274"/>
              <a:gd name="T11" fmla="*/ 9 w 9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74">
                <a:moveTo>
                  <a:pt x="8" y="273"/>
                </a:moveTo>
                <a:lnTo>
                  <a:pt x="0" y="14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56" name="Freeform 788"/>
          <p:cNvSpPr>
            <a:spLocks/>
          </p:cNvSpPr>
          <p:nvPr/>
        </p:nvSpPr>
        <p:spPr bwMode="auto">
          <a:xfrm>
            <a:off x="5257800" y="3768725"/>
            <a:ext cx="14288" cy="488950"/>
          </a:xfrm>
          <a:custGeom>
            <a:avLst/>
            <a:gdLst>
              <a:gd name="T0" fmla="*/ 2147483647 w 9"/>
              <a:gd name="T1" fmla="*/ 2147483647 h 308"/>
              <a:gd name="T2" fmla="*/ 2147483647 w 9"/>
              <a:gd name="T3" fmla="*/ 2147483647 h 308"/>
              <a:gd name="T4" fmla="*/ 2147483647 w 9"/>
              <a:gd name="T5" fmla="*/ 2147483647 h 308"/>
              <a:gd name="T6" fmla="*/ 0 w 9"/>
              <a:gd name="T7" fmla="*/ 2147483647 h 308"/>
              <a:gd name="T8" fmla="*/ 0 w 9"/>
              <a:gd name="T9" fmla="*/ 0 h 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08"/>
              <a:gd name="T17" fmla="*/ 9 w 9"/>
              <a:gd name="T18" fmla="*/ 308 h 3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08">
                <a:moveTo>
                  <a:pt x="8" y="307"/>
                </a:moveTo>
                <a:lnTo>
                  <a:pt x="8" y="228"/>
                </a:lnTo>
                <a:lnTo>
                  <a:pt x="8" y="149"/>
                </a:lnTo>
                <a:lnTo>
                  <a:pt x="0" y="7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57" name="Freeform 789"/>
          <p:cNvSpPr>
            <a:spLocks/>
          </p:cNvSpPr>
          <p:nvPr/>
        </p:nvSpPr>
        <p:spPr bwMode="auto">
          <a:xfrm>
            <a:off x="5230813" y="3363913"/>
            <a:ext cx="28575" cy="406400"/>
          </a:xfrm>
          <a:custGeom>
            <a:avLst/>
            <a:gdLst>
              <a:gd name="T0" fmla="*/ 2147483647 w 18"/>
              <a:gd name="T1" fmla="*/ 2147483647 h 256"/>
              <a:gd name="T2" fmla="*/ 2147483647 w 18"/>
              <a:gd name="T3" fmla="*/ 2147483647 h 256"/>
              <a:gd name="T4" fmla="*/ 0 w 18"/>
              <a:gd name="T5" fmla="*/ 0 h 256"/>
              <a:gd name="T6" fmla="*/ 0 60000 65536"/>
              <a:gd name="T7" fmla="*/ 0 60000 65536"/>
              <a:gd name="T8" fmla="*/ 0 60000 65536"/>
              <a:gd name="T9" fmla="*/ 0 w 18"/>
              <a:gd name="T10" fmla="*/ 0 h 256"/>
              <a:gd name="T11" fmla="*/ 18 w 1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56">
                <a:moveTo>
                  <a:pt x="17" y="255"/>
                </a:moveTo>
                <a:lnTo>
                  <a:pt x="8" y="12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58" name="Freeform 790"/>
          <p:cNvSpPr>
            <a:spLocks/>
          </p:cNvSpPr>
          <p:nvPr/>
        </p:nvSpPr>
        <p:spPr bwMode="auto">
          <a:xfrm>
            <a:off x="5230813" y="2973388"/>
            <a:ext cx="1587" cy="392112"/>
          </a:xfrm>
          <a:custGeom>
            <a:avLst/>
            <a:gdLst>
              <a:gd name="T0" fmla="*/ 0 w 1"/>
              <a:gd name="T1" fmla="*/ 2147483647 h 247"/>
              <a:gd name="T2" fmla="*/ 0 w 1"/>
              <a:gd name="T3" fmla="*/ 2147483647 h 247"/>
              <a:gd name="T4" fmla="*/ 0 w 1"/>
              <a:gd name="T5" fmla="*/ 2147483647 h 247"/>
              <a:gd name="T6" fmla="*/ 0 w 1"/>
              <a:gd name="T7" fmla="*/ 0 h 247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247"/>
              <a:gd name="T14" fmla="*/ 1 w 1"/>
              <a:gd name="T15" fmla="*/ 247 h 2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247">
                <a:moveTo>
                  <a:pt x="0" y="246"/>
                </a:moveTo>
                <a:lnTo>
                  <a:pt x="0" y="114"/>
                </a:lnTo>
                <a:lnTo>
                  <a:pt x="0" y="5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59" name="Freeform 791"/>
          <p:cNvSpPr>
            <a:spLocks/>
          </p:cNvSpPr>
          <p:nvPr/>
        </p:nvSpPr>
        <p:spPr bwMode="auto">
          <a:xfrm>
            <a:off x="5230813" y="2708275"/>
            <a:ext cx="1587" cy="266700"/>
          </a:xfrm>
          <a:custGeom>
            <a:avLst/>
            <a:gdLst>
              <a:gd name="T0" fmla="*/ 0 w 1"/>
              <a:gd name="T1" fmla="*/ 2147483647 h 168"/>
              <a:gd name="T2" fmla="*/ 0 w 1"/>
              <a:gd name="T3" fmla="*/ 2147483647 h 168"/>
              <a:gd name="T4" fmla="*/ 0 w 1"/>
              <a:gd name="T5" fmla="*/ 0 h 168"/>
              <a:gd name="T6" fmla="*/ 0 60000 65536"/>
              <a:gd name="T7" fmla="*/ 0 60000 65536"/>
              <a:gd name="T8" fmla="*/ 0 60000 65536"/>
              <a:gd name="T9" fmla="*/ 0 w 1"/>
              <a:gd name="T10" fmla="*/ 0 h 168"/>
              <a:gd name="T11" fmla="*/ 1 w 1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68">
                <a:moveTo>
                  <a:pt x="0" y="167"/>
                </a:moveTo>
                <a:lnTo>
                  <a:pt x="0" y="7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60" name="Freeform 792"/>
          <p:cNvSpPr>
            <a:spLocks/>
          </p:cNvSpPr>
          <p:nvPr/>
        </p:nvSpPr>
        <p:spPr bwMode="auto">
          <a:xfrm>
            <a:off x="5230813" y="2582863"/>
            <a:ext cx="14287" cy="127000"/>
          </a:xfrm>
          <a:custGeom>
            <a:avLst/>
            <a:gdLst>
              <a:gd name="T0" fmla="*/ 0 w 9"/>
              <a:gd name="T1" fmla="*/ 2147483647 h 80"/>
              <a:gd name="T2" fmla="*/ 0 w 9"/>
              <a:gd name="T3" fmla="*/ 2147483647 h 80"/>
              <a:gd name="T4" fmla="*/ 2147483647 w 9"/>
              <a:gd name="T5" fmla="*/ 2147483647 h 80"/>
              <a:gd name="T6" fmla="*/ 2147483647 w 9"/>
              <a:gd name="T7" fmla="*/ 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80"/>
              <a:gd name="T14" fmla="*/ 9 w 9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80">
                <a:moveTo>
                  <a:pt x="0" y="79"/>
                </a:moveTo>
                <a:lnTo>
                  <a:pt x="0" y="53"/>
                </a:lnTo>
                <a:lnTo>
                  <a:pt x="8" y="35"/>
                </a:lnTo>
                <a:lnTo>
                  <a:pt x="8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61" name="Freeform 793"/>
          <p:cNvSpPr>
            <a:spLocks/>
          </p:cNvSpPr>
          <p:nvPr/>
        </p:nvSpPr>
        <p:spPr bwMode="auto">
          <a:xfrm>
            <a:off x="5216525" y="2471738"/>
            <a:ext cx="28575" cy="112712"/>
          </a:xfrm>
          <a:custGeom>
            <a:avLst/>
            <a:gdLst>
              <a:gd name="T0" fmla="*/ 2147483647 w 18"/>
              <a:gd name="T1" fmla="*/ 2147483647 h 71"/>
              <a:gd name="T2" fmla="*/ 2147483647 w 18"/>
              <a:gd name="T3" fmla="*/ 2147483647 h 71"/>
              <a:gd name="T4" fmla="*/ 0 w 18"/>
              <a:gd name="T5" fmla="*/ 0 h 71"/>
              <a:gd name="T6" fmla="*/ 0 60000 65536"/>
              <a:gd name="T7" fmla="*/ 0 60000 65536"/>
              <a:gd name="T8" fmla="*/ 0 60000 65536"/>
              <a:gd name="T9" fmla="*/ 0 w 18"/>
              <a:gd name="T10" fmla="*/ 0 h 71"/>
              <a:gd name="T11" fmla="*/ 18 w 18"/>
              <a:gd name="T12" fmla="*/ 71 h 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71">
                <a:moveTo>
                  <a:pt x="17" y="70"/>
                </a:moveTo>
                <a:lnTo>
                  <a:pt x="9" y="3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62" name="Freeform 794"/>
          <p:cNvSpPr>
            <a:spLocks/>
          </p:cNvSpPr>
          <p:nvPr/>
        </p:nvSpPr>
        <p:spPr bwMode="auto">
          <a:xfrm>
            <a:off x="5191125" y="2443163"/>
            <a:ext cx="26988" cy="30162"/>
          </a:xfrm>
          <a:custGeom>
            <a:avLst/>
            <a:gdLst>
              <a:gd name="T0" fmla="*/ 2147483647 w 17"/>
              <a:gd name="T1" fmla="*/ 2147483647 h 19"/>
              <a:gd name="T2" fmla="*/ 2147483647 w 17"/>
              <a:gd name="T3" fmla="*/ 2147483647 h 19"/>
              <a:gd name="T4" fmla="*/ 0 w 17"/>
              <a:gd name="T5" fmla="*/ 0 h 19"/>
              <a:gd name="T6" fmla="*/ 0 60000 65536"/>
              <a:gd name="T7" fmla="*/ 0 60000 65536"/>
              <a:gd name="T8" fmla="*/ 0 60000 65536"/>
              <a:gd name="T9" fmla="*/ 0 w 17"/>
              <a:gd name="T10" fmla="*/ 0 h 19"/>
              <a:gd name="T11" fmla="*/ 17 w 17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9">
                <a:moveTo>
                  <a:pt x="16" y="18"/>
                </a:moveTo>
                <a:lnTo>
                  <a:pt x="8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63" name="Line 795"/>
          <p:cNvSpPr>
            <a:spLocks noChangeShapeType="1"/>
          </p:cNvSpPr>
          <p:nvPr/>
        </p:nvSpPr>
        <p:spPr bwMode="auto">
          <a:xfrm flipH="1" flipV="1">
            <a:off x="5145088" y="2422525"/>
            <a:ext cx="52387" cy="269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564" name="Freeform 796"/>
          <p:cNvSpPr>
            <a:spLocks/>
          </p:cNvSpPr>
          <p:nvPr/>
        </p:nvSpPr>
        <p:spPr bwMode="auto">
          <a:xfrm>
            <a:off x="5084763" y="2414588"/>
            <a:ext cx="68262" cy="15875"/>
          </a:xfrm>
          <a:custGeom>
            <a:avLst/>
            <a:gdLst>
              <a:gd name="T0" fmla="*/ 2147483647 w 43"/>
              <a:gd name="T1" fmla="*/ 2147483647 h 10"/>
              <a:gd name="T2" fmla="*/ 2147483647 w 43"/>
              <a:gd name="T3" fmla="*/ 0 h 10"/>
              <a:gd name="T4" fmla="*/ 0 w 43"/>
              <a:gd name="T5" fmla="*/ 0 h 10"/>
              <a:gd name="T6" fmla="*/ 0 60000 65536"/>
              <a:gd name="T7" fmla="*/ 0 60000 65536"/>
              <a:gd name="T8" fmla="*/ 0 60000 65536"/>
              <a:gd name="T9" fmla="*/ 0 w 43"/>
              <a:gd name="T10" fmla="*/ 0 h 10"/>
              <a:gd name="T11" fmla="*/ 43 w 4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10">
                <a:moveTo>
                  <a:pt x="42" y="9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65" name="Freeform 797"/>
          <p:cNvSpPr>
            <a:spLocks/>
          </p:cNvSpPr>
          <p:nvPr/>
        </p:nvSpPr>
        <p:spPr bwMode="auto">
          <a:xfrm>
            <a:off x="5032375" y="2414588"/>
            <a:ext cx="53975" cy="15875"/>
          </a:xfrm>
          <a:custGeom>
            <a:avLst/>
            <a:gdLst>
              <a:gd name="T0" fmla="*/ 2147483647 w 34"/>
              <a:gd name="T1" fmla="*/ 0 h 10"/>
              <a:gd name="T2" fmla="*/ 2147483647 w 34"/>
              <a:gd name="T3" fmla="*/ 2147483647 h 10"/>
              <a:gd name="T4" fmla="*/ 0 w 34"/>
              <a:gd name="T5" fmla="*/ 2147483647 h 10"/>
              <a:gd name="T6" fmla="*/ 0 60000 65536"/>
              <a:gd name="T7" fmla="*/ 0 60000 65536"/>
              <a:gd name="T8" fmla="*/ 0 60000 65536"/>
              <a:gd name="T9" fmla="*/ 0 w 34"/>
              <a:gd name="T10" fmla="*/ 0 h 10"/>
              <a:gd name="T11" fmla="*/ 34 w 34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0">
                <a:moveTo>
                  <a:pt x="33" y="0"/>
                </a:moveTo>
                <a:lnTo>
                  <a:pt x="16" y="9"/>
                </a:lnTo>
                <a:lnTo>
                  <a:pt x="0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66" name="Freeform 798"/>
          <p:cNvSpPr>
            <a:spLocks/>
          </p:cNvSpPr>
          <p:nvPr/>
        </p:nvSpPr>
        <p:spPr bwMode="auto">
          <a:xfrm>
            <a:off x="4953000" y="2401888"/>
            <a:ext cx="80963" cy="28575"/>
          </a:xfrm>
          <a:custGeom>
            <a:avLst/>
            <a:gdLst>
              <a:gd name="T0" fmla="*/ 2147483647 w 51"/>
              <a:gd name="T1" fmla="*/ 2147483647 h 18"/>
              <a:gd name="T2" fmla="*/ 2147483647 w 51"/>
              <a:gd name="T3" fmla="*/ 2147483647 h 18"/>
              <a:gd name="T4" fmla="*/ 0 w 51"/>
              <a:gd name="T5" fmla="*/ 0 h 18"/>
              <a:gd name="T6" fmla="*/ 0 60000 65536"/>
              <a:gd name="T7" fmla="*/ 0 60000 65536"/>
              <a:gd name="T8" fmla="*/ 0 60000 65536"/>
              <a:gd name="T9" fmla="*/ 0 w 51"/>
              <a:gd name="T10" fmla="*/ 0 h 18"/>
              <a:gd name="T11" fmla="*/ 51 w 5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8">
                <a:moveTo>
                  <a:pt x="50" y="17"/>
                </a:moveTo>
                <a:lnTo>
                  <a:pt x="25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67" name="Freeform 799"/>
          <p:cNvSpPr>
            <a:spLocks/>
          </p:cNvSpPr>
          <p:nvPr/>
        </p:nvSpPr>
        <p:spPr bwMode="auto">
          <a:xfrm>
            <a:off x="4872038" y="2401888"/>
            <a:ext cx="82550" cy="14287"/>
          </a:xfrm>
          <a:custGeom>
            <a:avLst/>
            <a:gdLst>
              <a:gd name="T0" fmla="*/ 2147483647 w 52"/>
              <a:gd name="T1" fmla="*/ 0 h 9"/>
              <a:gd name="T2" fmla="*/ 2147483647 w 52"/>
              <a:gd name="T3" fmla="*/ 0 h 9"/>
              <a:gd name="T4" fmla="*/ 0 w 52"/>
              <a:gd name="T5" fmla="*/ 2147483647 h 9"/>
              <a:gd name="T6" fmla="*/ 0 60000 65536"/>
              <a:gd name="T7" fmla="*/ 0 60000 65536"/>
              <a:gd name="T8" fmla="*/ 0 60000 65536"/>
              <a:gd name="T9" fmla="*/ 0 w 52"/>
              <a:gd name="T10" fmla="*/ 0 h 9"/>
              <a:gd name="T11" fmla="*/ 52 w 52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9">
                <a:moveTo>
                  <a:pt x="51" y="0"/>
                </a:moveTo>
                <a:lnTo>
                  <a:pt x="25" y="0"/>
                </a:lnTo>
                <a:lnTo>
                  <a:pt x="0" y="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68" name="Line 800"/>
          <p:cNvSpPr>
            <a:spLocks noChangeShapeType="1"/>
          </p:cNvSpPr>
          <p:nvPr/>
        </p:nvSpPr>
        <p:spPr bwMode="auto">
          <a:xfrm flipH="1">
            <a:off x="4800600" y="2414588"/>
            <a:ext cx="777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569" name="Freeform 801"/>
          <p:cNvSpPr>
            <a:spLocks/>
          </p:cNvSpPr>
          <p:nvPr/>
        </p:nvSpPr>
        <p:spPr bwMode="auto">
          <a:xfrm>
            <a:off x="4727575" y="2401888"/>
            <a:ext cx="80963" cy="14287"/>
          </a:xfrm>
          <a:custGeom>
            <a:avLst/>
            <a:gdLst>
              <a:gd name="T0" fmla="*/ 2147483647 w 51"/>
              <a:gd name="T1" fmla="*/ 2147483647 h 9"/>
              <a:gd name="T2" fmla="*/ 2147483647 w 51"/>
              <a:gd name="T3" fmla="*/ 0 h 9"/>
              <a:gd name="T4" fmla="*/ 0 w 51"/>
              <a:gd name="T5" fmla="*/ 0 h 9"/>
              <a:gd name="T6" fmla="*/ 0 60000 65536"/>
              <a:gd name="T7" fmla="*/ 0 60000 65536"/>
              <a:gd name="T8" fmla="*/ 0 60000 65536"/>
              <a:gd name="T9" fmla="*/ 0 w 51"/>
              <a:gd name="T10" fmla="*/ 0 h 9"/>
              <a:gd name="T11" fmla="*/ 51 w 51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9">
                <a:moveTo>
                  <a:pt x="50" y="8"/>
                </a:move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70" name="Freeform 802"/>
          <p:cNvSpPr>
            <a:spLocks/>
          </p:cNvSpPr>
          <p:nvPr/>
        </p:nvSpPr>
        <p:spPr bwMode="auto">
          <a:xfrm>
            <a:off x="4660900" y="2401888"/>
            <a:ext cx="68263" cy="42862"/>
          </a:xfrm>
          <a:custGeom>
            <a:avLst/>
            <a:gdLst>
              <a:gd name="T0" fmla="*/ 2147483647 w 43"/>
              <a:gd name="T1" fmla="*/ 0 h 27"/>
              <a:gd name="T2" fmla="*/ 2147483647 w 43"/>
              <a:gd name="T3" fmla="*/ 2147483647 h 27"/>
              <a:gd name="T4" fmla="*/ 0 w 43"/>
              <a:gd name="T5" fmla="*/ 2147483647 h 27"/>
              <a:gd name="T6" fmla="*/ 0 60000 65536"/>
              <a:gd name="T7" fmla="*/ 0 60000 65536"/>
              <a:gd name="T8" fmla="*/ 0 60000 65536"/>
              <a:gd name="T9" fmla="*/ 0 w 43"/>
              <a:gd name="T10" fmla="*/ 0 h 27"/>
              <a:gd name="T11" fmla="*/ 43 w 43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27">
                <a:moveTo>
                  <a:pt x="42" y="0"/>
                </a:moveTo>
                <a:lnTo>
                  <a:pt x="17" y="8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71" name="Freeform 803"/>
          <p:cNvSpPr>
            <a:spLocks/>
          </p:cNvSpPr>
          <p:nvPr/>
        </p:nvSpPr>
        <p:spPr bwMode="auto">
          <a:xfrm>
            <a:off x="4606925" y="2443163"/>
            <a:ext cx="55563" cy="85725"/>
          </a:xfrm>
          <a:custGeom>
            <a:avLst/>
            <a:gdLst>
              <a:gd name="T0" fmla="*/ 2147483647 w 35"/>
              <a:gd name="T1" fmla="*/ 0 h 54"/>
              <a:gd name="T2" fmla="*/ 2147483647 w 35"/>
              <a:gd name="T3" fmla="*/ 2147483647 h 54"/>
              <a:gd name="T4" fmla="*/ 0 w 35"/>
              <a:gd name="T5" fmla="*/ 2147483647 h 54"/>
              <a:gd name="T6" fmla="*/ 0 60000 65536"/>
              <a:gd name="T7" fmla="*/ 0 60000 65536"/>
              <a:gd name="T8" fmla="*/ 0 60000 65536"/>
              <a:gd name="T9" fmla="*/ 0 w 35"/>
              <a:gd name="T10" fmla="*/ 0 h 54"/>
              <a:gd name="T11" fmla="*/ 35 w 35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54">
                <a:moveTo>
                  <a:pt x="34" y="0"/>
                </a:moveTo>
                <a:lnTo>
                  <a:pt x="17" y="18"/>
                </a:lnTo>
                <a:lnTo>
                  <a:pt x="0" y="5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72" name="Freeform 804"/>
          <p:cNvSpPr>
            <a:spLocks/>
          </p:cNvSpPr>
          <p:nvPr/>
        </p:nvSpPr>
        <p:spPr bwMode="auto">
          <a:xfrm>
            <a:off x="4541838" y="2527300"/>
            <a:ext cx="66675" cy="196850"/>
          </a:xfrm>
          <a:custGeom>
            <a:avLst/>
            <a:gdLst>
              <a:gd name="T0" fmla="*/ 2147483647 w 42"/>
              <a:gd name="T1" fmla="*/ 0 h 124"/>
              <a:gd name="T2" fmla="*/ 2147483647 w 42"/>
              <a:gd name="T3" fmla="*/ 2147483647 h 124"/>
              <a:gd name="T4" fmla="*/ 2147483647 w 42"/>
              <a:gd name="T5" fmla="*/ 2147483647 h 124"/>
              <a:gd name="T6" fmla="*/ 0 w 42"/>
              <a:gd name="T7" fmla="*/ 2147483647 h 124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124"/>
              <a:gd name="T14" fmla="*/ 42 w 42"/>
              <a:gd name="T15" fmla="*/ 124 h 1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124">
                <a:moveTo>
                  <a:pt x="41" y="0"/>
                </a:moveTo>
                <a:lnTo>
                  <a:pt x="16" y="52"/>
                </a:lnTo>
                <a:lnTo>
                  <a:pt x="8" y="88"/>
                </a:lnTo>
                <a:lnTo>
                  <a:pt x="0" y="12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73" name="Freeform 805"/>
          <p:cNvSpPr>
            <a:spLocks/>
          </p:cNvSpPr>
          <p:nvPr/>
        </p:nvSpPr>
        <p:spPr bwMode="auto">
          <a:xfrm>
            <a:off x="4514850" y="2722563"/>
            <a:ext cx="28575" cy="349250"/>
          </a:xfrm>
          <a:custGeom>
            <a:avLst/>
            <a:gdLst>
              <a:gd name="T0" fmla="*/ 2147483647 w 18"/>
              <a:gd name="T1" fmla="*/ 0 h 220"/>
              <a:gd name="T2" fmla="*/ 2147483647 w 18"/>
              <a:gd name="T3" fmla="*/ 2147483647 h 220"/>
              <a:gd name="T4" fmla="*/ 2147483647 w 18"/>
              <a:gd name="T5" fmla="*/ 2147483647 h 220"/>
              <a:gd name="T6" fmla="*/ 0 w 18"/>
              <a:gd name="T7" fmla="*/ 2147483647 h 220"/>
              <a:gd name="T8" fmla="*/ 0 w 18"/>
              <a:gd name="T9" fmla="*/ 2147483647 h 2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20"/>
              <a:gd name="T17" fmla="*/ 18 w 18"/>
              <a:gd name="T18" fmla="*/ 220 h 2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20">
                <a:moveTo>
                  <a:pt x="17" y="0"/>
                </a:moveTo>
                <a:lnTo>
                  <a:pt x="8" y="44"/>
                </a:lnTo>
                <a:lnTo>
                  <a:pt x="8" y="96"/>
                </a:lnTo>
                <a:lnTo>
                  <a:pt x="0" y="149"/>
                </a:lnTo>
                <a:lnTo>
                  <a:pt x="0" y="21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74" name="Freeform 806"/>
          <p:cNvSpPr>
            <a:spLocks/>
          </p:cNvSpPr>
          <p:nvPr/>
        </p:nvSpPr>
        <p:spPr bwMode="auto">
          <a:xfrm>
            <a:off x="4502150" y="3070225"/>
            <a:ext cx="14288" cy="574675"/>
          </a:xfrm>
          <a:custGeom>
            <a:avLst/>
            <a:gdLst>
              <a:gd name="T0" fmla="*/ 2147483647 w 9"/>
              <a:gd name="T1" fmla="*/ 0 h 362"/>
              <a:gd name="T2" fmla="*/ 2147483647 w 9"/>
              <a:gd name="T3" fmla="*/ 2147483647 h 362"/>
              <a:gd name="T4" fmla="*/ 0 w 9"/>
              <a:gd name="T5" fmla="*/ 2147483647 h 362"/>
              <a:gd name="T6" fmla="*/ 0 w 9"/>
              <a:gd name="T7" fmla="*/ 2147483647 h 362"/>
              <a:gd name="T8" fmla="*/ 0 w 9"/>
              <a:gd name="T9" fmla="*/ 2147483647 h 3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362"/>
              <a:gd name="T17" fmla="*/ 9 w 9"/>
              <a:gd name="T18" fmla="*/ 362 h 3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362">
                <a:moveTo>
                  <a:pt x="8" y="0"/>
                </a:moveTo>
                <a:lnTo>
                  <a:pt x="8" y="80"/>
                </a:lnTo>
                <a:lnTo>
                  <a:pt x="0" y="176"/>
                </a:lnTo>
                <a:lnTo>
                  <a:pt x="0" y="273"/>
                </a:lnTo>
                <a:lnTo>
                  <a:pt x="0" y="361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75" name="Freeform 807"/>
          <p:cNvSpPr>
            <a:spLocks/>
          </p:cNvSpPr>
          <p:nvPr/>
        </p:nvSpPr>
        <p:spPr bwMode="auto">
          <a:xfrm>
            <a:off x="4502150" y="3643313"/>
            <a:ext cx="26988" cy="503237"/>
          </a:xfrm>
          <a:custGeom>
            <a:avLst/>
            <a:gdLst>
              <a:gd name="T0" fmla="*/ 0 w 17"/>
              <a:gd name="T1" fmla="*/ 0 h 317"/>
              <a:gd name="T2" fmla="*/ 2147483647 w 17"/>
              <a:gd name="T3" fmla="*/ 2147483647 h 317"/>
              <a:gd name="T4" fmla="*/ 2147483647 w 17"/>
              <a:gd name="T5" fmla="*/ 2147483647 h 317"/>
              <a:gd name="T6" fmla="*/ 0 60000 65536"/>
              <a:gd name="T7" fmla="*/ 0 60000 65536"/>
              <a:gd name="T8" fmla="*/ 0 60000 65536"/>
              <a:gd name="T9" fmla="*/ 0 w 17"/>
              <a:gd name="T10" fmla="*/ 0 h 317"/>
              <a:gd name="T11" fmla="*/ 17 w 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317">
                <a:moveTo>
                  <a:pt x="0" y="0"/>
                </a:moveTo>
                <a:lnTo>
                  <a:pt x="8" y="167"/>
                </a:lnTo>
                <a:lnTo>
                  <a:pt x="16" y="31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76" name="Freeform 808"/>
          <p:cNvSpPr>
            <a:spLocks/>
          </p:cNvSpPr>
          <p:nvPr/>
        </p:nvSpPr>
        <p:spPr bwMode="auto">
          <a:xfrm>
            <a:off x="4514850" y="4144963"/>
            <a:ext cx="14288" cy="392112"/>
          </a:xfrm>
          <a:custGeom>
            <a:avLst/>
            <a:gdLst>
              <a:gd name="T0" fmla="*/ 2147483647 w 9"/>
              <a:gd name="T1" fmla="*/ 0 h 247"/>
              <a:gd name="T2" fmla="*/ 2147483647 w 9"/>
              <a:gd name="T3" fmla="*/ 2147483647 h 247"/>
              <a:gd name="T4" fmla="*/ 2147483647 w 9"/>
              <a:gd name="T5" fmla="*/ 2147483647 h 247"/>
              <a:gd name="T6" fmla="*/ 0 w 9"/>
              <a:gd name="T7" fmla="*/ 2147483647 h 247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247"/>
              <a:gd name="T14" fmla="*/ 9 w 9"/>
              <a:gd name="T15" fmla="*/ 247 h 2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247">
                <a:moveTo>
                  <a:pt x="8" y="0"/>
                </a:moveTo>
                <a:lnTo>
                  <a:pt x="8" y="70"/>
                </a:lnTo>
                <a:lnTo>
                  <a:pt x="8" y="132"/>
                </a:lnTo>
                <a:lnTo>
                  <a:pt x="0" y="246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77" name="Freeform 809"/>
          <p:cNvSpPr>
            <a:spLocks/>
          </p:cNvSpPr>
          <p:nvPr/>
        </p:nvSpPr>
        <p:spPr bwMode="auto">
          <a:xfrm>
            <a:off x="4502150" y="4535488"/>
            <a:ext cx="14288" cy="350837"/>
          </a:xfrm>
          <a:custGeom>
            <a:avLst/>
            <a:gdLst>
              <a:gd name="T0" fmla="*/ 2147483647 w 9"/>
              <a:gd name="T1" fmla="*/ 0 h 221"/>
              <a:gd name="T2" fmla="*/ 0 w 9"/>
              <a:gd name="T3" fmla="*/ 2147483647 h 221"/>
              <a:gd name="T4" fmla="*/ 0 w 9"/>
              <a:gd name="T5" fmla="*/ 2147483647 h 221"/>
              <a:gd name="T6" fmla="*/ 0 60000 65536"/>
              <a:gd name="T7" fmla="*/ 0 60000 65536"/>
              <a:gd name="T8" fmla="*/ 0 60000 65536"/>
              <a:gd name="T9" fmla="*/ 0 w 9"/>
              <a:gd name="T10" fmla="*/ 0 h 221"/>
              <a:gd name="T11" fmla="*/ 9 w 9"/>
              <a:gd name="T12" fmla="*/ 221 h 2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221">
                <a:moveTo>
                  <a:pt x="8" y="0"/>
                </a:moveTo>
                <a:lnTo>
                  <a:pt x="0" y="114"/>
                </a:lnTo>
                <a:lnTo>
                  <a:pt x="0" y="22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78" name="Freeform 810"/>
          <p:cNvSpPr>
            <a:spLocks/>
          </p:cNvSpPr>
          <p:nvPr/>
        </p:nvSpPr>
        <p:spPr bwMode="auto">
          <a:xfrm>
            <a:off x="4502150" y="4884738"/>
            <a:ext cx="1588" cy="293687"/>
          </a:xfrm>
          <a:custGeom>
            <a:avLst/>
            <a:gdLst>
              <a:gd name="T0" fmla="*/ 0 w 1"/>
              <a:gd name="T1" fmla="*/ 0 h 185"/>
              <a:gd name="T2" fmla="*/ 0 w 1"/>
              <a:gd name="T3" fmla="*/ 2147483647 h 185"/>
              <a:gd name="T4" fmla="*/ 0 w 1"/>
              <a:gd name="T5" fmla="*/ 2147483647 h 185"/>
              <a:gd name="T6" fmla="*/ 0 60000 65536"/>
              <a:gd name="T7" fmla="*/ 0 60000 65536"/>
              <a:gd name="T8" fmla="*/ 0 60000 65536"/>
              <a:gd name="T9" fmla="*/ 0 w 1"/>
              <a:gd name="T10" fmla="*/ 0 h 185"/>
              <a:gd name="T11" fmla="*/ 1 w 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5">
                <a:moveTo>
                  <a:pt x="0" y="0"/>
                </a:moveTo>
                <a:lnTo>
                  <a:pt x="0" y="97"/>
                </a:lnTo>
                <a:lnTo>
                  <a:pt x="0" y="18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79" name="Freeform 811"/>
          <p:cNvSpPr>
            <a:spLocks/>
          </p:cNvSpPr>
          <p:nvPr/>
        </p:nvSpPr>
        <p:spPr bwMode="auto">
          <a:xfrm>
            <a:off x="4502150" y="5176838"/>
            <a:ext cx="1588" cy="211137"/>
          </a:xfrm>
          <a:custGeom>
            <a:avLst/>
            <a:gdLst>
              <a:gd name="T0" fmla="*/ 0 w 1"/>
              <a:gd name="T1" fmla="*/ 0 h 133"/>
              <a:gd name="T2" fmla="*/ 0 w 1"/>
              <a:gd name="T3" fmla="*/ 2147483647 h 133"/>
              <a:gd name="T4" fmla="*/ 0 w 1"/>
              <a:gd name="T5" fmla="*/ 2147483647 h 133"/>
              <a:gd name="T6" fmla="*/ 0 60000 65536"/>
              <a:gd name="T7" fmla="*/ 0 60000 65536"/>
              <a:gd name="T8" fmla="*/ 0 60000 65536"/>
              <a:gd name="T9" fmla="*/ 0 w 1"/>
              <a:gd name="T10" fmla="*/ 0 h 133"/>
              <a:gd name="T11" fmla="*/ 1 w 1"/>
              <a:gd name="T12" fmla="*/ 133 h 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33">
                <a:moveTo>
                  <a:pt x="0" y="0"/>
                </a:moveTo>
                <a:lnTo>
                  <a:pt x="0" y="71"/>
                </a:lnTo>
                <a:lnTo>
                  <a:pt x="0" y="132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80" name="Freeform 812"/>
          <p:cNvSpPr>
            <a:spLocks/>
          </p:cNvSpPr>
          <p:nvPr/>
        </p:nvSpPr>
        <p:spPr bwMode="auto">
          <a:xfrm>
            <a:off x="4502150" y="5386388"/>
            <a:ext cx="53975" cy="182562"/>
          </a:xfrm>
          <a:custGeom>
            <a:avLst/>
            <a:gdLst>
              <a:gd name="T0" fmla="*/ 0 w 34"/>
              <a:gd name="T1" fmla="*/ 0 h 115"/>
              <a:gd name="T2" fmla="*/ 2147483647 w 34"/>
              <a:gd name="T3" fmla="*/ 2147483647 h 115"/>
              <a:gd name="T4" fmla="*/ 2147483647 w 34"/>
              <a:gd name="T5" fmla="*/ 2147483647 h 115"/>
              <a:gd name="T6" fmla="*/ 2147483647 w 34"/>
              <a:gd name="T7" fmla="*/ 2147483647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115"/>
              <a:gd name="T14" fmla="*/ 34 w 34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115">
                <a:moveTo>
                  <a:pt x="0" y="0"/>
                </a:moveTo>
                <a:lnTo>
                  <a:pt x="16" y="62"/>
                </a:lnTo>
                <a:lnTo>
                  <a:pt x="25" y="88"/>
                </a:lnTo>
                <a:lnTo>
                  <a:pt x="33" y="114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81" name="Freeform 813"/>
          <p:cNvSpPr>
            <a:spLocks/>
          </p:cNvSpPr>
          <p:nvPr/>
        </p:nvSpPr>
        <p:spPr bwMode="auto">
          <a:xfrm>
            <a:off x="4554538" y="5567363"/>
            <a:ext cx="68262" cy="85725"/>
          </a:xfrm>
          <a:custGeom>
            <a:avLst/>
            <a:gdLst>
              <a:gd name="T0" fmla="*/ 0 w 43"/>
              <a:gd name="T1" fmla="*/ 0 h 54"/>
              <a:gd name="T2" fmla="*/ 2147483647 w 43"/>
              <a:gd name="T3" fmla="*/ 2147483647 h 54"/>
              <a:gd name="T4" fmla="*/ 2147483647 w 43"/>
              <a:gd name="T5" fmla="*/ 2147483647 h 54"/>
              <a:gd name="T6" fmla="*/ 2147483647 w 43"/>
              <a:gd name="T7" fmla="*/ 2147483647 h 54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54"/>
              <a:gd name="T14" fmla="*/ 43 w 43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54">
                <a:moveTo>
                  <a:pt x="0" y="0"/>
                </a:moveTo>
                <a:lnTo>
                  <a:pt x="8" y="18"/>
                </a:lnTo>
                <a:lnTo>
                  <a:pt x="17" y="27"/>
                </a:lnTo>
                <a:lnTo>
                  <a:pt x="42" y="5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82" name="Freeform 814"/>
          <p:cNvSpPr>
            <a:spLocks/>
          </p:cNvSpPr>
          <p:nvPr/>
        </p:nvSpPr>
        <p:spPr bwMode="auto">
          <a:xfrm>
            <a:off x="4621213" y="5651500"/>
            <a:ext cx="68262" cy="85725"/>
          </a:xfrm>
          <a:custGeom>
            <a:avLst/>
            <a:gdLst>
              <a:gd name="T0" fmla="*/ 0 w 43"/>
              <a:gd name="T1" fmla="*/ 0 h 54"/>
              <a:gd name="T2" fmla="*/ 2147483647 w 43"/>
              <a:gd name="T3" fmla="*/ 2147483647 h 54"/>
              <a:gd name="T4" fmla="*/ 2147483647 w 43"/>
              <a:gd name="T5" fmla="*/ 2147483647 h 54"/>
              <a:gd name="T6" fmla="*/ 0 60000 65536"/>
              <a:gd name="T7" fmla="*/ 0 60000 65536"/>
              <a:gd name="T8" fmla="*/ 0 60000 65536"/>
              <a:gd name="T9" fmla="*/ 0 w 43"/>
              <a:gd name="T10" fmla="*/ 0 h 54"/>
              <a:gd name="T11" fmla="*/ 43 w 43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54">
                <a:moveTo>
                  <a:pt x="0" y="0"/>
                </a:moveTo>
                <a:lnTo>
                  <a:pt x="17" y="27"/>
                </a:lnTo>
                <a:lnTo>
                  <a:pt x="42" y="53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83" name="Freeform 815"/>
          <p:cNvSpPr>
            <a:spLocks/>
          </p:cNvSpPr>
          <p:nvPr/>
        </p:nvSpPr>
        <p:spPr bwMode="auto">
          <a:xfrm>
            <a:off x="4687888" y="5735638"/>
            <a:ext cx="93662" cy="30162"/>
          </a:xfrm>
          <a:custGeom>
            <a:avLst/>
            <a:gdLst>
              <a:gd name="T0" fmla="*/ 0 w 59"/>
              <a:gd name="T1" fmla="*/ 0 h 19"/>
              <a:gd name="T2" fmla="*/ 2147483647 w 59"/>
              <a:gd name="T3" fmla="*/ 2147483647 h 19"/>
              <a:gd name="T4" fmla="*/ 2147483647 w 59"/>
              <a:gd name="T5" fmla="*/ 2147483647 h 19"/>
              <a:gd name="T6" fmla="*/ 0 60000 65536"/>
              <a:gd name="T7" fmla="*/ 0 60000 65536"/>
              <a:gd name="T8" fmla="*/ 0 60000 65536"/>
              <a:gd name="T9" fmla="*/ 0 w 59"/>
              <a:gd name="T10" fmla="*/ 0 h 19"/>
              <a:gd name="T11" fmla="*/ 59 w 59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" h="19">
                <a:moveTo>
                  <a:pt x="0" y="0"/>
                </a:moveTo>
                <a:lnTo>
                  <a:pt x="33" y="9"/>
                </a:lnTo>
                <a:lnTo>
                  <a:pt x="58" y="1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84" name="Freeform 816"/>
          <p:cNvSpPr>
            <a:spLocks/>
          </p:cNvSpPr>
          <p:nvPr/>
        </p:nvSpPr>
        <p:spPr bwMode="auto">
          <a:xfrm>
            <a:off x="4779963" y="5735638"/>
            <a:ext cx="53975" cy="30162"/>
          </a:xfrm>
          <a:custGeom>
            <a:avLst/>
            <a:gdLst>
              <a:gd name="T0" fmla="*/ 0 w 34"/>
              <a:gd name="T1" fmla="*/ 2147483647 h 19"/>
              <a:gd name="T2" fmla="*/ 2147483647 w 34"/>
              <a:gd name="T3" fmla="*/ 2147483647 h 19"/>
              <a:gd name="T4" fmla="*/ 2147483647 w 34"/>
              <a:gd name="T5" fmla="*/ 0 h 19"/>
              <a:gd name="T6" fmla="*/ 0 60000 65536"/>
              <a:gd name="T7" fmla="*/ 0 60000 65536"/>
              <a:gd name="T8" fmla="*/ 0 60000 65536"/>
              <a:gd name="T9" fmla="*/ 0 w 34"/>
              <a:gd name="T10" fmla="*/ 0 h 19"/>
              <a:gd name="T11" fmla="*/ 34 w 34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9">
                <a:moveTo>
                  <a:pt x="0" y="18"/>
                </a:moveTo>
                <a:lnTo>
                  <a:pt x="17" y="9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85" name="Freeform 817"/>
          <p:cNvSpPr>
            <a:spLocks/>
          </p:cNvSpPr>
          <p:nvPr/>
        </p:nvSpPr>
        <p:spPr bwMode="auto">
          <a:xfrm>
            <a:off x="4832350" y="5735638"/>
            <a:ext cx="80963" cy="30162"/>
          </a:xfrm>
          <a:custGeom>
            <a:avLst/>
            <a:gdLst>
              <a:gd name="T0" fmla="*/ 0 w 51"/>
              <a:gd name="T1" fmla="*/ 0 h 19"/>
              <a:gd name="T2" fmla="*/ 2147483647 w 51"/>
              <a:gd name="T3" fmla="*/ 0 h 19"/>
              <a:gd name="T4" fmla="*/ 2147483647 w 51"/>
              <a:gd name="T5" fmla="*/ 2147483647 h 19"/>
              <a:gd name="T6" fmla="*/ 2147483647 w 51"/>
              <a:gd name="T7" fmla="*/ 2147483647 h 19"/>
              <a:gd name="T8" fmla="*/ 2147483647 w 51"/>
              <a:gd name="T9" fmla="*/ 2147483647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19"/>
              <a:gd name="T17" fmla="*/ 51 w 51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19">
                <a:moveTo>
                  <a:pt x="0" y="0"/>
                </a:moveTo>
                <a:lnTo>
                  <a:pt x="9" y="0"/>
                </a:lnTo>
                <a:lnTo>
                  <a:pt x="25" y="9"/>
                </a:lnTo>
                <a:lnTo>
                  <a:pt x="42" y="18"/>
                </a:lnTo>
                <a:lnTo>
                  <a:pt x="50" y="1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86" name="Freeform 818"/>
          <p:cNvSpPr>
            <a:spLocks/>
          </p:cNvSpPr>
          <p:nvPr/>
        </p:nvSpPr>
        <p:spPr bwMode="auto">
          <a:xfrm>
            <a:off x="4911725" y="5721350"/>
            <a:ext cx="68263" cy="44450"/>
          </a:xfrm>
          <a:custGeom>
            <a:avLst/>
            <a:gdLst>
              <a:gd name="T0" fmla="*/ 0 w 43"/>
              <a:gd name="T1" fmla="*/ 2147483647 h 28"/>
              <a:gd name="T2" fmla="*/ 2147483647 w 43"/>
              <a:gd name="T3" fmla="*/ 2147483647 h 28"/>
              <a:gd name="T4" fmla="*/ 2147483647 w 43"/>
              <a:gd name="T5" fmla="*/ 2147483647 h 28"/>
              <a:gd name="T6" fmla="*/ 2147483647 w 43"/>
              <a:gd name="T7" fmla="*/ 2147483647 h 28"/>
              <a:gd name="T8" fmla="*/ 2147483647 w 43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28"/>
              <a:gd name="T17" fmla="*/ 43 w 43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28">
                <a:moveTo>
                  <a:pt x="0" y="27"/>
                </a:moveTo>
                <a:lnTo>
                  <a:pt x="9" y="27"/>
                </a:lnTo>
                <a:lnTo>
                  <a:pt x="26" y="18"/>
                </a:lnTo>
                <a:lnTo>
                  <a:pt x="34" y="9"/>
                </a:lnTo>
                <a:lnTo>
                  <a:pt x="42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87" name="Freeform 819"/>
          <p:cNvSpPr>
            <a:spLocks/>
          </p:cNvSpPr>
          <p:nvPr/>
        </p:nvSpPr>
        <p:spPr bwMode="auto">
          <a:xfrm>
            <a:off x="4978400" y="5721350"/>
            <a:ext cx="55563" cy="15875"/>
          </a:xfrm>
          <a:custGeom>
            <a:avLst/>
            <a:gdLst>
              <a:gd name="T0" fmla="*/ 0 w 35"/>
              <a:gd name="T1" fmla="*/ 0 h 10"/>
              <a:gd name="T2" fmla="*/ 2147483647 w 35"/>
              <a:gd name="T3" fmla="*/ 0 h 10"/>
              <a:gd name="T4" fmla="*/ 2147483647 w 35"/>
              <a:gd name="T5" fmla="*/ 2147483647 h 10"/>
              <a:gd name="T6" fmla="*/ 0 60000 65536"/>
              <a:gd name="T7" fmla="*/ 0 60000 65536"/>
              <a:gd name="T8" fmla="*/ 0 60000 65536"/>
              <a:gd name="T9" fmla="*/ 0 w 35"/>
              <a:gd name="T10" fmla="*/ 0 h 10"/>
              <a:gd name="T11" fmla="*/ 35 w 35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10">
                <a:moveTo>
                  <a:pt x="0" y="0"/>
                </a:moveTo>
                <a:lnTo>
                  <a:pt x="17" y="0"/>
                </a:lnTo>
                <a:lnTo>
                  <a:pt x="34" y="9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88" name="Freeform 820"/>
          <p:cNvSpPr>
            <a:spLocks/>
          </p:cNvSpPr>
          <p:nvPr/>
        </p:nvSpPr>
        <p:spPr bwMode="auto">
          <a:xfrm>
            <a:off x="5032375" y="5735638"/>
            <a:ext cx="66675" cy="1587"/>
          </a:xfrm>
          <a:custGeom>
            <a:avLst/>
            <a:gdLst>
              <a:gd name="T0" fmla="*/ 0 w 42"/>
              <a:gd name="T1" fmla="*/ 0 h 1"/>
              <a:gd name="T2" fmla="*/ 2147483647 w 42"/>
              <a:gd name="T3" fmla="*/ 0 h 1"/>
              <a:gd name="T4" fmla="*/ 2147483647 w 42"/>
              <a:gd name="T5" fmla="*/ 0 h 1"/>
              <a:gd name="T6" fmla="*/ 0 60000 65536"/>
              <a:gd name="T7" fmla="*/ 0 60000 65536"/>
              <a:gd name="T8" fmla="*/ 0 60000 65536"/>
              <a:gd name="T9" fmla="*/ 0 w 42"/>
              <a:gd name="T10" fmla="*/ 0 h 1"/>
              <a:gd name="T11" fmla="*/ 42 w 4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1">
                <a:moveTo>
                  <a:pt x="0" y="0"/>
                </a:moveTo>
                <a:lnTo>
                  <a:pt x="25" y="0"/>
                </a:lnTo>
                <a:lnTo>
                  <a:pt x="41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89" name="Freeform 821"/>
          <p:cNvSpPr>
            <a:spLocks/>
          </p:cNvSpPr>
          <p:nvPr/>
        </p:nvSpPr>
        <p:spPr bwMode="auto">
          <a:xfrm>
            <a:off x="5097463" y="5721350"/>
            <a:ext cx="28575" cy="15875"/>
          </a:xfrm>
          <a:custGeom>
            <a:avLst/>
            <a:gdLst>
              <a:gd name="T0" fmla="*/ 0 w 18"/>
              <a:gd name="T1" fmla="*/ 2147483647 h 10"/>
              <a:gd name="T2" fmla="*/ 2147483647 w 18"/>
              <a:gd name="T3" fmla="*/ 0 h 10"/>
              <a:gd name="T4" fmla="*/ 2147483647 w 18"/>
              <a:gd name="T5" fmla="*/ 0 h 10"/>
              <a:gd name="T6" fmla="*/ 0 60000 65536"/>
              <a:gd name="T7" fmla="*/ 0 60000 65536"/>
              <a:gd name="T8" fmla="*/ 0 60000 65536"/>
              <a:gd name="T9" fmla="*/ 0 w 18"/>
              <a:gd name="T10" fmla="*/ 0 h 10"/>
              <a:gd name="T11" fmla="*/ 18 w 18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0">
                <a:moveTo>
                  <a:pt x="0" y="9"/>
                </a:moveTo>
                <a:lnTo>
                  <a:pt x="9" y="0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90" name="Freeform 822"/>
          <p:cNvSpPr>
            <a:spLocks/>
          </p:cNvSpPr>
          <p:nvPr/>
        </p:nvSpPr>
        <p:spPr bwMode="auto">
          <a:xfrm>
            <a:off x="5124450" y="5721350"/>
            <a:ext cx="53975" cy="1588"/>
          </a:xfrm>
          <a:custGeom>
            <a:avLst/>
            <a:gdLst>
              <a:gd name="T0" fmla="*/ 0 w 34"/>
              <a:gd name="T1" fmla="*/ 0 h 1"/>
              <a:gd name="T2" fmla="*/ 2147483647 w 34"/>
              <a:gd name="T3" fmla="*/ 0 h 1"/>
              <a:gd name="T4" fmla="*/ 2147483647 w 34"/>
              <a:gd name="T5" fmla="*/ 0 h 1"/>
              <a:gd name="T6" fmla="*/ 0 60000 65536"/>
              <a:gd name="T7" fmla="*/ 0 60000 65536"/>
              <a:gd name="T8" fmla="*/ 0 60000 65536"/>
              <a:gd name="T9" fmla="*/ 0 w 34"/>
              <a:gd name="T10" fmla="*/ 0 h 1"/>
              <a:gd name="T11" fmla="*/ 34 w 3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">
                <a:moveTo>
                  <a:pt x="0" y="0"/>
                </a:moveTo>
                <a:lnTo>
                  <a:pt x="17" y="0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91" name="Freeform 823"/>
          <p:cNvSpPr>
            <a:spLocks/>
          </p:cNvSpPr>
          <p:nvPr/>
        </p:nvSpPr>
        <p:spPr bwMode="auto">
          <a:xfrm>
            <a:off x="5176838" y="5707063"/>
            <a:ext cx="41275" cy="15875"/>
          </a:xfrm>
          <a:custGeom>
            <a:avLst/>
            <a:gdLst>
              <a:gd name="T0" fmla="*/ 0 w 26"/>
              <a:gd name="T1" fmla="*/ 2147483647 h 10"/>
              <a:gd name="T2" fmla="*/ 2147483647 w 26"/>
              <a:gd name="T3" fmla="*/ 0 h 10"/>
              <a:gd name="T4" fmla="*/ 2147483647 w 26"/>
              <a:gd name="T5" fmla="*/ 0 h 10"/>
              <a:gd name="T6" fmla="*/ 0 60000 65536"/>
              <a:gd name="T7" fmla="*/ 0 60000 65536"/>
              <a:gd name="T8" fmla="*/ 0 60000 65536"/>
              <a:gd name="T9" fmla="*/ 0 w 26"/>
              <a:gd name="T10" fmla="*/ 0 h 10"/>
              <a:gd name="T11" fmla="*/ 26 w 26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0">
                <a:moveTo>
                  <a:pt x="0" y="9"/>
                </a:moveTo>
                <a:lnTo>
                  <a:pt x="17" y="0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92" name="Line 824"/>
          <p:cNvSpPr>
            <a:spLocks noChangeShapeType="1"/>
          </p:cNvSpPr>
          <p:nvPr/>
        </p:nvSpPr>
        <p:spPr bwMode="auto">
          <a:xfrm>
            <a:off x="5222875" y="5707063"/>
            <a:ext cx="142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593" name="Freeform 825"/>
          <p:cNvSpPr>
            <a:spLocks/>
          </p:cNvSpPr>
          <p:nvPr/>
        </p:nvSpPr>
        <p:spPr bwMode="auto">
          <a:xfrm>
            <a:off x="5243513" y="5694363"/>
            <a:ext cx="41275" cy="14287"/>
          </a:xfrm>
          <a:custGeom>
            <a:avLst/>
            <a:gdLst>
              <a:gd name="T0" fmla="*/ 0 w 26"/>
              <a:gd name="T1" fmla="*/ 2147483647 h 9"/>
              <a:gd name="T2" fmla="*/ 2147483647 w 26"/>
              <a:gd name="T3" fmla="*/ 2147483647 h 9"/>
              <a:gd name="T4" fmla="*/ 2147483647 w 26"/>
              <a:gd name="T5" fmla="*/ 0 h 9"/>
              <a:gd name="T6" fmla="*/ 0 60000 65536"/>
              <a:gd name="T7" fmla="*/ 0 60000 65536"/>
              <a:gd name="T8" fmla="*/ 0 60000 65536"/>
              <a:gd name="T9" fmla="*/ 0 w 26"/>
              <a:gd name="T10" fmla="*/ 0 h 9"/>
              <a:gd name="T11" fmla="*/ 26 w 26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9">
                <a:moveTo>
                  <a:pt x="0" y="8"/>
                </a:moveTo>
                <a:lnTo>
                  <a:pt x="17" y="8"/>
                </a:lnTo>
                <a:lnTo>
                  <a:pt x="25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94" name="Freeform 826"/>
          <p:cNvSpPr>
            <a:spLocks/>
          </p:cNvSpPr>
          <p:nvPr/>
        </p:nvSpPr>
        <p:spPr bwMode="auto">
          <a:xfrm>
            <a:off x="5283200" y="5665788"/>
            <a:ext cx="1588" cy="30162"/>
          </a:xfrm>
          <a:custGeom>
            <a:avLst/>
            <a:gdLst>
              <a:gd name="T0" fmla="*/ 0 w 1"/>
              <a:gd name="T1" fmla="*/ 2147483647 h 19"/>
              <a:gd name="T2" fmla="*/ 0 w 1"/>
              <a:gd name="T3" fmla="*/ 2147483647 h 19"/>
              <a:gd name="T4" fmla="*/ 0 w 1"/>
              <a:gd name="T5" fmla="*/ 0 h 19"/>
              <a:gd name="T6" fmla="*/ 0 60000 65536"/>
              <a:gd name="T7" fmla="*/ 0 60000 65536"/>
              <a:gd name="T8" fmla="*/ 0 60000 65536"/>
              <a:gd name="T9" fmla="*/ 0 w 1"/>
              <a:gd name="T10" fmla="*/ 0 h 19"/>
              <a:gd name="T11" fmla="*/ 1 w 1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9">
                <a:moveTo>
                  <a:pt x="0" y="18"/>
                </a:move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95" name="Freeform 827"/>
          <p:cNvSpPr>
            <a:spLocks/>
          </p:cNvSpPr>
          <p:nvPr/>
        </p:nvSpPr>
        <p:spPr bwMode="auto">
          <a:xfrm>
            <a:off x="5283200" y="5665788"/>
            <a:ext cx="15875" cy="1587"/>
          </a:xfrm>
          <a:custGeom>
            <a:avLst/>
            <a:gdLst>
              <a:gd name="T0" fmla="*/ 0 w 10"/>
              <a:gd name="T1" fmla="*/ 0 h 1"/>
              <a:gd name="T2" fmla="*/ 0 w 10"/>
              <a:gd name="T3" fmla="*/ 0 h 1"/>
              <a:gd name="T4" fmla="*/ 2147483647 w 10"/>
              <a:gd name="T5" fmla="*/ 0 h 1"/>
              <a:gd name="T6" fmla="*/ 0 60000 65536"/>
              <a:gd name="T7" fmla="*/ 0 60000 65536"/>
              <a:gd name="T8" fmla="*/ 0 60000 65536"/>
              <a:gd name="T9" fmla="*/ 0 w 10"/>
              <a:gd name="T10" fmla="*/ 0 h 1"/>
              <a:gd name="T11" fmla="*/ 10 w 1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">
                <a:moveTo>
                  <a:pt x="0" y="0"/>
                </a:moveTo>
                <a:lnTo>
                  <a:pt x="0" y="0"/>
                </a:lnTo>
                <a:lnTo>
                  <a:pt x="9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96" name="Freeform 828"/>
          <p:cNvSpPr>
            <a:spLocks/>
          </p:cNvSpPr>
          <p:nvPr/>
        </p:nvSpPr>
        <p:spPr bwMode="auto">
          <a:xfrm>
            <a:off x="5297488" y="5624513"/>
            <a:ext cx="26987" cy="42862"/>
          </a:xfrm>
          <a:custGeom>
            <a:avLst/>
            <a:gdLst>
              <a:gd name="T0" fmla="*/ 0 w 17"/>
              <a:gd name="T1" fmla="*/ 2147483647 h 27"/>
              <a:gd name="T2" fmla="*/ 2147483647 w 17"/>
              <a:gd name="T3" fmla="*/ 2147483647 h 27"/>
              <a:gd name="T4" fmla="*/ 2147483647 w 17"/>
              <a:gd name="T5" fmla="*/ 0 h 27"/>
              <a:gd name="T6" fmla="*/ 0 60000 65536"/>
              <a:gd name="T7" fmla="*/ 0 60000 65536"/>
              <a:gd name="T8" fmla="*/ 0 60000 65536"/>
              <a:gd name="T9" fmla="*/ 0 w 17"/>
              <a:gd name="T10" fmla="*/ 0 h 27"/>
              <a:gd name="T11" fmla="*/ 17 w 17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27">
                <a:moveTo>
                  <a:pt x="0" y="26"/>
                </a:moveTo>
                <a:lnTo>
                  <a:pt x="8" y="8"/>
                </a:lnTo>
                <a:lnTo>
                  <a:pt x="16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97" name="Freeform 829"/>
          <p:cNvSpPr>
            <a:spLocks/>
          </p:cNvSpPr>
          <p:nvPr/>
        </p:nvSpPr>
        <p:spPr bwMode="auto">
          <a:xfrm>
            <a:off x="5322888" y="5624513"/>
            <a:ext cx="15875" cy="14287"/>
          </a:xfrm>
          <a:custGeom>
            <a:avLst/>
            <a:gdLst>
              <a:gd name="T0" fmla="*/ 0 w 10"/>
              <a:gd name="T1" fmla="*/ 0 h 9"/>
              <a:gd name="T2" fmla="*/ 0 w 10"/>
              <a:gd name="T3" fmla="*/ 2147483647 h 9"/>
              <a:gd name="T4" fmla="*/ 2147483647 w 10"/>
              <a:gd name="T5" fmla="*/ 2147483647 h 9"/>
              <a:gd name="T6" fmla="*/ 0 60000 65536"/>
              <a:gd name="T7" fmla="*/ 0 60000 65536"/>
              <a:gd name="T8" fmla="*/ 0 60000 65536"/>
              <a:gd name="T9" fmla="*/ 0 w 10"/>
              <a:gd name="T10" fmla="*/ 0 h 9"/>
              <a:gd name="T11" fmla="*/ 10 w 10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9">
                <a:moveTo>
                  <a:pt x="0" y="0"/>
                </a:moveTo>
                <a:lnTo>
                  <a:pt x="0" y="8"/>
                </a:lnTo>
                <a:lnTo>
                  <a:pt x="9" y="8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98" name="Freeform 830"/>
          <p:cNvSpPr>
            <a:spLocks/>
          </p:cNvSpPr>
          <p:nvPr/>
        </p:nvSpPr>
        <p:spPr bwMode="auto">
          <a:xfrm>
            <a:off x="5337175" y="5581650"/>
            <a:ext cx="53975" cy="57150"/>
          </a:xfrm>
          <a:custGeom>
            <a:avLst/>
            <a:gdLst>
              <a:gd name="T0" fmla="*/ 0 w 34"/>
              <a:gd name="T1" fmla="*/ 2147483647 h 36"/>
              <a:gd name="T2" fmla="*/ 2147483647 w 34"/>
              <a:gd name="T3" fmla="*/ 2147483647 h 36"/>
              <a:gd name="T4" fmla="*/ 2147483647 w 34"/>
              <a:gd name="T5" fmla="*/ 2147483647 h 36"/>
              <a:gd name="T6" fmla="*/ 2147483647 w 34"/>
              <a:gd name="T7" fmla="*/ 2147483647 h 36"/>
              <a:gd name="T8" fmla="*/ 2147483647 w 34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36"/>
              <a:gd name="T17" fmla="*/ 34 w 34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36">
                <a:moveTo>
                  <a:pt x="0" y="35"/>
                </a:moveTo>
                <a:lnTo>
                  <a:pt x="8" y="27"/>
                </a:lnTo>
                <a:lnTo>
                  <a:pt x="16" y="27"/>
                </a:lnTo>
                <a:lnTo>
                  <a:pt x="25" y="18"/>
                </a:lnTo>
                <a:lnTo>
                  <a:pt x="33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599" name="Freeform 831"/>
          <p:cNvSpPr>
            <a:spLocks/>
          </p:cNvSpPr>
          <p:nvPr/>
        </p:nvSpPr>
        <p:spPr bwMode="auto">
          <a:xfrm>
            <a:off x="5362575" y="5441950"/>
            <a:ext cx="28575" cy="141288"/>
          </a:xfrm>
          <a:custGeom>
            <a:avLst/>
            <a:gdLst>
              <a:gd name="T0" fmla="*/ 2147483647 w 18"/>
              <a:gd name="T1" fmla="*/ 2147483647 h 89"/>
              <a:gd name="T2" fmla="*/ 2147483647 w 18"/>
              <a:gd name="T3" fmla="*/ 2147483647 h 89"/>
              <a:gd name="T4" fmla="*/ 0 w 18"/>
              <a:gd name="T5" fmla="*/ 0 h 89"/>
              <a:gd name="T6" fmla="*/ 0 60000 65536"/>
              <a:gd name="T7" fmla="*/ 0 60000 65536"/>
              <a:gd name="T8" fmla="*/ 0 60000 65536"/>
              <a:gd name="T9" fmla="*/ 0 w 18"/>
              <a:gd name="T10" fmla="*/ 0 h 89"/>
              <a:gd name="T11" fmla="*/ 18 w 18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89">
                <a:moveTo>
                  <a:pt x="17" y="88"/>
                </a:moveTo>
                <a:lnTo>
                  <a:pt x="9" y="5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00" name="Freeform 832"/>
          <p:cNvSpPr>
            <a:spLocks/>
          </p:cNvSpPr>
          <p:nvPr/>
        </p:nvSpPr>
        <p:spPr bwMode="auto">
          <a:xfrm>
            <a:off x="5322888" y="5219700"/>
            <a:ext cx="41275" cy="223838"/>
          </a:xfrm>
          <a:custGeom>
            <a:avLst/>
            <a:gdLst>
              <a:gd name="T0" fmla="*/ 2147483647 w 26"/>
              <a:gd name="T1" fmla="*/ 2147483647 h 141"/>
              <a:gd name="T2" fmla="*/ 2147483647 w 26"/>
              <a:gd name="T3" fmla="*/ 2147483647 h 141"/>
              <a:gd name="T4" fmla="*/ 2147483647 w 26"/>
              <a:gd name="T5" fmla="*/ 2147483647 h 141"/>
              <a:gd name="T6" fmla="*/ 0 w 26"/>
              <a:gd name="T7" fmla="*/ 0 h 141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141"/>
              <a:gd name="T14" fmla="*/ 26 w 26"/>
              <a:gd name="T15" fmla="*/ 141 h 1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141">
                <a:moveTo>
                  <a:pt x="25" y="140"/>
                </a:moveTo>
                <a:lnTo>
                  <a:pt x="17" y="79"/>
                </a:lnTo>
                <a:lnTo>
                  <a:pt x="9" y="4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01" name="Freeform 833"/>
          <p:cNvSpPr>
            <a:spLocks/>
          </p:cNvSpPr>
          <p:nvPr/>
        </p:nvSpPr>
        <p:spPr bwMode="auto">
          <a:xfrm>
            <a:off x="5270500" y="4829175"/>
            <a:ext cx="53975" cy="392113"/>
          </a:xfrm>
          <a:custGeom>
            <a:avLst/>
            <a:gdLst>
              <a:gd name="T0" fmla="*/ 2147483647 w 34"/>
              <a:gd name="T1" fmla="*/ 2147483647 h 247"/>
              <a:gd name="T2" fmla="*/ 2147483647 w 34"/>
              <a:gd name="T3" fmla="*/ 2147483647 h 247"/>
              <a:gd name="T4" fmla="*/ 2147483647 w 34"/>
              <a:gd name="T5" fmla="*/ 2147483647 h 247"/>
              <a:gd name="T6" fmla="*/ 0 w 34"/>
              <a:gd name="T7" fmla="*/ 0 h 247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247"/>
              <a:gd name="T14" fmla="*/ 34 w 34"/>
              <a:gd name="T15" fmla="*/ 247 h 2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247">
                <a:moveTo>
                  <a:pt x="33" y="246"/>
                </a:moveTo>
                <a:lnTo>
                  <a:pt x="25" y="193"/>
                </a:lnTo>
                <a:lnTo>
                  <a:pt x="17" y="13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02" name="Freeform 834"/>
          <p:cNvSpPr>
            <a:spLocks/>
          </p:cNvSpPr>
          <p:nvPr/>
        </p:nvSpPr>
        <p:spPr bwMode="auto">
          <a:xfrm>
            <a:off x="5243513" y="4410075"/>
            <a:ext cx="28575" cy="420688"/>
          </a:xfrm>
          <a:custGeom>
            <a:avLst/>
            <a:gdLst>
              <a:gd name="T0" fmla="*/ 2147483647 w 18"/>
              <a:gd name="T1" fmla="*/ 2147483647 h 265"/>
              <a:gd name="T2" fmla="*/ 2147483647 w 18"/>
              <a:gd name="T3" fmla="*/ 2147483647 h 265"/>
              <a:gd name="T4" fmla="*/ 0 w 18"/>
              <a:gd name="T5" fmla="*/ 0 h 265"/>
              <a:gd name="T6" fmla="*/ 0 60000 65536"/>
              <a:gd name="T7" fmla="*/ 0 60000 65536"/>
              <a:gd name="T8" fmla="*/ 0 60000 65536"/>
              <a:gd name="T9" fmla="*/ 0 w 18"/>
              <a:gd name="T10" fmla="*/ 0 h 265"/>
              <a:gd name="T11" fmla="*/ 18 w 18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65">
                <a:moveTo>
                  <a:pt x="17" y="264"/>
                </a:moveTo>
                <a:lnTo>
                  <a:pt x="9" y="13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03" name="Freeform 835"/>
          <p:cNvSpPr>
            <a:spLocks/>
          </p:cNvSpPr>
          <p:nvPr/>
        </p:nvSpPr>
        <p:spPr bwMode="auto">
          <a:xfrm>
            <a:off x="5243513" y="3978275"/>
            <a:ext cx="1587" cy="433388"/>
          </a:xfrm>
          <a:custGeom>
            <a:avLst/>
            <a:gdLst>
              <a:gd name="T0" fmla="*/ 0 w 1"/>
              <a:gd name="T1" fmla="*/ 2147483647 h 273"/>
              <a:gd name="T2" fmla="*/ 0 w 1"/>
              <a:gd name="T3" fmla="*/ 2147483647 h 273"/>
              <a:gd name="T4" fmla="*/ 0 w 1"/>
              <a:gd name="T5" fmla="*/ 0 h 273"/>
              <a:gd name="T6" fmla="*/ 0 60000 65536"/>
              <a:gd name="T7" fmla="*/ 0 60000 65536"/>
              <a:gd name="T8" fmla="*/ 0 60000 65536"/>
              <a:gd name="T9" fmla="*/ 0 w 1"/>
              <a:gd name="T10" fmla="*/ 0 h 273"/>
              <a:gd name="T11" fmla="*/ 1 w 1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73">
                <a:moveTo>
                  <a:pt x="0" y="272"/>
                </a:moveTo>
                <a:lnTo>
                  <a:pt x="0" y="14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04" name="Freeform 836"/>
          <p:cNvSpPr>
            <a:spLocks/>
          </p:cNvSpPr>
          <p:nvPr/>
        </p:nvSpPr>
        <p:spPr bwMode="auto">
          <a:xfrm>
            <a:off x="5176838" y="3503613"/>
            <a:ext cx="68262" cy="476250"/>
          </a:xfrm>
          <a:custGeom>
            <a:avLst/>
            <a:gdLst>
              <a:gd name="T0" fmla="*/ 2147483647 w 43"/>
              <a:gd name="T1" fmla="*/ 2147483647 h 300"/>
              <a:gd name="T2" fmla="*/ 2147483647 w 43"/>
              <a:gd name="T3" fmla="*/ 2147483647 h 300"/>
              <a:gd name="T4" fmla="*/ 2147483647 w 43"/>
              <a:gd name="T5" fmla="*/ 2147483647 h 300"/>
              <a:gd name="T6" fmla="*/ 2147483647 w 43"/>
              <a:gd name="T7" fmla="*/ 2147483647 h 300"/>
              <a:gd name="T8" fmla="*/ 0 w 43"/>
              <a:gd name="T9" fmla="*/ 0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300"/>
              <a:gd name="T17" fmla="*/ 43 w 43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300">
                <a:moveTo>
                  <a:pt x="42" y="299"/>
                </a:moveTo>
                <a:lnTo>
                  <a:pt x="34" y="228"/>
                </a:lnTo>
                <a:lnTo>
                  <a:pt x="25" y="149"/>
                </a:lnTo>
                <a:lnTo>
                  <a:pt x="9" y="7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05" name="Freeform 837"/>
          <p:cNvSpPr>
            <a:spLocks/>
          </p:cNvSpPr>
          <p:nvPr/>
        </p:nvSpPr>
        <p:spPr bwMode="auto">
          <a:xfrm>
            <a:off x="5137150" y="3140075"/>
            <a:ext cx="41275" cy="365125"/>
          </a:xfrm>
          <a:custGeom>
            <a:avLst/>
            <a:gdLst>
              <a:gd name="T0" fmla="*/ 2147483647 w 26"/>
              <a:gd name="T1" fmla="*/ 2147483647 h 230"/>
              <a:gd name="T2" fmla="*/ 2147483647 w 26"/>
              <a:gd name="T3" fmla="*/ 2147483647 h 230"/>
              <a:gd name="T4" fmla="*/ 2147483647 w 26"/>
              <a:gd name="T5" fmla="*/ 2147483647 h 230"/>
              <a:gd name="T6" fmla="*/ 0 w 26"/>
              <a:gd name="T7" fmla="*/ 0 h 230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230"/>
              <a:gd name="T14" fmla="*/ 26 w 26"/>
              <a:gd name="T15" fmla="*/ 230 h 2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230">
                <a:moveTo>
                  <a:pt x="25" y="229"/>
                </a:moveTo>
                <a:lnTo>
                  <a:pt x="17" y="167"/>
                </a:lnTo>
                <a:lnTo>
                  <a:pt x="9" y="10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06" name="Freeform 838"/>
          <p:cNvSpPr>
            <a:spLocks/>
          </p:cNvSpPr>
          <p:nvPr/>
        </p:nvSpPr>
        <p:spPr bwMode="auto">
          <a:xfrm>
            <a:off x="5124450" y="2806700"/>
            <a:ext cx="14288" cy="334963"/>
          </a:xfrm>
          <a:custGeom>
            <a:avLst/>
            <a:gdLst>
              <a:gd name="T0" fmla="*/ 2147483647 w 9"/>
              <a:gd name="T1" fmla="*/ 2147483647 h 211"/>
              <a:gd name="T2" fmla="*/ 0 w 9"/>
              <a:gd name="T3" fmla="*/ 2147483647 h 211"/>
              <a:gd name="T4" fmla="*/ 0 w 9"/>
              <a:gd name="T5" fmla="*/ 2147483647 h 211"/>
              <a:gd name="T6" fmla="*/ 0 w 9"/>
              <a:gd name="T7" fmla="*/ 0 h 211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211"/>
              <a:gd name="T14" fmla="*/ 9 w 9"/>
              <a:gd name="T15" fmla="*/ 211 h 2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211">
                <a:moveTo>
                  <a:pt x="8" y="210"/>
                </a:moveTo>
                <a:lnTo>
                  <a:pt x="0" y="96"/>
                </a:lnTo>
                <a:lnTo>
                  <a:pt x="0" y="4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07" name="Freeform 839"/>
          <p:cNvSpPr>
            <a:spLocks/>
          </p:cNvSpPr>
          <p:nvPr/>
        </p:nvSpPr>
        <p:spPr bwMode="auto">
          <a:xfrm>
            <a:off x="5111750" y="2652713"/>
            <a:ext cx="14288" cy="155575"/>
          </a:xfrm>
          <a:custGeom>
            <a:avLst/>
            <a:gdLst>
              <a:gd name="T0" fmla="*/ 2147483647 w 9"/>
              <a:gd name="T1" fmla="*/ 2147483647 h 98"/>
              <a:gd name="T2" fmla="*/ 2147483647 w 9"/>
              <a:gd name="T3" fmla="*/ 2147483647 h 98"/>
              <a:gd name="T4" fmla="*/ 0 w 9"/>
              <a:gd name="T5" fmla="*/ 2147483647 h 98"/>
              <a:gd name="T6" fmla="*/ 0 w 9"/>
              <a:gd name="T7" fmla="*/ 0 h 98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98"/>
              <a:gd name="T14" fmla="*/ 9 w 9"/>
              <a:gd name="T15" fmla="*/ 98 h 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98">
                <a:moveTo>
                  <a:pt x="8" y="97"/>
                </a:moveTo>
                <a:lnTo>
                  <a:pt x="8" y="61"/>
                </a:lnTo>
                <a:lnTo>
                  <a:pt x="0" y="3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08" name="Freeform 840"/>
          <p:cNvSpPr>
            <a:spLocks/>
          </p:cNvSpPr>
          <p:nvPr/>
        </p:nvSpPr>
        <p:spPr bwMode="auto">
          <a:xfrm>
            <a:off x="5097463" y="2554288"/>
            <a:ext cx="15875" cy="100012"/>
          </a:xfrm>
          <a:custGeom>
            <a:avLst/>
            <a:gdLst>
              <a:gd name="T0" fmla="*/ 2147483647 w 10"/>
              <a:gd name="T1" fmla="*/ 2147483647 h 63"/>
              <a:gd name="T2" fmla="*/ 2147483647 w 10"/>
              <a:gd name="T3" fmla="*/ 2147483647 h 63"/>
              <a:gd name="T4" fmla="*/ 0 w 10"/>
              <a:gd name="T5" fmla="*/ 0 h 63"/>
              <a:gd name="T6" fmla="*/ 0 60000 65536"/>
              <a:gd name="T7" fmla="*/ 0 60000 65536"/>
              <a:gd name="T8" fmla="*/ 0 60000 65536"/>
              <a:gd name="T9" fmla="*/ 0 w 10"/>
              <a:gd name="T10" fmla="*/ 0 h 63"/>
              <a:gd name="T11" fmla="*/ 10 w 1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3">
                <a:moveTo>
                  <a:pt x="9" y="62"/>
                </a:moveTo>
                <a:lnTo>
                  <a:pt x="9" y="2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09" name="Rectangle 841"/>
          <p:cNvSpPr>
            <a:spLocks noChangeArrowheads="1"/>
          </p:cNvSpPr>
          <p:nvPr/>
        </p:nvSpPr>
        <p:spPr bwMode="auto">
          <a:xfrm>
            <a:off x="3878263" y="1816100"/>
            <a:ext cx="63500" cy="666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610" name="Rectangle 842"/>
          <p:cNvSpPr>
            <a:spLocks noChangeArrowheads="1"/>
          </p:cNvSpPr>
          <p:nvPr/>
        </p:nvSpPr>
        <p:spPr bwMode="auto">
          <a:xfrm>
            <a:off x="3773488" y="1871663"/>
            <a:ext cx="63500" cy="666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611" name="Rectangle 843"/>
          <p:cNvSpPr>
            <a:spLocks noChangeArrowheads="1"/>
          </p:cNvSpPr>
          <p:nvPr/>
        </p:nvSpPr>
        <p:spPr bwMode="auto">
          <a:xfrm>
            <a:off x="3600450" y="1997075"/>
            <a:ext cx="63500" cy="6826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612" name="Rectangle 844"/>
          <p:cNvSpPr>
            <a:spLocks noChangeArrowheads="1"/>
          </p:cNvSpPr>
          <p:nvPr/>
        </p:nvSpPr>
        <p:spPr bwMode="auto">
          <a:xfrm>
            <a:off x="3521075" y="2151063"/>
            <a:ext cx="63500" cy="666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613" name="Rectangle 845"/>
          <p:cNvSpPr>
            <a:spLocks noChangeArrowheads="1"/>
          </p:cNvSpPr>
          <p:nvPr/>
        </p:nvSpPr>
        <p:spPr bwMode="auto">
          <a:xfrm>
            <a:off x="3348038" y="2192338"/>
            <a:ext cx="63500" cy="6826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614" name="Freeform 846"/>
          <p:cNvSpPr>
            <a:spLocks/>
          </p:cNvSpPr>
          <p:nvPr/>
        </p:nvSpPr>
        <p:spPr bwMode="auto">
          <a:xfrm>
            <a:off x="5216525" y="2011363"/>
            <a:ext cx="82550" cy="84137"/>
          </a:xfrm>
          <a:custGeom>
            <a:avLst/>
            <a:gdLst>
              <a:gd name="T0" fmla="*/ 2147483647 w 52"/>
              <a:gd name="T1" fmla="*/ 0 h 53"/>
              <a:gd name="T2" fmla="*/ 2147483647 w 52"/>
              <a:gd name="T3" fmla="*/ 2147483647 h 53"/>
              <a:gd name="T4" fmla="*/ 0 w 52"/>
              <a:gd name="T5" fmla="*/ 2147483647 h 53"/>
              <a:gd name="T6" fmla="*/ 2147483647 w 52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52"/>
              <a:gd name="T13" fmla="*/ 0 h 53"/>
              <a:gd name="T14" fmla="*/ 52 w 52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" h="53">
                <a:moveTo>
                  <a:pt x="26" y="0"/>
                </a:moveTo>
                <a:lnTo>
                  <a:pt x="51" y="52"/>
                </a:lnTo>
                <a:lnTo>
                  <a:pt x="0" y="52"/>
                </a:lnTo>
                <a:lnTo>
                  <a:pt x="26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15" name="Freeform 847"/>
          <p:cNvSpPr>
            <a:spLocks/>
          </p:cNvSpPr>
          <p:nvPr/>
        </p:nvSpPr>
        <p:spPr bwMode="auto">
          <a:xfrm>
            <a:off x="5216525" y="2011363"/>
            <a:ext cx="82550" cy="84137"/>
          </a:xfrm>
          <a:custGeom>
            <a:avLst/>
            <a:gdLst>
              <a:gd name="T0" fmla="*/ 2147483647 w 52"/>
              <a:gd name="T1" fmla="*/ 0 h 53"/>
              <a:gd name="T2" fmla="*/ 2147483647 w 52"/>
              <a:gd name="T3" fmla="*/ 2147483647 h 53"/>
              <a:gd name="T4" fmla="*/ 0 w 52"/>
              <a:gd name="T5" fmla="*/ 2147483647 h 53"/>
              <a:gd name="T6" fmla="*/ 2147483647 w 52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52"/>
              <a:gd name="T13" fmla="*/ 0 h 53"/>
              <a:gd name="T14" fmla="*/ 52 w 52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" h="53">
                <a:moveTo>
                  <a:pt x="26" y="0"/>
                </a:moveTo>
                <a:lnTo>
                  <a:pt x="51" y="52"/>
                </a:lnTo>
                <a:lnTo>
                  <a:pt x="0" y="52"/>
                </a:lnTo>
                <a:lnTo>
                  <a:pt x="26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16" name="Freeform 848"/>
          <p:cNvSpPr>
            <a:spLocks/>
          </p:cNvSpPr>
          <p:nvPr/>
        </p:nvSpPr>
        <p:spPr bwMode="auto">
          <a:xfrm>
            <a:off x="5137150" y="2011363"/>
            <a:ext cx="80963" cy="84137"/>
          </a:xfrm>
          <a:custGeom>
            <a:avLst/>
            <a:gdLst>
              <a:gd name="T0" fmla="*/ 2147483647 w 51"/>
              <a:gd name="T1" fmla="*/ 0 h 53"/>
              <a:gd name="T2" fmla="*/ 2147483647 w 51"/>
              <a:gd name="T3" fmla="*/ 2147483647 h 53"/>
              <a:gd name="T4" fmla="*/ 0 w 51"/>
              <a:gd name="T5" fmla="*/ 2147483647 h 53"/>
              <a:gd name="T6" fmla="*/ 2147483647 w 51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53"/>
              <a:gd name="T14" fmla="*/ 51 w 51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53">
                <a:moveTo>
                  <a:pt x="25" y="0"/>
                </a:moveTo>
                <a:lnTo>
                  <a:pt x="50" y="52"/>
                </a:lnTo>
                <a:lnTo>
                  <a:pt x="0" y="52"/>
                </a:lnTo>
                <a:lnTo>
                  <a:pt x="25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17" name="Freeform 849"/>
          <p:cNvSpPr>
            <a:spLocks/>
          </p:cNvSpPr>
          <p:nvPr/>
        </p:nvSpPr>
        <p:spPr bwMode="auto">
          <a:xfrm>
            <a:off x="5097463" y="2038350"/>
            <a:ext cx="80962" cy="85725"/>
          </a:xfrm>
          <a:custGeom>
            <a:avLst/>
            <a:gdLst>
              <a:gd name="T0" fmla="*/ 2147483647 w 51"/>
              <a:gd name="T1" fmla="*/ 0 h 54"/>
              <a:gd name="T2" fmla="*/ 2147483647 w 51"/>
              <a:gd name="T3" fmla="*/ 2147483647 h 54"/>
              <a:gd name="T4" fmla="*/ 0 w 51"/>
              <a:gd name="T5" fmla="*/ 2147483647 h 54"/>
              <a:gd name="T6" fmla="*/ 2147483647 w 51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54"/>
              <a:gd name="T14" fmla="*/ 51 w 51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54">
                <a:moveTo>
                  <a:pt x="25" y="0"/>
                </a:moveTo>
                <a:lnTo>
                  <a:pt x="50" y="53"/>
                </a:lnTo>
                <a:lnTo>
                  <a:pt x="0" y="53"/>
                </a:lnTo>
                <a:lnTo>
                  <a:pt x="25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18" name="Freeform 850"/>
          <p:cNvSpPr>
            <a:spLocks/>
          </p:cNvSpPr>
          <p:nvPr/>
        </p:nvSpPr>
        <p:spPr bwMode="auto">
          <a:xfrm>
            <a:off x="4978400" y="2151063"/>
            <a:ext cx="80963" cy="84137"/>
          </a:xfrm>
          <a:custGeom>
            <a:avLst/>
            <a:gdLst>
              <a:gd name="T0" fmla="*/ 2147483647 w 51"/>
              <a:gd name="T1" fmla="*/ 0 h 53"/>
              <a:gd name="T2" fmla="*/ 2147483647 w 51"/>
              <a:gd name="T3" fmla="*/ 2147483647 h 53"/>
              <a:gd name="T4" fmla="*/ 0 w 51"/>
              <a:gd name="T5" fmla="*/ 2147483647 h 53"/>
              <a:gd name="T6" fmla="*/ 2147483647 w 51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53"/>
              <a:gd name="T14" fmla="*/ 51 w 51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53">
                <a:moveTo>
                  <a:pt x="25" y="0"/>
                </a:moveTo>
                <a:lnTo>
                  <a:pt x="50" y="52"/>
                </a:lnTo>
                <a:lnTo>
                  <a:pt x="0" y="52"/>
                </a:lnTo>
                <a:lnTo>
                  <a:pt x="25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19" name="Freeform 851"/>
          <p:cNvSpPr>
            <a:spLocks/>
          </p:cNvSpPr>
          <p:nvPr/>
        </p:nvSpPr>
        <p:spPr bwMode="auto">
          <a:xfrm>
            <a:off x="4992688" y="2163763"/>
            <a:ext cx="80962" cy="85725"/>
          </a:xfrm>
          <a:custGeom>
            <a:avLst/>
            <a:gdLst>
              <a:gd name="T0" fmla="*/ 2147483647 w 51"/>
              <a:gd name="T1" fmla="*/ 0 h 54"/>
              <a:gd name="T2" fmla="*/ 2147483647 w 51"/>
              <a:gd name="T3" fmla="*/ 2147483647 h 54"/>
              <a:gd name="T4" fmla="*/ 0 w 51"/>
              <a:gd name="T5" fmla="*/ 2147483647 h 54"/>
              <a:gd name="T6" fmla="*/ 2147483647 w 51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54"/>
              <a:gd name="T14" fmla="*/ 51 w 51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54">
                <a:moveTo>
                  <a:pt x="25" y="0"/>
                </a:moveTo>
                <a:lnTo>
                  <a:pt x="50" y="53"/>
                </a:lnTo>
                <a:lnTo>
                  <a:pt x="0" y="53"/>
                </a:lnTo>
                <a:lnTo>
                  <a:pt x="25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20" name="Freeform 852"/>
          <p:cNvSpPr>
            <a:spLocks/>
          </p:cNvSpPr>
          <p:nvPr/>
        </p:nvSpPr>
        <p:spPr bwMode="auto">
          <a:xfrm>
            <a:off x="4819650" y="2262188"/>
            <a:ext cx="80963" cy="85725"/>
          </a:xfrm>
          <a:custGeom>
            <a:avLst/>
            <a:gdLst>
              <a:gd name="T0" fmla="*/ 2147483647 w 51"/>
              <a:gd name="T1" fmla="*/ 0 h 54"/>
              <a:gd name="T2" fmla="*/ 2147483647 w 51"/>
              <a:gd name="T3" fmla="*/ 2147483647 h 54"/>
              <a:gd name="T4" fmla="*/ 0 w 51"/>
              <a:gd name="T5" fmla="*/ 2147483647 h 54"/>
              <a:gd name="T6" fmla="*/ 2147483647 w 51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54"/>
              <a:gd name="T14" fmla="*/ 51 w 51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54">
                <a:moveTo>
                  <a:pt x="25" y="0"/>
                </a:moveTo>
                <a:lnTo>
                  <a:pt x="50" y="53"/>
                </a:lnTo>
                <a:lnTo>
                  <a:pt x="0" y="53"/>
                </a:lnTo>
                <a:lnTo>
                  <a:pt x="25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21" name="Freeform 853"/>
          <p:cNvSpPr>
            <a:spLocks/>
          </p:cNvSpPr>
          <p:nvPr/>
        </p:nvSpPr>
        <p:spPr bwMode="auto">
          <a:xfrm>
            <a:off x="4792663" y="2262188"/>
            <a:ext cx="80962" cy="85725"/>
          </a:xfrm>
          <a:custGeom>
            <a:avLst/>
            <a:gdLst>
              <a:gd name="T0" fmla="*/ 2147483647 w 51"/>
              <a:gd name="T1" fmla="*/ 0 h 54"/>
              <a:gd name="T2" fmla="*/ 2147483647 w 51"/>
              <a:gd name="T3" fmla="*/ 2147483647 h 54"/>
              <a:gd name="T4" fmla="*/ 0 w 51"/>
              <a:gd name="T5" fmla="*/ 2147483647 h 54"/>
              <a:gd name="T6" fmla="*/ 2147483647 w 51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54"/>
              <a:gd name="T14" fmla="*/ 51 w 51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54">
                <a:moveTo>
                  <a:pt x="25" y="0"/>
                </a:moveTo>
                <a:lnTo>
                  <a:pt x="50" y="53"/>
                </a:lnTo>
                <a:lnTo>
                  <a:pt x="0" y="53"/>
                </a:lnTo>
                <a:lnTo>
                  <a:pt x="25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22" name="Freeform 854"/>
          <p:cNvSpPr>
            <a:spLocks/>
          </p:cNvSpPr>
          <p:nvPr/>
        </p:nvSpPr>
        <p:spPr bwMode="auto">
          <a:xfrm>
            <a:off x="4660900" y="2346325"/>
            <a:ext cx="80963" cy="84138"/>
          </a:xfrm>
          <a:custGeom>
            <a:avLst/>
            <a:gdLst>
              <a:gd name="T0" fmla="*/ 2147483647 w 51"/>
              <a:gd name="T1" fmla="*/ 0 h 53"/>
              <a:gd name="T2" fmla="*/ 2147483647 w 51"/>
              <a:gd name="T3" fmla="*/ 2147483647 h 53"/>
              <a:gd name="T4" fmla="*/ 0 w 51"/>
              <a:gd name="T5" fmla="*/ 2147483647 h 53"/>
              <a:gd name="T6" fmla="*/ 2147483647 w 51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53"/>
              <a:gd name="T14" fmla="*/ 51 w 51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53">
                <a:moveTo>
                  <a:pt x="25" y="0"/>
                </a:moveTo>
                <a:lnTo>
                  <a:pt x="50" y="52"/>
                </a:lnTo>
                <a:lnTo>
                  <a:pt x="0" y="52"/>
                </a:lnTo>
                <a:lnTo>
                  <a:pt x="25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23" name="Freeform 855"/>
          <p:cNvSpPr>
            <a:spLocks/>
          </p:cNvSpPr>
          <p:nvPr/>
        </p:nvSpPr>
        <p:spPr bwMode="auto">
          <a:xfrm>
            <a:off x="4621213" y="2401888"/>
            <a:ext cx="80962" cy="84137"/>
          </a:xfrm>
          <a:custGeom>
            <a:avLst/>
            <a:gdLst>
              <a:gd name="T0" fmla="*/ 2147483647 w 51"/>
              <a:gd name="T1" fmla="*/ 0 h 53"/>
              <a:gd name="T2" fmla="*/ 2147483647 w 51"/>
              <a:gd name="T3" fmla="*/ 2147483647 h 53"/>
              <a:gd name="T4" fmla="*/ 0 w 51"/>
              <a:gd name="T5" fmla="*/ 2147483647 h 53"/>
              <a:gd name="T6" fmla="*/ 2147483647 w 51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53"/>
              <a:gd name="T14" fmla="*/ 51 w 51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53">
                <a:moveTo>
                  <a:pt x="25" y="0"/>
                </a:moveTo>
                <a:lnTo>
                  <a:pt x="50" y="52"/>
                </a:lnTo>
                <a:lnTo>
                  <a:pt x="0" y="52"/>
                </a:lnTo>
                <a:lnTo>
                  <a:pt x="25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3624" name="Line 856"/>
          <p:cNvSpPr>
            <a:spLocks noChangeShapeType="1"/>
          </p:cNvSpPr>
          <p:nvPr/>
        </p:nvSpPr>
        <p:spPr bwMode="auto">
          <a:xfrm flipV="1">
            <a:off x="3527425" y="1250950"/>
            <a:ext cx="2876550" cy="1952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625" name="Line 857"/>
          <p:cNvSpPr>
            <a:spLocks noChangeShapeType="1"/>
          </p:cNvSpPr>
          <p:nvPr/>
        </p:nvSpPr>
        <p:spPr bwMode="auto">
          <a:xfrm flipV="1">
            <a:off x="2241550" y="1096963"/>
            <a:ext cx="2638425" cy="2036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626" name="Rectangle 858"/>
          <p:cNvSpPr>
            <a:spLocks noChangeArrowheads="1"/>
          </p:cNvSpPr>
          <p:nvPr/>
        </p:nvSpPr>
        <p:spPr bwMode="auto">
          <a:xfrm>
            <a:off x="971550" y="5756275"/>
            <a:ext cx="2365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3627" name="Rectangle 859"/>
          <p:cNvSpPr>
            <a:spLocks noChangeArrowheads="1"/>
          </p:cNvSpPr>
          <p:nvPr/>
        </p:nvSpPr>
        <p:spPr bwMode="auto">
          <a:xfrm>
            <a:off x="892175" y="5057775"/>
            <a:ext cx="30956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20</a:t>
            </a:r>
          </a:p>
        </p:txBody>
      </p:sp>
      <p:sp>
        <p:nvSpPr>
          <p:cNvPr id="33628" name="Rectangle 860"/>
          <p:cNvSpPr>
            <a:spLocks noChangeArrowheads="1"/>
          </p:cNvSpPr>
          <p:nvPr/>
        </p:nvSpPr>
        <p:spPr bwMode="auto">
          <a:xfrm>
            <a:off x="892175" y="4375150"/>
            <a:ext cx="30956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40</a:t>
            </a:r>
          </a:p>
        </p:txBody>
      </p:sp>
      <p:sp>
        <p:nvSpPr>
          <p:cNvPr id="33629" name="Rectangle 861"/>
          <p:cNvSpPr>
            <a:spLocks noChangeArrowheads="1"/>
          </p:cNvSpPr>
          <p:nvPr/>
        </p:nvSpPr>
        <p:spPr bwMode="auto">
          <a:xfrm>
            <a:off x="892175" y="3678238"/>
            <a:ext cx="30956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60</a:t>
            </a:r>
          </a:p>
        </p:txBody>
      </p:sp>
      <p:sp>
        <p:nvSpPr>
          <p:cNvPr id="33630" name="Rectangle 862"/>
          <p:cNvSpPr>
            <a:spLocks noChangeArrowheads="1"/>
          </p:cNvSpPr>
          <p:nvPr/>
        </p:nvSpPr>
        <p:spPr bwMode="auto">
          <a:xfrm>
            <a:off x="892175" y="2979738"/>
            <a:ext cx="30956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80</a:t>
            </a:r>
          </a:p>
        </p:txBody>
      </p:sp>
      <p:sp>
        <p:nvSpPr>
          <p:cNvPr id="33631" name="Rectangle 863"/>
          <p:cNvSpPr>
            <a:spLocks noChangeArrowheads="1"/>
          </p:cNvSpPr>
          <p:nvPr/>
        </p:nvSpPr>
        <p:spPr bwMode="auto">
          <a:xfrm>
            <a:off x="812800" y="2282825"/>
            <a:ext cx="38576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100</a:t>
            </a:r>
          </a:p>
        </p:txBody>
      </p:sp>
      <p:sp>
        <p:nvSpPr>
          <p:cNvPr id="33632" name="Rectangle 864"/>
          <p:cNvSpPr>
            <a:spLocks noChangeArrowheads="1"/>
          </p:cNvSpPr>
          <p:nvPr/>
        </p:nvSpPr>
        <p:spPr bwMode="auto">
          <a:xfrm>
            <a:off x="812800" y="1598613"/>
            <a:ext cx="385763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120</a:t>
            </a:r>
          </a:p>
        </p:txBody>
      </p:sp>
      <p:sp>
        <p:nvSpPr>
          <p:cNvPr id="33633" name="Rectangle 865"/>
          <p:cNvSpPr>
            <a:spLocks noChangeArrowheads="1"/>
          </p:cNvSpPr>
          <p:nvPr/>
        </p:nvSpPr>
        <p:spPr bwMode="auto">
          <a:xfrm>
            <a:off x="812800" y="901700"/>
            <a:ext cx="38576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140</a:t>
            </a:r>
          </a:p>
        </p:txBody>
      </p:sp>
      <p:sp>
        <p:nvSpPr>
          <p:cNvPr id="33634" name="Rectangle 866"/>
          <p:cNvSpPr>
            <a:spLocks noChangeArrowheads="1"/>
          </p:cNvSpPr>
          <p:nvPr/>
        </p:nvSpPr>
        <p:spPr bwMode="auto">
          <a:xfrm>
            <a:off x="1117600" y="5978525"/>
            <a:ext cx="23495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3635" name="Rectangle 867"/>
          <p:cNvSpPr>
            <a:spLocks noChangeArrowheads="1"/>
          </p:cNvSpPr>
          <p:nvPr/>
        </p:nvSpPr>
        <p:spPr bwMode="auto">
          <a:xfrm>
            <a:off x="2232025" y="5978525"/>
            <a:ext cx="31115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33636" name="Rectangle 868"/>
          <p:cNvSpPr>
            <a:spLocks noChangeArrowheads="1"/>
          </p:cNvSpPr>
          <p:nvPr/>
        </p:nvSpPr>
        <p:spPr bwMode="auto">
          <a:xfrm>
            <a:off x="3370263" y="5978525"/>
            <a:ext cx="30956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20</a:t>
            </a:r>
          </a:p>
        </p:txBody>
      </p:sp>
      <p:sp>
        <p:nvSpPr>
          <p:cNvPr id="33637" name="Rectangle 869"/>
          <p:cNvSpPr>
            <a:spLocks noChangeArrowheads="1"/>
          </p:cNvSpPr>
          <p:nvPr/>
        </p:nvSpPr>
        <p:spPr bwMode="auto">
          <a:xfrm>
            <a:off x="4524375" y="5978525"/>
            <a:ext cx="30956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33638" name="Rectangle 870"/>
          <p:cNvSpPr>
            <a:spLocks noChangeArrowheads="1"/>
          </p:cNvSpPr>
          <p:nvPr/>
        </p:nvSpPr>
        <p:spPr bwMode="auto">
          <a:xfrm>
            <a:off x="5676900" y="5978525"/>
            <a:ext cx="31115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40</a:t>
            </a:r>
          </a:p>
        </p:txBody>
      </p:sp>
      <p:sp>
        <p:nvSpPr>
          <p:cNvPr id="33639" name="Rectangle 871"/>
          <p:cNvSpPr>
            <a:spLocks noChangeArrowheads="1"/>
          </p:cNvSpPr>
          <p:nvPr/>
        </p:nvSpPr>
        <p:spPr bwMode="auto">
          <a:xfrm>
            <a:off x="6816725" y="5978525"/>
            <a:ext cx="31115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50</a:t>
            </a:r>
          </a:p>
        </p:txBody>
      </p:sp>
      <p:sp>
        <p:nvSpPr>
          <p:cNvPr id="33640" name="Rectangle 872"/>
          <p:cNvSpPr>
            <a:spLocks noChangeArrowheads="1"/>
          </p:cNvSpPr>
          <p:nvPr/>
        </p:nvSpPr>
        <p:spPr bwMode="auto">
          <a:xfrm>
            <a:off x="7969250" y="5978525"/>
            <a:ext cx="31115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60</a:t>
            </a:r>
          </a:p>
        </p:txBody>
      </p:sp>
      <p:sp>
        <p:nvSpPr>
          <p:cNvPr id="33641" name="Rectangle 873"/>
          <p:cNvSpPr>
            <a:spLocks noChangeArrowheads="1"/>
          </p:cNvSpPr>
          <p:nvPr/>
        </p:nvSpPr>
        <p:spPr bwMode="auto">
          <a:xfrm>
            <a:off x="2743200" y="6172200"/>
            <a:ext cx="2028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LV Volume </a:t>
            </a:r>
            <a:r>
              <a:rPr lang="en-US">
                <a:solidFill>
                  <a:srgbClr val="000000"/>
                </a:solidFill>
              </a:rPr>
              <a:t>(mL)</a:t>
            </a:r>
          </a:p>
        </p:txBody>
      </p:sp>
      <p:sp>
        <p:nvSpPr>
          <p:cNvPr id="33642" name="Rectangle 874"/>
          <p:cNvSpPr>
            <a:spLocks noChangeArrowheads="1"/>
          </p:cNvSpPr>
          <p:nvPr/>
        </p:nvSpPr>
        <p:spPr bwMode="auto">
          <a:xfrm rot="-5400000">
            <a:off x="-788988" y="3629026"/>
            <a:ext cx="2543175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</a:rPr>
              <a:t>LV Pressure</a:t>
            </a:r>
            <a:r>
              <a:rPr lang="en-US">
                <a:solidFill>
                  <a:srgbClr val="000000"/>
                </a:solidFill>
              </a:rPr>
              <a:t> (mm Hg)</a:t>
            </a:r>
          </a:p>
        </p:txBody>
      </p:sp>
      <p:sp>
        <p:nvSpPr>
          <p:cNvPr id="33643" name="Rectangle 875"/>
          <p:cNvSpPr>
            <a:spLocks noChangeArrowheads="1"/>
          </p:cNvSpPr>
          <p:nvPr/>
        </p:nvSpPr>
        <p:spPr bwMode="auto">
          <a:xfrm>
            <a:off x="1763688" y="1772816"/>
            <a:ext cx="1453406" cy="4591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0000"/>
                </a:solidFill>
              </a:rPr>
              <a:t>Baseline</a:t>
            </a:r>
            <a:endParaRPr lang="en-US" sz="2400" b="1"/>
          </a:p>
        </p:txBody>
      </p:sp>
      <p:sp>
        <p:nvSpPr>
          <p:cNvPr id="33644" name="Rectangle 876"/>
          <p:cNvSpPr>
            <a:spLocks noChangeArrowheads="1"/>
          </p:cNvSpPr>
          <p:nvPr/>
        </p:nvSpPr>
        <p:spPr bwMode="auto">
          <a:xfrm>
            <a:off x="6557963" y="1828800"/>
            <a:ext cx="1243012" cy="82843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Apical</a:t>
            </a:r>
          </a:p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Esmolol</a:t>
            </a:r>
            <a:endParaRPr lang="en-US" sz="2400" b="1"/>
          </a:p>
        </p:txBody>
      </p:sp>
      <p:sp>
        <p:nvSpPr>
          <p:cNvPr id="33645" name="Text Box 877"/>
          <p:cNvSpPr txBox="1">
            <a:spLocks noChangeArrowheads="1"/>
          </p:cNvSpPr>
          <p:nvPr/>
        </p:nvSpPr>
        <p:spPr bwMode="auto">
          <a:xfrm>
            <a:off x="1306513" y="152400"/>
            <a:ext cx="62817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Effect of Regional Dyskinesis on Global LV Function</a:t>
            </a:r>
          </a:p>
        </p:txBody>
      </p:sp>
      <p:sp>
        <p:nvSpPr>
          <p:cNvPr id="33646" name="Text Box 878"/>
          <p:cNvSpPr txBox="1">
            <a:spLocks noChangeArrowheads="1"/>
          </p:cNvSpPr>
          <p:nvPr/>
        </p:nvSpPr>
        <p:spPr bwMode="auto">
          <a:xfrm>
            <a:off x="3768725" y="6461125"/>
            <a:ext cx="53435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cs typeface="Times New Roman" pitchFamily="18" charset="0"/>
              </a:rPr>
              <a:t>Strum &amp; Pinsky. Anesth Analg 90: 252-261, 2000</a:t>
            </a:r>
            <a:r>
              <a:rPr lang="en-US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879" name="878 - Αριστερό-δεξιό βέλος"/>
          <p:cNvSpPr/>
          <p:nvPr/>
        </p:nvSpPr>
        <p:spPr>
          <a:xfrm>
            <a:off x="3995936" y="3717032"/>
            <a:ext cx="144016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SV1</a:t>
            </a:r>
            <a:endParaRPr lang="el-GR" sz="1400" b="1" dirty="0"/>
          </a:p>
        </p:txBody>
      </p:sp>
      <p:sp>
        <p:nvSpPr>
          <p:cNvPr id="880" name="879 - Αριστερό-δεξιό βέλος"/>
          <p:cNvSpPr/>
          <p:nvPr/>
        </p:nvSpPr>
        <p:spPr>
          <a:xfrm>
            <a:off x="5076056" y="3356992"/>
            <a:ext cx="1080120" cy="360040"/>
          </a:xfrm>
          <a:prstGeom prst="leftRightArrow">
            <a:avLst/>
          </a:prstGeom>
          <a:solidFill>
            <a:srgbClr val="FF9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SV2</a:t>
            </a:r>
            <a:endParaRPr lang="el-GR" sz="1400" b="1" dirty="0">
              <a:solidFill>
                <a:srgbClr val="FF0000"/>
              </a:solidFill>
            </a:endParaRPr>
          </a:p>
        </p:txBody>
      </p:sp>
      <p:sp>
        <p:nvSpPr>
          <p:cNvPr id="881" name="880 - TextBox"/>
          <p:cNvSpPr txBox="1"/>
          <p:nvPr/>
        </p:nvSpPr>
        <p:spPr>
          <a:xfrm>
            <a:off x="1547664" y="328498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reduced contractility</a:t>
            </a:r>
          </a:p>
          <a:p>
            <a:r>
              <a:rPr lang="en-US" sz="1200" dirty="0" smtClean="0"/>
              <a:t>ESPVR shifts downward and to the right</a:t>
            </a:r>
            <a:endParaRPr lang="el-GR" sz="1200" dirty="0"/>
          </a:p>
        </p:txBody>
      </p:sp>
      <p:cxnSp>
        <p:nvCxnSpPr>
          <p:cNvPr id="883" name="882 - Ευθεία γραμμή σύνδεσης"/>
          <p:cNvCxnSpPr/>
          <p:nvPr/>
        </p:nvCxnSpPr>
        <p:spPr>
          <a:xfrm flipV="1">
            <a:off x="5868144" y="5661248"/>
            <a:ext cx="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2" name="891 - Ευθεία γραμμή σύνδεσης"/>
          <p:cNvCxnSpPr/>
          <p:nvPr/>
        </p:nvCxnSpPr>
        <p:spPr>
          <a:xfrm flipH="1">
            <a:off x="1259632" y="5661248"/>
            <a:ext cx="46085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3" name="892 - TextBox"/>
          <p:cNvSpPr txBox="1"/>
          <p:nvPr/>
        </p:nvSpPr>
        <p:spPr>
          <a:xfrm>
            <a:off x="6516216" y="2708920"/>
            <a:ext cx="262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β-1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cardioselective</a:t>
            </a:r>
            <a:r>
              <a:rPr lang="en-US" sz="1600" b="1" dirty="0" smtClean="0"/>
              <a:t> blocker</a:t>
            </a:r>
          </a:p>
          <a:p>
            <a:r>
              <a:rPr lang="en-US" sz="1600" b="1" dirty="0" smtClean="0"/>
              <a:t>decreasing HR</a:t>
            </a:r>
          </a:p>
          <a:p>
            <a:r>
              <a:rPr lang="en-US" sz="1200" dirty="0" smtClean="0"/>
              <a:t>negative </a:t>
            </a:r>
            <a:r>
              <a:rPr lang="en-US" sz="1200" dirty="0" err="1" smtClean="0"/>
              <a:t>inotropic</a:t>
            </a:r>
            <a:r>
              <a:rPr lang="en-US" sz="1200" dirty="0" smtClean="0"/>
              <a:t> effect</a:t>
            </a:r>
          </a:p>
        </p:txBody>
      </p:sp>
      <p:cxnSp>
        <p:nvCxnSpPr>
          <p:cNvPr id="894" name="893 - Ευθεία γραμμή σύνδεσης"/>
          <p:cNvCxnSpPr/>
          <p:nvPr/>
        </p:nvCxnSpPr>
        <p:spPr>
          <a:xfrm flipV="1">
            <a:off x="6084168" y="5301208"/>
            <a:ext cx="0" cy="6480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8" name="897 - Ευθεία γραμμή σύνδεσης"/>
          <p:cNvCxnSpPr/>
          <p:nvPr/>
        </p:nvCxnSpPr>
        <p:spPr>
          <a:xfrm flipH="1">
            <a:off x="1259632" y="5301208"/>
            <a:ext cx="48245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0" name="899 - TextBox"/>
          <p:cNvSpPr txBox="1"/>
          <p:nvPr/>
        </p:nvSpPr>
        <p:spPr>
          <a:xfrm>
            <a:off x="3635896" y="548680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induced by apical administration of </a:t>
            </a:r>
            <a:r>
              <a:rPr lang="en-US" sz="1200" dirty="0" err="1" smtClean="0"/>
              <a:t>Esmolol</a:t>
            </a:r>
            <a:endParaRPr lang="el-GR" sz="1200" dirty="0"/>
          </a:p>
        </p:txBody>
      </p:sp>
      <p:sp>
        <p:nvSpPr>
          <p:cNvPr id="901" name="900 - TextBox"/>
          <p:cNvSpPr txBox="1"/>
          <p:nvPr/>
        </p:nvSpPr>
        <p:spPr>
          <a:xfrm>
            <a:off x="6516216" y="3573016"/>
            <a:ext cx="2376264" cy="1477328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effect on</a:t>
            </a:r>
          </a:p>
          <a:p>
            <a:r>
              <a:rPr lang="en-US" b="1" dirty="0" smtClean="0"/>
              <a:t>Cardiac Output</a:t>
            </a:r>
          </a:p>
          <a:p>
            <a:r>
              <a:rPr lang="en-US" b="1" dirty="0" smtClean="0"/>
              <a:t>is augmented by both the decrease in SV</a:t>
            </a:r>
          </a:p>
          <a:p>
            <a:r>
              <a:rPr lang="en-US" b="1" dirty="0" smtClean="0"/>
              <a:t>and in HR</a:t>
            </a:r>
            <a:endParaRPr lang="el-G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" grpId="0" animBg="1"/>
      <p:bldP spid="880" grpId="0" animBg="1"/>
      <p:bldP spid="881" grpId="0"/>
      <p:bldP spid="9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1124744"/>
            <a:ext cx="9144000" cy="2232248"/>
          </a:xfrm>
          <a:prstGeom prst="rect">
            <a:avLst/>
          </a:prstGeom>
          <a:solidFill>
            <a:srgbClr val="5B8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001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30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Management of low flow states</a:t>
            </a:r>
            <a:endParaRPr lang="el-GR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endParaRPr lang="en-US" sz="2200" i="1" dirty="0">
              <a:solidFill>
                <a:srgbClr val="FF9900"/>
              </a:solidFill>
            </a:endParaRPr>
          </a:p>
          <a:p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A variety of clinical conditions lead to, or are accompanied by</a:t>
            </a:r>
          </a:p>
          <a:p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a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 decrease in cardiac output  (insufficient for tissue needs)</a:t>
            </a:r>
          </a:p>
          <a:p>
            <a:r>
              <a:rPr lang="el-GR" sz="1800" b="1" dirty="0" smtClean="0">
                <a:solidFill>
                  <a:srgbClr val="FFFF00"/>
                </a:solidFill>
                <a:latin typeface="Arial Narrow" pitchFamily="34" charset="0"/>
              </a:rPr>
              <a:t>(</a:t>
            </a:r>
            <a:r>
              <a:rPr lang="en-US" sz="1800" b="1" dirty="0" smtClean="0">
                <a:solidFill>
                  <a:srgbClr val="FFFF00"/>
                </a:solidFill>
                <a:latin typeface="Arial Narrow" pitchFamily="34" charset="0"/>
              </a:rPr>
              <a:t>myocardial infarction, other causes of </a:t>
            </a:r>
            <a:r>
              <a:rPr lang="en-US" sz="1800" b="1" dirty="0" err="1" smtClean="0">
                <a:solidFill>
                  <a:srgbClr val="FFFF00"/>
                </a:solidFill>
                <a:latin typeface="Arial Narrow" pitchFamily="34" charset="0"/>
              </a:rPr>
              <a:t>cardiogenic</a:t>
            </a:r>
            <a:r>
              <a:rPr lang="en-US" sz="1800" b="1" dirty="0" smtClean="0">
                <a:solidFill>
                  <a:srgbClr val="FFFF00"/>
                </a:solidFill>
                <a:latin typeface="Arial Narrow" pitchFamily="34" charset="0"/>
              </a:rPr>
              <a:t> shock, pulmonary edema, </a:t>
            </a:r>
            <a:r>
              <a:rPr lang="en-US" sz="1800" b="1" dirty="0" err="1" smtClean="0">
                <a:solidFill>
                  <a:srgbClr val="FFFF00"/>
                </a:solidFill>
                <a:latin typeface="Arial Narrow" pitchFamily="34" charset="0"/>
              </a:rPr>
              <a:t>hypovolemia</a:t>
            </a:r>
            <a:r>
              <a:rPr lang="en-US" sz="1800" b="1" dirty="0" smtClean="0">
                <a:solidFill>
                  <a:srgbClr val="FFFF00"/>
                </a:solidFill>
                <a:latin typeface="Arial Narrow" pitchFamily="34" charset="0"/>
              </a:rPr>
              <a:t>, dehydration, hemorrhage,  allergic reactions, drug toxicity, sepsis etc)</a:t>
            </a:r>
          </a:p>
          <a:p>
            <a:r>
              <a:rPr lang="en-US" sz="18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Management of these life threading </a:t>
            </a:r>
            <a:r>
              <a:rPr lang="el-GR" sz="24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situations is based on :</a:t>
            </a:r>
            <a:endParaRPr lang="el-GR" sz="2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3810000"/>
            <a:ext cx="7924800" cy="617861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knowledge of the above individual parameters determining cardiac performance, and, in general, circulatory function 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11560" y="4581128"/>
            <a:ext cx="7924800" cy="356251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getting information from the patient</a:t>
            </a:r>
            <a:r>
              <a:rPr lang="el-G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monitoring)</a:t>
            </a:r>
            <a:endParaRPr lang="en-US" sz="2000" b="1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11560" y="5085184"/>
            <a:ext cx="7924800" cy="356251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applying special (intensive) treatment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501010"/>
            <a:ext cx="2780927" cy="216551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>
            <a:lum bright="5000" contrast="14000"/>
          </a:blip>
          <a:srcRect/>
          <a:stretch>
            <a:fillRect/>
          </a:stretch>
        </p:blipFill>
        <p:spPr bwMode="auto">
          <a:xfrm>
            <a:off x="6084168" y="1988840"/>
            <a:ext cx="2886075" cy="463867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6102170" y="2780928"/>
          <a:ext cx="2826060" cy="3768080"/>
        </p:xfrm>
        <a:graphic>
          <a:graphicData uri="http://schemas.openxmlformats.org/presentationml/2006/ole">
            <p:oleObj spid="_x0000_s31750" name="Bitmap Image" r:id="rId6" imgW="10717121" imgH="142894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  <p:bldP spid="18436" grpId="0" animBg="1" autoUpdateAnimBg="0"/>
      <p:bldP spid="1843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1124744"/>
            <a:ext cx="9144000" cy="2232248"/>
          </a:xfrm>
          <a:prstGeom prst="rect">
            <a:avLst/>
          </a:prstGeom>
          <a:solidFill>
            <a:srgbClr val="5B8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30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Management of low flow states</a:t>
            </a:r>
            <a:endParaRPr lang="el-GR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11560" y="4581128"/>
            <a:ext cx="7924800" cy="356251"/>
          </a:xfrm>
          <a:prstGeom prst="rect">
            <a:avLst/>
          </a:prstGeom>
          <a:solidFill>
            <a:srgbClr val="FF7C80"/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getting information from the patient</a:t>
            </a:r>
            <a:r>
              <a:rPr lang="el-G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monitoring)</a:t>
            </a:r>
            <a:endParaRPr lang="en-US" sz="2000" b="1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1242" y="188641"/>
            <a:ext cx="1455535" cy="194421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12 - TextBox"/>
          <p:cNvSpPr txBox="1"/>
          <p:nvPr/>
        </p:nvSpPr>
        <p:spPr>
          <a:xfrm>
            <a:off x="539552" y="170080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Estimation of RV preload (CVP, RAP, RVEDP)</a:t>
            </a:r>
          </a:p>
          <a:p>
            <a:r>
              <a:rPr lang="en-US" dirty="0" smtClean="0"/>
              <a:t>Estimation of LV preload (PCWP)</a:t>
            </a:r>
          </a:p>
          <a:p>
            <a:r>
              <a:rPr lang="en-US" dirty="0" smtClean="0"/>
              <a:t>Measurement of Cardiac Output (CO, CI)</a:t>
            </a:r>
          </a:p>
          <a:p>
            <a:r>
              <a:rPr lang="en-US" dirty="0" smtClean="0"/>
              <a:t>Measurement of Stroke Volume (SV=CO/HR)</a:t>
            </a:r>
          </a:p>
          <a:p>
            <a:r>
              <a:rPr lang="en-US" dirty="0" smtClean="0"/>
              <a:t>Estimation of systemic vascular resistance (SVR=(MAP-RAP)/CO)</a:t>
            </a:r>
          </a:p>
          <a:p>
            <a:r>
              <a:rPr lang="en-US" dirty="0" smtClean="0"/>
              <a:t>Continuous measurement of saturation of mixed venous blood (SvO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00017 -0.4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436" grpId="0" animBg="1" autoUpdateAnimBg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30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Management of low flow states</a:t>
            </a:r>
            <a:endParaRPr lang="el-GR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39552" y="3068960"/>
            <a:ext cx="82809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Continuous measurement of saturation of mixed venous blood (SvO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1242" y="188641"/>
            <a:ext cx="1455535" cy="194421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539552" y="17728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SvO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?</a:t>
            </a:r>
            <a:endParaRPr lang="el-GR" sz="2400" b="1" dirty="0"/>
          </a:p>
        </p:txBody>
      </p:sp>
      <p:pic>
        <p:nvPicPr>
          <p:cNvPr id="11" name="Picture 2" descr="sa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2492896"/>
            <a:ext cx="4561851" cy="2952328"/>
          </a:xfrm>
          <a:prstGeom prst="rect">
            <a:avLst/>
          </a:prstGeom>
          <a:noFill/>
        </p:spPr>
      </p:pic>
      <p:cxnSp>
        <p:nvCxnSpPr>
          <p:cNvPr id="15" name="14 - Ευθεία γραμμή σύνδεσης"/>
          <p:cNvCxnSpPr/>
          <p:nvPr/>
        </p:nvCxnSpPr>
        <p:spPr>
          <a:xfrm flipV="1">
            <a:off x="3707904" y="2636912"/>
            <a:ext cx="0" cy="23042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3419872" y="5157192"/>
            <a:ext cx="64807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PaO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l-GR" b="1" baseline="-25000" dirty="0">
              <a:solidFill>
                <a:srgbClr val="FF0000"/>
              </a:solidFill>
            </a:endParaRPr>
          </a:p>
        </p:txBody>
      </p:sp>
      <p:cxnSp>
        <p:nvCxnSpPr>
          <p:cNvPr id="17" name="16 - Ευθεία γραμμή σύνδεσης"/>
          <p:cNvCxnSpPr/>
          <p:nvPr/>
        </p:nvCxnSpPr>
        <p:spPr>
          <a:xfrm>
            <a:off x="971600" y="2636912"/>
            <a:ext cx="27363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467544" y="2492896"/>
            <a:ext cx="64807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SaO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l-GR" b="1" baseline="-25000" dirty="0">
              <a:solidFill>
                <a:srgbClr val="FF0000"/>
              </a:solidFill>
            </a:endParaRPr>
          </a:p>
        </p:txBody>
      </p:sp>
      <p:cxnSp>
        <p:nvCxnSpPr>
          <p:cNvPr id="21" name="20 - Ευθεία γραμμή σύνδεσης"/>
          <p:cNvCxnSpPr/>
          <p:nvPr/>
        </p:nvCxnSpPr>
        <p:spPr>
          <a:xfrm flipV="1">
            <a:off x="2051720" y="3212976"/>
            <a:ext cx="0" cy="172819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1763688" y="5157192"/>
            <a:ext cx="648072" cy="36933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PvO</a:t>
            </a:r>
            <a:r>
              <a:rPr lang="en-US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l-GR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4" name="23 - Ευθεία γραμμή σύνδεσης"/>
          <p:cNvCxnSpPr/>
          <p:nvPr/>
        </p:nvCxnSpPr>
        <p:spPr>
          <a:xfrm>
            <a:off x="971600" y="3212976"/>
            <a:ext cx="108012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467544" y="2996952"/>
            <a:ext cx="64807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SvO</a:t>
            </a:r>
            <a:r>
              <a:rPr lang="en-US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l-GR" b="1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27 - Βέλος προς τα επάνω"/>
          <p:cNvSpPr/>
          <p:nvPr/>
        </p:nvSpPr>
        <p:spPr>
          <a:xfrm>
            <a:off x="467544" y="3356992"/>
            <a:ext cx="432048" cy="324036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TextBox"/>
          <p:cNvSpPr txBox="1"/>
          <p:nvPr/>
        </p:nvSpPr>
        <p:spPr>
          <a:xfrm>
            <a:off x="611560" y="5661248"/>
            <a:ext cx="4176464" cy="92333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Important  especially in Cardiac Anesthesia and Intensive Care for the management of low flow states 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0399 -0.268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6" grpId="0" animBg="1"/>
      <p:bldP spid="20" grpId="0" animBg="1"/>
      <p:bldP spid="23" grpId="0" animBg="1"/>
      <p:bldP spid="26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30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Management of low flow states</a:t>
            </a:r>
            <a:endParaRPr lang="el-GR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8 - Εικόνα" descr="resp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4139952" cy="6910960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539552" y="17728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SvO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?</a:t>
            </a:r>
            <a:endParaRPr lang="el-GR" sz="24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572400" y="1216800"/>
            <a:ext cx="82809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Continuous measurement of saturation of mixed venous blood (SvO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22" name="21 - TextBox"/>
          <p:cNvSpPr txBox="1"/>
          <p:nvPr/>
        </p:nvSpPr>
        <p:spPr>
          <a:xfrm>
            <a:off x="539552" y="22048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shows SvO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?</a:t>
            </a:r>
            <a:endParaRPr lang="el-GR" sz="2400" b="1" dirty="0"/>
          </a:p>
        </p:txBody>
      </p:sp>
      <p:sp>
        <p:nvSpPr>
          <p:cNvPr id="25" name="24 - Ελεύθερη σχεδίαση"/>
          <p:cNvSpPr/>
          <p:nvPr/>
        </p:nvSpPr>
        <p:spPr>
          <a:xfrm>
            <a:off x="2699792" y="1661886"/>
            <a:ext cx="4464496" cy="2547256"/>
          </a:xfrm>
          <a:custGeom>
            <a:avLst/>
            <a:gdLst>
              <a:gd name="connsiteX0" fmla="*/ 0 w 4105124"/>
              <a:gd name="connsiteY0" fmla="*/ 268514 h 2547256"/>
              <a:gd name="connsiteX1" fmla="*/ 1146629 w 4105124"/>
              <a:gd name="connsiteY1" fmla="*/ 65314 h 2547256"/>
              <a:gd name="connsiteX2" fmla="*/ 2525486 w 4105124"/>
              <a:gd name="connsiteY2" fmla="*/ 660400 h 2547256"/>
              <a:gd name="connsiteX3" fmla="*/ 3759200 w 4105124"/>
              <a:gd name="connsiteY3" fmla="*/ 1966685 h 2547256"/>
              <a:gd name="connsiteX4" fmla="*/ 4093029 w 4105124"/>
              <a:gd name="connsiteY4" fmla="*/ 2474685 h 2547256"/>
              <a:gd name="connsiteX5" fmla="*/ 3831772 w 4105124"/>
              <a:gd name="connsiteY5" fmla="*/ 1531257 h 2547256"/>
              <a:gd name="connsiteX6" fmla="*/ 3251200 w 4105124"/>
              <a:gd name="connsiteY6" fmla="*/ 1124857 h 2547256"/>
              <a:gd name="connsiteX7" fmla="*/ 3091543 w 4105124"/>
              <a:gd name="connsiteY7" fmla="*/ 834571 h 2547256"/>
              <a:gd name="connsiteX8" fmla="*/ 3570515 w 4105124"/>
              <a:gd name="connsiteY8" fmla="*/ 442685 h 254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5124" h="2547256">
                <a:moveTo>
                  <a:pt x="0" y="268514"/>
                </a:moveTo>
                <a:cubicBezTo>
                  <a:pt x="362857" y="134257"/>
                  <a:pt x="725715" y="0"/>
                  <a:pt x="1146629" y="65314"/>
                </a:cubicBezTo>
                <a:cubicBezTo>
                  <a:pt x="1567543" y="130628"/>
                  <a:pt x="2090058" y="343505"/>
                  <a:pt x="2525486" y="660400"/>
                </a:cubicBezTo>
                <a:cubicBezTo>
                  <a:pt x="2960914" y="977295"/>
                  <a:pt x="3497943" y="1664304"/>
                  <a:pt x="3759200" y="1966685"/>
                </a:cubicBezTo>
                <a:cubicBezTo>
                  <a:pt x="4020457" y="2269066"/>
                  <a:pt x="4080934" y="2547256"/>
                  <a:pt x="4093029" y="2474685"/>
                </a:cubicBezTo>
                <a:cubicBezTo>
                  <a:pt x="4105124" y="2402114"/>
                  <a:pt x="3972077" y="1756228"/>
                  <a:pt x="3831772" y="1531257"/>
                </a:cubicBezTo>
                <a:cubicBezTo>
                  <a:pt x="3691467" y="1306286"/>
                  <a:pt x="3374572" y="1240971"/>
                  <a:pt x="3251200" y="1124857"/>
                </a:cubicBezTo>
                <a:cubicBezTo>
                  <a:pt x="3127829" y="1008743"/>
                  <a:pt x="3038324" y="948266"/>
                  <a:pt x="3091543" y="834571"/>
                </a:cubicBezTo>
                <a:cubicBezTo>
                  <a:pt x="3144762" y="720876"/>
                  <a:pt x="3357638" y="581780"/>
                  <a:pt x="3570515" y="442685"/>
                </a:cubicBezTo>
              </a:path>
            </a:pathLst>
          </a:cu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TextBox"/>
          <p:cNvSpPr txBox="1"/>
          <p:nvPr/>
        </p:nvSpPr>
        <p:spPr>
          <a:xfrm>
            <a:off x="323528" y="2636912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Arterial oxygen content CaO</a:t>
            </a:r>
            <a:r>
              <a:rPr lang="en-US" baseline="-25000" dirty="0" smtClean="0"/>
              <a:t>2</a:t>
            </a:r>
            <a:r>
              <a:rPr lang="en-US" dirty="0" smtClean="0"/>
              <a:t>≈SaO</a:t>
            </a:r>
            <a:r>
              <a:rPr lang="en-US" baseline="-25000" dirty="0" smtClean="0"/>
              <a:t>2</a:t>
            </a:r>
            <a:r>
              <a:rPr lang="en-US" dirty="0" smtClean="0"/>
              <a:t> X Hg X 1,34</a:t>
            </a:r>
          </a:p>
          <a:p>
            <a:r>
              <a:rPr lang="en-US" dirty="0" smtClean="0"/>
              <a:t>Tissue oxygen delivery DaO</a:t>
            </a:r>
            <a:r>
              <a:rPr lang="en-US" baseline="-25000" dirty="0" smtClean="0"/>
              <a:t>2</a:t>
            </a:r>
            <a:r>
              <a:rPr lang="en-US" dirty="0" smtClean="0"/>
              <a:t>=CaO</a:t>
            </a:r>
            <a:r>
              <a:rPr lang="en-US" baseline="-25000" dirty="0" smtClean="0"/>
              <a:t>2</a:t>
            </a:r>
            <a:r>
              <a:rPr lang="en-US" dirty="0" smtClean="0"/>
              <a:t> X CO </a:t>
            </a:r>
          </a:p>
          <a:p>
            <a:r>
              <a:rPr lang="en-US" dirty="0" smtClean="0"/>
              <a:t>Mixed venous oxygen content ≈ SvO</a:t>
            </a:r>
            <a:r>
              <a:rPr lang="en-US" baseline="-25000" dirty="0" smtClean="0"/>
              <a:t>2</a:t>
            </a:r>
            <a:r>
              <a:rPr lang="en-US" dirty="0" smtClean="0"/>
              <a:t> X Hg X 1,34</a:t>
            </a:r>
          </a:p>
          <a:p>
            <a:r>
              <a:rPr lang="en-US" dirty="0" smtClean="0"/>
              <a:t>Oxygen return DvO</a:t>
            </a:r>
            <a:r>
              <a:rPr lang="en-US" baseline="-25000" dirty="0" smtClean="0"/>
              <a:t>2</a:t>
            </a:r>
            <a:r>
              <a:rPr lang="en-US" dirty="0" smtClean="0"/>
              <a:t>=CvO</a:t>
            </a:r>
            <a:r>
              <a:rPr lang="en-US" baseline="-25000" dirty="0" smtClean="0"/>
              <a:t>2</a:t>
            </a:r>
            <a:r>
              <a:rPr lang="en-US" dirty="0" smtClean="0"/>
              <a:t> X CO</a:t>
            </a:r>
          </a:p>
          <a:p>
            <a:r>
              <a:rPr lang="en-US" dirty="0" smtClean="0"/>
              <a:t>Oxygen consumption VO</a:t>
            </a:r>
            <a:r>
              <a:rPr lang="en-US" baseline="-25000" dirty="0" smtClean="0"/>
              <a:t>2</a:t>
            </a:r>
            <a:r>
              <a:rPr lang="en-US" dirty="0" smtClean="0"/>
              <a:t> = DaO</a:t>
            </a:r>
            <a:r>
              <a:rPr lang="en-US" baseline="-25000" dirty="0" smtClean="0"/>
              <a:t>2 </a:t>
            </a:r>
            <a:r>
              <a:rPr lang="en-US" dirty="0" smtClean="0"/>
              <a:t>-  DvO</a:t>
            </a:r>
            <a:r>
              <a:rPr lang="en-US" baseline="-25000" dirty="0" smtClean="0"/>
              <a:t>2</a:t>
            </a:r>
          </a:p>
          <a:p>
            <a:endParaRPr lang="el-GR" dirty="0"/>
          </a:p>
        </p:txBody>
      </p:sp>
      <p:sp>
        <p:nvSpPr>
          <p:cNvPr id="30" name="29 - Βέλος προς τα κάτω"/>
          <p:cNvSpPr/>
          <p:nvPr/>
        </p:nvSpPr>
        <p:spPr>
          <a:xfrm>
            <a:off x="7668344" y="2996952"/>
            <a:ext cx="1080120" cy="1512168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FF99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DaO</a:t>
            </a:r>
            <a:r>
              <a:rPr lang="en-US" sz="2800" b="1" baseline="-25000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el-G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3" name="32 - Βέλος προς τα επάνω"/>
          <p:cNvSpPr/>
          <p:nvPr/>
        </p:nvSpPr>
        <p:spPr>
          <a:xfrm>
            <a:off x="5724128" y="2564904"/>
            <a:ext cx="1080120" cy="1512168"/>
          </a:xfrm>
          <a:prstGeom prst="up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DvO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endParaRPr lang="el-GR" sz="2400" b="1" dirty="0">
              <a:latin typeface="Arial Narrow" pitchFamily="34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95536" y="4293096"/>
            <a:ext cx="45365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VO</a:t>
            </a:r>
            <a:r>
              <a:rPr lang="en-US" sz="1600" baseline="-25000" dirty="0" smtClean="0">
                <a:latin typeface="Arial Narrow" pitchFamily="34" charset="0"/>
              </a:rPr>
              <a:t>2</a:t>
            </a:r>
            <a:r>
              <a:rPr lang="en-US" sz="1600" dirty="0" smtClean="0">
                <a:latin typeface="Arial Narrow" pitchFamily="34" charset="0"/>
              </a:rPr>
              <a:t>  = DaO</a:t>
            </a:r>
            <a:r>
              <a:rPr lang="en-US" sz="1600" baseline="-25000" dirty="0" smtClean="0">
                <a:latin typeface="Arial Narrow" pitchFamily="34" charset="0"/>
              </a:rPr>
              <a:t>2 </a:t>
            </a:r>
            <a:r>
              <a:rPr lang="en-US" sz="1600" dirty="0" smtClean="0">
                <a:latin typeface="Arial Narrow" pitchFamily="34" charset="0"/>
              </a:rPr>
              <a:t>- DvO</a:t>
            </a:r>
            <a:r>
              <a:rPr lang="en-US" sz="1600" baseline="-25000" dirty="0" smtClean="0">
                <a:latin typeface="Arial Narrow" pitchFamily="34" charset="0"/>
              </a:rPr>
              <a:t>2 </a:t>
            </a:r>
            <a:r>
              <a:rPr lang="en-US" sz="1600" dirty="0" smtClean="0">
                <a:latin typeface="Arial Narrow" pitchFamily="34" charset="0"/>
              </a:rPr>
              <a:t> </a:t>
            </a:r>
          </a:p>
          <a:p>
            <a:r>
              <a:rPr lang="en-US" sz="1600" dirty="0" smtClean="0">
                <a:latin typeface="Arial Narrow" pitchFamily="34" charset="0"/>
              </a:rPr>
              <a:t>         = (CaO</a:t>
            </a:r>
            <a:r>
              <a:rPr lang="en-US" sz="1600" baseline="-25000" dirty="0" smtClean="0">
                <a:latin typeface="Arial Narrow" pitchFamily="34" charset="0"/>
              </a:rPr>
              <a:t>2</a:t>
            </a:r>
            <a:r>
              <a:rPr lang="en-US" sz="1600" dirty="0" smtClean="0">
                <a:latin typeface="Arial Narrow" pitchFamily="34" charset="0"/>
              </a:rPr>
              <a:t> – CvO</a:t>
            </a:r>
            <a:r>
              <a:rPr lang="en-US" sz="1600" baseline="-25000" dirty="0" smtClean="0">
                <a:latin typeface="Arial Narrow" pitchFamily="34" charset="0"/>
              </a:rPr>
              <a:t>2</a:t>
            </a:r>
            <a:r>
              <a:rPr lang="en-US" sz="1600" dirty="0" smtClean="0">
                <a:latin typeface="Arial Narrow" pitchFamily="34" charset="0"/>
              </a:rPr>
              <a:t>) X CO</a:t>
            </a:r>
          </a:p>
          <a:p>
            <a:r>
              <a:rPr lang="en-US" sz="1600" dirty="0" smtClean="0">
                <a:latin typeface="Arial Narrow" pitchFamily="34" charset="0"/>
              </a:rPr>
              <a:t>         = (SaO</a:t>
            </a:r>
            <a:r>
              <a:rPr lang="en-US" sz="1600" baseline="-25000" dirty="0" smtClean="0">
                <a:latin typeface="Arial Narrow" pitchFamily="34" charset="0"/>
              </a:rPr>
              <a:t>2</a:t>
            </a:r>
            <a:r>
              <a:rPr lang="en-US" sz="1600" dirty="0" smtClean="0">
                <a:latin typeface="Arial Narrow" pitchFamily="34" charset="0"/>
              </a:rPr>
              <a:t> - SvO</a:t>
            </a:r>
            <a:r>
              <a:rPr lang="en-US" sz="1600" baseline="-25000" dirty="0" smtClean="0">
                <a:latin typeface="Arial Narrow" pitchFamily="34" charset="0"/>
              </a:rPr>
              <a:t>2</a:t>
            </a:r>
            <a:r>
              <a:rPr lang="en-US" sz="1600" dirty="0" smtClean="0">
                <a:latin typeface="Arial Narrow" pitchFamily="34" charset="0"/>
              </a:rPr>
              <a:t>) X CO X Hg X 1,34</a:t>
            </a:r>
          </a:p>
          <a:p>
            <a:endParaRPr lang="en-US" sz="1000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SvO</a:t>
            </a:r>
            <a:r>
              <a:rPr lang="en-US" b="1" baseline="-25000" dirty="0" smtClean="0">
                <a:latin typeface="Arial Narrow" pitchFamily="34" charset="0"/>
              </a:rPr>
              <a:t>2 </a:t>
            </a:r>
            <a:r>
              <a:rPr lang="en-US" b="1" dirty="0" smtClean="0">
                <a:latin typeface="Arial Narrow" pitchFamily="34" charset="0"/>
              </a:rPr>
              <a:t> = SaO</a:t>
            </a:r>
            <a:r>
              <a:rPr lang="en-US" b="1" baseline="-25000" dirty="0" smtClean="0">
                <a:latin typeface="Arial Narrow" pitchFamily="34" charset="0"/>
              </a:rPr>
              <a:t>2</a:t>
            </a:r>
            <a:r>
              <a:rPr lang="en-US" b="1" dirty="0" smtClean="0">
                <a:latin typeface="Arial Narrow" pitchFamily="34" charset="0"/>
              </a:rPr>
              <a:t> – (VO</a:t>
            </a:r>
            <a:r>
              <a:rPr lang="en-US" b="1" baseline="-25000" dirty="0" smtClean="0">
                <a:latin typeface="Arial Narrow" pitchFamily="34" charset="0"/>
              </a:rPr>
              <a:t>2</a:t>
            </a:r>
            <a:r>
              <a:rPr lang="en-US" b="1" dirty="0" smtClean="0">
                <a:latin typeface="Arial Narrow" pitchFamily="34" charset="0"/>
              </a:rPr>
              <a:t> / [CO X Hg X 1,34])</a:t>
            </a:r>
          </a:p>
          <a:p>
            <a:r>
              <a:rPr lang="en-US" sz="1600" dirty="0" smtClean="0">
                <a:latin typeface="Arial Narrow" pitchFamily="34" charset="0"/>
              </a:rPr>
              <a:t>  </a:t>
            </a:r>
            <a:endParaRPr lang="el-GR" sz="1600" dirty="0">
              <a:latin typeface="Arial Narrow" pitchFamily="34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95536" y="5157192"/>
            <a:ext cx="360040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Βέλος προς τα κάτω"/>
          <p:cNvSpPr/>
          <p:nvPr/>
        </p:nvSpPr>
        <p:spPr>
          <a:xfrm>
            <a:off x="6732240" y="5157192"/>
            <a:ext cx="864096" cy="1152128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FF99FF">
              <a:alpha val="31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 Narrow" pitchFamily="34" charset="0"/>
              </a:rPr>
              <a:t>VO</a:t>
            </a:r>
            <a:r>
              <a:rPr lang="en-US" sz="26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endParaRPr lang="el-GR" sz="2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7" grpId="0"/>
      <p:bldP spid="30" grpId="0" animBg="1"/>
      <p:bldP spid="33" grpId="0" animBg="1"/>
      <p:bldP spid="17" grpId="0"/>
      <p:bldP spid="18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30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Management of low flow states</a:t>
            </a:r>
            <a:endParaRPr lang="el-GR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8 - Εικόνα" descr="resp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4139952" cy="6910960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539552" y="17728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is SvO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?</a:t>
            </a:r>
            <a:endParaRPr lang="el-GR" sz="24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572400" y="1216800"/>
            <a:ext cx="82809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Continuous measurement of saturation of mixed venous blood (SvO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22" name="21 - TextBox"/>
          <p:cNvSpPr txBox="1"/>
          <p:nvPr/>
        </p:nvSpPr>
        <p:spPr>
          <a:xfrm>
            <a:off x="539552" y="22048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shows SvO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?</a:t>
            </a:r>
            <a:endParaRPr lang="el-GR" sz="2400" b="1" dirty="0"/>
          </a:p>
        </p:txBody>
      </p:sp>
      <p:sp>
        <p:nvSpPr>
          <p:cNvPr id="25" name="24 - Ελεύθερη σχεδίαση"/>
          <p:cNvSpPr/>
          <p:nvPr/>
        </p:nvSpPr>
        <p:spPr>
          <a:xfrm>
            <a:off x="2699792" y="1661886"/>
            <a:ext cx="4464496" cy="2547256"/>
          </a:xfrm>
          <a:custGeom>
            <a:avLst/>
            <a:gdLst>
              <a:gd name="connsiteX0" fmla="*/ 0 w 4105124"/>
              <a:gd name="connsiteY0" fmla="*/ 268514 h 2547256"/>
              <a:gd name="connsiteX1" fmla="*/ 1146629 w 4105124"/>
              <a:gd name="connsiteY1" fmla="*/ 65314 h 2547256"/>
              <a:gd name="connsiteX2" fmla="*/ 2525486 w 4105124"/>
              <a:gd name="connsiteY2" fmla="*/ 660400 h 2547256"/>
              <a:gd name="connsiteX3" fmla="*/ 3759200 w 4105124"/>
              <a:gd name="connsiteY3" fmla="*/ 1966685 h 2547256"/>
              <a:gd name="connsiteX4" fmla="*/ 4093029 w 4105124"/>
              <a:gd name="connsiteY4" fmla="*/ 2474685 h 2547256"/>
              <a:gd name="connsiteX5" fmla="*/ 3831772 w 4105124"/>
              <a:gd name="connsiteY5" fmla="*/ 1531257 h 2547256"/>
              <a:gd name="connsiteX6" fmla="*/ 3251200 w 4105124"/>
              <a:gd name="connsiteY6" fmla="*/ 1124857 h 2547256"/>
              <a:gd name="connsiteX7" fmla="*/ 3091543 w 4105124"/>
              <a:gd name="connsiteY7" fmla="*/ 834571 h 2547256"/>
              <a:gd name="connsiteX8" fmla="*/ 3570515 w 4105124"/>
              <a:gd name="connsiteY8" fmla="*/ 442685 h 254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5124" h="2547256">
                <a:moveTo>
                  <a:pt x="0" y="268514"/>
                </a:moveTo>
                <a:cubicBezTo>
                  <a:pt x="362857" y="134257"/>
                  <a:pt x="725715" y="0"/>
                  <a:pt x="1146629" y="65314"/>
                </a:cubicBezTo>
                <a:cubicBezTo>
                  <a:pt x="1567543" y="130628"/>
                  <a:pt x="2090058" y="343505"/>
                  <a:pt x="2525486" y="660400"/>
                </a:cubicBezTo>
                <a:cubicBezTo>
                  <a:pt x="2960914" y="977295"/>
                  <a:pt x="3497943" y="1664304"/>
                  <a:pt x="3759200" y="1966685"/>
                </a:cubicBezTo>
                <a:cubicBezTo>
                  <a:pt x="4020457" y="2269066"/>
                  <a:pt x="4080934" y="2547256"/>
                  <a:pt x="4093029" y="2474685"/>
                </a:cubicBezTo>
                <a:cubicBezTo>
                  <a:pt x="4105124" y="2402114"/>
                  <a:pt x="3972077" y="1756228"/>
                  <a:pt x="3831772" y="1531257"/>
                </a:cubicBezTo>
                <a:cubicBezTo>
                  <a:pt x="3691467" y="1306286"/>
                  <a:pt x="3374572" y="1240971"/>
                  <a:pt x="3251200" y="1124857"/>
                </a:cubicBezTo>
                <a:cubicBezTo>
                  <a:pt x="3127829" y="1008743"/>
                  <a:pt x="3038324" y="948266"/>
                  <a:pt x="3091543" y="834571"/>
                </a:cubicBezTo>
                <a:cubicBezTo>
                  <a:pt x="3144762" y="720876"/>
                  <a:pt x="3357638" y="581780"/>
                  <a:pt x="3570515" y="442685"/>
                </a:cubicBezTo>
              </a:path>
            </a:pathLst>
          </a:cu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TextBox"/>
          <p:cNvSpPr txBox="1"/>
          <p:nvPr/>
        </p:nvSpPr>
        <p:spPr>
          <a:xfrm>
            <a:off x="323528" y="2636912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Arterial oxygen content CaO</a:t>
            </a:r>
            <a:r>
              <a:rPr lang="en-US" baseline="-25000" dirty="0" smtClean="0"/>
              <a:t>2</a:t>
            </a:r>
            <a:r>
              <a:rPr lang="en-US" dirty="0" smtClean="0"/>
              <a:t>≈SaO</a:t>
            </a:r>
            <a:r>
              <a:rPr lang="en-US" baseline="-25000" dirty="0" smtClean="0"/>
              <a:t>2</a:t>
            </a:r>
            <a:r>
              <a:rPr lang="en-US" dirty="0" smtClean="0"/>
              <a:t> X Hg X 1,34</a:t>
            </a:r>
          </a:p>
          <a:p>
            <a:r>
              <a:rPr lang="en-US" dirty="0" smtClean="0"/>
              <a:t>Tissue oxygen delivery DaO</a:t>
            </a:r>
            <a:r>
              <a:rPr lang="en-US" baseline="-25000" dirty="0" smtClean="0"/>
              <a:t>2</a:t>
            </a:r>
            <a:r>
              <a:rPr lang="en-US" dirty="0" smtClean="0"/>
              <a:t>=CaO</a:t>
            </a:r>
            <a:r>
              <a:rPr lang="en-US" baseline="-25000" dirty="0" smtClean="0"/>
              <a:t>2</a:t>
            </a:r>
            <a:r>
              <a:rPr lang="en-US" dirty="0" smtClean="0"/>
              <a:t> X CO </a:t>
            </a:r>
          </a:p>
          <a:p>
            <a:r>
              <a:rPr lang="en-US" dirty="0" smtClean="0"/>
              <a:t>Mixed venous oxygen content ≈ SvO</a:t>
            </a:r>
            <a:r>
              <a:rPr lang="en-US" baseline="-25000" dirty="0" smtClean="0"/>
              <a:t>2</a:t>
            </a:r>
            <a:r>
              <a:rPr lang="en-US" dirty="0" smtClean="0"/>
              <a:t> X Hg X 1,34</a:t>
            </a:r>
          </a:p>
          <a:p>
            <a:r>
              <a:rPr lang="en-US" dirty="0" smtClean="0"/>
              <a:t>Oxygen return DvO</a:t>
            </a:r>
            <a:r>
              <a:rPr lang="en-US" baseline="-25000" dirty="0" smtClean="0"/>
              <a:t>2</a:t>
            </a:r>
            <a:r>
              <a:rPr lang="en-US" dirty="0" smtClean="0"/>
              <a:t>=CvO</a:t>
            </a:r>
            <a:r>
              <a:rPr lang="en-US" baseline="-25000" dirty="0" smtClean="0"/>
              <a:t>2</a:t>
            </a:r>
            <a:r>
              <a:rPr lang="en-US" dirty="0" smtClean="0"/>
              <a:t> X CO</a:t>
            </a:r>
          </a:p>
          <a:p>
            <a:r>
              <a:rPr lang="en-US" dirty="0" smtClean="0"/>
              <a:t>Oxygen consumption VO</a:t>
            </a:r>
            <a:r>
              <a:rPr lang="en-US" baseline="-25000" dirty="0" smtClean="0"/>
              <a:t>2</a:t>
            </a:r>
            <a:r>
              <a:rPr lang="en-US" dirty="0" smtClean="0"/>
              <a:t> = DaO</a:t>
            </a:r>
            <a:r>
              <a:rPr lang="en-US" baseline="-25000" dirty="0" smtClean="0"/>
              <a:t>2 </a:t>
            </a:r>
            <a:r>
              <a:rPr lang="en-US" dirty="0" smtClean="0"/>
              <a:t>-  DvO</a:t>
            </a:r>
            <a:r>
              <a:rPr lang="en-US" baseline="-25000" dirty="0" smtClean="0"/>
              <a:t>2</a:t>
            </a:r>
          </a:p>
          <a:p>
            <a:endParaRPr lang="el-GR" dirty="0"/>
          </a:p>
        </p:txBody>
      </p:sp>
      <p:sp>
        <p:nvSpPr>
          <p:cNvPr id="30" name="29 - Βέλος προς τα κάτω"/>
          <p:cNvSpPr/>
          <p:nvPr/>
        </p:nvSpPr>
        <p:spPr>
          <a:xfrm>
            <a:off x="7668344" y="2996952"/>
            <a:ext cx="1080120" cy="1512168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FF99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DaO</a:t>
            </a:r>
            <a:r>
              <a:rPr lang="en-US" sz="2800" b="1" baseline="-25000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el-GR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1" name="30 - Βέλος προς τα κάτω"/>
          <p:cNvSpPr/>
          <p:nvPr/>
        </p:nvSpPr>
        <p:spPr>
          <a:xfrm>
            <a:off x="6732240" y="5157192"/>
            <a:ext cx="864096" cy="1152128"/>
          </a:xfrm>
          <a:prstGeom prst="downArrow">
            <a:avLst>
              <a:gd name="adj1" fmla="val 100000"/>
              <a:gd name="adj2" fmla="val 50000"/>
            </a:avLst>
          </a:prstGeom>
          <a:solidFill>
            <a:srgbClr val="FF99FF">
              <a:alpha val="31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Arial Narrow" pitchFamily="34" charset="0"/>
              </a:rPr>
              <a:t>VO</a:t>
            </a:r>
            <a:r>
              <a:rPr lang="en-US" sz="2600" b="1" baseline="-25000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endParaRPr lang="el-GR" sz="2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3" name="32 - Βέλος προς τα επάνω"/>
          <p:cNvSpPr/>
          <p:nvPr/>
        </p:nvSpPr>
        <p:spPr>
          <a:xfrm>
            <a:off x="5724128" y="2564904"/>
            <a:ext cx="1080120" cy="1512168"/>
          </a:xfrm>
          <a:prstGeom prst="up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DvO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endParaRPr lang="el-GR" sz="2400" b="1" dirty="0">
              <a:latin typeface="Arial Narrow" pitchFamily="34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611560" y="422108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Determinants of SvO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endParaRPr lang="el-GR" sz="2400" b="1" dirty="0"/>
          </a:p>
        </p:txBody>
      </p:sp>
      <p:sp>
        <p:nvSpPr>
          <p:cNvPr id="35" name="34 - TextBox"/>
          <p:cNvSpPr txBox="1"/>
          <p:nvPr/>
        </p:nvSpPr>
        <p:spPr>
          <a:xfrm>
            <a:off x="323528" y="4725144"/>
            <a:ext cx="1008112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Hg </a:t>
            </a:r>
          </a:p>
          <a:p>
            <a:r>
              <a:rPr lang="en-US" sz="2400" b="1" dirty="0" smtClean="0"/>
              <a:t>CO</a:t>
            </a:r>
          </a:p>
          <a:p>
            <a:r>
              <a:rPr lang="en-US" sz="2400" b="1" dirty="0" smtClean="0"/>
              <a:t>VO</a:t>
            </a:r>
            <a:r>
              <a:rPr lang="en-US" sz="2400" b="1" baseline="-25000" dirty="0" smtClean="0"/>
              <a:t>2</a:t>
            </a:r>
          </a:p>
        </p:txBody>
      </p:sp>
      <p:sp>
        <p:nvSpPr>
          <p:cNvPr id="36" name="35 - TextBox"/>
          <p:cNvSpPr txBox="1"/>
          <p:nvPr/>
        </p:nvSpPr>
        <p:spPr>
          <a:xfrm>
            <a:off x="1475656" y="4725144"/>
            <a:ext cx="3312368" cy="156966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with SaO</a:t>
            </a:r>
            <a:r>
              <a:rPr lang="en-US" baseline="-25000" dirty="0" smtClean="0"/>
              <a:t>2</a:t>
            </a:r>
            <a:r>
              <a:rPr lang="en-US" dirty="0" smtClean="0"/>
              <a:t>, Hg,  VO</a:t>
            </a:r>
            <a:r>
              <a:rPr lang="en-US" baseline="-25000" dirty="0" smtClean="0"/>
              <a:t>2</a:t>
            </a:r>
            <a:r>
              <a:rPr lang="en-US" dirty="0" smtClean="0"/>
              <a:t> relatively constant</a:t>
            </a:r>
          </a:p>
          <a:p>
            <a:r>
              <a:rPr lang="en-US" sz="2000" b="1" dirty="0" smtClean="0"/>
              <a:t>SvO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is a continuous indicator of Cardiac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51520" y="260648"/>
            <a:ext cx="85324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ΕΡΩΤΗΣΕΙΣ –ΑΠΑΝΤΗΣΕΙΣ</a:t>
            </a:r>
          </a:p>
          <a:p>
            <a:endParaRPr lang="el-GR" sz="1600" dirty="0" smtClean="0"/>
          </a:p>
          <a:p>
            <a:r>
              <a:rPr lang="el-GR" sz="1600" dirty="0" smtClean="0"/>
              <a:t>Σε ένα κλειστό σύστημα σταθερής ροής, η ταχύτητα ροής:</a:t>
            </a:r>
          </a:p>
          <a:p>
            <a:pPr marL="342900" indent="-342900">
              <a:buAutoNum type="arabicPeriod"/>
              <a:tabLst>
                <a:tab pos="442913" algn="l"/>
              </a:tabLst>
            </a:pPr>
            <a:r>
              <a:rPr lang="el-GR" sz="1600" dirty="0" smtClean="0"/>
              <a:t>αυξάνεται όσο αυξάνεται η επιφάνεια διατομής</a:t>
            </a:r>
          </a:p>
          <a:p>
            <a:pPr marL="342900" indent="-342900">
              <a:buAutoNum type="arabicPeriod"/>
              <a:tabLst>
                <a:tab pos="442913" algn="l"/>
              </a:tabLst>
            </a:pPr>
            <a:r>
              <a:rPr lang="el-GR" sz="1600" dirty="0" smtClean="0"/>
              <a:t>ελαττώνεται όσο αυξάνεται η επιφάνεια διατομής</a:t>
            </a:r>
          </a:p>
          <a:p>
            <a:pPr marL="342900" indent="-342900">
              <a:buAutoNum type="arabicPeriod"/>
              <a:tabLst>
                <a:tab pos="360363" algn="l"/>
              </a:tabLst>
            </a:pPr>
            <a:r>
              <a:rPr lang="el-GR" sz="1600" dirty="0" smtClean="0"/>
              <a:t>τίποτε από τα παραπάνω (η ταχύτητα ροής είναι ανεξάρτητη από την επιφάνεια διατομής)</a:t>
            </a:r>
          </a:p>
          <a:p>
            <a:pPr marL="342900" indent="-342900">
              <a:buAutoNum type="arabicPeriod"/>
              <a:tabLst>
                <a:tab pos="442913" algn="l"/>
              </a:tabLst>
            </a:pPr>
            <a:endParaRPr lang="el-GR" sz="1600" dirty="0" smtClean="0"/>
          </a:p>
          <a:p>
            <a:pPr marL="342900" indent="-342900">
              <a:tabLst>
                <a:tab pos="442913" algn="l"/>
              </a:tabLst>
            </a:pPr>
            <a:r>
              <a:rPr lang="el-GR" sz="1600" dirty="0" smtClean="0"/>
              <a:t>Κυκλώστε την λανθασμένη έκφραση από τις παρακάτω:</a:t>
            </a:r>
          </a:p>
          <a:p>
            <a:pPr marL="342900" indent="-342900">
              <a:buAutoNum type="arabicPeriod"/>
              <a:tabLst>
                <a:tab pos="442913" algn="l"/>
              </a:tabLst>
            </a:pPr>
            <a:r>
              <a:rPr lang="el-GR" sz="1600" dirty="0" smtClean="0"/>
              <a:t>κατά την υποθερμία, οι περιφερικές αντιστάσεις αυξάνονται</a:t>
            </a:r>
          </a:p>
          <a:p>
            <a:pPr marL="342900" indent="-342900">
              <a:buAutoNum type="arabicPeriod"/>
              <a:tabLst>
                <a:tab pos="442913" algn="l"/>
              </a:tabLst>
            </a:pPr>
            <a:r>
              <a:rPr lang="el-GR" sz="1600" dirty="0" smtClean="0"/>
              <a:t>οξεία ελάττωση  του αιματοκρίτη (πχ: </a:t>
            </a:r>
            <a:r>
              <a:rPr lang="el-GR" sz="1600" dirty="0" err="1" smtClean="0"/>
              <a:t>αιμοαραίωση</a:t>
            </a:r>
            <a:r>
              <a:rPr lang="el-GR" sz="1600" dirty="0" smtClean="0"/>
              <a:t> από χορήγηση  υγρών) έχει σαν αποτέλεσμα την αύξηση των περιφερικών αντιστάσεων</a:t>
            </a:r>
          </a:p>
          <a:p>
            <a:pPr marL="342900" indent="-342900">
              <a:buAutoNum type="arabicPeriod"/>
              <a:tabLst>
                <a:tab pos="442913" algn="l"/>
              </a:tabLst>
            </a:pPr>
            <a:r>
              <a:rPr lang="el-GR" sz="1600" dirty="0" smtClean="0"/>
              <a:t>στις περιφερικές αντιστάσεις αντανακλούν τα γεωμετρικά χαρακτηριστικά του αγγειακού δικτύου (</a:t>
            </a:r>
            <a:r>
              <a:rPr lang="el-GR" sz="1600" dirty="0" err="1" smtClean="0"/>
              <a:t>αγγειοσύσπαση</a:t>
            </a:r>
            <a:r>
              <a:rPr lang="el-GR" sz="1600" dirty="0" smtClean="0"/>
              <a:t>-αγγειοδιαστολή), τα </a:t>
            </a:r>
            <a:r>
              <a:rPr lang="el-GR" sz="1600" dirty="0" err="1" smtClean="0"/>
              <a:t>ρεολογικά</a:t>
            </a:r>
            <a:r>
              <a:rPr lang="el-GR" sz="1600" dirty="0" smtClean="0"/>
              <a:t> χαρακτηριστικά του αίματος (ιξώδες) και τα χαρακτηριστικά της ροής (ομαλή-νηματώδης, στροβιλώδης)</a:t>
            </a:r>
          </a:p>
          <a:p>
            <a:pPr marL="342900" indent="-342900">
              <a:buAutoNum type="arabicPeriod"/>
              <a:tabLst>
                <a:tab pos="442913" algn="l"/>
              </a:tabLst>
            </a:pPr>
            <a:r>
              <a:rPr lang="el-GR" sz="1600" dirty="0" smtClean="0"/>
              <a:t>Οι περιφερικές αντιστάσεις εξαρτώνται κυρίως από τη διέγερση του συμπαθητικού και λιγότερο από τη διέγερση του παρασυμπαθητικού </a:t>
            </a:r>
            <a:endParaRPr lang="el-GR" sz="1600" dirty="0"/>
          </a:p>
        </p:txBody>
      </p:sp>
      <p:cxnSp>
        <p:nvCxnSpPr>
          <p:cNvPr id="4" name="3 - Ευθεία γραμμή σύνδεσης"/>
          <p:cNvCxnSpPr/>
          <p:nvPr/>
        </p:nvCxnSpPr>
        <p:spPr>
          <a:xfrm>
            <a:off x="323528" y="184482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Έλλειψη"/>
          <p:cNvSpPr/>
          <p:nvPr/>
        </p:nvSpPr>
        <p:spPr>
          <a:xfrm>
            <a:off x="251520" y="1268760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251520" y="2492896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251520" y="4221088"/>
            <a:ext cx="853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600" dirty="0" smtClean="0"/>
          </a:p>
          <a:p>
            <a:r>
              <a:rPr lang="el-GR" sz="1600" dirty="0" smtClean="0"/>
              <a:t>Η ταχυκαρδία έχει καταστρεπτικό αποτέλεσμα στους ασθενείς με στεφανιαία νόσο γιατί :</a:t>
            </a:r>
          </a:p>
          <a:p>
            <a:pPr marL="342900" indent="-342900">
              <a:buAutoNum type="arabicPeriod"/>
            </a:pPr>
            <a:r>
              <a:rPr lang="el-GR" sz="1600" dirty="0" smtClean="0"/>
              <a:t>αυξάνεται η χρονική διάρκεια της συστολής και αυξάνεται έτσι η κατανάλωση οξυγόνου από το μυοκάρδιο</a:t>
            </a:r>
          </a:p>
          <a:p>
            <a:pPr marL="342900" indent="-342900">
              <a:buFontTx/>
              <a:buAutoNum type="arabicPeriod"/>
            </a:pPr>
            <a:r>
              <a:rPr lang="el-GR" sz="1600" dirty="0" smtClean="0"/>
              <a:t>αυξάνεται η χρονική διάρκεια της διαστολής και αυξάνεται έτσι η κατανάλωση οξυγόνου από το μυοκάρδιο</a:t>
            </a:r>
          </a:p>
          <a:p>
            <a:pPr marL="342900" indent="-342900">
              <a:buAutoNum type="arabicPeriod"/>
            </a:pPr>
            <a:r>
              <a:rPr lang="el-GR" sz="1600" dirty="0" smtClean="0"/>
              <a:t>αυξάνεται υπέρμετρα η κατανάλωση οξυγόνου από το </a:t>
            </a:r>
            <a:r>
              <a:rPr lang="el-GR" sz="1600" dirty="0" err="1" smtClean="0"/>
              <a:t>ερεθισματαγωγό</a:t>
            </a:r>
            <a:r>
              <a:rPr lang="el-GR" sz="1600" dirty="0" smtClean="0"/>
              <a:t> σύστημα</a:t>
            </a:r>
          </a:p>
          <a:p>
            <a:pPr marL="342900" indent="-342900">
              <a:buAutoNum type="arabicPeriod"/>
            </a:pPr>
            <a:r>
              <a:rPr lang="el-GR" sz="1600" dirty="0" smtClean="0"/>
              <a:t>ελαττώνεται ο χρόνος άρδευσης της καρδιάς</a:t>
            </a:r>
          </a:p>
          <a:p>
            <a:pPr marL="342900" indent="-342900">
              <a:buAutoNum type="arabicPeriod"/>
              <a:tabLst>
                <a:tab pos="360363" algn="l"/>
              </a:tabLst>
            </a:pPr>
            <a:r>
              <a:rPr lang="el-GR" sz="1600" dirty="0" smtClean="0"/>
              <a:t>τίποτε από τα παραπάνω</a:t>
            </a:r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323528" y="4293096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Έλλειψη"/>
          <p:cNvSpPr/>
          <p:nvPr/>
        </p:nvSpPr>
        <p:spPr>
          <a:xfrm>
            <a:off x="251520" y="5949280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- Ευθεία γραμμή σύνδεσης"/>
          <p:cNvCxnSpPr/>
          <p:nvPr/>
        </p:nvCxnSpPr>
        <p:spPr>
          <a:xfrm>
            <a:off x="323528" y="44371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- Ευθεία γραμμή σύνδεσης"/>
          <p:cNvCxnSpPr/>
          <p:nvPr/>
        </p:nvCxnSpPr>
        <p:spPr>
          <a:xfrm>
            <a:off x="323528" y="47667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323528" y="2420888"/>
            <a:ext cx="47525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7" y="620688"/>
            <a:ext cx="301618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251520" y="548680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Στο παράπλευρο σχήμα, ενδοφλέβια χορήγηση </a:t>
            </a:r>
            <a:r>
              <a:rPr lang="el-GR" sz="1600" dirty="0" err="1" smtClean="0"/>
              <a:t>νιτρογλυκε</a:t>
            </a:r>
            <a:r>
              <a:rPr lang="el-GR" sz="1600" dirty="0" smtClean="0"/>
              <a:t>-ρίνης σε συνήθη δόση (ταχείας δράσης αγγειοδιαστολή, </a:t>
            </a:r>
            <a:r>
              <a:rPr lang="el-GR" sz="1600" dirty="0" err="1" smtClean="0"/>
              <a:t>κυ</a:t>
            </a:r>
            <a:r>
              <a:rPr lang="el-GR" sz="1600" dirty="0" smtClean="0"/>
              <a:t>-</a:t>
            </a:r>
            <a:r>
              <a:rPr lang="el-GR" sz="1600" dirty="0" err="1" smtClean="0"/>
              <a:t>ρίως</a:t>
            </a:r>
            <a:r>
              <a:rPr lang="el-GR" sz="1600" dirty="0" smtClean="0"/>
              <a:t> </a:t>
            </a:r>
            <a:r>
              <a:rPr lang="el-GR" sz="1600" dirty="0" err="1" smtClean="0"/>
              <a:t>φλεβοδιαστολή</a:t>
            </a:r>
            <a:r>
              <a:rPr lang="el-GR" sz="1600" dirty="0" smtClean="0"/>
              <a:t>) στον φυσιολογικό άνθρωπο (καμπύλη α) έχει σαν αποτέλεσμα :</a:t>
            </a:r>
          </a:p>
          <a:p>
            <a:pPr marL="342900" indent="-342900">
              <a:buAutoNum type="arabicPeriod"/>
            </a:pPr>
            <a:r>
              <a:rPr lang="el-GR" sz="1600" dirty="0" smtClean="0"/>
              <a:t>την καμπύλη β</a:t>
            </a:r>
          </a:p>
          <a:p>
            <a:pPr marL="342900" indent="-342900">
              <a:buAutoNum type="arabicPeriod"/>
            </a:pPr>
            <a:r>
              <a:rPr lang="el-GR" sz="1600" dirty="0" smtClean="0"/>
              <a:t>την καμπύλη γ</a:t>
            </a:r>
          </a:p>
          <a:p>
            <a:pPr marL="342900" indent="-342900">
              <a:buAutoNum type="arabicPeriod"/>
            </a:pPr>
            <a:r>
              <a:rPr lang="el-GR" sz="1600" dirty="0" smtClean="0"/>
              <a:t>δεν αναμένεται μεταβολή</a:t>
            </a:r>
          </a:p>
          <a:p>
            <a:endParaRPr lang="el-GR" sz="1600" dirty="0"/>
          </a:p>
        </p:txBody>
      </p:sp>
      <p:sp>
        <p:nvSpPr>
          <p:cNvPr id="8" name="7 - Έλλειψη"/>
          <p:cNvSpPr/>
          <p:nvPr/>
        </p:nvSpPr>
        <p:spPr>
          <a:xfrm>
            <a:off x="251520" y="1844824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251520" y="2492896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Στο παράπλευρο σχήμα, οι τρεις καμπύλες </a:t>
            </a:r>
            <a:r>
              <a:rPr lang="el-GR" sz="1600" dirty="0" err="1" smtClean="0"/>
              <a:t>αντιπροσωπεύ</a:t>
            </a:r>
            <a:r>
              <a:rPr lang="el-GR" sz="1600" dirty="0" smtClean="0"/>
              <a:t>-</a:t>
            </a:r>
            <a:r>
              <a:rPr lang="el-GR" sz="1600" dirty="0" err="1" smtClean="0"/>
              <a:t>ουν</a:t>
            </a:r>
            <a:r>
              <a:rPr lang="el-GR" sz="1600" dirty="0" smtClean="0"/>
              <a:t> τρεις διαφορετικές καταστάσεις του κυκλοφορικού</a:t>
            </a:r>
          </a:p>
          <a:p>
            <a:r>
              <a:rPr lang="el-GR" sz="1600" b="1" dirty="0" smtClean="0"/>
              <a:t>με την ίδια, όμως, καρδιακή παροχή</a:t>
            </a:r>
            <a:r>
              <a:rPr lang="el-GR" sz="1600" dirty="0" smtClean="0"/>
              <a:t>. Σε ποια κατάσταση η συχνότητα </a:t>
            </a:r>
            <a:r>
              <a:rPr lang="el-GR" sz="1600" dirty="0" err="1" smtClean="0"/>
              <a:t>σφύξεων</a:t>
            </a:r>
            <a:r>
              <a:rPr lang="el-GR" sz="1600" dirty="0" smtClean="0"/>
              <a:t> είναι μεγαλύτερη ;</a:t>
            </a:r>
          </a:p>
          <a:p>
            <a:pPr>
              <a:tabLst>
                <a:tab pos="355600" algn="l"/>
              </a:tabLst>
            </a:pPr>
            <a:r>
              <a:rPr lang="el-GR" sz="1600" dirty="0" smtClean="0"/>
              <a:t>1.	στην καμπύλη α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l-GR" sz="1600" dirty="0" smtClean="0"/>
              <a:t>στην καμπύλη β</a:t>
            </a:r>
          </a:p>
          <a:p>
            <a:pPr marL="342900" indent="-342900">
              <a:buAutoNum type="arabicPeriod" startAt="2"/>
            </a:pPr>
            <a:r>
              <a:rPr lang="el-GR" sz="1600" dirty="0" smtClean="0"/>
              <a:t>στην καμπύλη γ</a:t>
            </a:r>
          </a:p>
        </p:txBody>
      </p:sp>
      <p:sp>
        <p:nvSpPr>
          <p:cNvPr id="9" name="8 - Έλλειψη"/>
          <p:cNvSpPr/>
          <p:nvPr/>
        </p:nvSpPr>
        <p:spPr>
          <a:xfrm>
            <a:off x="251520" y="4005064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Χωρίς τίτλο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001" y="979200"/>
            <a:ext cx="4109719" cy="3560400"/>
          </a:xfrm>
          <a:prstGeom prst="rect">
            <a:avLst/>
          </a:prstGeom>
        </p:spPr>
      </p:pic>
      <p:pic>
        <p:nvPicPr>
          <p:cNvPr id="6" name="5 - Εικόνα" descr="Χωρίς τίτλο1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999" y="979200"/>
            <a:ext cx="4109720" cy="3560400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683568" y="9807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pressure gradient :</a:t>
            </a:r>
            <a:r>
              <a:rPr lang="en-US" b="1" dirty="0" smtClean="0">
                <a:solidFill>
                  <a:srgbClr val="C00000"/>
                </a:solidFill>
              </a:rPr>
              <a:t>   </a:t>
            </a:r>
            <a:r>
              <a:rPr lang="el-GR" b="1" dirty="0" smtClean="0">
                <a:solidFill>
                  <a:srgbClr val="C00000"/>
                </a:solidFill>
              </a:rPr>
              <a:t>Δ</a:t>
            </a:r>
            <a:r>
              <a:rPr lang="en-US" b="1" dirty="0" smtClean="0">
                <a:solidFill>
                  <a:srgbClr val="C00000"/>
                </a:solidFill>
              </a:rPr>
              <a:t>P=P</a:t>
            </a:r>
            <a:r>
              <a:rPr lang="en-US" b="1" baseline="-25000" dirty="0" smtClean="0">
                <a:solidFill>
                  <a:srgbClr val="C00000"/>
                </a:solidFill>
              </a:rPr>
              <a:t>A</a:t>
            </a:r>
            <a:r>
              <a:rPr lang="en-US" b="1" dirty="0" smtClean="0">
                <a:solidFill>
                  <a:srgbClr val="C00000"/>
                </a:solidFill>
              </a:rPr>
              <a:t>-P</a:t>
            </a:r>
            <a:r>
              <a:rPr lang="en-US" b="1" baseline="-25000" dirty="0" smtClean="0">
                <a:solidFill>
                  <a:srgbClr val="C00000"/>
                </a:solidFill>
              </a:rPr>
              <a:t>B</a:t>
            </a:r>
            <a:endParaRPr lang="el-GR" b="1" baseline="-25000" dirty="0">
              <a:solidFill>
                <a:srgbClr val="C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20072" y="548680"/>
            <a:ext cx="3276600" cy="2606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 = V / t</a:t>
            </a:r>
          </a:p>
          <a:p>
            <a:pPr>
              <a:spcBef>
                <a:spcPct val="50000"/>
              </a:spcBef>
            </a:pP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 =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ΔΡ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 R</a:t>
            </a:r>
            <a:endParaRPr lang="el-GR" sz="3000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sz="3000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220072" y="548680"/>
            <a:ext cx="3276600" cy="34547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0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V / t</a:t>
            </a:r>
          </a:p>
          <a:p>
            <a:pPr>
              <a:spcBef>
                <a:spcPts val="1200"/>
              </a:spcBef>
            </a:pP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 =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ΔΡ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 R</a:t>
            </a:r>
            <a:endParaRPr lang="el-GR" sz="3000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l-GR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75000"/>
              </a:lnSpc>
            </a:pPr>
            <a:r>
              <a:rPr lang="el-GR" sz="3000" dirty="0"/>
              <a:t>     </a:t>
            </a:r>
            <a:r>
              <a:rPr lang="en-US" sz="3000" dirty="0"/>
              <a:t>      </a:t>
            </a:r>
            <a:r>
              <a:rPr lang="el-GR" sz="3000" dirty="0"/>
              <a:t>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 </a:t>
            </a:r>
            <a:r>
              <a:rPr lang="en-US" sz="3000" i="1" baseline="300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>
              <a:lnSpc>
                <a:spcPct val="75000"/>
              </a:lnSpc>
            </a:pP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Q =            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ΔΡ</a:t>
            </a:r>
          </a:p>
          <a:p>
            <a:pPr>
              <a:lnSpc>
                <a:spcPct val="75000"/>
              </a:lnSpc>
            </a:pP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 l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600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75000"/>
              </a:lnSpc>
            </a:pPr>
            <a:endParaRPr lang="en-US" sz="3600" i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75000"/>
              </a:lnSpc>
            </a:pPr>
            <a:endParaRPr lang="en-US" sz="3600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202288" y="2611016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l-GR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364088" y="1772816"/>
            <a:ext cx="2819400" cy="1676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421488" y="1544216"/>
            <a:ext cx="685800" cy="838200"/>
          </a:xfrm>
          <a:prstGeom prst="irregularSeal1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" name="17 - TextBox"/>
          <p:cNvSpPr txBox="1"/>
          <p:nvPr/>
        </p:nvSpPr>
        <p:spPr>
          <a:xfrm>
            <a:off x="3563888" y="2852936"/>
            <a:ext cx="1368152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shorter </a:t>
            </a:r>
          </a:p>
          <a:p>
            <a:r>
              <a:rPr lang="en-US" sz="1400" dirty="0" smtClean="0"/>
              <a:t>increased radius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3563888" y="3861048"/>
            <a:ext cx="1368152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INCREASED </a:t>
            </a:r>
          </a:p>
          <a:p>
            <a:r>
              <a:rPr lang="en-US" b="1" dirty="0" smtClean="0"/>
              <a:t>OUTPUT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292080" y="3573016"/>
            <a:ext cx="3145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/>
              <a:t>Poiseuille’s law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  <p:bldP spid="2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536504" cy="387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20072" y="548680"/>
            <a:ext cx="3276600" cy="2606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 = V / t</a:t>
            </a:r>
          </a:p>
          <a:p>
            <a:pPr>
              <a:spcBef>
                <a:spcPct val="50000"/>
              </a:spcBef>
            </a:pP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 =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ΔΡ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 R</a:t>
            </a:r>
            <a:endParaRPr lang="el-GR" sz="3000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sz="3000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220072" y="548680"/>
            <a:ext cx="3276600" cy="34547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0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V / t</a:t>
            </a:r>
          </a:p>
          <a:p>
            <a:pPr>
              <a:spcBef>
                <a:spcPts val="1200"/>
              </a:spcBef>
            </a:pP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 =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ΔΡ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 R</a:t>
            </a:r>
            <a:endParaRPr lang="el-GR" sz="3000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l-GR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75000"/>
              </a:lnSpc>
            </a:pPr>
            <a:r>
              <a:rPr lang="el-GR" sz="3000" dirty="0"/>
              <a:t>     </a:t>
            </a:r>
            <a:r>
              <a:rPr lang="en-US" sz="3000" dirty="0"/>
              <a:t>      </a:t>
            </a:r>
            <a:r>
              <a:rPr lang="el-GR" sz="3000" dirty="0"/>
              <a:t>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 </a:t>
            </a:r>
            <a:r>
              <a:rPr lang="en-US" sz="3000" i="1" baseline="300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>
              <a:lnSpc>
                <a:spcPct val="75000"/>
              </a:lnSpc>
            </a:pP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Q =            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ΔΡ</a:t>
            </a:r>
          </a:p>
          <a:p>
            <a:pPr>
              <a:lnSpc>
                <a:spcPct val="75000"/>
              </a:lnSpc>
            </a:pP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 l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600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75000"/>
              </a:lnSpc>
            </a:pPr>
            <a:endParaRPr lang="en-US" sz="3600" i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75000"/>
              </a:lnSpc>
            </a:pPr>
            <a:endParaRPr lang="en-US" sz="3600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202288" y="2611016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l-GR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364088" y="1772816"/>
            <a:ext cx="2819400" cy="1676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7450" y="332657"/>
            <a:ext cx="3681622" cy="1440160"/>
          </a:xfrm>
          <a:prstGeom prst="rect">
            <a:avLst/>
          </a:prstGeom>
          <a:noFill/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57200" y="4648200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Flow depends on the 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geometrical configuration </a:t>
            </a:r>
            <a:r>
              <a:rPr lang="en-US" sz="2200" dirty="0" smtClean="0"/>
              <a:t>of the network</a:t>
            </a:r>
            <a:endParaRPr lang="el-GR" sz="2200" dirty="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57200" y="5105400"/>
            <a:ext cx="838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Flow depends on the 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rheological characteristics </a:t>
            </a:r>
            <a:r>
              <a:rPr lang="en-US" sz="2200" dirty="0" smtClean="0"/>
              <a:t>of the fluid</a:t>
            </a:r>
            <a:endParaRPr lang="el-GR" sz="2200" dirty="0"/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 flipV="1">
            <a:off x="4283968" y="2420888"/>
            <a:ext cx="2304256" cy="21602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 flipV="1">
            <a:off x="4283968" y="2924944"/>
            <a:ext cx="2592288" cy="165618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4313088" cy="368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- TextBox"/>
          <p:cNvSpPr txBox="1"/>
          <p:nvPr/>
        </p:nvSpPr>
        <p:spPr>
          <a:xfrm>
            <a:off x="2987824" y="62068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viscosity</a:t>
            </a:r>
          </a:p>
        </p:txBody>
      </p:sp>
      <p:cxnSp>
        <p:nvCxnSpPr>
          <p:cNvPr id="32" name="31 - Ευθύγραμμο βέλος σύνδεσης"/>
          <p:cNvCxnSpPr>
            <a:stCxn id="31" idx="2"/>
          </p:cNvCxnSpPr>
          <p:nvPr/>
        </p:nvCxnSpPr>
        <p:spPr>
          <a:xfrm>
            <a:off x="3995936" y="1328574"/>
            <a:ext cx="2664296" cy="138034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- TextBox"/>
          <p:cNvSpPr txBox="1"/>
          <p:nvPr/>
        </p:nvSpPr>
        <p:spPr>
          <a:xfrm>
            <a:off x="1619672" y="162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BLOOD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43" name="42 - Πεντάγωνο"/>
          <p:cNvSpPr/>
          <p:nvPr/>
        </p:nvSpPr>
        <p:spPr bwMode="auto">
          <a:xfrm>
            <a:off x="251520" y="2708920"/>
            <a:ext cx="1800200" cy="648072"/>
          </a:xfrm>
          <a:prstGeom prst="homePlate">
            <a:avLst/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Important for anesthesiologists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/>
      <p:bldP spid="42" grpId="0"/>
      <p:bldP spid="43" grpId="0" animBg="1"/>
      <p:bldP spid="43" grpId="1" animBg="1"/>
      <p:bldP spid="4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3312368" cy="1955804"/>
          </a:xfrm>
          <a:prstGeom prst="rect">
            <a:avLst/>
          </a:prstGeom>
          <a:noFill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220072" y="548680"/>
            <a:ext cx="3276600" cy="2606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 = V / t</a:t>
            </a:r>
          </a:p>
          <a:p>
            <a:pPr>
              <a:spcBef>
                <a:spcPct val="50000"/>
              </a:spcBef>
            </a:pP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 =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ΔΡ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 R</a:t>
            </a:r>
            <a:endParaRPr lang="el-GR" sz="3000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n-US" sz="3000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220072" y="548680"/>
            <a:ext cx="3276600" cy="34547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000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V / t</a:t>
            </a:r>
          </a:p>
          <a:p>
            <a:pPr>
              <a:spcBef>
                <a:spcPts val="1200"/>
              </a:spcBef>
            </a:pP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 =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ΔΡ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 R</a:t>
            </a:r>
            <a:endParaRPr lang="el-GR" sz="3000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el-GR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75000"/>
              </a:lnSpc>
            </a:pPr>
            <a:r>
              <a:rPr lang="el-GR" sz="3000" dirty="0"/>
              <a:t>     </a:t>
            </a:r>
            <a:r>
              <a:rPr lang="en-US" sz="3000" dirty="0"/>
              <a:t>      </a:t>
            </a:r>
            <a:r>
              <a:rPr lang="el-GR" sz="3000" dirty="0"/>
              <a:t>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 </a:t>
            </a:r>
            <a:r>
              <a:rPr lang="en-US" sz="3000" i="1" baseline="300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>
              <a:lnSpc>
                <a:spcPct val="75000"/>
              </a:lnSpc>
            </a:pP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Q =            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ΔΡ</a:t>
            </a:r>
          </a:p>
          <a:p>
            <a:pPr>
              <a:lnSpc>
                <a:spcPct val="75000"/>
              </a:lnSpc>
            </a:pP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en-US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 l</a:t>
            </a:r>
            <a:r>
              <a:rPr lang="el-GR" sz="30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600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75000"/>
              </a:lnSpc>
            </a:pPr>
            <a:endParaRPr lang="en-US" sz="3600" i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75000"/>
              </a:lnSpc>
            </a:pPr>
            <a:endParaRPr lang="en-US" sz="3600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202288" y="2611016"/>
            <a:ext cx="838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l-GR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364088" y="1772816"/>
            <a:ext cx="2819400" cy="1676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457200" y="4648200"/>
            <a:ext cx="838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Flow depends on the 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geometrical configuration </a:t>
            </a:r>
            <a:r>
              <a:rPr lang="en-US" sz="2200" dirty="0" smtClean="0"/>
              <a:t>of the network</a:t>
            </a:r>
            <a:endParaRPr lang="el-GR" sz="2200" dirty="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57200" y="5105400"/>
            <a:ext cx="838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/>
              <a:t>Flow depends on the 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rheological characteristics </a:t>
            </a:r>
            <a:r>
              <a:rPr lang="en-US" sz="2200" dirty="0" smtClean="0"/>
              <a:t>of the fluid</a:t>
            </a:r>
            <a:endParaRPr lang="el-GR" sz="2200" dirty="0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57200" y="5562600"/>
            <a:ext cx="838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dirty="0" smtClean="0"/>
              <a:t>Flow and particularly consumed energy during motion</a:t>
            </a:r>
          </a:p>
          <a:p>
            <a:r>
              <a:rPr lang="en-US" sz="2200" dirty="0" smtClean="0"/>
              <a:t>depend on the 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 of flow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563888" y="20608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turbulence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1259632" y="2852936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all these form  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resistance</a:t>
            </a:r>
            <a:r>
              <a:rPr lang="en-US" sz="2400" dirty="0" smtClean="0">
                <a:latin typeface="Arial Narrow" pitchFamily="34" charset="0"/>
              </a:rPr>
              <a:t> to flow</a:t>
            </a:r>
            <a:endParaRPr lang="el-GR" sz="2400" dirty="0">
              <a:latin typeface="Arial Narrow" pitchFamily="34" charset="0"/>
            </a:endParaRPr>
          </a:p>
        </p:txBody>
      </p:sp>
      <p:sp>
        <p:nvSpPr>
          <p:cNvPr id="18" name="17 - Επεξήγηση με επάνω βέλος"/>
          <p:cNvSpPr/>
          <p:nvPr/>
        </p:nvSpPr>
        <p:spPr>
          <a:xfrm>
            <a:off x="1619672" y="3429000"/>
            <a:ext cx="4464496" cy="2952328"/>
          </a:xfrm>
          <a:prstGeom prst="upArrowCallou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flipV="1">
            <a:off x="3851920" y="1556792"/>
            <a:ext cx="3024336" cy="129614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5" descr="12_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62484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- Ορθογώνιο"/>
          <p:cNvSpPr/>
          <p:nvPr/>
        </p:nvSpPr>
        <p:spPr>
          <a:xfrm>
            <a:off x="3419872" y="0"/>
            <a:ext cx="4536504" cy="332656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5" name="24 - Ορθογώνιο"/>
          <p:cNvSpPr/>
          <p:nvPr/>
        </p:nvSpPr>
        <p:spPr>
          <a:xfrm>
            <a:off x="3059832" y="3789040"/>
            <a:ext cx="1512168" cy="360040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520" y="3645024"/>
            <a:ext cx="457200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rgbClr val="333399"/>
                </a:solidFill>
                <a:latin typeface="Arial Narrow" pitchFamily="34" charset="0"/>
              </a:rPr>
              <a:t>aorta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	</a:t>
            </a:r>
            <a:r>
              <a:rPr lang="en-US" sz="2000" dirty="0" smtClean="0">
                <a:solidFill>
                  <a:srgbClr val="333399"/>
                </a:solidFill>
                <a:latin typeface="Arial Narrow" pitchFamily="34" charset="0"/>
              </a:rPr>
              <a:t>	</a:t>
            </a:r>
            <a:r>
              <a:rPr lang="el-GR" sz="2000" dirty="0" smtClean="0">
                <a:solidFill>
                  <a:srgbClr val="333399"/>
                </a:solidFill>
                <a:latin typeface="Arial Narrow" pitchFamily="34" charset="0"/>
              </a:rPr>
              <a:t>4    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%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rgbClr val="333399"/>
                </a:solidFill>
                <a:latin typeface="Arial Narrow" pitchFamily="34" charset="0"/>
              </a:rPr>
              <a:t>large arteries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	</a:t>
            </a:r>
            <a:r>
              <a:rPr lang="el-GR" sz="2000" dirty="0" smtClean="0">
                <a:solidFill>
                  <a:srgbClr val="333399"/>
                </a:solidFill>
                <a:latin typeface="Arial Narrow" pitchFamily="34" charset="0"/>
              </a:rPr>
              <a:t>5    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%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rgbClr val="333399"/>
                </a:solidFill>
                <a:latin typeface="Arial Narrow" pitchFamily="34" charset="0"/>
              </a:rPr>
              <a:t>middle arteries       </a:t>
            </a:r>
            <a:r>
              <a:rPr lang="el-GR" sz="2000" dirty="0" smtClean="0">
                <a:solidFill>
                  <a:srgbClr val="333399"/>
                </a:solidFill>
                <a:latin typeface="Arial Narrow" pitchFamily="34" charset="0"/>
              </a:rPr>
              <a:t>10    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%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rgbClr val="333399"/>
                </a:solidFill>
                <a:latin typeface="Arial Narrow" pitchFamily="34" charset="0"/>
              </a:rPr>
              <a:t>small arteries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	 </a:t>
            </a:r>
            <a:r>
              <a:rPr lang="el-GR" sz="2000" dirty="0" smtClean="0">
                <a:solidFill>
                  <a:srgbClr val="333399"/>
                </a:solidFill>
                <a:latin typeface="Arial Narrow" pitchFamily="34" charset="0"/>
              </a:rPr>
              <a:t>6    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%</a:t>
            </a:r>
          </a:p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Arial Narrow" pitchFamily="34" charset="0"/>
              </a:rPr>
              <a:t>arterioles               </a:t>
            </a:r>
            <a:r>
              <a:rPr lang="el-GR" sz="2000" b="1" dirty="0" smtClean="0">
                <a:solidFill>
                  <a:srgbClr val="C00000"/>
                </a:solidFill>
                <a:latin typeface="Arial Narrow" pitchFamily="34" charset="0"/>
              </a:rPr>
              <a:t>41    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%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rgbClr val="333399"/>
                </a:solidFill>
                <a:latin typeface="Arial Narrow" pitchFamily="34" charset="0"/>
              </a:rPr>
              <a:t>capillaries               </a:t>
            </a:r>
            <a:r>
              <a:rPr lang="el-GR" sz="2000" dirty="0" smtClean="0">
                <a:solidFill>
                  <a:srgbClr val="333399"/>
                </a:solidFill>
                <a:latin typeface="Arial Narrow" pitchFamily="34" charset="0"/>
              </a:rPr>
              <a:t>27    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%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rgbClr val="333399"/>
                </a:solidFill>
                <a:latin typeface="Arial Narrow" pitchFamily="34" charset="0"/>
              </a:rPr>
              <a:t>venules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	     	 </a:t>
            </a:r>
            <a:r>
              <a:rPr lang="el-GR" sz="2000" dirty="0" smtClean="0">
                <a:solidFill>
                  <a:srgbClr val="333399"/>
                </a:solidFill>
                <a:latin typeface="Arial Narrow" pitchFamily="34" charset="0"/>
              </a:rPr>
              <a:t>4    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%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rgbClr val="333399"/>
                </a:solidFill>
                <a:latin typeface="Arial Narrow" pitchFamily="34" charset="0"/>
              </a:rPr>
              <a:t>small veins</a:t>
            </a:r>
            <a:r>
              <a:rPr lang="el-GR" sz="2000" dirty="0" smtClean="0">
                <a:solidFill>
                  <a:srgbClr val="333399"/>
                </a:solidFill>
                <a:latin typeface="Arial Narrow" pitchFamily="34" charset="0"/>
              </a:rPr>
              <a:t>          </a:t>
            </a:r>
            <a:r>
              <a:rPr lang="en-US" sz="2000" dirty="0" smtClean="0">
                <a:solidFill>
                  <a:srgbClr val="333399"/>
                </a:solidFill>
                <a:latin typeface="Arial Narrow" pitchFamily="34" charset="0"/>
              </a:rPr>
              <a:t>    </a:t>
            </a:r>
            <a:r>
              <a:rPr lang="el-GR" sz="2000" dirty="0" smtClean="0">
                <a:solidFill>
                  <a:srgbClr val="333399"/>
                </a:solidFill>
                <a:latin typeface="Arial Narrow" pitchFamily="34" charset="0"/>
              </a:rPr>
              <a:t> 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0,3 %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rgbClr val="333399"/>
                </a:solidFill>
                <a:latin typeface="Arial Narrow" pitchFamily="34" charset="0"/>
              </a:rPr>
              <a:t>veins</a:t>
            </a:r>
            <a:r>
              <a:rPr lang="el-GR" sz="2000" dirty="0" smtClean="0">
                <a:solidFill>
                  <a:srgbClr val="333399"/>
                </a:solidFill>
                <a:latin typeface="Arial Narrow" pitchFamily="34" charset="0"/>
              </a:rPr>
              <a:t>  </a:t>
            </a:r>
            <a:r>
              <a:rPr lang="en-US" sz="2000" dirty="0" smtClean="0">
                <a:solidFill>
                  <a:srgbClr val="333399"/>
                </a:solidFill>
                <a:latin typeface="Arial Narrow" pitchFamily="34" charset="0"/>
              </a:rPr>
              <a:t>		</a:t>
            </a:r>
            <a:r>
              <a:rPr lang="el-GR" sz="2000" dirty="0" smtClean="0">
                <a:solidFill>
                  <a:srgbClr val="333399"/>
                </a:solidFill>
                <a:latin typeface="Arial Narrow" pitchFamily="34" charset="0"/>
              </a:rPr>
              <a:t> 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0,7 %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rgbClr val="333399"/>
                </a:solidFill>
                <a:latin typeface="Arial Narrow" pitchFamily="34" charset="0"/>
              </a:rPr>
              <a:t>large veins</a:t>
            </a:r>
            <a:r>
              <a:rPr lang="el-GR" sz="2000" dirty="0" smtClean="0">
                <a:solidFill>
                  <a:srgbClr val="333399"/>
                </a:solidFill>
                <a:latin typeface="Arial Narrow" pitchFamily="34" charset="0"/>
              </a:rPr>
              <a:t> 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	 </a:t>
            </a:r>
            <a:r>
              <a:rPr lang="el-GR" sz="2000" dirty="0" smtClean="0">
                <a:solidFill>
                  <a:srgbClr val="333399"/>
                </a:solidFill>
                <a:latin typeface="Arial Narrow" pitchFamily="34" charset="0"/>
              </a:rPr>
              <a:t>0,5 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%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rgbClr val="333399"/>
                </a:solidFill>
                <a:latin typeface="Arial Narrow" pitchFamily="34" charset="0"/>
              </a:rPr>
              <a:t>venae cavae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	 </a:t>
            </a:r>
            <a:r>
              <a:rPr lang="el-GR" sz="2000" dirty="0" smtClean="0">
                <a:solidFill>
                  <a:srgbClr val="333399"/>
                </a:solidFill>
                <a:latin typeface="Arial Narrow" pitchFamily="34" charset="0"/>
              </a:rPr>
              <a:t>1,5 </a:t>
            </a:r>
            <a:r>
              <a:rPr lang="el-GR" sz="2000" dirty="0">
                <a:solidFill>
                  <a:srgbClr val="333399"/>
                </a:solidFill>
                <a:latin typeface="Arial Narrow" pitchFamily="34" charset="0"/>
              </a:rPr>
              <a:t>%</a:t>
            </a:r>
            <a:endParaRPr lang="en-US" sz="2000" dirty="0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>
            <a:off x="2873152" y="3772272"/>
            <a:ext cx="152400" cy="1371600"/>
          </a:xfrm>
          <a:prstGeom prst="rightBracket">
            <a:avLst>
              <a:gd name="adj" fmla="val 75000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>
              <a:latin typeface="Arial Narrow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059832" y="4005064"/>
            <a:ext cx="15121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ARTERIAL RESISTANCE</a:t>
            </a:r>
            <a:endParaRPr lang="el-GR" sz="20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93%</a:t>
            </a:r>
            <a:endParaRPr lang="en-US" sz="20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AutoShape 18"/>
          <p:cNvSpPr>
            <a:spLocks/>
          </p:cNvSpPr>
          <p:nvPr/>
        </p:nvSpPr>
        <p:spPr bwMode="auto">
          <a:xfrm>
            <a:off x="2873152" y="5284440"/>
            <a:ext cx="152400" cy="1143000"/>
          </a:xfrm>
          <a:prstGeom prst="rightBracket">
            <a:avLst>
              <a:gd name="adj" fmla="val 62500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>
              <a:latin typeface="Arial Narrow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059832" y="5373216"/>
            <a:ext cx="1584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VEIN RESISTANCE</a:t>
            </a:r>
            <a:endParaRPr lang="el-GR" sz="20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0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7%</a:t>
            </a:r>
            <a:endParaRPr lang="en-US" sz="20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4229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- Ορθογώνιο"/>
          <p:cNvSpPr/>
          <p:nvPr/>
        </p:nvSpPr>
        <p:spPr>
          <a:xfrm>
            <a:off x="251520" y="3429000"/>
            <a:ext cx="4320480" cy="3168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29" name="28 - Ευθύγραμμο βέλος σύνδεσης"/>
          <p:cNvCxnSpPr>
            <a:stCxn id="27" idx="0"/>
          </p:cNvCxnSpPr>
          <p:nvPr/>
        </p:nvCxnSpPr>
        <p:spPr>
          <a:xfrm flipV="1">
            <a:off x="1403648" y="1988840"/>
            <a:ext cx="4896544" cy="2592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179512" y="4581128"/>
            <a:ext cx="2448272" cy="504056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l-GR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0195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- Ορθογώνιο τρίγωνο"/>
          <p:cNvSpPr/>
          <p:nvPr/>
        </p:nvSpPr>
        <p:spPr>
          <a:xfrm rot="12629147">
            <a:off x="3208788" y="600169"/>
            <a:ext cx="1256081" cy="1781120"/>
          </a:xfrm>
          <a:prstGeom prst="rtTriangl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851920" y="188640"/>
            <a:ext cx="349599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145E66"/>
                </a:solidFill>
                <a:ea typeface="宋体" pitchFamily="2" charset="-122"/>
              </a:rPr>
              <a:t>Relationship between total cross-sectional area and flow velocity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2" grpId="0" animBg="1"/>
      <p:bldP spid="3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5" descr="12_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62484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- Ορθογώνιο"/>
          <p:cNvSpPr/>
          <p:nvPr/>
        </p:nvSpPr>
        <p:spPr>
          <a:xfrm>
            <a:off x="3419872" y="0"/>
            <a:ext cx="4536504" cy="332656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 rot="17932273">
            <a:off x="2087266" y="12180"/>
            <a:ext cx="2283274" cy="258148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18 - Ορθογώνιο"/>
          <p:cNvSpPr/>
          <p:nvPr/>
        </p:nvSpPr>
        <p:spPr>
          <a:xfrm>
            <a:off x="2411760" y="2420888"/>
            <a:ext cx="10081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41550"/>
            <a:ext cx="4320480" cy="280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- Ορθογώνιο"/>
          <p:cNvSpPr/>
          <p:nvPr/>
        </p:nvSpPr>
        <p:spPr>
          <a:xfrm rot="1705461">
            <a:off x="4288520" y="1697789"/>
            <a:ext cx="72008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2" name="21 - Έλλειψη"/>
          <p:cNvSpPr/>
          <p:nvPr/>
        </p:nvSpPr>
        <p:spPr>
          <a:xfrm>
            <a:off x="899592" y="5805264"/>
            <a:ext cx="3456384" cy="8640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8" name="27 - TextBox"/>
          <p:cNvSpPr txBox="1"/>
          <p:nvPr/>
        </p:nvSpPr>
        <p:spPr>
          <a:xfrm>
            <a:off x="467544" y="836712"/>
            <a:ext cx="756084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    Neural controls                  Hormonal controls                                Local  controls</a:t>
            </a:r>
            <a:endParaRPr lang="el-GR" sz="1600" b="1" dirty="0"/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 flipV="1">
            <a:off x="1403648" y="1196752"/>
            <a:ext cx="0" cy="237626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/>
          <p:nvPr/>
        </p:nvCxnSpPr>
        <p:spPr>
          <a:xfrm>
            <a:off x="3779912" y="3573016"/>
            <a:ext cx="28803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 flipV="1">
            <a:off x="6660232" y="1196752"/>
            <a:ext cx="0" cy="237626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Γωνιακή σύνδεση"/>
          <p:cNvCxnSpPr/>
          <p:nvPr/>
        </p:nvCxnSpPr>
        <p:spPr>
          <a:xfrm rot="5400000" flipH="1" flipV="1">
            <a:off x="503548" y="2600908"/>
            <a:ext cx="4680520" cy="1872208"/>
          </a:xfrm>
          <a:prstGeom prst="bentConnector3">
            <a:avLst>
              <a:gd name="adj1" fmla="val 49277"/>
            </a:avLst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- Ευθεία γραμμή σύνδεσης"/>
          <p:cNvCxnSpPr/>
          <p:nvPr/>
        </p:nvCxnSpPr>
        <p:spPr>
          <a:xfrm>
            <a:off x="1403648" y="3573016"/>
            <a:ext cx="288032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42498" y="5612222"/>
            <a:ext cx="8549981" cy="719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2577" tIns="51289" rIns="102577" bIns="51289">
            <a:spAutoFit/>
          </a:bodyPr>
          <a:lstStyle/>
          <a:p>
            <a:r>
              <a:rPr lang="en-US" altLang="zh-CN" sz="2000" dirty="0">
                <a:solidFill>
                  <a:srgbClr val="145E66"/>
                </a:solidFill>
                <a:ea typeface="宋体" pitchFamily="2" charset="-122"/>
              </a:rPr>
              <a:t>Diversity among signals that influence </a:t>
            </a:r>
            <a:r>
              <a:rPr lang="en-US" altLang="zh-CN" sz="2000" dirty="0" smtClean="0">
                <a:solidFill>
                  <a:srgbClr val="145E66"/>
                </a:solidFill>
                <a:ea typeface="宋体" pitchFamily="2" charset="-122"/>
              </a:rPr>
              <a:t>contraction/relaxation in </a:t>
            </a:r>
            <a:r>
              <a:rPr lang="en-US" altLang="zh-CN" sz="2000" dirty="0">
                <a:solidFill>
                  <a:srgbClr val="145E66"/>
                </a:solidFill>
                <a:ea typeface="宋体" pitchFamily="2" charset="-122"/>
              </a:rPr>
              <a:t>vascular circular smooth muscle implies a diversity of </a:t>
            </a:r>
            <a:r>
              <a:rPr lang="en-US" altLang="zh-CN" sz="2000" dirty="0" smtClean="0">
                <a:solidFill>
                  <a:srgbClr val="145E66"/>
                </a:solidFill>
                <a:ea typeface="宋体" pitchFamily="2" charset="-122"/>
              </a:rPr>
              <a:t>receptors </a:t>
            </a:r>
            <a:r>
              <a:rPr lang="en-US" altLang="zh-CN" sz="2000" dirty="0">
                <a:solidFill>
                  <a:srgbClr val="145E66"/>
                </a:solidFill>
                <a:ea typeface="宋体" pitchFamily="2" charset="-122"/>
              </a:rPr>
              <a:t>and transduction mechanisms. </a:t>
            </a:r>
          </a:p>
        </p:txBody>
      </p:sp>
      <p:pic>
        <p:nvPicPr>
          <p:cNvPr id="55299" name="Picture 13" descr="12_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749" y="767727"/>
            <a:ext cx="8030879" cy="46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1691680" y="620688"/>
            <a:ext cx="6336704" cy="288032"/>
          </a:xfrm>
          <a:prstGeom prst="rect">
            <a:avLst/>
          </a:prstGeom>
          <a:solidFill>
            <a:schemeClr val="bg1"/>
          </a:solidFill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827584" y="260648"/>
            <a:ext cx="6084920" cy="5344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2577" tIns="51289" rIns="102577" bIns="51289">
            <a:spAutoFit/>
          </a:bodyPr>
          <a:lstStyle/>
          <a:p>
            <a:r>
              <a:rPr lang="en-US" altLang="zh-CN" sz="2800" b="1" dirty="0">
                <a:solidFill>
                  <a:srgbClr val="145E66"/>
                </a:solidFill>
                <a:ea typeface="宋体" pitchFamily="2" charset="-122"/>
              </a:rPr>
              <a:t>Major factors affecting arteriolar radius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187624" y="3140968"/>
            <a:ext cx="4464495" cy="1396241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square" lIns="102577" tIns="51289" rIns="102577" bIns="51289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Major factors affecting 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SYSTEMIC VASCULAR RESISTANCE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467544" y="836712"/>
            <a:ext cx="7560840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F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76672"/>
            <a:ext cx="3680974" cy="5361419"/>
          </a:xfrm>
          <a:prstGeom prst="rect">
            <a:avLst/>
          </a:prstGeom>
        </p:spPr>
      </p:pic>
      <p:pic>
        <p:nvPicPr>
          <p:cNvPr id="3" name="2 - Εικόνα" descr="F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76672"/>
            <a:ext cx="3680974" cy="5361419"/>
          </a:xfrm>
          <a:prstGeom prst="rect">
            <a:avLst/>
          </a:prstGeom>
        </p:spPr>
      </p:pic>
      <p:pic>
        <p:nvPicPr>
          <p:cNvPr id="4" name="3 - Εικόνα" descr="FS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76672"/>
            <a:ext cx="3680974" cy="5361419"/>
          </a:xfrm>
          <a:prstGeom prst="rect">
            <a:avLst/>
          </a:prstGeom>
        </p:spPr>
      </p:pic>
      <p:cxnSp>
        <p:nvCxnSpPr>
          <p:cNvPr id="6" name="5 - Ευθεία γραμμή σύνδεσης"/>
          <p:cNvCxnSpPr/>
          <p:nvPr/>
        </p:nvCxnSpPr>
        <p:spPr>
          <a:xfrm flipH="1">
            <a:off x="2217307" y="2494573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 flipH="1">
            <a:off x="2217307" y="4006741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Βέλος επάνω-κάτω"/>
          <p:cNvSpPr/>
          <p:nvPr/>
        </p:nvSpPr>
        <p:spPr>
          <a:xfrm>
            <a:off x="2217307" y="2566581"/>
            <a:ext cx="432048" cy="1368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H="1">
            <a:off x="1691680" y="2492896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H="1">
            <a:off x="1691680" y="4653136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Βέλος επάνω-κάτω"/>
          <p:cNvSpPr/>
          <p:nvPr/>
        </p:nvSpPr>
        <p:spPr>
          <a:xfrm>
            <a:off x="1691680" y="2564904"/>
            <a:ext cx="432048" cy="20162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164571" y="2996952"/>
            <a:ext cx="1527109" cy="584775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Narrow" pitchFamily="34" charset="0"/>
              </a:rPr>
              <a:t>fiber length</a:t>
            </a:r>
          </a:p>
          <a:p>
            <a:r>
              <a:rPr lang="en-US" sz="1600" dirty="0" smtClean="0">
                <a:latin typeface="Arial Narrow" pitchFamily="34" charset="0"/>
              </a:rPr>
              <a:t>before contraction</a:t>
            </a:r>
            <a:endParaRPr lang="el-GR" sz="1600" dirty="0">
              <a:latin typeface="Arial Narrow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339752" y="620688"/>
            <a:ext cx="259228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3995936" y="1844824"/>
            <a:ext cx="944488" cy="87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251520" y="558924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power of contraction depends proportionally on pre-contraction fiber length</a:t>
            </a:r>
            <a:endParaRPr lang="el-G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700808"/>
            <a:ext cx="37338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- Δεξιό βέλος"/>
          <p:cNvSpPr/>
          <p:nvPr/>
        </p:nvSpPr>
        <p:spPr>
          <a:xfrm rot="7304736">
            <a:off x="5427384" y="4181096"/>
            <a:ext cx="579745" cy="288032"/>
          </a:xfrm>
          <a:prstGeom prst="rightArrow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9" name="18 - Δεξιό βέλος"/>
          <p:cNvSpPr/>
          <p:nvPr/>
        </p:nvSpPr>
        <p:spPr>
          <a:xfrm rot="5614028">
            <a:off x="6154637" y="4436973"/>
            <a:ext cx="718685" cy="288032"/>
          </a:xfrm>
          <a:prstGeom prst="rightArrow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0" name="19 - Δεξιό βέλος"/>
          <p:cNvSpPr/>
          <p:nvPr/>
        </p:nvSpPr>
        <p:spPr>
          <a:xfrm rot="1119581">
            <a:off x="7483319" y="3657217"/>
            <a:ext cx="573667" cy="288032"/>
          </a:xfrm>
          <a:prstGeom prst="rightArrow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20 - Δεξιό βέλος"/>
          <p:cNvSpPr/>
          <p:nvPr/>
        </p:nvSpPr>
        <p:spPr>
          <a:xfrm rot="2800865">
            <a:off x="7107778" y="4238762"/>
            <a:ext cx="568767" cy="288032"/>
          </a:xfrm>
          <a:prstGeom prst="rightArrow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2" name="21 - Δεξιό βέλος"/>
          <p:cNvSpPr/>
          <p:nvPr/>
        </p:nvSpPr>
        <p:spPr>
          <a:xfrm rot="9195379">
            <a:off x="5057163" y="3540495"/>
            <a:ext cx="564003" cy="288032"/>
          </a:xfrm>
          <a:prstGeom prst="rightArrow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251520" y="587727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preload is the volume of the left ventricle before contraction (LVEDV) </a:t>
            </a:r>
            <a:endParaRPr lang="el-GR" sz="2000" b="1" dirty="0"/>
          </a:p>
        </p:txBody>
      </p:sp>
      <p:sp>
        <p:nvSpPr>
          <p:cNvPr id="25" name="24 - TextBox"/>
          <p:cNvSpPr txBox="1"/>
          <p:nvPr/>
        </p:nvSpPr>
        <p:spPr>
          <a:xfrm>
            <a:off x="4067944" y="2348880"/>
            <a:ext cx="2664296" cy="15696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heart pumps whatever returns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and fills it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during diastole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539552" y="260648"/>
            <a:ext cx="842493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Frank-Starling law of contraction</a:t>
            </a:r>
            <a:endParaRPr lang="el-GR" sz="2400" dirty="0"/>
          </a:p>
        </p:txBody>
      </p:sp>
      <p:sp>
        <p:nvSpPr>
          <p:cNvPr id="27" name="26 - TextBox"/>
          <p:cNvSpPr txBox="1"/>
          <p:nvPr/>
        </p:nvSpPr>
        <p:spPr>
          <a:xfrm>
            <a:off x="5508104" y="620688"/>
            <a:ext cx="3024336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what is </a:t>
            </a:r>
            <a:r>
              <a:rPr lang="en-US" sz="2400" b="1" dirty="0" smtClean="0">
                <a:solidFill>
                  <a:schemeClr val="bg1"/>
                </a:solidFill>
              </a:rPr>
              <a:t>prerload ?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1805</Words>
  <Application>Microsoft Office PowerPoint</Application>
  <PresentationFormat>Προβολή στην οθόνη (4:3)</PresentationFormat>
  <Paragraphs>381</Paragraphs>
  <Slides>27</Slides>
  <Notes>9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9" baseType="lpstr">
      <vt:lpstr>Θέμα του Office</vt:lpstr>
      <vt:lpstr>Bitmap Image</vt:lpstr>
      <vt:lpstr>Basics of the Circulatory System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Vretzakis George</dc:creator>
  <cp:lastModifiedBy>Georgios</cp:lastModifiedBy>
  <cp:revision>1153</cp:revision>
  <dcterms:created xsi:type="dcterms:W3CDTF">2017-07-19T05:19:45Z</dcterms:created>
  <dcterms:modified xsi:type="dcterms:W3CDTF">2017-10-10T05:58:41Z</dcterms:modified>
</cp:coreProperties>
</file>