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5" r:id="rId4"/>
    <p:sldId id="267" r:id="rId5"/>
    <p:sldId id="257" r:id="rId6"/>
    <p:sldId id="258" r:id="rId7"/>
    <p:sldId id="262" r:id="rId8"/>
    <p:sldId id="263" r:id="rId9"/>
    <p:sldId id="264" r:id="rId10"/>
    <p:sldId id="259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>
        <p:scale>
          <a:sx n="66" d="100"/>
          <a:sy n="66" d="100"/>
        </p:scale>
        <p:origin x="-638" y="-34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AEE18-68EC-4073-A97E-FAF23CD9EB3B}" type="datetimeFigureOut">
              <a:rPr lang="el-GR" smtClean="0"/>
              <a:t>16/11/2018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CA1B-2F65-4EF8-A067-AA647AD7EC9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31964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AEE18-68EC-4073-A97E-FAF23CD9EB3B}" type="datetimeFigureOut">
              <a:rPr lang="el-GR" smtClean="0"/>
              <a:t>16/11/2018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CA1B-2F65-4EF8-A067-AA647AD7EC9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8497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AEE18-68EC-4073-A97E-FAF23CD9EB3B}" type="datetimeFigureOut">
              <a:rPr lang="el-GR" smtClean="0"/>
              <a:t>16/11/2018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CA1B-2F65-4EF8-A067-AA647AD7EC9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7771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AEE18-68EC-4073-A97E-FAF23CD9EB3B}" type="datetimeFigureOut">
              <a:rPr lang="el-GR" smtClean="0"/>
              <a:t>16/11/2018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CA1B-2F65-4EF8-A067-AA647AD7EC9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89773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AEE18-68EC-4073-A97E-FAF23CD9EB3B}" type="datetimeFigureOut">
              <a:rPr lang="el-GR" smtClean="0"/>
              <a:t>16/11/2018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CA1B-2F65-4EF8-A067-AA647AD7EC9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9517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AEE18-68EC-4073-A97E-FAF23CD9EB3B}" type="datetimeFigureOut">
              <a:rPr lang="el-GR" smtClean="0"/>
              <a:t>16/11/2018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CA1B-2F65-4EF8-A067-AA647AD7EC9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0663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AEE18-68EC-4073-A97E-FAF23CD9EB3B}" type="datetimeFigureOut">
              <a:rPr lang="el-GR" smtClean="0"/>
              <a:t>16/11/2018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CA1B-2F65-4EF8-A067-AA647AD7EC9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20864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AEE18-68EC-4073-A97E-FAF23CD9EB3B}" type="datetimeFigureOut">
              <a:rPr lang="el-GR" smtClean="0"/>
              <a:t>16/11/2018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CA1B-2F65-4EF8-A067-AA647AD7EC9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4992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AEE18-68EC-4073-A97E-FAF23CD9EB3B}" type="datetimeFigureOut">
              <a:rPr lang="el-GR" smtClean="0"/>
              <a:t>16/11/2018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CA1B-2F65-4EF8-A067-AA647AD7EC9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1339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AEE18-68EC-4073-A97E-FAF23CD9EB3B}" type="datetimeFigureOut">
              <a:rPr lang="el-GR" smtClean="0"/>
              <a:t>16/11/2018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CA1B-2F65-4EF8-A067-AA647AD7EC9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5183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AEE18-68EC-4073-A97E-FAF23CD9EB3B}" type="datetimeFigureOut">
              <a:rPr lang="el-GR" smtClean="0"/>
              <a:t>16/11/2018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CA1B-2F65-4EF8-A067-AA647AD7EC9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9338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AEE18-68EC-4073-A97E-FAF23CD9EB3B}" type="datetimeFigureOut">
              <a:rPr lang="el-GR" smtClean="0"/>
              <a:t>16/11/2018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8CA1B-2F65-4EF8-A067-AA647AD7EC9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1530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tofwise.gr/filosofia-k-thriskeia/162-paganismos-polytheismos-pantheismos.html" TargetMode="External"/><Relationship Id="rId2" Type="http://schemas.openxmlformats.org/officeDocument/2006/relationships/hyperlink" Target="http://users.sch.gr/aiasgr/Thrhskeiologia/Eidwlolatria/Paganismos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indhack.gr/%CF%80%CE%B1%CE%B3%CE%B1%CE%BD%CE%B9%CF%83%CE%BC%CF%8C%CF%82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ww.youtube.com/watch?v=71swxdSzY1w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users.sch.gr/aiasgr/Thrhskeiologia/Eidwlolatria/Paganismos.htm" TargetMode="External"/><Relationship Id="rId2" Type="http://schemas.openxmlformats.org/officeDocument/2006/relationships/hyperlink" Target="http://skepdic.gr/Entries/Pi/pagan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6843" y="404664"/>
            <a:ext cx="8964488" cy="3888432"/>
          </a:xfrm>
        </p:spPr>
        <p:txBody>
          <a:bodyPr>
            <a:noAutofit/>
          </a:bodyPr>
          <a:lstStyle/>
          <a:p>
            <a:r>
              <a:rPr lang="el-GR" sz="4800" b="1" dirty="0" smtClean="0"/>
              <a:t>Παγανισμός και Νεοπαγανισμός</a:t>
            </a:r>
            <a:endParaRPr lang="el-GR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2924944"/>
            <a:ext cx="8784976" cy="1080120"/>
          </a:xfrm>
        </p:spPr>
        <p:txBody>
          <a:bodyPr>
            <a:normAutofit/>
          </a:bodyPr>
          <a:lstStyle/>
          <a:p>
            <a:r>
              <a:rPr lang="el-GR" sz="2800" dirty="0" smtClean="0">
                <a:solidFill>
                  <a:schemeClr val="tx1"/>
                </a:solidFill>
              </a:rPr>
              <a:t>Το παράδειγμα της Ελλάδας και του Ισραήλ</a:t>
            </a:r>
            <a:endParaRPr lang="el-GR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1260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http://users.sch.gr/aiasgr/Thrhskeiologia/Eidwlolatria/Paganismos.htm</a:t>
            </a:r>
            <a:endParaRPr lang="el-GR" dirty="0" smtClean="0"/>
          </a:p>
          <a:p>
            <a:r>
              <a:rPr lang="en-US" dirty="0" smtClean="0">
                <a:hlinkClick r:id="rId3"/>
              </a:rPr>
              <a:t>http://www.artofwise.gr/filosofia-k-thriskeia/162-paganismos-polytheismos-pantheismos.html</a:t>
            </a:r>
            <a:endParaRPr lang="el-GR" dirty="0" smtClean="0"/>
          </a:p>
          <a:p>
            <a:r>
              <a:rPr lang="en-US" dirty="0" smtClean="0">
                <a:hlinkClick r:id="rId4"/>
              </a:rPr>
              <a:t>http://mindhack.gr/%CF%80%CE%B1%CE%B3%CE%B1%CE%BD%CE%B9%CF%83%CE%BC%CF%8C%CF%82/</a:t>
            </a:r>
            <a:endParaRPr lang="el-GR" dirty="0" smtClean="0"/>
          </a:p>
          <a:p>
            <a:pPr marL="0" indent="0">
              <a:buNone/>
            </a:pPr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9534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hlinkClick r:id="rId2"/>
              </a:rPr>
              <a:t>https://www.youtube.com/watch?v=71swxdSzY1w</a:t>
            </a:r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628800"/>
            <a:ext cx="8136904" cy="4680520"/>
          </a:xfrm>
        </p:spPr>
      </p:pic>
    </p:spTree>
    <p:extLst>
      <p:ext uri="{BB962C8B-B14F-4D97-AF65-F5344CB8AC3E}">
        <p14:creationId xmlns:p14="http://schemas.microsoft.com/office/powerpoint/2010/main" val="1705381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/>
              <a:t>Η ονομασία αυτή δόθηκε τα πρωτοβυζαντινά χρόνια στους εναπομείναντες ειδωλολάτρες της εποχής εκείνης που αντιδρούσαν στο Χριστιανισμό και έμειναν προσηλωμένοι στις πρωτόγονες ειδωλολατρικές λατρείες του παρελθόντος. 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07830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/>
              <a:t>Η ονομασία προέρχεται από την ιταλική λέξη ραgi που σημαίνει "χωριά" και ρaganus που σημαίνει "χωρικοί", και καθιερώθηκε επειδή οι ειδωλολάτρες συχνά διώχνονταν από τις πόλεις και κατέφευγαν στα </a:t>
            </a:r>
            <a:r>
              <a:rPr lang="el-GR" b="1" dirty="0" smtClean="0"/>
              <a:t>χωριά.</a:t>
            </a:r>
          </a:p>
          <a:p>
            <a:pPr marL="0" indent="0">
              <a:buNone/>
            </a:pPr>
            <a:r>
              <a:rPr lang="el-GR" b="1" dirty="0" smtClean="0"/>
              <a:t>Ο παγανισμός </a:t>
            </a:r>
            <a:r>
              <a:rPr lang="el-GR" b="1" dirty="0"/>
              <a:t>στα χωριά διατηρήθηκε αρκετά χρόνια μετά την εξαφάνισή του στις πόλεις.</a:t>
            </a: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6321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Βασικές μορφές του Παγανισμού είναι :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l-GR" b="1" dirty="0" smtClean="0"/>
              <a:t>α</a:t>
            </a:r>
            <a:r>
              <a:rPr lang="el-GR" b="1" dirty="0"/>
              <a:t>) ο Ανιμισμός (κοσμοθεωρία, που σύμφωνα με την οποία ότι μας περιβάλλει έχει ψυχή).</a:t>
            </a:r>
            <a:endParaRPr lang="el-GR" dirty="0"/>
          </a:p>
          <a:p>
            <a:pPr marL="0" indent="0">
              <a:buNone/>
            </a:pPr>
            <a:r>
              <a:rPr lang="el-GR" b="1" dirty="0"/>
              <a:t>β) ο Πολυθεϊσμός (η πίστη στην ύπαρξη πολλών θεών και η προσωποποίηση των φυσικών δυνάμεων και ιδανικών προτύπων</a:t>
            </a:r>
            <a:r>
              <a:rPr lang="el-GR" b="1" dirty="0" smtClean="0"/>
              <a:t>).</a:t>
            </a:r>
            <a:endParaRPr lang="el-GR" dirty="0" smtClean="0"/>
          </a:p>
          <a:p>
            <a:pPr marL="0" indent="0">
              <a:buNone/>
            </a:pPr>
            <a:r>
              <a:rPr lang="el-GR" b="1" dirty="0" smtClean="0"/>
              <a:t>γ) ο Πανθεϊσμός (ο αιώνιος κόσμος που ταυτίζεται με το θεό, είναι η μοναδική πραγματικότητα).</a:t>
            </a:r>
            <a:endParaRPr lang="el-GR" dirty="0" smtClean="0"/>
          </a:p>
          <a:p>
            <a:pPr marL="0" indent="0">
              <a:buNone/>
            </a:pPr>
            <a:r>
              <a:rPr lang="el-GR" b="1" dirty="0" smtClean="0"/>
              <a:t>δ</a:t>
            </a:r>
            <a:r>
              <a:rPr lang="el-GR" b="1" dirty="0"/>
              <a:t>) ο Σαμανισμός (το ταξίδι της Ψυχής και του Πνεύματος στη προσπάθεια ένωσης του Ανθρώπου με το Υπερφυσικό) και τέλος</a:t>
            </a:r>
            <a:endParaRPr lang="el-GR" dirty="0"/>
          </a:p>
          <a:p>
            <a:pPr marL="0" indent="0">
              <a:buNone/>
            </a:pPr>
            <a:r>
              <a:rPr lang="el-GR" b="1" dirty="0"/>
              <a:t>ε) ο Νεοπαγανισμός (οι σύγχρονες νεοπαγανιστικές και φυσιολατρικές ομάδες).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 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12068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spc="-1" dirty="0"/>
              <a:t>Το παράδειγμα του Ισραήλ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spc="-1" dirty="0"/>
              <a:t>Νέο φαινόμενο  ο σύγχρονος παγανισμός στο Ισραηλινό κράτος το οποίο βρίσκει ως χώρο ύπαρξης του διάφορες διαδικτυακές πλατφόρμες σε αντίθεση με τον παλιό παγανισμό .</a:t>
            </a: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92517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κοινωνία του Ισραήλ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8000" indent="0">
              <a:buClr>
                <a:srgbClr val="FFFFFF"/>
              </a:buClr>
              <a:buSzPct val="45000"/>
              <a:buNone/>
            </a:pPr>
            <a:r>
              <a:rPr lang="el-GR" spc="-1" dirty="0"/>
              <a:t>Τους κατηγορούν ότι αναστηλώνουν μια θρησκεία η οποία συνδέεται με σκοτεινό κακό και αντιτίθεται στην πραγματική θρησκεία.</a:t>
            </a:r>
            <a:endParaRPr lang="el-GR" dirty="0"/>
          </a:p>
          <a:p>
            <a:pPr marL="108000" indent="0">
              <a:buClr>
                <a:srgbClr val="FFFFFF"/>
              </a:buClr>
              <a:buSzPct val="45000"/>
              <a:buNone/>
            </a:pPr>
            <a:r>
              <a:rPr lang="el-GR" spc="-1" dirty="0"/>
              <a:t>Οι παλιοί παγανιστές  έλεγαν ότι ο Ισραηλινός νέος παγανισμός δεν έχει καμία θέση στη κοινωνία τους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79902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82554"/>
          </a:xfrm>
        </p:spPr>
        <p:txBody>
          <a:bodyPr>
            <a:normAutofit/>
          </a:bodyPr>
          <a:lstStyle/>
          <a:p>
            <a:r>
              <a:rPr lang="el-GR" b="1" spc="-1" dirty="0"/>
              <a:t>Άποψη Π</a:t>
            </a:r>
            <a:r>
              <a:rPr lang="el-GR" b="1" spc="-1" dirty="0" smtClean="0"/>
              <a:t>αγανιστών 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92608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http://skepdic.gr/Entries/Pi/pagan.htm</a:t>
            </a:r>
            <a:endParaRPr lang="el-GR" dirty="0" smtClean="0"/>
          </a:p>
          <a:p>
            <a:r>
              <a:rPr lang="en-US" dirty="0" smtClean="0">
                <a:hlinkClick r:id="rId3"/>
              </a:rPr>
              <a:t>http://users.sch.gr/aiasgr/Thrhskeiologia/Eidwlolatria/Paganismos.htm</a:t>
            </a:r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51747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274</Words>
  <Application>Microsoft Office PowerPoint</Application>
  <PresentationFormat>Προβολή στην οθόνη (4:3)</PresentationFormat>
  <Paragraphs>24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Office Theme</vt:lpstr>
      <vt:lpstr>Παγανισμός και Νεοπαγανισμός</vt:lpstr>
      <vt:lpstr>https://www.youtube.com/watch?v=71swxdSzY1w </vt:lpstr>
      <vt:lpstr>Παρουσίαση του PowerPoint</vt:lpstr>
      <vt:lpstr>Παρουσίαση του PowerPoint</vt:lpstr>
      <vt:lpstr>Βασικές μορφές του Παγανισμού είναι : </vt:lpstr>
      <vt:lpstr>Το παράδειγμα του Ισραήλ </vt:lpstr>
      <vt:lpstr>Η κοινωνία του Ισραήλ</vt:lpstr>
      <vt:lpstr>Άποψη Παγανιστών  </vt:lpstr>
      <vt:lpstr>Παρουσίαση του PowerPoint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Παγανισμός και Νεοπαγανισμός</dc:title>
  <dc:creator>ΑΓΑΘΗ ΚΥΡΜΑΝΙΔΟΥ</dc:creator>
  <cp:lastModifiedBy>user 1</cp:lastModifiedBy>
  <cp:revision>22</cp:revision>
  <dcterms:created xsi:type="dcterms:W3CDTF">2018-11-15T15:38:19Z</dcterms:created>
  <dcterms:modified xsi:type="dcterms:W3CDTF">2018-11-16T09:09:02Z</dcterms:modified>
</cp:coreProperties>
</file>