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3"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38BED-B473-4BFC-A10D-AB4F6BB3AEF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l-GR"/>
        </a:p>
      </dgm:t>
    </dgm:pt>
    <dgm:pt modelId="{4F86CC27-95BA-417C-B531-E8BC62D2964E}">
      <dgm:prSet>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l-GR" dirty="0" smtClean="0"/>
            <a:t>«</a:t>
          </a:r>
          <a:r>
            <a:rPr lang="el-GR" dirty="0" err="1" smtClean="0"/>
            <a:t>αναστοχασμός</a:t>
          </a:r>
          <a:r>
            <a:rPr lang="el-GR" dirty="0" smtClean="0"/>
            <a:t>» για την υποκειμενικότητα του ερευνητή</a:t>
          </a:r>
          <a:endParaRPr lang="el-GR" dirty="0"/>
        </a:p>
      </dgm:t>
    </dgm:pt>
    <dgm:pt modelId="{29109392-A499-4462-A0D9-63A78BC761BE}" type="parTrans" cxnId="{A9AD8290-FB46-4332-A9B0-05186B934EB7}">
      <dgm:prSet/>
      <dgm:spPr/>
      <dgm:t>
        <a:bodyPr/>
        <a:lstStyle/>
        <a:p>
          <a:endParaRPr lang="el-GR"/>
        </a:p>
      </dgm:t>
    </dgm:pt>
    <dgm:pt modelId="{9AD30DCB-BC9F-4773-A80C-3F0CBCC2E6DB}" type="sibTrans" cxnId="{A9AD8290-FB46-4332-A9B0-05186B934EB7}">
      <dgm:prSet/>
      <dgm:spPr/>
      <dgm:t>
        <a:bodyPr/>
        <a:lstStyle/>
        <a:p>
          <a:endParaRPr lang="el-GR"/>
        </a:p>
      </dgm:t>
    </dgm:pt>
    <dgm:pt modelId="{7D8C8F53-B440-4F37-90A4-21B25D478D5D}">
      <dgm:prSet>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l-GR" dirty="0" smtClean="0"/>
            <a:t>Δεν υπάρχει «ουδέτερος» παρατηρητής</a:t>
          </a:r>
          <a:endParaRPr lang="el-GR" dirty="0"/>
        </a:p>
      </dgm:t>
    </dgm:pt>
    <dgm:pt modelId="{663B902B-5541-4B1C-99C8-DAEC45BF387F}" type="parTrans" cxnId="{9BA2E3B6-35AB-4F01-B163-E632A221D1F1}">
      <dgm:prSet/>
      <dgm:spPr/>
      <dgm:t>
        <a:bodyPr/>
        <a:lstStyle/>
        <a:p>
          <a:endParaRPr lang="el-GR"/>
        </a:p>
      </dgm:t>
    </dgm:pt>
    <dgm:pt modelId="{2397F1F3-4145-4066-9A68-15161440F429}" type="sibTrans" cxnId="{9BA2E3B6-35AB-4F01-B163-E632A221D1F1}">
      <dgm:prSet/>
      <dgm:spPr/>
      <dgm:t>
        <a:bodyPr/>
        <a:lstStyle/>
        <a:p>
          <a:endParaRPr lang="el-GR"/>
        </a:p>
      </dgm:t>
    </dgm:pt>
    <dgm:pt modelId="{B61ECCAC-4492-4B24-BF85-068E2DCE439E}">
      <dgm:prSet>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l-GR" dirty="0" smtClean="0"/>
            <a:t>Συνειδητοποίηση των πηγών προκατάληψης</a:t>
          </a:r>
          <a:endParaRPr lang="el-GR" dirty="0"/>
        </a:p>
      </dgm:t>
    </dgm:pt>
    <dgm:pt modelId="{E5AFB647-C1A2-4B34-BAD5-C44A18A4B47C}" type="parTrans" cxnId="{B7BE5711-BD87-45FF-A639-5DC6D42105A1}">
      <dgm:prSet/>
      <dgm:spPr/>
      <dgm:t>
        <a:bodyPr/>
        <a:lstStyle/>
        <a:p>
          <a:endParaRPr lang="el-GR"/>
        </a:p>
      </dgm:t>
    </dgm:pt>
    <dgm:pt modelId="{2A0FFEE3-4816-49AE-BA93-F09EE43D6D2F}" type="sibTrans" cxnId="{B7BE5711-BD87-45FF-A639-5DC6D42105A1}">
      <dgm:prSet/>
      <dgm:spPr/>
      <dgm:t>
        <a:bodyPr/>
        <a:lstStyle/>
        <a:p>
          <a:endParaRPr lang="el-GR"/>
        </a:p>
      </dgm:t>
    </dgm:pt>
    <dgm:pt modelId="{96B28ADA-1DA4-460E-972B-3FE5E1641AD8}">
      <dgm:prSet>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l-GR" dirty="0" smtClean="0"/>
            <a:t>Καλύτερη κατανόηση του εαυτού και του άλλου</a:t>
          </a:r>
          <a:endParaRPr lang="el-GR" dirty="0"/>
        </a:p>
      </dgm:t>
    </dgm:pt>
    <dgm:pt modelId="{158F8115-CBA3-40DA-B393-AF5D19748538}" type="parTrans" cxnId="{80FD67DB-FED0-4276-A136-AF3A238E2947}">
      <dgm:prSet/>
      <dgm:spPr/>
      <dgm:t>
        <a:bodyPr/>
        <a:lstStyle/>
        <a:p>
          <a:endParaRPr lang="el-GR"/>
        </a:p>
      </dgm:t>
    </dgm:pt>
    <dgm:pt modelId="{C288EFEE-B1EC-47C5-8C43-F2281B67D73E}" type="sibTrans" cxnId="{80FD67DB-FED0-4276-A136-AF3A238E2947}">
      <dgm:prSet/>
      <dgm:spPr/>
      <dgm:t>
        <a:bodyPr/>
        <a:lstStyle/>
        <a:p>
          <a:endParaRPr lang="el-GR"/>
        </a:p>
      </dgm:t>
    </dgm:pt>
    <dgm:pt modelId="{3D1FD986-16B6-4136-BEBD-5143AD794C52}" type="pres">
      <dgm:prSet presAssocID="{43E38BED-B473-4BFC-A10D-AB4F6BB3AEFE}" presName="CompostProcess" presStyleCnt="0">
        <dgm:presLayoutVars>
          <dgm:dir/>
          <dgm:resizeHandles val="exact"/>
        </dgm:presLayoutVars>
      </dgm:prSet>
      <dgm:spPr/>
      <dgm:t>
        <a:bodyPr/>
        <a:lstStyle/>
        <a:p>
          <a:endParaRPr lang="el-GR"/>
        </a:p>
      </dgm:t>
    </dgm:pt>
    <dgm:pt modelId="{C7B1E640-3BDD-42B2-81A0-6E357DD50660}" type="pres">
      <dgm:prSet presAssocID="{43E38BED-B473-4BFC-A10D-AB4F6BB3AEFE}" presName="arrow" presStyleLbl="bgShp" presStyleIdx="0" presStyleCnt="1"/>
      <dgm:spPr/>
    </dgm:pt>
    <dgm:pt modelId="{50D51986-4248-4A52-B42B-9152814093BA}" type="pres">
      <dgm:prSet presAssocID="{43E38BED-B473-4BFC-A10D-AB4F6BB3AEFE}" presName="linearProcess" presStyleCnt="0"/>
      <dgm:spPr/>
    </dgm:pt>
    <dgm:pt modelId="{7F76EB27-B8E3-4392-9669-6605DF53E566}" type="pres">
      <dgm:prSet presAssocID="{4F86CC27-95BA-417C-B531-E8BC62D2964E}" presName="textNode" presStyleLbl="node1" presStyleIdx="0" presStyleCnt="4">
        <dgm:presLayoutVars>
          <dgm:bulletEnabled val="1"/>
        </dgm:presLayoutVars>
      </dgm:prSet>
      <dgm:spPr/>
      <dgm:t>
        <a:bodyPr/>
        <a:lstStyle/>
        <a:p>
          <a:endParaRPr lang="el-GR"/>
        </a:p>
      </dgm:t>
    </dgm:pt>
    <dgm:pt modelId="{0CB6AF76-C2B6-4B49-9D6D-6D26992A2B40}" type="pres">
      <dgm:prSet presAssocID="{9AD30DCB-BC9F-4773-A80C-3F0CBCC2E6DB}" presName="sibTrans" presStyleCnt="0"/>
      <dgm:spPr/>
    </dgm:pt>
    <dgm:pt modelId="{827D04E3-6A06-4EA9-A500-DBFC5AE29583}" type="pres">
      <dgm:prSet presAssocID="{7D8C8F53-B440-4F37-90A4-21B25D478D5D}" presName="textNode" presStyleLbl="node1" presStyleIdx="1" presStyleCnt="4">
        <dgm:presLayoutVars>
          <dgm:bulletEnabled val="1"/>
        </dgm:presLayoutVars>
      </dgm:prSet>
      <dgm:spPr/>
      <dgm:t>
        <a:bodyPr/>
        <a:lstStyle/>
        <a:p>
          <a:endParaRPr lang="el-GR"/>
        </a:p>
      </dgm:t>
    </dgm:pt>
    <dgm:pt modelId="{B5186D8E-A144-435F-8938-FA5C369D3B2F}" type="pres">
      <dgm:prSet presAssocID="{2397F1F3-4145-4066-9A68-15161440F429}" presName="sibTrans" presStyleCnt="0"/>
      <dgm:spPr/>
    </dgm:pt>
    <dgm:pt modelId="{CE7DB7B5-5AFD-4D38-AD01-526558210796}" type="pres">
      <dgm:prSet presAssocID="{B61ECCAC-4492-4B24-BF85-068E2DCE439E}" presName="textNode" presStyleLbl="node1" presStyleIdx="2" presStyleCnt="4">
        <dgm:presLayoutVars>
          <dgm:bulletEnabled val="1"/>
        </dgm:presLayoutVars>
      </dgm:prSet>
      <dgm:spPr/>
      <dgm:t>
        <a:bodyPr/>
        <a:lstStyle/>
        <a:p>
          <a:endParaRPr lang="el-GR"/>
        </a:p>
      </dgm:t>
    </dgm:pt>
    <dgm:pt modelId="{A6116862-F0C5-4723-895E-27B927208892}" type="pres">
      <dgm:prSet presAssocID="{2A0FFEE3-4816-49AE-BA93-F09EE43D6D2F}" presName="sibTrans" presStyleCnt="0"/>
      <dgm:spPr/>
    </dgm:pt>
    <dgm:pt modelId="{4C25B183-8873-4BB3-BA18-3241C7438058}" type="pres">
      <dgm:prSet presAssocID="{96B28ADA-1DA4-460E-972B-3FE5E1641AD8}" presName="textNode" presStyleLbl="node1" presStyleIdx="3" presStyleCnt="4">
        <dgm:presLayoutVars>
          <dgm:bulletEnabled val="1"/>
        </dgm:presLayoutVars>
      </dgm:prSet>
      <dgm:spPr/>
      <dgm:t>
        <a:bodyPr/>
        <a:lstStyle/>
        <a:p>
          <a:endParaRPr lang="el-GR"/>
        </a:p>
      </dgm:t>
    </dgm:pt>
  </dgm:ptLst>
  <dgm:cxnLst>
    <dgm:cxn modelId="{674685A5-14F1-4D06-8D75-2AD244EDC762}" type="presOf" srcId="{4F86CC27-95BA-417C-B531-E8BC62D2964E}" destId="{7F76EB27-B8E3-4392-9669-6605DF53E566}" srcOrd="0" destOrd="0" presId="urn:microsoft.com/office/officeart/2005/8/layout/hProcess9"/>
    <dgm:cxn modelId="{80FD67DB-FED0-4276-A136-AF3A238E2947}" srcId="{43E38BED-B473-4BFC-A10D-AB4F6BB3AEFE}" destId="{96B28ADA-1DA4-460E-972B-3FE5E1641AD8}" srcOrd="3" destOrd="0" parTransId="{158F8115-CBA3-40DA-B393-AF5D19748538}" sibTransId="{C288EFEE-B1EC-47C5-8C43-F2281B67D73E}"/>
    <dgm:cxn modelId="{521BCCA5-3BF4-44D3-B078-4097BD3EBD16}" type="presOf" srcId="{7D8C8F53-B440-4F37-90A4-21B25D478D5D}" destId="{827D04E3-6A06-4EA9-A500-DBFC5AE29583}" srcOrd="0" destOrd="0" presId="urn:microsoft.com/office/officeart/2005/8/layout/hProcess9"/>
    <dgm:cxn modelId="{E52A2639-14D6-41FD-8F3F-156D9F802417}" type="presOf" srcId="{43E38BED-B473-4BFC-A10D-AB4F6BB3AEFE}" destId="{3D1FD986-16B6-4136-BEBD-5143AD794C52}" srcOrd="0" destOrd="0" presId="urn:microsoft.com/office/officeart/2005/8/layout/hProcess9"/>
    <dgm:cxn modelId="{31ABB66E-94EA-4B1A-A4E1-2DA542FF0478}" type="presOf" srcId="{B61ECCAC-4492-4B24-BF85-068E2DCE439E}" destId="{CE7DB7B5-5AFD-4D38-AD01-526558210796}" srcOrd="0" destOrd="0" presId="urn:microsoft.com/office/officeart/2005/8/layout/hProcess9"/>
    <dgm:cxn modelId="{118480A1-1AE5-437E-94CF-67C8AA7B6117}" type="presOf" srcId="{96B28ADA-1DA4-460E-972B-3FE5E1641AD8}" destId="{4C25B183-8873-4BB3-BA18-3241C7438058}" srcOrd="0" destOrd="0" presId="urn:microsoft.com/office/officeart/2005/8/layout/hProcess9"/>
    <dgm:cxn modelId="{9BA2E3B6-35AB-4F01-B163-E632A221D1F1}" srcId="{43E38BED-B473-4BFC-A10D-AB4F6BB3AEFE}" destId="{7D8C8F53-B440-4F37-90A4-21B25D478D5D}" srcOrd="1" destOrd="0" parTransId="{663B902B-5541-4B1C-99C8-DAEC45BF387F}" sibTransId="{2397F1F3-4145-4066-9A68-15161440F429}"/>
    <dgm:cxn modelId="{A9AD8290-FB46-4332-A9B0-05186B934EB7}" srcId="{43E38BED-B473-4BFC-A10D-AB4F6BB3AEFE}" destId="{4F86CC27-95BA-417C-B531-E8BC62D2964E}" srcOrd="0" destOrd="0" parTransId="{29109392-A499-4462-A0D9-63A78BC761BE}" sibTransId="{9AD30DCB-BC9F-4773-A80C-3F0CBCC2E6DB}"/>
    <dgm:cxn modelId="{B7BE5711-BD87-45FF-A639-5DC6D42105A1}" srcId="{43E38BED-B473-4BFC-A10D-AB4F6BB3AEFE}" destId="{B61ECCAC-4492-4B24-BF85-068E2DCE439E}" srcOrd="2" destOrd="0" parTransId="{E5AFB647-C1A2-4B34-BAD5-C44A18A4B47C}" sibTransId="{2A0FFEE3-4816-49AE-BA93-F09EE43D6D2F}"/>
    <dgm:cxn modelId="{A7F44135-0D3F-41EB-9DAB-62E0DFA970D2}" type="presParOf" srcId="{3D1FD986-16B6-4136-BEBD-5143AD794C52}" destId="{C7B1E640-3BDD-42B2-81A0-6E357DD50660}" srcOrd="0" destOrd="0" presId="urn:microsoft.com/office/officeart/2005/8/layout/hProcess9"/>
    <dgm:cxn modelId="{A18398CA-CFD7-4E9D-A85D-8129391DA65B}" type="presParOf" srcId="{3D1FD986-16B6-4136-BEBD-5143AD794C52}" destId="{50D51986-4248-4A52-B42B-9152814093BA}" srcOrd="1" destOrd="0" presId="urn:microsoft.com/office/officeart/2005/8/layout/hProcess9"/>
    <dgm:cxn modelId="{8B79FD1C-3D4B-4F96-8FDA-F52E95CA8CAB}" type="presParOf" srcId="{50D51986-4248-4A52-B42B-9152814093BA}" destId="{7F76EB27-B8E3-4392-9669-6605DF53E566}" srcOrd="0" destOrd="0" presId="urn:microsoft.com/office/officeart/2005/8/layout/hProcess9"/>
    <dgm:cxn modelId="{76490F44-F1CC-41C7-8502-90C952CDDFAC}" type="presParOf" srcId="{50D51986-4248-4A52-B42B-9152814093BA}" destId="{0CB6AF76-C2B6-4B49-9D6D-6D26992A2B40}" srcOrd="1" destOrd="0" presId="urn:microsoft.com/office/officeart/2005/8/layout/hProcess9"/>
    <dgm:cxn modelId="{A6C0B56C-6B4B-40BB-80E1-2DEA05C33E0C}" type="presParOf" srcId="{50D51986-4248-4A52-B42B-9152814093BA}" destId="{827D04E3-6A06-4EA9-A500-DBFC5AE29583}" srcOrd="2" destOrd="0" presId="urn:microsoft.com/office/officeart/2005/8/layout/hProcess9"/>
    <dgm:cxn modelId="{1495BC6D-227D-4DA3-9A58-38E359307E8F}" type="presParOf" srcId="{50D51986-4248-4A52-B42B-9152814093BA}" destId="{B5186D8E-A144-435F-8938-FA5C369D3B2F}" srcOrd="3" destOrd="0" presId="urn:microsoft.com/office/officeart/2005/8/layout/hProcess9"/>
    <dgm:cxn modelId="{FCE3023C-8967-41A2-816B-A340D14A11C9}" type="presParOf" srcId="{50D51986-4248-4A52-B42B-9152814093BA}" destId="{CE7DB7B5-5AFD-4D38-AD01-526558210796}" srcOrd="4" destOrd="0" presId="urn:microsoft.com/office/officeart/2005/8/layout/hProcess9"/>
    <dgm:cxn modelId="{79D219E1-9044-4625-A3CE-A35025602F78}" type="presParOf" srcId="{50D51986-4248-4A52-B42B-9152814093BA}" destId="{A6116862-F0C5-4723-895E-27B927208892}" srcOrd="5" destOrd="0" presId="urn:microsoft.com/office/officeart/2005/8/layout/hProcess9"/>
    <dgm:cxn modelId="{0B040D42-219F-491E-9EAA-C1AB05FBF19F}" type="presParOf" srcId="{50D51986-4248-4A52-B42B-9152814093BA}" destId="{4C25B183-8873-4BB3-BA18-3241C743805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1E640-3BDD-42B2-81A0-6E357DD50660}">
      <dsp:nvSpPr>
        <dsp:cNvPr id="0" name=""/>
        <dsp:cNvSpPr/>
      </dsp:nvSpPr>
      <dsp:spPr>
        <a:xfrm>
          <a:off x="617219" y="0"/>
          <a:ext cx="6995160" cy="47085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76EB27-B8E3-4392-9669-6605DF53E566}">
      <dsp:nvSpPr>
        <dsp:cNvPr id="0" name=""/>
        <dsp:cNvSpPr/>
      </dsp:nvSpPr>
      <dsp:spPr>
        <a:xfrm>
          <a:off x="4118" y="1412557"/>
          <a:ext cx="1981051" cy="1883410"/>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l-GR" sz="1800" kern="1200" dirty="0" smtClean="0"/>
            <a:t>«</a:t>
          </a:r>
          <a:r>
            <a:rPr lang="el-GR" sz="1800" kern="1200" dirty="0" err="1" smtClean="0"/>
            <a:t>αναστοχασμός</a:t>
          </a:r>
          <a:r>
            <a:rPr lang="el-GR" sz="1800" kern="1200" dirty="0" smtClean="0"/>
            <a:t>» για την υποκειμενικότητα του ερευνητή</a:t>
          </a:r>
          <a:endParaRPr lang="el-GR" sz="1800" kern="1200" dirty="0"/>
        </a:p>
      </dsp:txBody>
      <dsp:txXfrm>
        <a:off x="96058" y="1504497"/>
        <a:ext cx="1797171" cy="1699530"/>
      </dsp:txXfrm>
    </dsp:sp>
    <dsp:sp modelId="{827D04E3-6A06-4EA9-A500-DBFC5AE29583}">
      <dsp:nvSpPr>
        <dsp:cNvPr id="0" name=""/>
        <dsp:cNvSpPr/>
      </dsp:nvSpPr>
      <dsp:spPr>
        <a:xfrm>
          <a:off x="2084222" y="1412557"/>
          <a:ext cx="1981051" cy="1883410"/>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l-GR" sz="1800" kern="1200" dirty="0" smtClean="0"/>
            <a:t>Δεν υπάρχει «ουδέτερος» παρατηρητής</a:t>
          </a:r>
          <a:endParaRPr lang="el-GR" sz="1800" kern="1200" dirty="0"/>
        </a:p>
      </dsp:txBody>
      <dsp:txXfrm>
        <a:off x="2176162" y="1504497"/>
        <a:ext cx="1797171" cy="1699530"/>
      </dsp:txXfrm>
    </dsp:sp>
    <dsp:sp modelId="{CE7DB7B5-5AFD-4D38-AD01-526558210796}">
      <dsp:nvSpPr>
        <dsp:cNvPr id="0" name=""/>
        <dsp:cNvSpPr/>
      </dsp:nvSpPr>
      <dsp:spPr>
        <a:xfrm>
          <a:off x="4164326" y="1412557"/>
          <a:ext cx="1981051" cy="1883410"/>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l-GR" sz="1800" kern="1200" dirty="0" smtClean="0"/>
            <a:t>Συνειδητοποίηση των πηγών προκατάληψης</a:t>
          </a:r>
          <a:endParaRPr lang="el-GR" sz="1800" kern="1200" dirty="0"/>
        </a:p>
      </dsp:txBody>
      <dsp:txXfrm>
        <a:off x="4256266" y="1504497"/>
        <a:ext cx="1797171" cy="1699530"/>
      </dsp:txXfrm>
    </dsp:sp>
    <dsp:sp modelId="{4C25B183-8873-4BB3-BA18-3241C7438058}">
      <dsp:nvSpPr>
        <dsp:cNvPr id="0" name=""/>
        <dsp:cNvSpPr/>
      </dsp:nvSpPr>
      <dsp:spPr>
        <a:xfrm>
          <a:off x="6244430" y="1412557"/>
          <a:ext cx="1981051" cy="1883410"/>
        </a:xfrm>
        <a:prstGeom prst="roundRect">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l-GR" sz="1800" kern="1200" dirty="0" smtClean="0"/>
            <a:t>Καλύτερη κατανόηση του εαυτού και του άλλου</a:t>
          </a:r>
          <a:endParaRPr lang="el-GR" sz="1800" kern="1200" dirty="0"/>
        </a:p>
      </dsp:txBody>
      <dsp:txXfrm>
        <a:off x="6336370" y="1504497"/>
        <a:ext cx="1797171" cy="16995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DDD17D-C876-4054-A542-A9D2356F8D29}" type="datetimeFigureOut">
              <a:rPr lang="el-GR" smtClean="0"/>
              <a:t>19/4/2018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60C1F8-EF5A-4852-9969-A30D7143EF99}" type="slidenum">
              <a:rPr lang="el-GR" smtClean="0"/>
              <a:t>‹#›</a:t>
            </a:fld>
            <a:endParaRPr lang="el-GR"/>
          </a:p>
        </p:txBody>
      </p:sp>
    </p:spTree>
    <p:extLst>
      <p:ext uri="{BB962C8B-B14F-4D97-AF65-F5344CB8AC3E}">
        <p14:creationId xmlns:p14="http://schemas.microsoft.com/office/powerpoint/2010/main" val="514108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160C1F8-EF5A-4852-9969-A30D7143EF99}" type="slidenum">
              <a:rPr lang="el-GR" smtClean="0"/>
              <a:t>3</a:t>
            </a:fld>
            <a:endParaRPr lang="el-GR"/>
          </a:p>
        </p:txBody>
      </p:sp>
    </p:spTree>
    <p:extLst>
      <p:ext uri="{BB962C8B-B14F-4D97-AF65-F5344CB8AC3E}">
        <p14:creationId xmlns:p14="http://schemas.microsoft.com/office/powerpoint/2010/main" val="5995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Στυλ κύριου τίτλου</a:t>
            </a:r>
            <a:endParaRPr kumimoji="0" lang="en-US"/>
          </a:p>
        </p:txBody>
      </p:sp>
      <p:sp>
        <p:nvSpPr>
          <p:cNvPr id="28" name="Θέση ημερομηνίας 27"/>
          <p:cNvSpPr>
            <a:spLocks noGrp="1"/>
          </p:cNvSpPr>
          <p:nvPr>
            <p:ph type="dt" sz="half" idx="10"/>
          </p:nvPr>
        </p:nvSpPr>
        <p:spPr/>
        <p:txBody>
          <a:bodyPr/>
          <a:lstStyle/>
          <a:p>
            <a:fld id="{FA985E6B-5C88-4291-98D5-34F6D8358327}" type="datetimeFigureOut">
              <a:rPr lang="el-GR" smtClean="0"/>
              <a:t>19/4/2018</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a:lstStyle/>
          <a:p>
            <a:fld id="{A34238A2-3345-462D-A6B5-778491E2B697}" type="slidenum">
              <a:rPr lang="el-GR" smtClean="0"/>
              <a:t>‹#›</a:t>
            </a:fld>
            <a:endParaRPr lang="el-GR"/>
          </a:p>
        </p:txBody>
      </p:sp>
      <p:sp>
        <p:nvSpPr>
          <p:cNvPr id="9" name="Υπότιτλο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FA985E6B-5C88-4291-98D5-34F6D8358327}" type="datetimeFigureOut">
              <a:rPr lang="el-GR" smtClean="0"/>
              <a:t>19/4/2018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34238A2-3345-462D-A6B5-778491E2B697}"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FA985E6B-5C88-4291-98D5-34F6D8358327}" type="datetimeFigureOut">
              <a:rPr lang="el-GR" smtClean="0"/>
              <a:t>19/4/2018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34238A2-3345-462D-A6B5-778491E2B697}"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FA985E6B-5C88-4291-98D5-34F6D8358327}" type="datetimeFigureOut">
              <a:rPr lang="el-GR" smtClean="0"/>
              <a:t>19/4/2018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A34238A2-3345-462D-A6B5-778491E2B697}"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FA985E6B-5C88-4291-98D5-34F6D8358327}" type="datetimeFigureOut">
              <a:rPr lang="el-GR" smtClean="0"/>
              <a:t>19/4/2018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a:xfrm>
            <a:off x="7924800" y="6416675"/>
            <a:ext cx="762000" cy="365125"/>
          </a:xfrm>
        </p:spPr>
        <p:txBody>
          <a:bodyPr/>
          <a:lstStyle/>
          <a:p>
            <a:fld id="{A34238A2-3345-462D-A6B5-778491E2B697}"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FA985E6B-5C88-4291-98D5-34F6D8358327}" type="datetimeFigureOut">
              <a:rPr lang="el-GR" smtClean="0"/>
              <a:t>19/4/2018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34238A2-3345-462D-A6B5-778491E2B697}"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fld id="{FA985E6B-5C88-4291-98D5-34F6D8358327}" type="datetimeFigureOut">
              <a:rPr lang="el-GR" smtClean="0"/>
              <a:t>19/4/2018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A34238A2-3345-462D-A6B5-778491E2B697}"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FA985E6B-5C88-4291-98D5-34F6D8358327}" type="datetimeFigureOut">
              <a:rPr lang="el-GR" smtClean="0"/>
              <a:t>19/4/2018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A34238A2-3345-462D-A6B5-778491E2B697}"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A985E6B-5C88-4291-98D5-34F6D8358327}" type="datetimeFigureOut">
              <a:rPr lang="el-GR" smtClean="0"/>
              <a:t>19/4/2018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A34238A2-3345-462D-A6B5-778491E2B697}"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FA985E6B-5C88-4291-98D5-34F6D8358327}" type="datetimeFigureOut">
              <a:rPr lang="el-GR" smtClean="0"/>
              <a:t>19/4/2018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34238A2-3345-462D-A6B5-778491E2B697}"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Θέση κειμένου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FA985E6B-5C88-4291-98D5-34F6D8358327}" type="datetimeFigureOut">
              <a:rPr lang="el-GR" smtClean="0"/>
              <a:t>19/4/2018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A34238A2-3345-462D-A6B5-778491E2B697}"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A985E6B-5C88-4291-98D5-34F6D8358327}" type="datetimeFigureOut">
              <a:rPr lang="el-GR" smtClean="0"/>
              <a:t>19/4/2018</a:t>
            </a:fld>
            <a:endParaRPr lang="el-GR"/>
          </a:p>
        </p:txBody>
      </p:sp>
      <p:sp>
        <p:nvSpPr>
          <p:cNvPr id="3" name="Θέση υποσέλιδου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Θέση αριθμού διαφάνειας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34238A2-3345-462D-A6B5-778491E2B697}"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jTCzxWt1RQ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ΜΑΘΗΜΑ 6</a:t>
            </a:r>
            <a:endParaRPr lang="el-GR" dirty="0"/>
          </a:p>
        </p:txBody>
      </p:sp>
      <p:sp>
        <p:nvSpPr>
          <p:cNvPr id="3" name="Υπότιτλος 2"/>
          <p:cNvSpPr>
            <a:spLocks noGrp="1"/>
          </p:cNvSpPr>
          <p:nvPr>
            <p:ph type="subTitle" idx="1"/>
          </p:nvPr>
        </p:nvSpPr>
        <p:spPr/>
        <p:txBody>
          <a:bodyPr/>
          <a:lstStyle/>
          <a:p>
            <a:r>
              <a:rPr lang="el-GR" dirty="0" smtClean="0"/>
              <a:t>Η ΣΥΝΕΝΤΕΥΞΗ</a:t>
            </a:r>
          </a:p>
          <a:p>
            <a:r>
              <a:rPr lang="el-GR" dirty="0" smtClean="0"/>
              <a:t>ΩΣ ΚΟΙΝΩΝΙΚΗ ΣΧΕΣΗ</a:t>
            </a:r>
            <a:endParaRPr lang="el-GR" dirty="0"/>
          </a:p>
        </p:txBody>
      </p:sp>
    </p:spTree>
    <p:extLst>
      <p:ext uri="{BB962C8B-B14F-4D97-AF65-F5344CB8AC3E}">
        <p14:creationId xmlns:p14="http://schemas.microsoft.com/office/powerpoint/2010/main" val="52968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Εσωτερικός και εξωτερικός παρατηρητής</a:t>
            </a:r>
            <a:endParaRPr lang="el-GR" dirty="0"/>
          </a:p>
        </p:txBody>
      </p:sp>
      <p:sp>
        <p:nvSpPr>
          <p:cNvPr id="3" name="Θέση περιεχομένου 2"/>
          <p:cNvSpPr>
            <a:spLocks noGrp="1"/>
          </p:cNvSpPr>
          <p:nvPr>
            <p:ph idx="1"/>
          </p:nvPr>
        </p:nvSpPr>
        <p:spPr/>
        <p:txBody>
          <a:bodyPr/>
          <a:lstStyle/>
          <a:p>
            <a:pPr marL="0" indent="0">
              <a:buNone/>
            </a:pPr>
            <a:r>
              <a:rPr lang="el-GR" dirty="0" smtClean="0"/>
              <a:t>Εσωτερικός παρατηρητής :</a:t>
            </a:r>
          </a:p>
          <a:p>
            <a:r>
              <a:rPr lang="el-GR" dirty="0" smtClean="0"/>
              <a:t>Έχει τα ίδια σημεία αναφοράς, γνωρίζει από μέσα τον πολιτισμό του αφηγητή</a:t>
            </a:r>
          </a:p>
          <a:p>
            <a:r>
              <a:rPr lang="el-GR" dirty="0" smtClean="0"/>
              <a:t>Επιρρεπής στον εσωτερικό κοινωνικό έλεγχο της ομάδας</a:t>
            </a:r>
          </a:p>
          <a:p>
            <a:r>
              <a:rPr lang="el-GR" dirty="0" smtClean="0"/>
              <a:t>Αφήνει ασχολίαστα τα «αυτονόητα»</a:t>
            </a:r>
          </a:p>
        </p:txBody>
      </p:sp>
    </p:spTree>
    <p:extLst>
      <p:ext uri="{BB962C8B-B14F-4D97-AF65-F5344CB8AC3E}">
        <p14:creationId xmlns:p14="http://schemas.microsoft.com/office/powerpoint/2010/main" val="3490637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smtClean="0"/>
              <a:t>Εξωτερικός παρατηρητής:</a:t>
            </a:r>
          </a:p>
          <a:p>
            <a:r>
              <a:rPr lang="el-GR" dirty="0" smtClean="0"/>
              <a:t>Δεν γνωρίζει τους κώδικες επικοινωνίας, αλλά</a:t>
            </a:r>
          </a:p>
          <a:p>
            <a:r>
              <a:rPr lang="el-GR" dirty="0" smtClean="0"/>
              <a:t>Πιο αυθόρμητες αντιδράσεις</a:t>
            </a:r>
          </a:p>
          <a:p>
            <a:r>
              <a:rPr lang="el-GR" dirty="0" smtClean="0"/>
              <a:t>Πιο ανοιχτός στο απροσδόκητο, σε νέες ερμηνείες</a:t>
            </a:r>
          </a:p>
          <a:p>
            <a:endParaRPr lang="el-GR" dirty="0"/>
          </a:p>
          <a:p>
            <a:r>
              <a:rPr lang="el-GR" dirty="0" smtClean="0"/>
              <a:t>Τα πλεονεκτήματα του «εξωτερικού εσωτερικού παρατηρητή» (μέλος της κοινότητας που έχει απομακρυνθεί)</a:t>
            </a:r>
            <a:endParaRPr lang="el-GR" dirty="0"/>
          </a:p>
        </p:txBody>
      </p:sp>
    </p:spTree>
    <p:extLst>
      <p:ext uri="{BB962C8B-B14F-4D97-AF65-F5344CB8AC3E}">
        <p14:creationId xmlns:p14="http://schemas.microsoft.com/office/powerpoint/2010/main" val="3947656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γνώση του θέματος</a:t>
            </a:r>
            <a:r>
              <a:rPr lang="en-US" dirty="0" smtClean="0"/>
              <a:t> (1)</a:t>
            </a:r>
            <a:endParaRPr lang="el-GR" dirty="0"/>
          </a:p>
        </p:txBody>
      </p:sp>
      <p:sp>
        <p:nvSpPr>
          <p:cNvPr id="3" name="Θέση περιεχομένου 2"/>
          <p:cNvSpPr>
            <a:spLocks noGrp="1"/>
          </p:cNvSpPr>
          <p:nvPr>
            <p:ph idx="1"/>
          </p:nvPr>
        </p:nvSpPr>
        <p:spPr/>
        <p:txBody>
          <a:bodyPr>
            <a:normAutofit fontScale="25000" lnSpcReduction="20000"/>
          </a:bodyPr>
          <a:lstStyle/>
          <a:p>
            <a:r>
              <a:rPr lang="el-GR" sz="9800" b="1" dirty="0" smtClean="0"/>
              <a:t>ΔΓ</a:t>
            </a:r>
            <a:r>
              <a:rPr lang="el-GR" sz="9800" b="1" dirty="0"/>
              <a:t>. </a:t>
            </a:r>
            <a:r>
              <a:rPr lang="el-GR" sz="9800" dirty="0"/>
              <a:t>Ο αδερφός του </a:t>
            </a:r>
            <a:r>
              <a:rPr lang="el-GR" sz="9800" dirty="0" err="1"/>
              <a:t>Πορφυρογένη</a:t>
            </a:r>
            <a:r>
              <a:rPr lang="el-GR" sz="9800" dirty="0"/>
              <a:t> … επί </a:t>
            </a:r>
            <a:r>
              <a:rPr lang="el-GR" sz="9800" dirty="0" smtClean="0"/>
              <a:t>…</a:t>
            </a:r>
            <a:r>
              <a:rPr lang="el-GR" sz="9800" dirty="0"/>
              <a:t> </a:t>
            </a:r>
            <a:r>
              <a:rPr lang="en-US" sz="9800" dirty="0" smtClean="0"/>
              <a:t>EAM</a:t>
            </a:r>
            <a:endParaRPr lang="el-GR" sz="9800" b="1" dirty="0"/>
          </a:p>
          <a:p>
            <a:r>
              <a:rPr lang="el-GR" sz="9800" b="1" dirty="0"/>
              <a:t>ΡΜ. Του Μιλτιάδη</a:t>
            </a:r>
            <a:r>
              <a:rPr lang="el-GR" sz="9800" b="1" dirty="0" smtClean="0"/>
              <a:t>;</a:t>
            </a:r>
            <a:r>
              <a:rPr lang="el-GR" sz="9800" b="1" dirty="0"/>
              <a:t> </a:t>
            </a:r>
          </a:p>
          <a:p>
            <a:r>
              <a:rPr lang="el-GR" sz="9800" b="1" dirty="0" smtClean="0"/>
              <a:t>ΔΓ</a:t>
            </a:r>
            <a:r>
              <a:rPr lang="el-GR" sz="9800" b="1" dirty="0"/>
              <a:t>. </a:t>
            </a:r>
            <a:r>
              <a:rPr lang="el-GR" sz="9800" dirty="0"/>
              <a:t>Του Μιλτιάδη, </a:t>
            </a:r>
            <a:r>
              <a:rPr lang="el-GR" sz="9800" dirty="0" smtClean="0"/>
              <a:t>ναι.</a:t>
            </a:r>
            <a:r>
              <a:rPr lang="el-GR" sz="9800" dirty="0"/>
              <a:t> </a:t>
            </a:r>
            <a:endParaRPr lang="el-GR" sz="9800" b="1" dirty="0"/>
          </a:p>
          <a:p>
            <a:r>
              <a:rPr lang="el-GR" sz="9800" b="1" dirty="0"/>
              <a:t>ΝΠ. </a:t>
            </a:r>
            <a:r>
              <a:rPr lang="el-GR" sz="9800" dirty="0"/>
              <a:t>Γιατί … πώς είστε ενημερωμένη … στα ιστορικά πράγματα</a:t>
            </a:r>
            <a:r>
              <a:rPr lang="el-GR" sz="9800" dirty="0" smtClean="0"/>
              <a:t>;</a:t>
            </a:r>
            <a:r>
              <a:rPr lang="el-GR" sz="9800" dirty="0"/>
              <a:t> </a:t>
            </a:r>
            <a:endParaRPr lang="el-GR" sz="9800" b="1" dirty="0"/>
          </a:p>
          <a:p>
            <a:r>
              <a:rPr lang="el-GR" sz="9800" b="1" dirty="0"/>
              <a:t>ΔΓ. </a:t>
            </a:r>
            <a:r>
              <a:rPr lang="el-GR" sz="9800" dirty="0"/>
              <a:t>Πόσα χρόνια έχετε εδώ</a:t>
            </a:r>
            <a:r>
              <a:rPr lang="el-GR" sz="9800" dirty="0" smtClean="0"/>
              <a:t>;</a:t>
            </a:r>
            <a:r>
              <a:rPr lang="el-GR" sz="9800" dirty="0"/>
              <a:t> </a:t>
            </a:r>
            <a:endParaRPr lang="el-GR" sz="9800" b="1" dirty="0"/>
          </a:p>
          <a:p>
            <a:r>
              <a:rPr lang="el-GR" sz="9800" b="1" dirty="0"/>
              <a:t>ΡΜ. </a:t>
            </a:r>
            <a:r>
              <a:rPr lang="el-GR" sz="9800" dirty="0"/>
              <a:t>Τώρα έχω λίγο αλλά … αυτήν την περίοδο την μελετάω </a:t>
            </a:r>
            <a:r>
              <a:rPr lang="el-GR" sz="9800" dirty="0" err="1"/>
              <a:t>εί</a:t>
            </a:r>
            <a:r>
              <a:rPr lang="el-GR" sz="9800" dirty="0"/>
              <a:t> … είκοσι χρόνια</a:t>
            </a:r>
            <a:r>
              <a:rPr lang="el-GR" sz="9800" dirty="0" smtClean="0"/>
              <a:t>.</a:t>
            </a:r>
            <a:r>
              <a:rPr lang="el-GR" sz="9800" dirty="0"/>
              <a:t> </a:t>
            </a:r>
            <a:endParaRPr lang="el-GR" sz="9800" b="1" dirty="0"/>
          </a:p>
          <a:p>
            <a:r>
              <a:rPr lang="el-GR" sz="9800" b="1" dirty="0"/>
              <a:t>ΔΓ. </a:t>
            </a:r>
            <a:r>
              <a:rPr lang="el-GR" sz="9800" dirty="0" err="1"/>
              <a:t>Αααα</a:t>
            </a:r>
            <a:r>
              <a:rPr lang="el-GR" sz="9800" dirty="0" smtClean="0"/>
              <a:t>!</a:t>
            </a:r>
            <a:r>
              <a:rPr lang="el-GR" sz="9800" dirty="0"/>
              <a:t> </a:t>
            </a:r>
            <a:endParaRPr lang="el-GR" sz="9800" b="1" dirty="0"/>
          </a:p>
          <a:p>
            <a:r>
              <a:rPr lang="el-GR" sz="9800" b="1" dirty="0"/>
              <a:t>ΝΠ. </a:t>
            </a:r>
            <a:r>
              <a:rPr lang="el-GR" sz="9800" dirty="0"/>
              <a:t>Γι’ αυτό βλέπω ότι … και με προβληματίζετε! Λέω πώς … είναι γνώσεις του αγώνα του λαού μας, τις δημοκρατικές του θέσεις, τα δημοκρατικά του κινήματα, τα δημοκρατικά … πώς γίνεται κι </a:t>
            </a:r>
            <a:r>
              <a:rPr lang="el-GR" sz="9800" dirty="0" smtClean="0"/>
              <a:t>…</a:t>
            </a:r>
          </a:p>
          <a:p>
            <a:r>
              <a:rPr lang="el-GR" sz="9800" b="1" dirty="0"/>
              <a:t>ΤΚ. </a:t>
            </a:r>
            <a:r>
              <a:rPr lang="el-GR" sz="9800" dirty="0"/>
              <a:t>Έχει διωχθεί κι η ίδια</a:t>
            </a:r>
            <a:r>
              <a:rPr lang="el-GR" sz="9800" dirty="0" smtClean="0"/>
              <a:t>!</a:t>
            </a:r>
            <a:r>
              <a:rPr lang="el-GR" sz="9800" dirty="0"/>
              <a:t> </a:t>
            </a:r>
            <a:endParaRPr lang="el-GR" sz="9800" b="1" dirty="0"/>
          </a:p>
          <a:p>
            <a:r>
              <a:rPr lang="el-GR" sz="9800" b="1" dirty="0"/>
              <a:t>ΡΜ. </a:t>
            </a:r>
            <a:r>
              <a:rPr lang="el-GR" sz="9800" dirty="0" err="1"/>
              <a:t>Ααα</a:t>
            </a:r>
            <a:r>
              <a:rPr lang="el-GR" sz="9800" dirty="0"/>
              <a:t>! Είμαστε </a:t>
            </a:r>
            <a:r>
              <a:rPr lang="el-GR" sz="9800" dirty="0" err="1"/>
              <a:t>συνάδ</a:t>
            </a:r>
            <a:r>
              <a:rPr lang="el-GR" sz="9800" dirty="0"/>
              <a:t>…, συναγωνιστές!</a:t>
            </a:r>
            <a:endParaRPr lang="el-GR" sz="9800" b="1" dirty="0"/>
          </a:p>
          <a:p>
            <a:pPr marL="0" indent="0">
              <a:buNone/>
            </a:pPr>
            <a:r>
              <a:rPr lang="el-GR" sz="9800" dirty="0"/>
              <a:t> </a:t>
            </a:r>
            <a:endParaRPr lang="el-GR" sz="9800" b="1" dirty="0"/>
          </a:p>
        </p:txBody>
      </p:sp>
      <p:pic>
        <p:nvPicPr>
          <p:cNvPr id="4" name="Porfyrogeni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80312" y="1916832"/>
            <a:ext cx="609600" cy="609600"/>
          </a:xfrm>
          <a:prstGeom prst="rect">
            <a:avLst/>
          </a:prstGeom>
        </p:spPr>
      </p:pic>
    </p:spTree>
    <p:extLst>
      <p:ext uri="{BB962C8B-B14F-4D97-AF65-F5344CB8AC3E}">
        <p14:creationId xmlns:p14="http://schemas.microsoft.com/office/powerpoint/2010/main" val="24524048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γνώση του θέματος (2)</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smtClean="0"/>
              <a:t>Η ερευνήτρια περνάει από εξετάσεις και εγκρίνεται</a:t>
            </a:r>
          </a:p>
          <a:p>
            <a:endParaRPr lang="el-GR" dirty="0"/>
          </a:p>
          <a:p>
            <a:r>
              <a:rPr lang="el-GR" b="1" dirty="0"/>
              <a:t>Κ.Μ.</a:t>
            </a:r>
            <a:r>
              <a:rPr lang="en-US" b="1" dirty="0"/>
              <a:t>   </a:t>
            </a:r>
            <a:r>
              <a:rPr lang="en-US" dirty="0"/>
              <a:t> </a:t>
            </a:r>
            <a:r>
              <a:rPr lang="el-GR" dirty="0"/>
              <a:t>«Ποιος ήταν ο… Άγγλος που είχατε…</a:t>
            </a:r>
          </a:p>
          <a:p>
            <a:r>
              <a:rPr lang="el-GR" b="1" dirty="0"/>
              <a:t>Β.Λ.</a:t>
            </a:r>
            <a:r>
              <a:rPr lang="en-US" b="1" dirty="0"/>
              <a:t>       </a:t>
            </a:r>
            <a:r>
              <a:rPr lang="el-GR" b="1" dirty="0"/>
              <a:t> Ναι ποιός, ποιος; Ναι… [γελώντας]</a:t>
            </a:r>
            <a:endParaRPr lang="el-GR" dirty="0"/>
          </a:p>
          <a:p>
            <a:r>
              <a:rPr lang="el-GR" b="1" dirty="0"/>
              <a:t>Κ.Μ.</a:t>
            </a:r>
            <a:r>
              <a:rPr lang="en-US" dirty="0"/>
              <a:t>     </a:t>
            </a:r>
            <a:r>
              <a:rPr lang="el-GR" dirty="0"/>
              <a:t> … </a:t>
            </a:r>
            <a:r>
              <a:rPr lang="el-GR" dirty="0" err="1"/>
              <a:t>οροφάρχη</a:t>
            </a:r>
            <a:r>
              <a:rPr lang="el-GR" dirty="0"/>
              <a:t> κύριε Κώστα;» Πίτερ </a:t>
            </a:r>
            <a:r>
              <a:rPr lang="el-GR" dirty="0" err="1"/>
              <a:t>Σουέμερ</a:t>
            </a:r>
            <a:r>
              <a:rPr lang="el-GR" dirty="0"/>
              <a:t> </a:t>
            </a:r>
            <a:r>
              <a:rPr lang="el-GR" dirty="0" smtClean="0"/>
              <a:t>, </a:t>
            </a:r>
            <a:r>
              <a:rPr lang="el-GR" dirty="0"/>
              <a:t>λεγόταν, θυμάμαι… </a:t>
            </a:r>
            <a:r>
              <a:rPr lang="el-GR" dirty="0" smtClean="0"/>
              <a:t>Και ήταν </a:t>
            </a:r>
            <a:r>
              <a:rPr lang="el-GR" dirty="0"/>
              <a:t>λοχίας, δεν ξέρω τι ήτανε, είχε να </a:t>
            </a:r>
            <a:r>
              <a:rPr lang="el-GR" dirty="0" err="1"/>
              <a:t>βμ</a:t>
            </a:r>
            <a:r>
              <a:rPr lang="el-GR" dirty="0"/>
              <a:t> εδώ…</a:t>
            </a:r>
          </a:p>
          <a:p>
            <a:r>
              <a:rPr lang="el-GR" b="1" dirty="0"/>
              <a:t>Β.Λ.</a:t>
            </a:r>
            <a:r>
              <a:rPr lang="en-US" b="1" dirty="0"/>
              <a:t>       </a:t>
            </a:r>
            <a:r>
              <a:rPr lang="el-GR" b="1" dirty="0"/>
              <a:t> Πόσο καιρό δουλέψατε για τους Άγγλους;</a:t>
            </a:r>
            <a:endParaRPr lang="el-GR" dirty="0"/>
          </a:p>
          <a:p>
            <a:r>
              <a:rPr lang="el-GR" b="1" dirty="0"/>
              <a:t>Κ.Μ.</a:t>
            </a:r>
            <a:r>
              <a:rPr lang="en-US" dirty="0"/>
              <a:t>     </a:t>
            </a:r>
            <a:r>
              <a:rPr lang="el-GR" dirty="0"/>
              <a:t> Κοίταξε, τώρα εδώ υπάρχει, ει ε εισέρχεται υπεισέρχεται η πολιτική. Δεν μπορούμε να την αποφύγουμε… [γελώντας] Οι Άγγλοι, αυτή… η </a:t>
            </a:r>
            <a:r>
              <a:rPr lang="el-GR" dirty="0" err="1"/>
              <a:t>οργάνωσις</a:t>
            </a:r>
            <a:r>
              <a:rPr lang="el-GR" dirty="0"/>
              <a:t> </a:t>
            </a:r>
            <a:r>
              <a:rPr lang="el-GR" dirty="0" err="1"/>
              <a:t>πο</a:t>
            </a:r>
            <a:r>
              <a:rPr lang="el-GR" dirty="0"/>
              <a:t> </a:t>
            </a:r>
            <a:r>
              <a:rPr lang="el-GR" dirty="0" err="1"/>
              <a:t>φερε</a:t>
            </a:r>
            <a:r>
              <a:rPr lang="el-GR" dirty="0"/>
              <a:t> τα τρόφιμα, λεγόταν </a:t>
            </a:r>
            <a:r>
              <a:rPr lang="el-GR" dirty="0" err="1"/>
              <a:t>Εμ</a:t>
            </a:r>
            <a:r>
              <a:rPr lang="el-GR" dirty="0"/>
              <a:t> Ελ [</a:t>
            </a:r>
            <a:r>
              <a:rPr lang="en-US" dirty="0"/>
              <a:t>ML</a:t>
            </a:r>
            <a:r>
              <a:rPr lang="el-GR" dirty="0"/>
              <a:t>]. Που, το ξέρεις; Θα πει…</a:t>
            </a:r>
          </a:p>
          <a:p>
            <a:r>
              <a:rPr lang="el-GR" b="1" dirty="0"/>
              <a:t>Β.Λ.</a:t>
            </a:r>
            <a:r>
              <a:rPr lang="en-US" b="1" dirty="0"/>
              <a:t>       </a:t>
            </a:r>
            <a:r>
              <a:rPr lang="el-GR" b="1" dirty="0"/>
              <a:t> Ναι</a:t>
            </a:r>
            <a:endParaRPr lang="el-GR" dirty="0"/>
          </a:p>
          <a:p>
            <a:r>
              <a:rPr lang="el-GR" b="1" dirty="0"/>
              <a:t>Κ.Μ.</a:t>
            </a:r>
            <a:r>
              <a:rPr lang="en-US" dirty="0"/>
              <a:t>     </a:t>
            </a:r>
            <a:r>
              <a:rPr lang="el-GR" dirty="0"/>
              <a:t> Τι θα πει </a:t>
            </a:r>
            <a:r>
              <a:rPr lang="el-GR" dirty="0" err="1"/>
              <a:t>Εμ</a:t>
            </a:r>
            <a:r>
              <a:rPr lang="el-GR" dirty="0"/>
              <a:t> Ελ </a:t>
            </a:r>
            <a:r>
              <a:rPr lang="el-GR" dirty="0" err="1"/>
              <a:t>ξες</a:t>
            </a:r>
            <a:r>
              <a:rPr lang="el-GR" dirty="0"/>
              <a:t>;</a:t>
            </a:r>
          </a:p>
          <a:p>
            <a:r>
              <a:rPr lang="en-US" b="1" dirty="0"/>
              <a:t>Β.Λ.        Military Liaison</a:t>
            </a:r>
            <a:endParaRPr lang="el-GR" dirty="0"/>
          </a:p>
          <a:p>
            <a:r>
              <a:rPr lang="en-US" b="1" dirty="0"/>
              <a:t>K.M.</a:t>
            </a:r>
            <a:r>
              <a:rPr lang="en-US" dirty="0"/>
              <a:t>      </a:t>
            </a:r>
            <a:r>
              <a:rPr lang="el-GR" dirty="0"/>
              <a:t>Πολύ</a:t>
            </a:r>
            <a:r>
              <a:rPr lang="en-US" dirty="0"/>
              <a:t> </a:t>
            </a:r>
            <a:r>
              <a:rPr lang="el-GR" dirty="0"/>
              <a:t>ωραία</a:t>
            </a:r>
            <a:r>
              <a:rPr lang="en-US" dirty="0"/>
              <a:t>!</a:t>
            </a:r>
            <a:endParaRPr lang="el-GR" dirty="0"/>
          </a:p>
          <a:p>
            <a:r>
              <a:rPr lang="el-GR" b="1" dirty="0"/>
              <a:t>Β.Λ.</a:t>
            </a:r>
            <a:r>
              <a:rPr lang="en-US" b="1" dirty="0"/>
              <a:t>       </a:t>
            </a:r>
            <a:r>
              <a:rPr lang="el-GR" b="1" dirty="0"/>
              <a:t> Ναι…</a:t>
            </a:r>
            <a:r>
              <a:rPr lang="en-US" b="1" dirty="0"/>
              <a:t> [</a:t>
            </a:r>
            <a:r>
              <a:rPr lang="en-US" b="1" dirty="0" err="1"/>
              <a:t>γελώντ</a:t>
            </a:r>
            <a:r>
              <a:rPr lang="en-US" b="1" dirty="0"/>
              <a:t>ας]</a:t>
            </a:r>
            <a:endParaRPr lang="el-GR" dirty="0"/>
          </a:p>
          <a:p>
            <a:endParaRPr lang="el-GR" dirty="0"/>
          </a:p>
        </p:txBody>
      </p:sp>
      <p:pic>
        <p:nvPicPr>
          <p:cNvPr id="4" name="Mastrokostas M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92280" y="1700808"/>
            <a:ext cx="609600" cy="609600"/>
          </a:xfrm>
          <a:prstGeom prst="rect">
            <a:avLst/>
          </a:prstGeom>
        </p:spPr>
      </p:pic>
    </p:spTree>
    <p:extLst>
      <p:ext uri="{BB962C8B-B14F-4D97-AF65-F5344CB8AC3E}">
        <p14:creationId xmlns:p14="http://schemas.microsoft.com/office/powerpoint/2010/main" val="8103644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72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3. Χτίζοντας σχέσεις εμπιστοσύνης</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smtClean="0"/>
              <a:t>V. Yow, </a:t>
            </a:r>
            <a:r>
              <a:rPr lang="en-US" i="1" dirty="0" smtClean="0"/>
              <a:t>Recording Oral History, </a:t>
            </a:r>
            <a:r>
              <a:rPr lang="en-US" dirty="0" smtClean="0"/>
              <a:t>65-79</a:t>
            </a:r>
          </a:p>
          <a:p>
            <a:r>
              <a:rPr lang="el-GR" b="1" dirty="0" err="1" smtClean="0"/>
              <a:t>Ενσυναίσθηση</a:t>
            </a:r>
            <a:r>
              <a:rPr lang="el-GR" b="1" dirty="0" smtClean="0"/>
              <a:t> </a:t>
            </a:r>
            <a:r>
              <a:rPr lang="en-US" b="1" dirty="0" smtClean="0"/>
              <a:t>(empathy)</a:t>
            </a:r>
          </a:p>
          <a:p>
            <a:endParaRPr lang="en-US" dirty="0" smtClean="0"/>
          </a:p>
          <a:p>
            <a:pPr marL="0" indent="0">
              <a:buNone/>
            </a:pPr>
            <a:r>
              <a:rPr lang="el-GR" dirty="0"/>
              <a:t>ΑΦΗΓΗΤΡΙΑ: «Τότε είχα τρία μωρά στα </a:t>
            </a:r>
            <a:r>
              <a:rPr lang="el-GR" dirty="0" err="1"/>
              <a:t>πάμπερς</a:t>
            </a:r>
            <a:r>
              <a:rPr lang="el-GR" dirty="0"/>
              <a:t>, και αυτό με δυσκόλεψε να προσαρμοστώ στο διαζύγιο»</a:t>
            </a:r>
          </a:p>
          <a:p>
            <a:pPr marL="0" indent="0">
              <a:buNone/>
            </a:pPr>
            <a:r>
              <a:rPr lang="el-GR" dirty="0"/>
              <a:t> </a:t>
            </a:r>
          </a:p>
          <a:p>
            <a:r>
              <a:rPr lang="el-GR" dirty="0"/>
              <a:t>ΕΡΕΥΝΗΤΗΣ Α: «</a:t>
            </a:r>
            <a:r>
              <a:rPr lang="el-GR" dirty="0" err="1"/>
              <a:t>Πωπω</a:t>
            </a:r>
            <a:r>
              <a:rPr lang="el-GR" dirty="0"/>
              <a:t>. Τρία μωρά στα </a:t>
            </a:r>
            <a:r>
              <a:rPr lang="el-GR" dirty="0" err="1"/>
              <a:t>πάμπερς</a:t>
            </a:r>
            <a:r>
              <a:rPr lang="el-GR" dirty="0"/>
              <a:t>! Πως τα καταφέρατε;»</a:t>
            </a:r>
          </a:p>
          <a:p>
            <a:r>
              <a:rPr lang="el-GR" dirty="0"/>
              <a:t>ΕΡΕΥΝΗΤΗΣ Β: «Ποια ήταν μερικά από τα προβλήματα</a:t>
            </a:r>
            <a:r>
              <a:rPr lang="el-GR" dirty="0" smtClean="0"/>
              <a:t>;»</a:t>
            </a:r>
          </a:p>
          <a:p>
            <a:endParaRPr lang="en-US" dirty="0" smtClean="0"/>
          </a:p>
          <a:p>
            <a:pPr marL="0" indent="0">
              <a:buNone/>
            </a:pPr>
            <a:r>
              <a:rPr lang="el-GR" dirty="0" smtClean="0"/>
              <a:t>Με ποιόν ερευνητή θα θέλατε να συνεχίστε τη συνέντευξη;</a:t>
            </a:r>
          </a:p>
          <a:p>
            <a:pPr marL="0" indent="0">
              <a:buNone/>
            </a:pPr>
            <a:endParaRPr lang="el-GR" dirty="0"/>
          </a:p>
          <a:p>
            <a:r>
              <a:rPr lang="el-GR" b="1" dirty="0" smtClean="0"/>
              <a:t>Αποφυγή κρίσεων για κοινωνικά μη αποδεκτές πρακτικές</a:t>
            </a:r>
            <a:endParaRPr lang="el-GR" b="1" dirty="0"/>
          </a:p>
          <a:p>
            <a:endParaRPr lang="el-GR" dirty="0"/>
          </a:p>
        </p:txBody>
      </p:sp>
    </p:spTree>
    <p:extLst>
      <p:ext uri="{BB962C8B-B14F-4D97-AF65-F5344CB8AC3E}">
        <p14:creationId xmlns:p14="http://schemas.microsoft.com/office/powerpoint/2010/main" val="3884485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5 χαρακτηριστικά της καλής συνέντευξης (</a:t>
            </a:r>
            <a:r>
              <a:rPr lang="en-US" dirty="0" smtClean="0"/>
              <a:t>Gordon, 1987)</a:t>
            </a:r>
            <a:r>
              <a:rPr lang="el-GR" dirty="0" smtClean="0"/>
              <a:t> </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1. διατύπωση της ερώτησης με σαφή και κατάλληλο τρόπο</a:t>
            </a:r>
          </a:p>
          <a:p>
            <a:pPr marL="0" indent="0">
              <a:buNone/>
            </a:pPr>
            <a:r>
              <a:rPr lang="en-US" dirty="0" smtClean="0"/>
              <a:t>2. </a:t>
            </a:r>
            <a:r>
              <a:rPr lang="el-GR" dirty="0" smtClean="0"/>
              <a:t>προσεκτική </a:t>
            </a:r>
            <a:r>
              <a:rPr lang="el-GR" dirty="0"/>
              <a:t>ακρόαση του πληροφορητή</a:t>
            </a:r>
          </a:p>
          <a:p>
            <a:pPr marL="0" indent="0">
              <a:buNone/>
            </a:pPr>
            <a:r>
              <a:rPr lang="en-US" dirty="0" smtClean="0"/>
              <a:t>3. </a:t>
            </a:r>
            <a:r>
              <a:rPr lang="el-GR" dirty="0" smtClean="0"/>
              <a:t>παρατήρηση </a:t>
            </a:r>
            <a:r>
              <a:rPr lang="el-GR" dirty="0"/>
              <a:t>της μη λεκτικής συμπεριφοράς του πληροφορητή</a:t>
            </a:r>
          </a:p>
          <a:p>
            <a:pPr marL="0" indent="0">
              <a:buNone/>
            </a:pPr>
            <a:r>
              <a:rPr lang="el-GR" dirty="0"/>
              <a:t>4. να θυμόμαστε τι μας έχει πει προηγούμενα</a:t>
            </a:r>
          </a:p>
          <a:p>
            <a:pPr marL="0" indent="0">
              <a:buNone/>
            </a:pPr>
            <a:r>
              <a:rPr lang="el-GR" dirty="0"/>
              <a:t>5. κρίνοντας την εγκυρότητα και την πληρότητα των απαντήσεων ώστε να αποφασίσουμε ποια θα είναι η επόμενη ερώτηση</a:t>
            </a:r>
          </a:p>
        </p:txBody>
      </p:sp>
    </p:spTree>
    <p:extLst>
      <p:ext uri="{BB962C8B-B14F-4D97-AF65-F5344CB8AC3E}">
        <p14:creationId xmlns:p14="http://schemas.microsoft.com/office/powerpoint/2010/main" val="2947303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Ερωτήσεις για την εμβάθυνση της σχέσης οικειότητας</a:t>
            </a:r>
            <a:endParaRPr lang="el-GR" dirty="0"/>
          </a:p>
        </p:txBody>
      </p:sp>
      <p:sp>
        <p:nvSpPr>
          <p:cNvPr id="3" name="Θέση περιεχομένου 2"/>
          <p:cNvSpPr>
            <a:spLocks noGrp="1"/>
          </p:cNvSpPr>
          <p:nvPr>
            <p:ph idx="1"/>
          </p:nvPr>
        </p:nvSpPr>
        <p:spPr/>
        <p:txBody>
          <a:bodyPr>
            <a:normAutofit/>
          </a:bodyPr>
          <a:lstStyle/>
          <a:p>
            <a:r>
              <a:rPr lang="el-GR" dirty="0" smtClean="0"/>
              <a:t>Ερωτήσεις εμβάθυνσης (</a:t>
            </a:r>
            <a:r>
              <a:rPr lang="en-US" dirty="0" smtClean="0"/>
              <a:t>probing)</a:t>
            </a:r>
          </a:p>
          <a:p>
            <a:pPr lvl="1"/>
            <a:r>
              <a:rPr lang="el-GR" dirty="0" smtClean="0"/>
              <a:t>Τι εννοούσατε όταν λέγατε…;</a:t>
            </a:r>
          </a:p>
          <a:p>
            <a:pPr lvl="1"/>
            <a:r>
              <a:rPr lang="el-GR" dirty="0" smtClean="0"/>
              <a:t>Μήπως υπήρχαν και άλλοι λόγοι που σας οδήγησαν σε αυτήν την απόφαση;</a:t>
            </a:r>
          </a:p>
          <a:p>
            <a:r>
              <a:rPr lang="el-GR" dirty="0" smtClean="0"/>
              <a:t>Ερωτήσεις ανατροφοδότησης (</a:t>
            </a:r>
            <a:r>
              <a:rPr lang="en-US" dirty="0" smtClean="0"/>
              <a:t>follow-up)</a:t>
            </a:r>
          </a:p>
          <a:p>
            <a:pPr marL="857250" lvl="1" indent="-457200"/>
            <a:r>
              <a:rPr lang="el-GR" dirty="0" smtClean="0"/>
              <a:t>Δεν το έχω ξανακούσει. Μπορείτε να μου πείτε λίγο περισσότερο;</a:t>
            </a:r>
          </a:p>
          <a:p>
            <a:pPr marL="857250" lvl="1" indent="-457200"/>
            <a:r>
              <a:rPr lang="el-GR" dirty="0" smtClean="0"/>
              <a:t>Πως νιώθατε εκείνη τη στιγμή;</a:t>
            </a:r>
          </a:p>
          <a:p>
            <a:pPr marL="857250" lvl="1" indent="-457200"/>
            <a:r>
              <a:rPr lang="el-GR" dirty="0" smtClean="0"/>
              <a:t>Τι άλλο θα μπορούσατε να κάνετε;</a:t>
            </a:r>
            <a:endParaRPr lang="el-GR" dirty="0"/>
          </a:p>
        </p:txBody>
      </p:sp>
    </p:spTree>
    <p:extLst>
      <p:ext uri="{BB962C8B-B14F-4D97-AF65-F5344CB8AC3E}">
        <p14:creationId xmlns:p14="http://schemas.microsoft.com/office/powerpoint/2010/main" val="40249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smtClean="0"/>
              <a:t>Διευκρινιστικές ερωτήσεις</a:t>
            </a:r>
          </a:p>
          <a:p>
            <a:pPr lvl="1"/>
            <a:r>
              <a:rPr lang="el-GR" dirty="0" smtClean="0"/>
              <a:t>Που βρισκόσαστε εκείνη τη στιγμή;</a:t>
            </a:r>
          </a:p>
          <a:p>
            <a:pPr lvl="1"/>
            <a:r>
              <a:rPr lang="el-GR" dirty="0" smtClean="0"/>
              <a:t>Θυμάστε πότε περίπου ήταν αυτό; Χειμώνας, καλοκαίρι; Πριν ή μετά τη γέννα;</a:t>
            </a:r>
          </a:p>
          <a:p>
            <a:pPr lvl="1"/>
            <a:r>
              <a:rPr lang="el-GR" dirty="0" smtClean="0"/>
              <a:t>Το είδατε με τα μάτια σας ή το ακούσατε από άλλους;</a:t>
            </a:r>
          </a:p>
          <a:p>
            <a:r>
              <a:rPr lang="el-GR" dirty="0"/>
              <a:t>«προκλητικές ερωτήσεις, με τρόπο</a:t>
            </a:r>
          </a:p>
          <a:p>
            <a:pPr lvl="1"/>
            <a:r>
              <a:rPr lang="el-GR" dirty="0"/>
              <a:t>Πριν λέγατε ότι οι Ιρλανδοί και οι Ιταλοί είχαν άριστες σχέσεις στη γειτονιά. Γιατί όμως επέλεξαν να μετακομίσουν όταν ήρθαν περισσότεροι Ιταλοί;</a:t>
            </a:r>
          </a:p>
          <a:p>
            <a:pPr lvl="1"/>
            <a:r>
              <a:rPr lang="el-GR" dirty="0"/>
              <a:t>Κάποιοι λένε ότι οι επιστάτες συχνά «πείραζαν» τις κοπέλες στο εργοστάσιο. Τι ξέρετε εσείς γι αυτό;</a:t>
            </a:r>
            <a:endParaRPr lang="el-GR" dirty="0" smtClean="0"/>
          </a:p>
        </p:txBody>
      </p:sp>
    </p:spTree>
    <p:extLst>
      <p:ext uri="{BB962C8B-B14F-4D97-AF65-F5344CB8AC3E}">
        <p14:creationId xmlns:p14="http://schemas.microsoft.com/office/powerpoint/2010/main" val="2383473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5. Η σημασία της προσεκτικής ακρόασης</a:t>
            </a:r>
            <a:endParaRPr lang="el-GR" dirty="0"/>
          </a:p>
        </p:txBody>
      </p:sp>
      <p:sp>
        <p:nvSpPr>
          <p:cNvPr id="3" name="Θέση περιεχομένου 2"/>
          <p:cNvSpPr>
            <a:spLocks noGrp="1"/>
          </p:cNvSpPr>
          <p:nvPr>
            <p:ph idx="1"/>
          </p:nvPr>
        </p:nvSpPr>
        <p:spPr/>
        <p:txBody>
          <a:bodyPr/>
          <a:lstStyle/>
          <a:p>
            <a:pPr marL="137160" indent="0">
              <a:buNone/>
            </a:pPr>
            <a:r>
              <a:rPr lang="en-US" u="sng" dirty="0"/>
              <a:t>Anderson, K. Jack, Dana C.</a:t>
            </a:r>
            <a:r>
              <a:rPr lang="en-US" dirty="0"/>
              <a:t> «Learning to Listen: Interview Techniques and Analyses», In </a:t>
            </a:r>
            <a:r>
              <a:rPr lang="en-US" dirty="0" err="1"/>
              <a:t>R.Perks-A.Thomson</a:t>
            </a:r>
            <a:r>
              <a:rPr lang="en-US" dirty="0"/>
              <a:t>, </a:t>
            </a:r>
            <a:r>
              <a:rPr lang="en-US" i="1" dirty="0"/>
              <a:t>The Oral History Reader</a:t>
            </a:r>
            <a:r>
              <a:rPr lang="en-US" dirty="0"/>
              <a:t>, London 1998, pp. 157-171.</a:t>
            </a:r>
            <a:endParaRPr lang="el-GR" dirty="0"/>
          </a:p>
          <a:p>
            <a:pPr marL="137160" indent="0">
              <a:buNone/>
            </a:pPr>
            <a:endParaRPr lang="el-GR" dirty="0" smtClean="0"/>
          </a:p>
          <a:p>
            <a:pPr marL="137160" indent="0">
              <a:buNone/>
            </a:pPr>
            <a:r>
              <a:rPr lang="el-GR" dirty="0" err="1" smtClean="0"/>
              <a:t>Αναστοχαστικές</a:t>
            </a:r>
            <a:r>
              <a:rPr lang="el-GR" dirty="0" smtClean="0"/>
              <a:t> παρατηρήσεις για συνεντεύξεις που έκανε η συγγραφέας με Αμερικανίδες αγρότισσες για τις ανάγκες μιας έκθεσης</a:t>
            </a:r>
            <a:endParaRPr lang="el-GR" dirty="0"/>
          </a:p>
        </p:txBody>
      </p:sp>
    </p:spTree>
    <p:extLst>
      <p:ext uri="{BB962C8B-B14F-4D97-AF65-F5344CB8AC3E}">
        <p14:creationId xmlns:p14="http://schemas.microsoft.com/office/powerpoint/2010/main" val="3706127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πρόβλημα</a:t>
            </a:r>
            <a:endParaRPr lang="el-GR" dirty="0"/>
          </a:p>
        </p:txBody>
      </p:sp>
      <p:sp>
        <p:nvSpPr>
          <p:cNvPr id="3" name="Θέση περιεχομένου 2"/>
          <p:cNvSpPr>
            <a:spLocks noGrp="1"/>
          </p:cNvSpPr>
          <p:nvPr>
            <p:ph idx="1"/>
          </p:nvPr>
        </p:nvSpPr>
        <p:spPr/>
        <p:txBody>
          <a:bodyPr/>
          <a:lstStyle/>
          <a:p>
            <a:r>
              <a:rPr lang="el-GR" dirty="0" smtClean="0"/>
              <a:t>Οι φωνές των γυναικών είναι συχνά «υπόκωφες»</a:t>
            </a:r>
          </a:p>
          <a:p>
            <a:r>
              <a:rPr lang="el-GR" dirty="0" smtClean="0"/>
              <a:t>Προσαρμόζονται στο κυρίαρχο λόγο των ανδρών και της ανδροκρατούμενης κοινωνίας</a:t>
            </a:r>
          </a:p>
          <a:p>
            <a:r>
              <a:rPr lang="el-GR" dirty="0" smtClean="0"/>
              <a:t>Δεν εκφράζουν εύκολα τα πραγματικά τους συναισθήματα, που μένουν «υπόγεια)</a:t>
            </a:r>
          </a:p>
          <a:p>
            <a:r>
              <a:rPr lang="el-GR" dirty="0" smtClean="0"/>
              <a:t>Για να κατανοήσουμε το νόημα που οι γυναίκες αποδίδουν στη ζωή τους, πρέπει να πιάσουμε και αυτά τα υπόγεια ρεύματα</a:t>
            </a:r>
          </a:p>
          <a:p>
            <a:r>
              <a:rPr lang="el-GR" dirty="0" smtClean="0"/>
              <a:t>Δηλαδή: να ακούμε «στερεοφωνικά»!</a:t>
            </a:r>
            <a:endParaRPr lang="el-GR" dirty="0"/>
          </a:p>
        </p:txBody>
      </p:sp>
    </p:spTree>
    <p:extLst>
      <p:ext uri="{BB962C8B-B14F-4D97-AF65-F5344CB8AC3E}">
        <p14:creationId xmlns:p14="http://schemas.microsoft.com/office/powerpoint/2010/main" val="1655252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p:txBody>
          <a:bodyPr>
            <a:normAutofit fontScale="92500" lnSpcReduction="10000"/>
          </a:bodyPr>
          <a:lstStyle/>
          <a:p>
            <a:r>
              <a:rPr lang="en-GB" u="sng" dirty="0"/>
              <a:t>P</a:t>
            </a:r>
            <a:r>
              <a:rPr lang="el-GR" u="sng" dirty="0"/>
              <a:t>. </a:t>
            </a:r>
            <a:r>
              <a:rPr lang="en-GB" u="sng" dirty="0"/>
              <a:t>Thompson</a:t>
            </a:r>
            <a:r>
              <a:rPr lang="el-GR" dirty="0"/>
              <a:t>, </a:t>
            </a:r>
            <a:r>
              <a:rPr lang="el-GR" i="1" dirty="0"/>
              <a:t>Φωνές από το Παρελθόν,</a:t>
            </a:r>
            <a:r>
              <a:rPr lang="el-GR" dirty="0"/>
              <a:t>, κεφ. 4, σ. 178- 184, κεφ. 7, σ.  286-287</a:t>
            </a:r>
          </a:p>
          <a:p>
            <a:r>
              <a:rPr lang="en-US" u="sng" dirty="0" smtClean="0"/>
              <a:t>V.</a:t>
            </a:r>
            <a:r>
              <a:rPr lang="en-GB" u="sng" dirty="0" smtClean="0"/>
              <a:t>Yow</a:t>
            </a:r>
            <a:r>
              <a:rPr lang="en-GB" dirty="0" smtClean="0"/>
              <a:t> </a:t>
            </a:r>
            <a:r>
              <a:rPr lang="en-GB" i="1" dirty="0" smtClean="0"/>
              <a:t>Recording Oral History, </a:t>
            </a:r>
            <a:r>
              <a:rPr lang="en-GB" dirty="0" smtClean="0"/>
              <a:t>60-65</a:t>
            </a:r>
            <a:r>
              <a:rPr lang="en-GB" dirty="0"/>
              <a:t>, 73-78, </a:t>
            </a:r>
            <a:r>
              <a:rPr lang="en-GB" dirty="0" err="1"/>
              <a:t>ch.</a:t>
            </a:r>
            <a:r>
              <a:rPr lang="en-GB" dirty="0"/>
              <a:t> 5</a:t>
            </a:r>
            <a:endParaRPr lang="el-GR" dirty="0"/>
          </a:p>
          <a:p>
            <a:r>
              <a:rPr lang="en-GB" u="sng" dirty="0" err="1"/>
              <a:t>L.Abrams</a:t>
            </a:r>
            <a:r>
              <a:rPr lang="en-GB" u="sng" dirty="0"/>
              <a:t>, </a:t>
            </a:r>
            <a:r>
              <a:rPr lang="en-GB" i="1" dirty="0"/>
              <a:t>Oral History Theory, 2010, </a:t>
            </a:r>
            <a:r>
              <a:rPr lang="el-GR" dirty="0" err="1"/>
              <a:t>Κεφ</a:t>
            </a:r>
            <a:r>
              <a:rPr lang="en-GB" dirty="0"/>
              <a:t>. 4</a:t>
            </a:r>
            <a:endParaRPr lang="el-GR" dirty="0"/>
          </a:p>
          <a:p>
            <a:r>
              <a:rPr lang="en-US" u="sng" dirty="0"/>
              <a:t>Anderson, K. Jack, Dana C.</a:t>
            </a:r>
            <a:r>
              <a:rPr lang="en-US" dirty="0"/>
              <a:t> «Learning to Listen: Interview Techniques and Analyses», In </a:t>
            </a:r>
            <a:r>
              <a:rPr lang="en-US" dirty="0" err="1"/>
              <a:t>R.Perks-A.Thomson</a:t>
            </a:r>
            <a:r>
              <a:rPr lang="en-US" dirty="0"/>
              <a:t>, </a:t>
            </a:r>
            <a:r>
              <a:rPr lang="en-US" i="1" dirty="0"/>
              <a:t>The Oral History Reader</a:t>
            </a:r>
            <a:r>
              <a:rPr lang="en-US" dirty="0"/>
              <a:t>, London 1998, pp. 157-171.</a:t>
            </a:r>
            <a:endParaRPr lang="el-GR" dirty="0"/>
          </a:p>
          <a:p>
            <a:r>
              <a:rPr lang="el-GR" u="sng" dirty="0" err="1" smtClean="0"/>
              <a:t>Πετρονώτη</a:t>
            </a:r>
            <a:r>
              <a:rPr lang="el-GR" u="sng" dirty="0"/>
              <a:t>, Μ. </a:t>
            </a:r>
            <a:r>
              <a:rPr lang="el-GR" dirty="0"/>
              <a:t>2002 Κατασκευάζοντας προφορικές ιστορίες. Συνδιαλλαγές, συγκρούσεις, ανατροπές. </a:t>
            </a:r>
            <a:r>
              <a:rPr lang="el-GR" i="1" dirty="0"/>
              <a:t>Επιθεώρηση Κοινωνικών Ερευνών</a:t>
            </a:r>
            <a:r>
              <a:rPr lang="el-GR" dirty="0"/>
              <a:t> 107 Α: 71-82</a:t>
            </a:r>
          </a:p>
          <a:p>
            <a:pPr marL="0" indent="0">
              <a:buNone/>
            </a:pPr>
            <a:endParaRPr lang="el-GR" dirty="0"/>
          </a:p>
        </p:txBody>
      </p:sp>
    </p:spTree>
    <p:extLst>
      <p:ext uri="{BB962C8B-B14F-4D97-AF65-F5344CB8AC3E}">
        <p14:creationId xmlns:p14="http://schemas.microsoft.com/office/powerpoint/2010/main" val="4236281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Αυτοκριτική</a:t>
            </a:r>
            <a:endParaRPr lang="el-GR" dirty="0"/>
          </a:p>
        </p:txBody>
      </p:sp>
      <p:sp>
        <p:nvSpPr>
          <p:cNvPr id="3" name="Θέση περιεχομένου 2"/>
          <p:cNvSpPr>
            <a:spLocks noGrp="1"/>
          </p:cNvSpPr>
          <p:nvPr>
            <p:ph idx="1"/>
          </p:nvPr>
        </p:nvSpPr>
        <p:spPr/>
        <p:txBody>
          <a:bodyPr/>
          <a:lstStyle/>
          <a:p>
            <a:r>
              <a:rPr lang="el-GR" dirty="0" smtClean="0"/>
              <a:t>Εκ των υστέρων τα απομαγνητοφωνημένα κείμενα της φάνηκαν «ξένα», γιατί πολλά νοήματα δόθηκαν με μη λεκτικό τρόπο</a:t>
            </a:r>
          </a:p>
          <a:p>
            <a:r>
              <a:rPr lang="el-GR" dirty="0" smtClean="0"/>
              <a:t>Για τις ανάγκες του προγράμματος εστίασε περισσότερο σε δράσεις και γεγονότα, όχι στα νοήματα  των γυναικών</a:t>
            </a:r>
          </a:p>
          <a:p>
            <a:r>
              <a:rPr lang="el-GR" dirty="0" smtClean="0"/>
              <a:t>Διαπίστωσε αρνητική επίδραση της δικιάς της καταγωγής (προτεσταντική ηθική, αποφυγή περιέργειας για τη ζωή των άλλων)</a:t>
            </a:r>
            <a:endParaRPr lang="el-GR" dirty="0"/>
          </a:p>
        </p:txBody>
      </p:sp>
    </p:spTree>
    <p:extLst>
      <p:ext uri="{BB962C8B-B14F-4D97-AF65-F5344CB8AC3E}">
        <p14:creationId xmlns:p14="http://schemas.microsoft.com/office/powerpoint/2010/main" val="3459639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Παραδείγματα «χαμένων ευκαιριών»</a:t>
            </a:r>
            <a:endParaRPr lang="el-GR" dirty="0"/>
          </a:p>
        </p:txBody>
      </p:sp>
      <p:sp>
        <p:nvSpPr>
          <p:cNvPr id="3" name="Θέση περιεχομένου 2"/>
          <p:cNvSpPr>
            <a:spLocks noGrp="1"/>
          </p:cNvSpPr>
          <p:nvPr>
            <p:ph idx="1"/>
          </p:nvPr>
        </p:nvSpPr>
        <p:spPr/>
        <p:txBody>
          <a:bodyPr/>
          <a:lstStyle/>
          <a:p>
            <a:pPr marL="137160" indent="0">
              <a:buNone/>
            </a:pPr>
            <a:r>
              <a:rPr lang="el-GR" dirty="0" smtClean="0"/>
              <a:t>1. Σύγκρουση ανάμεσα στα ιδιωτικά συναισθήματα της αφηγήτριας και του ρόλου της ως συζύγου</a:t>
            </a:r>
          </a:p>
          <a:p>
            <a:r>
              <a:rPr lang="el-GR" dirty="0" smtClean="0"/>
              <a:t>Αναφορά της αφηγήτριας στο «νευρικό κλονισμό» που έπαθε όταν η αδελφή της αρρώστησε με καρκίνο. Παρά τον πόνο της συνέχισε να δουλεύει για να είναι καλή σύζυγος.</a:t>
            </a:r>
          </a:p>
          <a:p>
            <a:r>
              <a:rPr lang="el-GR" dirty="0" smtClean="0"/>
              <a:t>Η επόμενη ερώτηση: «</a:t>
            </a:r>
            <a:r>
              <a:rPr lang="el-GR" i="1" dirty="0" smtClean="0"/>
              <a:t>Τι αγροτικές δουλειές κάνατε μετά το γάμο</a:t>
            </a:r>
            <a:r>
              <a:rPr lang="el-GR" dirty="0" smtClean="0"/>
              <a:t>;»</a:t>
            </a:r>
          </a:p>
          <a:p>
            <a:r>
              <a:rPr lang="el-GR" dirty="0" smtClean="0"/>
              <a:t>Γιατί ήταν λάθος αυτή η ερώτηση; Τι θα μπορούσε να είχε ερωτήσει;</a:t>
            </a:r>
            <a:endParaRPr lang="el-GR" dirty="0"/>
          </a:p>
        </p:txBody>
      </p:sp>
    </p:spTree>
    <p:extLst>
      <p:ext uri="{BB962C8B-B14F-4D97-AF65-F5344CB8AC3E}">
        <p14:creationId xmlns:p14="http://schemas.microsoft.com/office/powerpoint/2010/main" val="298727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Παράδειγμα 2: οι δυσκολίες της μητρότητας</a:t>
            </a:r>
            <a:endParaRPr lang="el-GR" dirty="0"/>
          </a:p>
        </p:txBody>
      </p:sp>
      <p:sp>
        <p:nvSpPr>
          <p:cNvPr id="3" name="Θέση περιεχομένου 2"/>
          <p:cNvSpPr>
            <a:spLocks noGrp="1"/>
          </p:cNvSpPr>
          <p:nvPr>
            <p:ph idx="1"/>
          </p:nvPr>
        </p:nvSpPr>
        <p:spPr/>
        <p:txBody>
          <a:bodyPr/>
          <a:lstStyle/>
          <a:p>
            <a:r>
              <a:rPr lang="el-GR" dirty="0" smtClean="0"/>
              <a:t>Η </a:t>
            </a:r>
            <a:r>
              <a:rPr lang="el-GR" dirty="0" err="1" smtClean="0"/>
              <a:t>Βέρνα</a:t>
            </a:r>
            <a:r>
              <a:rPr lang="el-GR" dirty="0" smtClean="0"/>
              <a:t> αφηγείται πως ορισμένες φορές δεν άντεχε το βάρος των πολλών καθηκόντων της – φροντίζοντας το σύζυγο, τα παιδιά και τα χωράφια. Αναφέρεται σε σύντομες «αποδράσεις» για να ξεφύγει από όλα αυτά, κάνοντας βόλτα στο δάσος ή χαϊδεύοντας μια αγελάδα.</a:t>
            </a:r>
          </a:p>
          <a:p>
            <a:r>
              <a:rPr lang="el-GR" dirty="0" smtClean="0"/>
              <a:t>Η επόμενη ερώτηση:</a:t>
            </a:r>
          </a:p>
          <a:p>
            <a:r>
              <a:rPr lang="el-GR" dirty="0" smtClean="0"/>
              <a:t>«</a:t>
            </a:r>
            <a:r>
              <a:rPr lang="el-GR" i="1" dirty="0" smtClean="0"/>
              <a:t>Είσαστε δραστήρια σε λέσχες</a:t>
            </a:r>
            <a:r>
              <a:rPr lang="el-GR" dirty="0" smtClean="0"/>
              <a:t>;»</a:t>
            </a:r>
          </a:p>
          <a:p>
            <a:r>
              <a:rPr lang="el-GR" dirty="0"/>
              <a:t>Γιατί ήταν λάθος αυτή η ερώτηση; Τι θα μπορούσε να είχε ερωτήσει;</a:t>
            </a:r>
          </a:p>
          <a:p>
            <a:endParaRPr lang="el-GR" dirty="0"/>
          </a:p>
        </p:txBody>
      </p:sp>
    </p:spTree>
    <p:extLst>
      <p:ext uri="{BB962C8B-B14F-4D97-AF65-F5344CB8AC3E}">
        <p14:creationId xmlns:p14="http://schemas.microsoft.com/office/powerpoint/2010/main" val="3080767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Συμπεράσματα</a:t>
            </a:r>
            <a:endParaRPr lang="el-GR" dirty="0"/>
          </a:p>
        </p:txBody>
      </p:sp>
      <p:sp>
        <p:nvSpPr>
          <p:cNvPr id="3" name="Θέση περιεχομένου 2"/>
          <p:cNvSpPr>
            <a:spLocks noGrp="1"/>
          </p:cNvSpPr>
          <p:nvPr>
            <p:ph idx="1"/>
          </p:nvPr>
        </p:nvSpPr>
        <p:spPr/>
        <p:txBody>
          <a:bodyPr/>
          <a:lstStyle/>
          <a:p>
            <a:r>
              <a:rPr lang="el-GR" dirty="0" smtClean="0"/>
              <a:t>Πρέπει να ακούμε ταυτόχρονα την αφηγήτρια και τον εαυτό μας</a:t>
            </a:r>
          </a:p>
          <a:p>
            <a:r>
              <a:rPr lang="el-GR" dirty="0" smtClean="0"/>
              <a:t>Πρέπει να συνειδητοποιήσουμε:</a:t>
            </a:r>
          </a:p>
          <a:p>
            <a:pPr lvl="1"/>
            <a:r>
              <a:rPr lang="el-GR" dirty="0"/>
              <a:t>δράσεις και γεγονότα συνοδεύονται από υποκειμενικές συναισθηματικές εμπειρίες που τους δίνουν </a:t>
            </a:r>
            <a:r>
              <a:rPr lang="el-GR" dirty="0" smtClean="0"/>
              <a:t>νόημα</a:t>
            </a:r>
          </a:p>
          <a:p>
            <a:pPr lvl="1"/>
            <a:r>
              <a:rPr lang="el-GR" dirty="0"/>
              <a:t>μερικά από αυτά τα συναισθήματα ενδέχεται να υπερβούν τα όρια του κοινωνικά αποδεχτό πρότυπο συμπεριφοράς </a:t>
            </a:r>
            <a:endParaRPr lang="el-GR" dirty="0" smtClean="0"/>
          </a:p>
          <a:p>
            <a:pPr lvl="1"/>
            <a:r>
              <a:rPr lang="el-GR" dirty="0"/>
              <a:t>τα υποκείμενα πρέπει να μας εξηγήσουν τι εννοούν με τα δικά τους λόγια</a:t>
            </a:r>
          </a:p>
        </p:txBody>
      </p:sp>
    </p:spTree>
    <p:extLst>
      <p:ext uri="{BB962C8B-B14F-4D97-AF65-F5344CB8AC3E}">
        <p14:creationId xmlns:p14="http://schemas.microsoft.com/office/powerpoint/2010/main" val="1927693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Πως μπορούμε να πετύχουμε τη «διπλή ακρόαση»;</a:t>
            </a:r>
            <a:endParaRPr lang="el-GR" dirty="0"/>
          </a:p>
        </p:txBody>
      </p:sp>
      <p:sp>
        <p:nvSpPr>
          <p:cNvPr id="3" name="Θέση περιεχομένου 2"/>
          <p:cNvSpPr>
            <a:spLocks noGrp="1"/>
          </p:cNvSpPr>
          <p:nvPr>
            <p:ph idx="1"/>
          </p:nvPr>
        </p:nvSpPr>
        <p:spPr/>
        <p:txBody>
          <a:bodyPr/>
          <a:lstStyle/>
          <a:p>
            <a:r>
              <a:rPr lang="el-GR" dirty="0" smtClean="0"/>
              <a:t>Ακούγοντας την αφηγήτρια:</a:t>
            </a:r>
          </a:p>
          <a:p>
            <a:pPr marL="137160" indent="0">
              <a:buNone/>
            </a:pPr>
            <a:endParaRPr lang="el-GR" dirty="0" smtClean="0"/>
          </a:p>
          <a:p>
            <a:pPr lvl="1"/>
            <a:r>
              <a:rPr lang="el-GR" dirty="0" smtClean="0"/>
              <a:t>Πολύ ανοιχτή ερώτηση στην αρχή</a:t>
            </a:r>
          </a:p>
          <a:p>
            <a:pPr lvl="1"/>
            <a:r>
              <a:rPr lang="el-GR" dirty="0" smtClean="0"/>
              <a:t>Εάν δεν απαντάει στην ερώτηση μας να αναρωτηθούμε σε ποια ερώτηση απαντάει</a:t>
            </a:r>
          </a:p>
          <a:p>
            <a:pPr lvl="1"/>
            <a:r>
              <a:rPr lang="el-GR" dirty="0" smtClean="0"/>
              <a:t>Ποια είναι τα συναισθήματά της για τα γεγονότα που περιγράφει;</a:t>
            </a:r>
          </a:p>
          <a:p>
            <a:pPr lvl="1"/>
            <a:r>
              <a:rPr lang="el-GR" dirty="0" smtClean="0"/>
              <a:t>Ποια είναι τα κενά στην αφήγησή της;</a:t>
            </a:r>
            <a:endParaRPr lang="el-GR" dirty="0"/>
          </a:p>
        </p:txBody>
      </p:sp>
    </p:spTree>
    <p:extLst>
      <p:ext uri="{BB962C8B-B14F-4D97-AF65-F5344CB8AC3E}">
        <p14:creationId xmlns:p14="http://schemas.microsoft.com/office/powerpoint/2010/main" val="1578452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r>
              <a:rPr lang="el-GR" dirty="0" smtClean="0"/>
              <a:t>Ακούγοντας τον εαυτό μας:</a:t>
            </a:r>
          </a:p>
          <a:p>
            <a:endParaRPr lang="el-GR" dirty="0"/>
          </a:p>
          <a:p>
            <a:r>
              <a:rPr lang="el-GR" dirty="0" smtClean="0"/>
              <a:t>Να μην κατευθύνουμε την αφηγήτρια προς τα ΔΙΚΑ ΜΑΣ ενδιαφέροντα</a:t>
            </a:r>
          </a:p>
          <a:p>
            <a:r>
              <a:rPr lang="el-GR" dirty="0" smtClean="0"/>
              <a:t>Να εμπιστευτούμε τη δική μας διαίσθηση ακούγοντας τον άλλο</a:t>
            </a:r>
          </a:p>
          <a:p>
            <a:r>
              <a:rPr lang="el-GR" dirty="0" smtClean="0"/>
              <a:t>Να παρατηρήσουμε τα σημεία που εμείς έχουμε σύγχυση ή μια απόλυτη βεβαιότητα για αυτά που περιμένουμε να ακούσουμε</a:t>
            </a:r>
          </a:p>
          <a:p>
            <a:r>
              <a:rPr lang="el-GR" dirty="0" smtClean="0"/>
              <a:t>Να προσέξουμε τις δικές μας αμηχανίες</a:t>
            </a:r>
            <a:endParaRPr lang="el-GR" dirty="0"/>
          </a:p>
        </p:txBody>
      </p:sp>
    </p:spTree>
    <p:extLst>
      <p:ext uri="{BB962C8B-B14F-4D97-AF65-F5344CB8AC3E}">
        <p14:creationId xmlns:p14="http://schemas.microsoft.com/office/powerpoint/2010/main" val="1739065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 Μια εύθραυστη σχέση</a:t>
            </a:r>
            <a:endParaRPr lang="el-GR" dirty="0"/>
          </a:p>
        </p:txBody>
      </p:sp>
      <p:sp>
        <p:nvSpPr>
          <p:cNvPr id="3" name="Θέση περιεχομένου 2"/>
          <p:cNvSpPr>
            <a:spLocks noGrp="1"/>
          </p:cNvSpPr>
          <p:nvPr>
            <p:ph idx="1"/>
          </p:nvPr>
        </p:nvSpPr>
        <p:spPr/>
        <p:txBody>
          <a:bodyPr>
            <a:normAutofit/>
          </a:bodyPr>
          <a:lstStyle/>
          <a:p>
            <a:r>
              <a:rPr lang="el-GR" dirty="0" err="1" smtClean="0"/>
              <a:t>Διϋποκειμενικότητα</a:t>
            </a:r>
            <a:r>
              <a:rPr lang="el-GR" dirty="0" smtClean="0"/>
              <a:t>: η συνάντηση ανάμεσα σε δύο υποκειμενικότητες, της αφηγήτριας και της ερευνήτριας</a:t>
            </a:r>
          </a:p>
          <a:p>
            <a:r>
              <a:rPr lang="el-GR" dirty="0" smtClean="0"/>
              <a:t>Μια σταδιακή οικοδόμηση σχέσης οικειότητας</a:t>
            </a:r>
          </a:p>
          <a:p>
            <a:endParaRPr lang="el-GR" dirty="0" smtClean="0"/>
          </a:p>
          <a:p>
            <a:r>
              <a:rPr lang="en-GB" dirty="0">
                <a:hlinkClick r:id="rId3"/>
              </a:rPr>
              <a:t>https://</a:t>
            </a:r>
            <a:r>
              <a:rPr lang="en-GB" dirty="0" smtClean="0">
                <a:hlinkClick r:id="rId3"/>
              </a:rPr>
              <a:t>www.youtube.com/watch?v=jTCzxWt1RQk</a:t>
            </a:r>
            <a:endParaRPr lang="el-GR" dirty="0" smtClean="0"/>
          </a:p>
          <a:p>
            <a:r>
              <a:rPr lang="el-GR" dirty="0" smtClean="0"/>
              <a:t>Συγκρίνετε το καλό με το κακό παράδειγμα</a:t>
            </a:r>
            <a:endParaRPr lang="el-GR" dirty="0"/>
          </a:p>
        </p:txBody>
      </p:sp>
    </p:spTree>
    <p:extLst>
      <p:ext uri="{BB962C8B-B14F-4D97-AF65-F5344CB8AC3E}">
        <p14:creationId xmlns:p14="http://schemas.microsoft.com/office/powerpoint/2010/main" val="1209921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Αναστοχασμός</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458831504"/>
              </p:ext>
            </p:extLst>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2423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2. Παράγοντες που επιδρούν στη σχέση αφηγητή ερευνητή</a:t>
            </a:r>
            <a:endParaRPr lang="el-GR" dirty="0"/>
          </a:p>
        </p:txBody>
      </p:sp>
      <p:sp>
        <p:nvSpPr>
          <p:cNvPr id="3" name="Θέση περιεχομένου 2"/>
          <p:cNvSpPr>
            <a:spLocks noGrp="1"/>
          </p:cNvSpPr>
          <p:nvPr>
            <p:ph idx="1"/>
          </p:nvPr>
        </p:nvSpPr>
        <p:spPr/>
        <p:txBody>
          <a:bodyPr/>
          <a:lstStyle/>
          <a:p>
            <a:r>
              <a:rPr lang="el-GR" dirty="0" smtClean="0">
                <a:latin typeface="Times New Roman" pitchFamily="18" charset="0"/>
                <a:cs typeface="Times New Roman" pitchFamily="18" charset="0"/>
              </a:rPr>
              <a:t>Η ηλικία </a:t>
            </a:r>
          </a:p>
          <a:p>
            <a:pPr marL="0" indent="0">
              <a:buNone/>
            </a:pPr>
            <a:endParaRPr lang="el-GR"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Το φύλο</a:t>
            </a:r>
          </a:p>
          <a:p>
            <a:pPr marL="0" indent="0">
              <a:buNone/>
            </a:pPr>
            <a:endParaRPr lang="el-GR" dirty="0" smtClean="0">
              <a:latin typeface="Times New Roman" pitchFamily="18" charset="0"/>
              <a:cs typeface="Times New Roman" pitchFamily="18" charset="0"/>
            </a:endParaRPr>
          </a:p>
          <a:p>
            <a:r>
              <a:rPr lang="el-GR" dirty="0" smtClean="0">
                <a:latin typeface="Times New Roman" pitchFamily="18" charset="0"/>
                <a:cs typeface="Times New Roman" pitchFamily="18" charset="0"/>
              </a:rPr>
              <a:t>Η τάξη</a:t>
            </a:r>
            <a:r>
              <a:rPr lang="en-US" dirty="0" smtClean="0">
                <a:latin typeface="Times New Roman" pitchFamily="18" charset="0"/>
                <a:cs typeface="Times New Roman" pitchFamily="18" charset="0"/>
              </a:rPr>
              <a:t>/</a:t>
            </a:r>
            <a:r>
              <a:rPr lang="el-GR" dirty="0" smtClean="0">
                <a:latin typeface="Times New Roman" pitchFamily="18" charset="0"/>
                <a:cs typeface="Times New Roman" pitchFamily="18" charset="0"/>
              </a:rPr>
              <a:t>το κοινωνικό </a:t>
            </a:r>
            <a:r>
              <a:rPr lang="en-US" dirty="0" smtClean="0">
                <a:latin typeface="Times New Roman" pitchFamily="18" charset="0"/>
                <a:cs typeface="Times New Roman" pitchFamily="18" charset="0"/>
              </a:rPr>
              <a:t>status </a:t>
            </a:r>
            <a:endParaRPr lang="el-GR" dirty="0" smtClean="0">
              <a:latin typeface="Times New Roman" pitchFamily="18" charset="0"/>
              <a:cs typeface="Times New Roman" pitchFamily="18" charset="0"/>
            </a:endParaRPr>
          </a:p>
          <a:p>
            <a:pPr marL="0" indent="0">
              <a:buNone/>
            </a:pPr>
            <a:r>
              <a:rPr lang="el-GR" dirty="0" smtClean="0">
                <a:latin typeface="Times New Roman" pitchFamily="18" charset="0"/>
                <a:cs typeface="Times New Roman" pitchFamily="18" charset="0"/>
              </a:rPr>
              <a:t> </a:t>
            </a:r>
          </a:p>
          <a:p>
            <a:r>
              <a:rPr lang="el-GR" dirty="0" smtClean="0">
                <a:latin typeface="Times New Roman" pitchFamily="18" charset="0"/>
                <a:cs typeface="Times New Roman" pitchFamily="18" charset="0"/>
              </a:rPr>
              <a:t>Η εθνικότητα/καταγωγή </a:t>
            </a:r>
          </a:p>
          <a:p>
            <a:endParaRPr lang="el-GR" dirty="0"/>
          </a:p>
        </p:txBody>
      </p:sp>
    </p:spTree>
    <p:extLst>
      <p:ext uri="{BB962C8B-B14F-4D97-AF65-F5344CB8AC3E}">
        <p14:creationId xmlns:p14="http://schemas.microsoft.com/office/powerpoint/2010/main" val="2316396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Σχέσεις εξουσίας</a:t>
            </a:r>
            <a:endParaRPr lang="el-GR" dirty="0"/>
          </a:p>
        </p:txBody>
      </p:sp>
      <p:sp>
        <p:nvSpPr>
          <p:cNvPr id="3" name="Θέση περιεχομένου 2"/>
          <p:cNvSpPr>
            <a:spLocks noGrp="1"/>
          </p:cNvSpPr>
          <p:nvPr>
            <p:ph idx="1"/>
          </p:nvPr>
        </p:nvSpPr>
        <p:spPr/>
        <p:txBody>
          <a:bodyPr>
            <a:normAutofit/>
          </a:bodyPr>
          <a:lstStyle/>
          <a:p>
            <a:r>
              <a:rPr lang="el-GR" dirty="0" smtClean="0"/>
              <a:t>Σκεφθείτε πως μπορούν να επηρεάζουν τη συνέντευξη οι σχέσεις εξουσίας στις εξής περιπτώσεις</a:t>
            </a:r>
          </a:p>
          <a:p>
            <a:endParaRPr lang="el-GR" dirty="0"/>
          </a:p>
          <a:p>
            <a:r>
              <a:rPr lang="el-GR" dirty="0" smtClean="0"/>
              <a:t>Καθηγητής Πανεπιστημίου προς αγράμματο αγρότη</a:t>
            </a:r>
          </a:p>
          <a:p>
            <a:r>
              <a:rPr lang="el-GR" dirty="0" smtClean="0"/>
              <a:t>Νεαρή ανύπαντρη προς ιδιοκτήτη επιχείρησης</a:t>
            </a:r>
          </a:p>
          <a:p>
            <a:r>
              <a:rPr lang="el-GR" dirty="0" smtClean="0"/>
              <a:t>Δάσκαλός προς μαθήτρια</a:t>
            </a:r>
            <a:endParaRPr lang="el-GR" dirty="0"/>
          </a:p>
          <a:p>
            <a:endParaRPr lang="el-GR" dirty="0"/>
          </a:p>
        </p:txBody>
      </p:sp>
    </p:spTree>
    <p:extLst>
      <p:ext uri="{BB962C8B-B14F-4D97-AF65-F5344CB8AC3E}">
        <p14:creationId xmlns:p14="http://schemas.microsoft.com/office/powerpoint/2010/main" val="2578246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Ένα παράδειγμα δύσκολης συνέντευξης</a:t>
            </a:r>
            <a:endParaRPr lang="el-GR" dirty="0"/>
          </a:p>
        </p:txBody>
      </p:sp>
      <p:sp>
        <p:nvSpPr>
          <p:cNvPr id="3" name="Θέση περιεχομένου 2"/>
          <p:cNvSpPr>
            <a:spLocks noGrp="1"/>
          </p:cNvSpPr>
          <p:nvPr>
            <p:ph idx="1"/>
          </p:nvPr>
        </p:nvSpPr>
        <p:spPr/>
        <p:txBody>
          <a:bodyPr>
            <a:normAutofit/>
          </a:bodyPr>
          <a:lstStyle/>
          <a:p>
            <a:r>
              <a:rPr lang="el-GR" dirty="0" smtClean="0"/>
              <a:t>Ψάρια, παστών’ τα ψάρια, βαρέλια ολόκληρα. Τα καθαρίζαμε, τα πλέναμε, τα παστώναμε. Όλες τις δουλειές. Τι άλλο; Στη </a:t>
            </a:r>
            <a:r>
              <a:rPr lang="el-GR" dirty="0" err="1" smtClean="0"/>
              <a:t>Βαμβακουρία</a:t>
            </a:r>
            <a:r>
              <a:rPr lang="el-GR" dirty="0" smtClean="0"/>
              <a:t>; Τα μπαμπάκια, να τα καθαρίζεις, να τα φτιάνεις και να σου έρχεται εκείνη τη βρώμα και να μη μπορείς να πάρεις ανάσα. ΜΜ! Θέλω να σου πω, γάνιασα να πάρω αυτά τα ένσημα και να σηκώνομαι στις 4 η ώρα το πρωί. Δούλεψες εσύ έτσι; 4 η ώρα τα ξημερώματα! </a:t>
            </a:r>
            <a:endParaRPr lang="el-GR" dirty="0"/>
          </a:p>
        </p:txBody>
      </p:sp>
      <p:pic>
        <p:nvPicPr>
          <p:cNvPr id="4" name="Kremasta skliri doulei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64288" y="5445224"/>
            <a:ext cx="609600" cy="609600"/>
          </a:xfrm>
          <a:prstGeom prst="rect">
            <a:avLst/>
          </a:prstGeom>
        </p:spPr>
      </p:pic>
    </p:spTree>
    <p:extLst>
      <p:ext uri="{BB962C8B-B14F-4D97-AF65-F5344CB8AC3E}">
        <p14:creationId xmlns:p14="http://schemas.microsoft.com/office/powerpoint/2010/main" val="38899368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9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Απόσπασμα ημερολογίου</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sz="2400" dirty="0"/>
              <a:t>Από την αρχή υπήρχε μια αμηχανία από την πλευρά της </a:t>
            </a:r>
            <a:r>
              <a:rPr lang="el-GR" sz="2400" dirty="0" err="1"/>
              <a:t>κας</a:t>
            </a:r>
            <a:r>
              <a:rPr lang="el-GR" sz="2400" dirty="0"/>
              <a:t> Ελένη που δεν την περίμενα και μια σχετική επιθετικότητα στο λόγο της. Πριν ξεκινήσει η συνέντευξη δέχτηκα κριτική για το βάρος μου και για το ντύσιμό </a:t>
            </a:r>
            <a:r>
              <a:rPr lang="el-GR" sz="2400" dirty="0" smtClean="0"/>
              <a:t>μου. Σχεδόν </a:t>
            </a:r>
            <a:r>
              <a:rPr lang="el-GR" sz="2400" dirty="0"/>
              <a:t>σε όλη τη διάρκεια της συνέντευξης κοιτούσε επίμονα τη Χριστίνα που καθόταν πιο απόμερα και όχι εμένα που καθόμουνα απέναντί της. Η δε Χριστίνα κοιτούσε εμένα και δεν μιλούσε και έτσι δημιουργήθηκε ένα περίεργο τρίγωνο. </a:t>
            </a:r>
            <a:r>
              <a:rPr lang="el-GR" sz="2400" dirty="0" smtClean="0"/>
              <a:t> … </a:t>
            </a:r>
            <a:r>
              <a:rPr lang="el-GR" sz="2400" dirty="0"/>
              <a:t>Τείνω να ερμηνεύω αυτή τη στάση με την αμηχανία που ίσως ένοιωθε λόγω διαφοράς μορφωτικού επιπέδου αλλά ίσως και εχθρότητας λόγω ταξικής καταγωγής. Μου τόνισε αρκετές φορές ότι δεν μπορώ να καταλάβω τι τράβηξε, ότι εγώ δεν έχω σηκωθεί 4 το πρωί για να πιάσω δουλειά κλπ</a:t>
            </a:r>
          </a:p>
        </p:txBody>
      </p:sp>
    </p:spTree>
    <p:extLst>
      <p:ext uri="{BB962C8B-B14F-4D97-AF65-F5344CB8AC3E}">
        <p14:creationId xmlns:p14="http://schemas.microsoft.com/office/powerpoint/2010/main" val="962474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κοινωνική θέση του ερευνητή</a:t>
            </a:r>
            <a:endParaRPr lang="el-GR" dirty="0"/>
          </a:p>
        </p:txBody>
      </p:sp>
      <p:sp>
        <p:nvSpPr>
          <p:cNvPr id="3" name="Θέση περιεχομένου 2"/>
          <p:cNvSpPr>
            <a:spLocks noGrp="1"/>
          </p:cNvSpPr>
          <p:nvPr>
            <p:ph idx="1"/>
          </p:nvPr>
        </p:nvSpPr>
        <p:spPr/>
        <p:txBody>
          <a:bodyPr/>
          <a:lstStyle/>
          <a:p>
            <a:r>
              <a:rPr lang="el-GR" dirty="0" smtClean="0"/>
              <a:t>Επίδραση της κοινωνικής παρουσίας του ερευνητή </a:t>
            </a:r>
          </a:p>
          <a:p>
            <a:r>
              <a:rPr lang="el-GR" dirty="0" smtClean="0"/>
              <a:t>Δύο πιθανές αντιδράσεις:</a:t>
            </a:r>
          </a:p>
          <a:p>
            <a:pPr lvl="1"/>
            <a:r>
              <a:rPr lang="el-GR" dirty="0" smtClean="0"/>
              <a:t>Συμμόρφωση προς την εικόνα που έχει για τον ερευνητή</a:t>
            </a:r>
          </a:p>
          <a:p>
            <a:pPr lvl="1"/>
            <a:r>
              <a:rPr lang="el-GR" dirty="0" smtClean="0"/>
              <a:t>Ένταση και αμηχανία</a:t>
            </a:r>
          </a:p>
          <a:p>
            <a:r>
              <a:rPr lang="el-GR" dirty="0" smtClean="0"/>
              <a:t>Επιδίωξη μιας ισότιμης σχέσης</a:t>
            </a:r>
          </a:p>
          <a:p>
            <a:endParaRPr lang="el-GR" dirty="0"/>
          </a:p>
        </p:txBody>
      </p:sp>
    </p:spTree>
    <p:extLst>
      <p:ext uri="{BB962C8B-B14F-4D97-AF65-F5344CB8AC3E}">
        <p14:creationId xmlns:p14="http://schemas.microsoft.com/office/powerpoint/2010/main" val="3764174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TotalTime>
  <Words>1307</Words>
  <Application>Microsoft Office PowerPoint</Application>
  <PresentationFormat>Προβολή στην οθόνη (4:3)</PresentationFormat>
  <Paragraphs>157</Paragraphs>
  <Slides>25</Slides>
  <Notes>1</Notes>
  <HiddenSlides>0</HiddenSlides>
  <MMClips>3</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Αποκορύφωμα</vt:lpstr>
      <vt:lpstr>ΜΑΘΗΜΑ 6</vt:lpstr>
      <vt:lpstr>Βιβλιογραφία</vt:lpstr>
      <vt:lpstr>1. Μια εύθραυστη σχέση</vt:lpstr>
      <vt:lpstr>Αναστοχασμός</vt:lpstr>
      <vt:lpstr>2. Παράγοντες που επιδρούν στη σχέση αφηγητή ερευνητή</vt:lpstr>
      <vt:lpstr>Σχέσεις εξουσίας</vt:lpstr>
      <vt:lpstr>Ένα παράδειγμα δύσκολης συνέντευξης</vt:lpstr>
      <vt:lpstr>Απόσπασμα ημερολογίου</vt:lpstr>
      <vt:lpstr>Η κοινωνική θέση του ερευνητή</vt:lpstr>
      <vt:lpstr>Εσωτερικός και εξωτερικός παρατηρητής</vt:lpstr>
      <vt:lpstr>Παρουσίαση του PowerPoint</vt:lpstr>
      <vt:lpstr>Η γνώση του θέματος (1)</vt:lpstr>
      <vt:lpstr>Η γνώση του θέματος (2)</vt:lpstr>
      <vt:lpstr>3. Χτίζοντας σχέσεις εμπιστοσύνης</vt:lpstr>
      <vt:lpstr>5 χαρακτηριστικά της καλής συνέντευξης (Gordon, 1987) </vt:lpstr>
      <vt:lpstr>Ερωτήσεις για την εμβάθυνση της σχέσης οικειότητας</vt:lpstr>
      <vt:lpstr>Παρουσίαση του PowerPoint</vt:lpstr>
      <vt:lpstr>5. Η σημασία της προσεκτικής ακρόασης</vt:lpstr>
      <vt:lpstr>Το πρόβλημα</vt:lpstr>
      <vt:lpstr>Αυτοκριτική</vt:lpstr>
      <vt:lpstr>Παραδείγματα «χαμένων ευκαιριών»</vt:lpstr>
      <vt:lpstr>Παράδειγμα 2: οι δυσκολίες της μητρότητας</vt:lpstr>
      <vt:lpstr>Συμπεράσματα</vt:lpstr>
      <vt:lpstr>Πως μπορούμε να πετύχουμε τη «διπλή ακρόαση»;</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ΜΑΘΗΜΑ 6</dc:title>
  <dc:creator>Riki</dc:creator>
  <cp:lastModifiedBy>Riki</cp:lastModifiedBy>
  <cp:revision>27</cp:revision>
  <dcterms:created xsi:type="dcterms:W3CDTF">2015-03-27T07:29:56Z</dcterms:created>
  <dcterms:modified xsi:type="dcterms:W3CDTF">2018-04-19T08:12:43Z</dcterms:modified>
</cp:coreProperties>
</file>