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84"/>
  </p:notesMasterIdLst>
  <p:handoutMasterIdLst>
    <p:handoutMasterId r:id="rId85"/>
  </p:handoutMasterIdLst>
  <p:sldIdLst>
    <p:sldId id="269" r:id="rId2"/>
    <p:sldId id="310" r:id="rId3"/>
    <p:sldId id="311" r:id="rId4"/>
    <p:sldId id="312" r:id="rId5"/>
    <p:sldId id="287" r:id="rId6"/>
    <p:sldId id="313" r:id="rId7"/>
    <p:sldId id="290" r:id="rId8"/>
    <p:sldId id="316" r:id="rId9"/>
    <p:sldId id="317" r:id="rId10"/>
    <p:sldId id="292" r:id="rId11"/>
    <p:sldId id="318" r:id="rId12"/>
    <p:sldId id="293" r:id="rId13"/>
    <p:sldId id="294" r:id="rId14"/>
    <p:sldId id="295" r:id="rId15"/>
    <p:sldId id="296" r:id="rId16"/>
    <p:sldId id="323" r:id="rId17"/>
    <p:sldId id="324" r:id="rId18"/>
    <p:sldId id="325" r:id="rId19"/>
    <p:sldId id="297" r:id="rId20"/>
    <p:sldId id="298" r:id="rId21"/>
    <p:sldId id="326" r:id="rId22"/>
    <p:sldId id="299" r:id="rId23"/>
    <p:sldId id="327" r:id="rId24"/>
    <p:sldId id="328" r:id="rId25"/>
    <p:sldId id="329" r:id="rId26"/>
    <p:sldId id="300" r:id="rId27"/>
    <p:sldId id="330" r:id="rId28"/>
    <p:sldId id="331" r:id="rId29"/>
    <p:sldId id="332" r:id="rId30"/>
    <p:sldId id="301" r:id="rId31"/>
    <p:sldId id="333" r:id="rId32"/>
    <p:sldId id="334" r:id="rId33"/>
    <p:sldId id="335" r:id="rId34"/>
    <p:sldId id="336" r:id="rId35"/>
    <p:sldId id="304" r:id="rId36"/>
    <p:sldId id="337" r:id="rId37"/>
    <p:sldId id="338" r:id="rId38"/>
    <p:sldId id="339" r:id="rId39"/>
    <p:sldId id="340" r:id="rId40"/>
    <p:sldId id="341" r:id="rId41"/>
    <p:sldId id="342" r:id="rId42"/>
    <p:sldId id="343" r:id="rId43"/>
    <p:sldId id="345" r:id="rId44"/>
    <p:sldId id="346" r:id="rId45"/>
    <p:sldId id="347" r:id="rId46"/>
    <p:sldId id="376" r:id="rId47"/>
    <p:sldId id="348" r:id="rId48"/>
    <p:sldId id="349" r:id="rId49"/>
    <p:sldId id="350" r:id="rId50"/>
    <p:sldId id="351" r:id="rId51"/>
    <p:sldId id="354" r:id="rId52"/>
    <p:sldId id="352" r:id="rId53"/>
    <p:sldId id="377" r:id="rId54"/>
    <p:sldId id="353" r:id="rId55"/>
    <p:sldId id="378" r:id="rId56"/>
    <p:sldId id="355" r:id="rId57"/>
    <p:sldId id="356" r:id="rId58"/>
    <p:sldId id="357" r:id="rId59"/>
    <p:sldId id="358" r:id="rId60"/>
    <p:sldId id="379" r:id="rId61"/>
    <p:sldId id="380" r:id="rId62"/>
    <p:sldId id="359" r:id="rId63"/>
    <p:sldId id="383" r:id="rId64"/>
    <p:sldId id="360" r:id="rId65"/>
    <p:sldId id="361" r:id="rId66"/>
    <p:sldId id="362" r:id="rId67"/>
    <p:sldId id="363" r:id="rId68"/>
    <p:sldId id="364" r:id="rId69"/>
    <p:sldId id="365" r:id="rId70"/>
    <p:sldId id="366" r:id="rId71"/>
    <p:sldId id="367" r:id="rId72"/>
    <p:sldId id="368" r:id="rId73"/>
    <p:sldId id="382" r:id="rId74"/>
    <p:sldId id="369" r:id="rId75"/>
    <p:sldId id="370" r:id="rId76"/>
    <p:sldId id="371" r:id="rId77"/>
    <p:sldId id="372" r:id="rId78"/>
    <p:sldId id="373" r:id="rId79"/>
    <p:sldId id="375" r:id="rId80"/>
    <p:sldId id="381" r:id="rId81"/>
    <p:sldId id="384" r:id="rId82"/>
    <p:sldId id="385" r:id="rId83"/>
  </p:sldIdLst>
  <p:sldSz cx="9144000" cy="6858000" type="screen4x3"/>
  <p:notesSz cx="7099300" cy="10234613"/>
  <p:defaultTextStyle>
    <a:defPPr>
      <a:defRPr lang="el-GR"/>
    </a:defPPr>
    <a:lvl1pPr algn="ctr" rtl="0" eaLnBrk="0" fontAlgn="base" hangingPunct="0">
      <a:spcBef>
        <a:spcPct val="50000"/>
      </a:spcBef>
      <a:spcAft>
        <a:spcPct val="0"/>
      </a:spcAft>
      <a:defRPr sz="1400" b="1" kern="1200">
        <a:solidFill>
          <a:srgbClr val="FFFF00"/>
        </a:solidFill>
        <a:latin typeface="Garamond" pitchFamily="18" charset="0"/>
        <a:ea typeface="+mn-ea"/>
        <a:cs typeface="+mn-cs"/>
      </a:defRPr>
    </a:lvl1pPr>
    <a:lvl2pPr marL="457200" algn="ctr" rtl="0" eaLnBrk="0" fontAlgn="base" hangingPunct="0">
      <a:spcBef>
        <a:spcPct val="50000"/>
      </a:spcBef>
      <a:spcAft>
        <a:spcPct val="0"/>
      </a:spcAft>
      <a:defRPr sz="1400" b="1" kern="1200">
        <a:solidFill>
          <a:srgbClr val="FFFF00"/>
        </a:solidFill>
        <a:latin typeface="Garamond" pitchFamily="18" charset="0"/>
        <a:ea typeface="+mn-ea"/>
        <a:cs typeface="+mn-cs"/>
      </a:defRPr>
    </a:lvl2pPr>
    <a:lvl3pPr marL="914400" algn="ctr" rtl="0" eaLnBrk="0" fontAlgn="base" hangingPunct="0">
      <a:spcBef>
        <a:spcPct val="50000"/>
      </a:spcBef>
      <a:spcAft>
        <a:spcPct val="0"/>
      </a:spcAft>
      <a:defRPr sz="1400" b="1" kern="1200">
        <a:solidFill>
          <a:srgbClr val="FFFF00"/>
        </a:solidFill>
        <a:latin typeface="Garamond" pitchFamily="18" charset="0"/>
        <a:ea typeface="+mn-ea"/>
        <a:cs typeface="+mn-cs"/>
      </a:defRPr>
    </a:lvl3pPr>
    <a:lvl4pPr marL="1371600" algn="ctr" rtl="0" eaLnBrk="0" fontAlgn="base" hangingPunct="0">
      <a:spcBef>
        <a:spcPct val="50000"/>
      </a:spcBef>
      <a:spcAft>
        <a:spcPct val="0"/>
      </a:spcAft>
      <a:defRPr sz="1400" b="1" kern="1200">
        <a:solidFill>
          <a:srgbClr val="FFFF00"/>
        </a:solidFill>
        <a:latin typeface="Garamond" pitchFamily="18" charset="0"/>
        <a:ea typeface="+mn-ea"/>
        <a:cs typeface="+mn-cs"/>
      </a:defRPr>
    </a:lvl4pPr>
    <a:lvl5pPr marL="1828800" algn="ctr" rtl="0" eaLnBrk="0" fontAlgn="base" hangingPunct="0">
      <a:spcBef>
        <a:spcPct val="50000"/>
      </a:spcBef>
      <a:spcAft>
        <a:spcPct val="0"/>
      </a:spcAft>
      <a:defRPr sz="1400" b="1" kern="1200">
        <a:solidFill>
          <a:srgbClr val="FFFF00"/>
        </a:solidFill>
        <a:latin typeface="Garamond" pitchFamily="18" charset="0"/>
        <a:ea typeface="+mn-ea"/>
        <a:cs typeface="+mn-cs"/>
      </a:defRPr>
    </a:lvl5pPr>
    <a:lvl6pPr marL="2286000" algn="l" defTabSz="914400" rtl="0" eaLnBrk="1" latinLnBrk="0" hangingPunct="1">
      <a:defRPr sz="1400" b="1" kern="1200">
        <a:solidFill>
          <a:srgbClr val="FFFF00"/>
        </a:solidFill>
        <a:latin typeface="Garamond" pitchFamily="18" charset="0"/>
        <a:ea typeface="+mn-ea"/>
        <a:cs typeface="+mn-cs"/>
      </a:defRPr>
    </a:lvl6pPr>
    <a:lvl7pPr marL="2743200" algn="l" defTabSz="914400" rtl="0" eaLnBrk="1" latinLnBrk="0" hangingPunct="1">
      <a:defRPr sz="1400" b="1" kern="1200">
        <a:solidFill>
          <a:srgbClr val="FFFF00"/>
        </a:solidFill>
        <a:latin typeface="Garamond" pitchFamily="18" charset="0"/>
        <a:ea typeface="+mn-ea"/>
        <a:cs typeface="+mn-cs"/>
      </a:defRPr>
    </a:lvl7pPr>
    <a:lvl8pPr marL="3200400" algn="l" defTabSz="914400" rtl="0" eaLnBrk="1" latinLnBrk="0" hangingPunct="1">
      <a:defRPr sz="1400" b="1" kern="1200">
        <a:solidFill>
          <a:srgbClr val="FFFF00"/>
        </a:solidFill>
        <a:latin typeface="Garamond" pitchFamily="18" charset="0"/>
        <a:ea typeface="+mn-ea"/>
        <a:cs typeface="+mn-cs"/>
      </a:defRPr>
    </a:lvl8pPr>
    <a:lvl9pPr marL="3657600" algn="l" defTabSz="914400" rtl="0" eaLnBrk="1" latinLnBrk="0" hangingPunct="1">
      <a:defRPr sz="1400" b="1" kern="1200">
        <a:solidFill>
          <a:srgbClr val="FFFF00"/>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7" autoAdjust="0"/>
    <p:restoredTop sz="82912" autoAdjust="0"/>
  </p:normalViewPr>
  <p:slideViewPr>
    <p:cSldViewPr>
      <p:cViewPr>
        <p:scale>
          <a:sx n="110" d="100"/>
          <a:sy n="110" d="100"/>
        </p:scale>
        <p:origin x="133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74" d="100"/>
          <a:sy n="74" d="100"/>
        </p:scale>
        <p:origin x="-2190" y="-102"/>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1" hangingPunct="1">
              <a:spcBef>
                <a:spcPct val="0"/>
              </a:spcBef>
              <a:defRPr sz="1300" b="0">
                <a:solidFill>
                  <a:schemeClr val="tx1"/>
                </a:solidFill>
                <a:latin typeface="Arial" charset="0"/>
              </a:defRPr>
            </a:lvl1pPr>
          </a:lstStyle>
          <a:p>
            <a:pPr>
              <a:defRPr/>
            </a:pPr>
            <a:endParaRPr lang="el-GR"/>
          </a:p>
        </p:txBody>
      </p:sp>
    </p:spTree>
    <p:extLst>
      <p:ext uri="{BB962C8B-B14F-4D97-AF65-F5344CB8AC3E}">
        <p14:creationId xmlns:p14="http://schemas.microsoft.com/office/powerpoint/2010/main" val="225571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1" hangingPunct="1">
              <a:spcBef>
                <a:spcPct val="0"/>
              </a:spcBef>
              <a:defRPr sz="1300" b="0">
                <a:solidFill>
                  <a:schemeClr val="tx1"/>
                </a:solidFill>
                <a:latin typeface="Arial" charset="0"/>
              </a:defRPr>
            </a:lvl1pPr>
          </a:lstStyle>
          <a:p>
            <a:pPr>
              <a:defRPr/>
            </a:pPr>
            <a:endParaRPr lang="el-GR"/>
          </a:p>
        </p:txBody>
      </p:sp>
      <p:sp>
        <p:nvSpPr>
          <p:cNvPr id="2560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spcBef>
                <a:spcPct val="0"/>
              </a:spcBef>
              <a:defRPr sz="1300" b="0">
                <a:solidFill>
                  <a:schemeClr val="tx1"/>
                </a:solidFill>
                <a:latin typeface="Arial" charset="0"/>
              </a:defRPr>
            </a:lvl1pPr>
          </a:lstStyle>
          <a:p>
            <a:pPr>
              <a:defRPr/>
            </a:pPr>
            <a:endParaRPr lang="el-GR"/>
          </a:p>
        </p:txBody>
      </p:sp>
      <p:sp>
        <p:nvSpPr>
          <p:cNvPr id="9318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2560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eaLnBrk="1" hangingPunct="1">
              <a:spcBef>
                <a:spcPct val="0"/>
              </a:spcBef>
              <a:defRPr sz="1300" b="0">
                <a:solidFill>
                  <a:schemeClr val="tx1"/>
                </a:solidFill>
                <a:latin typeface="Arial" charset="0"/>
              </a:defRPr>
            </a:lvl1pPr>
          </a:lstStyle>
          <a:p>
            <a:pPr>
              <a:defRPr/>
            </a:pPr>
            <a:r>
              <a:rPr lang="el-GR"/>
              <a:t>Protein Structure - Ακαδημαϊκές Εκδόσεις 2007</a:t>
            </a:r>
          </a:p>
        </p:txBody>
      </p:sp>
      <p:sp>
        <p:nvSpPr>
          <p:cNvPr id="2560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spcBef>
                <a:spcPct val="0"/>
              </a:spcBef>
              <a:defRPr sz="1300" b="0">
                <a:solidFill>
                  <a:schemeClr val="tx1"/>
                </a:solidFill>
                <a:latin typeface="Arial" charset="0"/>
              </a:defRPr>
            </a:lvl1pPr>
          </a:lstStyle>
          <a:p>
            <a:pPr>
              <a:defRPr/>
            </a:pPr>
            <a:fld id="{47324572-26E3-418A-B058-7BD526AC927A}" type="slidenum">
              <a:rPr lang="el-GR"/>
              <a:pPr>
                <a:defRPr/>
              </a:pPr>
              <a:t>‹#›</a:t>
            </a:fld>
            <a:endParaRPr lang="el-GR"/>
          </a:p>
        </p:txBody>
      </p:sp>
    </p:spTree>
    <p:extLst>
      <p:ext uri="{BB962C8B-B14F-4D97-AF65-F5344CB8AC3E}">
        <p14:creationId xmlns:p14="http://schemas.microsoft.com/office/powerpoint/2010/main" val="426217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3148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197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3901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8652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6628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721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4AEB4AF-0985-49C4-A8F0-56FA953C1AC2}" type="slidenum">
              <a:rPr lang="en-US" smtClean="0"/>
              <a:pPr/>
              <a:t>46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a:spcBef>
                <a:spcPct val="0"/>
              </a:spcBef>
            </a:pPr>
            <a:r>
              <a:rPr lang="en-US" b="1" smtClean="0">
                <a:solidFill>
                  <a:srgbClr val="FFFF00"/>
                </a:solidFill>
              </a:rPr>
              <a:t>Gasses produced by the metabolic activities of the anaerobic bacteria first cause a slight inflation of the abdomen.  The carcass may later assume a fully inflated, balloon-like appearance.  Adult and larval blowflies in large numbers attracted to fluids seeping from body, normal soil dwelling fauna depart soil because of seepage of fluids; some muscid flies and ants which can feed on larvae and retard maggot activity.</a:t>
            </a:r>
          </a:p>
          <a:p>
            <a:pPr eaLnBrk="1" hangingPunct="1"/>
            <a:endParaRPr lang="en-US" smtClean="0"/>
          </a:p>
        </p:txBody>
      </p:sp>
    </p:spTree>
    <p:extLst>
      <p:ext uri="{BB962C8B-B14F-4D97-AF65-F5344CB8AC3E}">
        <p14:creationId xmlns:p14="http://schemas.microsoft.com/office/powerpoint/2010/main" val="34744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B13D398-8946-4825-A4BF-FCA6B3C555B0}" type="slidenum">
              <a:rPr lang="en-US" smtClean="0"/>
              <a:pPr/>
              <a:t>55</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a:spcBef>
                <a:spcPct val="0"/>
              </a:spcBef>
            </a:pPr>
            <a:r>
              <a:rPr lang="en-US" b="1" u="sng" smtClean="0">
                <a:solidFill>
                  <a:srgbClr val="FFFF00"/>
                </a:solidFill>
              </a:rPr>
              <a:t>Decay Stage</a:t>
            </a:r>
            <a:r>
              <a:rPr lang="en-US" b="1" smtClean="0">
                <a:solidFill>
                  <a:srgbClr val="FFFF00"/>
                </a:solidFill>
              </a:rPr>
              <a:t> - Black Putrefaction (Days 5-11) -- Decay stage begins when the abdominal wall is broken, allowing gasses to escape and carcass deflates.  This process is facilitated by feeding activities of larval flies present on the exposed remains.  Adult flies start to leave body, mainly larval mass.  Carcass begins to assume a blackened, wet appearance, and most of the flesh will be removed by the maggots.  Toward end of this period, carcass will begin to dry and beetles feed on drier                    tissue.  Flies start to pupate.  Predatory beetles such as rove beetles and histerids come to feed on other  insects.</a:t>
            </a:r>
          </a:p>
          <a:p>
            <a:pPr eaLnBrk="1" hangingPunct="1"/>
            <a:endParaRPr lang="en-US" smtClean="0"/>
          </a:p>
        </p:txBody>
      </p:sp>
    </p:spTree>
    <p:extLst>
      <p:ext uri="{BB962C8B-B14F-4D97-AF65-F5344CB8AC3E}">
        <p14:creationId xmlns:p14="http://schemas.microsoft.com/office/powerpoint/2010/main" val="67146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74954FA-47DB-4E28-8700-17C0E8C64910}" type="slidenum">
              <a:rPr lang="en-US" smtClean="0"/>
              <a:pPr/>
              <a:t>60</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a:spcBef>
                <a:spcPct val="0"/>
              </a:spcBef>
            </a:pPr>
            <a:r>
              <a:rPr lang="en-US" b="1" u="sng" smtClean="0">
                <a:solidFill>
                  <a:srgbClr val="FFFF00"/>
                </a:solidFill>
              </a:rPr>
              <a:t>Postdecay Stage</a:t>
            </a:r>
            <a:r>
              <a:rPr lang="en-US" b="1" smtClean="0">
                <a:solidFill>
                  <a:srgbClr val="FFFF00"/>
                </a:solidFill>
              </a:rPr>
              <a:t> - Butyric fermentation (Days 10-25) -- In dry habitats, remains consisted of dry skin, cartilage and bones.  Site for dermestid beetles, histerids, fly pupae, immature and adult rove beetles.  In wet habitats, a large quantity of wet, viscous material, termed byproducts of decomposition, was found in the soil under the remains.  Site for immature and adult moth flies, sphaerocerid and muscid flies, rove beetles.</a:t>
            </a:r>
          </a:p>
          <a:p>
            <a:pPr eaLnBrk="1" hangingPunct="1"/>
            <a:endParaRPr lang="en-US" smtClean="0"/>
          </a:p>
        </p:txBody>
      </p:sp>
    </p:spTree>
    <p:extLst>
      <p:ext uri="{BB962C8B-B14F-4D97-AF65-F5344CB8AC3E}">
        <p14:creationId xmlns:p14="http://schemas.microsoft.com/office/powerpoint/2010/main" val="313376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127E295-BE0D-4EDF-BDA2-C32166FB74AC}" type="slidenum">
              <a:rPr lang="en-US" smtClean="0"/>
              <a:pPr/>
              <a:t>61</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a:spcBef>
                <a:spcPct val="0"/>
              </a:spcBef>
            </a:pPr>
            <a:r>
              <a:rPr lang="en-US" b="1" u="sng" smtClean="0">
                <a:solidFill>
                  <a:srgbClr val="FFFF00"/>
                </a:solidFill>
              </a:rPr>
              <a:t>Dry Stage</a:t>
            </a:r>
            <a:r>
              <a:rPr lang="en-US" b="1" smtClean="0">
                <a:solidFill>
                  <a:srgbClr val="FFFF00"/>
                </a:solidFill>
              </a:rPr>
              <a:t> (Days 25 +) -- This stage is reached when mainly bones and hair remain.  Odor is primarily that of normal soil and litter.  Some dermestid beetles, histerids, fly pupae, immature and adult rove beetles, normal soil fauna (mites) start to return.  Can last several months to even years.</a:t>
            </a:r>
          </a:p>
          <a:p>
            <a:pPr eaLnBrk="1" hangingPunct="1"/>
            <a:endParaRPr lang="en-US" smtClean="0"/>
          </a:p>
        </p:txBody>
      </p:sp>
    </p:spTree>
    <p:extLst>
      <p:ext uri="{BB962C8B-B14F-4D97-AF65-F5344CB8AC3E}">
        <p14:creationId xmlns:p14="http://schemas.microsoft.com/office/powerpoint/2010/main" val="273173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20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6482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3691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33303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9763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2131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00304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7650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a:defRPr/>
            </a:pPr>
            <a:r>
              <a:rPr lang="el-GR" smtClean="0"/>
              <a:t>Ανασυνδυασμένο DNA</a:t>
            </a:r>
            <a:endParaRPr lang="el-GR"/>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r>
              <a:rPr lang="el-GR" smtClean="0"/>
              <a:t>Ακαδημαϊκές Εκδόσεις 2007</a:t>
            </a:r>
            <a:endParaRPr lang="el-G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50F55BF1-E165-44B2-8351-30BA92326725}" type="slidenum">
              <a:rPr lang="el-GR" smtClean="0"/>
              <a:pPr>
                <a:defRPr/>
              </a:pPr>
              <a:t>‹#›</a:t>
            </a:fld>
            <a:endParaRPr lang="el-GR"/>
          </a:p>
        </p:txBody>
      </p:sp>
    </p:spTree>
    <p:extLst>
      <p:ext uri="{BB962C8B-B14F-4D97-AF65-F5344CB8AC3E}">
        <p14:creationId xmlns:p14="http://schemas.microsoft.com/office/powerpoint/2010/main" val="140011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Πανοραμική εικόνα με λεζάντα">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059E700-EF95-463F-B75A-2CDEC15C5A37}" type="datetimeFigureOut">
              <a:rPr lang="en-US" dirty="0"/>
              <a:t>12/10/2018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55489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l-GR" smtClean="0"/>
              <a:t>Στυλ κύριου τίτλου</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857C6CC6-9B37-4318-8876-62F2332BE330}" type="datetimeFigureOut">
              <a:rPr lang="en-US" dirty="0"/>
              <a:t>12/10/2018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35232642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l-GR" smtClean="0"/>
              <a:t>Στυλ κύριου τίτλου</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71C7781-F104-4BD5-BC26-3DB2DD695986}" type="datetimeFigureOut">
              <a:rPr lang="en-US" dirty="0"/>
              <a:t>12/10/2018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252176274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BBB9AD0-4BAD-48BB-B06C-62CAB66B1652}" type="datetimeFigureOut">
              <a:rPr lang="en-US" dirty="0"/>
              <a:t>12/10/2018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78903247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dirty="0"/>
              <a:t>12/10/2018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398470208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l-GR" smtClean="0"/>
              <a:t>Στυλ κύριου τίτλου</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dirty="0"/>
              <a:t>12/10/2018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33454996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7621301" y="6387910"/>
            <a:ext cx="990599" cy="228659"/>
          </a:xfrm>
        </p:spPr>
        <p:txBody>
          <a:bodyPr/>
          <a:lstStyle/>
          <a:p>
            <a:fld id="{1F1580A0-ED6C-4884-9FFE-87471827F59A}" type="datetimeFigureOut">
              <a:rPr lang="en-US" dirty="0"/>
              <a:t>12/10/2018</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E40F2B2A-C80A-4511-B6B4-1B71EA37C432}" type="slidenum">
              <a:rPr lang="el-GR" smtClean="0"/>
              <a:pPr>
                <a:defRPr/>
              </a:pPr>
              <a:t>‹#›</a:t>
            </a:fld>
            <a:endParaRPr lang="el-GR"/>
          </a:p>
        </p:txBody>
      </p:sp>
    </p:spTree>
    <p:extLst>
      <p:ext uri="{BB962C8B-B14F-4D97-AF65-F5344CB8AC3E}">
        <p14:creationId xmlns:p14="http://schemas.microsoft.com/office/powerpoint/2010/main" val="340404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dirty="0"/>
              <a:t>12/10/2018</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A38511C-3ACB-4A3F-BC41-247ACB2FD43D}" type="slidenum">
              <a:rPr lang="el-GR" smtClean="0"/>
              <a:pPr>
                <a:defRPr/>
              </a:pPr>
              <a:t>‹#›</a:t>
            </a:fld>
            <a:endParaRPr lang="el-GR"/>
          </a:p>
        </p:txBody>
      </p:sp>
    </p:spTree>
    <p:extLst>
      <p:ext uri="{BB962C8B-B14F-4D97-AF65-F5344CB8AC3E}">
        <p14:creationId xmlns:p14="http://schemas.microsoft.com/office/powerpoint/2010/main" val="301489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616993E9-CEF0-47B7-AEA6-AFACC79966BA}" type="datetimeFigureOut">
              <a:rPr lang="en-US" dirty="0"/>
              <a:t>12/10/2018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211522270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2434F47-3A99-4701-A7D9-FE6C4D9DA92E}" type="datetimeFigureOut">
              <a:rPr lang="en-US" dirty="0"/>
              <a:t>12/10/2018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BC7F94E5-3E01-4372-A429-F1EAC0E8CA17}" type="slidenum">
              <a:rPr lang="el-GR" smtClean="0"/>
              <a:pPr>
                <a:defRPr/>
              </a:pPr>
              <a:t>‹#›</a:t>
            </a:fld>
            <a:endParaRPr lang="el-GR"/>
          </a:p>
        </p:txBody>
      </p:sp>
    </p:spTree>
    <p:extLst>
      <p:ext uri="{BB962C8B-B14F-4D97-AF65-F5344CB8AC3E}">
        <p14:creationId xmlns:p14="http://schemas.microsoft.com/office/powerpoint/2010/main" val="241467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l-GR" smtClean="0"/>
              <a:t>Στυλ κύριου τίτλου</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99E62588-EC5C-453B-A942-AA1C7EFEEF33}" type="datetimeFigureOut">
              <a:rPr lang="en-US" dirty="0"/>
              <a:t>12/10/2018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D0E2FABB-A87D-443C-A19A-259573FAECE8}" type="slidenum">
              <a:rPr lang="el-GR" smtClean="0"/>
              <a:pPr>
                <a:defRPr/>
              </a:pPr>
              <a:t>‹#›</a:t>
            </a:fld>
            <a:endParaRPr lang="el-GR"/>
          </a:p>
        </p:txBody>
      </p:sp>
    </p:spTree>
    <p:extLst>
      <p:ext uri="{BB962C8B-B14F-4D97-AF65-F5344CB8AC3E}">
        <p14:creationId xmlns:p14="http://schemas.microsoft.com/office/powerpoint/2010/main" val="413366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22D5D575-BDA5-4AAF-81DC-5D38C213A391}" type="datetimeFigureOut">
              <a:rPr lang="en-US" dirty="0"/>
              <a:t>12/10/2018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A6CBAA41-4FE2-4915-9AD0-488BCE614901}" type="slidenum">
              <a:rPr lang="el-GR" smtClean="0"/>
              <a:pPr>
                <a:defRPr/>
              </a:pPr>
              <a:t>‹#›</a:t>
            </a:fld>
            <a:endParaRPr lang="el-GR"/>
          </a:p>
        </p:txBody>
      </p:sp>
    </p:spTree>
    <p:extLst>
      <p:ext uri="{BB962C8B-B14F-4D97-AF65-F5344CB8AC3E}">
        <p14:creationId xmlns:p14="http://schemas.microsoft.com/office/powerpoint/2010/main" val="141620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dirty="0"/>
              <a:t>12/10/2018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DB8F86A6-A48F-4934-A5A6-7F75914EB9E0}" type="slidenum">
              <a:rPr lang="el-GR" smtClean="0"/>
              <a:pPr>
                <a:defRPr/>
              </a:pPr>
              <a:t>‹#›</a:t>
            </a:fld>
            <a:endParaRPr lang="el-GR"/>
          </a:p>
        </p:txBody>
      </p:sp>
    </p:spTree>
    <p:extLst>
      <p:ext uri="{BB962C8B-B14F-4D97-AF65-F5344CB8AC3E}">
        <p14:creationId xmlns:p14="http://schemas.microsoft.com/office/powerpoint/2010/main" val="53794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9CB959AD-49F4-478E-A013-BE606CDD1B41}" type="datetimeFigureOut">
              <a:rPr lang="en-US" dirty="0"/>
              <a:t>12/10/2018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C1D23081-2C25-43ED-AFD7-0DC424EB660A}" type="slidenum">
              <a:rPr lang="el-GR" smtClean="0"/>
              <a:pPr>
                <a:defRPr/>
              </a:pPr>
              <a:t>‹#›</a:t>
            </a:fld>
            <a:endParaRPr lang="el-GR"/>
          </a:p>
        </p:txBody>
      </p:sp>
    </p:spTree>
    <p:extLst>
      <p:ext uri="{BB962C8B-B14F-4D97-AF65-F5344CB8AC3E}">
        <p14:creationId xmlns:p14="http://schemas.microsoft.com/office/powerpoint/2010/main" val="323324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755E8D2-BCEE-4D3D-AE6D-93BD204BAD0C}" type="datetimeFigureOut">
              <a:rPr lang="en-US" dirty="0"/>
              <a:t>12/10/2018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05E7CFAB-7FBF-4E5B-976B-AE1233C5D938}" type="slidenum">
              <a:rPr lang="el-GR" smtClean="0"/>
              <a:pPr>
                <a:defRPr/>
              </a:pPr>
              <a:t>‹#›</a:t>
            </a:fld>
            <a:endParaRPr lang="el-GR"/>
          </a:p>
        </p:txBody>
      </p:sp>
    </p:spTree>
    <p:extLst>
      <p:ext uri="{BB962C8B-B14F-4D97-AF65-F5344CB8AC3E}">
        <p14:creationId xmlns:p14="http://schemas.microsoft.com/office/powerpoint/2010/main" val="3897103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BBF110E-D48F-4A61-BE6D-11D38A61FE05}" type="datetimeFigureOut">
              <a:rPr lang="en-US" dirty="0"/>
              <a:t>12/10/2018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D2CE2A7C-354C-4032-922D-722879729045}" type="slidenum">
              <a:rPr lang="el-GR" smtClean="0"/>
              <a:pPr>
                <a:defRPr/>
              </a:pPr>
              <a:t>‹#›</a:t>
            </a:fld>
            <a:endParaRPr lang="el-GR"/>
          </a:p>
        </p:txBody>
      </p:sp>
    </p:spTree>
    <p:extLst>
      <p:ext uri="{BB962C8B-B14F-4D97-AF65-F5344CB8AC3E}">
        <p14:creationId xmlns:p14="http://schemas.microsoft.com/office/powerpoint/2010/main" val="74645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FE61780-2E25-4081-A2D9-4C0805256F67}" type="datetimeFigureOut">
              <a:rPr lang="en-US" dirty="0"/>
              <a:t>12/10/2018</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dirty="0"/>
              <a:t>
              </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a:defRPr/>
            </a:pPr>
            <a:fld id="{89D5AC4A-C8B0-4A9A-9FF8-CDEE04C13744}" type="slidenum">
              <a:rPr lang="el-GR" smtClean="0"/>
              <a:pPr>
                <a:defRPr/>
              </a:pPr>
              <a:t>‹#›</a:t>
            </a:fld>
            <a:endParaRPr lang="el-GR"/>
          </a:p>
        </p:txBody>
      </p:sp>
    </p:spTree>
    <p:extLst>
      <p:ext uri="{BB962C8B-B14F-4D97-AF65-F5344CB8AC3E}">
        <p14:creationId xmlns:p14="http://schemas.microsoft.com/office/powerpoint/2010/main" val="388718755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hf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4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Θέση αριθμού διαφάνειας"/>
          <p:cNvSpPr>
            <a:spLocks noGrp="1"/>
          </p:cNvSpPr>
          <p:nvPr>
            <p:ph type="sldNum" sz="quarter" idx="12"/>
          </p:nvPr>
        </p:nvSpPr>
        <p:spPr>
          <a:noFill/>
        </p:spPr>
        <p:txBody>
          <a:bodyPr/>
          <a:lstStyle/>
          <a:p>
            <a:fld id="{DAB1E722-5C4A-40E1-9A6A-FD67607D812B}" type="slidenum">
              <a:rPr lang="el-GR" smtClean="0"/>
              <a:pPr/>
              <a:t>1</a:t>
            </a:fld>
            <a:endParaRPr lang="el-GR" smtClean="0"/>
          </a:p>
        </p:txBody>
      </p:sp>
      <p:sp>
        <p:nvSpPr>
          <p:cNvPr id="32773" name="Rectangle 5"/>
          <p:cNvSpPr>
            <a:spLocks noChangeArrowheads="1"/>
          </p:cNvSpPr>
          <p:nvPr/>
        </p:nvSpPr>
        <p:spPr bwMode="auto">
          <a:xfrm>
            <a:off x="3492500" y="2349500"/>
            <a:ext cx="5400675" cy="2592388"/>
          </a:xfrm>
          <a:prstGeom prst="rect">
            <a:avLst/>
          </a:prstGeom>
          <a:noFill/>
          <a:ln w="9525">
            <a:noFill/>
            <a:miter lim="800000"/>
            <a:headEnd/>
            <a:tailEnd/>
          </a:ln>
          <a:effectLst/>
        </p:spPr>
        <p:txBody>
          <a:bodyPr/>
          <a:lstStyle/>
          <a:p>
            <a:pPr algn="l" eaLnBrk="1" hangingPunct="1">
              <a:spcBef>
                <a:spcPct val="20000"/>
              </a:spcBef>
              <a:buClr>
                <a:schemeClr val="hlink"/>
              </a:buClr>
              <a:buSzPct val="70000"/>
              <a:buFont typeface="Wingdings" pitchFamily="2" charset="2"/>
              <a:buNone/>
              <a:defRPr/>
            </a:pPr>
            <a:endParaRPr lang="el-GR" sz="1800">
              <a:solidFill>
                <a:schemeClr val="hlink"/>
              </a:solidFill>
              <a:effectLst>
                <a:outerShdw blurRad="38100" dist="38100" dir="2700000" algn="tl">
                  <a:srgbClr val="000000"/>
                </a:outerShdw>
              </a:effectLst>
            </a:endParaRPr>
          </a:p>
          <a:p>
            <a:pPr algn="l" eaLnBrk="1" hangingPunct="1">
              <a:spcBef>
                <a:spcPct val="20000"/>
              </a:spcBef>
              <a:buClr>
                <a:schemeClr val="hlink"/>
              </a:buClr>
              <a:buSzPct val="70000"/>
              <a:buFont typeface="Wingdings" pitchFamily="2" charset="2"/>
              <a:buNone/>
              <a:defRPr/>
            </a:pPr>
            <a:r>
              <a:rPr lang="el-GR" sz="4000">
                <a:solidFill>
                  <a:schemeClr val="hlink"/>
                </a:solidFill>
                <a:effectLst>
                  <a:outerShdw blurRad="38100" dist="38100" dir="2700000" algn="tl">
                    <a:srgbClr val="000000"/>
                  </a:outerShdw>
                </a:effectLst>
              </a:rPr>
              <a:t>Γενετικά αποτυπώματα και ιατροδικαστική</a:t>
            </a:r>
          </a:p>
        </p:txBody>
      </p:sp>
      <p:pic>
        <p:nvPicPr>
          <p:cNvPr id="3076" name="Picture 9"/>
          <p:cNvPicPr>
            <a:picLocks noChangeAspect="1" noChangeArrowheads="1"/>
          </p:cNvPicPr>
          <p:nvPr/>
        </p:nvPicPr>
        <p:blipFill>
          <a:blip r:embed="rId3"/>
          <a:srcRect/>
          <a:stretch>
            <a:fillRect/>
          </a:stretch>
        </p:blipFill>
        <p:spPr bwMode="auto">
          <a:xfrm>
            <a:off x="611188" y="620713"/>
            <a:ext cx="2428875" cy="55451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Θέση αριθμού διαφάνειας"/>
          <p:cNvSpPr>
            <a:spLocks noGrp="1"/>
          </p:cNvSpPr>
          <p:nvPr>
            <p:ph type="sldNum" sz="quarter" idx="12"/>
          </p:nvPr>
        </p:nvSpPr>
        <p:spPr>
          <a:noFill/>
        </p:spPr>
        <p:txBody>
          <a:bodyPr/>
          <a:lstStyle/>
          <a:p>
            <a:fld id="{5A2632F4-30E3-46C9-B8B3-E7A5B8D5B5DA}" type="slidenum">
              <a:rPr lang="el-GR" smtClean="0"/>
              <a:pPr/>
              <a:t>10</a:t>
            </a:fld>
            <a:endParaRPr lang="el-GR" smtClean="0"/>
          </a:p>
        </p:txBody>
      </p:sp>
      <p:sp>
        <p:nvSpPr>
          <p:cNvPr id="140290" name="Rectangle 2"/>
          <p:cNvSpPr>
            <a:spLocks noChangeArrowheads="1"/>
          </p:cNvSpPr>
          <p:nvPr/>
        </p:nvSpPr>
        <p:spPr bwMode="auto">
          <a:xfrm>
            <a:off x="771894" y="836712"/>
            <a:ext cx="7632526" cy="954107"/>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2000" dirty="0">
                <a:solidFill>
                  <a:schemeClr val="bg1"/>
                </a:solidFill>
                <a:effectLst>
                  <a:outerShdw blurRad="38100" dist="38100" dir="2700000" algn="tl">
                    <a:srgbClr val="000000"/>
                  </a:outerShdw>
                </a:effectLst>
              </a:rPr>
              <a:t>ΠΙΝΑΚΑΣ 16.2:</a:t>
            </a:r>
            <a:r>
              <a:rPr lang="el-GR" sz="1800" dirty="0">
                <a:solidFill>
                  <a:schemeClr val="bg1"/>
                </a:solidFill>
              </a:rPr>
              <a:t> Οι βραχείες διαδοχικές επαναλήψεις χρησιμοποιούνται για την ανάλυση του προφίλ του </a:t>
            </a:r>
            <a:r>
              <a:rPr lang="el-GR" sz="1800" dirty="0" err="1">
                <a:solidFill>
                  <a:schemeClr val="bg1"/>
                </a:solidFill>
              </a:rPr>
              <a:t>γονιδιωματικού</a:t>
            </a:r>
            <a:r>
              <a:rPr lang="el-GR" sz="1800" dirty="0">
                <a:solidFill>
                  <a:schemeClr val="bg1"/>
                </a:solidFill>
              </a:rPr>
              <a:t> DNA από τις διωκτικές αρχές σε ολόκληρο τον κόσμο.</a:t>
            </a:r>
          </a:p>
        </p:txBody>
      </p:sp>
      <p:pic>
        <p:nvPicPr>
          <p:cNvPr id="15364" name="Picture 3"/>
          <p:cNvPicPr>
            <a:picLocks noChangeAspect="1" noChangeArrowheads="1"/>
          </p:cNvPicPr>
          <p:nvPr/>
        </p:nvPicPr>
        <p:blipFill>
          <a:blip r:embed="rId3"/>
          <a:srcRect/>
          <a:stretch>
            <a:fillRect/>
          </a:stretch>
        </p:blipFill>
        <p:spPr bwMode="auto">
          <a:xfrm>
            <a:off x="16157" y="2276872"/>
            <a:ext cx="9144000" cy="43529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a:xfrm>
            <a:off x="863588" y="679573"/>
            <a:ext cx="7416824" cy="1143000"/>
          </a:xfrm>
        </p:spPr>
        <p:txBody>
          <a:bodyPr/>
          <a:lstStyle/>
          <a:p>
            <a:pPr eaLnBrk="1" hangingPunct="1">
              <a:defRPr/>
            </a:pPr>
            <a:r>
              <a:rPr lang="el-GR" sz="2800" dirty="0" smtClean="0"/>
              <a:t>Οι ανάλυση των </a:t>
            </a:r>
            <a:r>
              <a:rPr lang="en-US" sz="2800" dirty="0" smtClean="0"/>
              <a:t>STRs</a:t>
            </a:r>
            <a:r>
              <a:rPr lang="el-GR" sz="2800" dirty="0" smtClean="0"/>
              <a:t> γίνεται με </a:t>
            </a:r>
            <a:r>
              <a:rPr lang="en-US" sz="2800" dirty="0" smtClean="0"/>
              <a:t>PCR </a:t>
            </a:r>
            <a:r>
              <a:rPr lang="el-GR" sz="2800" dirty="0" smtClean="0"/>
              <a:t>με πολλαπλούς </a:t>
            </a:r>
            <a:r>
              <a:rPr lang="el-GR" sz="2800" dirty="0" err="1" smtClean="0"/>
              <a:t>εκκινητές</a:t>
            </a:r>
            <a:endParaRPr lang="el-GR" sz="2800" dirty="0" smtClean="0"/>
          </a:p>
        </p:txBody>
      </p:sp>
      <p:sp>
        <p:nvSpPr>
          <p:cNvPr id="157699" name="Rectangle 3"/>
          <p:cNvSpPr>
            <a:spLocks noGrp="1" noChangeArrowheads="1"/>
          </p:cNvSpPr>
          <p:nvPr>
            <p:ph idx="1"/>
          </p:nvPr>
        </p:nvSpPr>
        <p:spPr>
          <a:xfrm>
            <a:off x="467544" y="2960948"/>
            <a:ext cx="8229600" cy="2250740"/>
          </a:xfrm>
        </p:spPr>
        <p:txBody>
          <a:bodyPr>
            <a:normAutofit/>
          </a:bodyPr>
          <a:lstStyle/>
          <a:p>
            <a:pPr eaLnBrk="1" hangingPunct="1">
              <a:defRPr/>
            </a:pPr>
            <a:r>
              <a:rPr lang="el-GR" sz="2000" dirty="0" smtClean="0"/>
              <a:t>Σε κάθε ζεύγος ο ένας </a:t>
            </a:r>
            <a:r>
              <a:rPr lang="el-GR" sz="2000" dirty="0" err="1" smtClean="0"/>
              <a:t>εκκινητής</a:t>
            </a:r>
            <a:r>
              <a:rPr lang="el-GR" sz="2000" dirty="0" smtClean="0"/>
              <a:t> είναι </a:t>
            </a:r>
            <a:r>
              <a:rPr lang="el-GR" sz="2000" dirty="0" err="1" smtClean="0"/>
              <a:t>σημασμένος</a:t>
            </a:r>
            <a:r>
              <a:rPr lang="el-GR" sz="2000" dirty="0" smtClean="0"/>
              <a:t> με μία από τις 4 φθορίζουσες ομάδες που χρησιμοποιούνται κατά την </a:t>
            </a:r>
            <a:r>
              <a:rPr lang="el-GR" sz="2000" dirty="0" smtClean="0"/>
              <a:t>αλληλούχηση </a:t>
            </a:r>
            <a:r>
              <a:rPr lang="el-GR" sz="2000" dirty="0" smtClean="0"/>
              <a:t>του </a:t>
            </a:r>
            <a:r>
              <a:rPr lang="en-US" sz="2000" dirty="0" smtClean="0"/>
              <a:t>DNA</a:t>
            </a:r>
          </a:p>
          <a:p>
            <a:pPr eaLnBrk="1" hangingPunct="1">
              <a:defRPr/>
            </a:pPr>
            <a:r>
              <a:rPr lang="el-GR" sz="2000" dirty="0" smtClean="0"/>
              <a:t>Η ανίχνευση γίνεται με τη βοήθεια λέιζερ</a:t>
            </a:r>
          </a:p>
          <a:p>
            <a:pPr eaLnBrk="1" hangingPunct="1">
              <a:defRPr/>
            </a:pPr>
            <a:r>
              <a:rPr lang="el-GR" sz="2000" dirty="0" smtClean="0"/>
              <a:t>Έτσι προσδιορίζεται το μήκος των προϊόντων </a:t>
            </a:r>
          </a:p>
        </p:txBody>
      </p:sp>
      <p:sp>
        <p:nvSpPr>
          <p:cNvPr id="16386" name="3 - Θέση αριθμού διαφάνειας"/>
          <p:cNvSpPr>
            <a:spLocks noGrp="1"/>
          </p:cNvSpPr>
          <p:nvPr>
            <p:ph type="sldNum" sz="quarter" idx="12"/>
          </p:nvPr>
        </p:nvSpPr>
        <p:spPr>
          <a:noFill/>
        </p:spPr>
        <p:txBody>
          <a:bodyPr/>
          <a:lstStyle/>
          <a:p>
            <a:fld id="{77F4D5C9-E7DD-443B-B7E0-C71F6E0701AF}" type="slidenum">
              <a:rPr lang="el-GR" smtClean="0"/>
              <a:pPr/>
              <a:t>11</a:t>
            </a:fld>
            <a:endParaRPr lang="el-GR"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Θέση αριθμού διαφάνειας"/>
          <p:cNvSpPr>
            <a:spLocks noGrp="1"/>
          </p:cNvSpPr>
          <p:nvPr>
            <p:ph type="sldNum" sz="quarter" idx="12"/>
          </p:nvPr>
        </p:nvSpPr>
        <p:spPr>
          <a:noFill/>
        </p:spPr>
        <p:txBody>
          <a:bodyPr/>
          <a:lstStyle/>
          <a:p>
            <a:fld id="{F61A1D6A-37B6-468D-8FE3-588AFC7F3EC4}" type="slidenum">
              <a:rPr lang="el-GR" smtClean="0"/>
              <a:pPr/>
              <a:t>12</a:t>
            </a:fld>
            <a:endParaRPr lang="el-GR" smtClean="0"/>
          </a:p>
        </p:txBody>
      </p:sp>
      <p:sp>
        <p:nvSpPr>
          <p:cNvPr id="139266" name="Rectangle 2"/>
          <p:cNvSpPr>
            <a:spLocks noChangeArrowheads="1"/>
          </p:cNvSpPr>
          <p:nvPr/>
        </p:nvSpPr>
        <p:spPr bwMode="auto">
          <a:xfrm>
            <a:off x="538757" y="555683"/>
            <a:ext cx="7048649" cy="954107"/>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1800" dirty="0" smtClean="0">
                <a:solidFill>
                  <a:schemeClr val="bg1"/>
                </a:solidFill>
              </a:rPr>
              <a:t>Ανάλυση </a:t>
            </a:r>
            <a:r>
              <a:rPr lang="el-GR" sz="1800" dirty="0">
                <a:solidFill>
                  <a:schemeClr val="bg1"/>
                </a:solidFill>
              </a:rPr>
              <a:t>των γενετικών τόπων STR που χρησιμοποιεί το FBI με τη χρήση του σετ αντιδραστηρίων </a:t>
            </a:r>
            <a:r>
              <a:rPr lang="el-GR" sz="1800" dirty="0" err="1">
                <a:solidFill>
                  <a:schemeClr val="bg1"/>
                </a:solidFill>
              </a:rPr>
              <a:t>PowerPlex</a:t>
            </a:r>
            <a:r>
              <a:rPr lang="el-GR" sz="1800" dirty="0">
                <a:solidFill>
                  <a:schemeClr val="bg1"/>
                </a:solidFill>
              </a:rPr>
              <a:t> 16, το οποίο κατασκευάζεται από την εταιρεία </a:t>
            </a:r>
            <a:r>
              <a:rPr lang="el-GR" sz="1800" dirty="0" err="1">
                <a:solidFill>
                  <a:schemeClr val="bg1"/>
                </a:solidFill>
              </a:rPr>
              <a:t>Promega</a:t>
            </a:r>
            <a:r>
              <a:rPr lang="el-GR" sz="1800" dirty="0">
                <a:solidFill>
                  <a:schemeClr val="bg1"/>
                </a:solidFill>
              </a:rPr>
              <a:t> Inc.</a:t>
            </a:r>
          </a:p>
        </p:txBody>
      </p:sp>
      <p:pic>
        <p:nvPicPr>
          <p:cNvPr id="21508" name="Picture 3"/>
          <p:cNvPicPr>
            <a:picLocks noChangeAspect="1" noChangeArrowheads="1"/>
          </p:cNvPicPr>
          <p:nvPr/>
        </p:nvPicPr>
        <p:blipFill>
          <a:blip r:embed="rId3"/>
          <a:srcRect/>
          <a:stretch>
            <a:fillRect/>
          </a:stretch>
        </p:blipFill>
        <p:spPr bwMode="auto">
          <a:xfrm>
            <a:off x="1518493" y="1509790"/>
            <a:ext cx="6068913" cy="533506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Θέση αριθμού διαφάνειας"/>
          <p:cNvSpPr>
            <a:spLocks noGrp="1"/>
          </p:cNvSpPr>
          <p:nvPr>
            <p:ph type="sldNum" sz="quarter" idx="12"/>
          </p:nvPr>
        </p:nvSpPr>
        <p:spPr>
          <a:noFill/>
        </p:spPr>
        <p:txBody>
          <a:bodyPr/>
          <a:lstStyle/>
          <a:p>
            <a:fld id="{3B42777F-8285-4204-8C8E-9179D56E35A4}" type="slidenum">
              <a:rPr lang="el-GR" smtClean="0"/>
              <a:pPr/>
              <a:t>13</a:t>
            </a:fld>
            <a:endParaRPr lang="el-GR" smtClean="0"/>
          </a:p>
        </p:txBody>
      </p:sp>
      <p:sp>
        <p:nvSpPr>
          <p:cNvPr id="138242" name="Rectangle 2"/>
          <p:cNvSpPr>
            <a:spLocks noChangeArrowheads="1"/>
          </p:cNvSpPr>
          <p:nvPr/>
        </p:nvSpPr>
        <p:spPr bwMode="auto">
          <a:xfrm>
            <a:off x="468312" y="668299"/>
            <a:ext cx="7210304" cy="954107"/>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1800" dirty="0" smtClean="0">
                <a:solidFill>
                  <a:schemeClr val="bg1"/>
                </a:solidFill>
              </a:rPr>
              <a:t>Κλίμακα </a:t>
            </a:r>
            <a:r>
              <a:rPr lang="el-GR" sz="1800" dirty="0" err="1">
                <a:solidFill>
                  <a:schemeClr val="bg1"/>
                </a:solidFill>
              </a:rPr>
              <a:t>αλληλομόρφων</a:t>
            </a:r>
            <a:r>
              <a:rPr lang="el-GR" sz="1800" dirty="0">
                <a:solidFill>
                  <a:schemeClr val="bg1"/>
                </a:solidFill>
              </a:rPr>
              <a:t> που παρέχεται μαζί με το σετ αντιδραστηρίων </a:t>
            </a:r>
            <a:r>
              <a:rPr lang="el-GR" sz="1800" dirty="0" err="1">
                <a:solidFill>
                  <a:schemeClr val="bg1"/>
                </a:solidFill>
              </a:rPr>
              <a:t>Profiler</a:t>
            </a:r>
            <a:r>
              <a:rPr lang="el-GR" sz="1800" dirty="0">
                <a:solidFill>
                  <a:schemeClr val="bg1"/>
                </a:solidFill>
              </a:rPr>
              <a:t> </a:t>
            </a:r>
            <a:r>
              <a:rPr lang="el-GR" sz="1800" dirty="0" err="1">
                <a:solidFill>
                  <a:schemeClr val="bg1"/>
                </a:solidFill>
              </a:rPr>
              <a:t>Plus</a:t>
            </a:r>
            <a:r>
              <a:rPr lang="el-GR" sz="1800" dirty="0">
                <a:solidFill>
                  <a:schemeClr val="bg1"/>
                </a:solidFill>
              </a:rPr>
              <a:t>, το οποίο κατασκευάζεται από την εταιρεία </a:t>
            </a:r>
            <a:r>
              <a:rPr lang="el-GR" sz="1800" dirty="0" err="1">
                <a:solidFill>
                  <a:schemeClr val="bg1"/>
                </a:solidFill>
              </a:rPr>
              <a:t>Applied</a:t>
            </a:r>
            <a:r>
              <a:rPr lang="el-GR" sz="1800" dirty="0">
                <a:solidFill>
                  <a:schemeClr val="bg1"/>
                </a:solidFill>
              </a:rPr>
              <a:t> </a:t>
            </a:r>
            <a:r>
              <a:rPr lang="el-GR" sz="1800" dirty="0" err="1">
                <a:solidFill>
                  <a:schemeClr val="bg1"/>
                </a:solidFill>
              </a:rPr>
              <a:t>Biosystems</a:t>
            </a:r>
            <a:r>
              <a:rPr lang="el-GR" sz="1800" dirty="0">
                <a:solidFill>
                  <a:schemeClr val="bg1"/>
                </a:solidFill>
              </a:rPr>
              <a:t>.</a:t>
            </a:r>
          </a:p>
        </p:txBody>
      </p:sp>
      <p:pic>
        <p:nvPicPr>
          <p:cNvPr id="22532" name="Picture 3"/>
          <p:cNvPicPr>
            <a:picLocks noChangeAspect="1" noChangeArrowheads="1"/>
          </p:cNvPicPr>
          <p:nvPr/>
        </p:nvPicPr>
        <p:blipFill>
          <a:blip r:embed="rId3"/>
          <a:srcRect/>
          <a:stretch>
            <a:fillRect/>
          </a:stretch>
        </p:blipFill>
        <p:spPr bwMode="auto">
          <a:xfrm>
            <a:off x="1692754" y="1628800"/>
            <a:ext cx="5831517" cy="513123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αριθμού διαφάνειας"/>
          <p:cNvSpPr>
            <a:spLocks noGrp="1"/>
          </p:cNvSpPr>
          <p:nvPr>
            <p:ph type="sldNum" sz="quarter" idx="12"/>
          </p:nvPr>
        </p:nvSpPr>
        <p:spPr>
          <a:noFill/>
        </p:spPr>
        <p:txBody>
          <a:bodyPr/>
          <a:lstStyle/>
          <a:p>
            <a:fld id="{CBA850FA-BA62-477B-BDD9-92C64FB18B1E}" type="slidenum">
              <a:rPr lang="el-GR" smtClean="0"/>
              <a:pPr/>
              <a:t>14</a:t>
            </a:fld>
            <a:endParaRPr lang="el-GR" smtClean="0"/>
          </a:p>
        </p:txBody>
      </p:sp>
      <p:sp>
        <p:nvSpPr>
          <p:cNvPr id="137218" name="Rectangle 2"/>
          <p:cNvSpPr>
            <a:spLocks noChangeArrowheads="1"/>
          </p:cNvSpPr>
          <p:nvPr/>
        </p:nvSpPr>
        <p:spPr bwMode="auto">
          <a:xfrm>
            <a:off x="6400800" y="2647950"/>
            <a:ext cx="2743200" cy="1770063"/>
          </a:xfrm>
          <a:prstGeom prst="rect">
            <a:avLst/>
          </a:prstGeom>
          <a:noFill/>
          <a:ln w="9525" algn="ctr">
            <a:noFill/>
            <a:miter lim="800000"/>
            <a:headEnd/>
            <a:tailEnd/>
          </a:ln>
          <a:effectLst/>
        </p:spPr>
        <p:txBody>
          <a:bodyPr anchor="ctr">
            <a:spAutoFit/>
          </a:bodyPr>
          <a:lstStyle/>
          <a:p>
            <a:pPr algn="l" eaLnBrk="1" hangingPunct="1">
              <a:spcBef>
                <a:spcPct val="0"/>
              </a:spcBef>
              <a:defRPr/>
            </a:pPr>
            <a:r>
              <a:rPr lang="el-GR" sz="2000">
                <a:solidFill>
                  <a:schemeClr val="tx1"/>
                </a:solidFill>
                <a:effectLst>
                  <a:outerShdw blurRad="38100" dist="38100" dir="2700000" algn="tl">
                    <a:srgbClr val="000000"/>
                  </a:outerShdw>
                </a:effectLst>
              </a:rPr>
              <a:t>ΕΙΚΟΝΑ 16.5:</a:t>
            </a:r>
            <a:r>
              <a:rPr lang="el-GR" sz="1800">
                <a:solidFill>
                  <a:schemeClr val="tx1"/>
                </a:solidFill>
              </a:rPr>
              <a:t> Kατά την ανάλυση των γενετικών τόπων STR είναι δυνατόν να προκύψουν παραπλανητικά αποτελέσματα (2 έως 15%)</a:t>
            </a:r>
          </a:p>
        </p:txBody>
      </p:sp>
      <p:pic>
        <p:nvPicPr>
          <p:cNvPr id="23556" name="Picture 3"/>
          <p:cNvPicPr>
            <a:picLocks noChangeAspect="1" noChangeArrowheads="1"/>
          </p:cNvPicPr>
          <p:nvPr/>
        </p:nvPicPr>
        <p:blipFill>
          <a:blip r:embed="rId3"/>
          <a:srcRect/>
          <a:stretch>
            <a:fillRect/>
          </a:stretch>
        </p:blipFill>
        <p:spPr bwMode="auto">
          <a:xfrm>
            <a:off x="-25400" y="0"/>
            <a:ext cx="6400800" cy="6858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Θέση αριθμού διαφάνειας"/>
          <p:cNvSpPr>
            <a:spLocks noGrp="1"/>
          </p:cNvSpPr>
          <p:nvPr>
            <p:ph type="sldNum" sz="quarter" idx="12"/>
          </p:nvPr>
        </p:nvSpPr>
        <p:spPr>
          <a:noFill/>
        </p:spPr>
        <p:txBody>
          <a:bodyPr/>
          <a:lstStyle/>
          <a:p>
            <a:fld id="{79074EDE-274F-4B3E-9781-D80C7F8AB41F}" type="slidenum">
              <a:rPr lang="el-GR" smtClean="0"/>
              <a:pPr/>
              <a:t>15</a:t>
            </a:fld>
            <a:endParaRPr lang="el-GR" smtClean="0"/>
          </a:p>
        </p:txBody>
      </p:sp>
      <p:sp>
        <p:nvSpPr>
          <p:cNvPr id="136194" name="Rectangle 2"/>
          <p:cNvSpPr>
            <a:spLocks noChangeArrowheads="1"/>
          </p:cNvSpPr>
          <p:nvPr/>
        </p:nvSpPr>
        <p:spPr bwMode="auto">
          <a:xfrm>
            <a:off x="746103" y="734218"/>
            <a:ext cx="6932513" cy="671513"/>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1800" dirty="0" smtClean="0">
                <a:solidFill>
                  <a:schemeClr val="bg1"/>
                </a:solidFill>
              </a:rPr>
              <a:t>Κατά </a:t>
            </a:r>
            <a:r>
              <a:rPr lang="el-GR" sz="1800" dirty="0">
                <a:solidFill>
                  <a:schemeClr val="bg1"/>
                </a:solidFill>
              </a:rPr>
              <a:t>την ανάλυση των γενετικών τόπων STR είναι δυνατόν να εντοπιστούν δείγματα που περιέχουν DNA δύο ή περισσότερων ατόμων.</a:t>
            </a:r>
          </a:p>
        </p:txBody>
      </p:sp>
      <p:pic>
        <p:nvPicPr>
          <p:cNvPr id="24580" name="Picture 3"/>
          <p:cNvPicPr>
            <a:picLocks noChangeAspect="1" noChangeArrowheads="1"/>
          </p:cNvPicPr>
          <p:nvPr/>
        </p:nvPicPr>
        <p:blipFill>
          <a:blip r:embed="rId3"/>
          <a:srcRect/>
          <a:stretch>
            <a:fillRect/>
          </a:stretch>
        </p:blipFill>
        <p:spPr bwMode="auto">
          <a:xfrm>
            <a:off x="838200" y="1584325"/>
            <a:ext cx="7434263" cy="3392488"/>
          </a:xfrm>
          <a:prstGeom prst="rect">
            <a:avLst/>
          </a:prstGeom>
          <a:noFill/>
          <a:ln w="9525" algn="ctr">
            <a:noFill/>
            <a:miter lim="800000"/>
            <a:headEnd/>
            <a:tailEnd/>
          </a:ln>
        </p:spPr>
      </p:pic>
      <p:sp>
        <p:nvSpPr>
          <p:cNvPr id="24581" name="Text Box 4"/>
          <p:cNvSpPr txBox="1">
            <a:spLocks noChangeArrowheads="1"/>
          </p:cNvSpPr>
          <p:nvPr/>
        </p:nvSpPr>
        <p:spPr bwMode="auto">
          <a:xfrm>
            <a:off x="755650" y="5334000"/>
            <a:ext cx="7632700" cy="1328738"/>
          </a:xfrm>
          <a:prstGeom prst="rect">
            <a:avLst/>
          </a:prstGeom>
          <a:noFill/>
          <a:ln w="9525">
            <a:noFill/>
            <a:miter lim="800000"/>
            <a:headEnd/>
            <a:tailEnd/>
          </a:ln>
        </p:spPr>
        <p:txBody>
          <a:bodyPr>
            <a:spAutoFit/>
          </a:bodyPr>
          <a:lstStyle/>
          <a:p>
            <a:pPr algn="l">
              <a:buFontTx/>
              <a:buChar char="•"/>
            </a:pPr>
            <a:r>
              <a:rPr lang="el-GR" sz="1800" b="0" dirty="0">
                <a:solidFill>
                  <a:schemeClr val="tx1"/>
                </a:solidFill>
              </a:rPr>
              <a:t>  Υπάρχει ανάγκη να διαχωρίζουμε ανάμεσα σε δείγματα που περιέχουν </a:t>
            </a:r>
            <a:r>
              <a:rPr lang="en-US" sz="1800" b="0" dirty="0">
                <a:solidFill>
                  <a:schemeClr val="tx1"/>
                </a:solidFill>
              </a:rPr>
              <a:t>DNA </a:t>
            </a:r>
            <a:r>
              <a:rPr lang="el-GR" sz="1800" b="0" dirty="0">
                <a:solidFill>
                  <a:schemeClr val="tx1"/>
                </a:solidFill>
              </a:rPr>
              <a:t>περισσότερων ατόμων και δευτερογενών σημάτων</a:t>
            </a:r>
          </a:p>
          <a:p>
            <a:pPr algn="l">
              <a:buFontTx/>
              <a:buChar char="•"/>
            </a:pPr>
            <a:r>
              <a:rPr lang="el-GR" sz="1800" b="0" dirty="0">
                <a:solidFill>
                  <a:schemeClr val="tx1"/>
                </a:solidFill>
              </a:rPr>
              <a:t>  Στο γενετικό τόπο </a:t>
            </a:r>
            <a:r>
              <a:rPr lang="en-US" sz="1800" b="0" dirty="0">
                <a:solidFill>
                  <a:schemeClr val="tx1"/>
                </a:solidFill>
              </a:rPr>
              <a:t>D16S539</a:t>
            </a:r>
            <a:r>
              <a:rPr lang="el-GR" sz="1800" b="0" dirty="0">
                <a:solidFill>
                  <a:schemeClr val="tx1"/>
                </a:solidFill>
              </a:rPr>
              <a:t> πχ</a:t>
            </a:r>
            <a:r>
              <a:rPr lang="en-US" sz="1800" b="0" dirty="0">
                <a:solidFill>
                  <a:schemeClr val="tx1"/>
                </a:solidFill>
              </a:rPr>
              <a:t> </a:t>
            </a:r>
            <a:r>
              <a:rPr lang="el-GR" sz="1800" b="0" dirty="0" err="1">
                <a:solidFill>
                  <a:schemeClr val="tx1"/>
                </a:solidFill>
              </a:rPr>
              <a:t>ταυτοποιούνται</a:t>
            </a:r>
            <a:r>
              <a:rPr lang="el-GR" sz="1800" b="0" dirty="0">
                <a:solidFill>
                  <a:schemeClr val="tx1"/>
                </a:solidFill>
              </a:rPr>
              <a:t> 4 </a:t>
            </a:r>
            <a:r>
              <a:rPr lang="el-GR" sz="1800" b="0" dirty="0" err="1">
                <a:solidFill>
                  <a:schemeClr val="tx1"/>
                </a:solidFill>
              </a:rPr>
              <a:t>αλληλόμορφα</a:t>
            </a:r>
            <a:r>
              <a:rPr lang="el-GR" sz="1800" b="0" dirty="0">
                <a:solidFill>
                  <a:schemeClr val="tx1"/>
                </a:solidFill>
              </a:rPr>
              <a:t>, γεγονός που αποδεικνύει ότι το δείγμα προέρχεται από δύο τουλάχιστον άτομα</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idx="1"/>
          </p:nvPr>
        </p:nvSpPr>
        <p:spPr>
          <a:xfrm>
            <a:off x="381000" y="2348880"/>
            <a:ext cx="8534400" cy="3518520"/>
          </a:xfrm>
        </p:spPr>
        <p:txBody>
          <a:bodyPr>
            <a:normAutofit fontScale="92500" lnSpcReduction="20000"/>
          </a:bodyPr>
          <a:lstStyle/>
          <a:p>
            <a:pPr eaLnBrk="1" hangingPunct="1">
              <a:defRPr/>
            </a:pPr>
            <a:r>
              <a:rPr lang="el-GR" sz="3600" dirty="0" smtClean="0"/>
              <a:t>Προσοχή όταν το </a:t>
            </a:r>
            <a:r>
              <a:rPr lang="el-GR" sz="3600" dirty="0" err="1" smtClean="0"/>
              <a:t>γονιδιωματικό</a:t>
            </a:r>
            <a:r>
              <a:rPr lang="el-GR" sz="3600" dirty="0" smtClean="0"/>
              <a:t> </a:t>
            </a:r>
            <a:r>
              <a:rPr lang="en-US" sz="3600" dirty="0" smtClean="0"/>
              <a:t>DNA </a:t>
            </a:r>
            <a:r>
              <a:rPr lang="el-GR" sz="3600" dirty="0" smtClean="0"/>
              <a:t>είναι λιγότερο από </a:t>
            </a:r>
            <a:r>
              <a:rPr lang="en-US" sz="3600" dirty="0" smtClean="0"/>
              <a:t>100 </a:t>
            </a:r>
            <a:r>
              <a:rPr lang="en-US" sz="3600" dirty="0" err="1" smtClean="0"/>
              <a:t>pg</a:t>
            </a:r>
            <a:r>
              <a:rPr lang="en-US" sz="3600" dirty="0" smtClean="0"/>
              <a:t> (</a:t>
            </a:r>
            <a:r>
              <a:rPr lang="el-GR" sz="3600" dirty="0" smtClean="0"/>
              <a:t>δηλ. ~16 κύτταρα)</a:t>
            </a:r>
          </a:p>
          <a:p>
            <a:pPr lvl="1" eaLnBrk="1" hangingPunct="1">
              <a:defRPr/>
            </a:pPr>
            <a:r>
              <a:rPr lang="el-GR" sz="3200" dirty="0" smtClean="0"/>
              <a:t>απαιτούνται 34 κύκλοι</a:t>
            </a:r>
          </a:p>
          <a:p>
            <a:pPr lvl="2" eaLnBrk="1" hangingPunct="1">
              <a:defRPr/>
            </a:pPr>
            <a:r>
              <a:rPr lang="el-GR" sz="2800" dirty="0" smtClean="0"/>
              <a:t>πιθανά </a:t>
            </a:r>
            <a:r>
              <a:rPr lang="el-GR" sz="2800" dirty="0" err="1" smtClean="0"/>
              <a:t>ετερόζυγα</a:t>
            </a:r>
            <a:r>
              <a:rPr lang="el-GR" sz="2800" dirty="0" smtClean="0"/>
              <a:t> άτομα εμφανίζονται σαν ομόζυγα</a:t>
            </a:r>
          </a:p>
          <a:p>
            <a:pPr lvl="2" eaLnBrk="1" hangingPunct="1">
              <a:defRPr/>
            </a:pPr>
            <a:r>
              <a:rPr lang="el-GR" sz="2800" dirty="0" smtClean="0"/>
              <a:t>εργαστηριακές επιμολύνσεις</a:t>
            </a:r>
          </a:p>
          <a:p>
            <a:pPr lvl="2" eaLnBrk="1" hangingPunct="1">
              <a:defRPr/>
            </a:pPr>
            <a:r>
              <a:rPr lang="el-GR" sz="2800" dirty="0" smtClean="0"/>
              <a:t>επιμολύνσεις μεταξύ συνενόχων</a:t>
            </a:r>
          </a:p>
        </p:txBody>
      </p:sp>
      <p:sp>
        <p:nvSpPr>
          <p:cNvPr id="25602" name="3 - Θέση αριθμού διαφάνειας"/>
          <p:cNvSpPr>
            <a:spLocks noGrp="1"/>
          </p:cNvSpPr>
          <p:nvPr>
            <p:ph type="sldNum" sz="quarter" idx="12"/>
          </p:nvPr>
        </p:nvSpPr>
        <p:spPr>
          <a:noFill/>
        </p:spPr>
        <p:txBody>
          <a:bodyPr/>
          <a:lstStyle/>
          <a:p>
            <a:fld id="{42CAB830-6A3C-43A9-9401-A8516D9CF8CB}" type="slidenum">
              <a:rPr lang="el-GR" smtClean="0"/>
              <a:pPr/>
              <a:t>16</a:t>
            </a:fld>
            <a:endParaRPr lang="el-GR"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a:xfrm>
            <a:off x="431540" y="2384884"/>
            <a:ext cx="8229600" cy="3283260"/>
          </a:xfrm>
        </p:spPr>
        <p:txBody>
          <a:bodyPr/>
          <a:lstStyle/>
          <a:p>
            <a:pPr eaLnBrk="1" hangingPunct="1">
              <a:defRPr/>
            </a:pPr>
            <a:r>
              <a:rPr lang="el-GR" sz="4000" dirty="0" smtClean="0">
                <a:solidFill>
                  <a:schemeClr val="accent1">
                    <a:lumMod val="50000"/>
                  </a:schemeClr>
                </a:solidFill>
              </a:rPr>
              <a:t>Οι συχνότητες των </a:t>
            </a:r>
            <a:r>
              <a:rPr lang="el-GR" sz="4000" dirty="0" err="1" smtClean="0">
                <a:solidFill>
                  <a:schemeClr val="accent1">
                    <a:lumMod val="50000"/>
                  </a:schemeClr>
                </a:solidFill>
              </a:rPr>
              <a:t>αλληλομόρφων</a:t>
            </a:r>
            <a:r>
              <a:rPr lang="el-GR" sz="4000" dirty="0" smtClean="0">
                <a:solidFill>
                  <a:schemeClr val="accent1">
                    <a:lumMod val="50000"/>
                  </a:schemeClr>
                </a:solidFill>
              </a:rPr>
              <a:t> χρησιμοποιούνται για την εκτίμηση της μοναδικότητας του αποτυπώματος</a:t>
            </a:r>
          </a:p>
        </p:txBody>
      </p:sp>
      <p:sp>
        <p:nvSpPr>
          <p:cNvPr id="26626" name="3 - Θέση αριθμού διαφάνειας"/>
          <p:cNvSpPr>
            <a:spLocks noGrp="1"/>
          </p:cNvSpPr>
          <p:nvPr>
            <p:ph type="sldNum" sz="quarter" idx="12"/>
          </p:nvPr>
        </p:nvSpPr>
        <p:spPr>
          <a:noFill/>
        </p:spPr>
        <p:txBody>
          <a:bodyPr/>
          <a:lstStyle/>
          <a:p>
            <a:fld id="{8C9717B3-AD57-4F71-8885-86627DDF7CB8}" type="slidenum">
              <a:rPr lang="el-GR" smtClean="0"/>
              <a:pPr/>
              <a:t>17</a:t>
            </a:fld>
            <a:endParaRPr lang="el-GR"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457200" y="762000"/>
            <a:ext cx="8229600" cy="1143000"/>
          </a:xfrm>
        </p:spPr>
        <p:txBody>
          <a:bodyPr/>
          <a:lstStyle/>
          <a:p>
            <a:pPr eaLnBrk="1" hangingPunct="1">
              <a:defRPr/>
            </a:pPr>
            <a:r>
              <a:rPr lang="el-GR" dirty="0" smtClean="0"/>
              <a:t>Ισορροπία </a:t>
            </a:r>
            <a:r>
              <a:rPr lang="en-US" dirty="0" smtClean="0"/>
              <a:t>Hardy-Weinberg</a:t>
            </a:r>
            <a:endParaRPr lang="el-GR" dirty="0" smtClean="0"/>
          </a:p>
        </p:txBody>
      </p:sp>
      <p:sp>
        <p:nvSpPr>
          <p:cNvPr id="27650" name="3 - Θέση αριθμού διαφάνειας"/>
          <p:cNvSpPr>
            <a:spLocks noGrp="1"/>
          </p:cNvSpPr>
          <p:nvPr>
            <p:ph type="sldNum" sz="quarter" idx="12"/>
          </p:nvPr>
        </p:nvSpPr>
        <p:spPr>
          <a:noFill/>
        </p:spPr>
        <p:txBody>
          <a:bodyPr/>
          <a:lstStyle/>
          <a:p>
            <a:fld id="{C73788E2-03A9-450E-A45D-4C6557ACC46D}" type="slidenum">
              <a:rPr lang="el-GR" smtClean="0"/>
              <a:pPr/>
              <a:t>18</a:t>
            </a:fld>
            <a:endParaRPr lang="el-GR" smtClean="0"/>
          </a:p>
        </p:txBody>
      </p:sp>
      <p:graphicFrame>
        <p:nvGraphicFramePr>
          <p:cNvPr id="164945" name="Group 81"/>
          <p:cNvGraphicFramePr>
            <a:graphicFrameLocks noGrp="1"/>
          </p:cNvGraphicFramePr>
          <p:nvPr/>
        </p:nvGraphicFramePr>
        <p:xfrm>
          <a:off x="917575" y="2438400"/>
          <a:ext cx="7159625" cy="2438400"/>
        </p:xfrm>
        <a:graphic>
          <a:graphicData uri="http://schemas.openxmlformats.org/drawingml/2006/table">
            <a:tbl>
              <a:tblPr/>
              <a:tblGrid>
                <a:gridCol w="2106613"/>
                <a:gridCol w="1738312"/>
                <a:gridCol w="1576388"/>
                <a:gridCol w="1738312"/>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Αλληλόμορφα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Συχνότητες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Γονότυποι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Συχνότητες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AA</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p</a:t>
                      </a:r>
                      <a:r>
                        <a:rPr kumimoji="0" lang="en-US" sz="2800" b="0" i="0" u="none" strike="noStrike" cap="none" normalizeH="0" baseline="30000" smtClean="0">
                          <a:ln>
                            <a:noFill/>
                          </a:ln>
                          <a:solidFill>
                            <a:schemeClr val="tx1"/>
                          </a:solidFill>
                          <a:effectLst>
                            <a:outerShdw blurRad="38100" dist="38100" dir="2700000" algn="tl">
                              <a:srgbClr val="000000"/>
                            </a:outerShdw>
                          </a:effectLst>
                          <a:latin typeface="Garamond" pitchFamily="18" charset="0"/>
                        </a:rPr>
                        <a:t>2</a:t>
                      </a:r>
                      <a:endParaRPr kumimoji="0" lang="el-GR" sz="2800" b="0" i="0" u="none" strike="noStrike" cap="none" normalizeH="0" baseline="3000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q</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Aa</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2pq</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aa</a:t>
                      </a: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Garamond" pitchFamily="18" charset="0"/>
                        </a:rPr>
                        <a:t>q</a:t>
                      </a:r>
                      <a:r>
                        <a:rPr kumimoji="0" lang="en-US" sz="2800" b="0" i="0" u="none" strike="noStrike" cap="none" normalizeH="0" baseline="30000" smtClean="0">
                          <a:ln>
                            <a:noFill/>
                          </a:ln>
                          <a:solidFill>
                            <a:schemeClr val="tx1"/>
                          </a:solidFill>
                          <a:effectLst>
                            <a:outerShdw blurRad="38100" dist="38100" dir="2700000" algn="tl">
                              <a:srgbClr val="000000"/>
                            </a:outerShdw>
                          </a:effectLst>
                          <a:latin typeface="Garamond" pitchFamily="18" charset="0"/>
                        </a:rPr>
                        <a:t>2</a:t>
                      </a:r>
                      <a:endParaRPr kumimoji="0" lang="el-GR" sz="2800" b="0" i="0" u="none" strike="noStrike" cap="none" normalizeH="0" baseline="3000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79" name="Text Box 82"/>
          <p:cNvSpPr txBox="1">
            <a:spLocks noChangeArrowheads="1"/>
          </p:cNvSpPr>
          <p:nvPr/>
        </p:nvSpPr>
        <p:spPr bwMode="auto">
          <a:xfrm>
            <a:off x="1447800" y="5181600"/>
            <a:ext cx="5943600" cy="457200"/>
          </a:xfrm>
          <a:prstGeom prst="rect">
            <a:avLst/>
          </a:prstGeom>
          <a:noFill/>
          <a:ln w="9525">
            <a:noFill/>
            <a:miter lim="800000"/>
            <a:headEnd/>
            <a:tailEnd/>
          </a:ln>
        </p:spPr>
        <p:txBody>
          <a:bodyPr>
            <a:spAutoFit/>
          </a:bodyPr>
          <a:lstStyle/>
          <a:p>
            <a:r>
              <a:rPr lang="en-US" sz="2400">
                <a:solidFill>
                  <a:schemeClr val="tx1"/>
                </a:solidFill>
              </a:rPr>
              <a:t>p+q=1</a:t>
            </a:r>
            <a:endParaRPr lang="el-GR" sz="240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αριθμού διαφάνειας"/>
          <p:cNvSpPr>
            <a:spLocks noGrp="1"/>
          </p:cNvSpPr>
          <p:nvPr>
            <p:ph type="sldNum" sz="quarter" idx="12"/>
          </p:nvPr>
        </p:nvSpPr>
        <p:spPr>
          <a:noFill/>
        </p:spPr>
        <p:txBody>
          <a:bodyPr/>
          <a:lstStyle/>
          <a:p>
            <a:fld id="{918CEEC0-CBE3-46E8-A8B3-8A99C700AD33}" type="slidenum">
              <a:rPr lang="el-GR" smtClean="0"/>
              <a:pPr/>
              <a:t>19</a:t>
            </a:fld>
            <a:endParaRPr lang="el-GR" smtClean="0"/>
          </a:p>
        </p:txBody>
      </p:sp>
      <p:sp>
        <p:nvSpPr>
          <p:cNvPr id="135170" name="Rectangle 2"/>
          <p:cNvSpPr>
            <a:spLocks noChangeArrowheads="1"/>
          </p:cNvSpPr>
          <p:nvPr/>
        </p:nvSpPr>
        <p:spPr bwMode="auto">
          <a:xfrm>
            <a:off x="467544" y="501561"/>
            <a:ext cx="7211072" cy="1200329"/>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2400" dirty="0" smtClean="0">
                <a:solidFill>
                  <a:schemeClr val="bg1"/>
                </a:solidFill>
              </a:rPr>
              <a:t>Υπολογισμός </a:t>
            </a:r>
            <a:r>
              <a:rPr lang="el-GR" sz="2400" dirty="0">
                <a:solidFill>
                  <a:schemeClr val="bg1"/>
                </a:solidFill>
              </a:rPr>
              <a:t>της συχνότητας με την οποία εμφανίζεται στο γενικό πληθυσμό ένα προφίλ 13 γενετικών τόπων STR.</a:t>
            </a:r>
          </a:p>
        </p:txBody>
      </p:sp>
      <p:pic>
        <p:nvPicPr>
          <p:cNvPr id="28676" name="Picture 3"/>
          <p:cNvPicPr>
            <a:picLocks noChangeAspect="1" noChangeArrowheads="1"/>
          </p:cNvPicPr>
          <p:nvPr/>
        </p:nvPicPr>
        <p:blipFill>
          <a:blip r:embed="rId3"/>
          <a:srcRect/>
          <a:stretch>
            <a:fillRect/>
          </a:stretch>
        </p:blipFill>
        <p:spPr bwMode="auto">
          <a:xfrm>
            <a:off x="0" y="1752600"/>
            <a:ext cx="9144000" cy="3917950"/>
          </a:xfrm>
          <a:prstGeom prst="rect">
            <a:avLst/>
          </a:prstGeom>
          <a:noFill/>
          <a:ln w="9525" algn="ctr">
            <a:noFill/>
            <a:miter lim="800000"/>
            <a:headEnd/>
            <a:tailEnd/>
          </a:ln>
        </p:spPr>
      </p:pic>
      <p:sp>
        <p:nvSpPr>
          <p:cNvPr id="28677" name="Text Box 4"/>
          <p:cNvSpPr txBox="1">
            <a:spLocks noChangeArrowheads="1"/>
          </p:cNvSpPr>
          <p:nvPr/>
        </p:nvSpPr>
        <p:spPr bwMode="auto">
          <a:xfrm>
            <a:off x="5999163" y="5956300"/>
            <a:ext cx="2101850" cy="314325"/>
          </a:xfrm>
          <a:prstGeom prst="rect">
            <a:avLst/>
          </a:prstGeom>
          <a:noFill/>
          <a:ln w="9525" algn="ctr">
            <a:solidFill>
              <a:schemeClr val="tx1"/>
            </a:solidFill>
            <a:miter lim="800000"/>
            <a:headEnd/>
            <a:tailEnd/>
          </a:ln>
        </p:spPr>
        <p:txBody>
          <a:bodyPr wrap="none">
            <a:spAutoFit/>
          </a:bodyPr>
          <a:lstStyle/>
          <a:p>
            <a:r>
              <a:rPr lang="el-GR" b="0">
                <a:solidFill>
                  <a:schemeClr val="tx1"/>
                </a:solidFill>
              </a:rPr>
              <a:t>839 τρισεκατομμύρια άτομα</a:t>
            </a:r>
          </a:p>
        </p:txBody>
      </p:sp>
      <p:sp>
        <p:nvSpPr>
          <p:cNvPr id="28678" name="Line 5"/>
          <p:cNvSpPr>
            <a:spLocks noChangeShapeType="1"/>
          </p:cNvSpPr>
          <p:nvPr/>
        </p:nvSpPr>
        <p:spPr bwMode="auto">
          <a:xfrm flipV="1">
            <a:off x="8101013" y="5661025"/>
            <a:ext cx="287337" cy="288925"/>
          </a:xfrm>
          <a:prstGeom prst="line">
            <a:avLst/>
          </a:prstGeom>
          <a:noFill/>
          <a:ln w="9525">
            <a:solidFill>
              <a:schemeClr val="tx1"/>
            </a:solidFill>
            <a:round/>
            <a:headEnd/>
            <a:tailEnd type="triangle" w="med" len="med"/>
          </a:ln>
        </p:spPr>
        <p:txBody>
          <a:bodyPr wrap="none">
            <a:spAutoFit/>
          </a:bodyPr>
          <a:lstStyle/>
          <a:p>
            <a:endParaRPr 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rrowheads="1"/>
          </p:cNvSpPr>
          <p:nvPr>
            <p:ph type="title"/>
          </p:nvPr>
        </p:nvSpPr>
        <p:spPr>
          <a:xfrm>
            <a:off x="943254" y="764704"/>
            <a:ext cx="7257492" cy="1143000"/>
          </a:xfrm>
        </p:spPr>
        <p:txBody>
          <a:bodyPr/>
          <a:lstStyle/>
          <a:p>
            <a:pPr eaLnBrk="1" hangingPunct="1">
              <a:defRPr/>
            </a:pPr>
            <a:r>
              <a:rPr lang="el-GR" dirty="0" smtClean="0"/>
              <a:t>Χρήσεις Γενετικών Αποτυπωμάτων</a:t>
            </a:r>
          </a:p>
        </p:txBody>
      </p:sp>
      <p:sp>
        <p:nvSpPr>
          <p:cNvPr id="149507" name="Rectangle 3"/>
          <p:cNvSpPr>
            <a:spLocks noGrp="1" noChangeArrowheads="1"/>
          </p:cNvSpPr>
          <p:nvPr>
            <p:ph idx="1"/>
          </p:nvPr>
        </p:nvSpPr>
        <p:spPr>
          <a:xfrm>
            <a:off x="457200" y="2514600"/>
            <a:ext cx="8229600" cy="2590800"/>
          </a:xfrm>
        </p:spPr>
        <p:txBody>
          <a:bodyPr/>
          <a:lstStyle/>
          <a:p>
            <a:pPr eaLnBrk="1" hangingPunct="1">
              <a:defRPr/>
            </a:pPr>
            <a:r>
              <a:rPr lang="el-GR" smtClean="0"/>
              <a:t>Διερεύνηση εγκλημάτων</a:t>
            </a:r>
          </a:p>
          <a:p>
            <a:pPr eaLnBrk="1" hangingPunct="1">
              <a:defRPr/>
            </a:pPr>
            <a:r>
              <a:rPr lang="el-GR" smtClean="0"/>
              <a:t>Ανίχνευση πατρότητας</a:t>
            </a:r>
          </a:p>
          <a:p>
            <a:pPr eaLnBrk="1" hangingPunct="1">
              <a:defRPr/>
            </a:pPr>
            <a:r>
              <a:rPr lang="el-GR" smtClean="0"/>
              <a:t>Προσδιορισμός καταγωγής</a:t>
            </a:r>
          </a:p>
          <a:p>
            <a:pPr eaLnBrk="1" hangingPunct="1">
              <a:defRPr/>
            </a:pPr>
            <a:r>
              <a:rPr lang="el-GR" smtClean="0"/>
              <a:t>Αναγνώριση θυμάτων</a:t>
            </a:r>
          </a:p>
        </p:txBody>
      </p:sp>
      <p:sp>
        <p:nvSpPr>
          <p:cNvPr id="4098" name="3 - Θέση αριθμού διαφάνειας"/>
          <p:cNvSpPr>
            <a:spLocks noGrp="1"/>
          </p:cNvSpPr>
          <p:nvPr>
            <p:ph type="sldNum" sz="quarter" idx="12"/>
          </p:nvPr>
        </p:nvSpPr>
        <p:spPr>
          <a:noFill/>
        </p:spPr>
        <p:txBody>
          <a:bodyPr/>
          <a:lstStyle/>
          <a:p>
            <a:fld id="{ADFB2154-3362-4802-A31C-45ABB9CEF690}" type="slidenum">
              <a:rPr lang="el-GR" smtClean="0"/>
              <a:pPr/>
              <a:t>2</a:t>
            </a:fld>
            <a:endParaRPr lang="el-GR"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αριθμού διαφάνειας"/>
          <p:cNvSpPr>
            <a:spLocks noGrp="1"/>
          </p:cNvSpPr>
          <p:nvPr>
            <p:ph type="sldNum" sz="quarter" idx="12"/>
          </p:nvPr>
        </p:nvSpPr>
        <p:spPr>
          <a:noFill/>
        </p:spPr>
        <p:txBody>
          <a:bodyPr/>
          <a:lstStyle/>
          <a:p>
            <a:fld id="{145B02D7-830B-4B8A-91A8-9E8CA3886CEC}" type="slidenum">
              <a:rPr lang="el-GR" smtClean="0"/>
              <a:pPr/>
              <a:t>20</a:t>
            </a:fld>
            <a:endParaRPr lang="el-GR" smtClean="0"/>
          </a:p>
        </p:txBody>
      </p:sp>
      <p:sp>
        <p:nvSpPr>
          <p:cNvPr id="134146" name="Rectangle 2"/>
          <p:cNvSpPr>
            <a:spLocks noChangeArrowheads="1"/>
          </p:cNvSpPr>
          <p:nvPr/>
        </p:nvSpPr>
        <p:spPr bwMode="auto">
          <a:xfrm>
            <a:off x="553589" y="666243"/>
            <a:ext cx="7834312" cy="1200329"/>
          </a:xfrm>
          <a:prstGeom prst="rect">
            <a:avLst/>
          </a:prstGeom>
          <a:noFill/>
          <a:ln w="9525" algn="ctr">
            <a:noFill/>
            <a:miter lim="800000"/>
            <a:headEnd/>
            <a:tailEnd/>
          </a:ln>
          <a:effectLst/>
        </p:spPr>
        <p:txBody>
          <a:bodyPr anchor="ctr">
            <a:spAutoFit/>
          </a:bodyPr>
          <a:lstStyle/>
          <a:p>
            <a:pPr eaLnBrk="1" hangingPunct="1">
              <a:spcBef>
                <a:spcPct val="0"/>
              </a:spcBef>
              <a:defRPr/>
            </a:pPr>
            <a:r>
              <a:rPr lang="el-GR" sz="2400" dirty="0" smtClean="0">
                <a:solidFill>
                  <a:schemeClr val="bg1"/>
                </a:solidFill>
              </a:rPr>
              <a:t>Συχνότητες </a:t>
            </a:r>
            <a:r>
              <a:rPr lang="el-GR" sz="2400" dirty="0">
                <a:solidFill>
                  <a:schemeClr val="bg1"/>
                </a:solidFill>
              </a:rPr>
              <a:t>των </a:t>
            </a:r>
            <a:r>
              <a:rPr lang="el-GR" sz="2400" dirty="0" err="1">
                <a:solidFill>
                  <a:schemeClr val="bg1"/>
                </a:solidFill>
              </a:rPr>
              <a:t>αλληλομόρφων</a:t>
            </a:r>
            <a:r>
              <a:rPr lang="el-GR" sz="2400" dirty="0">
                <a:solidFill>
                  <a:schemeClr val="bg1"/>
                </a:solidFill>
              </a:rPr>
              <a:t> του ΤΗ01 στους Καυκάσιους, στους </a:t>
            </a:r>
            <a:r>
              <a:rPr lang="el-GR" sz="2400" dirty="0" err="1">
                <a:solidFill>
                  <a:schemeClr val="bg1"/>
                </a:solidFill>
              </a:rPr>
              <a:t>Αφροαμερικανούς</a:t>
            </a:r>
            <a:r>
              <a:rPr lang="el-GR" sz="2400" dirty="0">
                <a:solidFill>
                  <a:schemeClr val="bg1"/>
                </a:solidFill>
              </a:rPr>
              <a:t> και στους ισπανόφωνους κατοίκους των Ηνωμένων Πολιτειών.</a:t>
            </a:r>
          </a:p>
        </p:txBody>
      </p:sp>
      <p:pic>
        <p:nvPicPr>
          <p:cNvPr id="29700" name="Picture 3"/>
          <p:cNvPicPr>
            <a:picLocks noChangeAspect="1" noChangeArrowheads="1"/>
          </p:cNvPicPr>
          <p:nvPr/>
        </p:nvPicPr>
        <p:blipFill>
          <a:blip r:embed="rId3"/>
          <a:srcRect/>
          <a:stretch>
            <a:fillRect/>
          </a:stretch>
        </p:blipFill>
        <p:spPr bwMode="auto">
          <a:xfrm>
            <a:off x="536575" y="1981200"/>
            <a:ext cx="8074025" cy="40274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rrowheads="1"/>
          </p:cNvSpPr>
          <p:nvPr>
            <p:ph type="title"/>
          </p:nvPr>
        </p:nvSpPr>
        <p:spPr>
          <a:xfrm>
            <a:off x="647564" y="679573"/>
            <a:ext cx="8229600" cy="944563"/>
          </a:xfrm>
        </p:spPr>
        <p:txBody>
          <a:bodyPr/>
          <a:lstStyle/>
          <a:p>
            <a:pPr eaLnBrk="1" hangingPunct="1">
              <a:defRPr/>
            </a:pPr>
            <a:r>
              <a:rPr lang="el-GR" dirty="0" smtClean="0"/>
              <a:t>Βάσεις δεδομένων </a:t>
            </a:r>
            <a:r>
              <a:rPr lang="en-US" dirty="0" smtClean="0"/>
              <a:t>DNA </a:t>
            </a:r>
            <a:r>
              <a:rPr lang="el-GR" dirty="0" smtClean="0"/>
              <a:t>προφίλ</a:t>
            </a:r>
          </a:p>
        </p:txBody>
      </p:sp>
      <p:sp>
        <p:nvSpPr>
          <p:cNvPr id="165891" name="Rectangle 3"/>
          <p:cNvSpPr>
            <a:spLocks noGrp="1" noChangeArrowheads="1"/>
          </p:cNvSpPr>
          <p:nvPr>
            <p:ph idx="1"/>
          </p:nvPr>
        </p:nvSpPr>
        <p:spPr>
          <a:xfrm>
            <a:off x="76200" y="2240868"/>
            <a:ext cx="8991600" cy="4159932"/>
          </a:xfrm>
        </p:spPr>
        <p:txBody>
          <a:bodyPr>
            <a:normAutofit fontScale="85000" lnSpcReduction="20000"/>
          </a:bodyPr>
          <a:lstStyle/>
          <a:p>
            <a:pPr eaLnBrk="1" hangingPunct="1">
              <a:defRPr/>
            </a:pPr>
            <a:r>
              <a:rPr lang="en-US" sz="2800" dirty="0" smtClean="0"/>
              <a:t>FBI: CODIS, Combined DNA Index System</a:t>
            </a:r>
          </a:p>
          <a:p>
            <a:pPr lvl="1" eaLnBrk="1" hangingPunct="1">
              <a:defRPr/>
            </a:pPr>
            <a:r>
              <a:rPr lang="en-US" sz="2400" dirty="0" smtClean="0"/>
              <a:t>3.275.000 profiles </a:t>
            </a:r>
            <a:r>
              <a:rPr lang="el-GR" sz="2400" dirty="0" smtClean="0"/>
              <a:t>→ </a:t>
            </a:r>
            <a:r>
              <a:rPr lang="en-US" sz="2400" dirty="0" smtClean="0"/>
              <a:t>1% </a:t>
            </a:r>
            <a:r>
              <a:rPr lang="el-GR" sz="2400" dirty="0" smtClean="0"/>
              <a:t>του </a:t>
            </a:r>
            <a:r>
              <a:rPr lang="en-US" sz="2400" dirty="0" smtClean="0"/>
              <a:t>USA </a:t>
            </a:r>
            <a:r>
              <a:rPr lang="el-GR" sz="2400" dirty="0" smtClean="0"/>
              <a:t>πληθυσμού</a:t>
            </a:r>
          </a:p>
          <a:p>
            <a:pPr eaLnBrk="1" hangingPunct="1">
              <a:defRPr/>
            </a:pPr>
            <a:r>
              <a:rPr lang="en-US" sz="2800" dirty="0" smtClean="0"/>
              <a:t>FSS: NDNAD, National DNA Database</a:t>
            </a:r>
          </a:p>
          <a:p>
            <a:pPr lvl="1" eaLnBrk="1" hangingPunct="1">
              <a:defRPr/>
            </a:pPr>
            <a:r>
              <a:rPr lang="en-US" sz="2400" dirty="0" smtClean="0"/>
              <a:t>3.500.000 profiles </a:t>
            </a:r>
            <a:r>
              <a:rPr lang="el-GR" sz="2400" dirty="0" smtClean="0"/>
              <a:t>→ </a:t>
            </a:r>
            <a:r>
              <a:rPr lang="en-US" sz="2400" dirty="0" smtClean="0"/>
              <a:t>5,2% </a:t>
            </a:r>
            <a:r>
              <a:rPr lang="el-GR" sz="2400" dirty="0" smtClean="0"/>
              <a:t>του </a:t>
            </a:r>
            <a:r>
              <a:rPr lang="en-US" sz="2400" dirty="0" smtClean="0"/>
              <a:t>UK </a:t>
            </a:r>
            <a:r>
              <a:rPr lang="el-GR" sz="2400" dirty="0" smtClean="0"/>
              <a:t>πληθυσμού</a:t>
            </a:r>
            <a:endParaRPr lang="en-US" sz="2400" dirty="0" smtClean="0"/>
          </a:p>
          <a:p>
            <a:pPr eaLnBrk="1" hangingPunct="1">
              <a:defRPr/>
            </a:pPr>
            <a:r>
              <a:rPr lang="el-GR" sz="2800" dirty="0" smtClean="0"/>
              <a:t>Το </a:t>
            </a:r>
            <a:r>
              <a:rPr lang="en-US" sz="2800" dirty="0" smtClean="0"/>
              <a:t>CODIS </a:t>
            </a:r>
            <a:r>
              <a:rPr lang="el-GR" sz="2800" dirty="0" smtClean="0"/>
              <a:t>έχει 5 βάσεις δεδομένων:</a:t>
            </a:r>
          </a:p>
          <a:p>
            <a:pPr lvl="1" eaLnBrk="1" hangingPunct="1">
              <a:defRPr/>
            </a:pPr>
            <a:r>
              <a:rPr lang="el-GR" sz="2400" dirty="0" smtClean="0"/>
              <a:t>προφίλ εγκληματιών που έχουν καταδικαστεί</a:t>
            </a:r>
          </a:p>
          <a:p>
            <a:pPr lvl="1" eaLnBrk="1" hangingPunct="1">
              <a:defRPr/>
            </a:pPr>
            <a:r>
              <a:rPr lang="el-GR" sz="2400" dirty="0" smtClean="0"/>
              <a:t>προφίλ δειγμάτων που βρέθηκαν σε τόπους εγκλήματος</a:t>
            </a:r>
          </a:p>
          <a:p>
            <a:pPr lvl="1" eaLnBrk="1" hangingPunct="1">
              <a:defRPr/>
            </a:pPr>
            <a:r>
              <a:rPr lang="el-GR" sz="2400" dirty="0" smtClean="0"/>
              <a:t>προφίλ αγνοουμένων και δειγμάτων από λείψανα</a:t>
            </a:r>
          </a:p>
          <a:p>
            <a:pPr lvl="1" eaLnBrk="1" hangingPunct="1">
              <a:defRPr/>
            </a:pPr>
            <a:r>
              <a:rPr lang="el-GR" sz="2400" dirty="0" smtClean="0"/>
              <a:t>προφίλ συγγενών αγνοουμένων</a:t>
            </a:r>
          </a:p>
          <a:p>
            <a:pPr lvl="1" eaLnBrk="1" hangingPunct="1">
              <a:defRPr/>
            </a:pPr>
            <a:r>
              <a:rPr lang="el-GR" sz="2400" dirty="0" smtClean="0"/>
              <a:t>προφίλ ατόμων από γενικό πληθυσμό για υπολογισμό συχνοτήτων</a:t>
            </a:r>
            <a:endParaRPr lang="en-US" sz="2400" dirty="0" smtClean="0"/>
          </a:p>
          <a:p>
            <a:pPr eaLnBrk="1" hangingPunct="1">
              <a:defRPr/>
            </a:pPr>
            <a:endParaRPr lang="el-GR" sz="2800" dirty="0" smtClean="0"/>
          </a:p>
        </p:txBody>
      </p:sp>
      <p:sp>
        <p:nvSpPr>
          <p:cNvPr id="30722" name="3 - Θέση αριθμού διαφάνειας"/>
          <p:cNvSpPr>
            <a:spLocks noGrp="1"/>
          </p:cNvSpPr>
          <p:nvPr>
            <p:ph type="sldNum" sz="quarter" idx="12"/>
          </p:nvPr>
        </p:nvSpPr>
        <p:spPr>
          <a:noFill/>
        </p:spPr>
        <p:txBody>
          <a:bodyPr/>
          <a:lstStyle/>
          <a:p>
            <a:fld id="{8CC319FF-216E-415F-AB2F-B947B63DA748}" type="slidenum">
              <a:rPr lang="el-GR" smtClean="0"/>
              <a:pPr/>
              <a:t>21</a:t>
            </a:fld>
            <a:endParaRPr lang="el-GR"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αριθμού διαφάνειας"/>
          <p:cNvSpPr>
            <a:spLocks noGrp="1"/>
          </p:cNvSpPr>
          <p:nvPr>
            <p:ph type="sldNum" sz="quarter" idx="12"/>
          </p:nvPr>
        </p:nvSpPr>
        <p:spPr>
          <a:noFill/>
        </p:spPr>
        <p:txBody>
          <a:bodyPr/>
          <a:lstStyle/>
          <a:p>
            <a:fld id="{4B39E4EC-A0D9-4697-BAC0-52E31EF56209}" type="slidenum">
              <a:rPr lang="el-GR" smtClean="0"/>
              <a:pPr/>
              <a:t>22</a:t>
            </a:fld>
            <a:endParaRPr lang="el-GR" smtClean="0"/>
          </a:p>
        </p:txBody>
      </p:sp>
      <p:sp>
        <p:nvSpPr>
          <p:cNvPr id="133122" name="Rectangle 2"/>
          <p:cNvSpPr>
            <a:spLocks noChangeArrowheads="1"/>
          </p:cNvSpPr>
          <p:nvPr/>
        </p:nvSpPr>
        <p:spPr bwMode="auto">
          <a:xfrm>
            <a:off x="1368363" y="676361"/>
            <a:ext cx="6379616" cy="1015663"/>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2000" dirty="0" smtClean="0">
                <a:solidFill>
                  <a:schemeClr val="bg1"/>
                </a:solidFill>
              </a:rPr>
              <a:t>Το </a:t>
            </a:r>
            <a:r>
              <a:rPr lang="el-GR" sz="2000" dirty="0">
                <a:solidFill>
                  <a:schemeClr val="bg1"/>
                </a:solidFill>
              </a:rPr>
              <a:t>μέγεθος των βάσεων δεδομένων που περιέχουν τα αποτελέσματα από αναλύσεις του προφίλ </a:t>
            </a:r>
            <a:r>
              <a:rPr lang="el-GR" sz="2000" dirty="0" err="1">
                <a:solidFill>
                  <a:schemeClr val="bg1"/>
                </a:solidFill>
              </a:rPr>
              <a:t>γονιδιωματικών</a:t>
            </a:r>
            <a:r>
              <a:rPr lang="el-GR" sz="2000" dirty="0">
                <a:solidFill>
                  <a:schemeClr val="bg1"/>
                </a:solidFill>
              </a:rPr>
              <a:t> DNA αυξάνεται με ταχείς ρυθμούς.</a:t>
            </a:r>
          </a:p>
        </p:txBody>
      </p:sp>
      <p:pic>
        <p:nvPicPr>
          <p:cNvPr id="31748" name="Picture 3"/>
          <p:cNvPicPr>
            <a:picLocks noChangeAspect="1" noChangeArrowheads="1"/>
          </p:cNvPicPr>
          <p:nvPr/>
        </p:nvPicPr>
        <p:blipFill>
          <a:blip r:embed="rId3"/>
          <a:srcRect/>
          <a:stretch>
            <a:fillRect/>
          </a:stretch>
        </p:blipFill>
        <p:spPr bwMode="auto">
          <a:xfrm>
            <a:off x="1223628" y="1884499"/>
            <a:ext cx="6669087" cy="49752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Θέση αριθμού διαφάνειας"/>
          <p:cNvSpPr>
            <a:spLocks noGrp="1"/>
          </p:cNvSpPr>
          <p:nvPr>
            <p:ph type="sldNum" sz="quarter" idx="12"/>
          </p:nvPr>
        </p:nvSpPr>
        <p:spPr>
          <a:noFill/>
        </p:spPr>
        <p:txBody>
          <a:bodyPr/>
          <a:lstStyle/>
          <a:p>
            <a:fld id="{536B84AC-B5D2-4E9A-B683-06906E819C7D}" type="slidenum">
              <a:rPr lang="el-GR" smtClean="0"/>
              <a:pPr/>
              <a:t>23</a:t>
            </a:fld>
            <a:endParaRPr lang="el-GR" smtClean="0"/>
          </a:p>
        </p:txBody>
      </p:sp>
      <p:sp>
        <p:nvSpPr>
          <p:cNvPr id="166917" name="Rectangle 5"/>
          <p:cNvSpPr>
            <a:spLocks noGrp="1" noRot="1" noChangeArrowheads="1"/>
          </p:cNvSpPr>
          <p:nvPr>
            <p:ph type="title" idx="4294967295"/>
          </p:nvPr>
        </p:nvSpPr>
        <p:spPr>
          <a:xfrm>
            <a:off x="719572" y="539750"/>
            <a:ext cx="6876764" cy="1301750"/>
          </a:xfrm>
        </p:spPr>
        <p:txBody>
          <a:bodyPr/>
          <a:lstStyle/>
          <a:p>
            <a:pPr eaLnBrk="1" hangingPunct="1">
              <a:defRPr/>
            </a:pPr>
            <a:r>
              <a:rPr lang="el-GR" sz="2800" dirty="0" smtClean="0"/>
              <a:t>Οι παραλλαγές του </a:t>
            </a:r>
            <a:r>
              <a:rPr lang="en-US" sz="2800" dirty="0" err="1" smtClean="0"/>
              <a:t>mtDNA</a:t>
            </a:r>
            <a:r>
              <a:rPr lang="en-US" sz="2800" dirty="0" smtClean="0"/>
              <a:t> </a:t>
            </a:r>
            <a:r>
              <a:rPr lang="el-GR" sz="2800" dirty="0" smtClean="0"/>
              <a:t>χρησιμοποιούνται στην ιατροδικαστική</a:t>
            </a:r>
          </a:p>
        </p:txBody>
      </p:sp>
      <p:sp>
        <p:nvSpPr>
          <p:cNvPr id="32771" name="Text Box 3"/>
          <p:cNvSpPr txBox="1">
            <a:spLocks noChangeArrowheads="1"/>
          </p:cNvSpPr>
          <p:nvPr/>
        </p:nvSpPr>
        <p:spPr bwMode="auto">
          <a:xfrm>
            <a:off x="11113" y="2600908"/>
            <a:ext cx="4800600" cy="3170099"/>
          </a:xfrm>
          <a:prstGeom prst="rect">
            <a:avLst/>
          </a:prstGeom>
          <a:solidFill>
            <a:schemeClr val="accent1"/>
          </a:solidFill>
          <a:ln w="9525">
            <a:noFill/>
            <a:miter lim="800000"/>
            <a:headEnd/>
            <a:tailEnd/>
          </a:ln>
        </p:spPr>
        <p:txBody>
          <a:bodyPr>
            <a:spAutoFit/>
          </a:bodyPr>
          <a:lstStyle/>
          <a:p>
            <a:pPr algn="l" eaLnBrk="1" hangingPunct="1">
              <a:buFontTx/>
              <a:buChar char="•"/>
            </a:pPr>
            <a:r>
              <a:rPr lang="el-GR" sz="2000" b="0" dirty="0">
                <a:solidFill>
                  <a:schemeClr val="tx1"/>
                </a:solidFill>
                <a:latin typeface="Arial" charset="0"/>
              </a:rPr>
              <a:t>  Μέσα στο βρόχο </a:t>
            </a:r>
            <a:r>
              <a:rPr lang="en-US" sz="2000" b="0" dirty="0">
                <a:solidFill>
                  <a:schemeClr val="tx1"/>
                </a:solidFill>
                <a:latin typeface="Arial" charset="0"/>
              </a:rPr>
              <a:t>D </a:t>
            </a:r>
            <a:r>
              <a:rPr lang="el-GR" sz="2000" b="0" dirty="0">
                <a:solidFill>
                  <a:schemeClr val="tx1"/>
                </a:solidFill>
                <a:latin typeface="Arial" charset="0"/>
              </a:rPr>
              <a:t>εντοπίζονται δύο </a:t>
            </a:r>
            <a:r>
              <a:rPr lang="el-GR" sz="2000" b="0" dirty="0" err="1">
                <a:solidFill>
                  <a:schemeClr val="tx1"/>
                </a:solidFill>
                <a:latin typeface="Arial" charset="0"/>
              </a:rPr>
              <a:t>υποερμεταβλητές</a:t>
            </a:r>
            <a:r>
              <a:rPr lang="el-GR" sz="2000" b="0" dirty="0">
                <a:solidFill>
                  <a:schemeClr val="tx1"/>
                </a:solidFill>
                <a:latin typeface="Arial" charset="0"/>
              </a:rPr>
              <a:t> </a:t>
            </a:r>
            <a:r>
              <a:rPr lang="el-GR" sz="2000" b="0" dirty="0" err="1">
                <a:solidFill>
                  <a:schemeClr val="tx1"/>
                </a:solidFill>
                <a:latin typeface="Arial" charset="0"/>
              </a:rPr>
              <a:t>αλληλου-χίες</a:t>
            </a:r>
            <a:r>
              <a:rPr lang="el-GR" sz="2000" b="0" dirty="0">
                <a:solidFill>
                  <a:schemeClr val="tx1"/>
                </a:solidFill>
                <a:latin typeface="Arial" charset="0"/>
              </a:rPr>
              <a:t>, η </a:t>
            </a:r>
            <a:r>
              <a:rPr lang="en-US" sz="2000" b="0" dirty="0">
                <a:solidFill>
                  <a:schemeClr val="tx1"/>
                </a:solidFill>
                <a:latin typeface="Arial" charset="0"/>
              </a:rPr>
              <a:t>HV1 </a:t>
            </a:r>
            <a:r>
              <a:rPr lang="el-GR" sz="2000" b="0" dirty="0">
                <a:solidFill>
                  <a:schemeClr val="tx1"/>
                </a:solidFill>
                <a:latin typeface="Arial" charset="0"/>
              </a:rPr>
              <a:t>και </a:t>
            </a:r>
            <a:r>
              <a:rPr lang="en-US" sz="2000" b="0" dirty="0">
                <a:solidFill>
                  <a:schemeClr val="tx1"/>
                </a:solidFill>
                <a:latin typeface="Arial" charset="0"/>
              </a:rPr>
              <a:t>HV2 </a:t>
            </a:r>
            <a:r>
              <a:rPr lang="el-GR" sz="2000" b="0" dirty="0">
                <a:solidFill>
                  <a:schemeClr val="tx1"/>
                </a:solidFill>
                <a:latin typeface="Arial" charset="0"/>
              </a:rPr>
              <a:t>με μήκος 342 και 268 </a:t>
            </a:r>
            <a:r>
              <a:rPr lang="en-US" sz="2000" b="0" dirty="0" err="1">
                <a:solidFill>
                  <a:schemeClr val="tx1"/>
                </a:solidFill>
                <a:latin typeface="Arial" charset="0"/>
              </a:rPr>
              <a:t>bp</a:t>
            </a:r>
            <a:r>
              <a:rPr lang="el-GR" sz="2000" b="0" dirty="0">
                <a:solidFill>
                  <a:schemeClr val="tx1"/>
                </a:solidFill>
                <a:latin typeface="Arial" charset="0"/>
              </a:rPr>
              <a:t>,</a:t>
            </a:r>
            <a:r>
              <a:rPr lang="en-US" sz="2000" b="0" dirty="0">
                <a:solidFill>
                  <a:schemeClr val="tx1"/>
                </a:solidFill>
                <a:latin typeface="Arial" charset="0"/>
              </a:rPr>
              <a:t> </a:t>
            </a:r>
            <a:r>
              <a:rPr lang="el-GR" sz="2000" b="0" dirty="0">
                <a:solidFill>
                  <a:schemeClr val="tx1"/>
                </a:solidFill>
                <a:latin typeface="Arial" charset="0"/>
              </a:rPr>
              <a:t>αντίστοιχα</a:t>
            </a:r>
          </a:p>
          <a:p>
            <a:pPr algn="l" eaLnBrk="1" hangingPunct="1">
              <a:buFontTx/>
              <a:buChar char="•"/>
            </a:pPr>
            <a:r>
              <a:rPr lang="el-GR" sz="2000" b="0" dirty="0">
                <a:solidFill>
                  <a:schemeClr val="tx1"/>
                </a:solidFill>
                <a:latin typeface="Arial" charset="0"/>
              </a:rPr>
              <a:t>  Μέσος όρος διαφορών σε πυρηνικούς τόπους ανάμεσα σε μη συγγενικά άτομα: ~1 ανά 1000 </a:t>
            </a:r>
            <a:r>
              <a:rPr lang="en-US" sz="2000" b="0" dirty="0" err="1">
                <a:solidFill>
                  <a:schemeClr val="tx1"/>
                </a:solidFill>
                <a:latin typeface="Arial" charset="0"/>
              </a:rPr>
              <a:t>bp</a:t>
            </a:r>
            <a:endParaRPr lang="el-GR" sz="2000" b="0" dirty="0">
              <a:solidFill>
                <a:schemeClr val="tx1"/>
              </a:solidFill>
              <a:latin typeface="Arial" charset="0"/>
            </a:endParaRPr>
          </a:p>
          <a:p>
            <a:pPr algn="l" eaLnBrk="1" hangingPunct="1">
              <a:buFontTx/>
              <a:buChar char="•"/>
            </a:pPr>
            <a:r>
              <a:rPr lang="el-GR" sz="2000" b="0" dirty="0">
                <a:solidFill>
                  <a:schemeClr val="tx1"/>
                </a:solidFill>
                <a:latin typeface="Arial" charset="0"/>
              </a:rPr>
              <a:t>  Στο </a:t>
            </a:r>
            <a:r>
              <a:rPr lang="en-US" sz="2000" b="0" dirty="0" err="1">
                <a:solidFill>
                  <a:schemeClr val="tx1"/>
                </a:solidFill>
                <a:latin typeface="Arial" charset="0"/>
              </a:rPr>
              <a:t>mtDNA</a:t>
            </a:r>
            <a:r>
              <a:rPr lang="en-US" sz="2000" b="0" dirty="0">
                <a:solidFill>
                  <a:schemeClr val="tx1"/>
                </a:solidFill>
                <a:latin typeface="Arial" charset="0"/>
              </a:rPr>
              <a:t>: </a:t>
            </a:r>
            <a:r>
              <a:rPr lang="el-GR" sz="2000" b="0" dirty="0">
                <a:solidFill>
                  <a:schemeClr val="tx1"/>
                </a:solidFill>
                <a:latin typeface="Arial" charset="0"/>
              </a:rPr>
              <a:t>7-14 διαφορές στο σύνολο των 610 </a:t>
            </a:r>
            <a:r>
              <a:rPr lang="en-US" sz="2000" b="0" dirty="0" err="1">
                <a:solidFill>
                  <a:schemeClr val="tx1"/>
                </a:solidFill>
                <a:latin typeface="Arial" charset="0"/>
              </a:rPr>
              <a:t>bp</a:t>
            </a:r>
            <a:r>
              <a:rPr lang="en-US" sz="2000" b="0" dirty="0">
                <a:solidFill>
                  <a:schemeClr val="tx1"/>
                </a:solidFill>
                <a:latin typeface="Arial" charset="0"/>
              </a:rPr>
              <a:t> </a:t>
            </a:r>
            <a:r>
              <a:rPr lang="el-GR" sz="2000" b="0" dirty="0">
                <a:solidFill>
                  <a:schemeClr val="tx1"/>
                </a:solidFill>
                <a:latin typeface="Arial" charset="0"/>
              </a:rPr>
              <a:t>του </a:t>
            </a:r>
            <a:r>
              <a:rPr lang="en-US" sz="2000" b="0" dirty="0">
                <a:solidFill>
                  <a:schemeClr val="tx1"/>
                </a:solidFill>
                <a:latin typeface="Arial" charset="0"/>
              </a:rPr>
              <a:t>D-loop</a:t>
            </a:r>
            <a:endParaRPr lang="en-US" sz="2000" b="0" dirty="0">
              <a:solidFill>
                <a:schemeClr val="tx1"/>
              </a:solidFill>
              <a:latin typeface="Arial" charset="0"/>
              <a:cs typeface="Arial" charset="0"/>
            </a:endParaRPr>
          </a:p>
        </p:txBody>
      </p:sp>
      <p:pic>
        <p:nvPicPr>
          <p:cNvPr id="32772" name="Picture 4" descr="mitochondrialdna2"/>
          <p:cNvPicPr>
            <a:picLocks noChangeAspect="1" noChangeArrowheads="1"/>
          </p:cNvPicPr>
          <p:nvPr/>
        </p:nvPicPr>
        <p:blipFill>
          <a:blip r:embed="rId2"/>
          <a:srcRect t="28009"/>
          <a:stretch>
            <a:fillRect/>
          </a:stretch>
        </p:blipFill>
        <p:spPr bwMode="auto">
          <a:xfrm>
            <a:off x="4809570" y="2171129"/>
            <a:ext cx="4267200" cy="3868737"/>
          </a:xfrm>
          <a:prstGeom prst="rect">
            <a:avLst/>
          </a:prstGeom>
          <a:noFill/>
          <a:ln w="9525">
            <a:noFill/>
            <a:miter lim="800000"/>
            <a:headEnd/>
            <a:tailEnd/>
          </a:ln>
        </p:spPr>
      </p:pic>
      <p:sp>
        <p:nvSpPr>
          <p:cNvPr id="32774" name="Text Box 6"/>
          <p:cNvSpPr txBox="1">
            <a:spLocks noChangeArrowheads="1"/>
          </p:cNvSpPr>
          <p:nvPr/>
        </p:nvSpPr>
        <p:spPr bwMode="auto">
          <a:xfrm>
            <a:off x="2411413" y="6308725"/>
            <a:ext cx="4032250" cy="376238"/>
          </a:xfrm>
          <a:prstGeom prst="rect">
            <a:avLst/>
          </a:prstGeom>
          <a:noFill/>
          <a:ln w="9525" algn="ctr">
            <a:solidFill>
              <a:schemeClr val="tx1"/>
            </a:solidFill>
            <a:miter lim="800000"/>
            <a:headEnd/>
            <a:tailEnd/>
          </a:ln>
        </p:spPr>
        <p:txBody>
          <a:bodyPr>
            <a:spAutoFit/>
          </a:bodyPr>
          <a:lstStyle/>
          <a:p>
            <a:r>
              <a:rPr lang="el-GR" sz="1800" b="0" dirty="0">
                <a:solidFill>
                  <a:schemeClr val="tx1"/>
                </a:solidFill>
              </a:rPr>
              <a:t>Ανάλυση </a:t>
            </a:r>
            <a:r>
              <a:rPr lang="en-US" sz="1800" b="0" dirty="0">
                <a:solidFill>
                  <a:schemeClr val="tx1"/>
                </a:solidFill>
              </a:rPr>
              <a:t>HV1</a:t>
            </a:r>
            <a:r>
              <a:rPr lang="el-GR" sz="1800" b="0" dirty="0">
                <a:solidFill>
                  <a:schemeClr val="tx1"/>
                </a:solidFill>
              </a:rPr>
              <a:t> και</a:t>
            </a:r>
            <a:r>
              <a:rPr lang="en-US" sz="1800" b="0" dirty="0">
                <a:solidFill>
                  <a:schemeClr val="tx1"/>
                </a:solidFill>
              </a:rPr>
              <a:t> HV2 </a:t>
            </a:r>
            <a:r>
              <a:rPr lang="el-GR" sz="1800" b="0" dirty="0">
                <a:solidFill>
                  <a:schemeClr val="tx1"/>
                </a:solidFill>
              </a:rPr>
              <a:t>με </a:t>
            </a:r>
            <a:r>
              <a:rPr lang="el-GR" sz="1800" b="0" dirty="0" smtClean="0">
                <a:solidFill>
                  <a:schemeClr val="tx1"/>
                </a:solidFill>
              </a:rPr>
              <a:t>αλληλούχ</a:t>
            </a:r>
            <a:r>
              <a:rPr lang="el-GR" sz="1800" b="0" dirty="0">
                <a:solidFill>
                  <a:schemeClr val="tx1"/>
                </a:solidFill>
              </a:rPr>
              <a:t>η</a:t>
            </a:r>
            <a:r>
              <a:rPr lang="el-GR" sz="1800" b="0" dirty="0" smtClean="0">
                <a:solidFill>
                  <a:schemeClr val="tx1"/>
                </a:solidFill>
              </a:rPr>
              <a:t>ση</a:t>
            </a:r>
            <a:endParaRPr lang="el-GR" sz="1800" b="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p:txBody>
          <a:bodyPr/>
          <a:lstStyle/>
          <a:p>
            <a:pPr eaLnBrk="1" hangingPunct="1">
              <a:defRPr/>
            </a:pPr>
            <a:r>
              <a:rPr lang="el-GR" smtClean="0"/>
              <a:t>Κανόνες </a:t>
            </a:r>
            <a:r>
              <a:rPr lang="en-US" smtClean="0"/>
              <a:t>FBI</a:t>
            </a:r>
            <a:endParaRPr lang="el-GR" smtClean="0"/>
          </a:p>
        </p:txBody>
      </p:sp>
      <p:sp>
        <p:nvSpPr>
          <p:cNvPr id="167939" name="Rectangle 3"/>
          <p:cNvSpPr>
            <a:spLocks noGrp="1" noChangeArrowheads="1"/>
          </p:cNvSpPr>
          <p:nvPr>
            <p:ph idx="1"/>
          </p:nvPr>
        </p:nvSpPr>
        <p:spPr/>
        <p:txBody>
          <a:bodyPr/>
          <a:lstStyle/>
          <a:p>
            <a:pPr eaLnBrk="1" hangingPunct="1">
              <a:defRPr/>
            </a:pPr>
            <a:r>
              <a:rPr lang="el-GR" smtClean="0"/>
              <a:t>Αν ανάμεσα σε δύο δείγματα υπάρχουν 2 ή περισσότερες διαφορές τότε τα δύο δείγματα </a:t>
            </a:r>
            <a:r>
              <a:rPr lang="el-GR" i="1" u="sng" smtClean="0"/>
              <a:t>αποκλείεται</a:t>
            </a:r>
            <a:r>
              <a:rPr lang="el-GR" smtClean="0"/>
              <a:t> να προέρχονται από το ίδιο άτομο ή από άτομα με την ίδια μητρική γενεαλογία</a:t>
            </a:r>
          </a:p>
          <a:p>
            <a:pPr eaLnBrk="1" hangingPunct="1">
              <a:defRPr/>
            </a:pPr>
            <a:r>
              <a:rPr lang="el-GR" smtClean="0"/>
              <a:t>Αν δεν υπάρχει καμία διαφορά τότε τα δείγματα </a:t>
            </a:r>
            <a:r>
              <a:rPr lang="el-GR" i="1" u="sng" smtClean="0"/>
              <a:t>είναι πιθανόν</a:t>
            </a:r>
            <a:r>
              <a:rPr lang="el-GR" smtClean="0"/>
              <a:t> να προέρχονται από το ίδιο άτομο</a:t>
            </a:r>
          </a:p>
          <a:p>
            <a:pPr eaLnBrk="1" hangingPunct="1">
              <a:defRPr/>
            </a:pPr>
            <a:r>
              <a:rPr lang="el-GR" smtClean="0"/>
              <a:t>Αν υπάρχει μία διαφορά, τότε </a:t>
            </a:r>
            <a:r>
              <a:rPr lang="el-GR" i="1" u="sng" smtClean="0"/>
              <a:t>δεν είναι δυνατή η εξαγωγή συμπεράσματος</a:t>
            </a:r>
          </a:p>
        </p:txBody>
      </p:sp>
      <p:sp>
        <p:nvSpPr>
          <p:cNvPr id="33794" name="3 - Θέση αριθμού διαφάνειας"/>
          <p:cNvSpPr>
            <a:spLocks noGrp="1"/>
          </p:cNvSpPr>
          <p:nvPr>
            <p:ph type="sldNum" sz="quarter" idx="12"/>
          </p:nvPr>
        </p:nvSpPr>
        <p:spPr>
          <a:noFill/>
        </p:spPr>
        <p:txBody>
          <a:bodyPr/>
          <a:lstStyle/>
          <a:p>
            <a:fld id="{F4D3D6D4-B7F4-4DE8-BCAB-847087E056D8}" type="slidenum">
              <a:rPr lang="el-GR" smtClean="0"/>
              <a:pPr/>
              <a:t>24</a:t>
            </a:fld>
            <a:endParaRPr lang="el-GR"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idx="1"/>
          </p:nvPr>
        </p:nvSpPr>
        <p:spPr>
          <a:xfrm>
            <a:off x="647564" y="2276872"/>
            <a:ext cx="8229600" cy="2950284"/>
          </a:xfrm>
        </p:spPr>
        <p:txBody>
          <a:bodyPr>
            <a:noAutofit/>
          </a:bodyPr>
          <a:lstStyle/>
          <a:p>
            <a:pPr eaLnBrk="1" hangingPunct="1">
              <a:defRPr/>
            </a:pPr>
            <a:r>
              <a:rPr lang="el-GR" sz="2400" dirty="0" smtClean="0"/>
              <a:t>Κάθε φορά, το προφίλ συγκρίνεται με μία βάση δεδομένων από το γενικό πληθυσμό και πραγματοποιείται στατιστική εκτίμηση της σπανιότητάς της</a:t>
            </a:r>
          </a:p>
          <a:p>
            <a:pPr eaLnBrk="1" hangingPunct="1">
              <a:defRPr/>
            </a:pPr>
            <a:endParaRPr lang="el-GR" sz="2400" dirty="0" smtClean="0"/>
          </a:p>
          <a:p>
            <a:pPr eaLnBrk="1" hangingPunct="1">
              <a:defRPr/>
            </a:pPr>
            <a:r>
              <a:rPr lang="el-GR" sz="2400" dirty="0" smtClean="0"/>
              <a:t>Συχνά δεν μπορούν να προκύψουν στατιστικά σημαντικά </a:t>
            </a:r>
            <a:r>
              <a:rPr lang="el-GR" sz="2400" dirty="0" smtClean="0"/>
              <a:t>αποτελέσματα</a:t>
            </a:r>
            <a:endParaRPr lang="el-GR" sz="2400" dirty="0" smtClean="0"/>
          </a:p>
        </p:txBody>
      </p:sp>
      <p:sp>
        <p:nvSpPr>
          <p:cNvPr id="34818" name="3 - Θέση αριθμού διαφάνειας"/>
          <p:cNvSpPr>
            <a:spLocks noGrp="1"/>
          </p:cNvSpPr>
          <p:nvPr>
            <p:ph type="sldNum" sz="quarter" idx="12"/>
          </p:nvPr>
        </p:nvSpPr>
        <p:spPr>
          <a:noFill/>
        </p:spPr>
        <p:txBody>
          <a:bodyPr/>
          <a:lstStyle/>
          <a:p>
            <a:fld id="{D42CB016-3411-4CD6-BF96-1F19C42E407B}" type="slidenum">
              <a:rPr lang="el-GR" smtClean="0"/>
              <a:pPr/>
              <a:t>25</a:t>
            </a:fld>
            <a:endParaRPr lang="el-GR"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αριθμού διαφάνειας"/>
          <p:cNvSpPr>
            <a:spLocks noGrp="1"/>
          </p:cNvSpPr>
          <p:nvPr>
            <p:ph type="sldNum" sz="quarter" idx="12"/>
          </p:nvPr>
        </p:nvSpPr>
        <p:spPr>
          <a:noFill/>
        </p:spPr>
        <p:txBody>
          <a:bodyPr/>
          <a:lstStyle/>
          <a:p>
            <a:fld id="{D622B180-3412-40D2-B8AA-BD72A6085183}" type="slidenum">
              <a:rPr lang="el-GR" smtClean="0"/>
              <a:pPr/>
              <a:t>26</a:t>
            </a:fld>
            <a:endParaRPr lang="el-GR" smtClean="0"/>
          </a:p>
        </p:txBody>
      </p:sp>
      <p:sp>
        <p:nvSpPr>
          <p:cNvPr id="132098" name="Rectangle 2"/>
          <p:cNvSpPr>
            <a:spLocks noChangeArrowheads="1"/>
          </p:cNvSpPr>
          <p:nvPr/>
        </p:nvSpPr>
        <p:spPr bwMode="auto">
          <a:xfrm>
            <a:off x="829381" y="739153"/>
            <a:ext cx="6837363" cy="830997"/>
          </a:xfrm>
          <a:prstGeom prst="rect">
            <a:avLst/>
          </a:prstGeom>
          <a:noFill/>
          <a:ln w="9525" algn="ctr">
            <a:noFill/>
            <a:miter lim="800000"/>
            <a:headEnd/>
            <a:tailEnd/>
          </a:ln>
          <a:effectLst/>
        </p:spPr>
        <p:txBody>
          <a:bodyPr anchor="ctr">
            <a:spAutoFit/>
          </a:bodyPr>
          <a:lstStyle/>
          <a:p>
            <a:pPr eaLnBrk="1" hangingPunct="1">
              <a:spcBef>
                <a:spcPct val="0"/>
              </a:spcBef>
              <a:defRPr/>
            </a:pPr>
            <a:r>
              <a:rPr lang="el-GR" sz="2400" dirty="0" smtClean="0">
                <a:solidFill>
                  <a:schemeClr val="bg1"/>
                </a:solidFill>
              </a:rPr>
              <a:t>Οι </a:t>
            </a:r>
            <a:r>
              <a:rPr lang="el-GR" sz="2400" dirty="0" err="1">
                <a:solidFill>
                  <a:schemeClr val="bg1"/>
                </a:solidFill>
              </a:rPr>
              <a:t>μιτοχονδριακοί</a:t>
            </a:r>
            <a:r>
              <a:rPr lang="el-GR" sz="2400" dirty="0">
                <a:solidFill>
                  <a:schemeClr val="bg1"/>
                </a:solidFill>
              </a:rPr>
              <a:t> SNP χρησιμοποιούνται για την ανάλυση δειγμάτων μερικά </a:t>
            </a:r>
            <a:r>
              <a:rPr lang="el-GR" sz="2400" dirty="0" err="1">
                <a:solidFill>
                  <a:schemeClr val="bg1"/>
                </a:solidFill>
              </a:rPr>
              <a:t>αποικοδομημένου</a:t>
            </a:r>
            <a:r>
              <a:rPr lang="el-GR" sz="2400" dirty="0">
                <a:solidFill>
                  <a:schemeClr val="bg1"/>
                </a:solidFill>
              </a:rPr>
              <a:t> DNA.</a:t>
            </a:r>
          </a:p>
        </p:txBody>
      </p:sp>
      <p:pic>
        <p:nvPicPr>
          <p:cNvPr id="35844" name="Picture 3"/>
          <p:cNvPicPr>
            <a:picLocks noChangeAspect="1" noChangeArrowheads="1"/>
          </p:cNvPicPr>
          <p:nvPr/>
        </p:nvPicPr>
        <p:blipFill>
          <a:blip r:embed="rId3"/>
          <a:srcRect/>
          <a:stretch>
            <a:fillRect/>
          </a:stretch>
        </p:blipFill>
        <p:spPr bwMode="auto">
          <a:xfrm>
            <a:off x="179388" y="1773238"/>
            <a:ext cx="8820150" cy="43656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611560" y="666957"/>
            <a:ext cx="8229600" cy="1143000"/>
          </a:xfrm>
        </p:spPr>
        <p:txBody>
          <a:bodyPr/>
          <a:lstStyle/>
          <a:p>
            <a:pPr eaLnBrk="1" hangingPunct="1">
              <a:defRPr/>
            </a:pPr>
            <a:r>
              <a:rPr lang="el-GR" dirty="0" smtClean="0"/>
              <a:t>Περιπλοκές λόγω </a:t>
            </a:r>
            <a:r>
              <a:rPr lang="el-GR" dirty="0" err="1" smtClean="0"/>
              <a:t>ετεροπλασμίας</a:t>
            </a:r>
            <a:endParaRPr lang="el-GR" dirty="0" smtClean="0"/>
          </a:p>
        </p:txBody>
      </p:sp>
      <p:sp>
        <p:nvSpPr>
          <p:cNvPr id="169987" name="Rectangle 3"/>
          <p:cNvSpPr>
            <a:spLocks noGrp="1" noChangeArrowheads="1"/>
          </p:cNvSpPr>
          <p:nvPr>
            <p:ph idx="1"/>
          </p:nvPr>
        </p:nvSpPr>
        <p:spPr>
          <a:xfrm>
            <a:off x="0" y="2317191"/>
            <a:ext cx="9144000" cy="4536740"/>
          </a:xfrm>
        </p:spPr>
        <p:txBody>
          <a:bodyPr>
            <a:normAutofit fontScale="77500" lnSpcReduction="20000"/>
          </a:bodyPr>
          <a:lstStyle/>
          <a:p>
            <a:pPr eaLnBrk="1" hangingPunct="1">
              <a:defRPr/>
            </a:pPr>
            <a:r>
              <a:rPr lang="el-GR" sz="2800" dirty="0" smtClean="0"/>
              <a:t>Ένα ή πολλά </a:t>
            </a:r>
            <a:r>
              <a:rPr lang="el-GR" sz="2800" dirty="0" err="1" smtClean="0"/>
              <a:t>μιτοχονδριακά</a:t>
            </a:r>
            <a:r>
              <a:rPr lang="el-GR" sz="2800" dirty="0" smtClean="0"/>
              <a:t> </a:t>
            </a:r>
            <a:r>
              <a:rPr lang="el-GR" sz="2800" dirty="0" err="1" smtClean="0"/>
              <a:t>γονιδιώματα</a:t>
            </a:r>
            <a:r>
              <a:rPr lang="el-GR" sz="2800" dirty="0" smtClean="0"/>
              <a:t> μέσα σε ένα κύτταρο;</a:t>
            </a:r>
          </a:p>
          <a:p>
            <a:pPr lvl="1" eaLnBrk="1" hangingPunct="1">
              <a:defRPr/>
            </a:pPr>
            <a:r>
              <a:rPr lang="el-GR" sz="2400" dirty="0" err="1" smtClean="0"/>
              <a:t>ετεροπλασμία</a:t>
            </a:r>
            <a:r>
              <a:rPr lang="el-GR" sz="2400" dirty="0" smtClean="0"/>
              <a:t> </a:t>
            </a:r>
            <a:r>
              <a:rPr lang="el-GR" sz="2400" dirty="0" err="1" smtClean="0"/>
              <a:t>νουκλεοτιδικής</a:t>
            </a:r>
            <a:r>
              <a:rPr lang="el-GR" sz="2400" dirty="0" smtClean="0"/>
              <a:t> αλληλουχίας</a:t>
            </a:r>
          </a:p>
          <a:p>
            <a:pPr lvl="2" eaLnBrk="1" hangingPunct="1">
              <a:defRPr/>
            </a:pPr>
            <a:r>
              <a:rPr lang="el-GR" sz="2000" dirty="0" smtClean="0"/>
              <a:t>δύο πληθυσμούς </a:t>
            </a:r>
            <a:r>
              <a:rPr lang="el-GR" sz="2000" dirty="0" err="1" smtClean="0"/>
              <a:t>μιτοχονδριακών</a:t>
            </a:r>
            <a:r>
              <a:rPr lang="el-GR" sz="2000" dirty="0" smtClean="0"/>
              <a:t> γονιδιωμάτων που διαφέρουν σε μία μόνο θέση του </a:t>
            </a:r>
            <a:r>
              <a:rPr lang="el-GR" sz="2000" dirty="0" err="1" smtClean="0"/>
              <a:t>γονιδιώματός</a:t>
            </a:r>
            <a:r>
              <a:rPr lang="el-GR" sz="2000" dirty="0" smtClean="0"/>
              <a:t> τους</a:t>
            </a:r>
          </a:p>
          <a:p>
            <a:pPr lvl="1" eaLnBrk="1" hangingPunct="1">
              <a:defRPr/>
            </a:pPr>
            <a:r>
              <a:rPr lang="el-GR" sz="2400" dirty="0" err="1" smtClean="0"/>
              <a:t>ετεροπλασμία</a:t>
            </a:r>
            <a:r>
              <a:rPr lang="el-GR" sz="2400" dirty="0" smtClean="0"/>
              <a:t> μήκους</a:t>
            </a:r>
          </a:p>
          <a:p>
            <a:pPr lvl="2" eaLnBrk="1" hangingPunct="1">
              <a:defRPr/>
            </a:pPr>
            <a:r>
              <a:rPr lang="el-GR" sz="2000" dirty="0" smtClean="0"/>
              <a:t>παραλλαγές στο μήκος ορισμένων τμημάτων των περιοχών </a:t>
            </a:r>
            <a:r>
              <a:rPr lang="en-US" sz="2000" dirty="0" smtClean="0"/>
              <a:t>HV1 </a:t>
            </a:r>
            <a:r>
              <a:rPr lang="el-GR" sz="2000" dirty="0" smtClean="0"/>
              <a:t>και </a:t>
            </a:r>
            <a:r>
              <a:rPr lang="en-US" sz="2000" dirty="0" smtClean="0"/>
              <a:t>HV2</a:t>
            </a:r>
            <a:endParaRPr lang="el-GR" sz="2000" dirty="0" smtClean="0"/>
          </a:p>
          <a:p>
            <a:pPr eaLnBrk="1" hangingPunct="1">
              <a:defRPr/>
            </a:pPr>
            <a:r>
              <a:rPr lang="el-GR" sz="2800" dirty="0" smtClean="0"/>
              <a:t>Αποτέλεσμα υψηλής συχνότητας μεταλλαγών στο </a:t>
            </a:r>
            <a:r>
              <a:rPr lang="en-US" sz="2800" dirty="0" err="1" smtClean="0"/>
              <a:t>mtDNA</a:t>
            </a:r>
            <a:endParaRPr lang="el-GR" sz="2800" dirty="0" smtClean="0"/>
          </a:p>
          <a:p>
            <a:pPr eaLnBrk="1" hangingPunct="1">
              <a:defRPr/>
            </a:pPr>
            <a:r>
              <a:rPr lang="el-GR" sz="2800" dirty="0" smtClean="0"/>
              <a:t>Ο βαθμός </a:t>
            </a:r>
            <a:r>
              <a:rPr lang="el-GR" sz="2800" dirty="0" err="1" smtClean="0"/>
              <a:t>ετεροπλασμίας</a:t>
            </a:r>
            <a:r>
              <a:rPr lang="el-GR" sz="2800" dirty="0" smtClean="0"/>
              <a:t> διαφέρει στους διαφορετικούς ιστούς</a:t>
            </a:r>
          </a:p>
          <a:p>
            <a:pPr lvl="1" eaLnBrk="1" hangingPunct="1">
              <a:defRPr/>
            </a:pPr>
            <a:r>
              <a:rPr lang="el-GR" sz="2400" dirty="0" smtClean="0"/>
              <a:t>στο αίμα 1,7%</a:t>
            </a:r>
          </a:p>
          <a:p>
            <a:pPr lvl="1" eaLnBrk="1" hangingPunct="1">
              <a:defRPr/>
            </a:pPr>
            <a:r>
              <a:rPr lang="el-GR" sz="2400" dirty="0" smtClean="0"/>
              <a:t>στα οστά 8,6%</a:t>
            </a:r>
          </a:p>
          <a:p>
            <a:pPr lvl="1" eaLnBrk="1" hangingPunct="1">
              <a:defRPr/>
            </a:pPr>
            <a:r>
              <a:rPr lang="el-GR" sz="2400" dirty="0" smtClean="0"/>
              <a:t>στις τρίχες 9,7%</a:t>
            </a:r>
          </a:p>
          <a:p>
            <a:pPr eaLnBrk="1" hangingPunct="1">
              <a:defRPr/>
            </a:pPr>
            <a:r>
              <a:rPr lang="el-GR" sz="2800" dirty="0" err="1" smtClean="0"/>
              <a:t>Ετεροπλασμία</a:t>
            </a:r>
            <a:r>
              <a:rPr lang="el-GR" sz="2800" dirty="0" smtClean="0"/>
              <a:t> ή πολλαπλό δείγμα;;</a:t>
            </a:r>
          </a:p>
        </p:txBody>
      </p:sp>
      <p:sp>
        <p:nvSpPr>
          <p:cNvPr id="36866" name="3 - Θέση αριθμού διαφάνειας"/>
          <p:cNvSpPr>
            <a:spLocks noGrp="1"/>
          </p:cNvSpPr>
          <p:nvPr>
            <p:ph type="sldNum" sz="quarter" idx="12"/>
          </p:nvPr>
        </p:nvSpPr>
        <p:spPr>
          <a:noFill/>
        </p:spPr>
        <p:txBody>
          <a:bodyPr/>
          <a:lstStyle/>
          <a:p>
            <a:fld id="{64AA462E-3012-4386-A447-496D9EEE8634}" type="slidenum">
              <a:rPr lang="el-GR" smtClean="0"/>
              <a:pPr/>
              <a:t>27</a:t>
            </a:fld>
            <a:endParaRPr lang="el-GR"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rrowheads="1"/>
          </p:cNvSpPr>
          <p:nvPr>
            <p:ph type="title"/>
          </p:nvPr>
        </p:nvSpPr>
        <p:spPr>
          <a:xfrm>
            <a:off x="926232" y="944724"/>
            <a:ext cx="7291536" cy="762000"/>
          </a:xfrm>
        </p:spPr>
        <p:txBody>
          <a:bodyPr/>
          <a:lstStyle/>
          <a:p>
            <a:pPr eaLnBrk="1" hangingPunct="1">
              <a:defRPr/>
            </a:pPr>
            <a:r>
              <a:rPr lang="el-GR" dirty="0" smtClean="0"/>
              <a:t>Τα λείψανα του τσάρου Νικόλαου Β'</a:t>
            </a:r>
          </a:p>
        </p:txBody>
      </p:sp>
      <p:sp>
        <p:nvSpPr>
          <p:cNvPr id="171011" name="Rectangle 3"/>
          <p:cNvSpPr>
            <a:spLocks noGrp="1" noChangeArrowheads="1"/>
          </p:cNvSpPr>
          <p:nvPr>
            <p:ph idx="1"/>
          </p:nvPr>
        </p:nvSpPr>
        <p:spPr>
          <a:xfrm>
            <a:off x="304800" y="2636912"/>
            <a:ext cx="8534400" cy="3154288"/>
          </a:xfrm>
        </p:spPr>
        <p:txBody>
          <a:bodyPr>
            <a:normAutofit/>
          </a:bodyPr>
          <a:lstStyle/>
          <a:p>
            <a:pPr eaLnBrk="1" hangingPunct="1">
              <a:defRPr/>
            </a:pPr>
            <a:r>
              <a:rPr lang="el-GR" sz="2000" dirty="0" smtClean="0"/>
              <a:t>Ταυτοποίηση σορών σε δάσος Σιβηρίας το 1991</a:t>
            </a:r>
          </a:p>
          <a:p>
            <a:pPr lvl="1" eaLnBrk="1" hangingPunct="1">
              <a:defRPr/>
            </a:pPr>
            <a:r>
              <a:rPr lang="el-GR" sz="1800" dirty="0" smtClean="0"/>
              <a:t>Ο τσάρος Νικόλαος Β' δολοφονήθηκε το 1918 από τους μπολσεβίκους </a:t>
            </a:r>
          </a:p>
          <a:p>
            <a:pPr lvl="1" eaLnBrk="1" hangingPunct="1">
              <a:defRPr/>
            </a:pPr>
            <a:r>
              <a:rPr lang="el-GR" sz="1800" dirty="0" smtClean="0"/>
              <a:t>Το 1991 βρέθηκαν επτά πτώματα σε τάφο</a:t>
            </a:r>
          </a:p>
          <a:p>
            <a:pPr lvl="1" eaLnBrk="1" hangingPunct="1">
              <a:defRPr/>
            </a:pPr>
            <a:r>
              <a:rPr lang="el-GR" sz="1800" dirty="0" smtClean="0"/>
              <a:t>Τα πέντε από αυτά αποδείχτηκε ότι ανήκαν σε συγγενικά άτομα</a:t>
            </a:r>
          </a:p>
          <a:p>
            <a:pPr lvl="1" eaLnBrk="1" hangingPunct="1">
              <a:defRPr/>
            </a:pPr>
            <a:r>
              <a:rPr lang="el-GR" sz="1800" dirty="0" smtClean="0"/>
              <a:t>Τα τρία (ή τέσσερα) ήταν γένους θηλυκού</a:t>
            </a:r>
          </a:p>
        </p:txBody>
      </p:sp>
      <p:sp>
        <p:nvSpPr>
          <p:cNvPr id="37890" name="3 - Θέση αριθμού διαφάνειας"/>
          <p:cNvSpPr>
            <a:spLocks noGrp="1"/>
          </p:cNvSpPr>
          <p:nvPr>
            <p:ph type="sldNum" sz="quarter" idx="12"/>
          </p:nvPr>
        </p:nvSpPr>
        <p:spPr>
          <a:noFill/>
        </p:spPr>
        <p:txBody>
          <a:bodyPr/>
          <a:lstStyle/>
          <a:p>
            <a:fld id="{2B5F0A01-D64A-4DFD-8AF7-ED5A9F9360C8}" type="slidenum">
              <a:rPr lang="el-GR" smtClean="0"/>
              <a:pPr/>
              <a:t>28</a:t>
            </a:fld>
            <a:endParaRPr lang="el-GR"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idx="1"/>
          </p:nvPr>
        </p:nvSpPr>
        <p:spPr>
          <a:xfrm>
            <a:off x="457200" y="2240868"/>
            <a:ext cx="8229600" cy="3885295"/>
          </a:xfrm>
        </p:spPr>
        <p:txBody>
          <a:bodyPr>
            <a:normAutofit/>
          </a:bodyPr>
          <a:lstStyle/>
          <a:p>
            <a:pPr eaLnBrk="1" hangingPunct="1">
              <a:defRPr/>
            </a:pPr>
            <a:r>
              <a:rPr lang="el-GR" sz="2400" dirty="0" smtClean="0"/>
              <a:t>Ένα των θηλυκών ήταν της τσαρίνας Αλεξάνδρας (μετά από σύγκριση με μακρινό ανιψιό της, τον πρίγκιπα Φίλιππο, δούκα του Εδιμβούργου, σύζυγο της βασίλισσας Ελισάβετ Β')</a:t>
            </a:r>
          </a:p>
          <a:p>
            <a:pPr eaLnBrk="1" hangingPunct="1">
              <a:defRPr/>
            </a:pPr>
            <a:r>
              <a:rPr lang="el-GR" sz="2400" dirty="0" smtClean="0"/>
              <a:t>Συγγενείς του Νικολάου Β';;</a:t>
            </a:r>
          </a:p>
          <a:p>
            <a:pPr lvl="1" eaLnBrk="1" hangingPunct="1">
              <a:defRPr/>
            </a:pPr>
            <a:r>
              <a:rPr lang="el-GR" sz="2000" dirty="0" smtClean="0"/>
              <a:t>Νεότερος αδελφός, ο δούκας </a:t>
            </a:r>
            <a:r>
              <a:rPr lang="en-US" sz="2000" dirty="0" err="1" smtClean="0"/>
              <a:t>Georgij</a:t>
            </a:r>
            <a:r>
              <a:rPr lang="en-US" sz="2000" dirty="0" smtClean="0"/>
              <a:t> Romanov</a:t>
            </a:r>
            <a:r>
              <a:rPr lang="el-GR" sz="2000" dirty="0" smtClean="0"/>
              <a:t>, ενταφιασμένος σε μαρμάρινη σαρκοφάγο</a:t>
            </a:r>
          </a:p>
          <a:p>
            <a:pPr lvl="1" eaLnBrk="1" hangingPunct="1">
              <a:defRPr/>
            </a:pPr>
            <a:r>
              <a:rPr lang="en-US" sz="2000" dirty="0" smtClean="0"/>
              <a:t>Xenia </a:t>
            </a:r>
            <a:r>
              <a:rPr lang="en-US" sz="2000" dirty="0" err="1" smtClean="0"/>
              <a:t>Cheremeteff-Sfiri</a:t>
            </a:r>
            <a:r>
              <a:rPr lang="en-US" sz="2000" dirty="0" smtClean="0"/>
              <a:t>, </a:t>
            </a:r>
            <a:r>
              <a:rPr lang="el-GR" sz="2000" dirty="0" smtClean="0"/>
              <a:t>τρισέγγονη της μητέρας του τσάρου</a:t>
            </a:r>
          </a:p>
        </p:txBody>
      </p:sp>
      <p:sp>
        <p:nvSpPr>
          <p:cNvPr id="38914" name="3 - Θέση αριθμού διαφάνειας"/>
          <p:cNvSpPr>
            <a:spLocks noGrp="1"/>
          </p:cNvSpPr>
          <p:nvPr>
            <p:ph type="sldNum" sz="quarter" idx="12"/>
          </p:nvPr>
        </p:nvSpPr>
        <p:spPr>
          <a:noFill/>
        </p:spPr>
        <p:txBody>
          <a:bodyPr/>
          <a:lstStyle/>
          <a:p>
            <a:fld id="{3BFC9A11-DBC4-4AE6-86FC-D5565C64FA2F}" type="slidenum">
              <a:rPr lang="el-GR" smtClean="0"/>
              <a:pPr/>
              <a:t>29</a:t>
            </a:fld>
            <a:endParaRPr lang="el-GR"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503548" y="2492896"/>
            <a:ext cx="8229600" cy="2544763"/>
          </a:xfrm>
        </p:spPr>
        <p:txBody>
          <a:bodyPr/>
          <a:lstStyle/>
          <a:p>
            <a:pPr eaLnBrk="1" hangingPunct="1">
              <a:defRPr/>
            </a:pPr>
            <a:r>
              <a:rPr lang="el-GR" dirty="0" smtClean="0">
                <a:solidFill>
                  <a:schemeClr val="tx2">
                    <a:lumMod val="50000"/>
                  </a:schemeClr>
                </a:solidFill>
              </a:rPr>
              <a:t>Μοριακή βάση και τεχνικές προσδιορισμού των γενετικών αποτυπωμάτων</a:t>
            </a:r>
          </a:p>
        </p:txBody>
      </p:sp>
      <p:sp>
        <p:nvSpPr>
          <p:cNvPr id="5122" name="2 - Θέση αριθμού διαφάνειας"/>
          <p:cNvSpPr>
            <a:spLocks noGrp="1"/>
          </p:cNvSpPr>
          <p:nvPr>
            <p:ph type="sldNum" sz="quarter" idx="12"/>
          </p:nvPr>
        </p:nvSpPr>
        <p:spPr>
          <a:noFill/>
        </p:spPr>
        <p:txBody>
          <a:bodyPr/>
          <a:lstStyle/>
          <a:p>
            <a:fld id="{F9E0A47F-9DF0-4436-A9A0-64E84E52D98E}" type="slidenum">
              <a:rPr lang="el-GR" smtClean="0"/>
              <a:pPr/>
              <a:t>3</a:t>
            </a:fld>
            <a:endParaRPr lang="el-GR"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Θέση αριθμού διαφάνειας"/>
          <p:cNvSpPr>
            <a:spLocks noGrp="1"/>
          </p:cNvSpPr>
          <p:nvPr>
            <p:ph type="sldNum" sz="quarter" idx="12"/>
          </p:nvPr>
        </p:nvSpPr>
        <p:spPr>
          <a:noFill/>
        </p:spPr>
        <p:txBody>
          <a:bodyPr/>
          <a:lstStyle/>
          <a:p>
            <a:fld id="{32C85236-D996-43EE-BEA8-3E319A772E0F}" type="slidenum">
              <a:rPr lang="el-GR" smtClean="0"/>
              <a:pPr/>
              <a:t>30</a:t>
            </a:fld>
            <a:endParaRPr lang="el-GR" smtClean="0"/>
          </a:p>
        </p:txBody>
      </p:sp>
      <p:sp>
        <p:nvSpPr>
          <p:cNvPr id="131074" name="Rectangle 2"/>
          <p:cNvSpPr>
            <a:spLocks noChangeArrowheads="1"/>
          </p:cNvSpPr>
          <p:nvPr/>
        </p:nvSpPr>
        <p:spPr bwMode="auto">
          <a:xfrm>
            <a:off x="5219700" y="2410808"/>
            <a:ext cx="3771900" cy="1569660"/>
          </a:xfrm>
          <a:prstGeom prst="rect">
            <a:avLst/>
          </a:prstGeom>
          <a:noFill/>
          <a:ln w="9525" algn="ctr">
            <a:noFill/>
            <a:miter lim="800000"/>
            <a:headEnd/>
            <a:tailEnd/>
          </a:ln>
          <a:effectLst/>
        </p:spPr>
        <p:txBody>
          <a:bodyPr anchor="ctr">
            <a:spAutoFit/>
          </a:bodyPr>
          <a:lstStyle/>
          <a:p>
            <a:pPr algn="l" eaLnBrk="1" hangingPunct="1">
              <a:spcBef>
                <a:spcPct val="0"/>
              </a:spcBef>
              <a:defRPr/>
            </a:pPr>
            <a:r>
              <a:rPr lang="el-GR" sz="2400" dirty="0" smtClean="0">
                <a:solidFill>
                  <a:schemeClr val="tx1"/>
                </a:solidFill>
              </a:rPr>
              <a:t>H </a:t>
            </a:r>
            <a:r>
              <a:rPr lang="el-GR" sz="2400" dirty="0" err="1">
                <a:solidFill>
                  <a:schemeClr val="tx1"/>
                </a:solidFill>
              </a:rPr>
              <a:t>ετεροπλασμία</a:t>
            </a:r>
            <a:r>
              <a:rPr lang="el-GR" sz="2400" dirty="0">
                <a:solidFill>
                  <a:schemeClr val="tx1"/>
                </a:solidFill>
              </a:rPr>
              <a:t> βοήθησε στην ταυτοποίηση των λειψάνων του τσάρου Νικόλαου Β΄.</a:t>
            </a:r>
          </a:p>
        </p:txBody>
      </p:sp>
      <p:pic>
        <p:nvPicPr>
          <p:cNvPr id="39940" name="Picture 3"/>
          <p:cNvPicPr>
            <a:picLocks noChangeAspect="1" noChangeArrowheads="1"/>
          </p:cNvPicPr>
          <p:nvPr/>
        </p:nvPicPr>
        <p:blipFill>
          <a:blip r:embed="rId3"/>
          <a:srcRect/>
          <a:stretch>
            <a:fillRect/>
          </a:stretch>
        </p:blipFill>
        <p:spPr bwMode="auto">
          <a:xfrm>
            <a:off x="522288" y="115888"/>
            <a:ext cx="4481512" cy="63373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p:nvPr>
        </p:nvSpPr>
        <p:spPr/>
        <p:txBody>
          <a:bodyPr/>
          <a:lstStyle/>
          <a:p>
            <a:pPr eaLnBrk="1" hangingPunct="1">
              <a:defRPr/>
            </a:pPr>
            <a:r>
              <a:rPr lang="en-US" smtClean="0"/>
              <a:t>STR </a:t>
            </a:r>
            <a:r>
              <a:rPr lang="el-GR" smtClean="0"/>
              <a:t>τόποι του Υ χρωμοσώματος</a:t>
            </a:r>
          </a:p>
        </p:txBody>
      </p:sp>
      <p:sp>
        <p:nvSpPr>
          <p:cNvPr id="173059" name="Rectangle 3"/>
          <p:cNvSpPr>
            <a:spLocks noGrp="1" noChangeArrowheads="1"/>
          </p:cNvSpPr>
          <p:nvPr>
            <p:ph idx="1"/>
          </p:nvPr>
        </p:nvSpPr>
        <p:spPr/>
        <p:txBody>
          <a:bodyPr/>
          <a:lstStyle/>
          <a:p>
            <a:pPr eaLnBrk="1" hangingPunct="1">
              <a:defRPr/>
            </a:pPr>
            <a:r>
              <a:rPr lang="el-GR" smtClean="0"/>
              <a:t>Τα περισσότερα εγκλήματα διαπράττονται από άντρες. Ιδιαίτερα σε περιπτώσεις βιασμών θα ήταν χρήσιμοι δείκτες από το Υ</a:t>
            </a:r>
          </a:p>
          <a:p>
            <a:pPr eaLnBrk="1" hangingPunct="1">
              <a:defRPr/>
            </a:pPr>
            <a:r>
              <a:rPr lang="el-GR" smtClean="0"/>
              <a:t>Αλλά: </a:t>
            </a:r>
          </a:p>
          <a:p>
            <a:pPr lvl="1" eaLnBrk="1" hangingPunct="1">
              <a:defRPr/>
            </a:pPr>
            <a:r>
              <a:rPr lang="el-GR" smtClean="0"/>
              <a:t>αδύνατη η διάκριση ανάμεσα σε αδελφούς ή πατέρα και γιο, λόγω πατρικής κληρονομικότητας</a:t>
            </a:r>
          </a:p>
          <a:p>
            <a:pPr lvl="1" eaLnBrk="1" hangingPunct="1">
              <a:defRPr/>
            </a:pPr>
            <a:r>
              <a:rPr lang="el-GR" smtClean="0"/>
              <a:t>αδύνατος ο υπολογισμός πιθανότητας εμφάνισης συγκεκριμένου προφίλ στον πληθυσμό, λόγω απουσίας ανασυνδυασμού</a:t>
            </a:r>
          </a:p>
        </p:txBody>
      </p:sp>
      <p:sp>
        <p:nvSpPr>
          <p:cNvPr id="40962" name="3 - Θέση αριθμού διαφάνειας"/>
          <p:cNvSpPr>
            <a:spLocks noGrp="1"/>
          </p:cNvSpPr>
          <p:nvPr>
            <p:ph type="sldNum" sz="quarter" idx="12"/>
          </p:nvPr>
        </p:nvSpPr>
        <p:spPr>
          <a:noFill/>
        </p:spPr>
        <p:txBody>
          <a:bodyPr/>
          <a:lstStyle/>
          <a:p>
            <a:fld id="{61F4CACC-824F-470B-BE0B-BC8C21AF68B3}" type="slidenum">
              <a:rPr lang="el-GR" smtClean="0"/>
              <a:pPr/>
              <a:t>31</a:t>
            </a:fld>
            <a:endParaRPr lang="el-GR"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a:xfrm>
            <a:off x="686903" y="836712"/>
            <a:ext cx="6693409" cy="715963"/>
          </a:xfrm>
        </p:spPr>
        <p:txBody>
          <a:bodyPr/>
          <a:lstStyle/>
          <a:p>
            <a:pPr eaLnBrk="1" hangingPunct="1">
              <a:defRPr/>
            </a:pPr>
            <a:r>
              <a:rPr lang="en-US" dirty="0" smtClean="0"/>
              <a:t>SNPs</a:t>
            </a:r>
            <a:endParaRPr lang="el-GR" dirty="0" smtClean="0"/>
          </a:p>
        </p:txBody>
      </p:sp>
      <p:sp>
        <p:nvSpPr>
          <p:cNvPr id="174083" name="Rectangle 3"/>
          <p:cNvSpPr>
            <a:spLocks noGrp="1" noChangeArrowheads="1"/>
          </p:cNvSpPr>
          <p:nvPr>
            <p:ph idx="1"/>
          </p:nvPr>
        </p:nvSpPr>
        <p:spPr>
          <a:xfrm>
            <a:off x="228600" y="2204864"/>
            <a:ext cx="8686800" cy="4500736"/>
          </a:xfrm>
        </p:spPr>
        <p:txBody>
          <a:bodyPr>
            <a:noAutofit/>
          </a:bodyPr>
          <a:lstStyle/>
          <a:p>
            <a:pPr eaLnBrk="1" hangingPunct="1">
              <a:defRPr/>
            </a:pPr>
            <a:r>
              <a:rPr lang="el-GR" sz="2400" dirty="0" smtClean="0"/>
              <a:t>Οι </a:t>
            </a:r>
            <a:r>
              <a:rPr lang="el-GR" sz="2400" dirty="0" err="1" smtClean="0"/>
              <a:t>μονονουκλεοτιδικοί</a:t>
            </a:r>
            <a:r>
              <a:rPr lang="el-GR" sz="2400" dirty="0" smtClean="0"/>
              <a:t> πολυμορφισμοί (</a:t>
            </a:r>
            <a:r>
              <a:rPr lang="en-US" sz="2400" dirty="0" smtClean="0"/>
              <a:t>Single Nucleotide Polymorphisms) </a:t>
            </a:r>
            <a:r>
              <a:rPr lang="el-GR" sz="2400" dirty="0" smtClean="0"/>
              <a:t>αποτελούν ανεξάντλητη πηγή γενετικών δεικτών</a:t>
            </a:r>
          </a:p>
          <a:p>
            <a:pPr eaLnBrk="1" hangingPunct="1">
              <a:defRPr/>
            </a:pPr>
            <a:r>
              <a:rPr lang="el-GR" sz="2400" dirty="0" smtClean="0"/>
              <a:t>Για κάθε </a:t>
            </a:r>
            <a:r>
              <a:rPr lang="en-US" sz="2400" dirty="0" smtClean="0"/>
              <a:t>SNP </a:t>
            </a:r>
            <a:r>
              <a:rPr lang="el-GR" sz="2400" dirty="0" smtClean="0"/>
              <a:t>υπάρχουν μόνο δύο </a:t>
            </a:r>
            <a:r>
              <a:rPr lang="el-GR" sz="2400" dirty="0" err="1" smtClean="0"/>
              <a:t>αλληλόμορφα</a:t>
            </a:r>
            <a:endParaRPr lang="el-GR" sz="2400" dirty="0" smtClean="0"/>
          </a:p>
          <a:p>
            <a:pPr lvl="1" eaLnBrk="1" hangingPunct="1">
              <a:defRPr/>
            </a:pPr>
            <a:r>
              <a:rPr lang="el-GR" sz="2000" dirty="0" smtClean="0"/>
              <a:t>Απαιτείται ανάλυση τουλάχιστον 50 </a:t>
            </a:r>
            <a:r>
              <a:rPr lang="en-US" sz="2000" dirty="0" smtClean="0"/>
              <a:t>SNPs </a:t>
            </a:r>
            <a:r>
              <a:rPr lang="el-GR" sz="2000" dirty="0" smtClean="0"/>
              <a:t>προκειμένου το αποτέλεσμα να είναι στατιστικά σημαντικό</a:t>
            </a:r>
          </a:p>
          <a:p>
            <a:pPr lvl="1" eaLnBrk="1" hangingPunct="1">
              <a:defRPr/>
            </a:pPr>
            <a:r>
              <a:rPr lang="el-GR" sz="2000" dirty="0" smtClean="0"/>
              <a:t>Είναι δυσκολότερος ο εντοπισμός και ο χαρακτηρισμός δειγμάτων που περιέχουν </a:t>
            </a:r>
            <a:r>
              <a:rPr lang="en-US" sz="2000" dirty="0" smtClean="0"/>
              <a:t>DNA </a:t>
            </a:r>
            <a:r>
              <a:rPr lang="el-GR" sz="2000" dirty="0" smtClean="0"/>
              <a:t>από περισσότερα του ενός άτομα (πχ εντοπισμός ενός ομόζυγου ατόμου παρουσία </a:t>
            </a:r>
            <a:r>
              <a:rPr lang="el-GR" sz="2000" dirty="0" err="1" smtClean="0"/>
              <a:t>ετερόζυγου</a:t>
            </a:r>
            <a:r>
              <a:rPr lang="el-GR" sz="2000" dirty="0" smtClean="0"/>
              <a:t>) </a:t>
            </a:r>
          </a:p>
          <a:p>
            <a:pPr lvl="1" eaLnBrk="1" hangingPunct="1">
              <a:defRPr/>
            </a:pPr>
            <a:r>
              <a:rPr lang="el-GR" sz="2000" dirty="0" smtClean="0"/>
              <a:t>Είναι αδύνατη η ενίσχυση όλων των διαγνωστικών </a:t>
            </a:r>
            <a:r>
              <a:rPr lang="en-US" sz="2000" dirty="0" smtClean="0"/>
              <a:t>SNPs </a:t>
            </a:r>
            <a:r>
              <a:rPr lang="el-GR" sz="2000" dirty="0" smtClean="0"/>
              <a:t>σε μία </a:t>
            </a:r>
            <a:r>
              <a:rPr lang="en-US" sz="2000" dirty="0" smtClean="0"/>
              <a:t>PCR</a:t>
            </a:r>
            <a:r>
              <a:rPr lang="el-GR" sz="2000" dirty="0" smtClean="0"/>
              <a:t> πολλαπλών </a:t>
            </a:r>
            <a:r>
              <a:rPr lang="el-GR" sz="2000" dirty="0" err="1" smtClean="0"/>
              <a:t>εκκινητών</a:t>
            </a:r>
            <a:r>
              <a:rPr lang="el-GR" sz="2000" dirty="0" smtClean="0"/>
              <a:t> </a:t>
            </a:r>
          </a:p>
        </p:txBody>
      </p:sp>
      <p:sp>
        <p:nvSpPr>
          <p:cNvPr id="41986" name="3 - Θέση αριθμού διαφάνειας"/>
          <p:cNvSpPr>
            <a:spLocks noGrp="1"/>
          </p:cNvSpPr>
          <p:nvPr>
            <p:ph type="sldNum" sz="quarter" idx="12"/>
          </p:nvPr>
        </p:nvSpPr>
        <p:spPr>
          <a:noFill/>
        </p:spPr>
        <p:txBody>
          <a:bodyPr/>
          <a:lstStyle/>
          <a:p>
            <a:fld id="{581BAFDE-1811-4525-9B67-6F8AC52BED29}" type="slidenum">
              <a:rPr lang="el-GR" smtClean="0"/>
              <a:pPr/>
              <a:t>32</a:t>
            </a:fld>
            <a:endParaRPr lang="el-GR"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a:xfrm>
            <a:off x="835506" y="764704"/>
            <a:ext cx="7238764" cy="1143000"/>
          </a:xfrm>
        </p:spPr>
        <p:txBody>
          <a:bodyPr/>
          <a:lstStyle/>
          <a:p>
            <a:pPr eaLnBrk="1" hangingPunct="1">
              <a:defRPr/>
            </a:pPr>
            <a:r>
              <a:rPr lang="el-GR" dirty="0" smtClean="0"/>
              <a:t>Η "ψυχρή ταυτοποίηση" των ενόχων</a:t>
            </a:r>
          </a:p>
        </p:txBody>
      </p:sp>
      <p:sp>
        <p:nvSpPr>
          <p:cNvPr id="175107" name="Rectangle 3"/>
          <p:cNvSpPr>
            <a:spLocks noGrp="1" noChangeArrowheads="1"/>
          </p:cNvSpPr>
          <p:nvPr>
            <p:ph idx="1"/>
          </p:nvPr>
        </p:nvSpPr>
        <p:spPr>
          <a:xfrm>
            <a:off x="76200" y="2384884"/>
            <a:ext cx="8915400" cy="4320716"/>
          </a:xfrm>
        </p:spPr>
        <p:txBody>
          <a:bodyPr>
            <a:normAutofit/>
          </a:bodyPr>
          <a:lstStyle/>
          <a:p>
            <a:pPr eaLnBrk="1" hangingPunct="1">
              <a:defRPr/>
            </a:pPr>
            <a:r>
              <a:rPr lang="el-GR" sz="2400" dirty="0" smtClean="0"/>
              <a:t>Στις ΗΠΑ, το 67,5% των κρατουμένων που αποφυλακίστηκαν το 1994 (272</a:t>
            </a:r>
            <a:r>
              <a:rPr lang="en-US" sz="2400" dirty="0" smtClean="0"/>
              <a:t>.</a:t>
            </a:r>
            <a:r>
              <a:rPr lang="el-GR" sz="2400" dirty="0" smtClean="0"/>
              <a:t>111 άτομα) συνελήφθη ξανά μέσα σε διάστημα 3 ετών!!</a:t>
            </a:r>
          </a:p>
          <a:p>
            <a:pPr eaLnBrk="1" hangingPunct="1">
              <a:defRPr/>
            </a:pPr>
            <a:r>
              <a:rPr lang="el-GR" sz="2400" dirty="0" smtClean="0"/>
              <a:t>Σε πολλά μέρη είναι υποχρεωτική η λήψη δείγματος αίματος για την καταχώριση προφίλ </a:t>
            </a:r>
            <a:r>
              <a:rPr lang="en-US" sz="2400" dirty="0" smtClean="0"/>
              <a:t>DNA </a:t>
            </a:r>
            <a:r>
              <a:rPr lang="el-GR" sz="2400" dirty="0" smtClean="0"/>
              <a:t>σε βάσεις δεδομένων</a:t>
            </a:r>
          </a:p>
          <a:p>
            <a:pPr lvl="1" eaLnBrk="1" hangingPunct="1">
              <a:defRPr/>
            </a:pPr>
            <a:r>
              <a:rPr lang="el-GR" sz="2000" dirty="0" smtClean="0"/>
              <a:t>στη Ν. Υόρκη απαιτείται δείγμα από κατάδικους 100 διαφορετικών αδικημάτων</a:t>
            </a:r>
          </a:p>
          <a:p>
            <a:pPr lvl="1" eaLnBrk="1" hangingPunct="1">
              <a:defRPr/>
            </a:pPr>
            <a:r>
              <a:rPr lang="el-GR" sz="2000" dirty="0" smtClean="0"/>
              <a:t>στην Αγγλία απαιτείται δείγμα από όλους τους υπόπτους για παράνομες πράξεις, </a:t>
            </a:r>
            <a:r>
              <a:rPr lang="el-GR" sz="2000" i="1" u="sng" dirty="0" smtClean="0"/>
              <a:t>πριν τους απαγγελθεί επίσημα κατηγορία</a:t>
            </a:r>
          </a:p>
        </p:txBody>
      </p:sp>
      <p:sp>
        <p:nvSpPr>
          <p:cNvPr id="43010" name="3 - Θέση αριθμού διαφάνειας"/>
          <p:cNvSpPr>
            <a:spLocks noGrp="1"/>
          </p:cNvSpPr>
          <p:nvPr>
            <p:ph type="sldNum" sz="quarter" idx="12"/>
          </p:nvPr>
        </p:nvSpPr>
        <p:spPr>
          <a:noFill/>
        </p:spPr>
        <p:txBody>
          <a:bodyPr/>
          <a:lstStyle/>
          <a:p>
            <a:fld id="{447791B9-5C8E-402B-A7E4-B62204D37246}" type="slidenum">
              <a:rPr lang="el-GR" smtClean="0"/>
              <a:pPr/>
              <a:t>33</a:t>
            </a:fld>
            <a:endParaRPr lang="el-GR"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rrowheads="1"/>
          </p:cNvSpPr>
          <p:nvPr>
            <p:ph type="title"/>
          </p:nvPr>
        </p:nvSpPr>
        <p:spPr>
          <a:xfrm>
            <a:off x="621324" y="830226"/>
            <a:ext cx="7848600" cy="715963"/>
          </a:xfrm>
        </p:spPr>
        <p:txBody>
          <a:bodyPr/>
          <a:lstStyle/>
          <a:p>
            <a:pPr eaLnBrk="1" hangingPunct="1">
              <a:defRPr/>
            </a:pPr>
            <a:r>
              <a:rPr lang="el-GR" dirty="0" smtClean="0"/>
              <a:t>Παραγραφή εγκλήματος ή ...</a:t>
            </a:r>
          </a:p>
        </p:txBody>
      </p:sp>
      <p:sp>
        <p:nvSpPr>
          <p:cNvPr id="176131" name="Rectangle 3"/>
          <p:cNvSpPr>
            <a:spLocks noGrp="1" noChangeArrowheads="1"/>
          </p:cNvSpPr>
          <p:nvPr>
            <p:ph idx="1"/>
          </p:nvPr>
        </p:nvSpPr>
        <p:spPr>
          <a:xfrm>
            <a:off x="228600" y="2744924"/>
            <a:ext cx="8610600" cy="3427276"/>
          </a:xfrm>
        </p:spPr>
        <p:txBody>
          <a:bodyPr>
            <a:noAutofit/>
          </a:bodyPr>
          <a:lstStyle/>
          <a:p>
            <a:pPr eaLnBrk="1" hangingPunct="1">
              <a:defRPr/>
            </a:pPr>
            <a:r>
              <a:rPr lang="el-GR" sz="2400" dirty="0" smtClean="0"/>
              <a:t>Στο </a:t>
            </a:r>
            <a:r>
              <a:rPr lang="en-US" sz="2400" dirty="0" smtClean="0"/>
              <a:t>Milwaukee </a:t>
            </a:r>
            <a:r>
              <a:rPr lang="el-GR" sz="2400" dirty="0" smtClean="0"/>
              <a:t>του </a:t>
            </a:r>
            <a:r>
              <a:rPr lang="en-US" sz="2400" dirty="0" smtClean="0"/>
              <a:t>Wisconsin</a:t>
            </a:r>
            <a:r>
              <a:rPr lang="el-GR" sz="2400" dirty="0" smtClean="0"/>
              <a:t> οι αρχές ήταν πεισμένες ότι τρεις βιασμοί του 1993 είχαν γίνει από τον ίδιο άντρα </a:t>
            </a:r>
          </a:p>
          <a:p>
            <a:pPr eaLnBrk="1" hangingPunct="1">
              <a:defRPr/>
            </a:pPr>
            <a:r>
              <a:rPr lang="el-GR" sz="2400" dirty="0" smtClean="0"/>
              <a:t>Το γεγονός επιβεβαιώθηκε από ανάλυση </a:t>
            </a:r>
            <a:r>
              <a:rPr lang="en-US" sz="2400" dirty="0" smtClean="0"/>
              <a:t>DNA </a:t>
            </a:r>
            <a:endParaRPr lang="el-GR" sz="2400" dirty="0" smtClean="0"/>
          </a:p>
          <a:p>
            <a:pPr eaLnBrk="1" hangingPunct="1">
              <a:defRPr/>
            </a:pPr>
            <a:r>
              <a:rPr lang="el-GR" sz="2400" dirty="0" smtClean="0"/>
              <a:t>Στο </a:t>
            </a:r>
            <a:r>
              <a:rPr lang="en-US" sz="2400" dirty="0" smtClean="0"/>
              <a:t>Wisconsin </a:t>
            </a:r>
            <a:r>
              <a:rPr lang="el-GR" sz="2400" dirty="0" smtClean="0"/>
              <a:t>ο βιασμός παραγράφεται μετά από 6 χρόνια</a:t>
            </a:r>
          </a:p>
          <a:p>
            <a:pPr eaLnBrk="1" hangingPunct="1">
              <a:defRPr/>
            </a:pPr>
            <a:r>
              <a:rPr lang="el-GR" sz="2400" dirty="0" smtClean="0"/>
              <a:t>Λίγο καιρό πριν την παραγραφή δεν υπήρχε κανείς ύποπτος</a:t>
            </a:r>
          </a:p>
          <a:p>
            <a:pPr eaLnBrk="1" hangingPunct="1">
              <a:defRPr/>
            </a:pPr>
            <a:r>
              <a:rPr lang="el-GR" sz="2400" dirty="0" smtClean="0"/>
              <a:t>Πώς μπορεί να αποφευχθεί η παραγραφή;;</a:t>
            </a:r>
          </a:p>
        </p:txBody>
      </p:sp>
      <p:sp>
        <p:nvSpPr>
          <p:cNvPr id="44034" name="3 - Θέση αριθμού διαφάνειας"/>
          <p:cNvSpPr>
            <a:spLocks noGrp="1"/>
          </p:cNvSpPr>
          <p:nvPr>
            <p:ph type="sldNum" sz="quarter" idx="12"/>
          </p:nvPr>
        </p:nvSpPr>
        <p:spPr>
          <a:noFill/>
        </p:spPr>
        <p:txBody>
          <a:bodyPr/>
          <a:lstStyle/>
          <a:p>
            <a:fld id="{CD41EE4B-3CF1-413A-9E38-D8EC71FA478D}" type="slidenum">
              <a:rPr lang="el-GR" smtClean="0"/>
              <a:pPr/>
              <a:t>34</a:t>
            </a:fld>
            <a:endParaRPr lang="el-GR"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Θέση αριθμού διαφάνειας"/>
          <p:cNvSpPr>
            <a:spLocks noGrp="1"/>
          </p:cNvSpPr>
          <p:nvPr>
            <p:ph type="sldNum" sz="quarter" idx="12"/>
          </p:nvPr>
        </p:nvSpPr>
        <p:spPr>
          <a:noFill/>
        </p:spPr>
        <p:txBody>
          <a:bodyPr/>
          <a:lstStyle/>
          <a:p>
            <a:fld id="{07EFC689-BB04-43FB-80AD-76F559ADCC27}" type="slidenum">
              <a:rPr lang="el-GR" smtClean="0"/>
              <a:pPr/>
              <a:t>35</a:t>
            </a:fld>
            <a:endParaRPr lang="el-GR" smtClean="0"/>
          </a:p>
        </p:txBody>
      </p:sp>
      <p:sp>
        <p:nvSpPr>
          <p:cNvPr id="128002" name="Rectangle 2"/>
          <p:cNvSpPr>
            <a:spLocks noChangeArrowheads="1"/>
          </p:cNvSpPr>
          <p:nvPr/>
        </p:nvSpPr>
        <p:spPr bwMode="auto">
          <a:xfrm>
            <a:off x="755576" y="800708"/>
            <a:ext cx="7447591" cy="1077218"/>
          </a:xfrm>
          <a:prstGeom prst="rect">
            <a:avLst/>
          </a:prstGeom>
          <a:noFill/>
          <a:ln w="9525" algn="ctr">
            <a:noFill/>
            <a:miter lim="800000"/>
            <a:headEnd/>
            <a:tailEnd/>
          </a:ln>
          <a:effectLst/>
        </p:spPr>
        <p:txBody>
          <a:bodyPr wrap="square" anchor="ctr">
            <a:spAutoFit/>
          </a:bodyPr>
          <a:lstStyle/>
          <a:p>
            <a:pPr eaLnBrk="1" hangingPunct="1">
              <a:spcBef>
                <a:spcPct val="0"/>
              </a:spcBef>
              <a:defRPr/>
            </a:pPr>
            <a:r>
              <a:rPr lang="el-GR" sz="3200" dirty="0" smtClean="0">
                <a:solidFill>
                  <a:schemeClr val="bg1"/>
                </a:solidFill>
              </a:rPr>
              <a:t>Ένα </a:t>
            </a:r>
            <a:r>
              <a:rPr lang="el-GR" sz="3200" dirty="0">
                <a:solidFill>
                  <a:schemeClr val="bg1"/>
                </a:solidFill>
              </a:rPr>
              <a:t>παράδειγμα εντάλματος σύλληψης τύπου «John </a:t>
            </a:r>
            <a:r>
              <a:rPr lang="el-GR" sz="3200" dirty="0" err="1">
                <a:solidFill>
                  <a:schemeClr val="bg1"/>
                </a:solidFill>
              </a:rPr>
              <a:t>Doe</a:t>
            </a:r>
            <a:r>
              <a:rPr lang="el-GR" sz="3200" dirty="0" smtClean="0">
                <a:solidFill>
                  <a:schemeClr val="bg1"/>
                </a:solidFill>
              </a:rPr>
              <a:t>»</a:t>
            </a:r>
            <a:endParaRPr lang="el-GR" sz="3200" dirty="0">
              <a:solidFill>
                <a:schemeClr val="bg1"/>
              </a:solidFill>
            </a:endParaRPr>
          </a:p>
        </p:txBody>
      </p:sp>
      <p:pic>
        <p:nvPicPr>
          <p:cNvPr id="45060" name="Picture 3"/>
          <p:cNvPicPr>
            <a:picLocks noChangeAspect="1" noChangeArrowheads="1"/>
          </p:cNvPicPr>
          <p:nvPr/>
        </p:nvPicPr>
        <p:blipFill>
          <a:blip r:embed="rId3"/>
          <a:srcRect/>
          <a:stretch>
            <a:fillRect/>
          </a:stretch>
        </p:blipFill>
        <p:spPr bwMode="auto">
          <a:xfrm>
            <a:off x="0" y="2321520"/>
            <a:ext cx="9144000" cy="3987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p:txBody>
          <a:bodyPr/>
          <a:lstStyle/>
          <a:p>
            <a:pPr eaLnBrk="1" hangingPunct="1">
              <a:defRPr/>
            </a:pPr>
            <a:r>
              <a:rPr lang="el-GR" smtClean="0"/>
              <a:t>Αναγνώριση θυμάτων μαζικών καταστροφών</a:t>
            </a:r>
          </a:p>
        </p:txBody>
      </p:sp>
      <p:sp>
        <p:nvSpPr>
          <p:cNvPr id="177155" name="Rectangle 3"/>
          <p:cNvSpPr>
            <a:spLocks noGrp="1" noChangeArrowheads="1"/>
          </p:cNvSpPr>
          <p:nvPr>
            <p:ph idx="1"/>
          </p:nvPr>
        </p:nvSpPr>
        <p:spPr>
          <a:xfrm>
            <a:off x="864382" y="2489200"/>
            <a:ext cx="7704062" cy="3530600"/>
          </a:xfrm>
        </p:spPr>
        <p:txBody>
          <a:bodyPr>
            <a:noAutofit/>
          </a:bodyPr>
          <a:lstStyle/>
          <a:p>
            <a:pPr eaLnBrk="1" hangingPunct="1">
              <a:defRPr/>
            </a:pPr>
            <a:r>
              <a:rPr lang="el-GR" sz="2400" dirty="0" smtClean="0"/>
              <a:t>Αεροπορικά δυστυχήματα</a:t>
            </a:r>
          </a:p>
          <a:p>
            <a:pPr lvl="1" eaLnBrk="1" hangingPunct="1">
              <a:defRPr/>
            </a:pPr>
            <a:r>
              <a:rPr lang="el-GR" sz="2000" dirty="0" smtClean="0"/>
              <a:t>υπάρχει πλήρης λίστα επιβατών, όμως οι επιβάτες συχνά είναι από διαφορετικές χώρες → δύσκολη η συλλογή δειγμάτων αναφοράς από συγγενείς</a:t>
            </a:r>
          </a:p>
          <a:p>
            <a:pPr lvl="1" eaLnBrk="1" hangingPunct="1">
              <a:defRPr/>
            </a:pPr>
            <a:r>
              <a:rPr lang="el-GR" sz="2000" dirty="0" smtClean="0"/>
              <a:t>πχ, συντριβή της </a:t>
            </a:r>
            <a:r>
              <a:rPr lang="en-US" sz="2000" dirty="0" smtClean="0"/>
              <a:t>Swissair </a:t>
            </a:r>
            <a:r>
              <a:rPr lang="el-GR" sz="2000" dirty="0" smtClean="0"/>
              <a:t>από </a:t>
            </a:r>
            <a:r>
              <a:rPr lang="en-US" sz="2000" dirty="0" smtClean="0"/>
              <a:t>NY </a:t>
            </a:r>
            <a:r>
              <a:rPr lang="el-GR" sz="2000" dirty="0" smtClean="0"/>
              <a:t>προς Γενεύη, 2/9/1998, ακτές της </a:t>
            </a:r>
            <a:r>
              <a:rPr lang="en-US" sz="2000" dirty="0" smtClean="0"/>
              <a:t>Nova Scotia, </a:t>
            </a:r>
            <a:r>
              <a:rPr lang="el-GR" sz="2000" dirty="0" smtClean="0"/>
              <a:t>βάθος 58 μ</a:t>
            </a:r>
            <a:r>
              <a:rPr lang="en-US" sz="2000" dirty="0" smtClean="0"/>
              <a:t>, 229 </a:t>
            </a:r>
            <a:r>
              <a:rPr lang="el-GR" sz="2000" dirty="0" smtClean="0"/>
              <a:t>άτομα: πάνω από 1200 ανθρώπινα μέλη χρησιμοποιήθηκαν για </a:t>
            </a:r>
            <a:r>
              <a:rPr lang="en-US" sz="2000" dirty="0" smtClean="0"/>
              <a:t>DNA </a:t>
            </a:r>
            <a:r>
              <a:rPr lang="el-GR" sz="2000" dirty="0" smtClean="0"/>
              <a:t>ταυτοποιήσεις, 500</a:t>
            </a:r>
            <a:r>
              <a:rPr lang="en-US" sz="2000" dirty="0" smtClean="0"/>
              <a:t>.</a:t>
            </a:r>
            <a:r>
              <a:rPr lang="el-GR" sz="2000" dirty="0" smtClean="0"/>
              <a:t>000 συγκρίσεις ανάμεσα σε προφίλ θυμάτων και συγγενών</a:t>
            </a:r>
          </a:p>
        </p:txBody>
      </p:sp>
      <p:sp>
        <p:nvSpPr>
          <p:cNvPr id="46082" name="3 - Θέση αριθμού διαφάνειας"/>
          <p:cNvSpPr>
            <a:spLocks noGrp="1"/>
          </p:cNvSpPr>
          <p:nvPr>
            <p:ph type="sldNum" sz="quarter" idx="12"/>
          </p:nvPr>
        </p:nvSpPr>
        <p:spPr>
          <a:noFill/>
        </p:spPr>
        <p:txBody>
          <a:bodyPr/>
          <a:lstStyle/>
          <a:p>
            <a:fld id="{5EEEBC8A-381A-4762-8615-6A7C0812BEB5}" type="slidenum">
              <a:rPr lang="el-GR" smtClean="0"/>
              <a:pPr/>
              <a:t>36</a:t>
            </a:fld>
            <a:endParaRPr lang="el-GR"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idx="1"/>
          </p:nvPr>
        </p:nvSpPr>
        <p:spPr>
          <a:xfrm>
            <a:off x="457200" y="2276872"/>
            <a:ext cx="8229600" cy="3960440"/>
          </a:xfrm>
        </p:spPr>
        <p:txBody>
          <a:bodyPr>
            <a:noAutofit/>
          </a:bodyPr>
          <a:lstStyle/>
          <a:p>
            <a:pPr eaLnBrk="1" hangingPunct="1">
              <a:defRPr/>
            </a:pPr>
            <a:r>
              <a:rPr lang="el-GR" sz="2400" dirty="0" smtClean="0"/>
              <a:t>11/9/2001 </a:t>
            </a:r>
            <a:r>
              <a:rPr lang="en-US" sz="2400" dirty="0" smtClean="0"/>
              <a:t>(World Trade Center)</a:t>
            </a:r>
            <a:r>
              <a:rPr lang="el-GR" sz="2400" dirty="0" smtClean="0"/>
              <a:t>: </a:t>
            </a:r>
            <a:r>
              <a:rPr lang="en-US" sz="2400" dirty="0" smtClean="0"/>
              <a:t>2749 </a:t>
            </a:r>
            <a:r>
              <a:rPr lang="el-GR" sz="2400" dirty="0" smtClean="0"/>
              <a:t>νεκροί</a:t>
            </a:r>
          </a:p>
          <a:p>
            <a:pPr eaLnBrk="1" hangingPunct="1">
              <a:defRPr/>
            </a:pPr>
            <a:endParaRPr lang="en-US" sz="2400" dirty="0" smtClean="0"/>
          </a:p>
          <a:p>
            <a:pPr eaLnBrk="1" hangingPunct="1">
              <a:defRPr/>
            </a:pPr>
            <a:r>
              <a:rPr lang="el-GR" sz="2400" dirty="0" smtClean="0"/>
              <a:t>2005: 20120 τμήματα ιστών συλλέχθηκαν</a:t>
            </a:r>
          </a:p>
          <a:p>
            <a:pPr lvl="1" eaLnBrk="1" hangingPunct="1">
              <a:defRPr/>
            </a:pPr>
            <a:r>
              <a:rPr lang="el-GR" sz="2000" dirty="0" smtClean="0"/>
              <a:t>1584 άτομα αναγνωρίστηκαν</a:t>
            </a:r>
          </a:p>
          <a:p>
            <a:pPr lvl="1" eaLnBrk="1" hangingPunct="1">
              <a:defRPr/>
            </a:pPr>
            <a:r>
              <a:rPr lang="el-GR" sz="2000" dirty="0" smtClean="0"/>
              <a:t>850 ταυτοποιήσεις αποκλειστικά με δεδομένα </a:t>
            </a:r>
            <a:r>
              <a:rPr lang="en-US" sz="2000" dirty="0" smtClean="0"/>
              <a:t>DNA </a:t>
            </a:r>
            <a:endParaRPr lang="el-GR" sz="2000" dirty="0" smtClean="0"/>
          </a:p>
          <a:p>
            <a:pPr lvl="1" eaLnBrk="1" hangingPunct="1">
              <a:defRPr/>
            </a:pPr>
            <a:r>
              <a:rPr lang="el-GR" sz="2000" dirty="0" smtClean="0"/>
              <a:t>52</a:t>
            </a:r>
            <a:r>
              <a:rPr lang="en-US" sz="2000" dirty="0" smtClean="0"/>
              <a:t>.</a:t>
            </a:r>
            <a:r>
              <a:rPr lang="el-GR" sz="2000" dirty="0" smtClean="0"/>
              <a:t>000 προφίλ γενετικών τόπων </a:t>
            </a:r>
            <a:r>
              <a:rPr lang="en-US" sz="2000" dirty="0" smtClean="0"/>
              <a:t>STR </a:t>
            </a:r>
            <a:endParaRPr lang="el-GR" sz="2000" dirty="0" smtClean="0"/>
          </a:p>
          <a:p>
            <a:pPr lvl="1" eaLnBrk="1" hangingPunct="1">
              <a:defRPr/>
            </a:pPr>
            <a:r>
              <a:rPr lang="el-GR" sz="2000" dirty="0" smtClean="0"/>
              <a:t>44</a:t>
            </a:r>
            <a:r>
              <a:rPr lang="en-US" sz="2000" dirty="0" smtClean="0"/>
              <a:t>.</a:t>
            </a:r>
            <a:r>
              <a:rPr lang="el-GR" sz="2000" dirty="0" smtClean="0"/>
              <a:t>000 προφίλ </a:t>
            </a:r>
            <a:r>
              <a:rPr lang="en-US" sz="2000" dirty="0" err="1" smtClean="0"/>
              <a:t>mtDNA</a:t>
            </a:r>
            <a:endParaRPr lang="en-US" sz="2000" dirty="0" smtClean="0"/>
          </a:p>
          <a:p>
            <a:pPr lvl="1" eaLnBrk="1" hangingPunct="1">
              <a:defRPr/>
            </a:pPr>
            <a:r>
              <a:rPr lang="el-GR" sz="2000" dirty="0" smtClean="0"/>
              <a:t>17</a:t>
            </a:r>
            <a:r>
              <a:rPr lang="en-US" sz="2000" dirty="0" smtClean="0"/>
              <a:t>.</a:t>
            </a:r>
            <a:r>
              <a:rPr lang="el-GR" sz="2000" dirty="0" smtClean="0"/>
              <a:t>000 προφίλ </a:t>
            </a:r>
            <a:r>
              <a:rPr lang="en-US" sz="2000" dirty="0" smtClean="0"/>
              <a:t>SNP</a:t>
            </a:r>
            <a:endParaRPr lang="el-GR" sz="2000" dirty="0" smtClean="0"/>
          </a:p>
        </p:txBody>
      </p:sp>
      <p:sp>
        <p:nvSpPr>
          <p:cNvPr id="47106" name="3 - Θέση αριθμού διαφάνειας"/>
          <p:cNvSpPr>
            <a:spLocks noGrp="1"/>
          </p:cNvSpPr>
          <p:nvPr>
            <p:ph type="sldNum" sz="quarter" idx="12"/>
          </p:nvPr>
        </p:nvSpPr>
        <p:spPr>
          <a:noFill/>
        </p:spPr>
        <p:txBody>
          <a:bodyPr/>
          <a:lstStyle/>
          <a:p>
            <a:fld id="{3DDDCC52-47E3-40BD-BF39-118F945C0A28}" type="slidenum">
              <a:rPr lang="el-GR" smtClean="0"/>
              <a:pPr/>
              <a:t>37</a:t>
            </a:fld>
            <a:endParaRPr lang="el-GR"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Θέση αριθμού διαφάνειας"/>
          <p:cNvSpPr>
            <a:spLocks noGrp="1"/>
          </p:cNvSpPr>
          <p:nvPr>
            <p:ph type="sldNum" sz="quarter" idx="12"/>
          </p:nvPr>
        </p:nvSpPr>
        <p:spPr>
          <a:noFill/>
        </p:spPr>
        <p:txBody>
          <a:bodyPr/>
          <a:lstStyle/>
          <a:p>
            <a:fld id="{ADA4FABC-4A71-4A92-B45B-A8C5E3EBC0DF}" type="slidenum">
              <a:rPr lang="el-GR" smtClean="0"/>
              <a:pPr/>
              <a:t>38</a:t>
            </a:fld>
            <a:endParaRPr lang="el-GR" smtClean="0"/>
          </a:p>
        </p:txBody>
      </p:sp>
      <p:pic>
        <p:nvPicPr>
          <p:cNvPr id="48131" name="Picture 4"/>
          <p:cNvPicPr>
            <a:picLocks noChangeAspect="1" noChangeArrowheads="1"/>
          </p:cNvPicPr>
          <p:nvPr/>
        </p:nvPicPr>
        <p:blipFill>
          <a:blip r:embed="rId2"/>
          <a:srcRect/>
          <a:stretch>
            <a:fillRect/>
          </a:stretch>
        </p:blipFill>
        <p:spPr bwMode="auto">
          <a:xfrm>
            <a:off x="1119188" y="74613"/>
            <a:ext cx="6904037" cy="670718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αριθμού διαφάνειας"/>
          <p:cNvSpPr>
            <a:spLocks noGrp="1"/>
          </p:cNvSpPr>
          <p:nvPr>
            <p:ph type="sldNum" sz="quarter" idx="12"/>
          </p:nvPr>
        </p:nvSpPr>
        <p:spPr>
          <a:noFill/>
        </p:spPr>
        <p:txBody>
          <a:bodyPr/>
          <a:lstStyle/>
          <a:p>
            <a:fld id="{B0BF17DB-699F-413E-9758-6C9820E15478}" type="slidenum">
              <a:rPr lang="el-GR" smtClean="0"/>
              <a:pPr/>
              <a:t>39</a:t>
            </a:fld>
            <a:endParaRPr lang="el-GR" smtClean="0"/>
          </a:p>
        </p:txBody>
      </p:sp>
      <p:pic>
        <p:nvPicPr>
          <p:cNvPr id="49155" name="Picture 4"/>
          <p:cNvPicPr>
            <a:picLocks noChangeAspect="1" noChangeArrowheads="1"/>
          </p:cNvPicPr>
          <p:nvPr/>
        </p:nvPicPr>
        <p:blipFill>
          <a:blip r:embed="rId2"/>
          <a:srcRect/>
          <a:stretch>
            <a:fillRect/>
          </a:stretch>
        </p:blipFill>
        <p:spPr bwMode="auto">
          <a:xfrm>
            <a:off x="898525" y="793750"/>
            <a:ext cx="7345363" cy="52689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215516" y="2456892"/>
            <a:ext cx="8686800" cy="3664756"/>
          </a:xfrm>
        </p:spPr>
        <p:txBody>
          <a:bodyPr>
            <a:normAutofit fontScale="85000" lnSpcReduction="10000"/>
          </a:bodyPr>
          <a:lstStyle/>
          <a:p>
            <a:pPr eaLnBrk="1" hangingPunct="1">
              <a:lnSpc>
                <a:spcPct val="90000"/>
              </a:lnSpc>
              <a:defRPr/>
            </a:pPr>
            <a:r>
              <a:rPr lang="el-GR" sz="4000" dirty="0" smtClean="0"/>
              <a:t>Είκοσι χρόνια πριν: Το σύστημα ΑΒΟ</a:t>
            </a:r>
            <a:endParaRPr lang="en-US" sz="4000" dirty="0" smtClean="0"/>
          </a:p>
          <a:p>
            <a:pPr lvl="1" eaLnBrk="1" hangingPunct="1">
              <a:lnSpc>
                <a:spcPct val="90000"/>
              </a:lnSpc>
              <a:defRPr/>
            </a:pPr>
            <a:r>
              <a:rPr lang="el-GR" sz="3300" dirty="0" smtClean="0"/>
              <a:t>Είναι δυνατή η απόδειξη ότι δύο δείγματα προέρχονται από διαφορετικά άτομα</a:t>
            </a:r>
          </a:p>
          <a:p>
            <a:pPr lvl="1" eaLnBrk="1" hangingPunct="1">
              <a:lnSpc>
                <a:spcPct val="90000"/>
              </a:lnSpc>
              <a:defRPr/>
            </a:pPr>
            <a:r>
              <a:rPr lang="el-GR" sz="3300" dirty="0" smtClean="0"/>
              <a:t>Ποια, όμως, είναι η βεβαιότητα ότι δύο δείγματα είναι από το ίδιο άτομο;</a:t>
            </a:r>
          </a:p>
          <a:p>
            <a:pPr eaLnBrk="1" hangingPunct="1">
              <a:lnSpc>
                <a:spcPct val="90000"/>
              </a:lnSpc>
              <a:defRPr/>
            </a:pPr>
            <a:endParaRPr lang="el-GR" sz="4000" dirty="0" smtClean="0"/>
          </a:p>
          <a:p>
            <a:pPr eaLnBrk="1" hangingPunct="1">
              <a:lnSpc>
                <a:spcPct val="90000"/>
              </a:lnSpc>
              <a:defRPr/>
            </a:pPr>
            <a:r>
              <a:rPr lang="el-GR" sz="4000" dirty="0" smtClean="0"/>
              <a:t>Σήμερα: </a:t>
            </a:r>
            <a:r>
              <a:rPr lang="el-GR" sz="4000" dirty="0" err="1" smtClean="0"/>
              <a:t>υπερμεταβλητοί</a:t>
            </a:r>
            <a:r>
              <a:rPr lang="el-GR" sz="4000" dirty="0" smtClean="0"/>
              <a:t> γενετικοί τόποι</a:t>
            </a:r>
          </a:p>
        </p:txBody>
      </p:sp>
      <p:sp>
        <p:nvSpPr>
          <p:cNvPr id="6146" name="3 - Θέση αριθμού διαφάνειας"/>
          <p:cNvSpPr>
            <a:spLocks noGrp="1"/>
          </p:cNvSpPr>
          <p:nvPr>
            <p:ph type="sldNum" sz="quarter" idx="12"/>
          </p:nvPr>
        </p:nvSpPr>
        <p:spPr>
          <a:noFill/>
        </p:spPr>
        <p:txBody>
          <a:bodyPr/>
          <a:lstStyle/>
          <a:p>
            <a:fld id="{A59E04B0-2FE0-4523-8298-AB5E715C6399}" type="slidenum">
              <a:rPr lang="el-GR" smtClean="0"/>
              <a:pPr/>
              <a:t>4</a:t>
            </a:fld>
            <a:endParaRPr lang="el-GR"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αριθμού διαφάνειας"/>
          <p:cNvSpPr>
            <a:spLocks noGrp="1"/>
          </p:cNvSpPr>
          <p:nvPr>
            <p:ph type="sldNum" sz="quarter" idx="12"/>
          </p:nvPr>
        </p:nvSpPr>
        <p:spPr>
          <a:noFill/>
        </p:spPr>
        <p:txBody>
          <a:bodyPr/>
          <a:lstStyle/>
          <a:p>
            <a:fld id="{C647D816-8838-4E3E-A623-6D7CBA2E1919}" type="slidenum">
              <a:rPr lang="el-GR" smtClean="0"/>
              <a:pPr/>
              <a:t>40</a:t>
            </a:fld>
            <a:endParaRPr lang="el-GR" smtClean="0"/>
          </a:p>
        </p:txBody>
      </p:sp>
      <p:pic>
        <p:nvPicPr>
          <p:cNvPr id="50179" name="Picture 4"/>
          <p:cNvPicPr>
            <a:picLocks noChangeAspect="1" noChangeArrowheads="1"/>
          </p:cNvPicPr>
          <p:nvPr/>
        </p:nvPicPr>
        <p:blipFill>
          <a:blip r:embed="rId2"/>
          <a:srcRect/>
          <a:stretch>
            <a:fillRect/>
          </a:stretch>
        </p:blipFill>
        <p:spPr bwMode="auto">
          <a:xfrm>
            <a:off x="0" y="800100"/>
            <a:ext cx="9144000" cy="5256213"/>
          </a:xfrm>
          <a:prstGeom prst="rect">
            <a:avLst/>
          </a:prstGeom>
          <a:noFill/>
          <a:ln w="9525" algn="ctr">
            <a:noFill/>
            <a:miter lim="800000"/>
            <a:headEnd/>
            <a:tailEnd/>
          </a:ln>
        </p:spPr>
      </p:pic>
      <p:cxnSp>
        <p:nvCxnSpPr>
          <p:cNvPr id="3" name="Ευθεία γραμμή σύνδεσης 2"/>
          <p:cNvCxnSpPr/>
          <p:nvPr/>
        </p:nvCxnSpPr>
        <p:spPr bwMode="auto">
          <a:xfrm>
            <a:off x="1655676" y="5373216"/>
            <a:ext cx="133214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 name="Ευθεία γραμμή σύνδεσης 5"/>
          <p:cNvCxnSpPr/>
          <p:nvPr/>
        </p:nvCxnSpPr>
        <p:spPr bwMode="auto">
          <a:xfrm>
            <a:off x="215516" y="5553236"/>
            <a:ext cx="277230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Ευθεία γραμμή σύνδεσης 7"/>
          <p:cNvCxnSpPr/>
          <p:nvPr/>
        </p:nvCxnSpPr>
        <p:spPr bwMode="auto">
          <a:xfrm>
            <a:off x="215516" y="5769260"/>
            <a:ext cx="172819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Ευθεία γραμμή σύνδεσης 9"/>
          <p:cNvCxnSpPr/>
          <p:nvPr/>
        </p:nvCxnSpPr>
        <p:spPr bwMode="auto">
          <a:xfrm>
            <a:off x="1943708" y="5949280"/>
            <a:ext cx="104411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Ευθεία γραμμή σύνδεσης 11"/>
          <p:cNvCxnSpPr/>
          <p:nvPr/>
        </p:nvCxnSpPr>
        <p:spPr bwMode="auto">
          <a:xfrm>
            <a:off x="3419872" y="1016732"/>
            <a:ext cx="190821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 name="Ευθεία γραμμή σύνδεσης 13"/>
          <p:cNvCxnSpPr/>
          <p:nvPr/>
        </p:nvCxnSpPr>
        <p:spPr bwMode="auto">
          <a:xfrm>
            <a:off x="3419872" y="3753036"/>
            <a:ext cx="255628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Ευθεία γραμμή σύνδεσης 15"/>
          <p:cNvCxnSpPr/>
          <p:nvPr/>
        </p:nvCxnSpPr>
        <p:spPr bwMode="auto">
          <a:xfrm>
            <a:off x="3167844" y="3933056"/>
            <a:ext cx="280831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Ευθεία γραμμή σύνδεσης 17"/>
          <p:cNvCxnSpPr/>
          <p:nvPr/>
        </p:nvCxnSpPr>
        <p:spPr bwMode="auto">
          <a:xfrm>
            <a:off x="3167844" y="4113076"/>
            <a:ext cx="111612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αριθμού διαφάνειας"/>
          <p:cNvSpPr>
            <a:spLocks noGrp="1"/>
          </p:cNvSpPr>
          <p:nvPr>
            <p:ph type="sldNum" sz="quarter" idx="12"/>
          </p:nvPr>
        </p:nvSpPr>
        <p:spPr>
          <a:noFill/>
        </p:spPr>
        <p:txBody>
          <a:bodyPr/>
          <a:lstStyle/>
          <a:p>
            <a:fld id="{A0E28622-DD32-4EAC-AF78-A7E0F81419AF}" type="slidenum">
              <a:rPr lang="el-GR" smtClean="0"/>
              <a:pPr/>
              <a:t>41</a:t>
            </a:fld>
            <a:endParaRPr lang="el-GR" smtClean="0"/>
          </a:p>
        </p:txBody>
      </p:sp>
      <p:pic>
        <p:nvPicPr>
          <p:cNvPr id="51203" name="Picture 4"/>
          <p:cNvPicPr>
            <a:picLocks noChangeAspect="1" noChangeArrowheads="1"/>
          </p:cNvPicPr>
          <p:nvPr/>
        </p:nvPicPr>
        <p:blipFill>
          <a:blip r:embed="rId2"/>
          <a:srcRect/>
          <a:stretch>
            <a:fillRect/>
          </a:stretch>
        </p:blipFill>
        <p:spPr bwMode="auto">
          <a:xfrm>
            <a:off x="539750" y="260350"/>
            <a:ext cx="3168650" cy="2311400"/>
          </a:xfrm>
          <a:prstGeom prst="rect">
            <a:avLst/>
          </a:prstGeom>
          <a:noFill/>
          <a:ln w="9525" algn="ctr">
            <a:noFill/>
            <a:miter lim="800000"/>
            <a:headEnd/>
            <a:tailEnd/>
          </a:ln>
        </p:spPr>
      </p:pic>
      <p:pic>
        <p:nvPicPr>
          <p:cNvPr id="51204" name="Picture 5"/>
          <p:cNvPicPr>
            <a:picLocks noChangeAspect="1" noChangeArrowheads="1"/>
          </p:cNvPicPr>
          <p:nvPr/>
        </p:nvPicPr>
        <p:blipFill>
          <a:blip r:embed="rId3"/>
          <a:srcRect/>
          <a:stretch>
            <a:fillRect/>
          </a:stretch>
        </p:blipFill>
        <p:spPr bwMode="auto">
          <a:xfrm>
            <a:off x="539750" y="2708275"/>
            <a:ext cx="3173413" cy="3673475"/>
          </a:xfrm>
          <a:prstGeom prst="rect">
            <a:avLst/>
          </a:prstGeom>
          <a:noFill/>
          <a:ln w="9525" algn="ctr">
            <a:noFill/>
            <a:miter lim="800000"/>
            <a:headEnd/>
            <a:tailEnd/>
          </a:ln>
        </p:spPr>
      </p:pic>
      <p:pic>
        <p:nvPicPr>
          <p:cNvPr id="51205" name="Picture 6"/>
          <p:cNvPicPr>
            <a:picLocks noChangeAspect="1" noChangeArrowheads="1"/>
          </p:cNvPicPr>
          <p:nvPr/>
        </p:nvPicPr>
        <p:blipFill>
          <a:blip r:embed="rId4"/>
          <a:srcRect/>
          <a:stretch>
            <a:fillRect/>
          </a:stretch>
        </p:blipFill>
        <p:spPr bwMode="auto">
          <a:xfrm>
            <a:off x="4859338" y="1700213"/>
            <a:ext cx="3673475" cy="2997200"/>
          </a:xfrm>
          <a:prstGeom prst="rect">
            <a:avLst/>
          </a:prstGeom>
          <a:noFill/>
          <a:ln w="9525" algn="ctr">
            <a:noFill/>
            <a:miter lim="800000"/>
            <a:headEnd/>
            <a:tailEnd/>
          </a:ln>
        </p:spPr>
      </p:pic>
      <p:cxnSp>
        <p:nvCxnSpPr>
          <p:cNvPr id="6" name="Ευθεία γραμμή σύνδεσης 5"/>
          <p:cNvCxnSpPr/>
          <p:nvPr/>
        </p:nvCxnSpPr>
        <p:spPr bwMode="auto">
          <a:xfrm>
            <a:off x="791580" y="1016732"/>
            <a:ext cx="280831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 name="Ευθεία γραμμή σύνδεσης 6"/>
          <p:cNvCxnSpPr/>
          <p:nvPr/>
        </p:nvCxnSpPr>
        <p:spPr bwMode="auto">
          <a:xfrm>
            <a:off x="647564" y="1196752"/>
            <a:ext cx="29523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Ευθεία γραμμή σύνδεσης 8"/>
          <p:cNvCxnSpPr/>
          <p:nvPr/>
        </p:nvCxnSpPr>
        <p:spPr bwMode="auto">
          <a:xfrm>
            <a:off x="647564" y="1376772"/>
            <a:ext cx="29523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Ευθεία γραμμή σύνδεσης 9"/>
          <p:cNvCxnSpPr/>
          <p:nvPr/>
        </p:nvCxnSpPr>
        <p:spPr bwMode="auto">
          <a:xfrm>
            <a:off x="647564" y="1556792"/>
            <a:ext cx="29523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 name="Ευθεία γραμμή σύνδεσης 12"/>
          <p:cNvCxnSpPr/>
          <p:nvPr/>
        </p:nvCxnSpPr>
        <p:spPr bwMode="auto">
          <a:xfrm>
            <a:off x="647564" y="1736812"/>
            <a:ext cx="295232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 name="Ευθεία γραμμή σύνδεσης 13"/>
          <p:cNvCxnSpPr/>
          <p:nvPr/>
        </p:nvCxnSpPr>
        <p:spPr bwMode="auto">
          <a:xfrm>
            <a:off x="1295636" y="3320988"/>
            <a:ext cx="230425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 name="Ευθεία γραμμή σύνδεσης 14"/>
          <p:cNvCxnSpPr/>
          <p:nvPr/>
        </p:nvCxnSpPr>
        <p:spPr bwMode="auto">
          <a:xfrm>
            <a:off x="647564" y="3501008"/>
            <a:ext cx="86409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Ευθεία γραμμή σύνδεσης 17"/>
          <p:cNvCxnSpPr/>
          <p:nvPr/>
        </p:nvCxnSpPr>
        <p:spPr bwMode="auto">
          <a:xfrm>
            <a:off x="1404144" y="4653136"/>
            <a:ext cx="230425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 name="Ευθεία γραμμή σύνδεσης 18"/>
          <p:cNvCxnSpPr/>
          <p:nvPr/>
        </p:nvCxnSpPr>
        <p:spPr bwMode="auto">
          <a:xfrm>
            <a:off x="1367644" y="5409220"/>
            <a:ext cx="230425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Ευθεία γραμμή σύνδεσης 19"/>
          <p:cNvCxnSpPr/>
          <p:nvPr/>
        </p:nvCxnSpPr>
        <p:spPr bwMode="auto">
          <a:xfrm>
            <a:off x="647564" y="5625244"/>
            <a:ext cx="1404156"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αριθμού διαφάνειας"/>
          <p:cNvSpPr>
            <a:spLocks noGrp="1"/>
          </p:cNvSpPr>
          <p:nvPr>
            <p:ph type="sldNum" sz="quarter" idx="12"/>
          </p:nvPr>
        </p:nvSpPr>
        <p:spPr>
          <a:noFill/>
        </p:spPr>
        <p:txBody>
          <a:bodyPr/>
          <a:lstStyle/>
          <a:p>
            <a:fld id="{AE6010F5-0FB5-44CB-9008-F0EC107CBC20}" type="slidenum">
              <a:rPr lang="el-GR" smtClean="0"/>
              <a:pPr/>
              <a:t>42</a:t>
            </a:fld>
            <a:endParaRPr lang="el-GR" smtClean="0"/>
          </a:p>
        </p:txBody>
      </p:sp>
      <p:pic>
        <p:nvPicPr>
          <p:cNvPr id="52227" name="Picture 8"/>
          <p:cNvPicPr>
            <a:picLocks noChangeAspect="1" noChangeArrowheads="1"/>
          </p:cNvPicPr>
          <p:nvPr/>
        </p:nvPicPr>
        <p:blipFill>
          <a:blip r:embed="rId2"/>
          <a:srcRect/>
          <a:stretch>
            <a:fillRect/>
          </a:stretch>
        </p:blipFill>
        <p:spPr bwMode="auto">
          <a:xfrm>
            <a:off x="1403350" y="576263"/>
            <a:ext cx="6337300" cy="5942012"/>
          </a:xfrm>
          <a:prstGeom prst="rect">
            <a:avLst/>
          </a:prstGeom>
          <a:noFill/>
          <a:ln w="9525" algn="ctr">
            <a:noFill/>
            <a:miter lim="800000"/>
            <a:headEnd/>
            <a:tailEnd/>
          </a:ln>
        </p:spPr>
      </p:pic>
      <p:sp>
        <p:nvSpPr>
          <p:cNvPr id="52228" name="Text Box 12"/>
          <p:cNvSpPr txBox="1">
            <a:spLocks noChangeArrowheads="1"/>
          </p:cNvSpPr>
          <p:nvPr/>
        </p:nvSpPr>
        <p:spPr bwMode="auto">
          <a:xfrm>
            <a:off x="8753" y="2672916"/>
            <a:ext cx="1476375" cy="596900"/>
          </a:xfrm>
          <a:prstGeom prst="rect">
            <a:avLst/>
          </a:prstGeom>
          <a:noFill/>
          <a:ln w="9525" algn="ctr">
            <a:noFill/>
            <a:miter lim="800000"/>
            <a:headEnd/>
            <a:tailEnd/>
          </a:ln>
        </p:spPr>
        <p:txBody>
          <a:bodyPr>
            <a:spAutoFit/>
          </a:bodyPr>
          <a:lstStyle/>
          <a:p>
            <a:pPr algn="l"/>
            <a:r>
              <a:rPr lang="en-US" sz="1100" dirty="0">
                <a:solidFill>
                  <a:schemeClr val="tx1"/>
                </a:solidFill>
                <a:latin typeface="Arial" charset="0"/>
              </a:rPr>
              <a:t>1. </a:t>
            </a:r>
            <a:r>
              <a:rPr lang="el-GR" sz="1100" dirty="0">
                <a:solidFill>
                  <a:schemeClr val="tx1"/>
                </a:solidFill>
                <a:latin typeface="Arial" charset="0"/>
              </a:rPr>
              <a:t>Από τι πέθανε ο Ναπολέων Βοναπάρτης;</a:t>
            </a:r>
          </a:p>
        </p:txBody>
      </p:sp>
      <p:sp>
        <p:nvSpPr>
          <p:cNvPr id="52229" name="Text Box 13"/>
          <p:cNvSpPr txBox="1">
            <a:spLocks noChangeArrowheads="1"/>
          </p:cNvSpPr>
          <p:nvPr/>
        </p:nvSpPr>
        <p:spPr bwMode="auto">
          <a:xfrm>
            <a:off x="7686917" y="2816932"/>
            <a:ext cx="1262062" cy="596900"/>
          </a:xfrm>
          <a:prstGeom prst="rect">
            <a:avLst/>
          </a:prstGeom>
          <a:noFill/>
          <a:ln w="9525" algn="ctr">
            <a:noFill/>
            <a:miter lim="800000"/>
            <a:headEnd/>
            <a:tailEnd/>
          </a:ln>
        </p:spPr>
        <p:txBody>
          <a:bodyPr>
            <a:spAutoFit/>
          </a:bodyPr>
          <a:lstStyle/>
          <a:p>
            <a:pPr algn="l"/>
            <a:r>
              <a:rPr lang="el-GR" sz="1100" dirty="0">
                <a:solidFill>
                  <a:schemeClr val="tx1"/>
                </a:solidFill>
                <a:latin typeface="Arial" charset="0"/>
              </a:rPr>
              <a:t>2</a:t>
            </a:r>
            <a:r>
              <a:rPr lang="en-US" sz="1100" dirty="0">
                <a:solidFill>
                  <a:schemeClr val="tx1"/>
                </a:solidFill>
                <a:latin typeface="Arial" charset="0"/>
              </a:rPr>
              <a:t>. </a:t>
            </a:r>
            <a:r>
              <a:rPr lang="el-GR" sz="1100" dirty="0">
                <a:solidFill>
                  <a:schemeClr val="tx1"/>
                </a:solidFill>
                <a:latin typeface="Arial" charset="0"/>
              </a:rPr>
              <a:t>Βρέθηκαν οι σοροί των </a:t>
            </a:r>
            <a:r>
              <a:rPr lang="el-GR" sz="1100" dirty="0" err="1">
                <a:solidFill>
                  <a:schemeClr val="tx1"/>
                </a:solidFill>
                <a:latin typeface="Arial" charset="0"/>
              </a:rPr>
              <a:t>Ρομανόφ</a:t>
            </a:r>
            <a:r>
              <a:rPr lang="el-GR" sz="1100" dirty="0">
                <a:solidFill>
                  <a:schemeClr val="tx1"/>
                </a:solidFill>
                <a:latin typeface="Arial" charset="0"/>
              </a:rPr>
              <a:t>;</a:t>
            </a:r>
          </a:p>
        </p:txBody>
      </p:sp>
      <p:sp>
        <p:nvSpPr>
          <p:cNvPr id="52230" name="Text Box 14"/>
          <p:cNvSpPr txBox="1">
            <a:spLocks noChangeArrowheads="1"/>
          </p:cNvSpPr>
          <p:nvPr/>
        </p:nvSpPr>
        <p:spPr bwMode="auto">
          <a:xfrm>
            <a:off x="0" y="4797425"/>
            <a:ext cx="1368425" cy="596900"/>
          </a:xfrm>
          <a:prstGeom prst="rect">
            <a:avLst/>
          </a:prstGeom>
          <a:noFill/>
          <a:ln w="9525" algn="ctr">
            <a:noFill/>
            <a:miter lim="800000"/>
            <a:headEnd/>
            <a:tailEnd/>
          </a:ln>
        </p:spPr>
        <p:txBody>
          <a:bodyPr>
            <a:spAutoFit/>
          </a:bodyPr>
          <a:lstStyle/>
          <a:p>
            <a:pPr algn="l"/>
            <a:r>
              <a:rPr lang="el-GR" sz="1100">
                <a:solidFill>
                  <a:schemeClr val="tx1"/>
                </a:solidFill>
                <a:latin typeface="Arial" charset="0"/>
              </a:rPr>
              <a:t>3</a:t>
            </a:r>
            <a:r>
              <a:rPr lang="en-US" sz="1100">
                <a:solidFill>
                  <a:schemeClr val="tx1"/>
                </a:solidFill>
                <a:latin typeface="Arial" charset="0"/>
              </a:rPr>
              <a:t>. </a:t>
            </a:r>
            <a:r>
              <a:rPr lang="el-GR" sz="1100">
                <a:solidFill>
                  <a:schemeClr val="tx1"/>
                </a:solidFill>
                <a:latin typeface="Arial" charset="0"/>
              </a:rPr>
              <a:t>Είχε σωθεί ο γιος της Μαρίας Αντουανέτας;</a:t>
            </a:r>
          </a:p>
        </p:txBody>
      </p:sp>
      <p:sp>
        <p:nvSpPr>
          <p:cNvPr id="52231" name="Text Box 15"/>
          <p:cNvSpPr txBox="1">
            <a:spLocks noChangeArrowheads="1"/>
          </p:cNvSpPr>
          <p:nvPr/>
        </p:nvSpPr>
        <p:spPr bwMode="auto">
          <a:xfrm>
            <a:off x="3348038" y="6524625"/>
            <a:ext cx="2592387" cy="260350"/>
          </a:xfrm>
          <a:prstGeom prst="rect">
            <a:avLst/>
          </a:prstGeom>
          <a:noFill/>
          <a:ln w="9525" algn="ctr">
            <a:noFill/>
            <a:miter lim="800000"/>
            <a:headEnd/>
            <a:tailEnd/>
          </a:ln>
        </p:spPr>
        <p:txBody>
          <a:bodyPr>
            <a:spAutoFit/>
          </a:bodyPr>
          <a:lstStyle/>
          <a:p>
            <a:pPr algn="l"/>
            <a:r>
              <a:rPr lang="el-GR" sz="1100">
                <a:solidFill>
                  <a:schemeClr val="tx1"/>
                </a:solidFill>
                <a:latin typeface="Arial" charset="0"/>
              </a:rPr>
              <a:t>4</a:t>
            </a:r>
            <a:r>
              <a:rPr lang="en-US" sz="1100">
                <a:solidFill>
                  <a:schemeClr val="tx1"/>
                </a:solidFill>
                <a:latin typeface="Arial" charset="0"/>
              </a:rPr>
              <a:t>. </a:t>
            </a:r>
            <a:r>
              <a:rPr lang="el-GR" sz="1100">
                <a:solidFill>
                  <a:schemeClr val="tx1"/>
                </a:solidFill>
                <a:latin typeface="Arial" charset="0"/>
              </a:rPr>
              <a:t>Ανήκε στον Τζέσι Τζέιμς η σορός;</a:t>
            </a:r>
          </a:p>
        </p:txBody>
      </p:sp>
      <p:sp>
        <p:nvSpPr>
          <p:cNvPr id="52232" name="Text Box 16"/>
          <p:cNvSpPr txBox="1">
            <a:spLocks noChangeArrowheads="1"/>
          </p:cNvSpPr>
          <p:nvPr/>
        </p:nvSpPr>
        <p:spPr bwMode="auto">
          <a:xfrm>
            <a:off x="7740650" y="4652963"/>
            <a:ext cx="1298575" cy="765175"/>
          </a:xfrm>
          <a:prstGeom prst="rect">
            <a:avLst/>
          </a:prstGeom>
          <a:noFill/>
          <a:ln w="9525" algn="ctr">
            <a:noFill/>
            <a:miter lim="800000"/>
            <a:headEnd/>
            <a:tailEnd/>
          </a:ln>
        </p:spPr>
        <p:txBody>
          <a:bodyPr>
            <a:spAutoFit/>
          </a:bodyPr>
          <a:lstStyle/>
          <a:p>
            <a:pPr algn="l"/>
            <a:r>
              <a:rPr lang="el-GR" sz="1100">
                <a:solidFill>
                  <a:schemeClr val="tx1"/>
                </a:solidFill>
                <a:latin typeface="Arial" charset="0"/>
              </a:rPr>
              <a:t>5</a:t>
            </a:r>
            <a:r>
              <a:rPr lang="en-US" sz="1100">
                <a:solidFill>
                  <a:schemeClr val="tx1"/>
                </a:solidFill>
                <a:latin typeface="Arial" charset="0"/>
              </a:rPr>
              <a:t>. </a:t>
            </a:r>
            <a:r>
              <a:rPr lang="el-GR" sz="1100">
                <a:solidFill>
                  <a:schemeClr val="tx1"/>
                </a:solidFill>
                <a:latin typeface="Arial" charset="0"/>
              </a:rPr>
              <a:t>Είχε νόθα παιδιά ο 3</a:t>
            </a:r>
            <a:r>
              <a:rPr lang="el-GR" sz="1100" baseline="30000">
                <a:solidFill>
                  <a:schemeClr val="tx1"/>
                </a:solidFill>
                <a:latin typeface="Arial" charset="0"/>
              </a:rPr>
              <a:t>ος</a:t>
            </a:r>
            <a:r>
              <a:rPr lang="el-GR" sz="1100">
                <a:solidFill>
                  <a:schemeClr val="tx1"/>
                </a:solidFill>
                <a:latin typeface="Arial" charset="0"/>
              </a:rPr>
              <a:t> πρόεδρος των ΗΠΑ;</a:t>
            </a:r>
          </a:p>
        </p:txBody>
      </p:sp>
      <p:sp>
        <p:nvSpPr>
          <p:cNvPr id="52233" name="Text Box 17"/>
          <p:cNvSpPr txBox="1">
            <a:spLocks noChangeArrowheads="1"/>
          </p:cNvSpPr>
          <p:nvPr/>
        </p:nvSpPr>
        <p:spPr bwMode="auto">
          <a:xfrm>
            <a:off x="900113" y="115888"/>
            <a:ext cx="7200900" cy="396875"/>
          </a:xfrm>
          <a:prstGeom prst="rect">
            <a:avLst/>
          </a:prstGeom>
          <a:noFill/>
          <a:ln w="9525" algn="ctr">
            <a:noFill/>
            <a:miter lim="800000"/>
            <a:headEnd/>
            <a:tailEnd/>
          </a:ln>
        </p:spPr>
        <p:txBody>
          <a:bodyPr>
            <a:spAutoFit/>
          </a:bodyPr>
          <a:lstStyle/>
          <a:p>
            <a:r>
              <a:rPr lang="el-GR" sz="2000" b="0">
                <a:solidFill>
                  <a:schemeClr val="tx1"/>
                </a:solidFill>
                <a:latin typeface="Arial" charset="0"/>
              </a:rPr>
              <a:t>ΜΥΣΤΗΡΙΑ ΠΟΥ ΔΙΑΛΕΥΚΑΝΘΗΚΑΝ ΜΕ </a:t>
            </a:r>
            <a:r>
              <a:rPr lang="en-US" sz="2000" b="0">
                <a:solidFill>
                  <a:schemeClr val="tx1"/>
                </a:solidFill>
                <a:latin typeface="Arial" charset="0"/>
              </a:rPr>
              <a:t>DNA</a:t>
            </a:r>
            <a:endParaRPr lang="el-GR" sz="2000" b="0">
              <a:solidFill>
                <a:schemeClr val="tx1"/>
              </a:solidFill>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69925"/>
            <a:ext cx="8229600" cy="1143000"/>
          </a:xfrm>
        </p:spPr>
        <p:txBody>
          <a:bodyPr/>
          <a:lstStyle/>
          <a:p>
            <a:pPr>
              <a:defRPr/>
            </a:pPr>
            <a:r>
              <a:rPr lang="el-GR" dirty="0" smtClean="0"/>
              <a:t>Ιατροδικαστική Εντομολογία</a:t>
            </a:r>
            <a:endParaRPr lang="el-GR" dirty="0"/>
          </a:p>
        </p:txBody>
      </p:sp>
      <p:sp>
        <p:nvSpPr>
          <p:cNvPr id="3" name="2 - Θέση περιεχομένου"/>
          <p:cNvSpPr>
            <a:spLocks noGrp="1"/>
          </p:cNvSpPr>
          <p:nvPr>
            <p:ph idx="1"/>
          </p:nvPr>
        </p:nvSpPr>
        <p:spPr>
          <a:xfrm>
            <a:off x="457200" y="2564904"/>
            <a:ext cx="8229600" cy="3312021"/>
          </a:xfrm>
        </p:spPr>
        <p:txBody>
          <a:bodyPr>
            <a:normAutofit/>
          </a:bodyPr>
          <a:lstStyle/>
          <a:p>
            <a:pPr>
              <a:lnSpc>
                <a:spcPct val="90000"/>
              </a:lnSpc>
              <a:defRPr/>
            </a:pPr>
            <a:r>
              <a:rPr lang="el-GR" sz="2400" dirty="0" smtClean="0"/>
              <a:t>Βασικές αρχές:</a:t>
            </a:r>
          </a:p>
          <a:p>
            <a:pPr lvl="1">
              <a:lnSpc>
                <a:spcPct val="90000"/>
              </a:lnSpc>
              <a:defRPr/>
            </a:pPr>
            <a:r>
              <a:rPr lang="el-GR" sz="2000" dirty="0" smtClean="0"/>
              <a:t>Ο χρόνος ανάπτυξης των εντόμων είναι συνάρτηση της θερμοκρασίας στο επίπεδο του </a:t>
            </a:r>
            <a:r>
              <a:rPr lang="el-GR" sz="2000" dirty="0" err="1" smtClean="0"/>
              <a:t>μικροπεριβάλλοντος</a:t>
            </a:r>
            <a:endParaRPr lang="el-GR" sz="2000" dirty="0" smtClean="0"/>
          </a:p>
          <a:p>
            <a:pPr lvl="1">
              <a:lnSpc>
                <a:spcPct val="90000"/>
              </a:lnSpc>
              <a:defRPr/>
            </a:pPr>
            <a:r>
              <a:rPr lang="el-GR" sz="2000" dirty="0" smtClean="0"/>
              <a:t>Οικολογική διαδοχή – ένα πτώμα θα γίνει πεδίο εισβολών διαφορετικών ειδών εντόμων με το πέρασμα του χρόνου. Οι δραστηριότητες κάθε είδους ή ομάδας εντόμων αλλάζει το </a:t>
            </a:r>
            <a:r>
              <a:rPr lang="el-GR" sz="2000" dirty="0" err="1" smtClean="0"/>
              <a:t>μικροπεριβάλλον</a:t>
            </a:r>
            <a:r>
              <a:rPr lang="el-GR" sz="2000" dirty="0" smtClean="0"/>
              <a:t>, κάνοντάς το ελκυστικό για νέα κύματα οργανισμών, κοκ</a:t>
            </a:r>
            <a:endParaRPr lang="en-US" sz="20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3 - Θέση αριθμού διαφάνειας"/>
          <p:cNvSpPr>
            <a:spLocks noGrp="1"/>
          </p:cNvSpPr>
          <p:nvPr>
            <p:ph type="sldNum" sz="quarter" idx="12"/>
          </p:nvPr>
        </p:nvSpPr>
        <p:spPr>
          <a:xfrm>
            <a:off x="6578600" y="6248400"/>
            <a:ext cx="2133600" cy="476250"/>
          </a:xfrm>
          <a:noFill/>
        </p:spPr>
        <p:txBody>
          <a:bodyPr/>
          <a:lstStyle/>
          <a:p>
            <a:fld id="{17453D8A-22C4-49F1-8032-2DBEC6F1DBC8}" type="slidenum">
              <a:rPr lang="el-GR" smtClean="0"/>
              <a:pPr/>
              <a:t>44</a:t>
            </a:fld>
            <a:endParaRPr lang="el-GR" smtClean="0"/>
          </a:p>
        </p:txBody>
      </p:sp>
      <p:sp>
        <p:nvSpPr>
          <p:cNvPr id="5" name="Rectangle 5"/>
          <p:cNvSpPr txBox="1">
            <a:spLocks noRot="1" noChangeArrowheads="1"/>
          </p:cNvSpPr>
          <p:nvPr/>
        </p:nvSpPr>
        <p:spPr bwMode="auto">
          <a:xfrm>
            <a:off x="575556" y="764704"/>
            <a:ext cx="7524514" cy="1143000"/>
          </a:xfrm>
          <a:prstGeom prst="rect">
            <a:avLst/>
          </a:prstGeom>
          <a:noFill/>
          <a:ln w="9525">
            <a:noFill/>
            <a:miter lim="800000"/>
            <a:headEnd/>
            <a:tailEnd/>
          </a:ln>
          <a:effectLst/>
        </p:spPr>
        <p:txBody>
          <a:bodyPr anchor="ctr"/>
          <a:lstStyle/>
          <a:p>
            <a:pPr>
              <a:spcBef>
                <a:spcPct val="0"/>
              </a:spcBef>
              <a:defRPr/>
            </a:pPr>
            <a:r>
              <a:rPr lang="el-GR" sz="3200" kern="0" dirty="0">
                <a:solidFill>
                  <a:schemeClr val="bg1"/>
                </a:solidFill>
                <a:latin typeface="+mj-lt"/>
                <a:ea typeface="+mj-ea"/>
                <a:cs typeface="+mj-cs"/>
              </a:rPr>
              <a:t>Η συχνότερη εφαρμογή αφορά την εξιχνίαση θανάτων</a:t>
            </a:r>
            <a:endParaRPr lang="en-US" sz="3200" kern="0" dirty="0">
              <a:solidFill>
                <a:schemeClr val="bg1"/>
              </a:solidFill>
              <a:latin typeface="+mj-lt"/>
              <a:ea typeface="+mj-ea"/>
              <a:cs typeface="+mj-cs"/>
            </a:endParaRPr>
          </a:p>
        </p:txBody>
      </p:sp>
      <p:sp>
        <p:nvSpPr>
          <p:cNvPr id="6" name="Rectangle 6"/>
          <p:cNvSpPr txBox="1">
            <a:spLocks noRot="1" noChangeArrowheads="1"/>
          </p:cNvSpPr>
          <p:nvPr/>
        </p:nvSpPr>
        <p:spPr bwMode="auto">
          <a:xfrm>
            <a:off x="395536" y="2612662"/>
            <a:ext cx="8540750" cy="3700462"/>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pitchFamily="2" charset="2"/>
              <a:buChar char="n"/>
              <a:defRPr/>
            </a:pPr>
            <a:r>
              <a:rPr lang="el-GR" sz="2800" b="0" kern="0" dirty="0">
                <a:solidFill>
                  <a:schemeClr val="tx1"/>
                </a:solidFill>
                <a:latin typeface="+mn-lt"/>
              </a:rPr>
              <a:t>Καθορισμός του </a:t>
            </a:r>
            <a:r>
              <a:rPr lang="en-US" sz="2800" b="0" kern="0" dirty="0">
                <a:solidFill>
                  <a:schemeClr val="tx1"/>
                </a:solidFill>
                <a:latin typeface="+mn-lt"/>
              </a:rPr>
              <a:t>PMI – postmortem interval</a:t>
            </a:r>
          </a:p>
          <a:p>
            <a:pPr marL="342900" indent="-342900" algn="l">
              <a:spcBef>
                <a:spcPct val="20000"/>
              </a:spcBef>
              <a:buClr>
                <a:schemeClr val="hlink"/>
              </a:buClr>
              <a:buSzPct val="70000"/>
              <a:buFont typeface="Wingdings" pitchFamily="2" charset="2"/>
              <a:buChar char="n"/>
              <a:defRPr/>
            </a:pPr>
            <a:r>
              <a:rPr lang="el-GR" sz="2800" b="0" kern="0" dirty="0">
                <a:solidFill>
                  <a:schemeClr val="tx1"/>
                </a:solidFill>
                <a:latin typeface="+mn-lt"/>
              </a:rPr>
              <a:t>Μετακίνηση του πτώματος</a:t>
            </a:r>
            <a:endParaRPr lang="en-US" sz="2800" b="0" kern="0" dirty="0">
              <a:solidFill>
                <a:schemeClr val="tx1"/>
              </a:solidFill>
              <a:latin typeface="+mn-lt"/>
            </a:endParaRPr>
          </a:p>
          <a:p>
            <a:pPr marL="342900" indent="-342900" algn="l">
              <a:spcBef>
                <a:spcPct val="20000"/>
              </a:spcBef>
              <a:buClr>
                <a:schemeClr val="hlink"/>
              </a:buClr>
              <a:buSzPct val="70000"/>
              <a:buFont typeface="Wingdings" pitchFamily="2" charset="2"/>
              <a:buChar char="n"/>
              <a:defRPr/>
            </a:pPr>
            <a:r>
              <a:rPr lang="el-GR" sz="2800" b="0" kern="0" dirty="0">
                <a:solidFill>
                  <a:schemeClr val="tx1"/>
                </a:solidFill>
                <a:latin typeface="+mn-lt"/>
              </a:rPr>
              <a:t>Τρόπος και αιτία θανάτου</a:t>
            </a:r>
            <a:endParaRPr lang="en-US" sz="2800" b="0" kern="0" dirty="0">
              <a:solidFill>
                <a:schemeClr val="tx1"/>
              </a:solidFill>
              <a:latin typeface="+mn-lt"/>
            </a:endParaRPr>
          </a:p>
          <a:p>
            <a:pPr marL="342900" indent="-342900" algn="l">
              <a:spcBef>
                <a:spcPct val="20000"/>
              </a:spcBef>
              <a:buClr>
                <a:schemeClr val="hlink"/>
              </a:buClr>
              <a:buSzPct val="70000"/>
              <a:buFont typeface="Wingdings" pitchFamily="2" charset="2"/>
              <a:buChar char="n"/>
              <a:defRPr/>
            </a:pPr>
            <a:r>
              <a:rPr lang="el-GR" sz="2800" b="0" kern="0" dirty="0">
                <a:solidFill>
                  <a:schemeClr val="tx1"/>
                </a:solidFill>
                <a:latin typeface="+mn-lt"/>
              </a:rPr>
              <a:t>Συσχέτιση υπόπτων με τη σκηνή του εγκλήματος</a:t>
            </a:r>
            <a:endParaRPr lang="en-US" sz="2800" b="0" kern="0" dirty="0">
              <a:solidFill>
                <a:schemeClr val="tx1"/>
              </a:solidFill>
              <a:latin typeface="+mn-lt"/>
            </a:endParaRPr>
          </a:p>
          <a:p>
            <a:pPr marL="342900" indent="-342900" algn="l">
              <a:spcBef>
                <a:spcPct val="20000"/>
              </a:spcBef>
              <a:buClr>
                <a:schemeClr val="hlink"/>
              </a:buClr>
              <a:buSzPct val="70000"/>
              <a:buFont typeface="Wingdings" pitchFamily="2" charset="2"/>
              <a:buChar char="n"/>
              <a:defRPr/>
            </a:pPr>
            <a:r>
              <a:rPr lang="el-GR" sz="2800" b="0" kern="0" dirty="0">
                <a:solidFill>
                  <a:schemeClr val="tx1"/>
                </a:solidFill>
                <a:latin typeface="+mn-lt"/>
              </a:rPr>
              <a:t>Ανίχνευση τοξινών ή φαρμάκων μέσω ανάλυσης προνυμφών εντόμων</a:t>
            </a:r>
            <a:endParaRPr lang="en-US" sz="2800" b="0" kern="0" dirty="0">
              <a:solidFill>
                <a:schemeClr val="tx1"/>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457200" y="728700"/>
            <a:ext cx="8229600" cy="1143000"/>
          </a:xfrm>
        </p:spPr>
        <p:txBody>
          <a:bodyPr/>
          <a:lstStyle/>
          <a:p>
            <a:pPr algn="ctr">
              <a:defRPr/>
            </a:pPr>
            <a:r>
              <a:rPr lang="el-GR" dirty="0" smtClean="0"/>
              <a:t>Τα πέντε στάδια της αποσύνθεσης του ανθρώπινου σώματος</a:t>
            </a:r>
            <a:r>
              <a:rPr lang="en-US" dirty="0" smtClean="0"/>
              <a:t>-1</a:t>
            </a:r>
            <a:endParaRPr lang="en-US" dirty="0"/>
          </a:p>
        </p:txBody>
      </p:sp>
      <p:sp>
        <p:nvSpPr>
          <p:cNvPr id="56323" name="Rectangle 3"/>
          <p:cNvSpPr>
            <a:spLocks noGrp="1" noRot="1" noChangeArrowheads="1"/>
          </p:cNvSpPr>
          <p:nvPr>
            <p:ph idx="1"/>
          </p:nvPr>
        </p:nvSpPr>
        <p:spPr>
          <a:xfrm>
            <a:off x="457200" y="3027357"/>
            <a:ext cx="8229600" cy="2044700"/>
          </a:xfrm>
        </p:spPr>
        <p:txBody>
          <a:bodyPr>
            <a:normAutofit/>
          </a:bodyPr>
          <a:lstStyle/>
          <a:p>
            <a:pPr>
              <a:defRPr/>
            </a:pPr>
            <a:r>
              <a:rPr lang="el-GR" sz="2000" dirty="0" smtClean="0"/>
              <a:t>Το φρέσκο στάδιο </a:t>
            </a:r>
            <a:r>
              <a:rPr lang="en-US" sz="2000" dirty="0" smtClean="0"/>
              <a:t>(Days </a:t>
            </a:r>
            <a:r>
              <a:rPr lang="en-US" sz="2000" dirty="0"/>
              <a:t>1-2) – </a:t>
            </a:r>
            <a:r>
              <a:rPr lang="el-GR" sz="2000" dirty="0" smtClean="0"/>
              <a:t>από τη στιγμή του θανάτου μέχρι τα πρώτα σημάδια οιδήματος</a:t>
            </a:r>
            <a:r>
              <a:rPr lang="en-US" sz="2000" dirty="0" smtClean="0"/>
              <a:t> (flesh </a:t>
            </a:r>
            <a:r>
              <a:rPr lang="en-US" sz="2000" dirty="0"/>
              <a:t>flies, blow flies, ants eating fly eggs and predatory </a:t>
            </a:r>
            <a:r>
              <a:rPr lang="en-US" sz="2000" dirty="0" smtClean="0"/>
              <a:t>wasps)</a:t>
            </a:r>
            <a:endParaRPr lang="en-US" sz="2000" dirty="0"/>
          </a:p>
        </p:txBody>
      </p:sp>
      <p:sp>
        <p:nvSpPr>
          <p:cNvPr id="55300" name="TextBox 1"/>
          <p:cNvSpPr txBox="1">
            <a:spLocks noChangeArrowheads="1"/>
          </p:cNvSpPr>
          <p:nvPr/>
        </p:nvSpPr>
        <p:spPr bwMode="auto">
          <a:xfrm>
            <a:off x="971550" y="5732463"/>
            <a:ext cx="7740650" cy="307975"/>
          </a:xfrm>
          <a:prstGeom prst="rect">
            <a:avLst/>
          </a:prstGeom>
          <a:noFill/>
          <a:ln w="9525">
            <a:noFill/>
            <a:miter lim="800000"/>
            <a:headEnd/>
            <a:tailEnd/>
          </a:ln>
        </p:spPr>
        <p:txBody>
          <a:bodyPr>
            <a:spAutoFit/>
          </a:bodyPr>
          <a:lstStyle/>
          <a:p>
            <a:r>
              <a:rPr lang="en-GB" dirty="0">
                <a:solidFill>
                  <a:schemeClr val="tx2">
                    <a:lumMod val="50000"/>
                  </a:schemeClr>
                </a:solidFill>
              </a:rPr>
              <a:t>http://fridge.gr/51525/stiles/anatomia-aposynthesis/</a:t>
            </a:r>
            <a:endParaRPr lang="el-GR"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defRPr/>
            </a:pPr>
            <a:r>
              <a:rPr lang="en-US" smtClean="0"/>
              <a:t>Fresh</a:t>
            </a:r>
          </a:p>
        </p:txBody>
      </p:sp>
      <p:pic>
        <p:nvPicPr>
          <p:cNvPr id="56323" name="Picture 5" descr="9-5-03 pig 2"/>
          <p:cNvPicPr>
            <a:picLocks noGrp="1" noChangeAspect="1" noChangeArrowheads="1"/>
          </p:cNvPicPr>
          <p:nvPr>
            <p:ph sz="half" idx="1"/>
          </p:nvPr>
        </p:nvPicPr>
        <p:blipFill>
          <a:blip r:embed="rId3"/>
          <a:stretch>
            <a:fillRect/>
          </a:stretch>
        </p:blipFill>
        <p:spPr>
          <a:xfrm>
            <a:off x="696128" y="2672916"/>
            <a:ext cx="4272475" cy="3204356"/>
          </a:xfrm>
        </p:spPr>
      </p:pic>
      <p:sp>
        <p:nvSpPr>
          <p:cNvPr id="29701" name="Rectangle 4"/>
          <p:cNvSpPr>
            <a:spLocks noGrp="1" noChangeArrowheads="1"/>
          </p:cNvSpPr>
          <p:nvPr>
            <p:ph sz="half" idx="2"/>
          </p:nvPr>
        </p:nvSpPr>
        <p:spPr>
          <a:xfrm>
            <a:off x="5472100" y="2401038"/>
            <a:ext cx="3276600" cy="3706924"/>
          </a:xfrm>
        </p:spPr>
        <p:txBody>
          <a:bodyPr>
            <a:normAutofit fontScale="92500" lnSpcReduction="10000"/>
          </a:bodyPr>
          <a:lstStyle/>
          <a:p>
            <a:pPr>
              <a:lnSpc>
                <a:spcPct val="90000"/>
              </a:lnSpc>
              <a:defRPr/>
            </a:pPr>
            <a:r>
              <a:rPr lang="el-GR" sz="2400" dirty="0" smtClean="0"/>
              <a:t>Έναρξη μετά θάνατο</a:t>
            </a:r>
            <a:endParaRPr lang="en-US" sz="2400" dirty="0" smtClean="0"/>
          </a:p>
          <a:p>
            <a:pPr>
              <a:lnSpc>
                <a:spcPct val="90000"/>
              </a:lnSpc>
              <a:defRPr/>
            </a:pPr>
            <a:r>
              <a:rPr lang="el-GR" sz="2400" dirty="0" smtClean="0"/>
              <a:t>Συγκέντρωση μυγών</a:t>
            </a:r>
            <a:endParaRPr lang="en-US" sz="2400" dirty="0" smtClean="0"/>
          </a:p>
          <a:p>
            <a:pPr>
              <a:lnSpc>
                <a:spcPct val="90000"/>
              </a:lnSpc>
              <a:defRPr/>
            </a:pPr>
            <a:r>
              <a:rPr lang="el-GR" sz="2400" dirty="0" smtClean="0"/>
              <a:t>Πτώση θερμοκρασίας προς αυτή του περιβάλλοντος</a:t>
            </a:r>
            <a:r>
              <a:rPr lang="en-US" sz="2400" dirty="0" smtClean="0"/>
              <a:t> </a:t>
            </a:r>
          </a:p>
          <a:p>
            <a:pPr>
              <a:lnSpc>
                <a:spcPct val="90000"/>
              </a:lnSpc>
              <a:defRPr/>
            </a:pPr>
            <a:r>
              <a:rPr lang="el-GR" sz="2400" dirty="0" smtClean="0"/>
              <a:t>Αυτόλυση</a:t>
            </a:r>
            <a:r>
              <a:rPr lang="en-US" sz="2400" dirty="0" smtClean="0"/>
              <a:t>, </a:t>
            </a:r>
            <a:r>
              <a:rPr lang="el-GR" sz="2400" dirty="0" smtClean="0"/>
              <a:t>η αποσύνθεση συμπλόκων πρωτεϊνών και υδατανθράκων</a:t>
            </a:r>
            <a:endParaRPr lang="en-US" sz="2400" dirty="0" smtClean="0"/>
          </a:p>
          <a:p>
            <a:pPr>
              <a:lnSpc>
                <a:spcPct val="90000"/>
              </a:lnSpc>
              <a:defRPr/>
            </a:pPr>
            <a:endParaRPr lang="en-US" sz="24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Rot="1" noChangeArrowheads="1"/>
          </p:cNvSpPr>
          <p:nvPr>
            <p:ph type="title"/>
          </p:nvPr>
        </p:nvSpPr>
        <p:spPr/>
        <p:txBody>
          <a:bodyPr/>
          <a:lstStyle/>
          <a:p>
            <a:pPr>
              <a:defRPr/>
            </a:pPr>
            <a:r>
              <a:rPr lang="en-US" sz="4000"/>
              <a:t>Flesh Flies – 2 Species</a:t>
            </a:r>
          </a:p>
        </p:txBody>
      </p:sp>
      <p:pic>
        <p:nvPicPr>
          <p:cNvPr id="57347" name="Picture 7" descr="Flesh fly 1"/>
          <p:cNvPicPr>
            <a:picLocks noGrp="1" noChangeAspect="1" noChangeArrowheads="1"/>
          </p:cNvPicPr>
          <p:nvPr>
            <p:ph sz="half" idx="1"/>
          </p:nvPr>
        </p:nvPicPr>
        <p:blipFill>
          <a:blip r:embed="rId2"/>
          <a:srcRect/>
          <a:stretch>
            <a:fillRect/>
          </a:stretch>
        </p:blipFill>
        <p:spPr>
          <a:xfrm>
            <a:off x="575556" y="2204864"/>
            <a:ext cx="3867150" cy="3054350"/>
          </a:xfrm>
        </p:spPr>
      </p:pic>
      <p:pic>
        <p:nvPicPr>
          <p:cNvPr id="57348" name="Picture 8" descr="flesh fly 2"/>
          <p:cNvPicPr>
            <a:picLocks noGrp="1" noChangeAspect="1" noChangeArrowheads="1"/>
          </p:cNvPicPr>
          <p:nvPr>
            <p:ph sz="half" idx="2"/>
          </p:nvPr>
        </p:nvPicPr>
        <p:blipFill>
          <a:blip r:embed="rId3"/>
          <a:srcRect/>
          <a:stretch>
            <a:fillRect/>
          </a:stretch>
        </p:blipFill>
        <p:spPr>
          <a:xfrm>
            <a:off x="4876800" y="2743200"/>
            <a:ext cx="3454400" cy="35814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Rot="1" noChangeArrowheads="1"/>
          </p:cNvSpPr>
          <p:nvPr>
            <p:ph type="title"/>
          </p:nvPr>
        </p:nvSpPr>
        <p:spPr/>
        <p:txBody>
          <a:bodyPr/>
          <a:lstStyle/>
          <a:p>
            <a:pPr>
              <a:defRPr/>
            </a:pPr>
            <a:r>
              <a:rPr lang="en-US"/>
              <a:t>Two Blowfly Species</a:t>
            </a:r>
          </a:p>
        </p:txBody>
      </p:sp>
      <p:pic>
        <p:nvPicPr>
          <p:cNvPr id="58371" name="Picture 7" descr="bluebottle fly"/>
          <p:cNvPicPr>
            <a:picLocks noGrp="1" noChangeAspect="1" noChangeArrowheads="1"/>
          </p:cNvPicPr>
          <p:nvPr>
            <p:ph sz="half" idx="1"/>
          </p:nvPr>
        </p:nvPicPr>
        <p:blipFill>
          <a:blip r:embed="rId2"/>
          <a:srcRect/>
          <a:stretch>
            <a:fillRect/>
          </a:stretch>
        </p:blipFill>
        <p:spPr>
          <a:xfrm>
            <a:off x="301625" y="2492375"/>
            <a:ext cx="4191000" cy="2714625"/>
          </a:xfrm>
        </p:spPr>
      </p:pic>
      <p:pic>
        <p:nvPicPr>
          <p:cNvPr id="58372" name="Picture 8" descr="greenbottle P sericata"/>
          <p:cNvPicPr>
            <a:picLocks noGrp="1" noChangeAspect="1" noChangeArrowheads="1"/>
          </p:cNvPicPr>
          <p:nvPr>
            <p:ph sz="half" idx="2"/>
          </p:nvPr>
        </p:nvPicPr>
        <p:blipFill>
          <a:blip r:embed="rId3"/>
          <a:srcRect/>
          <a:stretch>
            <a:fillRect/>
          </a:stretch>
        </p:blipFill>
        <p:spPr>
          <a:xfrm>
            <a:off x="4651375" y="2492375"/>
            <a:ext cx="4191000" cy="2714625"/>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Rot="1" noChangeArrowheads="1"/>
          </p:cNvSpPr>
          <p:nvPr>
            <p:ph type="title"/>
          </p:nvPr>
        </p:nvSpPr>
        <p:spPr/>
        <p:txBody>
          <a:bodyPr/>
          <a:lstStyle/>
          <a:p>
            <a:pPr>
              <a:defRPr/>
            </a:pPr>
            <a:r>
              <a:rPr lang="en-US"/>
              <a:t>Blowfly Larvae</a:t>
            </a:r>
          </a:p>
        </p:txBody>
      </p:sp>
      <p:pic>
        <p:nvPicPr>
          <p:cNvPr id="59395" name="Picture 7" descr="maggots"/>
          <p:cNvPicPr>
            <a:picLocks noGrp="1" noChangeAspect="1" noChangeArrowheads="1"/>
          </p:cNvPicPr>
          <p:nvPr>
            <p:ph sz="half" idx="1"/>
          </p:nvPr>
        </p:nvPicPr>
        <p:blipFill>
          <a:blip r:embed="rId2"/>
          <a:srcRect/>
          <a:stretch>
            <a:fillRect/>
          </a:stretch>
        </p:blipFill>
        <p:spPr>
          <a:xfrm>
            <a:off x="301625" y="2492375"/>
            <a:ext cx="4191000" cy="2714625"/>
          </a:xfrm>
        </p:spPr>
      </p:pic>
      <p:pic>
        <p:nvPicPr>
          <p:cNvPr id="59396" name="Picture 8" descr="maggots close up"/>
          <p:cNvPicPr>
            <a:picLocks noGrp="1" noChangeAspect="1" noChangeArrowheads="1"/>
          </p:cNvPicPr>
          <p:nvPr>
            <p:ph sz="half" idx="2"/>
          </p:nvPr>
        </p:nvPicPr>
        <p:blipFill>
          <a:blip r:embed="rId3"/>
          <a:srcRect/>
          <a:stretch>
            <a:fillRect/>
          </a:stretch>
        </p:blipFill>
        <p:spPr>
          <a:xfrm>
            <a:off x="4651375" y="2492375"/>
            <a:ext cx="4191000" cy="271462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Θέση αριθμού διαφάνειας"/>
          <p:cNvSpPr>
            <a:spLocks noGrp="1"/>
          </p:cNvSpPr>
          <p:nvPr>
            <p:ph type="sldNum" sz="quarter" idx="12"/>
          </p:nvPr>
        </p:nvSpPr>
        <p:spPr>
          <a:noFill/>
        </p:spPr>
        <p:txBody>
          <a:bodyPr/>
          <a:lstStyle/>
          <a:p>
            <a:fld id="{2F465597-E51A-4C2E-9CA9-98966C455E36}" type="slidenum">
              <a:rPr lang="el-GR" smtClean="0"/>
              <a:pPr/>
              <a:t>5</a:t>
            </a:fld>
            <a:endParaRPr lang="el-GR" smtClean="0"/>
          </a:p>
        </p:txBody>
      </p:sp>
      <p:sp>
        <p:nvSpPr>
          <p:cNvPr id="67588" name="Rectangle 4"/>
          <p:cNvSpPr>
            <a:spLocks noChangeArrowheads="1"/>
          </p:cNvSpPr>
          <p:nvPr/>
        </p:nvSpPr>
        <p:spPr bwMode="auto">
          <a:xfrm>
            <a:off x="842963" y="44450"/>
            <a:ext cx="7545387" cy="396875"/>
          </a:xfrm>
          <a:prstGeom prst="rect">
            <a:avLst/>
          </a:prstGeom>
          <a:noFill/>
          <a:ln w="9525" algn="ctr">
            <a:noFill/>
            <a:miter lim="800000"/>
            <a:headEnd/>
            <a:tailEnd/>
          </a:ln>
          <a:effectLst/>
        </p:spPr>
        <p:txBody>
          <a:bodyPr wrap="none" anchor="ctr">
            <a:spAutoFit/>
          </a:bodyPr>
          <a:lstStyle/>
          <a:p>
            <a:pPr algn="just" eaLnBrk="1" hangingPunct="1">
              <a:spcBef>
                <a:spcPct val="0"/>
              </a:spcBef>
              <a:defRPr/>
            </a:pPr>
            <a:r>
              <a:rPr lang="el-GR" sz="2000">
                <a:solidFill>
                  <a:schemeClr val="tx1"/>
                </a:solidFill>
                <a:effectLst>
                  <a:outerShdw blurRad="38100" dist="38100" dir="2700000" algn="tl">
                    <a:srgbClr val="000000"/>
                  </a:outerShdw>
                </a:effectLst>
              </a:rPr>
              <a:t>ΕΙΚΟΝΑ 16.1:</a:t>
            </a:r>
            <a:r>
              <a:rPr lang="el-GR" sz="1800">
                <a:solidFill>
                  <a:schemeClr val="tx1"/>
                </a:solidFill>
              </a:rPr>
              <a:t> Γενετικοί τόποι VNTR </a:t>
            </a:r>
            <a:r>
              <a:rPr lang="en-US" sz="1800">
                <a:solidFill>
                  <a:schemeClr val="tx1"/>
                </a:solidFill>
              </a:rPr>
              <a:t>(Variable Number Tandem Repeats)</a:t>
            </a:r>
            <a:endParaRPr lang="el-GR" sz="1800">
              <a:solidFill>
                <a:schemeClr val="tx1"/>
              </a:solidFill>
            </a:endParaRPr>
          </a:p>
        </p:txBody>
      </p:sp>
      <p:pic>
        <p:nvPicPr>
          <p:cNvPr id="7172" name="Picture 5"/>
          <p:cNvPicPr>
            <a:picLocks noChangeAspect="1" noChangeArrowheads="1"/>
          </p:cNvPicPr>
          <p:nvPr/>
        </p:nvPicPr>
        <p:blipFill>
          <a:blip r:embed="rId3"/>
          <a:srcRect/>
          <a:stretch>
            <a:fillRect/>
          </a:stretch>
        </p:blipFill>
        <p:spPr bwMode="auto">
          <a:xfrm>
            <a:off x="887413" y="508000"/>
            <a:ext cx="7494587" cy="63531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house fly"/>
          <p:cNvPicPr>
            <a:picLocks noChangeAspect="1" noChangeArrowheads="1"/>
          </p:cNvPicPr>
          <p:nvPr/>
        </p:nvPicPr>
        <p:blipFill>
          <a:blip r:embed="rId2"/>
          <a:srcRect/>
          <a:stretch>
            <a:fillRect/>
          </a:stretch>
        </p:blipFill>
        <p:spPr bwMode="auto">
          <a:xfrm>
            <a:off x="2286000" y="2204864"/>
            <a:ext cx="4267200" cy="4251325"/>
          </a:xfrm>
          <a:prstGeom prst="rect">
            <a:avLst/>
          </a:prstGeom>
          <a:noFill/>
          <a:ln w="9525">
            <a:noFill/>
            <a:miter lim="800000"/>
            <a:headEnd/>
            <a:tailEnd/>
          </a:ln>
        </p:spPr>
      </p:pic>
      <p:sp>
        <p:nvSpPr>
          <p:cNvPr id="60419" name="Text Box 5"/>
          <p:cNvSpPr txBox="1">
            <a:spLocks noChangeArrowheads="1"/>
          </p:cNvSpPr>
          <p:nvPr/>
        </p:nvSpPr>
        <p:spPr bwMode="auto">
          <a:xfrm>
            <a:off x="1409700" y="764704"/>
            <a:ext cx="6019800" cy="701675"/>
          </a:xfrm>
          <a:prstGeom prst="rect">
            <a:avLst/>
          </a:prstGeom>
          <a:noFill/>
          <a:ln w="9525">
            <a:noFill/>
            <a:miter lim="800000"/>
            <a:headEnd/>
            <a:tailEnd/>
          </a:ln>
        </p:spPr>
        <p:txBody>
          <a:bodyPr>
            <a:spAutoFit/>
          </a:bodyPr>
          <a:lstStyle/>
          <a:p>
            <a:r>
              <a:rPr lang="en-US" sz="4000" dirty="0">
                <a:solidFill>
                  <a:schemeClr val="bg1"/>
                </a:solidFill>
              </a:rPr>
              <a:t>House Flies on Dead Host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pig carcass - blow flies"/>
          <p:cNvPicPr>
            <a:picLocks noChangeAspect="1" noChangeArrowheads="1"/>
          </p:cNvPicPr>
          <p:nvPr/>
        </p:nvPicPr>
        <p:blipFill>
          <a:blip r:embed="rId2"/>
          <a:srcRect/>
          <a:stretch>
            <a:fillRect/>
          </a:stretch>
        </p:blipFill>
        <p:spPr bwMode="auto">
          <a:xfrm>
            <a:off x="1752600" y="2492896"/>
            <a:ext cx="5715000" cy="3867150"/>
          </a:xfrm>
          <a:prstGeom prst="rect">
            <a:avLst/>
          </a:prstGeom>
          <a:noFill/>
          <a:ln w="9525">
            <a:noFill/>
            <a:miter lim="800000"/>
            <a:headEnd/>
            <a:tailEnd/>
          </a:ln>
        </p:spPr>
      </p:pic>
      <p:sp>
        <p:nvSpPr>
          <p:cNvPr id="61443" name="Text Box 5"/>
          <p:cNvSpPr txBox="1">
            <a:spLocks noChangeArrowheads="1"/>
          </p:cNvSpPr>
          <p:nvPr/>
        </p:nvSpPr>
        <p:spPr bwMode="auto">
          <a:xfrm>
            <a:off x="1295400" y="656692"/>
            <a:ext cx="6629400" cy="1066800"/>
          </a:xfrm>
          <a:prstGeom prst="rect">
            <a:avLst/>
          </a:prstGeom>
          <a:noFill/>
          <a:ln w="9525">
            <a:noFill/>
            <a:miter lim="800000"/>
            <a:headEnd/>
            <a:tailEnd/>
          </a:ln>
        </p:spPr>
        <p:txBody>
          <a:bodyPr>
            <a:spAutoFit/>
          </a:bodyPr>
          <a:lstStyle/>
          <a:p>
            <a:r>
              <a:rPr lang="en-US" sz="3200" b="0" dirty="0">
                <a:solidFill>
                  <a:schemeClr val="bg1"/>
                </a:solidFill>
                <a:latin typeface="Ebrima" panose="02000000000000000000" pitchFamily="2" charset="0"/>
                <a:ea typeface="Ebrima" panose="02000000000000000000" pitchFamily="2" charset="0"/>
                <a:cs typeface="Ebrima" panose="02000000000000000000" pitchFamily="2" charset="0"/>
              </a:rPr>
              <a:t>Pig Carcass Infested With Blowfly Maggots</a:t>
            </a:r>
            <a:r>
              <a:rPr lang="en-US" b="0"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a:defRPr/>
            </a:pPr>
            <a:r>
              <a:rPr lang="en-US"/>
              <a:t>Five Stages … 2</a:t>
            </a:r>
          </a:p>
        </p:txBody>
      </p:sp>
      <p:sp>
        <p:nvSpPr>
          <p:cNvPr id="57347" name="Rectangle 3"/>
          <p:cNvSpPr>
            <a:spLocks noGrp="1" noRot="1" noChangeArrowheads="1"/>
          </p:cNvSpPr>
          <p:nvPr>
            <p:ph idx="1"/>
          </p:nvPr>
        </p:nvSpPr>
        <p:spPr>
          <a:xfrm>
            <a:off x="467544" y="2528900"/>
            <a:ext cx="8069797" cy="3960440"/>
          </a:xfrm>
        </p:spPr>
        <p:txBody>
          <a:bodyPr>
            <a:normAutofit/>
          </a:bodyPr>
          <a:lstStyle/>
          <a:p>
            <a:pPr>
              <a:defRPr/>
            </a:pPr>
            <a:r>
              <a:rPr lang="el-GR" sz="2400" dirty="0" smtClean="0"/>
              <a:t>Στάδιο φουσκώματος </a:t>
            </a:r>
            <a:r>
              <a:rPr lang="en-US" sz="2400" dirty="0" smtClean="0"/>
              <a:t>(Days </a:t>
            </a:r>
            <a:r>
              <a:rPr lang="en-US" sz="2400" dirty="0"/>
              <a:t>2-6) – </a:t>
            </a:r>
            <a:r>
              <a:rPr lang="el-GR" sz="2400" dirty="0" smtClean="0"/>
              <a:t>Έναρξη σήψης</a:t>
            </a:r>
            <a:r>
              <a:rPr lang="en-US" sz="2400" dirty="0" smtClean="0"/>
              <a:t> </a:t>
            </a:r>
            <a:endParaRPr lang="el-GR" sz="2400" dirty="0" smtClean="0"/>
          </a:p>
          <a:p>
            <a:pPr lvl="1">
              <a:defRPr/>
            </a:pPr>
            <a:r>
              <a:rPr lang="el-GR" sz="2000" dirty="0" smtClean="0"/>
              <a:t>Αέρια παράγονται από αναερόβια </a:t>
            </a:r>
            <a:r>
              <a:rPr lang="el-GR" sz="2000" dirty="0" err="1" smtClean="0"/>
              <a:t>βακτηριακή</a:t>
            </a:r>
            <a:r>
              <a:rPr lang="el-GR" sz="2000" dirty="0" smtClean="0"/>
              <a:t> δραστηριότητα, παράγοντας μεθάνιο και υδρόθειο. Επίσης παράγονται </a:t>
            </a:r>
            <a:r>
              <a:rPr lang="el-GR" sz="2000" dirty="0" err="1" smtClean="0"/>
              <a:t>πουτρεσκίνες</a:t>
            </a:r>
            <a:r>
              <a:rPr lang="el-GR" sz="2000" dirty="0" smtClean="0"/>
              <a:t> και </a:t>
            </a:r>
            <a:r>
              <a:rPr lang="el-GR" sz="2000" dirty="0" err="1" smtClean="0"/>
              <a:t>κανταβερίνες</a:t>
            </a:r>
            <a:r>
              <a:rPr lang="el-GR" sz="2000" dirty="0" smtClean="0"/>
              <a:t> (πτωμαΐνες). </a:t>
            </a:r>
          </a:p>
          <a:p>
            <a:pPr lvl="1">
              <a:defRPr/>
            </a:pPr>
            <a:r>
              <a:rPr lang="el-GR" sz="2000" dirty="0" smtClean="0"/>
              <a:t>Σημαντικό φούσκωμα, έκκριση υγρών, προσέλκυση μεγάλου αριθμού μυγών και προνυμφών στα υγρά που διαρρέουν.</a:t>
            </a:r>
            <a:r>
              <a:rPr lang="en-US" sz="2000" dirty="0" smtClean="0"/>
              <a:t> </a:t>
            </a:r>
            <a:endParaRPr lang="el-GR" sz="2000" dirty="0" smtClean="0"/>
          </a:p>
          <a:p>
            <a:pPr lvl="1">
              <a:defRPr/>
            </a:pPr>
            <a:r>
              <a:rPr lang="el-GR" sz="2000" dirty="0" smtClean="0"/>
              <a:t>Η πανίδα του εδάφους απομακρύνεται λόγω υγρασίας</a:t>
            </a:r>
          </a:p>
          <a:p>
            <a:pPr lvl="1">
              <a:defRPr/>
            </a:pPr>
            <a:r>
              <a:rPr lang="el-GR" sz="2000" dirty="0" smtClean="0"/>
              <a:t>Μυρμήγκια και άλλα είδη μυγών λυμαίνονται τις προνύμφες</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US" smtClean="0"/>
              <a:t>Bloat</a:t>
            </a:r>
          </a:p>
        </p:txBody>
      </p:sp>
      <p:pic>
        <p:nvPicPr>
          <p:cNvPr id="63491" name="Picture 5" descr="9-9 pig 1@7am"/>
          <p:cNvPicPr>
            <a:picLocks noGrp="1" noChangeAspect="1" noChangeArrowheads="1"/>
          </p:cNvPicPr>
          <p:nvPr>
            <p:ph sz="half" idx="1"/>
          </p:nvPr>
        </p:nvPicPr>
        <p:blipFill>
          <a:blip r:embed="rId2"/>
          <a:stretch>
            <a:fillRect/>
          </a:stretch>
        </p:blipFill>
        <p:spPr>
          <a:xfrm>
            <a:off x="866775" y="2890638"/>
            <a:ext cx="4126194" cy="3094645"/>
          </a:xfrm>
        </p:spPr>
      </p:pic>
      <p:sp>
        <p:nvSpPr>
          <p:cNvPr id="27652" name="Rectangle 4"/>
          <p:cNvSpPr>
            <a:spLocks noGrp="1" noChangeArrowheads="1"/>
          </p:cNvSpPr>
          <p:nvPr>
            <p:ph sz="half" idx="2"/>
          </p:nvPr>
        </p:nvSpPr>
        <p:spPr>
          <a:xfrm>
            <a:off x="5220072" y="2925850"/>
            <a:ext cx="3674654" cy="3060340"/>
          </a:xfrm>
        </p:spPr>
        <p:txBody>
          <a:bodyPr rtlCol="0">
            <a:noAutofit/>
          </a:bodyPr>
          <a:lstStyle/>
          <a:p>
            <a:pPr fontAlgn="auto">
              <a:spcAft>
                <a:spcPts val="0"/>
              </a:spcAft>
              <a:buFont typeface="Arial" pitchFamily="34" charset="0"/>
              <a:buChar char="•"/>
              <a:defRPr/>
            </a:pPr>
            <a:r>
              <a:rPr lang="el-GR" sz="2000" dirty="0" smtClean="0"/>
              <a:t>Διόγκωση λόγω αερίων που παράγονται από βακτηριακή δραστηριότητα</a:t>
            </a:r>
            <a:endParaRPr lang="en-US" sz="2000" dirty="0" smtClean="0"/>
          </a:p>
          <a:p>
            <a:pPr fontAlgn="auto">
              <a:spcAft>
                <a:spcPts val="0"/>
              </a:spcAft>
              <a:buFont typeface="Arial" pitchFamily="34" charset="0"/>
              <a:buChar char="•"/>
              <a:defRPr/>
            </a:pPr>
            <a:r>
              <a:rPr lang="el-GR" sz="2000" dirty="0" smtClean="0"/>
              <a:t>Αύξηση θερμοκρασίας του πτώματος</a:t>
            </a:r>
            <a:endParaRPr lang="en-US" sz="2000" dirty="0" smtClean="0"/>
          </a:p>
          <a:p>
            <a:pPr fontAlgn="auto">
              <a:spcAft>
                <a:spcPts val="0"/>
              </a:spcAft>
              <a:buFont typeface="Arial" pitchFamily="34" charset="0"/>
              <a:buChar char="•"/>
              <a:defRPr/>
            </a:pPr>
            <a:r>
              <a:rPr lang="el-GR" sz="2000" dirty="0" smtClean="0"/>
              <a:t>Διαρκής παρουσία μυγών</a:t>
            </a:r>
            <a:endParaRPr lang="en-US" sz="2000" dirty="0" smtClean="0"/>
          </a:p>
        </p:txBody>
      </p:sp>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a:defRPr/>
            </a:pPr>
            <a:r>
              <a:rPr lang="en-US"/>
              <a:t>Five Stages … 3</a:t>
            </a:r>
          </a:p>
        </p:txBody>
      </p:sp>
      <p:sp>
        <p:nvSpPr>
          <p:cNvPr id="58371" name="Rectangle 3"/>
          <p:cNvSpPr>
            <a:spLocks noGrp="1" noRot="1" noChangeArrowheads="1"/>
          </p:cNvSpPr>
          <p:nvPr>
            <p:ph idx="1"/>
          </p:nvPr>
        </p:nvSpPr>
        <p:spPr>
          <a:xfrm>
            <a:off x="503548" y="2492896"/>
            <a:ext cx="8229600" cy="3917032"/>
          </a:xfrm>
        </p:spPr>
        <p:txBody>
          <a:bodyPr>
            <a:normAutofit/>
          </a:bodyPr>
          <a:lstStyle/>
          <a:p>
            <a:pPr>
              <a:defRPr/>
            </a:pPr>
            <a:r>
              <a:rPr lang="el-GR" sz="2400" dirty="0" smtClean="0"/>
              <a:t>Στάδιο ενεργής σήψης (</a:t>
            </a:r>
            <a:r>
              <a:rPr lang="en-US" sz="2400" dirty="0" smtClean="0"/>
              <a:t>Decay Stage</a:t>
            </a:r>
            <a:r>
              <a:rPr lang="el-GR" sz="2400" dirty="0" smtClean="0"/>
              <a:t>, </a:t>
            </a:r>
            <a:r>
              <a:rPr lang="en-US" sz="2400" dirty="0" smtClean="0"/>
              <a:t>Days </a:t>
            </a:r>
            <a:r>
              <a:rPr lang="en-US" sz="2400" dirty="0"/>
              <a:t>5-11) </a:t>
            </a:r>
            <a:endParaRPr lang="el-GR" sz="2400" dirty="0" smtClean="0"/>
          </a:p>
          <a:p>
            <a:pPr lvl="1">
              <a:defRPr/>
            </a:pPr>
            <a:r>
              <a:rPr lang="el-GR" sz="2000" dirty="0" smtClean="0"/>
              <a:t>Το κοιλιακό τοίχωμα διαρρηγνύεται και το πτώμα ξεφουσκώνει. </a:t>
            </a:r>
          </a:p>
          <a:p>
            <a:pPr lvl="1">
              <a:defRPr/>
            </a:pPr>
            <a:r>
              <a:rPr lang="el-GR" sz="2000" dirty="0" smtClean="0"/>
              <a:t>Ενήλικες μύγες αρχίζουν να φεύγουν, αλλά μεγάλοι αριθμοί προνυμφών παραμένουν και τρέφονται. </a:t>
            </a:r>
          </a:p>
          <a:p>
            <a:pPr lvl="1">
              <a:defRPr/>
            </a:pPr>
            <a:r>
              <a:rPr lang="el-GR" sz="2000" dirty="0" smtClean="0"/>
              <a:t>Το πτώμα αρχίζει να αποξηραίνεται και σκαθάρια αρχίζουν να τρέφονται στους πιο στεγνούς ιστούς. </a:t>
            </a:r>
          </a:p>
          <a:p>
            <a:pPr lvl="1">
              <a:defRPr/>
            </a:pPr>
            <a:r>
              <a:rPr lang="el-GR" sz="2000" dirty="0" smtClean="0"/>
              <a:t>Οι μύγες αρχίζουν να </a:t>
            </a:r>
            <a:r>
              <a:rPr lang="el-GR" sz="2000" dirty="0" err="1" smtClean="0"/>
              <a:t>βομβυκιώννται</a:t>
            </a:r>
            <a:r>
              <a:rPr lang="el-GR" sz="2000" dirty="0" smtClean="0"/>
              <a:t>. </a:t>
            </a:r>
          </a:p>
          <a:p>
            <a:pPr lvl="1">
              <a:defRPr/>
            </a:pPr>
            <a:r>
              <a:rPr lang="el-GR" sz="2000" dirty="0" smtClean="0"/>
              <a:t>Αρπακτικά σκαθάρια προσελκύονται (</a:t>
            </a:r>
            <a:r>
              <a:rPr lang="en-US" sz="2000" dirty="0" smtClean="0"/>
              <a:t>rove </a:t>
            </a:r>
            <a:r>
              <a:rPr lang="en-US" sz="2000" dirty="0"/>
              <a:t>and </a:t>
            </a:r>
            <a:r>
              <a:rPr lang="en-US" sz="2000" dirty="0" err="1"/>
              <a:t>hister</a:t>
            </a:r>
            <a:r>
              <a:rPr lang="en-US" sz="2000" dirty="0"/>
              <a:t> </a:t>
            </a:r>
            <a:r>
              <a:rPr lang="en-US" sz="2000" dirty="0" smtClean="0"/>
              <a:t>beetles</a:t>
            </a:r>
            <a:r>
              <a:rPr lang="el-GR" sz="2000" dirty="0" smtClean="0"/>
              <a:t>). </a:t>
            </a:r>
            <a:endParaRPr lang="en-US" sz="2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defRPr/>
            </a:pPr>
            <a:r>
              <a:rPr lang="en-US" smtClean="0"/>
              <a:t>Decay</a:t>
            </a:r>
          </a:p>
        </p:txBody>
      </p:sp>
      <p:pic>
        <p:nvPicPr>
          <p:cNvPr id="65539" name="Picture 5" descr="9-10-03  7A Pig 1"/>
          <p:cNvPicPr>
            <a:picLocks noGrp="1" noChangeAspect="1" noChangeArrowheads="1"/>
          </p:cNvPicPr>
          <p:nvPr>
            <p:ph sz="half" idx="1"/>
          </p:nvPr>
        </p:nvPicPr>
        <p:blipFill>
          <a:blip r:embed="rId3"/>
          <a:stretch>
            <a:fillRect/>
          </a:stretch>
        </p:blipFill>
        <p:spPr>
          <a:xfrm>
            <a:off x="866775" y="2890638"/>
            <a:ext cx="4558242" cy="3418681"/>
          </a:xfrm>
        </p:spPr>
      </p:pic>
      <p:sp>
        <p:nvSpPr>
          <p:cNvPr id="31749" name="Rectangle 4"/>
          <p:cNvSpPr>
            <a:spLocks noGrp="1" noChangeArrowheads="1"/>
          </p:cNvSpPr>
          <p:nvPr>
            <p:ph sz="half" idx="2"/>
          </p:nvPr>
        </p:nvSpPr>
        <p:spPr>
          <a:xfrm>
            <a:off x="5715000" y="2240868"/>
            <a:ext cx="3429000" cy="4312332"/>
          </a:xfrm>
        </p:spPr>
        <p:txBody>
          <a:bodyPr>
            <a:normAutofit fontScale="85000" lnSpcReduction="20000"/>
          </a:bodyPr>
          <a:lstStyle/>
          <a:p>
            <a:pPr>
              <a:lnSpc>
                <a:spcPct val="90000"/>
              </a:lnSpc>
              <a:defRPr/>
            </a:pPr>
            <a:r>
              <a:rPr lang="el-GR" sz="2200" dirty="0" smtClean="0"/>
              <a:t>Ελάττωση παραγωγής αερίων</a:t>
            </a:r>
            <a:r>
              <a:rPr lang="en-US" sz="2200" dirty="0" smtClean="0"/>
              <a:t>, </a:t>
            </a:r>
            <a:r>
              <a:rPr lang="el-GR" sz="2200" dirty="0" smtClean="0"/>
              <a:t>υγρά αποσύνθεσης διαρρέουν από το πτώμα</a:t>
            </a:r>
            <a:endParaRPr lang="en-US" sz="2200" dirty="0" smtClean="0"/>
          </a:p>
          <a:p>
            <a:pPr>
              <a:lnSpc>
                <a:spcPct val="90000"/>
              </a:lnSpc>
              <a:defRPr/>
            </a:pPr>
            <a:r>
              <a:rPr lang="el-GR" sz="2200" dirty="0" smtClean="0"/>
              <a:t>Βακτήρια και λάρβες εξέρχονται από το δέρμα</a:t>
            </a:r>
            <a:endParaRPr lang="en-US" sz="2200" dirty="0" smtClean="0"/>
          </a:p>
          <a:p>
            <a:pPr>
              <a:lnSpc>
                <a:spcPct val="90000"/>
              </a:lnSpc>
              <a:defRPr/>
            </a:pPr>
            <a:r>
              <a:rPr lang="el-GR" sz="2200" dirty="0" smtClean="0"/>
              <a:t>Τεράστιες ποσότητες λαρβών και μεγάλες ποσότητες υγρών</a:t>
            </a:r>
            <a:endParaRPr lang="en-US" sz="2200" dirty="0" smtClean="0"/>
          </a:p>
          <a:p>
            <a:pPr>
              <a:lnSpc>
                <a:spcPct val="90000"/>
              </a:lnSpc>
              <a:defRPr/>
            </a:pPr>
            <a:r>
              <a:rPr lang="el-GR" sz="2200" dirty="0" smtClean="0"/>
              <a:t>Δυσοσμία</a:t>
            </a:r>
            <a:endParaRPr lang="en-US" sz="2200" dirty="0" smtClean="0"/>
          </a:p>
          <a:p>
            <a:pPr>
              <a:lnSpc>
                <a:spcPct val="90000"/>
              </a:lnSpc>
              <a:defRPr/>
            </a:pPr>
            <a:r>
              <a:rPr lang="el-GR" sz="2200" dirty="0" smtClean="0"/>
              <a:t>Οι </a:t>
            </a:r>
            <a:r>
              <a:rPr lang="el-GR" sz="2200" dirty="0" err="1" smtClean="0"/>
              <a:t>λάρβες</a:t>
            </a:r>
            <a:r>
              <a:rPr lang="el-GR" sz="2200" dirty="0" smtClean="0"/>
              <a:t> </a:t>
            </a:r>
            <a:r>
              <a:rPr lang="el-GR" sz="2200" dirty="0" err="1" smtClean="0"/>
              <a:t>βομβυκιώνονται</a:t>
            </a:r>
            <a:endParaRPr lang="en-US" sz="2200" dirty="0" smtClean="0"/>
          </a:p>
          <a:p>
            <a:pPr>
              <a:lnSpc>
                <a:spcPct val="90000"/>
              </a:lnSpc>
              <a:defRPr/>
            </a:pPr>
            <a:r>
              <a:rPr lang="el-GR" sz="2200" dirty="0" smtClean="0"/>
              <a:t>Το πτώμα ελαττώνεται στο </a:t>
            </a:r>
            <a:r>
              <a:rPr lang="en-US" sz="2200" dirty="0" smtClean="0"/>
              <a:t>20% </a:t>
            </a:r>
            <a:r>
              <a:rPr lang="el-GR" sz="2200" dirty="0" smtClean="0"/>
              <a:t>της αρχικής του μάζας</a:t>
            </a:r>
            <a:endParaRPr lang="en-US" sz="2200" dirty="0" smtClean="0"/>
          </a:p>
        </p:txBody>
      </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Rot="1" noChangeArrowheads="1"/>
          </p:cNvSpPr>
          <p:nvPr>
            <p:ph type="title"/>
          </p:nvPr>
        </p:nvSpPr>
        <p:spPr/>
        <p:txBody>
          <a:bodyPr/>
          <a:lstStyle/>
          <a:p>
            <a:pPr>
              <a:defRPr/>
            </a:pPr>
            <a:r>
              <a:rPr lang="en-US" sz="4000"/>
              <a:t>Hister Beetles Prey on Blowfly Larvae</a:t>
            </a:r>
          </a:p>
        </p:txBody>
      </p:sp>
      <p:pic>
        <p:nvPicPr>
          <p:cNvPr id="66563" name="Picture 7" descr="hister beetle"/>
          <p:cNvPicPr>
            <a:picLocks noGrp="1" noChangeAspect="1" noChangeArrowheads="1"/>
          </p:cNvPicPr>
          <p:nvPr>
            <p:ph sz="half" idx="1"/>
          </p:nvPr>
        </p:nvPicPr>
        <p:blipFill>
          <a:blip r:embed="rId2"/>
          <a:srcRect/>
          <a:stretch>
            <a:fillRect/>
          </a:stretch>
        </p:blipFill>
        <p:spPr>
          <a:xfrm>
            <a:off x="866440" y="2564904"/>
            <a:ext cx="3246438" cy="3352800"/>
          </a:xfrm>
        </p:spPr>
      </p:pic>
      <p:pic>
        <p:nvPicPr>
          <p:cNvPr id="66564" name="Picture 8" descr="hister and maggot  2 l instars"/>
          <p:cNvPicPr>
            <a:picLocks noGrp="1" noChangeAspect="1" noChangeArrowheads="1"/>
          </p:cNvPicPr>
          <p:nvPr>
            <p:ph sz="half" idx="2"/>
          </p:nvPr>
        </p:nvPicPr>
        <p:blipFill>
          <a:blip r:embed="rId3"/>
          <a:srcRect/>
          <a:stretch>
            <a:fillRect/>
          </a:stretch>
        </p:blipFill>
        <p:spPr>
          <a:xfrm>
            <a:off x="4648200" y="3276600"/>
            <a:ext cx="3581400" cy="30353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Rot="1" noChangeArrowheads="1"/>
          </p:cNvSpPr>
          <p:nvPr>
            <p:ph type="title"/>
          </p:nvPr>
        </p:nvSpPr>
        <p:spPr/>
        <p:txBody>
          <a:bodyPr/>
          <a:lstStyle/>
          <a:p>
            <a:pPr>
              <a:defRPr/>
            </a:pPr>
            <a:r>
              <a:rPr lang="en-US"/>
              <a:t>Rove  Beetles – 2 Species</a:t>
            </a:r>
          </a:p>
        </p:txBody>
      </p:sp>
      <p:pic>
        <p:nvPicPr>
          <p:cNvPr id="67587" name="Picture 7" descr="rove beetle pose"/>
          <p:cNvPicPr>
            <a:picLocks noGrp="1" noChangeAspect="1" noChangeArrowheads="1"/>
          </p:cNvPicPr>
          <p:nvPr>
            <p:ph sz="half" idx="1"/>
          </p:nvPr>
        </p:nvPicPr>
        <p:blipFill>
          <a:blip r:embed="rId2"/>
          <a:srcRect/>
          <a:stretch>
            <a:fillRect/>
          </a:stretch>
        </p:blipFill>
        <p:spPr>
          <a:xfrm>
            <a:off x="683568" y="2420888"/>
            <a:ext cx="4324350" cy="2703513"/>
          </a:xfrm>
        </p:spPr>
      </p:pic>
      <p:pic>
        <p:nvPicPr>
          <p:cNvPr id="67588" name="Picture 8" descr="rove beetles"/>
          <p:cNvPicPr>
            <a:picLocks noGrp="1" noChangeAspect="1" noChangeArrowheads="1"/>
          </p:cNvPicPr>
          <p:nvPr>
            <p:ph sz="half" idx="2"/>
          </p:nvPr>
        </p:nvPicPr>
        <p:blipFill>
          <a:blip r:embed="rId3"/>
          <a:srcRect/>
          <a:stretch>
            <a:fillRect/>
          </a:stretch>
        </p:blipFill>
        <p:spPr>
          <a:xfrm>
            <a:off x="5638800" y="1905000"/>
            <a:ext cx="2024063" cy="4124325"/>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769892" y="620688"/>
            <a:ext cx="5230924" cy="1143000"/>
          </a:xfrm>
        </p:spPr>
        <p:txBody>
          <a:bodyPr/>
          <a:lstStyle/>
          <a:p>
            <a:pPr>
              <a:defRPr/>
            </a:pPr>
            <a:r>
              <a:rPr lang="en-US" dirty="0"/>
              <a:t>Five Stages … 4</a:t>
            </a:r>
          </a:p>
        </p:txBody>
      </p:sp>
      <p:sp>
        <p:nvSpPr>
          <p:cNvPr id="59395" name="Rectangle 3"/>
          <p:cNvSpPr>
            <a:spLocks noGrp="1" noRot="1" noChangeArrowheads="1"/>
          </p:cNvSpPr>
          <p:nvPr>
            <p:ph idx="1"/>
          </p:nvPr>
        </p:nvSpPr>
        <p:spPr>
          <a:xfrm>
            <a:off x="779296" y="2384884"/>
            <a:ext cx="7585407" cy="4019063"/>
          </a:xfrm>
        </p:spPr>
        <p:txBody>
          <a:bodyPr>
            <a:normAutofit/>
          </a:bodyPr>
          <a:lstStyle/>
          <a:p>
            <a:pPr>
              <a:defRPr/>
            </a:pPr>
            <a:r>
              <a:rPr lang="el-GR" sz="2400" dirty="0" smtClean="0"/>
              <a:t>Στάδιο προχωρημένης σήψης (</a:t>
            </a:r>
            <a:r>
              <a:rPr lang="en-US" sz="2400" dirty="0" smtClean="0"/>
              <a:t>Post</a:t>
            </a:r>
            <a:r>
              <a:rPr lang="el-GR" sz="2400" dirty="0" smtClean="0"/>
              <a:t>-</a:t>
            </a:r>
            <a:r>
              <a:rPr lang="en-US" sz="2400" dirty="0" smtClean="0"/>
              <a:t>decay Stage</a:t>
            </a:r>
            <a:r>
              <a:rPr lang="el-GR" sz="2400" dirty="0" smtClean="0"/>
              <a:t>:</a:t>
            </a:r>
            <a:r>
              <a:rPr lang="en-US" sz="2400" dirty="0" smtClean="0"/>
              <a:t> Days </a:t>
            </a:r>
            <a:r>
              <a:rPr lang="en-US" sz="2400" dirty="0"/>
              <a:t>10-25)</a:t>
            </a:r>
          </a:p>
          <a:p>
            <a:pPr lvl="1">
              <a:defRPr/>
            </a:pPr>
            <a:r>
              <a:rPr lang="el-GR" sz="2000" dirty="0" smtClean="0"/>
              <a:t>Σε ξηρά περιβάλλοντα</a:t>
            </a:r>
            <a:r>
              <a:rPr lang="en-US" sz="2000" dirty="0" smtClean="0"/>
              <a:t>- </a:t>
            </a:r>
            <a:r>
              <a:rPr lang="el-GR" sz="2000" dirty="0" smtClean="0"/>
              <a:t>τα υπολείμματα αποτελούνται από ξηρό δέρμα, χόνδρους και οστά. Το σημείο είναι ιδανικό για </a:t>
            </a:r>
            <a:r>
              <a:rPr lang="en-US" sz="2000" dirty="0" err="1" smtClean="0"/>
              <a:t>dermestid</a:t>
            </a:r>
            <a:r>
              <a:rPr lang="en-US" sz="2000" dirty="0" smtClean="0"/>
              <a:t> </a:t>
            </a:r>
            <a:r>
              <a:rPr lang="el-GR" sz="2000" dirty="0" smtClean="0"/>
              <a:t>σκαθάρια</a:t>
            </a:r>
            <a:r>
              <a:rPr lang="en-US" sz="2000" dirty="0" smtClean="0"/>
              <a:t>, </a:t>
            </a:r>
            <a:r>
              <a:rPr lang="en-US" sz="2000" dirty="0" err="1"/>
              <a:t>histerids</a:t>
            </a:r>
            <a:r>
              <a:rPr lang="en-US" sz="2000" dirty="0"/>
              <a:t>, </a:t>
            </a:r>
            <a:r>
              <a:rPr lang="el-GR" sz="2000" dirty="0" err="1" smtClean="0"/>
              <a:t>βομβυκιωμένες</a:t>
            </a:r>
            <a:r>
              <a:rPr lang="el-GR" sz="2000" dirty="0" smtClean="0"/>
              <a:t> μύγες</a:t>
            </a:r>
            <a:r>
              <a:rPr lang="en-US" sz="2000" dirty="0" smtClean="0"/>
              <a:t>, </a:t>
            </a:r>
            <a:r>
              <a:rPr lang="el-GR" sz="2000" dirty="0" smtClean="0"/>
              <a:t>πρώιμα στάδια </a:t>
            </a:r>
            <a:r>
              <a:rPr lang="en-US" sz="2000" dirty="0" smtClean="0"/>
              <a:t>rove </a:t>
            </a:r>
            <a:r>
              <a:rPr lang="el-GR" sz="2000" dirty="0" smtClean="0"/>
              <a:t>σκαθαριών</a:t>
            </a:r>
            <a:endParaRPr lang="en-US" sz="2000" dirty="0"/>
          </a:p>
          <a:p>
            <a:pPr lvl="1">
              <a:defRPr/>
            </a:pPr>
            <a:r>
              <a:rPr lang="el-GR" sz="2000" dirty="0" smtClean="0"/>
              <a:t>Σε υγρά περιβάλλοντα </a:t>
            </a:r>
            <a:r>
              <a:rPr lang="en-US" sz="2000" dirty="0" smtClean="0"/>
              <a:t>– </a:t>
            </a:r>
            <a:r>
              <a:rPr lang="el-GR" sz="2000" dirty="0" smtClean="0"/>
              <a:t>μεγάλες ποσότητες υγρών, παχύρρευστο υλικό (υποπροϊόντα αποσύνθεσης) βρίσκονται στο έδαφος κάτω από τα υπολείμματα του πτώματος. Το σημείο είναι ιδανικό για πρώιμα στάδια από </a:t>
            </a:r>
            <a:r>
              <a:rPr lang="en-US" sz="2000" dirty="0" smtClean="0"/>
              <a:t>moth flies</a:t>
            </a:r>
            <a:r>
              <a:rPr lang="el-GR" sz="2000" dirty="0" smtClean="0"/>
              <a:t> και </a:t>
            </a:r>
            <a:r>
              <a:rPr lang="en-US" sz="2000" dirty="0" smtClean="0"/>
              <a:t>rove </a:t>
            </a:r>
            <a:r>
              <a:rPr lang="en-US" sz="2000" dirty="0"/>
              <a:t>beetles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a:xfrm>
            <a:off x="457200" y="764704"/>
            <a:ext cx="8229600" cy="1143000"/>
          </a:xfrm>
        </p:spPr>
        <p:txBody>
          <a:bodyPr/>
          <a:lstStyle/>
          <a:p>
            <a:pPr algn="ctr">
              <a:defRPr/>
            </a:pPr>
            <a:r>
              <a:rPr lang="en-US" sz="3600" dirty="0" err="1"/>
              <a:t>Dermestid</a:t>
            </a:r>
            <a:r>
              <a:rPr lang="en-US" sz="3600" dirty="0"/>
              <a:t> Beetles – Adult and Larvae</a:t>
            </a:r>
          </a:p>
        </p:txBody>
      </p:sp>
      <p:pic>
        <p:nvPicPr>
          <p:cNvPr id="69635" name="Picture 7" descr="Dermestid adult"/>
          <p:cNvPicPr>
            <a:picLocks noGrp="1" noChangeAspect="1" noChangeArrowheads="1"/>
          </p:cNvPicPr>
          <p:nvPr>
            <p:ph sz="half" idx="1"/>
          </p:nvPr>
        </p:nvPicPr>
        <p:blipFill>
          <a:blip r:embed="rId2"/>
          <a:srcRect/>
          <a:stretch>
            <a:fillRect/>
          </a:stretch>
        </p:blipFill>
        <p:spPr>
          <a:xfrm>
            <a:off x="304800" y="2708920"/>
            <a:ext cx="4267200" cy="3240088"/>
          </a:xfrm>
        </p:spPr>
      </p:pic>
      <p:pic>
        <p:nvPicPr>
          <p:cNvPr id="69636" name="Picture 8" descr="Derm larvae"/>
          <p:cNvPicPr>
            <a:picLocks noGrp="1" noChangeAspect="1" noChangeArrowheads="1"/>
          </p:cNvPicPr>
          <p:nvPr>
            <p:ph sz="half" idx="2"/>
          </p:nvPr>
        </p:nvPicPr>
        <p:blipFill>
          <a:blip r:embed="rId3"/>
          <a:srcRect/>
          <a:stretch>
            <a:fillRect/>
          </a:stretch>
        </p:blipFill>
        <p:spPr>
          <a:xfrm>
            <a:off x="4968044" y="3236764"/>
            <a:ext cx="3409950" cy="21844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idx="1"/>
          </p:nvPr>
        </p:nvSpPr>
        <p:spPr>
          <a:xfrm>
            <a:off x="539552" y="2348880"/>
            <a:ext cx="8229600" cy="3889102"/>
          </a:xfrm>
        </p:spPr>
        <p:txBody>
          <a:bodyPr>
            <a:normAutofit fontScale="77500" lnSpcReduction="20000"/>
          </a:bodyPr>
          <a:lstStyle/>
          <a:p>
            <a:pPr eaLnBrk="1" hangingPunct="1">
              <a:defRPr/>
            </a:pPr>
            <a:r>
              <a:rPr lang="en-US" sz="3600" dirty="0" smtClean="0"/>
              <a:t>Alec </a:t>
            </a:r>
            <a:r>
              <a:rPr lang="en-US" sz="3600" dirty="0" err="1" smtClean="0"/>
              <a:t>Jeffreys</a:t>
            </a:r>
            <a:r>
              <a:rPr lang="en-US" sz="3600" dirty="0" smtClean="0"/>
              <a:t>: </a:t>
            </a:r>
            <a:r>
              <a:rPr lang="el-GR" sz="3600" dirty="0" smtClean="0"/>
              <a:t>Μελέτη πολυμορφισμών με ανάλυση κατά </a:t>
            </a:r>
            <a:r>
              <a:rPr lang="en-US" sz="3600" dirty="0" smtClean="0"/>
              <a:t>Southern: </a:t>
            </a:r>
            <a:r>
              <a:rPr lang="el-GR" sz="3600" dirty="0" smtClean="0"/>
              <a:t>πέψη και υβριδοποίηση με το </a:t>
            </a:r>
            <a:r>
              <a:rPr lang="en-US" sz="3600" dirty="0" smtClean="0"/>
              <a:t>VNTR</a:t>
            </a:r>
          </a:p>
          <a:p>
            <a:pPr lvl="2" eaLnBrk="1" hangingPunct="1">
              <a:defRPr/>
            </a:pPr>
            <a:r>
              <a:rPr lang="el-GR" sz="2800" dirty="0" smtClean="0"/>
              <a:t>μη ειδική υβριδοποίηση  → πολλαπλά σήματα</a:t>
            </a:r>
          </a:p>
          <a:p>
            <a:pPr lvl="2" eaLnBrk="1" hangingPunct="1">
              <a:defRPr/>
            </a:pPr>
            <a:endParaRPr lang="el-GR" sz="2800" dirty="0" smtClean="0"/>
          </a:p>
          <a:p>
            <a:pPr eaLnBrk="1" hangingPunct="1">
              <a:defRPr/>
            </a:pPr>
            <a:r>
              <a:rPr lang="el-GR" sz="3600" dirty="0" smtClean="0"/>
              <a:t>Ειδικοί ανιχνευτές</a:t>
            </a:r>
            <a:endParaRPr lang="en-US" sz="3600" dirty="0" smtClean="0"/>
          </a:p>
          <a:p>
            <a:pPr eaLnBrk="1" hangingPunct="1">
              <a:defRPr/>
            </a:pPr>
            <a:endParaRPr lang="en-US" sz="3600" dirty="0"/>
          </a:p>
          <a:p>
            <a:pPr eaLnBrk="1" hangingPunct="1">
              <a:defRPr/>
            </a:pPr>
            <a:r>
              <a:rPr lang="en-US" sz="3600" dirty="0" smtClean="0"/>
              <a:t>O </a:t>
            </a:r>
            <a:r>
              <a:rPr lang="el-GR" sz="3600" dirty="0" smtClean="0"/>
              <a:t>αριθμός των αλληλομόρφων ποικίλλει: από 2-3 έως &gt;500</a:t>
            </a:r>
          </a:p>
        </p:txBody>
      </p:sp>
      <p:sp>
        <p:nvSpPr>
          <p:cNvPr id="8194" name="3 - Θέση αριθμού διαφάνειας"/>
          <p:cNvSpPr>
            <a:spLocks noGrp="1"/>
          </p:cNvSpPr>
          <p:nvPr>
            <p:ph type="sldNum" sz="quarter" idx="12"/>
          </p:nvPr>
        </p:nvSpPr>
        <p:spPr>
          <a:noFill/>
        </p:spPr>
        <p:txBody>
          <a:bodyPr/>
          <a:lstStyle/>
          <a:p>
            <a:fld id="{BEA6F4CB-7EBF-44AF-A872-F35BE64F8D5F}" type="slidenum">
              <a:rPr lang="el-GR" smtClean="0"/>
              <a:pPr/>
              <a:t>6</a:t>
            </a:fld>
            <a:endParaRPr lang="el-GR"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en-US" smtClean="0"/>
              <a:t>Post-Decay</a:t>
            </a:r>
          </a:p>
        </p:txBody>
      </p:sp>
      <p:pic>
        <p:nvPicPr>
          <p:cNvPr id="70659" name="Picture 5" descr="9-14-03 7P Pig 1"/>
          <p:cNvPicPr>
            <a:picLocks noGrp="1" noChangeAspect="1" noChangeArrowheads="1"/>
          </p:cNvPicPr>
          <p:nvPr>
            <p:ph sz="half" idx="1"/>
          </p:nvPr>
        </p:nvPicPr>
        <p:blipFill>
          <a:blip r:embed="rId3"/>
          <a:stretch>
            <a:fillRect/>
          </a:stretch>
        </p:blipFill>
        <p:spPr>
          <a:xfrm>
            <a:off x="866775" y="2885290"/>
            <a:ext cx="3636963" cy="2738419"/>
          </a:xfrm>
        </p:spPr>
      </p:pic>
      <p:sp>
        <p:nvSpPr>
          <p:cNvPr id="32773" name="Rectangle 4"/>
          <p:cNvSpPr>
            <a:spLocks noGrp="1" noChangeArrowheads="1"/>
          </p:cNvSpPr>
          <p:nvPr>
            <p:ph sz="half" idx="2"/>
          </p:nvPr>
        </p:nvSpPr>
        <p:spPr>
          <a:xfrm>
            <a:off x="5543550" y="2312876"/>
            <a:ext cx="3600450" cy="4319699"/>
          </a:xfrm>
        </p:spPr>
        <p:txBody>
          <a:bodyPr>
            <a:normAutofit fontScale="92500" lnSpcReduction="20000"/>
          </a:bodyPr>
          <a:lstStyle/>
          <a:p>
            <a:pPr>
              <a:lnSpc>
                <a:spcPct val="90000"/>
              </a:lnSpc>
              <a:defRPr/>
            </a:pPr>
            <a:r>
              <a:rPr lang="el-GR" sz="2300" dirty="0" smtClean="0"/>
              <a:t>Το κουφάρι του πτώματος συρρικνώνεται σε τρίχες, δέρμα και οστά</a:t>
            </a:r>
            <a:endParaRPr lang="en-US" sz="2300" dirty="0" smtClean="0"/>
          </a:p>
          <a:p>
            <a:pPr>
              <a:lnSpc>
                <a:spcPct val="90000"/>
              </a:lnSpc>
              <a:defRPr/>
            </a:pPr>
            <a:r>
              <a:rPr lang="el-GR" sz="2300" dirty="0" smtClean="0"/>
              <a:t>Ο πληθυσμός των μυγών μειώνεται και αντικαθίσταται από άλλα αρθρόποδα</a:t>
            </a:r>
            <a:endParaRPr lang="en-US" sz="2300" dirty="0" smtClean="0"/>
          </a:p>
          <a:p>
            <a:pPr>
              <a:lnSpc>
                <a:spcPct val="90000"/>
              </a:lnSpc>
              <a:defRPr/>
            </a:pPr>
            <a:r>
              <a:rPr lang="el-GR" sz="2300" dirty="0" smtClean="0"/>
              <a:t>Αρχικά επικρατούν σκαθάρια δέρματος (</a:t>
            </a:r>
            <a:r>
              <a:rPr lang="en-US" sz="2300" dirty="0" smtClean="0"/>
              <a:t>hide beetles</a:t>
            </a:r>
            <a:r>
              <a:rPr lang="el-GR" sz="2300" dirty="0" smtClean="0"/>
              <a:t>) σε ξηρό περιβάλλον</a:t>
            </a:r>
            <a:endParaRPr lang="en-US" sz="2300" dirty="0" smtClean="0"/>
          </a:p>
          <a:p>
            <a:pPr>
              <a:lnSpc>
                <a:spcPct val="90000"/>
              </a:lnSpc>
              <a:defRPr/>
            </a:pPr>
            <a:r>
              <a:rPr lang="el-GR" sz="2300" dirty="0" smtClean="0"/>
              <a:t>Οι πληθυσμοί των ακάρεων (</a:t>
            </a:r>
            <a:r>
              <a:rPr lang="en-US" sz="2300" dirty="0" smtClean="0"/>
              <a:t>mites)</a:t>
            </a:r>
            <a:r>
              <a:rPr lang="el-GR" sz="2300" dirty="0" smtClean="0"/>
              <a:t> και των αρπακτικών σκαθαριών</a:t>
            </a:r>
            <a:r>
              <a:rPr lang="en-US" sz="2300" dirty="0" smtClean="0"/>
              <a:t> (predatory beetles)</a:t>
            </a:r>
            <a:r>
              <a:rPr lang="el-GR" sz="2300" dirty="0" smtClean="0"/>
              <a:t> αυξάνονται</a:t>
            </a:r>
            <a:endParaRPr lang="en-US" sz="2300" dirty="0" smtClean="0"/>
          </a:p>
        </p:txBody>
      </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defRPr/>
            </a:pPr>
            <a:r>
              <a:rPr lang="en-US" smtClean="0"/>
              <a:t>Dry (Skeletal)</a:t>
            </a:r>
          </a:p>
        </p:txBody>
      </p:sp>
      <p:sp>
        <p:nvSpPr>
          <p:cNvPr id="33795" name="Rectangle 3"/>
          <p:cNvSpPr>
            <a:spLocks noGrp="1" noChangeArrowheads="1"/>
          </p:cNvSpPr>
          <p:nvPr>
            <p:ph idx="1"/>
          </p:nvPr>
        </p:nvSpPr>
        <p:spPr/>
        <p:txBody>
          <a:bodyPr>
            <a:normAutofit fontScale="70000" lnSpcReduction="20000"/>
          </a:bodyPr>
          <a:lstStyle/>
          <a:p>
            <a:pPr>
              <a:defRPr/>
            </a:pPr>
            <a:r>
              <a:rPr lang="el-GR" sz="2800" dirty="0" smtClean="0"/>
              <a:t>Δεν συμβαίνει πάντα, ιδιαίτερα όταν το πτώμα βρίσκεται σε υγρές περιοχές</a:t>
            </a:r>
            <a:r>
              <a:rPr lang="en-US" sz="2800" dirty="0" smtClean="0"/>
              <a:t>.  </a:t>
            </a:r>
            <a:r>
              <a:rPr lang="el-GR" sz="2800" dirty="0" smtClean="0"/>
              <a:t>Οι λάρβες διπτέρων θα παραμείνουν περισσότερο και τα σκαθάρια δέρματος δεν θα εμφανιστούν</a:t>
            </a:r>
            <a:r>
              <a:rPr lang="en-US" sz="2800" dirty="0" smtClean="0"/>
              <a:t>.</a:t>
            </a:r>
          </a:p>
          <a:p>
            <a:pPr>
              <a:defRPr/>
            </a:pPr>
            <a:r>
              <a:rPr lang="el-GR" sz="2800" dirty="0" smtClean="0"/>
              <a:t>Σε υγρά περιβάλλοντα, τα σκαθάρια δέρματος αντικαθίστανται από </a:t>
            </a:r>
            <a:r>
              <a:rPr lang="en-US" sz="2800" dirty="0" err="1" smtClean="0"/>
              <a:t>nabid</a:t>
            </a:r>
            <a:r>
              <a:rPr lang="en-US" sz="2800" dirty="0" smtClean="0"/>
              <a:t> and </a:t>
            </a:r>
            <a:r>
              <a:rPr lang="en-US" sz="2800" dirty="0" err="1" smtClean="0"/>
              <a:t>reduviid</a:t>
            </a:r>
            <a:r>
              <a:rPr lang="en-US" sz="2800" dirty="0" smtClean="0"/>
              <a:t> insects. </a:t>
            </a:r>
          </a:p>
          <a:p>
            <a:pPr>
              <a:defRPr/>
            </a:pPr>
            <a:r>
              <a:rPr lang="el-GR" sz="2800" dirty="0" smtClean="0"/>
              <a:t>Το πτώμα συρρικνώνεται στο ~10% της αρχικής μάζας</a:t>
            </a:r>
            <a:r>
              <a:rPr lang="en-US" sz="2800" dirty="0" smtClean="0"/>
              <a:t>. </a:t>
            </a:r>
          </a:p>
          <a:p>
            <a:pPr>
              <a:defRPr/>
            </a:pPr>
            <a:r>
              <a:rPr lang="el-GR" sz="2800" dirty="0" smtClean="0"/>
              <a:t>Στο τελευταίο στάδιο</a:t>
            </a:r>
            <a:r>
              <a:rPr lang="en-US" sz="2800" dirty="0" smtClean="0"/>
              <a:t> (Skeletal Stage)</a:t>
            </a:r>
            <a:r>
              <a:rPr lang="el-GR" sz="2800" dirty="0" smtClean="0"/>
              <a:t> παραμένουν μόνο τρίχες και οστά</a:t>
            </a:r>
            <a:r>
              <a:rPr lang="en-US" sz="2800" dirty="0" smtClean="0"/>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pPr>
              <a:defRPr/>
            </a:pPr>
            <a:r>
              <a:rPr lang="en-US"/>
              <a:t>Five Stages … 5</a:t>
            </a:r>
          </a:p>
        </p:txBody>
      </p:sp>
      <p:sp>
        <p:nvSpPr>
          <p:cNvPr id="60419" name="Rectangle 3"/>
          <p:cNvSpPr>
            <a:spLocks noGrp="1" noRot="1" noChangeArrowheads="1"/>
          </p:cNvSpPr>
          <p:nvPr>
            <p:ph idx="1"/>
          </p:nvPr>
        </p:nvSpPr>
        <p:spPr>
          <a:xfrm>
            <a:off x="263466" y="2456892"/>
            <a:ext cx="8617068" cy="3969324"/>
          </a:xfrm>
        </p:spPr>
        <p:txBody>
          <a:bodyPr>
            <a:normAutofit/>
          </a:bodyPr>
          <a:lstStyle/>
          <a:p>
            <a:pPr>
              <a:defRPr/>
            </a:pPr>
            <a:r>
              <a:rPr lang="el-GR" sz="2400" dirty="0" smtClean="0"/>
              <a:t>Η ξηρή φάση: </a:t>
            </a:r>
            <a:r>
              <a:rPr lang="el-GR" sz="2400" dirty="0" err="1" smtClean="0"/>
              <a:t>σκελετοποίηση</a:t>
            </a:r>
            <a:r>
              <a:rPr lang="el-GR" sz="2400" dirty="0" smtClean="0"/>
              <a:t> (</a:t>
            </a:r>
            <a:r>
              <a:rPr lang="en-US" sz="2400" dirty="0" smtClean="0"/>
              <a:t>Dry Stage</a:t>
            </a:r>
            <a:r>
              <a:rPr lang="el-GR" sz="2400" dirty="0" smtClean="0"/>
              <a:t>: </a:t>
            </a:r>
            <a:r>
              <a:rPr lang="en-US" sz="2400" dirty="0" smtClean="0"/>
              <a:t>Days </a:t>
            </a:r>
            <a:r>
              <a:rPr lang="en-US" sz="2400" dirty="0"/>
              <a:t>25</a:t>
            </a:r>
            <a:r>
              <a:rPr lang="en-US" sz="2400" dirty="0" smtClean="0"/>
              <a:t>+)</a:t>
            </a:r>
            <a:endParaRPr lang="el-GR" sz="2400" dirty="0" smtClean="0"/>
          </a:p>
          <a:p>
            <a:pPr lvl="1">
              <a:defRPr/>
            </a:pPr>
            <a:r>
              <a:rPr lang="el-GR" sz="2000" dirty="0" smtClean="0"/>
              <a:t>Κυρίως απομένουν μαλλιά και οστά. </a:t>
            </a:r>
          </a:p>
          <a:p>
            <a:pPr lvl="1">
              <a:defRPr/>
            </a:pPr>
            <a:r>
              <a:rPr lang="el-GR" sz="2000" dirty="0" smtClean="0"/>
              <a:t>Η οσμή είναι κυρίως του εδάφους και των απορριμμάτων.</a:t>
            </a:r>
          </a:p>
          <a:p>
            <a:pPr lvl="1">
              <a:defRPr/>
            </a:pPr>
            <a:r>
              <a:rPr lang="el-GR" sz="2000" dirty="0" smtClean="0"/>
              <a:t>Μερικά </a:t>
            </a:r>
            <a:r>
              <a:rPr lang="en-US" sz="2000" dirty="0" err="1" smtClean="0"/>
              <a:t>dermestid</a:t>
            </a:r>
            <a:r>
              <a:rPr lang="el-GR" sz="2000" dirty="0" smtClean="0"/>
              <a:t> σκαθάρια</a:t>
            </a:r>
            <a:r>
              <a:rPr lang="en-US" sz="2000" dirty="0" smtClean="0"/>
              <a:t>, </a:t>
            </a:r>
            <a:r>
              <a:rPr lang="el-GR" sz="2000" dirty="0" smtClean="0"/>
              <a:t>βομβύκια μυγών, ανώριμα και ενήλικα στάδια από </a:t>
            </a:r>
            <a:r>
              <a:rPr lang="en-US" sz="2000" dirty="0" smtClean="0"/>
              <a:t>rove </a:t>
            </a:r>
            <a:r>
              <a:rPr lang="el-GR" sz="2000" dirty="0" smtClean="0"/>
              <a:t>σκαθάρια</a:t>
            </a:r>
            <a:r>
              <a:rPr lang="en-US" sz="2000" dirty="0" smtClean="0"/>
              <a:t>, </a:t>
            </a:r>
            <a:r>
              <a:rPr lang="el-GR" sz="2000" dirty="0" smtClean="0"/>
              <a:t>φυσιολογική πανίδα του εδάφους με </a:t>
            </a:r>
            <a:r>
              <a:rPr lang="el-GR" sz="2000" dirty="0" err="1" smtClean="0"/>
              <a:t>ακάρεα</a:t>
            </a:r>
            <a:r>
              <a:rPr lang="el-GR" sz="2000" dirty="0" smtClean="0"/>
              <a:t> κλπ αρχίζει να επανεμφανίζεται.</a:t>
            </a:r>
          </a:p>
          <a:p>
            <a:pPr lvl="1">
              <a:defRPr/>
            </a:pPr>
            <a:r>
              <a:rPr lang="el-GR" sz="2000" dirty="0" smtClean="0"/>
              <a:t>Το στάδιο αυτό μπορεί να διαρκέσει από μήνες έως χρόνια</a:t>
            </a:r>
            <a:endParaRPr lang="en-US" sz="2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00" y="5697178"/>
            <a:ext cx="3749675" cy="755650"/>
          </a:xfrm>
        </p:spPr>
        <p:txBody>
          <a:bodyPr/>
          <a:lstStyle/>
          <a:p>
            <a:pPr>
              <a:defRPr/>
            </a:pPr>
            <a:r>
              <a:rPr lang="en-US" dirty="0" err="1" smtClean="0"/>
              <a:t>Nabid</a:t>
            </a:r>
            <a:r>
              <a:rPr lang="en-US" dirty="0" smtClean="0"/>
              <a:t> insects</a:t>
            </a:r>
            <a:endParaRPr lang="el-GR" dirty="0"/>
          </a:p>
        </p:txBody>
      </p:sp>
      <p:sp>
        <p:nvSpPr>
          <p:cNvPr id="73731" name="Slide Number Placeholder 3"/>
          <p:cNvSpPr>
            <a:spLocks noGrp="1"/>
          </p:cNvSpPr>
          <p:nvPr>
            <p:ph type="sldNum" sz="quarter" idx="12"/>
          </p:nvPr>
        </p:nvSpPr>
        <p:spPr>
          <a:noFill/>
        </p:spPr>
        <p:txBody>
          <a:bodyPr/>
          <a:lstStyle/>
          <a:p>
            <a:fld id="{C6DF4C46-3A16-419F-B3A5-AD46E85BC0A8}" type="slidenum">
              <a:rPr lang="el-GR" smtClean="0"/>
              <a:pPr/>
              <a:t>63</a:t>
            </a:fld>
            <a:endParaRPr lang="el-GR" smtClean="0"/>
          </a:p>
        </p:txBody>
      </p:sp>
      <p:pic>
        <p:nvPicPr>
          <p:cNvPr id="73732" name="Picture 2" descr="File:Nabis rugosus 2006.05.28 13.47.08-p5280196.jpg"/>
          <p:cNvPicPr>
            <a:picLocks noChangeAspect="1" noChangeArrowheads="1"/>
          </p:cNvPicPr>
          <p:nvPr/>
        </p:nvPicPr>
        <p:blipFill>
          <a:blip r:embed="rId2"/>
          <a:srcRect/>
          <a:stretch>
            <a:fillRect/>
          </a:stretch>
        </p:blipFill>
        <p:spPr bwMode="auto">
          <a:xfrm>
            <a:off x="527050" y="2742840"/>
            <a:ext cx="3743325" cy="2730500"/>
          </a:xfrm>
          <a:prstGeom prst="rect">
            <a:avLst/>
          </a:prstGeom>
          <a:noFill/>
          <a:ln w="9525">
            <a:noFill/>
            <a:miter lim="800000"/>
            <a:headEnd/>
            <a:tailEnd/>
          </a:ln>
        </p:spPr>
      </p:pic>
      <p:pic>
        <p:nvPicPr>
          <p:cNvPr id="73733" name="Picture 3"/>
          <p:cNvPicPr>
            <a:picLocks noChangeAspect="1" noChangeArrowheads="1"/>
          </p:cNvPicPr>
          <p:nvPr/>
        </p:nvPicPr>
        <p:blipFill>
          <a:blip r:embed="rId3"/>
          <a:srcRect/>
          <a:stretch>
            <a:fillRect/>
          </a:stretch>
        </p:blipFill>
        <p:spPr bwMode="auto">
          <a:xfrm>
            <a:off x="4535488" y="2726965"/>
            <a:ext cx="4098925" cy="2730500"/>
          </a:xfrm>
          <a:prstGeom prst="rect">
            <a:avLst/>
          </a:prstGeom>
          <a:noFill/>
          <a:ln w="9525" algn="ctr">
            <a:noFill/>
            <a:miter lim="800000"/>
            <a:headEnd/>
            <a:tailEnd/>
          </a:ln>
        </p:spPr>
      </p:pic>
      <p:sp>
        <p:nvSpPr>
          <p:cNvPr id="7" name="Content Placeholder 2"/>
          <p:cNvSpPr txBox="1">
            <a:spLocks/>
          </p:cNvSpPr>
          <p:nvPr/>
        </p:nvSpPr>
        <p:spPr bwMode="auto">
          <a:xfrm>
            <a:off x="4535488" y="5660665"/>
            <a:ext cx="4098925" cy="82867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defRPr/>
            </a:pPr>
            <a:r>
              <a:rPr lang="en-US" b="0" kern="0" dirty="0" err="1" smtClean="0"/>
              <a:t>Reduviid</a:t>
            </a:r>
            <a:r>
              <a:rPr lang="en-US" b="0" kern="0" dirty="0" smtClean="0"/>
              <a:t> insects</a:t>
            </a:r>
            <a:endParaRPr lang="el-GR" b="0" kern="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Rot="1" noChangeArrowheads="1"/>
          </p:cNvSpPr>
          <p:nvPr>
            <p:ph type="title"/>
          </p:nvPr>
        </p:nvSpPr>
        <p:spPr/>
        <p:txBody>
          <a:bodyPr/>
          <a:lstStyle/>
          <a:p>
            <a:pPr>
              <a:defRPr/>
            </a:pPr>
            <a:r>
              <a:rPr lang="en-US"/>
              <a:t>Carrion Beetles – 2 Species</a:t>
            </a:r>
          </a:p>
        </p:txBody>
      </p:sp>
      <p:pic>
        <p:nvPicPr>
          <p:cNvPr id="74755" name="Picture 7" descr="carrion beetle 2"/>
          <p:cNvPicPr>
            <a:picLocks noGrp="1" noChangeAspect="1" noChangeArrowheads="1"/>
          </p:cNvPicPr>
          <p:nvPr>
            <p:ph sz="half" idx="1"/>
          </p:nvPr>
        </p:nvPicPr>
        <p:blipFill>
          <a:blip r:embed="rId2"/>
          <a:srcRect/>
          <a:stretch>
            <a:fillRect/>
          </a:stretch>
        </p:blipFill>
        <p:spPr>
          <a:xfrm>
            <a:off x="228600" y="3124200"/>
            <a:ext cx="4267200" cy="3065463"/>
          </a:xfrm>
        </p:spPr>
      </p:pic>
      <p:pic>
        <p:nvPicPr>
          <p:cNvPr id="74756" name="Picture 8" descr="Carrion beetle  necrophorus"/>
          <p:cNvPicPr>
            <a:picLocks noGrp="1" noChangeAspect="1" noChangeArrowheads="1"/>
          </p:cNvPicPr>
          <p:nvPr>
            <p:ph sz="half" idx="2"/>
          </p:nvPr>
        </p:nvPicPr>
        <p:blipFill>
          <a:blip r:embed="rId3"/>
          <a:srcRect/>
          <a:stretch>
            <a:fillRect/>
          </a:stretch>
        </p:blipFill>
        <p:spPr>
          <a:xfrm>
            <a:off x="4716016" y="2240868"/>
            <a:ext cx="4052888" cy="2909888"/>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Cariron beetle and k rat"/>
          <p:cNvPicPr>
            <a:picLocks noChangeAspect="1" noChangeArrowheads="1"/>
          </p:cNvPicPr>
          <p:nvPr/>
        </p:nvPicPr>
        <p:blipFill>
          <a:blip r:embed="rId2"/>
          <a:srcRect l="2174" t="4898" r="2174" b="2040"/>
          <a:stretch>
            <a:fillRect/>
          </a:stretch>
        </p:blipFill>
        <p:spPr bwMode="auto">
          <a:xfrm>
            <a:off x="1907704" y="2348880"/>
            <a:ext cx="5636083" cy="3650331"/>
          </a:xfrm>
          <a:prstGeom prst="rect">
            <a:avLst/>
          </a:prstGeom>
          <a:noFill/>
          <a:ln w="9525">
            <a:noFill/>
            <a:miter lim="800000"/>
            <a:headEnd/>
            <a:tailEnd/>
          </a:ln>
        </p:spPr>
      </p:pic>
      <p:sp>
        <p:nvSpPr>
          <p:cNvPr id="75779" name="Text Box 5"/>
          <p:cNvSpPr txBox="1">
            <a:spLocks noChangeArrowheads="1"/>
          </p:cNvSpPr>
          <p:nvPr/>
        </p:nvSpPr>
        <p:spPr bwMode="auto">
          <a:xfrm>
            <a:off x="1655676" y="774949"/>
            <a:ext cx="5638800" cy="1066800"/>
          </a:xfrm>
          <a:prstGeom prst="rect">
            <a:avLst/>
          </a:prstGeom>
          <a:noFill/>
          <a:ln w="9525">
            <a:noFill/>
            <a:miter lim="800000"/>
            <a:headEnd/>
            <a:tailEnd/>
          </a:ln>
        </p:spPr>
        <p:txBody>
          <a:bodyPr>
            <a:spAutoFit/>
          </a:bodyPr>
          <a:lstStyle/>
          <a:p>
            <a:r>
              <a:rPr lang="en-US" sz="3200" b="0">
                <a:solidFill>
                  <a:schemeClr val="bg1"/>
                </a:solidFill>
                <a:latin typeface="Ebrima" panose="02000000000000000000" pitchFamily="2" charset="0"/>
                <a:ea typeface="Ebrima" panose="02000000000000000000" pitchFamily="2" charset="0"/>
                <a:cs typeface="Ebrima" panose="02000000000000000000" pitchFamily="2" charset="0"/>
              </a:rPr>
              <a:t>Female Carrion Beetle and Kangaroo Rat</a:t>
            </a:r>
          </a:p>
        </p:txBody>
      </p:sp>
      <p:sp>
        <p:nvSpPr>
          <p:cNvPr id="75780" name="Text Box 6"/>
          <p:cNvSpPr txBox="1">
            <a:spLocks noChangeArrowheads="1"/>
          </p:cNvSpPr>
          <p:nvPr/>
        </p:nvSpPr>
        <p:spPr bwMode="auto">
          <a:xfrm>
            <a:off x="971600" y="6112124"/>
            <a:ext cx="7400528" cy="461665"/>
          </a:xfrm>
          <a:prstGeom prst="rect">
            <a:avLst/>
          </a:prstGeom>
          <a:noFill/>
          <a:ln w="9525">
            <a:noFill/>
            <a:miter lim="800000"/>
            <a:headEnd/>
            <a:tailEnd/>
          </a:ln>
        </p:spPr>
        <p:txBody>
          <a:bodyPr wrap="square">
            <a:spAutoFit/>
          </a:bodyPr>
          <a:lstStyle/>
          <a:p>
            <a:r>
              <a:rPr lang="en-US" sz="2400" b="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Rat will be completely buried and eggs laid upon it.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a:xfrm>
            <a:off x="457200" y="800708"/>
            <a:ext cx="8229600" cy="1143000"/>
          </a:xfrm>
        </p:spPr>
        <p:txBody>
          <a:bodyPr/>
          <a:lstStyle/>
          <a:p>
            <a:pPr algn="ctr">
              <a:defRPr/>
            </a:pPr>
            <a:r>
              <a:rPr lang="el-GR" sz="3600" dirty="0" smtClean="0"/>
              <a:t>Εμπόδια στην αποσύνθεση και ανώμαλη αποσύνθεση</a:t>
            </a:r>
            <a:endParaRPr lang="en-US" sz="3600" dirty="0"/>
          </a:p>
        </p:txBody>
      </p:sp>
      <p:sp>
        <p:nvSpPr>
          <p:cNvPr id="61443" name="Rectangle 3"/>
          <p:cNvSpPr>
            <a:spLocks noGrp="1" noRot="1" noChangeArrowheads="1"/>
          </p:cNvSpPr>
          <p:nvPr>
            <p:ph idx="1"/>
          </p:nvPr>
        </p:nvSpPr>
        <p:spPr>
          <a:xfrm>
            <a:off x="457200" y="3032956"/>
            <a:ext cx="8229600" cy="2941935"/>
          </a:xfrm>
        </p:spPr>
        <p:txBody>
          <a:bodyPr>
            <a:normAutofit/>
          </a:bodyPr>
          <a:lstStyle/>
          <a:p>
            <a:pPr>
              <a:defRPr/>
            </a:pPr>
            <a:r>
              <a:rPr lang="el-GR" sz="2400" dirty="0" smtClean="0"/>
              <a:t>Φυσικά </a:t>
            </a:r>
            <a:r>
              <a:rPr lang="en-US" sz="2400" dirty="0" smtClean="0"/>
              <a:t>– </a:t>
            </a:r>
            <a:r>
              <a:rPr lang="el-GR" sz="2400" dirty="0" smtClean="0"/>
              <a:t>έδαφος, νερό, φέρετρο, προ- και μετα-θανάτιες κακώσεις</a:t>
            </a:r>
            <a:endParaRPr lang="en-US" sz="2400" dirty="0"/>
          </a:p>
          <a:p>
            <a:pPr>
              <a:defRPr/>
            </a:pPr>
            <a:r>
              <a:rPr lang="el-GR" sz="2400" dirty="0" smtClean="0"/>
              <a:t>Χημικά </a:t>
            </a:r>
            <a:r>
              <a:rPr lang="en-US" sz="2400" dirty="0" smtClean="0"/>
              <a:t>– </a:t>
            </a:r>
            <a:r>
              <a:rPr lang="el-GR" sz="2400" dirty="0" smtClean="0"/>
              <a:t>μέσα βαλσάμωση</a:t>
            </a:r>
            <a:r>
              <a:rPr lang="el-GR" sz="2400" dirty="0"/>
              <a:t>ς</a:t>
            </a:r>
            <a:r>
              <a:rPr lang="el-GR" sz="2400" dirty="0" smtClean="0"/>
              <a:t> ή ταρίχευσης</a:t>
            </a:r>
            <a:r>
              <a:rPr lang="en-US" sz="2400" dirty="0" smtClean="0"/>
              <a:t>, </a:t>
            </a:r>
            <a:r>
              <a:rPr lang="el-GR" sz="2400" dirty="0" smtClean="0"/>
              <a:t>εντομοκτόνα, παρουσία ασβεστίου κλπ</a:t>
            </a:r>
            <a:r>
              <a:rPr lang="en-US" sz="2400" dirty="0" smtClean="0"/>
              <a:t>.</a:t>
            </a:r>
            <a:endParaRPr lang="en-US" sz="2400" dirty="0"/>
          </a:p>
          <a:p>
            <a:pPr>
              <a:defRPr/>
            </a:pPr>
            <a:r>
              <a:rPr lang="el-GR" sz="2400" dirty="0" smtClean="0"/>
              <a:t>Κλιματικά </a:t>
            </a:r>
            <a:r>
              <a:rPr lang="en-US" sz="2400" dirty="0" smtClean="0"/>
              <a:t>– </a:t>
            </a:r>
            <a:r>
              <a:rPr lang="el-GR" sz="2400" dirty="0" smtClean="0"/>
              <a:t>ζέστη, κρύο, άνεμος, βροχόπτωση</a:t>
            </a:r>
            <a:endParaRPr lang="en-US" sz="2400" dirty="0"/>
          </a:p>
          <a:p>
            <a:pPr>
              <a:defRPr/>
            </a:pPr>
            <a:r>
              <a:rPr lang="el-GR" sz="2400" dirty="0" smtClean="0"/>
              <a:t>Ζώα </a:t>
            </a:r>
            <a:r>
              <a:rPr lang="en-US" sz="2400" dirty="0" smtClean="0"/>
              <a:t>– </a:t>
            </a:r>
            <a:r>
              <a:rPr lang="el-GR" sz="2400" dirty="0" smtClean="0"/>
              <a:t>πτηνά, ποντικοί, αρουραίοι, σκύλοι, γάτες κλπ</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Rot="1" noChangeArrowheads="1"/>
          </p:cNvSpPr>
          <p:nvPr>
            <p:ph type="title"/>
          </p:nvPr>
        </p:nvSpPr>
        <p:spPr>
          <a:xfrm>
            <a:off x="467544" y="656692"/>
            <a:ext cx="8229600" cy="1143000"/>
          </a:xfrm>
        </p:spPr>
        <p:txBody>
          <a:bodyPr/>
          <a:lstStyle/>
          <a:p>
            <a:pPr algn="ctr">
              <a:defRPr/>
            </a:pPr>
            <a:r>
              <a:rPr lang="en-US" sz="3200" dirty="0"/>
              <a:t>Maggot Therapy – Technically called Maggot Debridement Therapy or MDT</a:t>
            </a:r>
          </a:p>
        </p:txBody>
      </p:sp>
      <p:sp>
        <p:nvSpPr>
          <p:cNvPr id="77827" name="Text Box 5"/>
          <p:cNvSpPr txBox="1">
            <a:spLocks noChangeArrowheads="1"/>
          </p:cNvSpPr>
          <p:nvPr/>
        </p:nvSpPr>
        <p:spPr bwMode="auto">
          <a:xfrm>
            <a:off x="602048" y="2456892"/>
            <a:ext cx="7960592" cy="3754874"/>
          </a:xfrm>
          <a:prstGeom prst="rect">
            <a:avLst/>
          </a:prstGeom>
          <a:noFill/>
          <a:ln w="9525">
            <a:noFill/>
            <a:miter lim="800000"/>
            <a:headEnd/>
            <a:tailEnd/>
          </a:ln>
        </p:spPr>
        <p:txBody>
          <a:bodyPr wrap="square">
            <a:spAutoFit/>
          </a:bodyPr>
          <a:lstStyle/>
          <a:p>
            <a:pPr marL="342900" indent="-342900" algn="l">
              <a:buFont typeface="Arial" charset="0"/>
              <a:buChar char="•"/>
            </a:pPr>
            <a:r>
              <a:rPr lang="el-GR" sz="2800" b="0" dirty="0">
                <a:solidFill>
                  <a:schemeClr val="tx1">
                    <a:lumMod val="75000"/>
                    <a:lumOff val="25000"/>
                  </a:schemeClr>
                </a:solidFill>
                <a:latin typeface="+mn-lt"/>
              </a:rPr>
              <a:t>Προνύμφες μυγών χρησιμοποιούνται για τον καθαρισμό νεκρών ιστών </a:t>
            </a:r>
            <a:r>
              <a:rPr lang="el-GR" sz="2800" b="0" dirty="0">
                <a:solidFill>
                  <a:schemeClr val="tx2">
                    <a:lumMod val="50000"/>
                  </a:schemeClr>
                </a:solidFill>
                <a:latin typeface="+mn-lt"/>
              </a:rPr>
              <a:t>γύρω</a:t>
            </a:r>
            <a:r>
              <a:rPr lang="el-GR" sz="2800" b="0" dirty="0">
                <a:solidFill>
                  <a:schemeClr val="tx1">
                    <a:lumMod val="75000"/>
                    <a:lumOff val="25000"/>
                  </a:schemeClr>
                </a:solidFill>
                <a:latin typeface="+mn-lt"/>
              </a:rPr>
              <a:t> από πληγές</a:t>
            </a:r>
            <a:r>
              <a:rPr lang="en-US" sz="2800" b="0" dirty="0">
                <a:solidFill>
                  <a:schemeClr val="tx1">
                    <a:lumMod val="75000"/>
                    <a:lumOff val="25000"/>
                  </a:schemeClr>
                </a:solidFill>
                <a:latin typeface="+mn-lt"/>
              </a:rPr>
              <a:t>. </a:t>
            </a:r>
          </a:p>
          <a:p>
            <a:pPr marL="342900" indent="-342900" algn="l">
              <a:buFont typeface="Arial" charset="0"/>
              <a:buChar char="•"/>
            </a:pPr>
            <a:r>
              <a:rPr lang="el-GR" sz="2800" b="0" dirty="0">
                <a:solidFill>
                  <a:schemeClr val="tx1">
                    <a:lumMod val="75000"/>
                    <a:lumOff val="25000"/>
                  </a:schemeClr>
                </a:solidFill>
                <a:latin typeface="+mn-lt"/>
              </a:rPr>
              <a:t>Τα περιττώματα των προνυμφών περιέχουν </a:t>
            </a:r>
            <a:r>
              <a:rPr lang="el-GR" sz="2800" b="0" dirty="0" err="1">
                <a:solidFill>
                  <a:schemeClr val="tx1">
                    <a:lumMod val="75000"/>
                    <a:lumOff val="25000"/>
                  </a:schemeClr>
                </a:solidFill>
                <a:latin typeface="+mn-lt"/>
              </a:rPr>
              <a:t>αλλαντοΐνες</a:t>
            </a:r>
            <a:r>
              <a:rPr lang="el-GR" sz="2800" b="0" dirty="0">
                <a:solidFill>
                  <a:schemeClr val="tx1">
                    <a:lumMod val="75000"/>
                    <a:lumOff val="25000"/>
                  </a:schemeClr>
                </a:solidFill>
                <a:latin typeface="+mn-lt"/>
              </a:rPr>
              <a:t>, που βοηθούν την </a:t>
            </a:r>
            <a:r>
              <a:rPr lang="el-GR" sz="2800" b="0" dirty="0" err="1">
                <a:solidFill>
                  <a:schemeClr val="tx1">
                    <a:lumMod val="75000"/>
                    <a:lumOff val="25000"/>
                  </a:schemeClr>
                </a:solidFill>
                <a:latin typeface="+mn-lt"/>
              </a:rPr>
              <a:t>επαναδόμηση</a:t>
            </a:r>
            <a:r>
              <a:rPr lang="el-GR" sz="2800" b="0" dirty="0">
                <a:solidFill>
                  <a:schemeClr val="tx1">
                    <a:lumMod val="75000"/>
                    <a:lumOff val="25000"/>
                  </a:schemeClr>
                </a:solidFill>
                <a:latin typeface="+mn-lt"/>
              </a:rPr>
              <a:t> του δέρματος, καθώς και μεγάλη περιεκτικότητα σε αμμωνία, που έχει αντιβιοτική δράση</a:t>
            </a:r>
            <a:r>
              <a:rPr lang="en-US" sz="2800" b="0" dirty="0">
                <a:solidFill>
                  <a:schemeClr val="tx1">
                    <a:lumMod val="75000"/>
                    <a:lumOff val="25000"/>
                  </a:schemeClr>
                </a:solidFill>
                <a:latin typeface="+mn-lt"/>
              </a:rPr>
              <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Rot="1" noChangeArrowheads="1"/>
          </p:cNvSpPr>
          <p:nvPr>
            <p:ph type="title"/>
          </p:nvPr>
        </p:nvSpPr>
        <p:spPr>
          <a:xfrm>
            <a:off x="581468" y="692696"/>
            <a:ext cx="8229600" cy="1143000"/>
          </a:xfrm>
        </p:spPr>
        <p:txBody>
          <a:bodyPr/>
          <a:lstStyle/>
          <a:p>
            <a:pPr>
              <a:defRPr/>
            </a:pPr>
            <a:r>
              <a:rPr lang="en-US" sz="4000" dirty="0"/>
              <a:t>Wounds on the Battlefield in World War II</a:t>
            </a:r>
          </a:p>
        </p:txBody>
      </p:sp>
      <p:sp>
        <p:nvSpPr>
          <p:cNvPr id="78851" name="Text Box 5"/>
          <p:cNvSpPr txBox="1">
            <a:spLocks noChangeArrowheads="1"/>
          </p:cNvSpPr>
          <p:nvPr/>
        </p:nvSpPr>
        <p:spPr bwMode="auto">
          <a:xfrm>
            <a:off x="611560" y="2708920"/>
            <a:ext cx="8208912" cy="2677656"/>
          </a:xfrm>
          <a:prstGeom prst="rect">
            <a:avLst/>
          </a:prstGeom>
          <a:noFill/>
          <a:ln w="9525">
            <a:noFill/>
            <a:miter lim="800000"/>
            <a:headEnd/>
            <a:tailEnd/>
          </a:ln>
        </p:spPr>
        <p:txBody>
          <a:bodyPr wrap="square">
            <a:spAutoFit/>
          </a:bodyPr>
          <a:lstStyle/>
          <a:p>
            <a:pPr algn="l"/>
            <a:r>
              <a:rPr lang="el-GR" sz="2800" b="0" dirty="0">
                <a:solidFill>
                  <a:schemeClr val="tx2">
                    <a:lumMod val="50000"/>
                  </a:schemeClr>
                </a:solidFill>
                <a:latin typeface="+mn-lt"/>
              </a:rPr>
              <a:t>Είχε παρατηρηθεί από τους χειρούργους του πολέμου ότι πληγές των στρατιωτών πάνω στις οποίες τρέφονταν προνύμφες μυγών είχαν πολύ λιγότερη γάγγραινα και επουλώνοντας πολύ γρηγορότερα από </a:t>
            </a:r>
            <a:r>
              <a:rPr lang="el-GR" sz="2800" b="0" dirty="0" err="1">
                <a:solidFill>
                  <a:schemeClr val="tx2">
                    <a:lumMod val="50000"/>
                  </a:schemeClr>
                </a:solidFill>
                <a:latin typeface="+mn-lt"/>
              </a:rPr>
              <a:t>ό,τι</a:t>
            </a:r>
            <a:r>
              <a:rPr lang="el-GR" sz="2800" b="0" dirty="0">
                <a:solidFill>
                  <a:schemeClr val="tx2">
                    <a:lumMod val="50000"/>
                  </a:schemeClr>
                </a:solidFill>
                <a:latin typeface="+mn-lt"/>
              </a:rPr>
              <a:t> πληγές που προστατεύονταν από τις μύγες</a:t>
            </a:r>
            <a:r>
              <a:rPr lang="en-US" sz="2800" b="0" dirty="0">
                <a:solidFill>
                  <a:schemeClr val="tx2">
                    <a:lumMod val="50000"/>
                  </a:schemeClr>
                </a:solidFill>
                <a:latin typeface="+mn-lt"/>
              </a:rPr>
              <a:t> …</a:t>
            </a:r>
            <a:endParaRPr lang="en-US" sz="2800" b="0" dirty="0">
              <a:solidFill>
                <a:schemeClr val="tx2">
                  <a:lumMod val="50000"/>
                </a:schemeClr>
              </a:solidFill>
              <a:latin typeface="+mn-l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Phaenicia sericata life cycle"/>
          <p:cNvPicPr>
            <a:picLocks noChangeAspect="1" noChangeArrowheads="1"/>
          </p:cNvPicPr>
          <p:nvPr/>
        </p:nvPicPr>
        <p:blipFill>
          <a:blip r:embed="rId2"/>
          <a:srcRect/>
          <a:stretch>
            <a:fillRect/>
          </a:stretch>
        </p:blipFill>
        <p:spPr bwMode="auto">
          <a:xfrm>
            <a:off x="1600200" y="1817688"/>
            <a:ext cx="6019800" cy="4851400"/>
          </a:xfrm>
          <a:prstGeom prst="rect">
            <a:avLst/>
          </a:prstGeom>
          <a:noFill/>
          <a:ln w="9525">
            <a:noFill/>
            <a:miter lim="800000"/>
            <a:headEnd/>
            <a:tailEnd/>
          </a:ln>
        </p:spPr>
      </p:pic>
      <p:sp>
        <p:nvSpPr>
          <p:cNvPr id="79875" name="Text Box 5"/>
          <p:cNvSpPr txBox="1">
            <a:spLocks noChangeArrowheads="1"/>
          </p:cNvSpPr>
          <p:nvPr/>
        </p:nvSpPr>
        <p:spPr bwMode="auto">
          <a:xfrm>
            <a:off x="289620" y="800708"/>
            <a:ext cx="8640960" cy="830997"/>
          </a:xfrm>
          <a:prstGeom prst="rect">
            <a:avLst/>
          </a:prstGeom>
          <a:noFill/>
          <a:ln w="9525">
            <a:noFill/>
            <a:miter lim="800000"/>
            <a:headEnd/>
            <a:tailEnd/>
          </a:ln>
        </p:spPr>
        <p:txBody>
          <a:bodyPr wrap="square">
            <a:spAutoFit/>
          </a:bodyPr>
          <a:lstStyle/>
          <a:p>
            <a:pPr>
              <a:spcBef>
                <a:spcPts val="0"/>
              </a:spcBef>
            </a:pPr>
            <a:r>
              <a:rPr lang="en-US" sz="2400" b="0" i="1" dirty="0" err="1">
                <a:solidFill>
                  <a:schemeClr val="bg1"/>
                </a:solidFill>
                <a:latin typeface="Ebrima" panose="02000000000000000000" pitchFamily="2" charset="0"/>
                <a:ea typeface="Ebrima" panose="02000000000000000000" pitchFamily="2" charset="0"/>
                <a:cs typeface="Ebrima" panose="02000000000000000000" pitchFamily="2" charset="0"/>
              </a:rPr>
              <a:t>Phaenicia</a:t>
            </a:r>
            <a:r>
              <a:rPr lang="en-US" sz="2400" b="0" i="1" dirty="0">
                <a:solidFill>
                  <a:schemeClr val="bg1"/>
                </a:solidFill>
                <a:latin typeface="Ebrima" panose="02000000000000000000" pitchFamily="2" charset="0"/>
                <a:ea typeface="Ebrima" panose="02000000000000000000" pitchFamily="2" charset="0"/>
                <a:cs typeface="Ebrima" panose="02000000000000000000" pitchFamily="2" charset="0"/>
              </a:rPr>
              <a:t> </a:t>
            </a:r>
            <a:r>
              <a:rPr lang="en-US" sz="2400" b="0" i="1" dirty="0" err="1">
                <a:solidFill>
                  <a:schemeClr val="bg1"/>
                </a:solidFill>
                <a:latin typeface="Ebrima" panose="02000000000000000000" pitchFamily="2" charset="0"/>
                <a:ea typeface="Ebrima" panose="02000000000000000000" pitchFamily="2" charset="0"/>
                <a:cs typeface="Ebrima" panose="02000000000000000000" pitchFamily="2" charset="0"/>
              </a:rPr>
              <a:t>sericata</a:t>
            </a:r>
            <a:r>
              <a:rPr lang="en-US" sz="2400" b="0" dirty="0">
                <a:solidFill>
                  <a:schemeClr val="bg1"/>
                </a:solidFill>
                <a:latin typeface="Ebrima" panose="02000000000000000000" pitchFamily="2" charset="0"/>
                <a:ea typeface="Ebrima" panose="02000000000000000000" pitchFamily="2" charset="0"/>
                <a:cs typeface="Ebrima" panose="02000000000000000000" pitchFamily="2" charset="0"/>
              </a:rPr>
              <a:t> – the green blow fly</a:t>
            </a:r>
            <a:endParaRPr lang="el-GR" sz="2400" b="0" dirty="0">
              <a:solidFill>
                <a:schemeClr val="bg1"/>
              </a:solidFill>
              <a:ea typeface="Ebrima" panose="02000000000000000000" pitchFamily="2" charset="0"/>
              <a:cs typeface="Ebrima" panose="02000000000000000000" pitchFamily="2" charset="0"/>
            </a:endParaRPr>
          </a:p>
          <a:p>
            <a:pPr>
              <a:spcBef>
                <a:spcPts val="0"/>
              </a:spcBef>
            </a:pPr>
            <a:r>
              <a:rPr lang="el-GR" sz="2400" b="0" dirty="0">
                <a:solidFill>
                  <a:schemeClr val="bg1"/>
                </a:solidFill>
                <a:ea typeface="Ebrima" panose="02000000000000000000" pitchFamily="2" charset="0"/>
                <a:cs typeface="Ebrima" panose="02000000000000000000" pitchFamily="2" charset="0"/>
              </a:rPr>
              <a:t>Το είδος αυτό τρέφεται μόνο σε νεκρό (αποσυντιθέμενο) ιστό</a:t>
            </a:r>
            <a:r>
              <a:rPr lang="en-US" sz="2400" b="0" dirty="0">
                <a:solidFill>
                  <a:schemeClr val="bg1"/>
                </a:solidFill>
                <a:latin typeface="Ebrima" panose="02000000000000000000" pitchFamily="2" charset="0"/>
                <a:ea typeface="Ebrima" panose="02000000000000000000" pitchFamily="2" charset="0"/>
                <a:cs typeface="Ebrima" panose="02000000000000000000" pitchFamily="2"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Θέση αριθμού διαφάνειας"/>
          <p:cNvSpPr>
            <a:spLocks noGrp="1"/>
          </p:cNvSpPr>
          <p:nvPr>
            <p:ph type="sldNum" sz="quarter" idx="12"/>
          </p:nvPr>
        </p:nvSpPr>
        <p:spPr>
          <a:noFill/>
        </p:spPr>
        <p:txBody>
          <a:bodyPr/>
          <a:lstStyle/>
          <a:p>
            <a:fld id="{AFE3811F-1E06-4817-9530-AB484D68D728}" type="slidenum">
              <a:rPr lang="el-GR" smtClean="0"/>
              <a:pPr/>
              <a:t>7</a:t>
            </a:fld>
            <a:endParaRPr lang="el-GR" smtClean="0"/>
          </a:p>
        </p:txBody>
      </p:sp>
      <p:sp>
        <p:nvSpPr>
          <p:cNvPr id="142338" name="Rectangle 2"/>
          <p:cNvSpPr>
            <a:spLocks noChangeArrowheads="1"/>
          </p:cNvSpPr>
          <p:nvPr/>
        </p:nvSpPr>
        <p:spPr bwMode="auto">
          <a:xfrm>
            <a:off x="1231106" y="764704"/>
            <a:ext cx="6681788" cy="762000"/>
          </a:xfrm>
          <a:prstGeom prst="rect">
            <a:avLst/>
          </a:prstGeom>
          <a:noFill/>
          <a:ln w="9525" algn="ctr">
            <a:noFill/>
            <a:miter lim="800000"/>
            <a:headEnd/>
            <a:tailEnd/>
          </a:ln>
          <a:effectLst/>
        </p:spPr>
        <p:txBody>
          <a:bodyPr anchor="ctr">
            <a:spAutoFit/>
          </a:bodyPr>
          <a:lstStyle/>
          <a:p>
            <a:pPr eaLnBrk="1" hangingPunct="1">
              <a:spcBef>
                <a:spcPct val="0"/>
              </a:spcBef>
              <a:defRPr/>
            </a:pPr>
            <a:r>
              <a:rPr lang="el-GR" sz="2400" dirty="0">
                <a:solidFill>
                  <a:schemeClr val="bg1"/>
                </a:solidFill>
                <a:effectLst>
                  <a:outerShdw blurRad="38100" dist="38100" dir="2700000" algn="tl">
                    <a:srgbClr val="000000"/>
                  </a:outerShdw>
                </a:effectLst>
              </a:rPr>
              <a:t>ΕΙΚΟΝΑ 16.2:</a:t>
            </a:r>
            <a:r>
              <a:rPr lang="el-GR" sz="2000" dirty="0">
                <a:solidFill>
                  <a:schemeClr val="bg1"/>
                </a:solidFill>
              </a:rPr>
              <a:t> Προσδιορισμός γενετικού αποτυπώματος με τη χρήση ενός ιχνηθέτη ειδικού για ένα</a:t>
            </a:r>
            <a:r>
              <a:rPr lang="el-GR" sz="2000" i="1" dirty="0">
                <a:solidFill>
                  <a:schemeClr val="bg1"/>
                </a:solidFill>
              </a:rPr>
              <a:t> </a:t>
            </a:r>
            <a:r>
              <a:rPr lang="el-GR" sz="2000" dirty="0">
                <a:solidFill>
                  <a:schemeClr val="bg1"/>
                </a:solidFill>
              </a:rPr>
              <a:t>γενετικό</a:t>
            </a:r>
            <a:r>
              <a:rPr lang="el-GR" sz="2000" i="1" dirty="0">
                <a:solidFill>
                  <a:schemeClr val="bg1"/>
                </a:solidFill>
              </a:rPr>
              <a:t> </a:t>
            </a:r>
            <a:r>
              <a:rPr lang="el-GR" sz="2000" dirty="0">
                <a:solidFill>
                  <a:schemeClr val="bg1"/>
                </a:solidFill>
              </a:rPr>
              <a:t>τόπο</a:t>
            </a:r>
            <a:r>
              <a:rPr lang="el-GR" sz="2000" i="1" dirty="0">
                <a:solidFill>
                  <a:schemeClr val="bg1"/>
                </a:solidFill>
              </a:rPr>
              <a:t> </a:t>
            </a:r>
            <a:r>
              <a:rPr lang="el-GR" sz="2000" dirty="0">
                <a:solidFill>
                  <a:schemeClr val="bg1"/>
                </a:solidFill>
              </a:rPr>
              <a:t>VNTR.</a:t>
            </a:r>
          </a:p>
        </p:txBody>
      </p:sp>
      <p:pic>
        <p:nvPicPr>
          <p:cNvPr id="9220" name="Picture 3"/>
          <p:cNvPicPr>
            <a:picLocks noChangeAspect="1" noChangeArrowheads="1"/>
          </p:cNvPicPr>
          <p:nvPr/>
        </p:nvPicPr>
        <p:blipFill>
          <a:blip r:embed="rId3"/>
          <a:srcRect/>
          <a:stretch>
            <a:fillRect/>
          </a:stretch>
        </p:blipFill>
        <p:spPr bwMode="auto">
          <a:xfrm>
            <a:off x="0" y="2290093"/>
            <a:ext cx="9144000" cy="365918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p:txBody>
          <a:bodyPr/>
          <a:lstStyle/>
          <a:p>
            <a:pPr>
              <a:defRPr/>
            </a:pPr>
            <a:r>
              <a:rPr lang="en-US"/>
              <a:t>Interesting and True …</a:t>
            </a:r>
          </a:p>
        </p:txBody>
      </p:sp>
      <p:sp>
        <p:nvSpPr>
          <p:cNvPr id="67587" name="Rectangle 3"/>
          <p:cNvSpPr>
            <a:spLocks noGrp="1" noRot="1" noChangeArrowheads="1"/>
          </p:cNvSpPr>
          <p:nvPr>
            <p:ph idx="1"/>
          </p:nvPr>
        </p:nvSpPr>
        <p:spPr>
          <a:xfrm>
            <a:off x="864382" y="2489200"/>
            <a:ext cx="7452034" cy="3530600"/>
          </a:xfrm>
        </p:spPr>
        <p:txBody>
          <a:bodyPr>
            <a:normAutofit/>
          </a:bodyPr>
          <a:lstStyle/>
          <a:p>
            <a:pPr>
              <a:defRPr/>
            </a:pPr>
            <a:r>
              <a:rPr lang="el-GR" sz="2000" dirty="0" smtClean="0"/>
              <a:t>Η προνυμφο-θεραπεία (</a:t>
            </a:r>
            <a:r>
              <a:rPr lang="en-US" sz="2000" dirty="0" smtClean="0"/>
              <a:t>maggot therapy</a:t>
            </a:r>
            <a:r>
              <a:rPr lang="el-GR" sz="2000" dirty="0" smtClean="0"/>
              <a:t>) είναι περισσότερο διαδεδομένη στη Μεγάλη Βρετανία και την Ευρώπη παρά στις ΗΠΑ</a:t>
            </a:r>
            <a:r>
              <a:rPr lang="en-US" sz="2000" dirty="0" smtClean="0"/>
              <a:t>.</a:t>
            </a:r>
            <a:endParaRPr lang="en-US" sz="2000" dirty="0"/>
          </a:p>
          <a:p>
            <a:pPr>
              <a:defRPr/>
            </a:pPr>
            <a:r>
              <a:rPr lang="el-GR" sz="2000" dirty="0" smtClean="0"/>
              <a:t>Στη Μεγάλη Βρετανία έχουν γίνει περί τις </a:t>
            </a:r>
            <a:r>
              <a:rPr lang="en-US" sz="2000" dirty="0" smtClean="0"/>
              <a:t>25,000 </a:t>
            </a:r>
            <a:r>
              <a:rPr lang="el-GR" sz="2000" dirty="0" smtClean="0"/>
              <a:t>θεραπείες από το </a:t>
            </a:r>
            <a:r>
              <a:rPr lang="en-US" sz="2000" dirty="0" smtClean="0"/>
              <a:t>1995</a:t>
            </a:r>
            <a:r>
              <a:rPr lang="en-US" sz="2000" dirty="0"/>
              <a:t>.</a:t>
            </a:r>
          </a:p>
          <a:p>
            <a:pPr>
              <a:defRPr/>
            </a:pPr>
            <a:r>
              <a:rPr lang="el-GR" sz="2000" dirty="0" smtClean="0"/>
              <a:t>Ο </a:t>
            </a:r>
            <a:r>
              <a:rPr lang="en-US" sz="2000" dirty="0" smtClean="0"/>
              <a:t>Ronald </a:t>
            </a:r>
            <a:r>
              <a:rPr lang="en-US" sz="2000" dirty="0"/>
              <a:t>Sherman, M.D. </a:t>
            </a:r>
            <a:r>
              <a:rPr lang="el-GR" sz="2000" dirty="0" smtClean="0"/>
              <a:t>έχει εισαγάγει την προνυμφο-θεραπεία στις ΗΠΑ. Βρίσκεται στο </a:t>
            </a:r>
            <a:r>
              <a:rPr lang="en-US" sz="2000" dirty="0" smtClean="0"/>
              <a:t>U</a:t>
            </a:r>
            <a:r>
              <a:rPr lang="en-US" sz="2000" dirty="0"/>
              <a:t>. of Calif., Irvine.</a:t>
            </a:r>
          </a:p>
          <a:p>
            <a:pPr>
              <a:defRPr/>
            </a:pPr>
            <a:endParaRPr lang="en-US" sz="2000" dirty="0"/>
          </a:p>
          <a:p>
            <a:pPr>
              <a:buFont typeface="Arial" charset="0"/>
              <a:buNone/>
              <a:defRPr/>
            </a:pP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6"/>
          <p:cNvSpPr txBox="1">
            <a:spLocks noChangeArrowheads="1"/>
          </p:cNvSpPr>
          <p:nvPr/>
        </p:nvSpPr>
        <p:spPr bwMode="auto">
          <a:xfrm>
            <a:off x="1547664" y="713201"/>
            <a:ext cx="5943600" cy="1066800"/>
          </a:xfrm>
          <a:prstGeom prst="rect">
            <a:avLst/>
          </a:prstGeom>
          <a:noFill/>
          <a:ln w="9525">
            <a:noFill/>
            <a:miter lim="800000"/>
            <a:headEnd/>
            <a:tailEnd/>
          </a:ln>
        </p:spPr>
        <p:txBody>
          <a:bodyPr>
            <a:spAutoFit/>
          </a:bodyPr>
          <a:lstStyle/>
          <a:p>
            <a:r>
              <a:rPr lang="en-US" sz="3200" b="0" dirty="0">
                <a:solidFill>
                  <a:schemeClr val="bg1"/>
                </a:solidFill>
                <a:latin typeface="Ebrima" panose="02000000000000000000" pitchFamily="2" charset="0"/>
                <a:ea typeface="Ebrima" panose="02000000000000000000" pitchFamily="2" charset="0"/>
                <a:cs typeface="Ebrima" panose="02000000000000000000" pitchFamily="2" charset="0"/>
              </a:rPr>
              <a:t>Maggots Feeding at Edge of an Ulcerating Wound on Foot</a:t>
            </a:r>
          </a:p>
        </p:txBody>
      </p:sp>
      <p:pic>
        <p:nvPicPr>
          <p:cNvPr id="81923" name="Picture 2" descr="Maggotw Day 3A.jpg (20502 bytes)"/>
          <p:cNvPicPr>
            <a:picLocks noChangeAspect="1" noChangeArrowheads="1"/>
          </p:cNvPicPr>
          <p:nvPr/>
        </p:nvPicPr>
        <p:blipFill>
          <a:blip r:embed="rId2"/>
          <a:srcRect/>
          <a:stretch>
            <a:fillRect/>
          </a:stretch>
        </p:blipFill>
        <p:spPr bwMode="auto">
          <a:xfrm>
            <a:off x="1769914" y="2384884"/>
            <a:ext cx="5499100"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maggots_amputation"/>
          <p:cNvPicPr>
            <a:picLocks noChangeAspect="1" noChangeArrowheads="1"/>
          </p:cNvPicPr>
          <p:nvPr/>
        </p:nvPicPr>
        <p:blipFill>
          <a:blip r:embed="rId2"/>
          <a:srcRect/>
          <a:stretch>
            <a:fillRect/>
          </a:stretch>
        </p:blipFill>
        <p:spPr bwMode="auto">
          <a:xfrm>
            <a:off x="1714500" y="2276872"/>
            <a:ext cx="5943600" cy="4457700"/>
          </a:xfrm>
          <a:prstGeom prst="rect">
            <a:avLst/>
          </a:prstGeom>
          <a:noFill/>
          <a:ln w="9525">
            <a:noFill/>
            <a:miter lim="800000"/>
            <a:headEnd/>
            <a:tailEnd/>
          </a:ln>
        </p:spPr>
      </p:pic>
      <p:sp>
        <p:nvSpPr>
          <p:cNvPr id="82947" name="Text Box 5"/>
          <p:cNvSpPr txBox="1">
            <a:spLocks noChangeArrowheads="1"/>
          </p:cNvSpPr>
          <p:nvPr/>
        </p:nvSpPr>
        <p:spPr bwMode="auto">
          <a:xfrm>
            <a:off x="1439652" y="728700"/>
            <a:ext cx="6324600" cy="1066800"/>
          </a:xfrm>
          <a:prstGeom prst="rect">
            <a:avLst/>
          </a:prstGeom>
          <a:noFill/>
          <a:ln w="9525">
            <a:noFill/>
            <a:miter lim="800000"/>
            <a:headEnd/>
            <a:tailEnd/>
          </a:ln>
        </p:spPr>
        <p:txBody>
          <a:bodyPr>
            <a:spAutoFit/>
          </a:bodyPr>
          <a:lstStyle/>
          <a:p>
            <a:r>
              <a:rPr lang="en-US" sz="3200" b="0" dirty="0">
                <a:solidFill>
                  <a:schemeClr val="bg1"/>
                </a:solidFill>
                <a:latin typeface="Ebrima" panose="02000000000000000000" pitchFamily="2" charset="0"/>
                <a:ea typeface="Ebrima" panose="02000000000000000000" pitchFamily="2" charset="0"/>
                <a:cs typeface="Ebrima" panose="02000000000000000000" pitchFamily="2" charset="0"/>
              </a:rPr>
              <a:t>Maggots Cleaning Up a Wound Associated with an Amputation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p:cNvSpPr>
            <a:spLocks noGrp="1"/>
          </p:cNvSpPr>
          <p:nvPr>
            <p:ph type="sldNum" sz="quarter" idx="12"/>
          </p:nvPr>
        </p:nvSpPr>
        <p:spPr>
          <a:noFill/>
        </p:spPr>
        <p:txBody>
          <a:bodyPr/>
          <a:lstStyle/>
          <a:p>
            <a:fld id="{96CB2126-5FFB-4DF3-A26D-A3F8E540B849}" type="slidenum">
              <a:rPr lang="el-GR" smtClean="0"/>
              <a:pPr/>
              <a:t>73</a:t>
            </a:fld>
            <a:endParaRPr lang="el-GR" smtClean="0"/>
          </a:p>
        </p:txBody>
      </p:sp>
      <p:pic>
        <p:nvPicPr>
          <p:cNvPr id="83971" name="Picture 2"/>
          <p:cNvPicPr>
            <a:picLocks noChangeAspect="1" noChangeArrowheads="1"/>
          </p:cNvPicPr>
          <p:nvPr/>
        </p:nvPicPr>
        <p:blipFill>
          <a:blip r:embed="rId2"/>
          <a:srcRect/>
          <a:stretch>
            <a:fillRect/>
          </a:stretch>
        </p:blipFill>
        <p:spPr bwMode="auto">
          <a:xfrm>
            <a:off x="900112" y="1683084"/>
            <a:ext cx="3335999" cy="2501999"/>
          </a:xfrm>
          <a:prstGeom prst="rect">
            <a:avLst/>
          </a:prstGeom>
          <a:noFill/>
          <a:ln w="9525" algn="ctr">
            <a:noFill/>
            <a:miter lim="800000"/>
            <a:headEnd/>
            <a:tailEnd/>
          </a:ln>
        </p:spPr>
      </p:pic>
      <p:pic>
        <p:nvPicPr>
          <p:cNvPr id="83972" name="Picture 3"/>
          <p:cNvPicPr>
            <a:picLocks noChangeAspect="1" noChangeArrowheads="1"/>
          </p:cNvPicPr>
          <p:nvPr/>
        </p:nvPicPr>
        <p:blipFill>
          <a:blip r:embed="rId3"/>
          <a:srcRect/>
          <a:stretch>
            <a:fillRect/>
          </a:stretch>
        </p:blipFill>
        <p:spPr bwMode="auto">
          <a:xfrm>
            <a:off x="4987265" y="1697371"/>
            <a:ext cx="3316948" cy="2487711"/>
          </a:xfrm>
          <a:prstGeom prst="rect">
            <a:avLst/>
          </a:prstGeom>
          <a:noFill/>
          <a:ln w="9525" algn="ctr">
            <a:noFill/>
            <a:miter lim="800000"/>
            <a:headEnd/>
            <a:tailEnd/>
          </a:ln>
        </p:spPr>
      </p:pic>
      <p:pic>
        <p:nvPicPr>
          <p:cNvPr id="83973" name="Picture 4"/>
          <p:cNvPicPr>
            <a:picLocks noChangeAspect="1" noChangeArrowheads="1"/>
          </p:cNvPicPr>
          <p:nvPr/>
        </p:nvPicPr>
        <p:blipFill>
          <a:blip r:embed="rId4"/>
          <a:srcRect/>
          <a:stretch>
            <a:fillRect/>
          </a:stretch>
        </p:blipFill>
        <p:spPr bwMode="auto">
          <a:xfrm>
            <a:off x="2843808" y="4257092"/>
            <a:ext cx="3336776" cy="250258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LWF00041"/>
          <p:cNvPicPr>
            <a:picLocks noChangeAspect="1" noChangeArrowheads="1"/>
          </p:cNvPicPr>
          <p:nvPr/>
        </p:nvPicPr>
        <p:blipFill>
          <a:blip r:embed="rId2"/>
          <a:srcRect/>
          <a:stretch>
            <a:fillRect/>
          </a:stretch>
        </p:blipFill>
        <p:spPr bwMode="auto">
          <a:xfrm>
            <a:off x="2591593" y="1816938"/>
            <a:ext cx="4418013" cy="5029200"/>
          </a:xfrm>
          <a:prstGeom prst="rect">
            <a:avLst/>
          </a:prstGeom>
          <a:noFill/>
          <a:ln w="9525">
            <a:noFill/>
            <a:miter lim="800000"/>
            <a:headEnd/>
            <a:tailEnd/>
          </a:ln>
        </p:spPr>
      </p:pic>
      <p:sp>
        <p:nvSpPr>
          <p:cNvPr id="84995" name="Text Box 5"/>
          <p:cNvSpPr txBox="1">
            <a:spLocks noChangeArrowheads="1"/>
          </p:cNvSpPr>
          <p:nvPr/>
        </p:nvSpPr>
        <p:spPr bwMode="auto">
          <a:xfrm>
            <a:off x="1583668" y="584684"/>
            <a:ext cx="6248400" cy="1066800"/>
          </a:xfrm>
          <a:prstGeom prst="rect">
            <a:avLst/>
          </a:prstGeom>
          <a:noFill/>
          <a:ln w="9525">
            <a:noFill/>
            <a:miter lim="800000"/>
            <a:headEnd/>
            <a:tailEnd/>
          </a:ln>
        </p:spPr>
        <p:txBody>
          <a:bodyPr>
            <a:spAutoFit/>
          </a:bodyPr>
          <a:lstStyle/>
          <a:p>
            <a:r>
              <a:rPr lang="en-US" sz="3200" b="0" dirty="0">
                <a:solidFill>
                  <a:schemeClr val="bg1"/>
                </a:solidFill>
                <a:latin typeface="Ebrima" panose="02000000000000000000" pitchFamily="2" charset="0"/>
                <a:ea typeface="Ebrima" panose="02000000000000000000" pitchFamily="2" charset="0"/>
                <a:cs typeface="Ebrima" panose="02000000000000000000" pitchFamily="2" charset="0"/>
              </a:rPr>
              <a:t>Vertebrate Biology/Taxidermy – Skull and Skelton Preparation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age24c"/>
          <p:cNvPicPr>
            <a:picLocks noChangeAspect="1" noChangeArrowheads="1"/>
          </p:cNvPicPr>
          <p:nvPr/>
        </p:nvPicPr>
        <p:blipFill>
          <a:blip r:embed="rId2"/>
          <a:srcRect l="2248" t="3371" r="2248"/>
          <a:stretch>
            <a:fillRect/>
          </a:stretch>
        </p:blipFill>
        <p:spPr bwMode="auto">
          <a:xfrm>
            <a:off x="1079612" y="2204864"/>
            <a:ext cx="6765032" cy="4563080"/>
          </a:xfrm>
          <a:prstGeom prst="rect">
            <a:avLst/>
          </a:prstGeom>
          <a:noFill/>
          <a:ln w="9525">
            <a:noFill/>
            <a:miter lim="800000"/>
            <a:headEnd/>
            <a:tailEnd/>
          </a:ln>
        </p:spPr>
      </p:pic>
      <p:sp>
        <p:nvSpPr>
          <p:cNvPr id="86019" name="Text Box 5"/>
          <p:cNvSpPr txBox="1">
            <a:spLocks noChangeArrowheads="1"/>
          </p:cNvSpPr>
          <p:nvPr/>
        </p:nvSpPr>
        <p:spPr bwMode="auto">
          <a:xfrm>
            <a:off x="1223628" y="584684"/>
            <a:ext cx="6477000" cy="1311275"/>
          </a:xfrm>
          <a:prstGeom prst="rect">
            <a:avLst/>
          </a:prstGeom>
          <a:noFill/>
          <a:ln w="9525">
            <a:noFill/>
            <a:miter lim="800000"/>
            <a:headEnd/>
            <a:tailEnd/>
          </a:ln>
        </p:spPr>
        <p:txBody>
          <a:bodyPr>
            <a:spAutoFit/>
          </a:bodyPr>
          <a:lstStyle/>
          <a:p>
            <a:r>
              <a:rPr lang="en-US" sz="4000" b="0" dirty="0">
                <a:solidFill>
                  <a:schemeClr val="bg1"/>
                </a:solidFill>
                <a:latin typeface="Ebrima" panose="02000000000000000000" pitchFamily="2" charset="0"/>
                <a:ea typeface="Ebrima" panose="02000000000000000000" pitchFamily="2" charset="0"/>
                <a:cs typeface="Ebrima" panose="02000000000000000000" pitchFamily="2" charset="0"/>
              </a:rPr>
              <a:t>A Skull Cleaned by </a:t>
            </a:r>
            <a:r>
              <a:rPr lang="en-US" sz="4000" b="0" dirty="0" err="1">
                <a:solidFill>
                  <a:schemeClr val="bg1"/>
                </a:solidFill>
                <a:latin typeface="Ebrima" panose="02000000000000000000" pitchFamily="2" charset="0"/>
                <a:ea typeface="Ebrima" panose="02000000000000000000" pitchFamily="2" charset="0"/>
                <a:cs typeface="Ebrima" panose="02000000000000000000" pitchFamily="2" charset="0"/>
              </a:rPr>
              <a:t>Dermestid</a:t>
            </a:r>
            <a:r>
              <a:rPr lang="en-US" sz="4000" b="0" dirty="0">
                <a:solidFill>
                  <a:schemeClr val="bg1"/>
                </a:solidFill>
                <a:latin typeface="Ebrima" panose="02000000000000000000" pitchFamily="2" charset="0"/>
                <a:ea typeface="Ebrima" panose="02000000000000000000" pitchFamily="2" charset="0"/>
                <a:cs typeface="Ebrima" panose="02000000000000000000" pitchFamily="2" charset="0"/>
              </a:rPr>
              <a:t> Beetles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mammal skulls"/>
          <p:cNvPicPr>
            <a:picLocks noChangeAspect="1" noChangeArrowheads="1"/>
          </p:cNvPicPr>
          <p:nvPr/>
        </p:nvPicPr>
        <p:blipFill>
          <a:blip r:embed="rId2"/>
          <a:srcRect/>
          <a:stretch>
            <a:fillRect/>
          </a:stretch>
        </p:blipFill>
        <p:spPr bwMode="auto">
          <a:xfrm>
            <a:off x="1562100" y="2204864"/>
            <a:ext cx="6096000" cy="4572000"/>
          </a:xfrm>
          <a:prstGeom prst="rect">
            <a:avLst/>
          </a:prstGeom>
          <a:noFill/>
          <a:ln w="9525">
            <a:noFill/>
            <a:miter lim="800000"/>
            <a:headEnd/>
            <a:tailEnd/>
          </a:ln>
        </p:spPr>
      </p:pic>
      <p:sp>
        <p:nvSpPr>
          <p:cNvPr id="87043" name="Text Box 5"/>
          <p:cNvSpPr txBox="1">
            <a:spLocks noChangeArrowheads="1"/>
          </p:cNvSpPr>
          <p:nvPr/>
        </p:nvSpPr>
        <p:spPr bwMode="auto">
          <a:xfrm>
            <a:off x="838200" y="656692"/>
            <a:ext cx="7543800" cy="1066800"/>
          </a:xfrm>
          <a:prstGeom prst="rect">
            <a:avLst/>
          </a:prstGeom>
          <a:noFill/>
          <a:ln w="9525">
            <a:noFill/>
            <a:miter lim="800000"/>
            <a:headEnd/>
            <a:tailEnd/>
          </a:ln>
        </p:spPr>
        <p:txBody>
          <a:bodyPr>
            <a:spAutoFit/>
          </a:bodyPr>
          <a:lstStyle/>
          <a:p>
            <a:r>
              <a:rPr lang="en-US" sz="3200" b="0" dirty="0">
                <a:solidFill>
                  <a:schemeClr val="bg1"/>
                </a:solidFill>
                <a:latin typeface="Ebrima" panose="02000000000000000000" pitchFamily="2" charset="0"/>
                <a:ea typeface="Ebrima" panose="02000000000000000000" pitchFamily="2" charset="0"/>
                <a:cs typeface="Ebrima" panose="02000000000000000000" pitchFamily="2" charset="0"/>
              </a:rPr>
              <a:t>Trays of Vertebrate Skulls in Dept. Of Vertebrate Biology, Univ. of Michigan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greathornedowl"/>
          <p:cNvPicPr>
            <a:picLocks noChangeAspect="1" noChangeArrowheads="1"/>
          </p:cNvPicPr>
          <p:nvPr/>
        </p:nvPicPr>
        <p:blipFill>
          <a:blip r:embed="rId2">
            <a:lum bright="6000" contrast="6000"/>
          </a:blip>
          <a:srcRect/>
          <a:stretch>
            <a:fillRect/>
          </a:stretch>
        </p:blipFill>
        <p:spPr bwMode="auto">
          <a:xfrm>
            <a:off x="2955925" y="1600200"/>
            <a:ext cx="3536950" cy="5257800"/>
          </a:xfrm>
          <a:prstGeom prst="rect">
            <a:avLst/>
          </a:prstGeom>
          <a:noFill/>
          <a:ln w="9525">
            <a:noFill/>
            <a:miter lim="800000"/>
            <a:headEnd/>
            <a:tailEnd/>
          </a:ln>
        </p:spPr>
      </p:pic>
      <p:sp>
        <p:nvSpPr>
          <p:cNvPr id="88067" name="Text Box 5"/>
          <p:cNvSpPr txBox="1">
            <a:spLocks noChangeArrowheads="1"/>
          </p:cNvSpPr>
          <p:nvPr/>
        </p:nvSpPr>
        <p:spPr bwMode="auto">
          <a:xfrm>
            <a:off x="1143000" y="764704"/>
            <a:ext cx="7162800" cy="707886"/>
          </a:xfrm>
          <a:prstGeom prst="rect">
            <a:avLst/>
          </a:prstGeom>
          <a:noFill/>
          <a:ln w="9525">
            <a:noFill/>
            <a:miter lim="800000"/>
            <a:headEnd/>
            <a:tailEnd/>
          </a:ln>
        </p:spPr>
        <p:txBody>
          <a:bodyPr>
            <a:spAutoFit/>
          </a:bodyPr>
          <a:lstStyle/>
          <a:p>
            <a:r>
              <a:rPr lang="en-US" sz="4000" b="0" dirty="0">
                <a:solidFill>
                  <a:schemeClr val="bg1"/>
                </a:solidFill>
                <a:latin typeface="Ebrima" panose="02000000000000000000" pitchFamily="2" charset="0"/>
                <a:ea typeface="Ebrima" panose="02000000000000000000" pitchFamily="2" charset="0"/>
                <a:cs typeface="Ebrima" panose="02000000000000000000" pitchFamily="2" charset="0"/>
              </a:rPr>
              <a:t>A Great Horned Owl Skeleton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colony"/>
          <p:cNvPicPr>
            <a:picLocks noChangeAspect="1" noChangeArrowheads="1"/>
          </p:cNvPicPr>
          <p:nvPr/>
        </p:nvPicPr>
        <p:blipFill>
          <a:blip r:embed="rId2">
            <a:lum bright="6000" contrast="6000"/>
          </a:blip>
          <a:srcRect/>
          <a:stretch>
            <a:fillRect/>
          </a:stretch>
        </p:blipFill>
        <p:spPr bwMode="auto">
          <a:xfrm>
            <a:off x="2447131" y="1670331"/>
            <a:ext cx="4402138" cy="5181600"/>
          </a:xfrm>
          <a:prstGeom prst="rect">
            <a:avLst/>
          </a:prstGeom>
          <a:noFill/>
          <a:ln w="9525">
            <a:noFill/>
            <a:miter lim="800000"/>
            <a:headEnd/>
            <a:tailEnd/>
          </a:ln>
        </p:spPr>
      </p:pic>
      <p:sp>
        <p:nvSpPr>
          <p:cNvPr id="89091" name="Text Box 5"/>
          <p:cNvSpPr txBox="1">
            <a:spLocks noChangeArrowheads="1"/>
          </p:cNvSpPr>
          <p:nvPr/>
        </p:nvSpPr>
        <p:spPr bwMode="auto">
          <a:xfrm>
            <a:off x="1447800" y="764704"/>
            <a:ext cx="6400800" cy="701675"/>
          </a:xfrm>
          <a:prstGeom prst="rect">
            <a:avLst/>
          </a:prstGeom>
          <a:noFill/>
          <a:ln w="9525">
            <a:noFill/>
            <a:miter lim="800000"/>
            <a:headEnd/>
            <a:tailEnd/>
          </a:ln>
        </p:spPr>
        <p:txBody>
          <a:bodyPr>
            <a:spAutoFit/>
          </a:bodyPr>
          <a:lstStyle/>
          <a:p>
            <a:r>
              <a:rPr lang="en-US" sz="4000" b="0" dirty="0" err="1">
                <a:solidFill>
                  <a:schemeClr val="bg1"/>
                </a:solidFill>
                <a:latin typeface="Ebrima" panose="02000000000000000000" pitchFamily="2" charset="0"/>
                <a:ea typeface="Ebrima" panose="02000000000000000000" pitchFamily="2" charset="0"/>
                <a:cs typeface="Ebrima" panose="02000000000000000000" pitchFamily="2" charset="0"/>
              </a:rPr>
              <a:t>Dermestid</a:t>
            </a:r>
            <a:r>
              <a:rPr lang="en-US" sz="4000" b="0" dirty="0">
                <a:solidFill>
                  <a:schemeClr val="bg1"/>
                </a:solidFill>
                <a:latin typeface="Ebrima" panose="02000000000000000000" pitchFamily="2" charset="0"/>
                <a:ea typeface="Ebrima" panose="02000000000000000000" pitchFamily="2" charset="0"/>
                <a:cs typeface="Ebrima" panose="02000000000000000000" pitchFamily="2" charset="0"/>
              </a:rPr>
              <a:t> Colony Housing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bearhead"/>
          <p:cNvPicPr>
            <a:picLocks noChangeAspect="1" noChangeArrowheads="1"/>
          </p:cNvPicPr>
          <p:nvPr/>
        </p:nvPicPr>
        <p:blipFill>
          <a:blip r:embed="rId2"/>
          <a:srcRect/>
          <a:stretch>
            <a:fillRect/>
          </a:stretch>
        </p:blipFill>
        <p:spPr bwMode="auto">
          <a:xfrm>
            <a:off x="2413000" y="1371600"/>
            <a:ext cx="4470400" cy="5486400"/>
          </a:xfrm>
          <a:prstGeom prst="rect">
            <a:avLst/>
          </a:prstGeom>
          <a:noFill/>
          <a:ln w="9525">
            <a:noFill/>
            <a:miter lim="800000"/>
            <a:headEnd/>
            <a:tailEnd/>
          </a:ln>
        </p:spPr>
      </p:pic>
      <p:sp>
        <p:nvSpPr>
          <p:cNvPr id="91139" name="Text Box 5"/>
          <p:cNvSpPr txBox="1">
            <a:spLocks noChangeArrowheads="1"/>
          </p:cNvSpPr>
          <p:nvPr/>
        </p:nvSpPr>
        <p:spPr bwMode="auto">
          <a:xfrm>
            <a:off x="1295400" y="584684"/>
            <a:ext cx="6705600" cy="701675"/>
          </a:xfrm>
          <a:prstGeom prst="rect">
            <a:avLst/>
          </a:prstGeom>
          <a:noFill/>
          <a:ln w="9525">
            <a:noFill/>
            <a:miter lim="800000"/>
            <a:headEnd/>
            <a:tailEnd/>
          </a:ln>
        </p:spPr>
        <p:txBody>
          <a:bodyPr>
            <a:spAutoFit/>
          </a:bodyPr>
          <a:lstStyle/>
          <a:p>
            <a:r>
              <a:rPr lang="en-US" sz="4000" b="0" dirty="0">
                <a:solidFill>
                  <a:schemeClr val="bg1"/>
                </a:solidFill>
                <a:latin typeface="Ebrima" panose="02000000000000000000" pitchFamily="2" charset="0"/>
                <a:ea typeface="Ebrima" panose="02000000000000000000" pitchFamily="2" charset="0"/>
                <a:cs typeface="Ebrima" panose="02000000000000000000" pitchFamily="2" charset="0"/>
              </a:rPr>
              <a:t>Bear’s Skull Being Cleaned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a:xfrm>
            <a:off x="683568" y="548680"/>
            <a:ext cx="8229600" cy="1325563"/>
          </a:xfrm>
        </p:spPr>
        <p:txBody>
          <a:bodyPr/>
          <a:lstStyle/>
          <a:p>
            <a:pPr eaLnBrk="1" hangingPunct="1">
              <a:defRPr/>
            </a:pPr>
            <a:r>
              <a:rPr lang="el-GR" dirty="0" smtClean="0"/>
              <a:t>Ταυτοποίηση ατόμων με </a:t>
            </a:r>
            <a:r>
              <a:rPr lang="en-US" dirty="0" smtClean="0"/>
              <a:t/>
            </a:r>
            <a:br>
              <a:rPr lang="en-US" dirty="0" smtClean="0"/>
            </a:br>
            <a:r>
              <a:rPr lang="el-GR" dirty="0" smtClean="0"/>
              <a:t>ανάλυση </a:t>
            </a:r>
            <a:r>
              <a:rPr lang="en-US" dirty="0" smtClean="0"/>
              <a:t>STR</a:t>
            </a:r>
            <a:endParaRPr lang="el-GR" dirty="0" smtClean="0"/>
          </a:p>
        </p:txBody>
      </p:sp>
      <p:sp>
        <p:nvSpPr>
          <p:cNvPr id="155651" name="Rectangle 3"/>
          <p:cNvSpPr>
            <a:spLocks noGrp="1" noChangeArrowheads="1"/>
          </p:cNvSpPr>
          <p:nvPr>
            <p:ph idx="1"/>
          </p:nvPr>
        </p:nvSpPr>
        <p:spPr>
          <a:xfrm>
            <a:off x="457200" y="3152775"/>
            <a:ext cx="8229600" cy="2544763"/>
          </a:xfrm>
        </p:spPr>
        <p:txBody>
          <a:bodyPr/>
          <a:lstStyle/>
          <a:p>
            <a:pPr eaLnBrk="1" hangingPunct="1">
              <a:defRPr/>
            </a:pPr>
            <a:r>
              <a:rPr lang="en-US" smtClean="0"/>
              <a:t>Short Tandem Repeats</a:t>
            </a:r>
            <a:endParaRPr lang="el-GR" smtClean="0"/>
          </a:p>
          <a:p>
            <a:pPr lvl="1" eaLnBrk="1" hangingPunct="1">
              <a:defRPr/>
            </a:pPr>
            <a:r>
              <a:rPr lang="el-GR" smtClean="0"/>
              <a:t>Επαναλήψεις 2-7 </a:t>
            </a:r>
            <a:r>
              <a:rPr lang="en-US" smtClean="0"/>
              <a:t>bp</a:t>
            </a:r>
          </a:p>
          <a:p>
            <a:pPr lvl="1" eaLnBrk="1" hangingPunct="1">
              <a:defRPr/>
            </a:pPr>
            <a:r>
              <a:rPr lang="el-GR" smtClean="0"/>
              <a:t>Ιδιαίτερα μεταβλητοί τόποι</a:t>
            </a:r>
          </a:p>
          <a:p>
            <a:pPr lvl="1" eaLnBrk="1" hangingPunct="1">
              <a:defRPr/>
            </a:pPr>
            <a:r>
              <a:rPr lang="el-GR" smtClean="0"/>
              <a:t>Δυνατότητα ενίσχυσης μέσω </a:t>
            </a:r>
            <a:r>
              <a:rPr lang="en-US" smtClean="0"/>
              <a:t>PCR</a:t>
            </a:r>
            <a:endParaRPr lang="el-GR"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692696"/>
            <a:ext cx="8229600" cy="1223962"/>
          </a:xfrm>
        </p:spPr>
        <p:txBody>
          <a:bodyPr/>
          <a:lstStyle/>
          <a:p>
            <a:pPr algn="ctr">
              <a:defRPr/>
            </a:pPr>
            <a:r>
              <a:rPr lang="en-US" dirty="0" smtClean="0"/>
              <a:t>Case Study: </a:t>
            </a:r>
            <a:r>
              <a:rPr lang="el-GR" dirty="0" smtClean="0"/>
              <a:t>ιατροδικαστική εντομολογία και ενίσχυση του </a:t>
            </a:r>
            <a:r>
              <a:rPr lang="en-US" dirty="0" smtClean="0"/>
              <a:t>DNA</a:t>
            </a:r>
            <a:endParaRPr lang="el-GR" dirty="0"/>
          </a:p>
        </p:txBody>
      </p:sp>
      <p:sp>
        <p:nvSpPr>
          <p:cNvPr id="4" name="3 - Θέση περιεχομένου"/>
          <p:cNvSpPr>
            <a:spLocks noGrp="1"/>
          </p:cNvSpPr>
          <p:nvPr>
            <p:ph idx="1"/>
          </p:nvPr>
        </p:nvSpPr>
        <p:spPr>
          <a:xfrm>
            <a:off x="251520" y="2240867"/>
            <a:ext cx="4572508" cy="3169496"/>
          </a:xfrm>
        </p:spPr>
        <p:txBody>
          <a:bodyPr>
            <a:normAutofit/>
          </a:bodyPr>
          <a:lstStyle/>
          <a:p>
            <a:pPr>
              <a:spcBef>
                <a:spcPts val="600"/>
              </a:spcBef>
              <a:spcAft>
                <a:spcPts val="600"/>
              </a:spcAft>
              <a:defRPr/>
            </a:pPr>
            <a:r>
              <a:rPr lang="el-GR" sz="2200" dirty="0" err="1" smtClean="0"/>
              <a:t>Μισοθαμένο</a:t>
            </a:r>
            <a:r>
              <a:rPr lang="el-GR" sz="2200" dirty="0" smtClean="0"/>
              <a:t> πτώμα γυναίκας στην άμμο σε παραλία στη Σικελία</a:t>
            </a:r>
          </a:p>
          <a:p>
            <a:pPr>
              <a:spcBef>
                <a:spcPts val="600"/>
              </a:spcBef>
              <a:spcAft>
                <a:spcPts val="600"/>
              </a:spcAft>
              <a:defRPr/>
            </a:pPr>
            <a:r>
              <a:rPr lang="el-GR" sz="2200" dirty="0" smtClean="0"/>
              <a:t>Υποψίες ανακριτών για γνωστό επιχειρηματία, του οποίου το αυτοκίνητο το είχαν δει στην περιοχή τη νύχτα του </a:t>
            </a:r>
            <a:r>
              <a:rPr lang="el-GR" sz="2200" dirty="0" smtClean="0"/>
              <a:t>φόνου</a:t>
            </a:r>
            <a:endParaRPr lang="el-GR" sz="2200" dirty="0" smtClean="0"/>
          </a:p>
        </p:txBody>
      </p:sp>
      <p:sp>
        <p:nvSpPr>
          <p:cNvPr id="92164" name="1 - Θέση αριθμού διαφάνειας"/>
          <p:cNvSpPr>
            <a:spLocks noGrp="1"/>
          </p:cNvSpPr>
          <p:nvPr>
            <p:ph type="sldNum" sz="quarter" idx="12"/>
          </p:nvPr>
        </p:nvSpPr>
        <p:spPr>
          <a:xfrm>
            <a:off x="6553200" y="6162675"/>
            <a:ext cx="2133600" cy="476250"/>
          </a:xfrm>
          <a:noFill/>
        </p:spPr>
        <p:txBody>
          <a:bodyPr/>
          <a:lstStyle/>
          <a:p>
            <a:fld id="{87CEE486-0C80-4AFA-9DFF-1011FB44CB11}" type="slidenum">
              <a:rPr lang="el-GR" smtClean="0"/>
              <a:pPr/>
              <a:t>80</a:t>
            </a:fld>
            <a:endParaRPr lang="el-GR" smtClean="0"/>
          </a:p>
        </p:txBody>
      </p:sp>
      <p:pic>
        <p:nvPicPr>
          <p:cNvPr id="6" name="Εικόνα 5"/>
          <p:cNvPicPr>
            <a:picLocks noChangeAspect="1"/>
          </p:cNvPicPr>
          <p:nvPr/>
        </p:nvPicPr>
        <p:blipFill>
          <a:blip r:embed="rId2"/>
          <a:stretch>
            <a:fillRect/>
          </a:stretch>
        </p:blipFill>
        <p:spPr>
          <a:xfrm>
            <a:off x="4824028" y="2480239"/>
            <a:ext cx="4031177" cy="2676953"/>
          </a:xfrm>
          <a:prstGeom prst="rect">
            <a:avLst/>
          </a:prstGeom>
        </p:spPr>
      </p:pic>
      <p:sp>
        <p:nvSpPr>
          <p:cNvPr id="8" name="3 - Θέση περιεχομένου"/>
          <p:cNvSpPr txBox="1">
            <a:spLocks/>
          </p:cNvSpPr>
          <p:nvPr/>
        </p:nvSpPr>
        <p:spPr>
          <a:xfrm>
            <a:off x="251520" y="5410363"/>
            <a:ext cx="8603685" cy="12285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auto">
              <a:spcBef>
                <a:spcPts val="600"/>
              </a:spcBef>
              <a:spcAft>
                <a:spcPts val="600"/>
              </a:spcAft>
              <a:defRPr/>
            </a:pPr>
            <a:r>
              <a:rPr lang="el-GR" sz="2200" dirty="0" smtClean="0"/>
              <a:t>Έρευνα στο σπίτι του υπόπτου δεν απέφερε κανένα σημαντικό εύρημα, εκτός από κηλίδα από αίμα γεύματος κουνουπιού στον τοίχο</a:t>
            </a:r>
            <a:endParaRPr lang="el-GR" sz="2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89D5AC4A-C8B0-4A9A-9FF8-CDEE04C13744}" type="slidenum">
              <a:rPr lang="el-GR" smtClean="0"/>
              <a:pPr>
                <a:defRPr/>
              </a:pPr>
              <a:t>81</a:t>
            </a:fld>
            <a:endParaRPr lang="el-GR"/>
          </a:p>
        </p:txBody>
      </p:sp>
      <p:sp>
        <p:nvSpPr>
          <p:cNvPr id="5" name="3 - Θέση περιεχομένου"/>
          <p:cNvSpPr txBox="1">
            <a:spLocks/>
          </p:cNvSpPr>
          <p:nvPr/>
        </p:nvSpPr>
        <p:spPr>
          <a:xfrm>
            <a:off x="403225" y="2321260"/>
            <a:ext cx="5248895" cy="44201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auto">
              <a:spcBef>
                <a:spcPts val="600"/>
              </a:spcBef>
              <a:spcAft>
                <a:spcPts val="600"/>
              </a:spcAft>
              <a:defRPr/>
            </a:pPr>
            <a:r>
              <a:rPr lang="el-GR" sz="2200" dirty="0" smtClean="0"/>
              <a:t>Απορρόφηση κηλίδας σε υγρό διηθητικό χαρτί, απομόνωση </a:t>
            </a:r>
            <a:r>
              <a:rPr lang="en-US" sz="2200" dirty="0" smtClean="0"/>
              <a:t>DNA</a:t>
            </a:r>
            <a:r>
              <a:rPr lang="el-GR" sz="2200" dirty="0" smtClean="0"/>
              <a:t> αίματος και </a:t>
            </a:r>
            <a:r>
              <a:rPr lang="en-US" sz="2200" dirty="0" smtClean="0"/>
              <a:t>PCR </a:t>
            </a:r>
            <a:r>
              <a:rPr lang="el-GR" sz="2200" dirty="0" smtClean="0"/>
              <a:t>ενίσχυση: το αίμα ανήκει στην κοπέλα</a:t>
            </a:r>
          </a:p>
          <a:p>
            <a:pPr fontAlgn="auto">
              <a:spcBef>
                <a:spcPts val="600"/>
              </a:spcBef>
              <a:spcAft>
                <a:spcPts val="600"/>
              </a:spcAft>
              <a:defRPr/>
            </a:pPr>
            <a:r>
              <a:rPr lang="el-GR" sz="2200" dirty="0" smtClean="0"/>
              <a:t>Συλλογή υπολειμμάτων κουνουπιού και ταυτοποίηση του είδους του: </a:t>
            </a:r>
            <a:r>
              <a:rPr lang="en-US" sz="2200" i="1" dirty="0" err="1" smtClean="0"/>
              <a:t>Culex</a:t>
            </a:r>
            <a:r>
              <a:rPr lang="en-US" sz="2200" i="1" dirty="0" smtClean="0"/>
              <a:t> </a:t>
            </a:r>
            <a:r>
              <a:rPr lang="en-US" sz="2200" i="1" dirty="0" err="1" smtClean="0"/>
              <a:t>pipiens</a:t>
            </a:r>
            <a:r>
              <a:rPr lang="en-US" sz="2200" dirty="0" smtClean="0"/>
              <a:t>, </a:t>
            </a:r>
            <a:r>
              <a:rPr lang="el-GR" sz="2200" dirty="0" smtClean="0"/>
              <a:t>ένα είδος που δεν συνηθίζει να διανύει μεγάλες αποστάσεις, όπως αυτή ανάμεσα στο σπίτι του υπόπτου και τον τόπο του εγκλήματος</a:t>
            </a:r>
          </a:p>
        </p:txBody>
      </p:sp>
      <p:pic>
        <p:nvPicPr>
          <p:cNvPr id="6" name="Εικόνα 5"/>
          <p:cNvPicPr>
            <a:picLocks noChangeAspect="1"/>
          </p:cNvPicPr>
          <p:nvPr/>
        </p:nvPicPr>
        <p:blipFill>
          <a:blip r:embed="rId2"/>
          <a:stretch>
            <a:fillRect/>
          </a:stretch>
        </p:blipFill>
        <p:spPr>
          <a:xfrm flipH="1">
            <a:off x="5904148" y="2475389"/>
            <a:ext cx="3146878" cy="2360159"/>
          </a:xfrm>
          <a:prstGeom prst="rect">
            <a:avLst/>
          </a:prstGeom>
        </p:spPr>
      </p:pic>
    </p:spTree>
    <p:extLst>
      <p:ext uri="{BB962C8B-B14F-4D97-AF65-F5344CB8AC3E}">
        <p14:creationId xmlns:p14="http://schemas.microsoft.com/office/powerpoint/2010/main" val="278425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539552" y="2492896"/>
            <a:ext cx="8136110" cy="2812008"/>
          </a:xfrm>
        </p:spPr>
        <p:txBody>
          <a:bodyPr/>
          <a:lstStyle/>
          <a:p>
            <a:r>
              <a:rPr lang="el-GR" sz="2800" dirty="0"/>
              <a:t>Αυτές οι αποδείξεις, μαζί με κόκκους άμμου και κομμάτια φύλλων που βρέθηκαν στα ρούχα του υπόπτου που ταίριαζαν σε δείγματα της παραλίας, βοήθησαν να καταδικαστεί ο ύποπτος για φόνο δευτέρου βαθμού.</a:t>
            </a:r>
            <a:endParaRPr lang="en-US" sz="2800" dirty="0"/>
          </a:p>
          <a:p>
            <a:pPr marL="0" indent="0">
              <a:buNone/>
            </a:pPr>
            <a:endParaRPr lang="el-GR" dirty="0"/>
          </a:p>
        </p:txBody>
      </p:sp>
      <p:sp>
        <p:nvSpPr>
          <p:cNvPr id="4" name="Θέση αριθμού διαφάνειας 3"/>
          <p:cNvSpPr>
            <a:spLocks noGrp="1"/>
          </p:cNvSpPr>
          <p:nvPr>
            <p:ph type="sldNum" sz="quarter" idx="12"/>
          </p:nvPr>
        </p:nvSpPr>
        <p:spPr/>
        <p:txBody>
          <a:bodyPr/>
          <a:lstStyle/>
          <a:p>
            <a:pPr>
              <a:defRPr/>
            </a:pPr>
            <a:fld id="{89D5AC4A-C8B0-4A9A-9FF8-CDEE04C13744}" type="slidenum">
              <a:rPr lang="el-GR" smtClean="0"/>
              <a:pPr>
                <a:defRPr/>
              </a:pPr>
              <a:t>82</a:t>
            </a:fld>
            <a:endParaRPr lang="el-GR"/>
          </a:p>
        </p:txBody>
      </p:sp>
    </p:spTree>
    <p:extLst>
      <p:ext uri="{BB962C8B-B14F-4D97-AF65-F5344CB8AC3E}">
        <p14:creationId xmlns:p14="http://schemas.microsoft.com/office/powerpoint/2010/main" val="2365607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idx="1"/>
          </p:nvPr>
        </p:nvSpPr>
        <p:spPr>
          <a:xfrm>
            <a:off x="215516" y="2420888"/>
            <a:ext cx="8839200" cy="3529136"/>
          </a:xfrm>
        </p:spPr>
        <p:txBody>
          <a:bodyPr/>
          <a:lstStyle/>
          <a:p>
            <a:pPr eaLnBrk="1" hangingPunct="1">
              <a:defRPr/>
            </a:pPr>
            <a:r>
              <a:rPr lang="en-US" dirty="0" smtClean="0"/>
              <a:t>To FBI </a:t>
            </a:r>
            <a:r>
              <a:rPr lang="el-GR" dirty="0" smtClean="0"/>
              <a:t>χρησιμοποίησε για πρώτη φορά τα γενετικά αποτυπώματα το 1988</a:t>
            </a:r>
          </a:p>
          <a:p>
            <a:pPr eaLnBrk="1" hangingPunct="1">
              <a:defRPr/>
            </a:pPr>
            <a:r>
              <a:rPr lang="el-GR" dirty="0" smtClean="0"/>
              <a:t>Μέχρι το 1997 είχε επιλέξει 13 βασικούς γενετικούς τόπους </a:t>
            </a:r>
            <a:r>
              <a:rPr lang="en-US" dirty="0" smtClean="0"/>
              <a:t>STR </a:t>
            </a:r>
            <a:endParaRPr lang="el-GR" dirty="0" smtClean="0"/>
          </a:p>
          <a:p>
            <a:pPr lvl="1" eaLnBrk="1" hangingPunct="1">
              <a:defRPr/>
            </a:pPr>
            <a:r>
              <a:rPr lang="el-GR" dirty="0" smtClean="0"/>
              <a:t>12 </a:t>
            </a:r>
            <a:r>
              <a:rPr lang="el-GR" dirty="0" err="1" smtClean="0"/>
              <a:t>αυτοσώματα</a:t>
            </a:r>
            <a:endParaRPr lang="el-GR" dirty="0" smtClean="0"/>
          </a:p>
          <a:p>
            <a:pPr lvl="1" eaLnBrk="1" hangingPunct="1">
              <a:defRPr/>
            </a:pPr>
            <a:r>
              <a:rPr lang="el-GR" dirty="0" smtClean="0"/>
              <a:t>5-30 επαναλήψεις</a:t>
            </a:r>
          </a:p>
          <a:p>
            <a:pPr eaLnBrk="1" hangingPunct="1">
              <a:defRPr/>
            </a:pPr>
            <a:r>
              <a:rPr lang="el-GR" dirty="0" err="1" smtClean="0"/>
              <a:t>αμελογενίνη</a:t>
            </a:r>
            <a:r>
              <a:rPr lang="el-GR" dirty="0" smtClean="0"/>
              <a:t>: πρωτεΐνη του σμάλτου των δοντιών στα φυλετικά χρωμοσώματα (στην ομόλογη περιοχή του Χ και του Υ, όπου όμως δεν γίνονται </a:t>
            </a:r>
            <a:r>
              <a:rPr lang="el-GR" dirty="0" err="1" smtClean="0"/>
              <a:t>ανασυνδυασμοί</a:t>
            </a:r>
            <a:r>
              <a:rPr lang="el-GR" dirty="0" smtClean="0"/>
              <a:t>)</a:t>
            </a:r>
          </a:p>
          <a:p>
            <a:pPr lvl="1" eaLnBrk="1" hangingPunct="1">
              <a:defRPr/>
            </a:pPr>
            <a:r>
              <a:rPr lang="el-GR" dirty="0" smtClean="0"/>
              <a:t>έλλειμμα 6 </a:t>
            </a:r>
            <a:r>
              <a:rPr lang="en-US" dirty="0" err="1" smtClean="0"/>
              <a:t>bp</a:t>
            </a:r>
            <a:r>
              <a:rPr lang="el-GR" dirty="0" smtClean="0"/>
              <a:t> στο πρώτο </a:t>
            </a:r>
            <a:r>
              <a:rPr lang="el-GR" dirty="0" err="1" smtClean="0"/>
              <a:t>ιντρόνιο</a:t>
            </a:r>
            <a:r>
              <a:rPr lang="el-GR" dirty="0" smtClean="0"/>
              <a:t> της </a:t>
            </a:r>
            <a:r>
              <a:rPr lang="el-GR" dirty="0" err="1" smtClean="0"/>
              <a:t>αμελογενίνης</a:t>
            </a:r>
            <a:r>
              <a:rPr lang="el-GR" dirty="0" smtClean="0"/>
              <a:t> του Χ</a:t>
            </a:r>
          </a:p>
          <a:p>
            <a:pPr lvl="1" eaLnBrk="1" hangingPunct="1">
              <a:defRPr/>
            </a:pPr>
            <a:r>
              <a:rPr lang="el-GR" dirty="0" smtClean="0"/>
              <a:t>στα αρσενικά άτομα δύο ζώνες (Χ/Υ), στα θηλυκά μόνο η μικρότερη (Χ/Χ)</a:t>
            </a:r>
          </a:p>
        </p:txBody>
      </p:sp>
      <p:sp>
        <p:nvSpPr>
          <p:cNvPr id="14338" name="3 - Θέση αριθμού διαφάνειας"/>
          <p:cNvSpPr>
            <a:spLocks noGrp="1"/>
          </p:cNvSpPr>
          <p:nvPr>
            <p:ph type="sldNum" sz="quarter" idx="12"/>
          </p:nvPr>
        </p:nvSpPr>
        <p:spPr>
          <a:noFill/>
        </p:spPr>
        <p:txBody>
          <a:bodyPr/>
          <a:lstStyle/>
          <a:p>
            <a:fld id="{316D780F-BEE7-41F3-AABE-06281ADD3A60}" type="slidenum">
              <a:rPr lang="el-GR" smtClean="0"/>
              <a:pPr/>
              <a:t>9</a:t>
            </a:fld>
            <a:endParaRPr lang="el-GR"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Αίθουσα συσκέψεων &quot;Ιόν&quot;">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Αίθουσα συσκέψεων &quot;Ιόν&quot;">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ίθουσα συσκέψεων &quot;Ιόν&quot;">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3839766</TotalTime>
  <Words>2873</Words>
  <Application>Microsoft Office PowerPoint</Application>
  <PresentationFormat>Προβολή στην οθόνη (4:3)</PresentationFormat>
  <Paragraphs>319</Paragraphs>
  <Slides>82</Slides>
  <Notes>18</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82</vt:i4>
      </vt:variant>
    </vt:vector>
  </HeadingPairs>
  <TitlesOfParts>
    <vt:vector size="89" baseType="lpstr">
      <vt:lpstr>Arial</vt:lpstr>
      <vt:lpstr>Century Gothic</vt:lpstr>
      <vt:lpstr>Ebrima</vt:lpstr>
      <vt:lpstr>Garamond</vt:lpstr>
      <vt:lpstr>Wingdings</vt:lpstr>
      <vt:lpstr>Wingdings 3</vt:lpstr>
      <vt:lpstr>Αίθουσα συσκέψεων "Ιόν"</vt:lpstr>
      <vt:lpstr>Παρουσίαση του PowerPoint</vt:lpstr>
      <vt:lpstr>Χρήσεις Γενετικών Αποτυπωμάτων</vt:lpstr>
      <vt:lpstr>Μοριακή βάση και τεχνικές προσδιορισμού των γενετικών αποτυπωμάτων</vt:lpstr>
      <vt:lpstr>Παρουσίαση του PowerPoint</vt:lpstr>
      <vt:lpstr>Παρουσίαση του PowerPoint</vt:lpstr>
      <vt:lpstr>Παρουσίαση του PowerPoint</vt:lpstr>
      <vt:lpstr>Παρουσίαση του PowerPoint</vt:lpstr>
      <vt:lpstr>Ταυτοποίηση ατόμων με  ανάλυση STR</vt:lpstr>
      <vt:lpstr>Παρουσίαση του PowerPoint</vt:lpstr>
      <vt:lpstr>Παρουσίαση του PowerPoint</vt:lpstr>
      <vt:lpstr>Οι ανάλυση των STRs γίνεται με PCR με πολλαπλούς εκκινητές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συχνότητες των αλληλομόρφων χρησιμοποιούνται για την εκτίμηση της μοναδικότητας του αποτυπώματος</vt:lpstr>
      <vt:lpstr>Ισορροπία Hardy-Weinberg</vt:lpstr>
      <vt:lpstr>Παρουσίαση του PowerPoint</vt:lpstr>
      <vt:lpstr>Παρουσίαση του PowerPoint</vt:lpstr>
      <vt:lpstr>Βάσεις δεδομένων DNA προφίλ</vt:lpstr>
      <vt:lpstr>Παρουσίαση του PowerPoint</vt:lpstr>
      <vt:lpstr>Οι παραλλαγές του mtDNA χρησιμοποιούνται στην ιατροδικαστική</vt:lpstr>
      <vt:lpstr>Κανόνες FBI</vt:lpstr>
      <vt:lpstr>Παρουσίαση του PowerPoint</vt:lpstr>
      <vt:lpstr>Παρουσίαση του PowerPoint</vt:lpstr>
      <vt:lpstr>Περιπλοκές λόγω ετεροπλασμίας</vt:lpstr>
      <vt:lpstr>Τα λείψανα του τσάρου Νικόλαου Β'</vt:lpstr>
      <vt:lpstr>Παρουσίαση του PowerPoint</vt:lpstr>
      <vt:lpstr>Παρουσίαση του PowerPoint</vt:lpstr>
      <vt:lpstr>STR τόποι του Υ χρωμοσώματος</vt:lpstr>
      <vt:lpstr>SNPs</vt:lpstr>
      <vt:lpstr>Η "ψυχρή ταυτοποίηση" των ενόχων</vt:lpstr>
      <vt:lpstr>Παραγραφή εγκλήματος ή ...</vt:lpstr>
      <vt:lpstr>Παρουσίαση του PowerPoint</vt:lpstr>
      <vt:lpstr>Αναγνώριση θυμάτων μαζικών καταστροφών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Ιατροδικαστική Εντομολογία</vt:lpstr>
      <vt:lpstr>Παρουσίαση του PowerPoint</vt:lpstr>
      <vt:lpstr>Τα πέντε στάδια της αποσύνθεσης του ανθρώπινου σώματος-1</vt:lpstr>
      <vt:lpstr>Fresh</vt:lpstr>
      <vt:lpstr>Flesh Flies – 2 Species</vt:lpstr>
      <vt:lpstr>Two Blowfly Species</vt:lpstr>
      <vt:lpstr>Blowfly Larvae</vt:lpstr>
      <vt:lpstr>Παρουσίαση του PowerPoint</vt:lpstr>
      <vt:lpstr>Παρουσίαση του PowerPoint</vt:lpstr>
      <vt:lpstr>Five Stages … 2</vt:lpstr>
      <vt:lpstr>Bloat</vt:lpstr>
      <vt:lpstr>Five Stages … 3</vt:lpstr>
      <vt:lpstr>Decay</vt:lpstr>
      <vt:lpstr>Hister Beetles Prey on Blowfly Larvae</vt:lpstr>
      <vt:lpstr>Rove  Beetles – 2 Species</vt:lpstr>
      <vt:lpstr>Five Stages … 4</vt:lpstr>
      <vt:lpstr>Dermestid Beetles – Adult and Larvae</vt:lpstr>
      <vt:lpstr>Post-Decay</vt:lpstr>
      <vt:lpstr>Dry (Skeletal)</vt:lpstr>
      <vt:lpstr>Five Stages … 5</vt:lpstr>
      <vt:lpstr>Παρουσίαση του PowerPoint</vt:lpstr>
      <vt:lpstr>Carrion Beetles – 2 Species</vt:lpstr>
      <vt:lpstr>Παρουσίαση του PowerPoint</vt:lpstr>
      <vt:lpstr>Εμπόδια στην αποσύνθεση και ανώμαλη αποσύνθεση</vt:lpstr>
      <vt:lpstr>Maggot Therapy – Technically called Maggot Debridement Therapy or MDT</vt:lpstr>
      <vt:lpstr>Wounds on the Battlefield in World War II</vt:lpstr>
      <vt:lpstr>Παρουσίαση του PowerPoint</vt:lpstr>
      <vt:lpstr>Interesting and True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Case Study: ιατροδικαστική εντομολογία και ενίσχυση του DNA</vt:lpstr>
      <vt:lpstr>Παρουσίαση του PowerPoint</vt:lpstr>
      <vt:lpstr>Παρουσίαση του PowerPoint</vt:lpstr>
    </vt:vector>
  </TitlesOfParts>
  <Company>ACADEMIC PUBLICATIONS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189</cp:revision>
  <dcterms:created xsi:type="dcterms:W3CDTF">2007-01-01T18:36:17Z</dcterms:created>
  <dcterms:modified xsi:type="dcterms:W3CDTF">2018-12-10T14:18:32Z</dcterms:modified>
</cp:coreProperties>
</file>