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l-G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776F4CBA-F0B6-46BA-B286-870C02DECF9C}" type="datetimeFigureOut">
              <a:rPr lang="el-GR" smtClean="0"/>
              <a:t>2/10/2016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A520177-52FF-4B1A-8181-EC19CFD092B9}" type="slidenum">
              <a:rPr lang="el-GR" smtClean="0"/>
              <a:t>‹#›</a:t>
            </a:fld>
            <a:endParaRPr lang="el-GR"/>
          </a:p>
        </p:txBody>
      </p:sp>
    </p:spTree>
    <p:extLst>
      <p:ext uri="{BB962C8B-B14F-4D97-AF65-F5344CB8AC3E}">
        <p14:creationId xmlns:p14="http://schemas.microsoft.com/office/powerpoint/2010/main" val="1346227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776F4CBA-F0B6-46BA-B286-870C02DECF9C}" type="datetimeFigureOut">
              <a:rPr lang="el-GR" smtClean="0"/>
              <a:t>2/10/2016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A520177-52FF-4B1A-8181-EC19CFD092B9}" type="slidenum">
              <a:rPr lang="el-GR" smtClean="0"/>
              <a:t>‹#›</a:t>
            </a:fld>
            <a:endParaRPr lang="el-GR"/>
          </a:p>
        </p:txBody>
      </p:sp>
    </p:spTree>
    <p:extLst>
      <p:ext uri="{BB962C8B-B14F-4D97-AF65-F5344CB8AC3E}">
        <p14:creationId xmlns:p14="http://schemas.microsoft.com/office/powerpoint/2010/main" val="3290325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776F4CBA-F0B6-46BA-B286-870C02DECF9C}" type="datetimeFigureOut">
              <a:rPr lang="el-GR" smtClean="0"/>
              <a:t>2/10/2016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A520177-52FF-4B1A-8181-EC19CFD092B9}" type="slidenum">
              <a:rPr lang="el-GR" smtClean="0"/>
              <a:t>‹#›</a:t>
            </a:fld>
            <a:endParaRPr lang="el-GR"/>
          </a:p>
        </p:txBody>
      </p:sp>
    </p:spTree>
    <p:extLst>
      <p:ext uri="{BB962C8B-B14F-4D97-AF65-F5344CB8AC3E}">
        <p14:creationId xmlns:p14="http://schemas.microsoft.com/office/powerpoint/2010/main" val="2868640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776F4CBA-F0B6-46BA-B286-870C02DECF9C}" type="datetimeFigureOut">
              <a:rPr lang="el-GR" smtClean="0"/>
              <a:t>2/10/2016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A520177-52FF-4B1A-8181-EC19CFD092B9}" type="slidenum">
              <a:rPr lang="el-GR" smtClean="0"/>
              <a:t>‹#›</a:t>
            </a:fld>
            <a:endParaRPr lang="el-GR"/>
          </a:p>
        </p:txBody>
      </p:sp>
    </p:spTree>
    <p:extLst>
      <p:ext uri="{BB962C8B-B14F-4D97-AF65-F5344CB8AC3E}">
        <p14:creationId xmlns:p14="http://schemas.microsoft.com/office/powerpoint/2010/main" val="3770398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l-G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76F4CBA-F0B6-46BA-B286-870C02DECF9C}" type="datetimeFigureOut">
              <a:rPr lang="el-GR" smtClean="0"/>
              <a:t>2/10/2016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A520177-52FF-4B1A-8181-EC19CFD092B9}" type="slidenum">
              <a:rPr lang="el-GR" smtClean="0"/>
              <a:t>‹#›</a:t>
            </a:fld>
            <a:endParaRPr lang="el-GR"/>
          </a:p>
        </p:txBody>
      </p:sp>
    </p:spTree>
    <p:extLst>
      <p:ext uri="{BB962C8B-B14F-4D97-AF65-F5344CB8AC3E}">
        <p14:creationId xmlns:p14="http://schemas.microsoft.com/office/powerpoint/2010/main" val="113747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776F4CBA-F0B6-46BA-B286-870C02DECF9C}" type="datetimeFigureOut">
              <a:rPr lang="el-GR" smtClean="0"/>
              <a:t>2/10/2016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A520177-52FF-4B1A-8181-EC19CFD092B9}" type="slidenum">
              <a:rPr lang="el-GR" smtClean="0"/>
              <a:t>‹#›</a:t>
            </a:fld>
            <a:endParaRPr lang="el-GR"/>
          </a:p>
        </p:txBody>
      </p:sp>
    </p:spTree>
    <p:extLst>
      <p:ext uri="{BB962C8B-B14F-4D97-AF65-F5344CB8AC3E}">
        <p14:creationId xmlns:p14="http://schemas.microsoft.com/office/powerpoint/2010/main" val="3377325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l-G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776F4CBA-F0B6-46BA-B286-870C02DECF9C}" type="datetimeFigureOut">
              <a:rPr lang="el-GR" smtClean="0"/>
              <a:t>2/10/2016</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BA520177-52FF-4B1A-8181-EC19CFD092B9}" type="slidenum">
              <a:rPr lang="el-GR" smtClean="0"/>
              <a:t>‹#›</a:t>
            </a:fld>
            <a:endParaRPr lang="el-GR"/>
          </a:p>
        </p:txBody>
      </p:sp>
    </p:spTree>
    <p:extLst>
      <p:ext uri="{BB962C8B-B14F-4D97-AF65-F5344CB8AC3E}">
        <p14:creationId xmlns:p14="http://schemas.microsoft.com/office/powerpoint/2010/main" val="2203563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776F4CBA-F0B6-46BA-B286-870C02DECF9C}" type="datetimeFigureOut">
              <a:rPr lang="el-GR" smtClean="0"/>
              <a:t>2/10/2016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BA520177-52FF-4B1A-8181-EC19CFD092B9}" type="slidenum">
              <a:rPr lang="el-GR" smtClean="0"/>
              <a:t>‹#›</a:t>
            </a:fld>
            <a:endParaRPr lang="el-GR"/>
          </a:p>
        </p:txBody>
      </p:sp>
    </p:spTree>
    <p:extLst>
      <p:ext uri="{BB962C8B-B14F-4D97-AF65-F5344CB8AC3E}">
        <p14:creationId xmlns:p14="http://schemas.microsoft.com/office/powerpoint/2010/main" val="2840587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6F4CBA-F0B6-46BA-B286-870C02DECF9C}" type="datetimeFigureOut">
              <a:rPr lang="el-GR" smtClean="0"/>
              <a:t>2/10/2016</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BA520177-52FF-4B1A-8181-EC19CFD092B9}" type="slidenum">
              <a:rPr lang="el-GR" smtClean="0"/>
              <a:t>‹#›</a:t>
            </a:fld>
            <a:endParaRPr lang="el-GR"/>
          </a:p>
        </p:txBody>
      </p:sp>
    </p:spTree>
    <p:extLst>
      <p:ext uri="{BB962C8B-B14F-4D97-AF65-F5344CB8AC3E}">
        <p14:creationId xmlns:p14="http://schemas.microsoft.com/office/powerpoint/2010/main" val="2736023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l-G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76F4CBA-F0B6-46BA-B286-870C02DECF9C}" type="datetimeFigureOut">
              <a:rPr lang="el-GR" smtClean="0"/>
              <a:t>2/10/2016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A520177-52FF-4B1A-8181-EC19CFD092B9}" type="slidenum">
              <a:rPr lang="el-GR" smtClean="0"/>
              <a:t>‹#›</a:t>
            </a:fld>
            <a:endParaRPr lang="el-GR"/>
          </a:p>
        </p:txBody>
      </p:sp>
    </p:spTree>
    <p:extLst>
      <p:ext uri="{BB962C8B-B14F-4D97-AF65-F5344CB8AC3E}">
        <p14:creationId xmlns:p14="http://schemas.microsoft.com/office/powerpoint/2010/main" val="2838428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l-G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76F4CBA-F0B6-46BA-B286-870C02DECF9C}" type="datetimeFigureOut">
              <a:rPr lang="el-GR" smtClean="0"/>
              <a:t>2/10/2016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A520177-52FF-4B1A-8181-EC19CFD092B9}" type="slidenum">
              <a:rPr lang="el-GR" smtClean="0"/>
              <a:t>‹#›</a:t>
            </a:fld>
            <a:endParaRPr lang="el-GR"/>
          </a:p>
        </p:txBody>
      </p:sp>
    </p:spTree>
    <p:extLst>
      <p:ext uri="{BB962C8B-B14F-4D97-AF65-F5344CB8AC3E}">
        <p14:creationId xmlns:p14="http://schemas.microsoft.com/office/powerpoint/2010/main" val="3608653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6F4CBA-F0B6-46BA-B286-870C02DECF9C}" type="datetimeFigureOut">
              <a:rPr lang="el-GR" smtClean="0"/>
              <a:t>2/10/2016</a:t>
            </a:fld>
            <a:endParaRPr lang="el-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520177-52FF-4B1A-8181-EC19CFD092B9}" type="slidenum">
              <a:rPr lang="el-GR" smtClean="0"/>
              <a:t>‹#›</a:t>
            </a:fld>
            <a:endParaRPr lang="el-GR"/>
          </a:p>
        </p:txBody>
      </p:sp>
    </p:spTree>
    <p:extLst>
      <p:ext uri="{BB962C8B-B14F-4D97-AF65-F5344CB8AC3E}">
        <p14:creationId xmlns:p14="http://schemas.microsoft.com/office/powerpoint/2010/main" val="17312412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l-GR" sz="4000" b="1" dirty="0" smtClean="0"/>
              <a:t>Ο «Άλλος» ως στοιχείο του «κοινωνικού φαντασιακού» και ο «Άλλος» ή «Έτερος» ή «ξένος» ή το «Άλλο» στη λογοτεχνία</a:t>
            </a:r>
            <a:endParaRPr lang="el-GR" sz="4000" b="1" dirty="0"/>
          </a:p>
        </p:txBody>
      </p:sp>
      <p:sp>
        <p:nvSpPr>
          <p:cNvPr id="3" name="Subtitle 2"/>
          <p:cNvSpPr>
            <a:spLocks noGrp="1"/>
          </p:cNvSpPr>
          <p:nvPr>
            <p:ph type="subTitle" idx="1"/>
          </p:nvPr>
        </p:nvSpPr>
        <p:spPr/>
        <p:txBody>
          <a:bodyPr/>
          <a:lstStyle/>
          <a:p>
            <a:r>
              <a:rPr lang="el-GR" dirty="0" smtClean="0"/>
              <a:t>Τρίτο μάθημα</a:t>
            </a:r>
            <a:endParaRPr lang="el-GR" dirty="0"/>
          </a:p>
        </p:txBody>
      </p:sp>
    </p:spTree>
    <p:extLst>
      <p:ext uri="{BB962C8B-B14F-4D97-AF65-F5344CB8AC3E}">
        <p14:creationId xmlns:p14="http://schemas.microsoft.com/office/powerpoint/2010/main" val="9384010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Να ξαναδιαβάσουμε το «</a:t>
            </a:r>
            <a:r>
              <a:rPr lang="el-GR" dirty="0" err="1" smtClean="0"/>
              <a:t>Σαμπεθάι</a:t>
            </a:r>
            <a:r>
              <a:rPr lang="el-GR" dirty="0" smtClean="0"/>
              <a:t> </a:t>
            </a:r>
            <a:r>
              <a:rPr lang="el-GR" dirty="0" err="1" smtClean="0"/>
              <a:t>Καμπιλής</a:t>
            </a:r>
            <a:r>
              <a:rPr lang="el-GR" dirty="0" smtClean="0"/>
              <a:t>» υπό την προοπτική του «κοινωνικού φαντασιακού».</a:t>
            </a:r>
            <a:endParaRPr lang="el-GR" dirty="0"/>
          </a:p>
        </p:txBody>
      </p:sp>
    </p:spTree>
    <p:extLst>
      <p:ext uri="{BB962C8B-B14F-4D97-AF65-F5344CB8AC3E}">
        <p14:creationId xmlns:p14="http://schemas.microsoft.com/office/powerpoint/2010/main" val="4193315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Από το λήμμα της Φ. </a:t>
            </a:r>
            <a:r>
              <a:rPr lang="el-GR" dirty="0" err="1" smtClean="0"/>
              <a:t>Αμπατζοπούλου</a:t>
            </a:r>
            <a:r>
              <a:rPr lang="el-GR" dirty="0" smtClean="0"/>
              <a:t> </a:t>
            </a:r>
            <a:endParaRPr lang="el-GR" dirty="0"/>
          </a:p>
        </p:txBody>
      </p:sp>
      <p:sp>
        <p:nvSpPr>
          <p:cNvPr id="3" name="Content Placeholder 2"/>
          <p:cNvSpPr>
            <a:spLocks noGrp="1"/>
          </p:cNvSpPr>
          <p:nvPr>
            <p:ph idx="1"/>
          </p:nvPr>
        </p:nvSpPr>
        <p:spPr/>
        <p:txBody>
          <a:bodyPr>
            <a:normAutofit/>
          </a:bodyPr>
          <a:lstStyle/>
          <a:p>
            <a:r>
              <a:rPr lang="el-GR" dirty="0" smtClean="0"/>
              <a:t>Στα </a:t>
            </a:r>
            <a:r>
              <a:rPr lang="el-GR" dirty="0"/>
              <a:t>λογοτεχνικά κείμενα ο ξένος εμφανίζεται ως απειλή αποσύνθεσης και διάλυσης ήδη από την πρώιμη αρχαιότητα. </a:t>
            </a:r>
            <a:endParaRPr lang="el-GR" dirty="0" smtClean="0"/>
          </a:p>
          <a:p>
            <a:r>
              <a:rPr lang="el-GR" dirty="0" smtClean="0"/>
              <a:t>Ανά </a:t>
            </a:r>
            <a:r>
              <a:rPr lang="el-GR" dirty="0"/>
              <a:t>τους αιώνες ο ξένος δεν έπαψε να αποτελεί ερέθισμα, και η παρουσία του ή η φαντασιακή εικόνα του να δίνει αφορμή για φόβο, μίσος και περιφρόνηση.</a:t>
            </a:r>
          </a:p>
          <a:p>
            <a:r>
              <a:rPr lang="el-GR" dirty="0"/>
              <a:t>H ιδέα του ξένου ως πλάσματος δαιμονικού, ως αληθινής ενσάρκωσης των δυνάμεων του κακού, είναι διαχρονική. Τις ίδιες εικόνες χρησιμοποιούμε μέχρι και σήμερα, όταν περιγράφουμε τους κινδύνους που απειλούν τον πολιτισμό μας: μιλάμε για «χάος», για «αταξία» και «σκοτάδι» όπου θα βυθιστεί «ο κόσμος μας».</a:t>
            </a:r>
          </a:p>
        </p:txBody>
      </p:sp>
    </p:spTree>
    <p:extLst>
      <p:ext uri="{BB962C8B-B14F-4D97-AF65-F5344CB8AC3E}">
        <p14:creationId xmlns:p14="http://schemas.microsoft.com/office/powerpoint/2010/main" val="10045883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lnSpcReduction="10000"/>
          </a:bodyPr>
          <a:lstStyle/>
          <a:p>
            <a:r>
              <a:rPr lang="el-GR" dirty="0"/>
              <a:t>Την περίοδο του Μεσαίωνα στη δυτική Ευρώπη εδραιώθηκε το αρνητικό στερεότυπο των Εβραίων, λόγω της διαφορετικής θρησκείας τους αλλά και της βαθιά ριζωμένης δοξασίας ότι τελούν πράξεις μαγείας. </a:t>
            </a:r>
            <a:endParaRPr lang="el-GR" dirty="0" smtClean="0"/>
          </a:p>
          <a:p>
            <a:r>
              <a:rPr lang="el-GR" dirty="0" smtClean="0"/>
              <a:t>Αργότερα</a:t>
            </a:r>
            <a:r>
              <a:rPr lang="el-GR" dirty="0"/>
              <a:t>, στόχος για την Ιερά Εξέταση </a:t>
            </a:r>
            <a:r>
              <a:rPr lang="el-GR" dirty="0" err="1"/>
              <a:t>ήσαν</a:t>
            </a:r>
            <a:r>
              <a:rPr lang="el-GR" dirty="0"/>
              <a:t> όλα τα άτομα που θεωρούνταν ότι ενέχονται σε πράξεις μαγείας, και τότε άρχισε το «κυνήγι των μαγισσών» που κατέληγαν στην πυρά. </a:t>
            </a:r>
            <a:endParaRPr lang="el-GR" dirty="0" smtClean="0"/>
          </a:p>
          <a:p>
            <a:r>
              <a:rPr lang="el-GR" dirty="0" smtClean="0"/>
              <a:t>Κατά </a:t>
            </a:r>
            <a:r>
              <a:rPr lang="el-GR" dirty="0"/>
              <a:t>την Αναγέννηση, για τους πρώτους εξερευνητές και τα κατά κανόνα άξεστα πληρώματα των καραβιών τους, οι Άλλοι </a:t>
            </a:r>
            <a:r>
              <a:rPr lang="el-GR" dirty="0" err="1"/>
              <a:t>ήσαν</a:t>
            </a:r>
            <a:r>
              <a:rPr lang="el-GR" dirty="0"/>
              <a:t> οι «ιθαγενείς», που ο </a:t>
            </a:r>
            <a:r>
              <a:rPr lang="el-GR" dirty="0" err="1"/>
              <a:t>Φρανθίσκο</a:t>
            </a:r>
            <a:r>
              <a:rPr lang="el-GR" dirty="0"/>
              <a:t> </a:t>
            </a:r>
            <a:r>
              <a:rPr lang="el-GR" dirty="0" err="1"/>
              <a:t>Πιζάρρο</a:t>
            </a:r>
            <a:r>
              <a:rPr lang="el-GR" dirty="0"/>
              <a:t> φρόντισε να εξοντώσει στο σύνολό τους καταστρέφοντας τον πολιτισμό των Ίνκας. </a:t>
            </a:r>
          </a:p>
        </p:txBody>
      </p:sp>
    </p:spTree>
    <p:extLst>
      <p:ext uri="{BB962C8B-B14F-4D97-AF65-F5344CB8AC3E}">
        <p14:creationId xmlns:p14="http://schemas.microsoft.com/office/powerpoint/2010/main" val="35652243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77500" lnSpcReduction="20000"/>
          </a:bodyPr>
          <a:lstStyle/>
          <a:p>
            <a:r>
              <a:rPr lang="el-GR" dirty="0"/>
              <a:t>Σύμφωνα με την ψυχαναλυτική θεωρία, ο Άλλος είναι μια κατασκευή του φαντασιακού που τοποθετείται στο στάδιο της αναγνώρισης του κόσμου και του εαυτού στην παιδική ηλικία, και στις διαδικασίες που αυτή συνεπάγεται, δηλαδή στη διάκριση καλού και κακού, «επιτρεπτού» και «απαγορευμένου», και προβάλλει στον ξένο τον φόβο για το απαγορευμένο και κρυμμένο κομμάτι του Εαυτού. </a:t>
            </a:r>
            <a:endParaRPr lang="el-GR" dirty="0" smtClean="0"/>
          </a:p>
          <a:p>
            <a:r>
              <a:rPr lang="el-GR" dirty="0" smtClean="0"/>
              <a:t>Και </a:t>
            </a:r>
            <a:r>
              <a:rPr lang="el-GR" dirty="0"/>
              <a:t>επειδή ο Άλλος είναι μια φαντασιακή κατασκευή του Εαυτού, ο Εαυτός μπορεί να κατασκευάζει έναν Άλλο συνεχώς διαφορετικό, και ο χθεσινός ξένος μπορεί να γίνεται φίλος, αλλά οι προκαταλήψεις να μένουν κρυμμένες και σε κάποιες περιστάσεις να εμφανίζονται </a:t>
            </a:r>
            <a:r>
              <a:rPr lang="el-GR" dirty="0" smtClean="0"/>
              <a:t>ξανά. </a:t>
            </a:r>
          </a:p>
          <a:p>
            <a:r>
              <a:rPr lang="el-GR" dirty="0" smtClean="0"/>
              <a:t>Επειδή </a:t>
            </a:r>
            <a:r>
              <a:rPr lang="el-GR" dirty="0"/>
              <a:t>η παραπάνω ψυχολογική λειτουργία βρίσκεται στη βάση της δημιουργίας των συλλογικών παραστάσεων για τον ξένο, είναι ανάγκη να ερευνάται το κοινωνικό φαντασιακό μέσα από το οποίο δημιουργείται το στερεότυπο του </a:t>
            </a:r>
            <a:r>
              <a:rPr lang="el-GR" dirty="0" smtClean="0"/>
              <a:t>ξένου. </a:t>
            </a:r>
          </a:p>
          <a:p>
            <a:r>
              <a:rPr lang="el-GR" dirty="0" smtClean="0"/>
              <a:t>Και </a:t>
            </a:r>
            <a:r>
              <a:rPr lang="el-GR" dirty="0"/>
              <a:t>η διερεύνηση αυτή περιλαμβάνει και την εξέταση των στερεότυπων που αφθονούν στα λογοτεχνικά έργα, καθώς αποτελούν κοινή περιουσία μιας συγκεκριμένης κοινωνικής ομάδας, και συνεπώς αποτελούν έναν κοινό κώδικα επικοινωνίας για τον συγγραφέα και τον αναγνώστη (</a:t>
            </a:r>
            <a:r>
              <a:rPr lang="el-GR" dirty="0" err="1"/>
              <a:t>Barthes</a:t>
            </a:r>
            <a:r>
              <a:rPr lang="el-GR" dirty="0"/>
              <a:t> 2007).</a:t>
            </a:r>
          </a:p>
          <a:p>
            <a:endParaRPr lang="el-GR" dirty="0"/>
          </a:p>
        </p:txBody>
      </p:sp>
    </p:spTree>
    <p:extLst>
      <p:ext uri="{BB962C8B-B14F-4D97-AF65-F5344CB8AC3E}">
        <p14:creationId xmlns:p14="http://schemas.microsoft.com/office/powerpoint/2010/main" val="18137427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lnSpcReduction="20000"/>
          </a:bodyPr>
          <a:lstStyle/>
          <a:p>
            <a:r>
              <a:rPr lang="el-GR" dirty="0"/>
              <a:t>Η εικόνα του ξένου στα λογοτεχνικά έργα είναι ανάλογη προς τη δημιουργική φαντασία του συγγραφέα. Έργα κλειστά, προσηλωμένα στην εικονοτυπία ή σε υφολογικά κλισέ, δεν είναι ίδιον ισχυρής δημιουργικής φαντασίας. Αντίθετα, τα κείμενα που υπονομεύουν τα στερεότυπα, μπορούν να συντελέσουν στην </a:t>
            </a:r>
            <a:r>
              <a:rPr lang="el-GR" dirty="0" err="1"/>
              <a:t>απο</a:t>
            </a:r>
            <a:r>
              <a:rPr lang="el-GR" dirty="0"/>
              <a:t>-ενοχοποίηση του Άλλου</a:t>
            </a:r>
            <a:r>
              <a:rPr lang="el-GR" dirty="0" smtClean="0"/>
              <a:t>.</a:t>
            </a:r>
            <a:endParaRPr lang="el-GR" dirty="0"/>
          </a:p>
          <a:p>
            <a:r>
              <a:rPr lang="el-GR" dirty="0" err="1"/>
              <a:t>Oι</a:t>
            </a:r>
            <a:r>
              <a:rPr lang="el-GR" dirty="0"/>
              <a:t> συγγραφείς δεν χρησιμοποιούν τυχαία τον ξένο στα έργα τους, και έχουν τη δυνατότητα να τον χρησιμοποιήσουν διαφορετικά, είτε αναπαράγοντας το στερεότυπο του ξένου, είτε υπονομεύοντάς το και </a:t>
            </a:r>
            <a:r>
              <a:rPr lang="el-GR" dirty="0" err="1"/>
              <a:t>αποδομώντας</a:t>
            </a:r>
            <a:r>
              <a:rPr lang="el-GR" dirty="0"/>
              <a:t> πλήρως τα αρνητικά χαρακτηριστικά του. </a:t>
            </a:r>
            <a:endParaRPr lang="el-GR" dirty="0" smtClean="0"/>
          </a:p>
          <a:p>
            <a:r>
              <a:rPr lang="el-GR" dirty="0" smtClean="0"/>
              <a:t>Στη </a:t>
            </a:r>
            <a:r>
              <a:rPr lang="el-GR" dirty="0"/>
              <a:t>δεύτερη περίπτωση, που ισοδυναμεί με έναν διαφορετικό λόγο για τον Άλλο, ο αναγνώστης βρίσκεται μπροστά σε έναν διαφορετικό </a:t>
            </a:r>
            <a:r>
              <a:rPr lang="el-GR" b="1" dirty="0"/>
              <a:t>ορίζοντα προσδοκιών</a:t>
            </a:r>
            <a:r>
              <a:rPr lang="el-GR" dirty="0"/>
              <a:t>, συνεπώς αναζωογονείται η κριτική ματιά του και ανανεώνονται τα αισθητικά του κριτήρια. </a:t>
            </a:r>
          </a:p>
        </p:txBody>
      </p:sp>
    </p:spTree>
    <p:extLst>
      <p:ext uri="{BB962C8B-B14F-4D97-AF65-F5344CB8AC3E}">
        <p14:creationId xmlns:p14="http://schemas.microsoft.com/office/powerpoint/2010/main" val="4305294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a:bodyPr>
          <a:lstStyle/>
          <a:p>
            <a:r>
              <a:rPr lang="el-GR" dirty="0" smtClean="0"/>
              <a:t>Ο Εβραίος </a:t>
            </a:r>
            <a:r>
              <a:rPr lang="el-GR" dirty="0"/>
              <a:t>είναι ένα κορυφαίο παράδειγμα αρνητικού στερεότυπου του Άλλου που αποτυπώνεται σε όλα τα είδη του γραπτού λόγου επί αιώνες στην Ευρώπη ― σε μελέτες, ακόμη και επιστημονικές, στη δημοσιογραφία αλλά και σε λογοτεχνικά κείμενα, ποιήματα και μυθιστορήματα. </a:t>
            </a:r>
            <a:endParaRPr lang="el-GR" dirty="0" smtClean="0"/>
          </a:p>
          <a:p>
            <a:r>
              <a:rPr lang="el-GR" dirty="0" smtClean="0"/>
              <a:t>Το </a:t>
            </a:r>
            <a:r>
              <a:rPr lang="el-GR" dirty="0"/>
              <a:t>Ολοκαύτωμα των Εβραίων της Ευρώπης από τους Ναζί έδωσε το έναυσμα για τον προβληματισμό γύρω από την ισχύ και τις ολέθριες συνέπειες των προκαταλήψεων και των αρνητικών στερεοτύπων του, που διαδίδονται και μέσω των λογοτεχνικών κειμένων</a:t>
            </a:r>
            <a:r>
              <a:rPr lang="el-GR" dirty="0" smtClean="0"/>
              <a:t>.</a:t>
            </a:r>
            <a:endParaRPr lang="el-GR" dirty="0"/>
          </a:p>
        </p:txBody>
      </p:sp>
    </p:spTree>
    <p:extLst>
      <p:ext uri="{BB962C8B-B14F-4D97-AF65-F5344CB8AC3E}">
        <p14:creationId xmlns:p14="http://schemas.microsoft.com/office/powerpoint/2010/main" val="18739677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lnSpcReduction="20000"/>
          </a:bodyPr>
          <a:lstStyle/>
          <a:p>
            <a:r>
              <a:rPr lang="el-GR" dirty="0" smtClean="0"/>
              <a:t>Στα κείμενα μυθοπλασίας μη Εβραίων συγγραφέων η αναφορά σε εβραϊκά θέματα ή σε πρόσωπα Εβραίων δεν γίνεται τυχαία. Ο Εβραίος ή η Εβραία ποτέ δεν εμφανίζονται χωρίς μια δεύτερη, λανθάνουσα πρόθεση του συγγραφέα, και χωρίς μια ειδική </a:t>
            </a:r>
            <a:r>
              <a:rPr lang="el-GR" dirty="0" err="1" smtClean="0"/>
              <a:t>σημασιοδότηση</a:t>
            </a:r>
            <a:r>
              <a:rPr lang="el-GR" dirty="0" smtClean="0"/>
              <a:t>. Αλλιώς, γιατί να είναι Εβραίοι; Γιατί ο συγγραφέας να επιλέξει Εβραίους ως υλικό, αν δεν θέλει να μοιραστεί κάτι με τον αναγνώστη, που πάντα έχει σχέση με τις στερεοτυπικές κατασκευές για τον Εβραίο;</a:t>
            </a:r>
          </a:p>
          <a:p>
            <a:r>
              <a:rPr lang="el-GR" dirty="0" smtClean="0"/>
              <a:t> Όμως εδώ ακριβώς η μυθοπλασία δίνει τη δυνατότητα είτε της αναπαραγωγής των προκαταλήψεων είτε της υπονόμευσης αυτών των προκαταλήψεων. </a:t>
            </a:r>
          </a:p>
          <a:p>
            <a:r>
              <a:rPr lang="el-GR" dirty="0" smtClean="0"/>
              <a:t>Όταν υπονομεύει το στερεότυπο ο συγγραφέας δεξιώνεται τον Άλλο, συμπάσχει με αυτόν και ενσωματώνει το πρόβλημα της διαφοράς και της περιθωριοποίησης.</a:t>
            </a:r>
          </a:p>
          <a:p>
            <a:endParaRPr lang="el-GR" dirty="0"/>
          </a:p>
        </p:txBody>
      </p:sp>
    </p:spTree>
    <p:extLst>
      <p:ext uri="{BB962C8B-B14F-4D97-AF65-F5344CB8AC3E}">
        <p14:creationId xmlns:p14="http://schemas.microsoft.com/office/powerpoint/2010/main" val="34644245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85000" lnSpcReduction="20000"/>
          </a:bodyPr>
          <a:lstStyle/>
          <a:p>
            <a:r>
              <a:rPr lang="el-GR" dirty="0"/>
              <a:t>Το αρνητικό στερεότυπο του Εβραίου έχει μεγάλη αντοχή στον χρόνο. Στη λογοτεχνία του Μεσαίωνα και της Αναγέννησης ο Εβραίος κατηγορήθηκε ως μάγος και ως δηλητηριαστής των πηγών που προκαλούσαν τις μεγάλες επιδημίες. Σύμφωνα με την ίδια λογική, ο Εβραίος είναι δυνάμει δράστης εγκληματικών πράξεων όπως η δολοφονία παιδιών τη Μεγάλη Εβδομάδα στο «βαρέλι με τα καρφιά», για να χρησιμοποιηθεί το αίμα τους για τελετουργικούς σκοπούς. </a:t>
            </a:r>
            <a:endParaRPr lang="el-GR" dirty="0" smtClean="0"/>
          </a:p>
          <a:p>
            <a:r>
              <a:rPr lang="el-GR" dirty="0" smtClean="0"/>
              <a:t>Ψευδείς </a:t>
            </a:r>
            <a:r>
              <a:rPr lang="el-GR" dirty="0"/>
              <a:t>κατηγορίες εναντίον Εβραίων, ότι πραγματοποίησαν ανθρωποθυσία ή αλλιώς «συκοφαντία αίματος», οδήγησαν σε πολύκροτες δίκες σε πόλεις της Γερμανίας, της Ιταλίας και της Ανατολικής Ευρώπης. Οι Εβραίοι θανατώνονταν με φριχτά βασανιστήρια. </a:t>
            </a:r>
            <a:endParaRPr lang="el-GR" dirty="0" smtClean="0"/>
          </a:p>
          <a:p>
            <a:r>
              <a:rPr lang="el-GR" dirty="0" smtClean="0"/>
              <a:t>Μετά </a:t>
            </a:r>
            <a:r>
              <a:rPr lang="el-GR" dirty="0"/>
              <a:t>την Αναγέννηση το στερεότυπο του Εβραίου «μάγου» και εγκληματία θα αντικατασταθεί από εκείνο του φιλάργυρου. </a:t>
            </a:r>
            <a:endParaRPr lang="el-GR" dirty="0" smtClean="0"/>
          </a:p>
          <a:p>
            <a:r>
              <a:rPr lang="el-GR" dirty="0" smtClean="0"/>
              <a:t>Στον </a:t>
            </a:r>
            <a:r>
              <a:rPr lang="el-GR" dirty="0"/>
              <a:t>19ο αιώνα θα κατηγορηθεί κυρίως ως άπατρις και </a:t>
            </a:r>
            <a:r>
              <a:rPr lang="el-GR" dirty="0" smtClean="0"/>
              <a:t>προδότης.</a:t>
            </a:r>
            <a:endParaRPr lang="el-GR" dirty="0"/>
          </a:p>
        </p:txBody>
      </p:sp>
    </p:spTree>
    <p:extLst>
      <p:ext uri="{BB962C8B-B14F-4D97-AF65-F5344CB8AC3E}">
        <p14:creationId xmlns:p14="http://schemas.microsoft.com/office/powerpoint/2010/main" val="11149903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Μέχρι τον 19ο αιώνα το ελάττωμα εθεωρείτο ότι μπορεί να θεραπευθεί με το βάπτισμα, όμως από τον 19ο αιώνα, σύμφωνα με τη φυλετική </a:t>
            </a:r>
            <a:r>
              <a:rPr lang="el-GR" dirty="0" err="1" smtClean="0"/>
              <a:t>ψευδο</a:t>
            </a:r>
            <a:r>
              <a:rPr lang="el-GR" dirty="0" smtClean="0"/>
              <a:t>-επιστήμη, που τότε εμφανίζεται, το ελάττωμα αυτό θεωρήθηκε ανίατο. Εξαίρεση στο αρνητικό αυτό οπλοστάσιο αποτελούν οι Εβραίοι των ποιητών του 19ου και του 20ού αιώνα, που χρησιμοποιούν πρόσωπα Εβραίων εμπνευσμένα από τη Βίβλο.</a:t>
            </a:r>
          </a:p>
          <a:p>
            <a:r>
              <a:rPr lang="el-GR" dirty="0" smtClean="0"/>
              <a:t>Η μόνιμη ύπαρξη ενός αρνητικού στερεότυπου για τον Εβραίο στη χριστιανική Ευρώπη δείχνει ότι το σχέδιο του Χίτλερ για τη ριζική κάθαρση της Ευρώπης από τους Εβραίους δεν γεννήθηκε σε κάποιο ιστορικό-κοινωνικό κενό (</a:t>
            </a:r>
            <a:r>
              <a:rPr lang="el-GR" dirty="0" err="1" smtClean="0"/>
              <a:t>Αμπατζοπούλου</a:t>
            </a:r>
            <a:r>
              <a:rPr lang="el-GR" dirty="0" smtClean="0"/>
              <a:t> 1998).</a:t>
            </a:r>
          </a:p>
          <a:p>
            <a:endParaRPr lang="el-GR" dirty="0"/>
          </a:p>
        </p:txBody>
      </p:sp>
    </p:spTree>
    <p:extLst>
      <p:ext uri="{BB962C8B-B14F-4D97-AF65-F5344CB8AC3E}">
        <p14:creationId xmlns:p14="http://schemas.microsoft.com/office/powerpoint/2010/main" val="6652867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Το στερεότυπο, κατασκευή της ανάγνωσης </a:t>
            </a:r>
            <a:r>
              <a:rPr lang="el-GR" dirty="0" smtClean="0">
                <a:effectLst/>
              </a:rPr>
              <a:t/>
            </a:r>
            <a:br>
              <a:rPr lang="el-GR" dirty="0" smtClean="0">
                <a:effectLst/>
              </a:rPr>
            </a:br>
            <a:r>
              <a:rPr lang="el-GR" dirty="0" smtClean="0">
                <a:effectLst/>
              </a:rPr>
              <a:t>της Φ. </a:t>
            </a:r>
            <a:r>
              <a:rPr lang="el-GR" dirty="0" err="1" smtClean="0">
                <a:effectLst/>
              </a:rPr>
              <a:t>Αμπατζοπούλου</a:t>
            </a:r>
            <a:endParaRPr lang="el-GR" dirty="0"/>
          </a:p>
        </p:txBody>
      </p:sp>
      <p:sp>
        <p:nvSpPr>
          <p:cNvPr id="3" name="Content Placeholder 2"/>
          <p:cNvSpPr>
            <a:spLocks noGrp="1"/>
          </p:cNvSpPr>
          <p:nvPr>
            <p:ph idx="1"/>
          </p:nvPr>
        </p:nvSpPr>
        <p:spPr/>
        <p:txBody>
          <a:bodyPr>
            <a:normAutofit fontScale="92500" lnSpcReduction="10000"/>
          </a:bodyPr>
          <a:lstStyle/>
          <a:p>
            <a:r>
              <a:rPr lang="el-GR" dirty="0" smtClean="0"/>
              <a:t>Στην </a:t>
            </a:r>
            <a:r>
              <a:rPr lang="el-GR" dirty="0"/>
              <a:t>ενδιαφέρουσα μελέτη της για τα στερεότυπα η </a:t>
            </a:r>
            <a:r>
              <a:rPr lang="el-GR" dirty="0" err="1"/>
              <a:t>Ruth</a:t>
            </a:r>
            <a:r>
              <a:rPr lang="el-GR" dirty="0"/>
              <a:t> </a:t>
            </a:r>
            <a:r>
              <a:rPr lang="el-GR" dirty="0" err="1"/>
              <a:t>Amossy</a:t>
            </a:r>
            <a:r>
              <a:rPr lang="el-GR" dirty="0"/>
              <a:t> παρατηρεί ότι η πρακτική των στερεότυπων υπήρχε ανέκαθεν. </a:t>
            </a:r>
            <a:endParaRPr lang="el-GR" dirty="0" smtClean="0"/>
          </a:p>
          <a:p>
            <a:r>
              <a:rPr lang="el-GR" dirty="0" smtClean="0"/>
              <a:t>Κάθε </a:t>
            </a:r>
            <a:r>
              <a:rPr lang="el-GR" dirty="0"/>
              <a:t>κοινωνία μεταδίδει στα μέλη της μια βεντάλια από συλλογικές παραστάσεις, ώστε με τη βοήθειά τους τα μέλη της να συλλαμβάνουν τον κόσμο και να συνεννοούνται. </a:t>
            </a:r>
            <a:endParaRPr lang="el-GR" dirty="0" smtClean="0"/>
          </a:p>
          <a:p>
            <a:r>
              <a:rPr lang="el-GR" dirty="0" smtClean="0"/>
              <a:t>Η </a:t>
            </a:r>
            <a:r>
              <a:rPr lang="el-GR" dirty="0"/>
              <a:t>έννοια του στερεότυπου εμφανίζεται αρνητικά μόνο τον 20ό αιώνα: Η συνειδητοποίηση της ύπαρξης στερεότυπων γίνεται η ύστατη άμυνα της κοινωνίας μας κατά της αυτοματοποίησης και της χειραγώγησης. </a:t>
            </a:r>
            <a:endParaRPr lang="el-GR" dirty="0" smtClean="0"/>
          </a:p>
          <a:p>
            <a:r>
              <a:rPr lang="el-GR" dirty="0" smtClean="0"/>
              <a:t>Η </a:t>
            </a:r>
            <a:r>
              <a:rPr lang="el-GR" dirty="0"/>
              <a:t>έννοια και η απαίτηση της πρωτοτυπίας, σε αντιδιαστολή με τη στερεοτυπία, ειδικότερα στην τέχνη, είναι κατ' εξοχήν απαίτηση του αιώνα μας.</a:t>
            </a:r>
          </a:p>
        </p:txBody>
      </p:sp>
    </p:spTree>
    <p:extLst>
      <p:ext uri="{BB962C8B-B14F-4D97-AF65-F5344CB8AC3E}">
        <p14:creationId xmlns:p14="http://schemas.microsoft.com/office/powerpoint/2010/main" val="1108236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lnSpcReduction="10000"/>
          </a:bodyPr>
          <a:lstStyle/>
          <a:p>
            <a:r>
              <a:rPr lang="el-GR" dirty="0" smtClean="0"/>
              <a:t>Στο προηγούμενο μάθημα εξετάσαμε το διήγημα του Δημήτρη Χατζή «</a:t>
            </a:r>
            <a:r>
              <a:rPr lang="el-GR" dirty="0" err="1" smtClean="0"/>
              <a:t>Σαμπεθάι</a:t>
            </a:r>
            <a:r>
              <a:rPr lang="el-GR" dirty="0" smtClean="0"/>
              <a:t> </a:t>
            </a:r>
            <a:r>
              <a:rPr lang="el-GR" dirty="0" err="1" smtClean="0"/>
              <a:t>Καμπιλής</a:t>
            </a:r>
            <a:r>
              <a:rPr lang="el-GR" dirty="0" smtClean="0"/>
              <a:t>» από την προοπτική ορισμένων κλασσικών μαρξιστικών εννοιών της ιδεολογίας, </a:t>
            </a:r>
          </a:p>
          <a:p>
            <a:r>
              <a:rPr lang="el-GR" dirty="0" smtClean="0"/>
              <a:t>την «ψευδή συνείδηση», δηλαδή την ιδεολογία ως σύνολο αντιλήψεων και πεποιθήσεων ή/και παραδοχή πρακτικών που εναντιώνονται στην καλή ζωή και επιτρέπουν την υποτίμηση και την εκμετάλλευση ανθρώπων, </a:t>
            </a:r>
          </a:p>
          <a:p>
            <a:r>
              <a:rPr lang="el-GR" dirty="0" smtClean="0"/>
              <a:t>την ιδεολογία με θετικό πρόσημο, ως μέσο βελτίωσης της ζωής μιας ομάδας και απαραίτητη προϋπόθεση για τον αγώνα για κοινωνικές αλλαγές, και </a:t>
            </a:r>
          </a:p>
          <a:p>
            <a:r>
              <a:rPr lang="el-GR" dirty="0" smtClean="0"/>
              <a:t>την ιδεολογία με ουδέτερο πρόσημο, ως απλή περιγραφή ενός πολιτισμού. </a:t>
            </a:r>
            <a:endParaRPr lang="el-GR" dirty="0"/>
          </a:p>
        </p:txBody>
      </p:sp>
    </p:spTree>
    <p:extLst>
      <p:ext uri="{BB962C8B-B14F-4D97-AF65-F5344CB8AC3E}">
        <p14:creationId xmlns:p14="http://schemas.microsoft.com/office/powerpoint/2010/main" val="1319813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Σήμερα θα επανέλθουμε στο «</a:t>
            </a:r>
            <a:r>
              <a:rPr lang="el-GR" dirty="0" err="1" smtClean="0"/>
              <a:t>Σαμπεθάι</a:t>
            </a:r>
            <a:r>
              <a:rPr lang="el-GR" dirty="0" smtClean="0"/>
              <a:t> </a:t>
            </a:r>
            <a:r>
              <a:rPr lang="el-GR" dirty="0" err="1" smtClean="0"/>
              <a:t>Καμπιλής</a:t>
            </a:r>
            <a:r>
              <a:rPr lang="el-GR" dirty="0" smtClean="0"/>
              <a:t>» για να εξετάσουμε περαιτέρω την κατασκευή του Εβραίου ως «Άλλου».</a:t>
            </a:r>
            <a:endParaRPr lang="el-GR" dirty="0"/>
          </a:p>
        </p:txBody>
      </p:sp>
    </p:spTree>
    <p:extLst>
      <p:ext uri="{BB962C8B-B14F-4D97-AF65-F5344CB8AC3E}">
        <p14:creationId xmlns:p14="http://schemas.microsoft.com/office/powerpoint/2010/main" val="3390632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Πριν επικεντρωθούμε στο διήγημα να θυμηθούμε ξανά τον όρο του </a:t>
            </a:r>
            <a:r>
              <a:rPr lang="el-GR" dirty="0" err="1" smtClean="0"/>
              <a:t>Χάμπερμας</a:t>
            </a:r>
            <a:r>
              <a:rPr lang="el-GR" dirty="0" smtClean="0"/>
              <a:t> για την ιδεολογία ως «</a:t>
            </a:r>
            <a:r>
              <a:rPr lang="el-GR" dirty="0" err="1" smtClean="0"/>
              <a:t>κοσμοεικόνα</a:t>
            </a:r>
            <a:r>
              <a:rPr lang="el-GR" dirty="0" smtClean="0"/>
              <a:t>».</a:t>
            </a:r>
          </a:p>
          <a:p>
            <a:r>
              <a:rPr lang="el-GR" dirty="0" smtClean="0"/>
              <a:t>Τί σημαίνει «</a:t>
            </a:r>
            <a:r>
              <a:rPr lang="el-GR" dirty="0" err="1" smtClean="0"/>
              <a:t>κοσμο</a:t>
            </a:r>
            <a:r>
              <a:rPr lang="el-GR" dirty="0" smtClean="0"/>
              <a:t>-εικόνα»;</a:t>
            </a:r>
          </a:p>
          <a:p>
            <a:endParaRPr lang="el-GR" dirty="0" smtClean="0"/>
          </a:p>
          <a:p>
            <a:endParaRPr lang="el-GR" dirty="0"/>
          </a:p>
        </p:txBody>
      </p:sp>
    </p:spTree>
    <p:extLst>
      <p:ext uri="{BB962C8B-B14F-4D97-AF65-F5344CB8AC3E}">
        <p14:creationId xmlns:p14="http://schemas.microsoft.com/office/powerpoint/2010/main" val="633284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lnSpcReduction="10000"/>
          </a:bodyPr>
          <a:lstStyle/>
          <a:p>
            <a:r>
              <a:rPr lang="el-GR" dirty="0" smtClean="0"/>
              <a:t>Σήμερα θεωρούμε ότι η ιδεολογία δεν αποτελείται αποκλειστικά από σύνολο ιδεών ή θεωρητικά συστήματα τα οποία και αποδεχόμαστε μετά από μελέτη, γνώση και με επίγνωση, όπως, πχ. Ο φιλελευθερισμός, η ελεύθερη αγορά, ο σοσιαλισμός, ο φεμινισμός, ο εθνικισμός κ.λπ.</a:t>
            </a:r>
          </a:p>
          <a:p>
            <a:r>
              <a:rPr lang="el-GR" dirty="0" smtClean="0"/>
              <a:t>Θεωρούμε εξίσου σημαντικές τις καθημερινές μας πρακτικές και τον τρόπο με τον οποίο αντιλαμβανόμαστε τον κόσμο και βιώνουμε τις σχέσεις μας συνολικά, με τη σκέψη και τη λογική, αλλά και με τη φαντασία, δηλαδή την ικανότητα να σκεφτόμαστε με εικόνες.</a:t>
            </a:r>
          </a:p>
          <a:p>
            <a:r>
              <a:rPr lang="el-GR" dirty="0" smtClean="0"/>
              <a:t>Ιδιαίτερη σημασία έχουν τα καθημερινά τελετουργικά και οι τελετές στα πλαίσια των θεσμών.</a:t>
            </a:r>
            <a:endParaRPr lang="el-GR" dirty="0"/>
          </a:p>
        </p:txBody>
      </p:sp>
    </p:spTree>
    <p:extLst>
      <p:ext uri="{BB962C8B-B14F-4D97-AF65-F5344CB8AC3E}">
        <p14:creationId xmlns:p14="http://schemas.microsoft.com/office/powerpoint/2010/main" val="1060807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Για να κατανοήσουμε την έννοια του «Άλλου» θα πρέπει πρώτα να κατανοήσουμε έναν άλλο όρο το «φαντασιακό». Το φαντασιακό μπορεί να αναφέρεται σε άτομα αλλά κυρίως αναφέρεται σε ομάδες, στο φαντασιακό μιας κοινότητας. </a:t>
            </a:r>
          </a:p>
          <a:p>
            <a:r>
              <a:rPr lang="el-GR" dirty="0" smtClean="0"/>
              <a:t>Για παράδειγμα, είδαμε πώς οι Εβραίοι είναι ο «Άλλος» στο φαντασιακό της κοινότητας των Ιωαννίνων στο διήγημα του Χατζή.</a:t>
            </a:r>
            <a:endParaRPr lang="el-GR" dirty="0"/>
          </a:p>
        </p:txBody>
      </p:sp>
    </p:spTree>
    <p:extLst>
      <p:ext uri="{BB962C8B-B14F-4D97-AF65-F5344CB8AC3E}">
        <p14:creationId xmlns:p14="http://schemas.microsoft.com/office/powerpoint/2010/main" val="1340625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Η έννοια του «κοινωνικού φαντασιακού» στο έργο του καναδού φιλοσόφου </a:t>
            </a:r>
            <a:r>
              <a:rPr lang="en-US" dirty="0" smtClean="0"/>
              <a:t>Charles Taylor</a:t>
            </a:r>
            <a:endParaRPr lang="el-GR" dirty="0"/>
          </a:p>
        </p:txBody>
      </p:sp>
      <p:sp>
        <p:nvSpPr>
          <p:cNvPr id="3" name="Content Placeholder 2"/>
          <p:cNvSpPr>
            <a:spLocks noGrp="1"/>
          </p:cNvSpPr>
          <p:nvPr>
            <p:ph idx="1"/>
          </p:nvPr>
        </p:nvSpPr>
        <p:spPr/>
        <p:txBody>
          <a:bodyPr/>
          <a:lstStyle/>
          <a:p>
            <a:pPr marL="0" indent="0">
              <a:buNone/>
            </a:pPr>
            <a:r>
              <a:rPr lang="el-GR" dirty="0" smtClean="0"/>
              <a:t>Γράφει ο </a:t>
            </a:r>
            <a:r>
              <a:rPr lang="el-GR" dirty="0" err="1" smtClean="0"/>
              <a:t>Τέυλορ</a:t>
            </a:r>
            <a:r>
              <a:rPr lang="el-GR" dirty="0" smtClean="0"/>
              <a:t>:</a:t>
            </a:r>
          </a:p>
          <a:p>
            <a:pPr marL="0" indent="0">
              <a:buNone/>
            </a:pPr>
            <a:r>
              <a:rPr lang="el-GR" dirty="0"/>
              <a:t>Αυτό που προσπαθώ να καταλάβω με αυτόν τον όρο είναι κάτι πολύ ευρύτερο και βαθύτερο από τα διανοητικά σχήματα που χρησιμοποιούν οι άνθρωποι όταν σκέφτονται για τα κοινωνικά ζητήματα με </a:t>
            </a:r>
            <a:r>
              <a:rPr lang="el-GR" dirty="0" err="1"/>
              <a:t>αποστασιοποιημένο</a:t>
            </a:r>
            <a:r>
              <a:rPr lang="el-GR" dirty="0"/>
              <a:t> τρόπο. </a:t>
            </a:r>
            <a:endParaRPr lang="el-GR" dirty="0" smtClean="0"/>
          </a:p>
          <a:p>
            <a:pPr marL="0" indent="0">
              <a:buNone/>
            </a:pPr>
            <a:r>
              <a:rPr lang="el-GR" dirty="0" smtClean="0"/>
              <a:t>Μιλάω </a:t>
            </a:r>
            <a:r>
              <a:rPr lang="el-GR" dirty="0"/>
              <a:t>μάλλον για τους τρόπους με τους οποίους οι άνθρωποι φαντάζονται την κοινωνική τους ύπαρξη, πώς </a:t>
            </a:r>
            <a:r>
              <a:rPr lang="el-GR" dirty="0" err="1"/>
              <a:t>συνυπαρχουν</a:t>
            </a:r>
            <a:r>
              <a:rPr lang="el-GR" dirty="0"/>
              <a:t>, πώς ταιριάζουν με άλλους, πώς σχετίζονται με άλλους, ποιες προσδοκίες τους πραγματοποιούνται και ποιες είναι οι ιδέες και οι εικόνες που έχουν δημιουργήσει ή ρυθμίζουν τις προσδοκίες τους.</a:t>
            </a:r>
            <a:endParaRPr lang="el-GR" dirty="0" smtClean="0">
              <a:effectLst/>
            </a:endParaRPr>
          </a:p>
          <a:p>
            <a:pPr marL="0" indent="0">
              <a:buNone/>
            </a:pPr>
            <a:endParaRPr lang="el-GR" dirty="0"/>
          </a:p>
        </p:txBody>
      </p:sp>
    </p:spTree>
    <p:extLst>
      <p:ext uri="{BB962C8B-B14F-4D97-AF65-F5344CB8AC3E}">
        <p14:creationId xmlns:p14="http://schemas.microsoft.com/office/powerpoint/2010/main" val="2436729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lnSpcReduction="20000"/>
          </a:bodyPr>
          <a:lstStyle/>
          <a:p>
            <a:r>
              <a:rPr lang="el-GR" dirty="0"/>
              <a:t>Θέλω να μιλήσω για «κοινωνικό φαντασιακό» εδώ, και όχι για κοινωνική θεωρία, γιατί υπάρχουν σημαντικές διαφορές ανάμεσα στα δύο. Μιλάω για «φαντασιακό» </a:t>
            </a:r>
            <a:endParaRPr lang="el-GR" dirty="0" smtClean="0"/>
          </a:p>
          <a:p>
            <a:r>
              <a:rPr lang="el-GR" dirty="0" smtClean="0"/>
              <a:t>(</a:t>
            </a:r>
            <a:r>
              <a:rPr lang="el-GR" dirty="0"/>
              <a:t>1) γιατί με ενδιαφέρει ο τρόπος με τον οποίο οι απλοί άνθρωποι «φαντάζονται» το κοινωνικό τους περιβάλλον, και αυτό δεν το εκφράζουν με θεωρητικούς όρους, αλλά εκφέρεται με εικόνες, ιστορίες, θρύλους, κλπ. </a:t>
            </a:r>
            <a:endParaRPr lang="el-GR" dirty="0" smtClean="0"/>
          </a:p>
          <a:p>
            <a:r>
              <a:rPr lang="el-GR" dirty="0" smtClean="0"/>
              <a:t>(</a:t>
            </a:r>
            <a:r>
              <a:rPr lang="el-GR" dirty="0"/>
              <a:t>2) η θεωρία είναι κτήμα μιας μειοψηφίας, ενώ το ενδιαφέρον με το κοινωνικό φαντασιακό είναι ότι το μοιράζονται μεγάλες ομάδες ανθρώπων, και ίσως ολόκληρη η κοινωνία</a:t>
            </a:r>
            <a:r>
              <a:rPr lang="el-GR" dirty="0" smtClean="0"/>
              <a:t>.</a:t>
            </a:r>
          </a:p>
          <a:p>
            <a:r>
              <a:rPr lang="el-GR" dirty="0" smtClean="0"/>
              <a:t>(</a:t>
            </a:r>
            <a:r>
              <a:rPr lang="el-GR" dirty="0"/>
              <a:t>3) το κοινωνικό φαντασιακό είναι οι κοινές αντιλήψεις χωρίς τις οποίες οι κοινές πρακτικές δεν θα ήταν δυνατές, οι κοινές αντιλήψεις που δημιουργούν μία κοινή αίσθηση του τι είναι κανονικό ή νομιμοποιημένο.</a:t>
            </a:r>
            <a:endParaRPr lang="el-GR" dirty="0">
              <a:effectLst/>
            </a:endParaRPr>
          </a:p>
        </p:txBody>
      </p:sp>
    </p:spTree>
    <p:extLst>
      <p:ext uri="{BB962C8B-B14F-4D97-AF65-F5344CB8AC3E}">
        <p14:creationId xmlns:p14="http://schemas.microsoft.com/office/powerpoint/2010/main" val="3194445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a:bodyPr>
          <a:lstStyle/>
          <a:p>
            <a:r>
              <a:rPr lang="el-GR" dirty="0"/>
              <a:t>Βέβαια, συχνά, θεωρίες λίγων, ίσως μιας ελίτ, εισέρχονται στο κοινωνικό φαντασιακό.</a:t>
            </a:r>
            <a:endParaRPr lang="el-GR" dirty="0" smtClean="0">
              <a:effectLst/>
            </a:endParaRPr>
          </a:p>
          <a:p>
            <a:r>
              <a:rPr lang="el-GR" dirty="0"/>
              <a:t>Το κοινωνικό φαντασιακό είναι διαφορετικό σε κάθε εποχή αλλά πάντα σύνθετο. Εμπεριέχει την αίσθηση/αντίληψη των προσδοκιών που μπορούμε να έχουμε ο ένας από τον άλλο. Μία κοινή αντίληψη πραγμάτων που μας επιτρέπει να συμμετέχουμε σε κοινές πρακτικές. </a:t>
            </a:r>
            <a:r>
              <a:rPr lang="el-GR" b="1" dirty="0"/>
              <a:t>Μία αντίληψη που είναι και «κανονιστική», δηλαδή, έχουμε την αίσθηση του πώς γίνονται τα πράγματα, αλλά αυτή είναι συνυφασμένη με μία ιδέα του πώς </a:t>
            </a:r>
            <a:r>
              <a:rPr lang="el-GR" b="1" i="1" dirty="0"/>
              <a:t>πρέπει</a:t>
            </a:r>
            <a:r>
              <a:rPr lang="el-GR" b="1" dirty="0"/>
              <a:t> να γίνονται τα πράγματα, και ποια λάθος βήματα καταστρέφουν μία πρακτική</a:t>
            </a:r>
            <a:r>
              <a:rPr lang="el-GR" b="1" dirty="0" smtClean="0"/>
              <a:t>. </a:t>
            </a:r>
            <a:endParaRPr lang="el-GR" b="1" dirty="0" smtClean="0">
              <a:effectLst/>
            </a:endParaRPr>
          </a:p>
          <a:p>
            <a:endParaRPr lang="el-GR" dirty="0"/>
          </a:p>
        </p:txBody>
      </p:sp>
    </p:spTree>
    <p:extLst>
      <p:ext uri="{BB962C8B-B14F-4D97-AF65-F5344CB8AC3E}">
        <p14:creationId xmlns:p14="http://schemas.microsoft.com/office/powerpoint/2010/main" val="38857193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267</TotalTime>
  <Words>1765</Words>
  <Application>Microsoft Office PowerPoint</Application>
  <PresentationFormat>Widescreen</PresentationFormat>
  <Paragraphs>55</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Ο «Άλλος» ως στοιχείο του «κοινωνικού φαντασιακού» και ο «Άλλος» ή «Έτερος» ή «ξένος» ή το «Άλλο» στη λογοτεχνία</vt:lpstr>
      <vt:lpstr>PowerPoint Presentation</vt:lpstr>
      <vt:lpstr>PowerPoint Presentation</vt:lpstr>
      <vt:lpstr>PowerPoint Presentation</vt:lpstr>
      <vt:lpstr>PowerPoint Presentation</vt:lpstr>
      <vt:lpstr>PowerPoint Presentation</vt:lpstr>
      <vt:lpstr>Η έννοια του «κοινωνικού φαντασιακού» στο έργο του καναδού φιλοσόφου Charles Taylor</vt:lpstr>
      <vt:lpstr>PowerPoint Presentation</vt:lpstr>
      <vt:lpstr>PowerPoint Presentation</vt:lpstr>
      <vt:lpstr>PowerPoint Presentation</vt:lpstr>
      <vt:lpstr>Από το λήμμα της Φ. Αμπατζοπούλου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Το στερεότυπο, κατασκευή της ανάγνωσης  της Φ. Αμπατζοπούλου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 «Άλλος» ως στοιχείο του «κοινωνικού φαντασιακού» και ο «Άλλος» ή «Έτερος» ή το «Άλλο» στη λογοτεχνία</dc:title>
  <dc:creator>masteruser</dc:creator>
  <cp:lastModifiedBy>masteruser</cp:lastModifiedBy>
  <cp:revision>12</cp:revision>
  <dcterms:created xsi:type="dcterms:W3CDTF">2016-10-02T08:19:57Z</dcterms:created>
  <dcterms:modified xsi:type="dcterms:W3CDTF">2016-10-02T12:47:36Z</dcterms:modified>
</cp:coreProperties>
</file>