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6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226DF-311B-4088-9FD5-CB23097B390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B5DD8-43C5-4253-9722-92FA9676C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3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638800"/>
            <a:ext cx="6400800" cy="9144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l-GR" sz="1800" dirty="0" smtClean="0">
                <a:solidFill>
                  <a:schemeClr val="tx1"/>
                </a:solidFill>
              </a:rPr>
              <a:t>Έλια Χαρίδη </a:t>
            </a:r>
          </a:p>
          <a:p>
            <a:pPr algn="r"/>
            <a:r>
              <a:rPr lang="el-GR" sz="1800" dirty="0" smtClean="0">
                <a:solidFill>
                  <a:schemeClr val="tx1"/>
                </a:solidFill>
              </a:rPr>
              <a:t>δρ Κοινωνικής Ανθρωπολογίας</a:t>
            </a:r>
          </a:p>
          <a:p>
            <a:pPr algn="r"/>
            <a:r>
              <a:rPr lang="el-GR" sz="1800" dirty="0" smtClean="0">
                <a:solidFill>
                  <a:schemeClr val="tx1"/>
                </a:solidFill>
              </a:rPr>
              <a:t>Πάντειο Πανεπιστήμιο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Αισθήσεις και Αναπηρία </a:t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μέσα από </a:t>
            </a:r>
            <a:b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παράδειγμα της Τυφλότητας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3528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«Υγεία, Ασθένεια, Ίασις»</a:t>
            </a:r>
          </a:p>
          <a:p>
            <a:r>
              <a:rPr lang="el-GR" sz="2000" dirty="0" smtClean="0"/>
              <a:t>Σεμινάριο συνδιδασκαλίας ΠΜΣ Τμήματος ΙΑΚΑ </a:t>
            </a:r>
          </a:p>
          <a:p>
            <a:r>
              <a:rPr lang="el-GR" sz="2000" dirty="0" smtClean="0"/>
              <a:t>Πανεπιστήμιο Θεσσαλίας</a:t>
            </a:r>
          </a:p>
        </p:txBody>
      </p:sp>
    </p:spTree>
    <p:extLst>
      <p:ext uri="{BB962C8B-B14F-4D97-AF65-F5344CB8AC3E}">
        <p14:creationId xmlns:p14="http://schemas.microsoft.com/office/powerpoint/2010/main" val="40914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600" b="1" dirty="0" smtClean="0"/>
              <a:t>Σπουδές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αναπηρίας</a:t>
            </a:r>
            <a:r>
              <a:rPr lang="el-GR" sz="2600" b="1" dirty="0" smtClean="0"/>
              <a:t> – Ανθρωπολογία της αναπηρίας </a:t>
            </a:r>
            <a:endParaRPr lang="el-GR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882432"/>
            <a:ext cx="835584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Σπουδές αναπηρίας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disability studies)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Άχισαν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να διαμορφώνονται ως ακτιβιστικός λόγος στα μέσα της δεκαετίας ’70 και ως διακριτός τομέας της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κοινωνιολογίας στις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αρχές του ’80, κυρίως στις ΗΠΑ και την Αγγλία.</a:t>
            </a:r>
            <a:r>
              <a:rPr lang="el-GR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Βασικός στόχος 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συσπείρωση των αναπήρων κάτω από μία ενιαία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ταυτότητα και παράλληλα η αμφισβήτηση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αντίσταση στο ιατρικό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(ή  ατομοκεντρικό)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μοντέλο της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αναπηρίας. </a:t>
            </a: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Σύμφωνα με αυτό: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αναπηρία ορίζεται αποκλειστικά με όρους ιατρικούς και βιολογικούς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άτομο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(και η οικογένειά του) είναι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υπεύθυνο για την αναπηρία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του και καλείται να προσαρμόσει τις ανάγκες του στις επιταγές της κοινωνίας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απάντηση στα προβλήματα της αναπηρίας είναι η φιλανθρωπική δράση και η ιδιωτική πρωτοβουλία</a:t>
            </a: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/>
          </a:p>
          <a:p>
            <a:endParaRPr lang="el-GR" sz="2400" dirty="0"/>
          </a:p>
          <a:p>
            <a:endParaRPr lang="el-G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801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229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οινωνικό μοντέλο της αναπηρίας 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social model of disability)</a:t>
            </a:r>
          </a:p>
          <a:p>
            <a:pPr algn="just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Ως ιδέα διατυπώθηκε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1976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ως όρος επινοήθηκε το 1983. </a:t>
            </a:r>
          </a:p>
          <a:p>
            <a:pPr algn="just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Καταστατική η διάκριση μεταξύ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«βλάβης»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«αναπηρίας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Βλάβη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impairment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):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φυσικό (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physical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 γεγονός του να λείπει από κάποιον, για παράδειγμα, ένα χέρι ή ένα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πόδι.</a:t>
            </a: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Αναπηρία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AU" sz="2400" dirty="0">
                <a:latin typeface="Times New Roman" pitchFamily="18" charset="0"/>
                <a:cs typeface="Times New Roman" pitchFamily="18" charset="0"/>
              </a:rPr>
              <a:t>disability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): οι πλέιστες κοινωνικές διαδικασίες που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μετατρέπουν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τη βλάβη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σε μειονέκτημα,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επιφέροντας οικονομικά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περιβαλλοντικά και πολιτισμικά εμπόδια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στην κοινωνική πρόσβαση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ενσωμάτωση.</a:t>
            </a:r>
            <a:r>
              <a:rPr lang="el-GR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l-GR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άτομο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γίνεται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ανάπηρο εξαιτίας της αρτιμελούς κοινωνίας που δε λαμβάνει υπόψιν την ιδιαιτερότητα των αναγκών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κύρια αιτία του κοινωνικού αποκλεισμού και της καταπίεσης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του δεν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είναι 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σωματική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βλάβη, αλλά ο τρόπος με τον οποίο η κοινωνία ανταποκρίνεται σε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αυτήν.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33400" y="46482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209800" y="54102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75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229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Το κοινωνικό μοντέλο κατόρθωσε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αναδείξει την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κοινωνικά σχεσιακή και κατασκευασμένη φύση της αναπηρίας και να αμφισβητήσει την καθιερωμένη εννοιολόγησή της ως αναπόφευκτης και επιπλέον τραγικής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ιατρικής κατάστασης.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επιδιώξει την άρση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των εμποδίων 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την κοινωνική αλλαγή,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αντί της ιατρικής αποκατάστασης ή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θεραπείας.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ενδυναμώσει τα ανάπηρα άτομα ώστε να διεκδικήσουν το δικαίωμά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τους στην ίση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μεταχείριση.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μετατοπίσει το ακαδημαϊκό ενδιαφέρον από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 διερεύνηση των συνεπειών της βλάβης, ή την ατομική προσαρμογή σε αυτήν,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σχέση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αναπηρίας-καπιταλισμού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προκατάληψη 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τις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πολιτισμικές αναπαραστάσεις των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αναπήρων, κ.ά.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θεσπίσει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1995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νόμο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διακρίσεων λόγω αναπηρίας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» και την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αναγνώριση από το αγγλικό κράτος του δικαιώματος των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αναπήρων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στην πρόσβαση και την ανεξάρτητη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διαβίωση.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37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1026"/>
            <a:ext cx="8382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Δομικές αδυναμίες του κοινωνικού μοντέλου</a:t>
            </a:r>
          </a:p>
          <a:p>
            <a:pPr algn="just"/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επιδιώκει να απο-ιατρικοποιήσει την αναπηρία, τελικά προσεγγίζει τη βλάβη με όρους ιατρικούς.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αναπηρία θεωρείται κοινωνικά κατασκευασμένη, αλλά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 βλάβη ταυτίζεται με το σώμα και ουσιοποιείται κατά τρόπο ανάλογο με αυτόν της βιοϊατρικής: ως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ένα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άχρονο,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προ-κοινωνικό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φυσικό και διαχωρισμένο από τον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εαυτό αντικείμενο.          Αναπαράγει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δίπολο νους-σώμα και: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 λαμβάνει υπόψιν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ότι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καθημερινότητα βιώνεται μέσα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 την αλληλοδιαπλοκή μεταξύ αναπηρίας/κοινωνικής καταπίεσης και βλάβης/σωματικού πόνου ή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δυσκολίας.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Παραβλέπει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πώς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συγκροτείται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βιώνεται η αναπηρία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ως καταπίεση, με αποτέλεσμα να ομογενοποιεί τα ανάπηρα άτομα σε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μία εκ των προτέρων καταπιεσμένη ομάδα.</a:t>
            </a:r>
            <a:r>
              <a:rPr lang="el-GR" sz="2400" baseline="30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Δεν εξετάζει το πώς τα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«καθεστώτα αλήθειας» για τα ανάπηρα σώματα έχουν υπάρξει κεντρικά,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για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 διακυβέρνηση και τον έλεγχό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τους, αλλά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για τη συγκρότηση της ίδιας της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βλάβης.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819400" y="2667000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8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endParaRPr lang="el-GR" sz="2400" b="1" dirty="0" smtClean="0"/>
          </a:p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Η Έρευνα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αντικείμενο της μελέτης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Χρόνος διεξαγωγής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Τόπος διεξαγωγής – πρόσβαση στο πεδίο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Μεθοδολογικά ζητήματα</a:t>
            </a: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Θεωρητικά ζητήματα και Εθνογραφικά παραδείγματα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Ανθρωπολογία των αισθήσεων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Σπουδές αναπηρίας – Ανθρωπολογία της αναπηρίας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κριτική μέσα από το πεδίο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57200"/>
            <a:ext cx="7848600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600" b="1" dirty="0">
                <a:latin typeface="Times New Roman" pitchFamily="18" charset="0"/>
                <a:cs typeface="Times New Roman" pitchFamily="18" charset="0"/>
              </a:rPr>
              <a:t>Σχεδιάγραμμα παρουσίασης</a:t>
            </a:r>
          </a:p>
        </p:txBody>
      </p:sp>
    </p:spTree>
    <p:extLst>
      <p:ext uri="{BB962C8B-B14F-4D97-AF65-F5344CB8AC3E}">
        <p14:creationId xmlns:p14="http://schemas.microsoft.com/office/powerpoint/2010/main" val="415731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04967"/>
            <a:ext cx="8153400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Η Έρευνα </a:t>
            </a:r>
            <a:endParaRPr lang="el-G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Το αντικείμενο μελέτης</a:t>
            </a: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διαφορετικοί τρόποι με τους οποίους εκείνοι και εκείνες που αυτοπροσδιορίζονται ως τυφλά άτομα ή άτομα με προβλήματα όρασης βιώνουν τον εαυτό τους και τον κόσμο γύρω τους στο πλαίσιο της ελληνικής κοινωνίας, η οποία, λόγω της μερικής ή ολικής απουσίας όρασης, τους/τις προσδιορίζει ως ετερότητα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Διάρκεια έρευνας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: 2005-2009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Τόπος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πρόσβαση στο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πεδίο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Αθλητικό Σωματείο Στίβου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Τυφλών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Πανελλήνιος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Σύνδεσμος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Τυφλών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Φάρος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Τυφλών Ελλάδος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l-GR" sz="2400" dirty="0" smtClean="0"/>
          </a:p>
          <a:p>
            <a:pPr lvl="0"/>
            <a:r>
              <a:rPr lang="el-GR" sz="2400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83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04967"/>
            <a:ext cx="7848600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Μεθοδολογικά ζητήματα</a:t>
            </a:r>
            <a:endParaRPr lang="el-GR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Πολυτοπική εθνογραφία</a:t>
            </a:r>
          </a:p>
          <a:p>
            <a:pPr lvl="0"/>
            <a:endParaRPr lang="el-G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ρόλος της ερευνήτριας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Βλέπουσα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Εργαζόμενη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Εθελόντρια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Συνοδός τυφλών ατόμων</a:t>
            </a:r>
          </a:p>
          <a:p>
            <a:pPr lvl="0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Ανθρωπολογία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οίκοι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Τα όρια μεταξύ Εαυτού και Άλλου ρευστοποιούνται</a:t>
            </a:r>
          </a:p>
          <a:p>
            <a:pPr lvl="0"/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Η συνοδεία ως μεθοδολογία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Το οξύμωρο της συμμετοχικής παρατήρησης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Σύγκριση με το λογοκεντρισμό της συνέντευξης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65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99688"/>
            <a:ext cx="7848600" cy="4924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Ανθρωπολογία</a:t>
            </a:r>
            <a:r>
              <a:rPr lang="el-GR" sz="2600" b="1" dirty="0" smtClean="0"/>
              <a:t> των αισθήσεων</a:t>
            </a:r>
            <a:endParaRPr lang="el-GR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90600"/>
            <a:ext cx="78486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Σχηματίζεται περί τα τέλη της δεκαετίας ’80-αρχές ’90. Έμπνευση αποτέλεσε η ερευνητική στροφή προς το σώμα ως αναλυτική έννοια και η πεποίθηση ότι η απόκτηση γνώσης δεν αποτελεί μόνο μία διαδικασία του νου, αλλά εξαρτάται επίσης από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σώμα και την εμπειρία.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Στόχος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η αποδόμηση του «Οπτικοκεντρισμού»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Jay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1994)</a:t>
            </a:r>
          </a:p>
          <a:p>
            <a:pPr lvl="0"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Στο δυτικό πολιτισμό η αίσθηση της όρασης θεωρείται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πιο διανοητικό, αντικειμενικό και αξιόπιστο μέσο πρόσβασης στη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γνώση/αλήθεια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άλλες αισθήσεις υποβιβάζονται σε σωματικές, υποκειμενικές 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αναξιόπιστες. </a:t>
            </a:r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Αντικείμενο μελέτης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οι «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μη-οπτικές αισθήσεις» </a:t>
            </a: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Πώς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βιώνεται ο κόσμος σε πολιτισμικά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πλαίσια που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εστιάζουν περισσότερο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στην ακοή, την αφή, τη γεύση ή την όσφρηση και λιγότερο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στην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όραση.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l-GR" sz="2400" dirty="0" smtClean="0"/>
          </a:p>
          <a:p>
            <a:pPr lvl="0"/>
            <a:endParaRPr lang="el-GR" sz="2400" dirty="0" smtClean="0"/>
          </a:p>
          <a:p>
            <a:pPr lvl="0"/>
            <a:r>
              <a:rPr lang="el-GR" sz="2400" dirty="0" smtClean="0"/>
              <a:t>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826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058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Βασικές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αρχές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αισθήσεις δεν αποτελούν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απλά και μόνο μέσα για την κατανόηση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των φυσικών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φαινομένων ή την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πρόσληψη πληροφοριών, αλλά και κανάλια για τη μετάδοση κοινωνικών αξιών.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αισθήσεις διαμορφώνουν τον πολιτισμό και την ίδια στιγμή φέρουν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πολιτισμό.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αισθήσεις δεν αποτελούν βιολογικές και αμετάβλητες διεργασίες για τη συλλογή δεδομένων, αλλά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προϊόντα κοινωνικής κατασκευής.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αισθήσεις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δεν εννοιολογούνται και βιώνονται με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τον ίδιο τρόπο παντού και πάντα. Αντιθέτως, ως κοινωνικές κατασκευές, το νόημα και η αξία τους ποικίλουν μεταξύ διαφορετικών πολιτισμών και ιστορικών εποχών.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1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86800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Βασικά σημεία κριτικής</a:t>
            </a:r>
          </a:p>
          <a:p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Προϋποθέτει ότι οι μη δυτικές κοινωνίες αξιολογούν και βιώνουν τις αισθήσεις με τρόπους πιο «άμεσους» και «αυθεντικούς» από εκείνους που επιβάλλει η οπτική κυριαρχία της σύγχρονης δυτικής σκέψης. </a:t>
            </a:r>
          </a:p>
          <a:p>
            <a:pPr lvl="0" algn="just"/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Οι κοινωνίες που μελετά παρουσιάζονται ως ομοιογενείς και σταθερές αισθητηριακά. Διαφορετικά αισθητηριακά συστήματα που διεκδικούν χώρο και έκφραση στα ίδια πολιτισμικά πλαίσια αναφέρονται, αλλά δεν αναλύονται.</a:t>
            </a:r>
          </a:p>
          <a:p>
            <a:pPr algn="just"/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Δε θίγει ζητήματα σχετικά με την κοινωνική συγκρότηση των αισθήσεων, π.χ. πώς εγκαθιδρύεται η κυριαρχία μίας αίσθησης και ο αποκλεισμός κάποιας άλλης για τη βίωση του κόσμου. </a:t>
            </a:r>
          </a:p>
          <a:p>
            <a:pPr algn="just"/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Μελετά και αναπαριστά τις άλλες αισθητηριακές ταξινομήσεις «ως καθαρά οντολογικές ιεραρχίες που μοιάζουν να είναι απλές, απολιτικές αντιστροφές των δικών μας»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Bubandt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1998: 71).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endParaRPr lang="el-GR" dirty="0"/>
          </a:p>
          <a:p>
            <a:endParaRPr lang="en-US" dirty="0"/>
          </a:p>
        </p:txBody>
      </p:sp>
      <p:sp>
        <p:nvSpPr>
          <p:cNvPr id="3" name="Down Arrow 2"/>
          <p:cNvSpPr/>
          <p:nvPr/>
        </p:nvSpPr>
        <p:spPr>
          <a:xfrm>
            <a:off x="4267200" y="52578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584" y="76200"/>
            <a:ext cx="85196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υφλότητα και ανθρωπολογία των αισθήσεων</a:t>
            </a:r>
          </a:p>
          <a:p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εμπειρία των «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οπτικών» αισθήσεων θεωρείται πιο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«άμεση»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«αυθεντική» από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την «αποστασιοποιημένη»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 την οποία έχει ταυτιστεί πολιτισμικά η όραση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 Π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ιστεύεται ότι 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όραση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μας κρατάει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σε απόσταση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από τον κόσμο, ενώ 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άλλες αισθήσεις μας φέρνουν πιο κοντά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σε αυτόν, κινητοποιώντας την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ενεργή συμμετοχή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μας. </a:t>
            </a:r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Θεωρώντας ότι η αντίληψη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των τυφλών ατόμων δε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μεσολαβείται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 οπτικές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εικόνες, η τυφλότητα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έχει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αποτελέσει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κατεξοχήν παράδειγμα για να αναδειχθεί 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αξία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των άλλων αισθήσεων 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να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ανατραπεί 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ισχύουσα ιεράρχηση των αισθήσεων.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τυφλά άτομα βιώνουν τον «ιδιαίτερο πλούτο του μη οπτικού κόσμου»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Howes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2004: 8) </a:t>
            </a:r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τυφλότητα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μάς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υπενθυμίζει «τους άλλους μας, βαθύτερους τρόπους αντίληψης και τη μεταξύ τους αμοιβαιότητα»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Sacks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2004: 36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   </a:t>
            </a:r>
          </a:p>
          <a:p>
            <a:pPr lvl="0" algn="just"/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l-G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239000" y="6248400"/>
            <a:ext cx="762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6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197" y="152400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συγκεκριμένη παραδοχή της ανθρωπολογίας των αισθήσεων:</a:t>
            </a:r>
          </a:p>
          <a:p>
            <a:pPr algn="just"/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Παραβλέπει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παρελθούσες οπτικές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εμπειρίες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που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τα μη εκ γενετής τυφλά άτομα μπορεί να διατηρούν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ζωντανές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ως μνήμη σωματική η οποία επηρεάζει το πώς αντιλαμβάνονται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ταξινομούν τον κόσμο μέσω των άλλων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αισθήσεων.</a:t>
            </a:r>
            <a:r>
              <a:rPr lang="el-GR" sz="1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ομαντικοποιεί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την τυφλότητα και, έτσι, την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απολιτικοποιεί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αρακάμπτει το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ότι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είναι η κυριαρχία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της όρασης και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νόρμες της που κατασκευάζουν την τυφλότητα ως «έλλειψη».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l-GR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400" b="1" dirty="0">
                <a:latin typeface="Times New Roman" pitchFamily="18" charset="0"/>
                <a:cs typeface="Times New Roman" pitchFamily="18" charset="0"/>
              </a:rPr>
              <a:t>τυφλότητα χάνει το πολιτικό της έρισμα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τα τυφλά άτομα τη φωνή να διεκδικήσουν τα δικαιώματά τους ως ανάπηροι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μέσα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σε μία κοινωνία αρτιμελών.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Συγκαλύπεται το γεγονός ότι 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κοινωνικός αποκλεισμός και οι σχέσεις εξουσίας που βιώνουν σε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πτυχές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καθημερινότητάς τους οφείλονται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σε στερεότυπα που προκύπτουν από το ότι αντιλαμβάνονται τον κόσμο γύρω τους μέσω των άλλων αισθήσεων και όχι της όρασης. </a:t>
            </a:r>
          </a:p>
        </p:txBody>
      </p:sp>
    </p:spTree>
    <p:extLst>
      <p:ext uri="{BB962C8B-B14F-4D97-AF65-F5344CB8AC3E}">
        <p14:creationId xmlns:p14="http://schemas.microsoft.com/office/powerpoint/2010/main" val="426311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1205</TotalTime>
  <Words>1313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Αισθήσεις και Αναπηρία  μέσα από  το παράδειγμα της Τυφλότητας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Αισθήσεις και Αναπηρία μέσα από το παράδειγμα της Τυφλότητας</dc:title>
  <dc:creator>evagelia charidi</dc:creator>
  <cp:lastModifiedBy>evagelia charidi</cp:lastModifiedBy>
  <cp:revision>52</cp:revision>
  <dcterms:created xsi:type="dcterms:W3CDTF">2006-08-16T00:00:00Z</dcterms:created>
  <dcterms:modified xsi:type="dcterms:W3CDTF">2018-03-14T08:36:31Z</dcterms:modified>
</cp:coreProperties>
</file>