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9" r:id="rId4"/>
    <p:sldId id="261" r:id="rId5"/>
    <p:sldId id="262" r:id="rId6"/>
    <p:sldId id="431" r:id="rId7"/>
    <p:sldId id="486" r:id="rId8"/>
    <p:sldId id="487" r:id="rId9"/>
    <p:sldId id="470" r:id="rId10"/>
    <p:sldId id="488" r:id="rId11"/>
    <p:sldId id="489" r:id="rId12"/>
    <p:sldId id="490" r:id="rId13"/>
    <p:sldId id="469" r:id="rId14"/>
    <p:sldId id="471" r:id="rId15"/>
    <p:sldId id="472" r:id="rId16"/>
    <p:sldId id="473" r:id="rId17"/>
    <p:sldId id="482" r:id="rId18"/>
    <p:sldId id="491" r:id="rId19"/>
    <p:sldId id="492" r:id="rId20"/>
    <p:sldId id="493" r:id="rId21"/>
    <p:sldId id="494" r:id="rId22"/>
    <p:sldId id="484" r:id="rId23"/>
    <p:sldId id="495" r:id="rId24"/>
    <p:sldId id="496" r:id="rId25"/>
    <p:sldId id="412" r:id="rId26"/>
    <p:sldId id="497" r:id="rId27"/>
    <p:sldId id="333" r:id="rId28"/>
    <p:sldId id="315" r:id="rId29"/>
    <p:sldId id="280" r:id="rId30"/>
  </p:sldIdLst>
  <p:sldSz cx="9144000" cy="6858000" type="screen4x3"/>
  <p:notesSz cx="6858000" cy="9144000"/>
  <p:custDataLst>
    <p:tags r:id="rId3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00" autoAdjust="0"/>
    <p:restoredTop sz="86470" autoAdjust="0"/>
  </p:normalViewPr>
  <p:slideViewPr>
    <p:cSldViewPr>
      <p:cViewPr>
        <p:scale>
          <a:sx n="50" d="100"/>
          <a:sy n="50" d="100"/>
        </p:scale>
        <p:origin x="-108" y="-630"/>
      </p:cViewPr>
      <p:guideLst>
        <p:guide orient="horz" pos="2160"/>
        <p:guide pos="2880"/>
      </p:guideLst>
    </p:cSldViewPr>
  </p:slideViewPr>
  <p:outlineViewPr>
    <p:cViewPr>
      <p:scale>
        <a:sx n="33" d="100"/>
        <a:sy n="33" d="100"/>
      </p:scale>
      <p:origin x="0" y="-47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21/7/2015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9674245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967424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32676857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1703677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94713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oleObject" Target="../embeddings/oleObject2.bin"/><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4.emf"/><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5.emf"/><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875500"/>
            <a:ext cx="7772400" cy="1216257"/>
          </a:xfrm>
        </p:spPr>
        <p:txBody>
          <a:bodyPr/>
          <a:lstStyle/>
          <a:p>
            <a:r>
              <a:rPr lang="el-GR" dirty="0" err="1" smtClean="0"/>
              <a:t>Εμβιομηχανική</a:t>
            </a:r>
            <a:endParaRPr lang="el-GR" dirty="0"/>
          </a:p>
        </p:txBody>
      </p:sp>
      <p:sp>
        <p:nvSpPr>
          <p:cNvPr id="3" name="Υπότιτλος 2"/>
          <p:cNvSpPr>
            <a:spLocks noGrp="1"/>
          </p:cNvSpPr>
          <p:nvPr>
            <p:ph type="subTitle" idx="1"/>
          </p:nvPr>
        </p:nvSpPr>
        <p:spPr>
          <a:xfrm>
            <a:off x="685800" y="3091757"/>
            <a:ext cx="7776864" cy="1883675"/>
          </a:xfrm>
        </p:spPr>
        <p:txBody>
          <a:bodyPr>
            <a:noAutofit/>
          </a:bodyPr>
          <a:lstStyle/>
          <a:p>
            <a:r>
              <a:rPr lang="el-GR" sz="2800" b="1" dirty="0" smtClean="0"/>
              <a:t>Ενότητα </a:t>
            </a:r>
            <a:r>
              <a:rPr lang="en-US" sz="2800" b="1" dirty="0" smtClean="0"/>
              <a:t>1</a:t>
            </a:r>
            <a:r>
              <a:rPr lang="en-US" sz="2800" b="1" dirty="0"/>
              <a:t>2</a:t>
            </a:r>
            <a:r>
              <a:rPr lang="el-GR" sz="2800" b="1" dirty="0" smtClean="0"/>
              <a:t>:</a:t>
            </a:r>
            <a:r>
              <a:rPr lang="en-US" sz="2800" dirty="0" smtClean="0"/>
              <a:t> </a:t>
            </a:r>
            <a:r>
              <a:rPr lang="el-GR" sz="2800" b="1" dirty="0" err="1" smtClean="0">
                <a:effectLst>
                  <a:outerShdw blurRad="38100" dist="38100" dir="2700000" algn="tl">
                    <a:srgbClr val="C0C0C0"/>
                  </a:outerShdw>
                </a:effectLst>
              </a:rPr>
              <a:t>Εμβιομηχαν</a:t>
            </a:r>
            <a:r>
              <a:rPr lang="el-GR" altLang="el-GR" sz="2800" b="1" dirty="0" err="1" smtClean="0">
                <a:effectLst>
                  <a:outerShdw blurRad="38100" dist="38100" dir="2700000" algn="tl">
                    <a:srgbClr val="C0C0C0"/>
                  </a:outerShdw>
                </a:effectLst>
              </a:rPr>
              <a:t>ική</a:t>
            </a:r>
            <a:r>
              <a:rPr lang="el-GR" altLang="el-GR" sz="2800" b="1" dirty="0" smtClean="0">
                <a:effectLst>
                  <a:outerShdw blurRad="38100" dist="38100" dir="2700000" algn="tl">
                    <a:srgbClr val="C0C0C0"/>
                  </a:outerShdw>
                </a:effectLst>
              </a:rPr>
              <a:t> </a:t>
            </a:r>
            <a:r>
              <a:rPr lang="el-GR" altLang="el-GR" sz="2800" b="1" dirty="0">
                <a:effectLst>
                  <a:outerShdw blurRad="38100" dist="38100" dir="2700000" algn="tl">
                    <a:srgbClr val="C0C0C0"/>
                  </a:outerShdw>
                </a:effectLst>
              </a:rPr>
              <a:t>ανθρωπομετρία – θέση του ΚΜΣ</a:t>
            </a:r>
            <a:endParaRPr lang="el-GR" altLang="el-GR" sz="2800" dirty="0" smtClean="0">
              <a:effectLst>
                <a:outerShdw blurRad="38100" dist="38100" dir="2700000" algn="tl">
                  <a:srgbClr val="C0C0C0"/>
                </a:outerShdw>
              </a:effectLst>
            </a:endParaRPr>
          </a:p>
          <a:p>
            <a:endParaRPr lang="el-GR" sz="2800" dirty="0" smtClean="0"/>
          </a:p>
          <a:p>
            <a:r>
              <a:rPr lang="el-GR" sz="2800" dirty="0" smtClean="0"/>
              <a:t>Αθανάσιος </a:t>
            </a:r>
            <a:r>
              <a:rPr lang="el-GR" sz="2800" dirty="0" err="1" smtClean="0"/>
              <a:t>Τσιόκανος</a:t>
            </a:r>
            <a:r>
              <a:rPr lang="el-GR" sz="2800" dirty="0" smtClean="0"/>
              <a:t>, Γιάννης Γιάκας</a:t>
            </a:r>
          </a:p>
          <a:p>
            <a:r>
              <a:rPr lang="el-GR" sz="2800" dirty="0" smtClean="0"/>
              <a:t>Τμήμα</a:t>
            </a:r>
            <a:r>
              <a:rPr lang="en-US" sz="2800" dirty="0" smtClean="0"/>
              <a:t> </a:t>
            </a:r>
            <a:r>
              <a:rPr lang="el-GR" sz="2800" dirty="0" smtClean="0"/>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grpSp>
        <p:nvGrpSpPr>
          <p:cNvPr id="12"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4"/>
            <a:stretch>
              <a:fillRect/>
            </a:stretch>
          </p:blipFill>
          <p:spPr>
            <a:xfrm>
              <a:off x="6489226" y="468279"/>
              <a:ext cx="1968974" cy="1303321"/>
            </a:xfrm>
            <a:prstGeom prst="rect">
              <a:avLst/>
            </a:prstGeom>
          </p:spPr>
        </p:pic>
        <p:grpSp>
          <p:nvGrpSpPr>
            <p:cNvPr id="11"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99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704" y="5607520"/>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D:\Τεφαα Open e-Class\ΘΕΟΔΩΡΑΚΗΣ ΜΑΘΗΜΑ\BYNCS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975" y="5907088"/>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88640"/>
            <a:ext cx="9144000" cy="432048"/>
          </a:xfrm>
        </p:spPr>
        <p:txBody>
          <a:bodyPr>
            <a:noAutofit/>
          </a:bodyPr>
          <a:lstStyle/>
          <a:p>
            <a:r>
              <a:rPr lang="el-GR" altLang="el-GR" sz="3600" dirty="0" smtClean="0"/>
              <a:t>Προσδιορισμός </a:t>
            </a:r>
            <a:r>
              <a:rPr lang="el-GR" altLang="el-GR" sz="3600" dirty="0"/>
              <a:t>ΚΒΣ στον επιμήκη </a:t>
            </a:r>
            <a:r>
              <a:rPr lang="el-GR" altLang="el-GR" sz="3600" dirty="0" smtClean="0"/>
              <a:t>άξονα 2</a:t>
            </a:r>
            <a:endParaRPr lang="el-GR" sz="3600" dirty="0"/>
          </a:p>
        </p:txBody>
      </p:sp>
      <p:sp>
        <p:nvSpPr>
          <p:cNvPr id="5" name="Θέση περιεχομένου 4"/>
          <p:cNvSpPr>
            <a:spLocks noGrp="1"/>
          </p:cNvSpPr>
          <p:nvPr>
            <p:ph idx="1"/>
          </p:nvPr>
        </p:nvSpPr>
        <p:spPr>
          <a:xfrm>
            <a:off x="3779912" y="980728"/>
            <a:ext cx="5184576" cy="5620097"/>
          </a:xfrm>
        </p:spPr>
        <p:txBody>
          <a:bodyPr>
            <a:noAutofit/>
          </a:bodyPr>
          <a:lstStyle/>
          <a:p>
            <a:pPr>
              <a:spcBef>
                <a:spcPts val="0"/>
              </a:spcBef>
            </a:pPr>
            <a:r>
              <a:rPr lang="el-GR" altLang="el-GR" sz="2400" dirty="0"/>
              <a:t>Σε κατάσταση ισορροπίας :</a:t>
            </a:r>
          </a:p>
          <a:p>
            <a:pPr>
              <a:spcBef>
                <a:spcPts val="0"/>
              </a:spcBef>
              <a:buFontTx/>
              <a:buNone/>
            </a:pPr>
            <a:r>
              <a:rPr lang="en-US" altLang="el-GR" sz="2400" dirty="0"/>
              <a:t>     </a:t>
            </a:r>
            <a:r>
              <a:rPr lang="el-GR" altLang="el-GR" sz="2400" dirty="0"/>
              <a:t>Ως προς το σημείο περιστροφής </a:t>
            </a:r>
            <a:r>
              <a:rPr lang="en-US" altLang="el-GR" sz="2400" dirty="0"/>
              <a:t>D, </a:t>
            </a:r>
            <a:r>
              <a:rPr lang="el-GR" altLang="el-GR" sz="2400" dirty="0"/>
              <a:t>θα πρέπει το σύνολο των ροπών (δύναμη του βάρους </a:t>
            </a:r>
            <a:r>
              <a:rPr lang="en-US" altLang="el-GR" sz="2400" dirty="0"/>
              <a:t>G, </a:t>
            </a:r>
            <a:r>
              <a:rPr lang="el-GR" altLang="el-GR" sz="2400" dirty="0"/>
              <a:t>δύναμη στο σημείο Α) να είναι ίσο με μηδέν.</a:t>
            </a:r>
          </a:p>
          <a:p>
            <a:pPr>
              <a:spcBef>
                <a:spcPts val="0"/>
              </a:spcBef>
              <a:buFontTx/>
              <a:buNone/>
            </a:pPr>
            <a:endParaRPr lang="el-GR" altLang="el-GR" sz="2400" dirty="0" smtClean="0"/>
          </a:p>
          <a:p>
            <a:pPr>
              <a:spcBef>
                <a:spcPts val="0"/>
              </a:spcBef>
              <a:buFontTx/>
              <a:buNone/>
            </a:pPr>
            <a:r>
              <a:rPr lang="el-GR" altLang="el-GR" sz="2400" dirty="0" smtClean="0"/>
              <a:t>     </a:t>
            </a:r>
            <a:r>
              <a:rPr lang="en-US" altLang="el-GR" sz="2400" dirty="0"/>
              <a:t>G . </a:t>
            </a:r>
            <a:r>
              <a:rPr lang="en-US" altLang="el-GR" sz="2400" dirty="0" err="1"/>
              <a:t>Xs</a:t>
            </a:r>
            <a:r>
              <a:rPr lang="en-US" altLang="el-GR" sz="2400" dirty="0"/>
              <a:t> - A . I = 0</a:t>
            </a:r>
          </a:p>
          <a:p>
            <a:pPr>
              <a:spcBef>
                <a:spcPts val="0"/>
              </a:spcBef>
              <a:buFontTx/>
              <a:buNone/>
            </a:pPr>
            <a:r>
              <a:rPr lang="en-US" altLang="el-GR" sz="2400" dirty="0"/>
              <a:t>     </a:t>
            </a:r>
            <a:r>
              <a:rPr lang="en-US" altLang="el-GR" sz="2400" dirty="0" err="1"/>
              <a:t>Xs</a:t>
            </a:r>
            <a:r>
              <a:rPr lang="en-US" altLang="el-GR" sz="2400" dirty="0"/>
              <a:t> = (A / G) . I</a:t>
            </a:r>
          </a:p>
          <a:p>
            <a:pPr>
              <a:spcBef>
                <a:spcPts val="0"/>
              </a:spcBef>
              <a:buFontTx/>
              <a:buNone/>
            </a:pPr>
            <a:endParaRPr lang="en-US" altLang="el-GR" sz="2400" dirty="0"/>
          </a:p>
          <a:p>
            <a:pPr>
              <a:spcBef>
                <a:spcPts val="0"/>
              </a:spcBef>
            </a:pPr>
            <a:r>
              <a:rPr lang="el-GR" altLang="el-GR" sz="2400" dirty="0"/>
              <a:t>Όταν είναι γνωστή η δύναμη του βάρους  </a:t>
            </a:r>
            <a:r>
              <a:rPr lang="en-US" altLang="el-GR" sz="2400" dirty="0"/>
              <a:t>G </a:t>
            </a:r>
            <a:r>
              <a:rPr lang="el-GR" altLang="el-GR" sz="2400" dirty="0"/>
              <a:t>(σωματικό βάρος), μπορούμε να μετρήσουμε την απόσταση </a:t>
            </a:r>
            <a:r>
              <a:rPr lang="en-US" altLang="el-GR" sz="2400" dirty="0" err="1"/>
              <a:t>Xs</a:t>
            </a:r>
            <a:r>
              <a:rPr lang="el-GR" altLang="el-GR" sz="2400" dirty="0"/>
              <a:t> και να προσδιορίσουμε τη θέση του ΚΒΣ στον επιμήκη άξονα.</a:t>
            </a:r>
            <a:endParaRPr lang="en-US"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10</a:t>
            </a:fld>
            <a:endParaRPr lang="el-GR" dirty="0"/>
          </a:p>
        </p:txBody>
      </p:sp>
      <p:pic>
        <p:nvPicPr>
          <p:cNvPr id="8" name="Picture 4" descr="auto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25538"/>
            <a:ext cx="3240088" cy="281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4005263"/>
            <a:ext cx="2881313" cy="259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3680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88640"/>
            <a:ext cx="9144000" cy="432048"/>
          </a:xfrm>
        </p:spPr>
        <p:txBody>
          <a:bodyPr>
            <a:noAutofit/>
          </a:bodyPr>
          <a:lstStyle/>
          <a:p>
            <a:r>
              <a:rPr lang="el-GR" altLang="el-GR" sz="3600" dirty="0" smtClean="0"/>
              <a:t>Προσδιορισμός </a:t>
            </a:r>
            <a:r>
              <a:rPr lang="el-GR" altLang="el-GR" sz="3600" dirty="0"/>
              <a:t>ΚΒΣ </a:t>
            </a:r>
            <a:r>
              <a:rPr lang="el-GR" altLang="el-GR" sz="3600" dirty="0" smtClean="0"/>
              <a:t>στο εγκάρσιο επίπεδο 1</a:t>
            </a:r>
            <a:endParaRPr lang="el-GR" sz="3600" dirty="0"/>
          </a:p>
        </p:txBody>
      </p:sp>
      <p:sp>
        <p:nvSpPr>
          <p:cNvPr id="5" name="Θέση περιεχομένου 4"/>
          <p:cNvSpPr>
            <a:spLocks noGrp="1"/>
          </p:cNvSpPr>
          <p:nvPr>
            <p:ph idx="1"/>
          </p:nvPr>
        </p:nvSpPr>
        <p:spPr>
          <a:xfrm>
            <a:off x="3779912" y="908720"/>
            <a:ext cx="5184576" cy="5692105"/>
          </a:xfrm>
        </p:spPr>
        <p:txBody>
          <a:bodyPr>
            <a:noAutofit/>
          </a:bodyPr>
          <a:lstStyle/>
          <a:p>
            <a:r>
              <a:rPr lang="el-GR" altLang="el-GR" sz="2200" dirty="0"/>
              <a:t>Ύπαρξη δύο συντεταγμένων.</a:t>
            </a:r>
          </a:p>
          <a:p>
            <a:r>
              <a:rPr lang="el-GR" altLang="el-GR" sz="2200" dirty="0"/>
              <a:t>Χρησιμοποιείται συνήθως μια τριγωνική επίπεδη επιφάνεια, σε σχήμα ισόπλευρου τριγώνου, στηριζόμενη στα σημεία Α, Β, </a:t>
            </a:r>
            <a:r>
              <a:rPr lang="en-US" altLang="el-GR" sz="2200" dirty="0"/>
              <a:t>C.</a:t>
            </a:r>
          </a:p>
          <a:p>
            <a:r>
              <a:rPr lang="el-GR" altLang="el-GR" sz="2200" dirty="0"/>
              <a:t>Σε ένα από αυτά τα σημεία (π.χ. στο C) δεν μετρούμε τη δύναμη, ενώ στα άλλα δύο Α και Β μετρούμε τις εφαρμοζόμενες κάθετες δυνάμεις τοποθετώντας ζυγαριές.</a:t>
            </a:r>
          </a:p>
          <a:p>
            <a:r>
              <a:rPr lang="el-GR" altLang="el-GR" sz="2200" dirty="0"/>
              <a:t>Στην επίπεδη επιφάνεια τοποθετείται ο δοκιμαζόμενος σε μια θέση, στην οποία θέλουμε να υπολογίσουμε το ΚΒΣ.</a:t>
            </a:r>
          </a:p>
          <a:p>
            <a:r>
              <a:rPr lang="el-GR" altLang="el-GR" sz="2200" dirty="0"/>
              <a:t>Επίσης μπορούμε να επιλέξουμε θέσεις του σώματος από φιλμ</a:t>
            </a:r>
            <a:r>
              <a:rPr lang="el-GR" altLang="el-GR" sz="2200" dirty="0" smtClean="0"/>
              <a:t>.</a:t>
            </a:r>
            <a:endParaRPr lang="en-US"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11</a:t>
            </a:fld>
            <a:endParaRPr lang="el-GR" dirty="0"/>
          </a:p>
        </p:txBody>
      </p:sp>
      <p:pic>
        <p:nvPicPr>
          <p:cNvPr id="7" name="Picture 4" descr="auto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2906056"/>
            <a:ext cx="3407296" cy="2785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6934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88640"/>
            <a:ext cx="9144000" cy="432048"/>
          </a:xfrm>
        </p:spPr>
        <p:txBody>
          <a:bodyPr>
            <a:noAutofit/>
          </a:bodyPr>
          <a:lstStyle/>
          <a:p>
            <a:r>
              <a:rPr lang="el-GR" altLang="el-GR" sz="3600" dirty="0" smtClean="0"/>
              <a:t>Προσδιορισμός </a:t>
            </a:r>
            <a:r>
              <a:rPr lang="el-GR" altLang="el-GR" sz="3600" dirty="0"/>
              <a:t>ΚΒΣ </a:t>
            </a:r>
            <a:r>
              <a:rPr lang="el-GR" altLang="el-GR" sz="3600" dirty="0" smtClean="0"/>
              <a:t>στο εγκάρσιο επίπεδο 2</a:t>
            </a:r>
            <a:endParaRPr lang="el-GR" sz="3600" dirty="0"/>
          </a:p>
        </p:txBody>
      </p:sp>
      <p:sp>
        <p:nvSpPr>
          <p:cNvPr id="5" name="Θέση περιεχομένου 4"/>
          <p:cNvSpPr>
            <a:spLocks noGrp="1"/>
          </p:cNvSpPr>
          <p:nvPr>
            <p:ph idx="1"/>
          </p:nvPr>
        </p:nvSpPr>
        <p:spPr>
          <a:xfrm>
            <a:off x="3779912" y="908720"/>
            <a:ext cx="5184576" cy="5692105"/>
          </a:xfrm>
        </p:spPr>
        <p:txBody>
          <a:bodyPr>
            <a:noAutofit/>
          </a:bodyPr>
          <a:lstStyle/>
          <a:p>
            <a:pPr>
              <a:spcBef>
                <a:spcPts val="0"/>
              </a:spcBef>
            </a:pPr>
            <a:r>
              <a:rPr lang="el-GR" altLang="el-GR" sz="2400" dirty="0"/>
              <a:t>Ισχύουν οι προϋποθέσεις ισορροπίας :</a:t>
            </a:r>
          </a:p>
          <a:p>
            <a:pPr>
              <a:spcBef>
                <a:spcPts val="0"/>
              </a:spcBef>
            </a:pPr>
            <a:r>
              <a:rPr lang="en-US" altLang="el-GR" sz="2400" dirty="0"/>
              <a:t>G (h-</a:t>
            </a:r>
            <a:r>
              <a:rPr lang="en-US" altLang="el-GR" sz="2400" dirty="0" err="1"/>
              <a:t>yo</a:t>
            </a:r>
            <a:r>
              <a:rPr lang="en-US" altLang="el-GR" sz="2400" dirty="0"/>
              <a:t>) - (A+B)h = 0</a:t>
            </a:r>
          </a:p>
          <a:p>
            <a:pPr>
              <a:spcBef>
                <a:spcPts val="0"/>
              </a:spcBef>
            </a:pPr>
            <a:r>
              <a:rPr lang="en-US" altLang="el-GR" sz="2400" dirty="0"/>
              <a:t>G . Xo + (B . </a:t>
            </a:r>
            <a:r>
              <a:rPr lang="el-GR" altLang="el-GR" sz="2400" dirty="0"/>
              <a:t>α</a:t>
            </a:r>
            <a:r>
              <a:rPr lang="en-US" altLang="el-GR" sz="2400" dirty="0"/>
              <a:t>/2) - (A . α/2) = 0</a:t>
            </a:r>
          </a:p>
          <a:p>
            <a:pPr>
              <a:spcBef>
                <a:spcPts val="0"/>
              </a:spcBef>
            </a:pPr>
            <a:endParaRPr lang="en-US" altLang="el-GR" sz="2400" dirty="0"/>
          </a:p>
          <a:p>
            <a:pPr>
              <a:spcBef>
                <a:spcPts val="0"/>
              </a:spcBef>
            </a:pPr>
            <a:r>
              <a:rPr lang="el-GR" altLang="el-GR" sz="2400" dirty="0"/>
              <a:t>Έτσι οι συντεταγμένες του ΚΒΣ δίνονται από τις σχέσεις :</a:t>
            </a:r>
            <a:endParaRPr lang="en-US" altLang="el-GR" sz="2400" dirty="0"/>
          </a:p>
          <a:p>
            <a:pPr>
              <a:spcBef>
                <a:spcPts val="0"/>
              </a:spcBef>
              <a:buFontTx/>
              <a:buNone/>
            </a:pPr>
            <a:r>
              <a:rPr lang="en-US" altLang="el-GR" sz="2400" dirty="0"/>
              <a:t>     Xo = α/2 . [(A-B)/G] </a:t>
            </a:r>
          </a:p>
          <a:p>
            <a:pPr>
              <a:spcBef>
                <a:spcPts val="0"/>
              </a:spcBef>
              <a:buFontTx/>
              <a:buNone/>
            </a:pPr>
            <a:r>
              <a:rPr lang="en-US" altLang="el-GR" sz="2400" dirty="0"/>
              <a:t>     (</a:t>
            </a:r>
            <a:r>
              <a:rPr lang="el-GR" altLang="el-GR" sz="2400" dirty="0"/>
              <a:t>όταν Β&gt;Α, Χο&lt;0</a:t>
            </a:r>
            <a:r>
              <a:rPr lang="en-US" altLang="el-GR" sz="2400" dirty="0"/>
              <a:t>)</a:t>
            </a:r>
          </a:p>
          <a:p>
            <a:pPr>
              <a:spcBef>
                <a:spcPts val="0"/>
              </a:spcBef>
              <a:buFontTx/>
              <a:buNone/>
            </a:pPr>
            <a:r>
              <a:rPr lang="en-US" altLang="el-GR" sz="2400" dirty="0"/>
              <a:t>     </a:t>
            </a:r>
            <a:r>
              <a:rPr lang="en-US" altLang="el-GR" sz="2400" dirty="0" err="1"/>
              <a:t>Yo</a:t>
            </a:r>
            <a:r>
              <a:rPr lang="en-US" altLang="el-GR" sz="2400" dirty="0"/>
              <a:t> = h . (G - A - B) / G</a:t>
            </a:r>
          </a:p>
          <a:p>
            <a:pPr>
              <a:spcBef>
                <a:spcPts val="0"/>
              </a:spcBef>
              <a:buFontTx/>
              <a:buNone/>
            </a:pPr>
            <a:endParaRPr lang="en-US" altLang="el-GR" sz="2400" dirty="0"/>
          </a:p>
          <a:p>
            <a:pPr>
              <a:spcBef>
                <a:spcPts val="0"/>
              </a:spcBef>
            </a:pPr>
            <a:r>
              <a:rPr lang="el-GR" altLang="el-GR" sz="2400" dirty="0"/>
              <a:t>Γνωρίζοντας τη δύναμη του βάρους </a:t>
            </a:r>
            <a:r>
              <a:rPr lang="en-US" altLang="el-GR" sz="2400" dirty="0"/>
              <a:t>G </a:t>
            </a:r>
            <a:r>
              <a:rPr lang="el-GR" altLang="el-GR" sz="2400" dirty="0"/>
              <a:t>και υπολογίζοντας τα Α και Β μπορούμε να υπολογίσουμε τη θέση του ΚΒΣ στο επίπεδο.</a:t>
            </a:r>
            <a:r>
              <a:rPr lang="en-US" altLang="el-GR" sz="2400" dirty="0"/>
              <a:t> </a:t>
            </a:r>
            <a:endParaRPr lang="en-US"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12</a:t>
            </a:fld>
            <a:endParaRPr lang="el-GR" dirty="0"/>
          </a:p>
        </p:txBody>
      </p:sp>
      <p:pic>
        <p:nvPicPr>
          <p:cNvPr id="7" name="Picture 4" descr="auto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2906056"/>
            <a:ext cx="3407296" cy="2785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5907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524" y="188640"/>
            <a:ext cx="9144000" cy="620688"/>
          </a:xfrm>
        </p:spPr>
        <p:txBody>
          <a:bodyPr>
            <a:noAutofit/>
          </a:bodyPr>
          <a:lstStyle/>
          <a:p>
            <a:r>
              <a:rPr lang="el-GR" altLang="el-GR" sz="3600" dirty="0"/>
              <a:t>Προσδιορισμός ΚΒΣ στο εγκάρσιο </a:t>
            </a:r>
            <a:r>
              <a:rPr lang="el-GR" altLang="el-GR" sz="3600" dirty="0" smtClean="0"/>
              <a:t>επίπεδο 3 </a:t>
            </a:r>
            <a:endParaRPr lang="el-GR" sz="3600" dirty="0"/>
          </a:p>
        </p:txBody>
      </p:sp>
      <p:sp>
        <p:nvSpPr>
          <p:cNvPr id="5" name="Θέση περιεχομένου 4"/>
          <p:cNvSpPr>
            <a:spLocks noGrp="1"/>
          </p:cNvSpPr>
          <p:nvPr>
            <p:ph idx="1"/>
          </p:nvPr>
        </p:nvSpPr>
        <p:spPr>
          <a:xfrm>
            <a:off x="179512" y="1052736"/>
            <a:ext cx="8784976" cy="5544616"/>
          </a:xfrm>
        </p:spPr>
        <p:txBody>
          <a:bodyPr>
            <a:noAutofit/>
          </a:bodyPr>
          <a:lstStyle/>
          <a:p>
            <a:r>
              <a:rPr lang="el-GR" altLang="el-GR" sz="2400" dirty="0"/>
              <a:t>Η θέση του ΚΒΣ είναι διαφορετική από άτομο σε άτομο, και μεταξύ των άλλων εξαρτάται και από την κατασκευή και την πυκνότητα του σώματος, καθώς και από την κατανομή των ιστών του.</a:t>
            </a:r>
          </a:p>
          <a:p>
            <a:r>
              <a:rPr lang="el-GR" altLang="el-GR" sz="2400" dirty="0" smtClean="0"/>
              <a:t>Τα </a:t>
            </a:r>
            <a:r>
              <a:rPr lang="el-GR" altLang="el-GR" sz="2400" dirty="0"/>
              <a:t>σφάλματα που διαπράττονται σε αυτή τη μέθοδο προσδιορισμού του ΚΒΣ </a:t>
            </a:r>
            <a:r>
              <a:rPr lang="el-GR" altLang="el-GR" sz="2400" dirty="0" smtClean="0"/>
              <a:t>οφείλονται:</a:t>
            </a:r>
            <a:endParaRPr lang="el-GR" altLang="el-GR" sz="2400" dirty="0"/>
          </a:p>
          <a:p>
            <a:r>
              <a:rPr lang="en-US" altLang="el-GR" sz="2400" dirty="0" smtClean="0"/>
              <a:t>1</a:t>
            </a:r>
            <a:r>
              <a:rPr lang="en-US" altLang="el-GR" sz="2400" dirty="0"/>
              <a:t>) </a:t>
            </a:r>
            <a:r>
              <a:rPr lang="el-GR" altLang="el-GR" sz="2400" dirty="0"/>
              <a:t>Στην ασταθή διατήρηση της συγκεκριμένης θέσης</a:t>
            </a:r>
          </a:p>
          <a:p>
            <a:r>
              <a:rPr lang="el-GR" altLang="el-GR" sz="2400" dirty="0" smtClean="0"/>
              <a:t>2</a:t>
            </a:r>
            <a:r>
              <a:rPr lang="el-GR" altLang="el-GR" sz="2400" dirty="0"/>
              <a:t>) Στη μετατόπιση των μαλακών μορίων και υγρών του σώματος στο οριζόντιο επίπεδο, λόγω της στροφής του σώματος κατά 90</a:t>
            </a:r>
            <a:r>
              <a:rPr lang="el-GR" altLang="el-GR" sz="2400" baseline="30000" dirty="0"/>
              <a:t>0</a:t>
            </a:r>
            <a:endParaRPr lang="el-GR" altLang="el-GR" sz="2400" dirty="0"/>
          </a:p>
          <a:p>
            <a:r>
              <a:rPr lang="el-GR" altLang="el-GR" sz="2400" dirty="0" smtClean="0"/>
              <a:t>3</a:t>
            </a:r>
            <a:r>
              <a:rPr lang="el-GR" altLang="el-GR" sz="2400" dirty="0"/>
              <a:t>) Στη διαφοροποίηση του μυϊκού τόνου (στατική θέση, σε διαφορετική κατεύθυνση με την πραγματική ως προς τη βαρύτητα)</a:t>
            </a:r>
            <a:endParaRPr lang="en-US"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13</a:t>
            </a:fld>
            <a:endParaRPr lang="el-GR" dirty="0"/>
          </a:p>
        </p:txBody>
      </p:sp>
    </p:spTree>
    <p:extLst>
      <p:ext uri="{BB962C8B-B14F-4D97-AF65-F5344CB8AC3E}">
        <p14:creationId xmlns:p14="http://schemas.microsoft.com/office/powerpoint/2010/main" val="3973060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200" dirty="0"/>
              <a:t>Αδυναμία εφαρμογής της πειραματικής μεθόδου</a:t>
            </a:r>
            <a:endParaRPr lang="el-GR" sz="3200" dirty="0"/>
          </a:p>
        </p:txBody>
      </p:sp>
      <p:sp>
        <p:nvSpPr>
          <p:cNvPr id="5" name="Θέση περιεχομένου 4"/>
          <p:cNvSpPr>
            <a:spLocks noGrp="1"/>
          </p:cNvSpPr>
          <p:nvPr>
            <p:ph idx="1"/>
          </p:nvPr>
        </p:nvSpPr>
        <p:spPr>
          <a:xfrm>
            <a:off x="179512" y="980728"/>
            <a:ext cx="8784976" cy="5616624"/>
          </a:xfrm>
        </p:spPr>
        <p:txBody>
          <a:bodyPr>
            <a:noAutofit/>
          </a:bodyPr>
          <a:lstStyle/>
          <a:p>
            <a:pPr>
              <a:spcBef>
                <a:spcPts val="0"/>
              </a:spcBef>
            </a:pPr>
            <a:r>
              <a:rPr lang="en-US" altLang="el-GR" sz="2400" dirty="0"/>
              <a:t>1) </a:t>
            </a:r>
            <a:r>
              <a:rPr lang="en-US" altLang="el-GR" sz="2400" dirty="0" err="1"/>
              <a:t>Ότ</a:t>
            </a:r>
            <a:r>
              <a:rPr lang="en-US" altLang="el-GR" sz="2400" dirty="0"/>
              <a:t>αν </a:t>
            </a:r>
            <a:r>
              <a:rPr lang="el-GR" altLang="el-GR" sz="2400" dirty="0"/>
              <a:t>δεν έχουμε στη διάθεσή μας τον δοκιμαζόμενο (στους αγώνες).</a:t>
            </a:r>
          </a:p>
          <a:p>
            <a:pPr>
              <a:spcBef>
                <a:spcPts val="0"/>
              </a:spcBef>
            </a:pPr>
            <a:endParaRPr lang="el-GR" altLang="el-GR" sz="2400" dirty="0"/>
          </a:p>
          <a:p>
            <a:pPr>
              <a:spcBef>
                <a:spcPts val="0"/>
              </a:spcBef>
            </a:pPr>
            <a:r>
              <a:rPr lang="el-GR" altLang="el-GR" sz="2400" dirty="0"/>
              <a:t>2) Οι στατικές θέσεις του σώματος δεν μπορούν να αποδοθούν ικανοποιητικά ή αποδίδονται μόνο εν μέρει (π.χ. </a:t>
            </a:r>
            <a:r>
              <a:rPr lang="el-GR" altLang="el-GR" sz="2400" dirty="0" err="1"/>
              <a:t>τρισδιάσταση</a:t>
            </a:r>
            <a:r>
              <a:rPr lang="el-GR" altLang="el-GR" sz="2400" dirty="0"/>
              <a:t> κίνηση).</a:t>
            </a:r>
          </a:p>
          <a:p>
            <a:pPr>
              <a:spcBef>
                <a:spcPts val="0"/>
              </a:spcBef>
            </a:pPr>
            <a:endParaRPr lang="el-GR" altLang="el-GR" sz="2400" dirty="0"/>
          </a:p>
          <a:p>
            <a:pPr>
              <a:spcBef>
                <a:spcPts val="0"/>
              </a:spcBef>
            </a:pPr>
            <a:r>
              <a:rPr lang="el-GR" altLang="el-GR" sz="2400" dirty="0"/>
              <a:t>3) Ο αριθμός των θέσεων του σώματος που θέλουμε να εξετάσουμε είναι πολύ μεγάλος (π.χ. μεταβολή του ΚΒΣ στο πέρασμα των εμποδίων).</a:t>
            </a:r>
          </a:p>
          <a:p>
            <a:pPr>
              <a:spcBef>
                <a:spcPts val="0"/>
              </a:spcBef>
            </a:pPr>
            <a:endParaRPr lang="el-GR" altLang="el-GR" sz="2400" dirty="0"/>
          </a:p>
          <a:p>
            <a:pPr>
              <a:spcBef>
                <a:spcPts val="0"/>
              </a:spcBef>
            </a:pPr>
            <a:r>
              <a:rPr lang="el-GR" altLang="el-GR" sz="2400" dirty="0"/>
              <a:t>Λύση δίνει η εφαρμογή της αναλυτικής μεθόδου, που βασίζεται στη μοντελοποίηση των επιμέρους μαζών και της θέσης του ΚΒ των επιμέρους μελών του σώματος, τα οποία λαμβάνονται υπόψη ως συμπαγή και άκαμπτα μέρη του σώματος.</a:t>
            </a:r>
            <a:endParaRPr lang="en-US"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14</a:t>
            </a:fld>
            <a:endParaRPr lang="el-GR" dirty="0"/>
          </a:p>
        </p:txBody>
      </p:sp>
    </p:spTree>
    <p:extLst>
      <p:ext uri="{BB962C8B-B14F-4D97-AF65-F5344CB8AC3E}">
        <p14:creationId xmlns:p14="http://schemas.microsoft.com/office/powerpoint/2010/main" val="17586863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αριθμού διαφάνειας 5"/>
          <p:cNvSpPr>
            <a:spLocks noGrp="1"/>
          </p:cNvSpPr>
          <p:nvPr>
            <p:ph type="sldNum" sz="quarter" idx="12"/>
          </p:nvPr>
        </p:nvSpPr>
        <p:spPr/>
        <p:txBody>
          <a:bodyPr/>
          <a:lstStyle/>
          <a:p>
            <a:fld id="{53C4726A-630D-4CB4-B088-BAB00F4188E9}" type="slidenum">
              <a:rPr lang="el-GR" smtClean="0"/>
              <a:t>15</a:t>
            </a:fld>
            <a:endParaRPr lang="el-GR" dirty="0"/>
          </a:p>
        </p:txBody>
      </p:sp>
      <p:graphicFrame>
        <p:nvGraphicFramePr>
          <p:cNvPr id="8" name="Αντικείμενο 7"/>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036" name="Slide" r:id="rId4" imgW="4541348" imgH="3405984" progId="PowerPoint.Slide.8">
                  <p:embed/>
                </p:oleObj>
              </mc:Choice>
              <mc:Fallback>
                <p:oleObj name="Slide" r:id="rId4" imgW="4541348" imgH="3405984" progId="PowerPoint.Slide.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12700" cap="flat" cmpd="sng">
                        <a:solidFill>
                          <a:schemeClr val="bg2"/>
                        </a:solid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Τίτλος 8"/>
          <p:cNvSpPr>
            <a:spLocks noGrp="1"/>
          </p:cNvSpPr>
          <p:nvPr>
            <p:ph type="title"/>
          </p:nvPr>
        </p:nvSpPr>
        <p:spPr>
          <a:xfrm>
            <a:off x="755576" y="274638"/>
            <a:ext cx="7931224" cy="1143000"/>
          </a:xfrm>
        </p:spPr>
        <p:txBody>
          <a:bodyPr>
            <a:normAutofit/>
          </a:bodyPr>
          <a:lstStyle/>
          <a:p>
            <a:r>
              <a:rPr lang="el-GR" altLang="el-GR" sz="3600" dirty="0"/>
              <a:t>Ανθρωπομετρικά δεδομένα</a:t>
            </a:r>
            <a:endParaRPr lang="en-US" altLang="el-GR" sz="3600" dirty="0"/>
          </a:p>
        </p:txBody>
      </p:sp>
    </p:spTree>
    <p:extLst>
      <p:ext uri="{BB962C8B-B14F-4D97-AF65-F5344CB8AC3E}">
        <p14:creationId xmlns:p14="http://schemas.microsoft.com/office/powerpoint/2010/main" val="332375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67593" y="620688"/>
            <a:ext cx="8604448" cy="576064"/>
          </a:xfrm>
        </p:spPr>
        <p:txBody>
          <a:bodyPr>
            <a:noAutofit/>
          </a:bodyPr>
          <a:lstStyle/>
          <a:p>
            <a:r>
              <a:rPr lang="el-GR" altLang="el-GR" sz="3600" dirty="0"/>
              <a:t>Ανθρωπομετρικά δεδομένα</a:t>
            </a:r>
            <a:br>
              <a:rPr lang="el-GR" altLang="el-GR" sz="3600" dirty="0"/>
            </a:br>
            <a:r>
              <a:rPr lang="el-GR" altLang="el-GR" sz="2600" dirty="0"/>
              <a:t>Επιμέρους μάζες - Ποσοστιαία απόσταση των ΚΜ των μελών</a:t>
            </a:r>
            <a:endParaRPr lang="el-GR" sz="26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16</a:t>
            </a:fld>
            <a:endParaRPr lang="el-GR" dirty="0"/>
          </a:p>
        </p:txBody>
      </p:sp>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2133600"/>
            <a:ext cx="1363663" cy="418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Αντικείμενο 2"/>
          <p:cNvGraphicFramePr>
            <a:graphicFrameLocks noChangeAspect="1"/>
          </p:cNvGraphicFramePr>
          <p:nvPr>
            <p:extLst>
              <p:ext uri="{D42A27DB-BD31-4B8C-83A1-F6EECF244321}">
                <p14:modId xmlns:p14="http://schemas.microsoft.com/office/powerpoint/2010/main" val="2900907678"/>
              </p:ext>
            </p:extLst>
          </p:nvPr>
        </p:nvGraphicFramePr>
        <p:xfrm>
          <a:off x="1974120" y="1916832"/>
          <a:ext cx="6774593" cy="4464918"/>
        </p:xfrm>
        <a:graphic>
          <a:graphicData uri="http://schemas.openxmlformats.org/presentationml/2006/ole">
            <mc:AlternateContent xmlns:mc="http://schemas.openxmlformats.org/markup-compatibility/2006">
              <mc:Choice xmlns:v="urn:schemas-microsoft-com:vml" Requires="v">
                <p:oleObj spid="_x0000_s2058" name="Slide" r:id="rId5" imgW="4548526" imgH="3407297" progId="PowerPoint.Slide.8">
                  <p:embed/>
                </p:oleObj>
              </mc:Choice>
              <mc:Fallback>
                <p:oleObj name="Slide" r:id="rId5" imgW="4548526" imgH="3407297" progId="PowerPoint.Slide.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4120" y="1916832"/>
                        <a:ext cx="6774593" cy="4464918"/>
                      </a:xfrm>
                      <a:prstGeom prst="rect">
                        <a:avLst/>
                      </a:prstGeom>
                      <a:noFill/>
                      <a:ln w="12700" cap="flat" cmpd="sng">
                        <a:solidFill>
                          <a:schemeClr val="bg2"/>
                        </a:solidFill>
                        <a:prstDash val="solid"/>
                        <a:miter lim="800000"/>
                        <a:headEnd/>
                        <a:tailEnd/>
                      </a:ln>
                      <a:effectLst/>
                    </p:spPr>
                  </p:pic>
                </p:oleObj>
              </mc:Fallback>
            </mc:AlternateContent>
          </a:graphicData>
        </a:graphic>
      </p:graphicFrame>
    </p:spTree>
    <p:extLst>
      <p:ext uri="{BB962C8B-B14F-4D97-AF65-F5344CB8AC3E}">
        <p14:creationId xmlns:p14="http://schemas.microsoft.com/office/powerpoint/2010/main" val="238170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a:t>Αναλυτική μέθοδος</a:t>
            </a:r>
            <a:endParaRPr lang="el-GR" sz="3600" dirty="0"/>
          </a:p>
        </p:txBody>
      </p:sp>
      <p:sp>
        <p:nvSpPr>
          <p:cNvPr id="5" name="Θέση περιεχομένου 4"/>
          <p:cNvSpPr>
            <a:spLocks noGrp="1"/>
          </p:cNvSpPr>
          <p:nvPr>
            <p:ph idx="1"/>
          </p:nvPr>
        </p:nvSpPr>
        <p:spPr>
          <a:xfrm>
            <a:off x="2987824" y="908720"/>
            <a:ext cx="5976664" cy="5536530"/>
          </a:xfrm>
        </p:spPr>
        <p:txBody>
          <a:bodyPr>
            <a:noAutofit/>
          </a:bodyPr>
          <a:lstStyle/>
          <a:p>
            <a:pPr>
              <a:lnSpc>
                <a:spcPct val="80000"/>
              </a:lnSpc>
              <a:spcBef>
                <a:spcPts val="0"/>
              </a:spcBef>
            </a:pPr>
            <a:r>
              <a:rPr lang="el-GR" altLang="el-GR" sz="2200" dirty="0"/>
              <a:t>Το ΚΒΣ προσδιορίζεται από τις μάζες και τη θέση το ΚΒ των μελών από τα οποία απαρτίζεται το σώμα.</a:t>
            </a:r>
          </a:p>
          <a:p>
            <a:pPr>
              <a:lnSpc>
                <a:spcPct val="80000"/>
              </a:lnSpc>
              <a:spcBef>
                <a:spcPts val="0"/>
              </a:spcBef>
            </a:pPr>
            <a:endParaRPr lang="el-GR" altLang="el-GR" sz="2200" dirty="0"/>
          </a:p>
          <a:p>
            <a:pPr>
              <a:lnSpc>
                <a:spcPct val="80000"/>
              </a:lnSpc>
              <a:spcBef>
                <a:spcPts val="0"/>
              </a:spcBef>
            </a:pPr>
            <a:r>
              <a:rPr lang="el-GR" altLang="el-GR" sz="2200" dirty="0"/>
              <a:t>Προϋπόθεση είναι η ύπαρξη ανθρωπομετρικών στοιχείων για το μήκος των μελών, τη θέση του ΚΒ του κάθε μέλους σχετικά με τα άκρα του μέλους, την ολική μάζα του ατόμου και τη σχέση της επιμέρους μάζας του κάθε μέλους σχετικά με τη συνολική μάζα του ατόμου.</a:t>
            </a:r>
          </a:p>
          <a:p>
            <a:pPr>
              <a:lnSpc>
                <a:spcPct val="80000"/>
              </a:lnSpc>
              <a:spcBef>
                <a:spcPts val="0"/>
              </a:spcBef>
            </a:pPr>
            <a:endParaRPr lang="el-GR" altLang="el-GR" sz="2200" dirty="0"/>
          </a:p>
          <a:p>
            <a:pPr>
              <a:lnSpc>
                <a:spcPct val="80000"/>
              </a:lnSpc>
              <a:spcBef>
                <a:spcPts val="0"/>
              </a:spcBef>
            </a:pPr>
            <a:r>
              <a:rPr lang="el-GR" altLang="el-GR" sz="2200" dirty="0"/>
              <a:t>Η μέθοδος εφαρμόζεται όταν χρησιμοποιούμε φιλμ ή βίντεο για κινηματική ανάλυση.</a:t>
            </a:r>
          </a:p>
          <a:p>
            <a:pPr>
              <a:lnSpc>
                <a:spcPct val="80000"/>
              </a:lnSpc>
              <a:spcBef>
                <a:spcPts val="0"/>
              </a:spcBef>
            </a:pPr>
            <a:endParaRPr lang="el-GR" altLang="el-GR" sz="2200" dirty="0"/>
          </a:p>
          <a:p>
            <a:pPr>
              <a:lnSpc>
                <a:spcPct val="80000"/>
              </a:lnSpc>
              <a:spcBef>
                <a:spcPts val="0"/>
              </a:spcBef>
            </a:pPr>
            <a:r>
              <a:rPr lang="el-GR" altLang="el-GR" sz="2200" dirty="0"/>
              <a:t>Η θέση ενός μέλους του σώματος (π.χ. μηρός) προσδιορίζεται από τις συντεταγμένες του κοντινού (</a:t>
            </a:r>
            <a:r>
              <a:rPr lang="en-US" altLang="el-GR" sz="2200" dirty="0"/>
              <a:t>proximal</a:t>
            </a:r>
            <a:r>
              <a:rPr lang="el-GR" altLang="el-GR" sz="2200" dirty="0"/>
              <a:t>) σημείου (ισχίο) και τις συντεταγμένες του μακρινού (</a:t>
            </a:r>
            <a:r>
              <a:rPr lang="en-US" altLang="el-GR" sz="2200" dirty="0"/>
              <a:t>distal</a:t>
            </a:r>
            <a:r>
              <a:rPr lang="el-GR" altLang="el-GR" sz="2200" dirty="0"/>
              <a:t>) σημείου (γόνατο), συντεταγμένες ως προς κάποιο σημείο αναφοράς.</a:t>
            </a:r>
            <a:endParaRPr lang="en-US"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17</a:t>
            </a:fld>
            <a:endParaRPr lang="el-GR" dirty="0"/>
          </a:p>
        </p:txBody>
      </p:sp>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510" y="3394076"/>
            <a:ext cx="2821314" cy="262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84880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a:t>Αναλυτική μέθοδος</a:t>
            </a:r>
            <a:endParaRPr lang="el-GR" sz="3600" dirty="0"/>
          </a:p>
        </p:txBody>
      </p:sp>
      <p:sp>
        <p:nvSpPr>
          <p:cNvPr id="5" name="Θέση περιεχομένου 4"/>
          <p:cNvSpPr>
            <a:spLocks noGrp="1"/>
          </p:cNvSpPr>
          <p:nvPr>
            <p:ph idx="1"/>
          </p:nvPr>
        </p:nvSpPr>
        <p:spPr>
          <a:xfrm>
            <a:off x="2987824" y="908720"/>
            <a:ext cx="5976664" cy="5536530"/>
          </a:xfrm>
        </p:spPr>
        <p:txBody>
          <a:bodyPr>
            <a:noAutofit/>
          </a:bodyPr>
          <a:lstStyle/>
          <a:p>
            <a:pPr>
              <a:lnSpc>
                <a:spcPct val="80000"/>
              </a:lnSpc>
              <a:spcBef>
                <a:spcPts val="0"/>
              </a:spcBef>
            </a:pPr>
            <a:r>
              <a:rPr lang="el-GR" altLang="el-GR" sz="2200" dirty="0"/>
              <a:t>Το ΚΒΣ προσδιορίζεται από τις μάζες και τη θέση το ΚΒ των μελών από τα οποία απαρτίζεται το σώμα.</a:t>
            </a:r>
          </a:p>
          <a:p>
            <a:pPr>
              <a:lnSpc>
                <a:spcPct val="80000"/>
              </a:lnSpc>
              <a:spcBef>
                <a:spcPts val="0"/>
              </a:spcBef>
            </a:pPr>
            <a:endParaRPr lang="el-GR" altLang="el-GR" sz="2200" dirty="0"/>
          </a:p>
          <a:p>
            <a:pPr>
              <a:lnSpc>
                <a:spcPct val="80000"/>
              </a:lnSpc>
              <a:spcBef>
                <a:spcPts val="0"/>
              </a:spcBef>
            </a:pPr>
            <a:r>
              <a:rPr lang="el-GR" altLang="el-GR" sz="2200" dirty="0"/>
              <a:t>Προϋπόθεση είναι η ύπαρξη ανθρωπομετρικών στοιχείων για το μήκος των μελών, τη θέση του ΚΒ του κάθε μέλους σχετικά με τα άκρα του μέλους, την ολική μάζα του ατόμου και τη σχέση της επιμέρους μάζας του κάθε μέλους σχετικά με τη συνολική μάζα του ατόμου.</a:t>
            </a:r>
          </a:p>
          <a:p>
            <a:pPr>
              <a:lnSpc>
                <a:spcPct val="80000"/>
              </a:lnSpc>
              <a:spcBef>
                <a:spcPts val="0"/>
              </a:spcBef>
            </a:pPr>
            <a:endParaRPr lang="el-GR" altLang="el-GR" sz="2200" dirty="0"/>
          </a:p>
          <a:p>
            <a:pPr>
              <a:lnSpc>
                <a:spcPct val="80000"/>
              </a:lnSpc>
              <a:spcBef>
                <a:spcPts val="0"/>
              </a:spcBef>
            </a:pPr>
            <a:r>
              <a:rPr lang="el-GR" altLang="el-GR" sz="2200" dirty="0"/>
              <a:t>Η μέθοδος εφαρμόζεται όταν χρησιμοποιούμε φιλμ ή βίντεο για κινηματική ανάλυση.</a:t>
            </a:r>
          </a:p>
          <a:p>
            <a:pPr>
              <a:lnSpc>
                <a:spcPct val="80000"/>
              </a:lnSpc>
              <a:spcBef>
                <a:spcPts val="0"/>
              </a:spcBef>
            </a:pPr>
            <a:endParaRPr lang="el-GR" altLang="el-GR" sz="2200" dirty="0"/>
          </a:p>
          <a:p>
            <a:pPr>
              <a:lnSpc>
                <a:spcPct val="80000"/>
              </a:lnSpc>
              <a:spcBef>
                <a:spcPts val="0"/>
              </a:spcBef>
            </a:pPr>
            <a:r>
              <a:rPr lang="el-GR" altLang="el-GR" sz="2200" dirty="0"/>
              <a:t>Η θέση ενός μέλους του σώματος (π.χ. μηρός) προσδιορίζεται από τις συντεταγμένες του κοντινού (</a:t>
            </a:r>
            <a:r>
              <a:rPr lang="en-US" altLang="el-GR" sz="2200" dirty="0"/>
              <a:t>proximal</a:t>
            </a:r>
            <a:r>
              <a:rPr lang="el-GR" altLang="el-GR" sz="2200" dirty="0"/>
              <a:t>) σημείου (ισχίο) και τις συντεταγμένες του μακρινού (</a:t>
            </a:r>
            <a:r>
              <a:rPr lang="en-US" altLang="el-GR" sz="2200" dirty="0"/>
              <a:t>distal</a:t>
            </a:r>
            <a:r>
              <a:rPr lang="el-GR" altLang="el-GR" sz="2200" dirty="0"/>
              <a:t>) σημείου (γόνατο), συντεταγμένες ως προς κάποιο σημείο αναφοράς.</a:t>
            </a:r>
            <a:endParaRPr lang="en-US"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18</a:t>
            </a:fld>
            <a:endParaRPr lang="el-GR" dirty="0"/>
          </a:p>
        </p:txBody>
      </p:sp>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510" y="3394076"/>
            <a:ext cx="2821314" cy="262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5837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a:t>Εύρεση του ΚΒ δύο μελών </a:t>
            </a:r>
            <a:r>
              <a:rPr lang="el-GR" altLang="el-GR" sz="3600" dirty="0" smtClean="0"/>
              <a:t>1</a:t>
            </a:r>
            <a:endParaRPr lang="el-GR" sz="3600" dirty="0"/>
          </a:p>
        </p:txBody>
      </p:sp>
      <p:sp>
        <p:nvSpPr>
          <p:cNvPr id="5" name="Θέση περιεχομένου 4"/>
          <p:cNvSpPr>
            <a:spLocks noGrp="1"/>
          </p:cNvSpPr>
          <p:nvPr>
            <p:ph idx="1"/>
          </p:nvPr>
        </p:nvSpPr>
        <p:spPr>
          <a:xfrm>
            <a:off x="3491880" y="908720"/>
            <a:ext cx="5472608" cy="5536530"/>
          </a:xfrm>
        </p:spPr>
        <p:txBody>
          <a:bodyPr>
            <a:noAutofit/>
          </a:bodyPr>
          <a:lstStyle/>
          <a:p>
            <a:pPr>
              <a:lnSpc>
                <a:spcPct val="90000"/>
              </a:lnSpc>
              <a:spcBef>
                <a:spcPts val="0"/>
              </a:spcBef>
            </a:pPr>
            <a:r>
              <a:rPr lang="el-GR" altLang="el-GR" sz="2200" dirty="0"/>
              <a:t>Θέλουμε να βρούμε τη θέση του ΚΒ (συντεταγμένες του) των δύο μελών του σώματος.</a:t>
            </a:r>
          </a:p>
          <a:p>
            <a:pPr>
              <a:lnSpc>
                <a:spcPct val="90000"/>
              </a:lnSpc>
              <a:spcBef>
                <a:spcPts val="0"/>
              </a:spcBef>
            </a:pPr>
            <a:r>
              <a:rPr lang="el-GR" altLang="el-GR" sz="2200" dirty="0"/>
              <a:t>Έστω οι συντεταγμένες των τριών σημείων είναι :</a:t>
            </a:r>
          </a:p>
          <a:p>
            <a:pPr>
              <a:lnSpc>
                <a:spcPct val="90000"/>
              </a:lnSpc>
              <a:spcBef>
                <a:spcPts val="0"/>
              </a:spcBef>
              <a:buFontTx/>
              <a:buNone/>
            </a:pPr>
            <a:r>
              <a:rPr lang="el-GR" altLang="el-GR" sz="2200" dirty="0"/>
              <a:t>    (Χ</a:t>
            </a:r>
            <a:r>
              <a:rPr lang="el-GR" altLang="el-GR" sz="2200" baseline="-25000" dirty="0"/>
              <a:t>Α</a:t>
            </a:r>
            <a:r>
              <a:rPr lang="el-GR" altLang="el-GR" sz="2200" dirty="0"/>
              <a:t>, Υ</a:t>
            </a:r>
            <a:r>
              <a:rPr lang="el-GR" altLang="el-GR" sz="2200" baseline="-25000" dirty="0"/>
              <a:t>Α</a:t>
            </a:r>
            <a:r>
              <a:rPr lang="el-GR" altLang="el-GR" sz="2200" dirty="0"/>
              <a:t>) = (30</a:t>
            </a:r>
            <a:r>
              <a:rPr lang="en-US" altLang="el-GR" sz="2200" dirty="0"/>
              <a:t>cm</a:t>
            </a:r>
            <a:r>
              <a:rPr lang="el-GR" altLang="el-GR" sz="2200" dirty="0"/>
              <a:t> , 50cm) </a:t>
            </a:r>
          </a:p>
          <a:p>
            <a:pPr>
              <a:lnSpc>
                <a:spcPct val="90000"/>
              </a:lnSpc>
              <a:spcBef>
                <a:spcPts val="0"/>
              </a:spcBef>
              <a:buFontTx/>
              <a:buNone/>
            </a:pPr>
            <a:r>
              <a:rPr lang="el-GR" altLang="el-GR" sz="2200" dirty="0"/>
              <a:t>    (Χ</a:t>
            </a:r>
            <a:r>
              <a:rPr lang="el-GR" altLang="el-GR" sz="2200" baseline="-25000" dirty="0"/>
              <a:t>Β</a:t>
            </a:r>
            <a:r>
              <a:rPr lang="el-GR" altLang="el-GR" sz="2200" dirty="0"/>
              <a:t>, Υ</a:t>
            </a:r>
            <a:r>
              <a:rPr lang="el-GR" altLang="el-GR" sz="2200" baseline="-25000" dirty="0"/>
              <a:t>Β</a:t>
            </a:r>
            <a:r>
              <a:rPr lang="el-GR" altLang="el-GR" sz="2200" dirty="0"/>
              <a:t>) = (10</a:t>
            </a:r>
            <a:r>
              <a:rPr lang="en-US" altLang="el-GR" sz="2200" dirty="0"/>
              <a:t>cm</a:t>
            </a:r>
            <a:r>
              <a:rPr lang="el-GR" altLang="el-GR" sz="2200" dirty="0"/>
              <a:t> , 20cm)</a:t>
            </a:r>
          </a:p>
          <a:p>
            <a:pPr>
              <a:lnSpc>
                <a:spcPct val="90000"/>
              </a:lnSpc>
              <a:spcBef>
                <a:spcPts val="0"/>
              </a:spcBef>
              <a:buFontTx/>
              <a:buNone/>
            </a:pPr>
            <a:r>
              <a:rPr lang="el-GR" altLang="el-GR" sz="2200" dirty="0"/>
              <a:t>    (Χ</a:t>
            </a:r>
            <a:r>
              <a:rPr lang="el-GR" altLang="el-GR" sz="2200" baseline="-25000" dirty="0"/>
              <a:t>Γ</a:t>
            </a:r>
            <a:r>
              <a:rPr lang="el-GR" altLang="el-GR" sz="2200" dirty="0"/>
              <a:t>, Υ</a:t>
            </a:r>
            <a:r>
              <a:rPr lang="el-GR" altLang="el-GR" sz="2200" baseline="-25000" dirty="0"/>
              <a:t>Γ</a:t>
            </a:r>
            <a:r>
              <a:rPr lang="el-GR" altLang="el-GR" sz="2200" dirty="0"/>
              <a:t>) = (60</a:t>
            </a:r>
            <a:r>
              <a:rPr lang="en-US" altLang="el-GR" sz="2200" dirty="0"/>
              <a:t>cm</a:t>
            </a:r>
            <a:r>
              <a:rPr lang="el-GR" altLang="el-GR" sz="2200" dirty="0"/>
              <a:t> , 0cm</a:t>
            </a:r>
          </a:p>
          <a:p>
            <a:pPr>
              <a:lnSpc>
                <a:spcPct val="90000"/>
              </a:lnSpc>
              <a:spcBef>
                <a:spcPts val="0"/>
              </a:spcBef>
              <a:buFontTx/>
              <a:buNone/>
            </a:pPr>
            <a:endParaRPr lang="en-US" altLang="el-GR" sz="2200" dirty="0"/>
          </a:p>
          <a:p>
            <a:pPr>
              <a:lnSpc>
                <a:spcPct val="90000"/>
              </a:lnSpc>
              <a:spcBef>
                <a:spcPts val="0"/>
              </a:spcBef>
            </a:pPr>
            <a:r>
              <a:rPr lang="en-US" altLang="el-GR" sz="2200" dirty="0"/>
              <a:t>L</a:t>
            </a:r>
            <a:r>
              <a:rPr lang="en-US" altLang="el-GR" sz="2200" baseline="-25000" dirty="0"/>
              <a:t>AB </a:t>
            </a:r>
            <a:r>
              <a:rPr lang="en-US" altLang="el-GR" sz="2200" dirty="0"/>
              <a:t>= [(X</a:t>
            </a:r>
            <a:r>
              <a:rPr lang="en-US" altLang="el-GR" sz="2200" baseline="-25000" dirty="0"/>
              <a:t>B</a:t>
            </a:r>
            <a:r>
              <a:rPr lang="en-US" altLang="el-GR" sz="2200" dirty="0"/>
              <a:t>-X</a:t>
            </a:r>
            <a:r>
              <a:rPr lang="en-US" altLang="el-GR" sz="2200" baseline="-25000" dirty="0"/>
              <a:t>A</a:t>
            </a:r>
            <a:r>
              <a:rPr lang="en-US" altLang="el-GR" sz="2200" dirty="0"/>
              <a:t>)</a:t>
            </a:r>
            <a:r>
              <a:rPr lang="en-US" altLang="el-GR" sz="2200" baseline="30000" dirty="0"/>
              <a:t>2</a:t>
            </a:r>
            <a:r>
              <a:rPr lang="en-US" altLang="el-GR" sz="2200" dirty="0"/>
              <a:t>+(Y</a:t>
            </a:r>
            <a:r>
              <a:rPr lang="en-US" altLang="el-GR" sz="2200" baseline="-25000" dirty="0"/>
              <a:t>B</a:t>
            </a:r>
            <a:r>
              <a:rPr lang="en-US" altLang="el-GR" sz="2200" dirty="0"/>
              <a:t>-Y</a:t>
            </a:r>
            <a:r>
              <a:rPr lang="en-US" altLang="el-GR" sz="2200" baseline="-25000" dirty="0"/>
              <a:t>A</a:t>
            </a:r>
            <a:r>
              <a:rPr lang="en-US" altLang="el-GR" sz="2200" dirty="0"/>
              <a:t>)</a:t>
            </a:r>
            <a:r>
              <a:rPr lang="en-US" altLang="el-GR" sz="2200" baseline="30000" dirty="0"/>
              <a:t>2</a:t>
            </a:r>
            <a:r>
              <a:rPr lang="en-US" altLang="el-GR" sz="2200" dirty="0"/>
              <a:t>]</a:t>
            </a:r>
            <a:r>
              <a:rPr lang="en-US" altLang="el-GR" sz="2200" baseline="30000" dirty="0"/>
              <a:t>1/2  </a:t>
            </a:r>
            <a:r>
              <a:rPr lang="en-US" altLang="el-GR" sz="2200" dirty="0"/>
              <a:t>= </a:t>
            </a:r>
          </a:p>
          <a:p>
            <a:pPr>
              <a:lnSpc>
                <a:spcPct val="90000"/>
              </a:lnSpc>
              <a:spcBef>
                <a:spcPts val="0"/>
              </a:spcBef>
              <a:buFontTx/>
              <a:buNone/>
            </a:pPr>
            <a:r>
              <a:rPr lang="en-US" altLang="el-GR" sz="2200" dirty="0"/>
              <a:t>               [(10-30)</a:t>
            </a:r>
            <a:r>
              <a:rPr lang="en-US" altLang="el-GR" sz="2200" baseline="30000" dirty="0"/>
              <a:t>2</a:t>
            </a:r>
            <a:r>
              <a:rPr lang="en-US" altLang="el-GR" sz="2200" dirty="0"/>
              <a:t>+(20-50)</a:t>
            </a:r>
            <a:r>
              <a:rPr lang="en-US" altLang="el-GR" sz="2200" baseline="30000" dirty="0"/>
              <a:t>2</a:t>
            </a:r>
            <a:r>
              <a:rPr lang="en-US" altLang="el-GR" sz="2200" dirty="0"/>
              <a:t>]</a:t>
            </a:r>
            <a:r>
              <a:rPr lang="en-US" altLang="el-GR" sz="2200" baseline="30000" dirty="0"/>
              <a:t>1/2 </a:t>
            </a:r>
            <a:r>
              <a:rPr lang="en-US" altLang="el-GR" sz="2200" dirty="0"/>
              <a:t>= 36,06 cm</a:t>
            </a:r>
          </a:p>
          <a:p>
            <a:pPr>
              <a:lnSpc>
                <a:spcPct val="90000"/>
              </a:lnSpc>
              <a:spcBef>
                <a:spcPts val="0"/>
              </a:spcBef>
            </a:pPr>
            <a:r>
              <a:rPr lang="en-US" altLang="el-GR" sz="2200" dirty="0"/>
              <a:t>L</a:t>
            </a:r>
            <a:r>
              <a:rPr lang="en-US" altLang="el-GR" sz="2200" baseline="-25000" dirty="0"/>
              <a:t>BΓ </a:t>
            </a:r>
            <a:r>
              <a:rPr lang="en-US" altLang="el-GR" sz="2200" dirty="0"/>
              <a:t>= [(X</a:t>
            </a:r>
            <a:r>
              <a:rPr lang="en-US" altLang="el-GR" sz="2200" baseline="-25000" dirty="0"/>
              <a:t>Γ</a:t>
            </a:r>
            <a:r>
              <a:rPr lang="en-US" altLang="el-GR" sz="2200" dirty="0"/>
              <a:t>-X</a:t>
            </a:r>
            <a:r>
              <a:rPr lang="en-US" altLang="el-GR" sz="2200" baseline="-25000" dirty="0"/>
              <a:t>Β</a:t>
            </a:r>
            <a:r>
              <a:rPr lang="en-US" altLang="el-GR" sz="2200" dirty="0"/>
              <a:t>)</a:t>
            </a:r>
            <a:r>
              <a:rPr lang="en-US" altLang="el-GR" sz="2200" baseline="30000" dirty="0"/>
              <a:t>2</a:t>
            </a:r>
            <a:r>
              <a:rPr lang="en-US" altLang="el-GR" sz="2200" dirty="0"/>
              <a:t>+(Y</a:t>
            </a:r>
            <a:r>
              <a:rPr lang="en-US" altLang="el-GR" sz="2200" baseline="-25000" dirty="0"/>
              <a:t>Γ</a:t>
            </a:r>
            <a:r>
              <a:rPr lang="en-US" altLang="el-GR" sz="2200" dirty="0"/>
              <a:t>-Y</a:t>
            </a:r>
            <a:r>
              <a:rPr lang="en-US" altLang="el-GR" sz="2200" baseline="-25000" dirty="0"/>
              <a:t>Β</a:t>
            </a:r>
            <a:r>
              <a:rPr lang="en-US" altLang="el-GR" sz="2200" dirty="0"/>
              <a:t>)</a:t>
            </a:r>
            <a:r>
              <a:rPr lang="en-US" altLang="el-GR" sz="2200" baseline="30000" dirty="0"/>
              <a:t>2</a:t>
            </a:r>
            <a:r>
              <a:rPr lang="en-US" altLang="el-GR" sz="2200" dirty="0"/>
              <a:t>]</a:t>
            </a:r>
            <a:r>
              <a:rPr lang="en-US" altLang="el-GR" sz="2200" baseline="30000" dirty="0"/>
              <a:t>1/2  </a:t>
            </a:r>
            <a:r>
              <a:rPr lang="en-US" altLang="el-GR" sz="2200" dirty="0"/>
              <a:t>= </a:t>
            </a:r>
          </a:p>
          <a:p>
            <a:pPr>
              <a:lnSpc>
                <a:spcPct val="90000"/>
              </a:lnSpc>
              <a:spcBef>
                <a:spcPts val="0"/>
              </a:spcBef>
              <a:buFontTx/>
              <a:buNone/>
            </a:pPr>
            <a:r>
              <a:rPr lang="en-US" altLang="el-GR" sz="2200" dirty="0"/>
              <a:t>               [(60-10)</a:t>
            </a:r>
            <a:r>
              <a:rPr lang="en-US" altLang="el-GR" sz="2200" baseline="30000" dirty="0"/>
              <a:t>2</a:t>
            </a:r>
            <a:r>
              <a:rPr lang="en-US" altLang="el-GR" sz="2200" dirty="0"/>
              <a:t>+(00-20)</a:t>
            </a:r>
            <a:r>
              <a:rPr lang="en-US" altLang="el-GR" sz="2200" baseline="30000" dirty="0"/>
              <a:t>2</a:t>
            </a:r>
            <a:r>
              <a:rPr lang="en-US" altLang="el-GR" sz="2200" dirty="0"/>
              <a:t>]</a:t>
            </a:r>
            <a:r>
              <a:rPr lang="en-US" altLang="el-GR" sz="2200" baseline="30000" dirty="0"/>
              <a:t>1/2 </a:t>
            </a:r>
            <a:r>
              <a:rPr lang="en-US" altLang="el-GR" sz="2200" dirty="0"/>
              <a:t>= 53,85 cm</a:t>
            </a:r>
            <a:endParaRPr lang="el-GR" altLang="el-GR" sz="2200" dirty="0"/>
          </a:p>
          <a:p>
            <a:pPr>
              <a:lnSpc>
                <a:spcPct val="90000"/>
              </a:lnSpc>
              <a:spcBef>
                <a:spcPts val="0"/>
              </a:spcBef>
              <a:buFontTx/>
              <a:buNone/>
            </a:pPr>
            <a:endParaRPr lang="en-US" altLang="el-GR" sz="2200" dirty="0"/>
          </a:p>
          <a:p>
            <a:pPr>
              <a:lnSpc>
                <a:spcPct val="90000"/>
              </a:lnSpc>
              <a:spcBef>
                <a:spcPts val="0"/>
              </a:spcBef>
            </a:pPr>
            <a:r>
              <a:rPr lang="el-GR" altLang="el-GR" sz="2200" dirty="0"/>
              <a:t>Αν ΑΒ=10,8 </a:t>
            </a:r>
            <a:r>
              <a:rPr lang="en-US" altLang="el-GR" sz="2200" dirty="0"/>
              <a:t>Kg </a:t>
            </a:r>
            <a:r>
              <a:rPr lang="el-GR" altLang="el-GR" sz="2200" dirty="0"/>
              <a:t>και ΒΓ=7,2 </a:t>
            </a:r>
            <a:r>
              <a:rPr lang="el-GR" altLang="el-GR" sz="2200" dirty="0" err="1"/>
              <a:t>Kg</a:t>
            </a:r>
            <a:r>
              <a:rPr lang="el-GR" altLang="el-GR" sz="2200" dirty="0"/>
              <a:t> η συνολική μάζα των δύο μελών είναι Μ=18 </a:t>
            </a:r>
            <a:r>
              <a:rPr lang="el-GR" altLang="el-GR" sz="2200" dirty="0" err="1"/>
              <a:t>Kg.To</a:t>
            </a:r>
            <a:r>
              <a:rPr lang="el-GR" altLang="el-GR" sz="2200" dirty="0"/>
              <a:t> ΑΒ έχει το 60% και το ΒΓ το 40% της συνολικής μάζας Γ.</a:t>
            </a:r>
            <a:endParaRPr lang="en-US" altLang="el-GR" sz="2200" baseline="300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19</a:t>
            </a:fld>
            <a:endParaRPr lang="el-GR" dirty="0"/>
          </a:p>
        </p:txBody>
      </p:sp>
      <p:pic>
        <p:nvPicPr>
          <p:cNvPr id="7" name="Picture 4" descr="auto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1" y="2114381"/>
            <a:ext cx="3096022" cy="2910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5837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2</a:t>
            </a:fld>
            <a:endParaRPr lang="el-GR" dirty="0"/>
          </a:p>
        </p:txBody>
      </p:sp>
      <p:pic>
        <p:nvPicPr>
          <p:cNvPr id="7" name="Picture 12" descr="D:\Τεφαα Open e-Class\ΘΕΟΔΩΡΑΚΗΣ ΜΑΘΗΜΑ\BYNCS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486916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a:t>Εύρεση του ΚΒ δύο μελών </a:t>
            </a:r>
            <a:r>
              <a:rPr lang="el-GR" altLang="el-GR" sz="3600" dirty="0" smtClean="0"/>
              <a:t>2</a:t>
            </a:r>
            <a:endParaRPr lang="el-GR" sz="3600" dirty="0"/>
          </a:p>
        </p:txBody>
      </p:sp>
      <p:sp>
        <p:nvSpPr>
          <p:cNvPr id="5" name="Θέση περιεχομένου 4"/>
          <p:cNvSpPr>
            <a:spLocks noGrp="1"/>
          </p:cNvSpPr>
          <p:nvPr>
            <p:ph idx="1"/>
          </p:nvPr>
        </p:nvSpPr>
        <p:spPr>
          <a:xfrm>
            <a:off x="3491880" y="764704"/>
            <a:ext cx="5472608" cy="5680546"/>
          </a:xfrm>
        </p:spPr>
        <p:txBody>
          <a:bodyPr>
            <a:noAutofit/>
          </a:bodyPr>
          <a:lstStyle/>
          <a:p>
            <a:pPr>
              <a:spcBef>
                <a:spcPts val="0"/>
              </a:spcBef>
            </a:pPr>
            <a:r>
              <a:rPr lang="el-GR" altLang="el-GR" sz="2200" dirty="0"/>
              <a:t>Για τον προσδιορισμό του ΚΒ των δύο μελών απαιτείται η γνώση του ΚΒ του κάθε μέλους (πλατφόρμα αντίδρασης).</a:t>
            </a:r>
          </a:p>
          <a:p>
            <a:r>
              <a:rPr lang="el-GR" altLang="el-GR" sz="2200" dirty="0" smtClean="0"/>
              <a:t>Έστω </a:t>
            </a:r>
            <a:r>
              <a:rPr lang="el-GR" altLang="el-GR" sz="2200" dirty="0"/>
              <a:t>ότι Κ1 το ΚΒ του ΑΒ και ότι απέχει 16 </a:t>
            </a:r>
            <a:r>
              <a:rPr lang="en-US" altLang="el-GR" sz="2200" dirty="0"/>
              <a:t>cm</a:t>
            </a:r>
            <a:r>
              <a:rPr lang="el-GR" altLang="el-GR" sz="2200" dirty="0"/>
              <a:t> από το Α (0,44 του μήκους του ΑΒ) και Κ2 το ΚΒ του ΒΓ και ότι απέχει 35 </a:t>
            </a:r>
            <a:r>
              <a:rPr lang="en-US" altLang="el-GR" sz="2200" dirty="0"/>
              <a:t>cm </a:t>
            </a:r>
            <a:r>
              <a:rPr lang="el-GR" altLang="el-GR" sz="2200" dirty="0"/>
              <a:t>από το Β (0,65 του μήκους του ΒΓ).</a:t>
            </a:r>
          </a:p>
          <a:p>
            <a:pPr>
              <a:spcBef>
                <a:spcPts val="0"/>
              </a:spcBef>
            </a:pPr>
            <a:endParaRPr lang="el-GR" altLang="el-GR" sz="2200" dirty="0"/>
          </a:p>
          <a:p>
            <a:pPr>
              <a:spcBef>
                <a:spcPts val="0"/>
              </a:spcBef>
            </a:pPr>
            <a:r>
              <a:rPr lang="el-GR" altLang="el-GR" sz="2200" dirty="0"/>
              <a:t>Οι συντεταγμένες των Κ1 και Κ2 είναι (Χ</a:t>
            </a:r>
            <a:r>
              <a:rPr lang="el-GR" altLang="el-GR" sz="2200" baseline="-25000" dirty="0"/>
              <a:t>Κ1</a:t>
            </a:r>
            <a:r>
              <a:rPr lang="el-GR" altLang="el-GR" sz="2200" dirty="0"/>
              <a:t>, Υ</a:t>
            </a:r>
            <a:r>
              <a:rPr lang="el-GR" altLang="el-GR" sz="2200" baseline="-25000" dirty="0"/>
              <a:t>Κ1</a:t>
            </a:r>
            <a:r>
              <a:rPr lang="el-GR" altLang="el-GR" sz="2200" dirty="0"/>
              <a:t>) και (Χ</a:t>
            </a:r>
            <a:r>
              <a:rPr lang="el-GR" altLang="el-GR" sz="2200" baseline="-25000" dirty="0"/>
              <a:t>Κ2</a:t>
            </a:r>
            <a:r>
              <a:rPr lang="el-GR" altLang="el-GR" sz="2200" dirty="0"/>
              <a:t>, Υ</a:t>
            </a:r>
            <a:r>
              <a:rPr lang="el-GR" altLang="el-GR" sz="2200" baseline="-25000" dirty="0"/>
              <a:t>Κ2</a:t>
            </a:r>
            <a:r>
              <a:rPr lang="el-GR" altLang="el-GR" sz="2200" dirty="0"/>
              <a:t>) αντίστοιχα. Έτσι από το θεώρημα του Θαλή για τα ευθύγραμμα τμήματα που τέμνονται από παράλληλες ευθείες προκύπτει :</a:t>
            </a:r>
          </a:p>
          <a:p>
            <a:pPr>
              <a:spcBef>
                <a:spcPts val="0"/>
              </a:spcBef>
              <a:buFontTx/>
              <a:buNone/>
            </a:pPr>
            <a:r>
              <a:rPr lang="el-GR" altLang="el-GR" sz="2200" dirty="0"/>
              <a:t>     Χ</a:t>
            </a:r>
            <a:r>
              <a:rPr lang="el-GR" altLang="el-GR" sz="2200" baseline="-25000" dirty="0"/>
              <a:t>Κ1</a:t>
            </a:r>
            <a:r>
              <a:rPr lang="el-GR" altLang="el-GR" sz="2200" dirty="0"/>
              <a:t> = Χ</a:t>
            </a:r>
            <a:r>
              <a:rPr lang="el-GR" altLang="el-GR" sz="2200" baseline="-25000" dirty="0"/>
              <a:t>Α</a:t>
            </a:r>
            <a:r>
              <a:rPr lang="el-GR" altLang="el-GR" sz="2200" dirty="0"/>
              <a:t>- (Χ</a:t>
            </a:r>
            <a:r>
              <a:rPr lang="el-GR" altLang="el-GR" sz="2200" baseline="-25000" dirty="0"/>
              <a:t>Α</a:t>
            </a:r>
            <a:r>
              <a:rPr lang="el-GR" altLang="el-GR" sz="2200" dirty="0"/>
              <a:t> - Χ</a:t>
            </a:r>
            <a:r>
              <a:rPr lang="el-GR" altLang="el-GR" sz="2200" baseline="-25000" dirty="0"/>
              <a:t>Β</a:t>
            </a:r>
            <a:r>
              <a:rPr lang="el-GR" altLang="el-GR" sz="2200" dirty="0"/>
              <a:t>) . 0,44 = 21,2</a:t>
            </a:r>
            <a:r>
              <a:rPr lang="en-US" altLang="el-GR" sz="2200" dirty="0"/>
              <a:t>cm</a:t>
            </a:r>
            <a:endParaRPr lang="el-GR" altLang="el-GR" sz="2200" dirty="0"/>
          </a:p>
          <a:p>
            <a:pPr>
              <a:spcBef>
                <a:spcPts val="0"/>
              </a:spcBef>
              <a:buFontTx/>
              <a:buNone/>
            </a:pPr>
            <a:r>
              <a:rPr lang="el-GR" altLang="el-GR" sz="2200" dirty="0"/>
              <a:t>     Υ</a:t>
            </a:r>
            <a:r>
              <a:rPr lang="el-GR" altLang="el-GR" sz="2200" baseline="-25000" dirty="0"/>
              <a:t>Κ1</a:t>
            </a:r>
            <a:r>
              <a:rPr lang="el-GR" altLang="el-GR" sz="2200" dirty="0"/>
              <a:t> = Υ</a:t>
            </a:r>
            <a:r>
              <a:rPr lang="el-GR" altLang="el-GR" sz="2200" baseline="-25000" dirty="0"/>
              <a:t>Α</a:t>
            </a:r>
            <a:r>
              <a:rPr lang="el-GR" altLang="el-GR" sz="2200" dirty="0"/>
              <a:t>- (Υ</a:t>
            </a:r>
            <a:r>
              <a:rPr lang="el-GR" altLang="el-GR" sz="2200" baseline="-25000" dirty="0"/>
              <a:t>Α</a:t>
            </a:r>
            <a:r>
              <a:rPr lang="el-GR" altLang="el-GR" sz="2200" dirty="0"/>
              <a:t> - Υ</a:t>
            </a:r>
            <a:r>
              <a:rPr lang="el-GR" altLang="el-GR" sz="2200" baseline="-25000" dirty="0"/>
              <a:t>Β</a:t>
            </a:r>
            <a:r>
              <a:rPr lang="el-GR" altLang="el-GR" sz="2200" dirty="0"/>
              <a:t>) . 0,44 = 36,8</a:t>
            </a:r>
            <a:r>
              <a:rPr lang="en-US" altLang="el-GR" sz="2200" dirty="0"/>
              <a:t>cm</a:t>
            </a:r>
          </a:p>
          <a:p>
            <a:pPr>
              <a:spcBef>
                <a:spcPts val="0"/>
              </a:spcBef>
              <a:buFontTx/>
              <a:buNone/>
            </a:pPr>
            <a:r>
              <a:rPr lang="el-GR" altLang="el-GR" sz="2200" dirty="0"/>
              <a:t>     Χ</a:t>
            </a:r>
            <a:r>
              <a:rPr lang="el-GR" altLang="el-GR" sz="2200" baseline="-25000" dirty="0"/>
              <a:t>Κ2</a:t>
            </a:r>
            <a:r>
              <a:rPr lang="el-GR" altLang="el-GR" sz="2200" dirty="0"/>
              <a:t> = Χ</a:t>
            </a:r>
            <a:r>
              <a:rPr lang="el-GR" altLang="el-GR" sz="2200" baseline="-25000" dirty="0"/>
              <a:t>Β</a:t>
            </a:r>
            <a:r>
              <a:rPr lang="el-GR" altLang="el-GR" sz="2200" dirty="0"/>
              <a:t>- (Χ</a:t>
            </a:r>
            <a:r>
              <a:rPr lang="el-GR" altLang="el-GR" sz="2200" baseline="-25000" dirty="0"/>
              <a:t>Β</a:t>
            </a:r>
            <a:r>
              <a:rPr lang="el-GR" altLang="el-GR" sz="2200" dirty="0"/>
              <a:t> - Χ</a:t>
            </a:r>
            <a:r>
              <a:rPr lang="el-GR" altLang="el-GR" sz="2200" baseline="-25000" dirty="0"/>
              <a:t>Γ</a:t>
            </a:r>
            <a:r>
              <a:rPr lang="el-GR" altLang="el-GR" sz="2200" dirty="0"/>
              <a:t>) . 0,65 = 42,5</a:t>
            </a:r>
            <a:r>
              <a:rPr lang="en-US" altLang="el-GR" sz="2200" dirty="0"/>
              <a:t>cm</a:t>
            </a:r>
            <a:endParaRPr lang="el-GR" altLang="el-GR" sz="2200" dirty="0"/>
          </a:p>
          <a:p>
            <a:pPr>
              <a:spcBef>
                <a:spcPts val="0"/>
              </a:spcBef>
              <a:buFontTx/>
              <a:buNone/>
            </a:pPr>
            <a:r>
              <a:rPr lang="el-GR" altLang="el-GR" sz="2200" dirty="0"/>
              <a:t>     Υ</a:t>
            </a:r>
            <a:r>
              <a:rPr lang="el-GR" altLang="el-GR" sz="2200" baseline="-25000" dirty="0"/>
              <a:t>Κ2</a:t>
            </a:r>
            <a:r>
              <a:rPr lang="el-GR" altLang="el-GR" sz="2200" dirty="0"/>
              <a:t> = Υ</a:t>
            </a:r>
            <a:r>
              <a:rPr lang="el-GR" altLang="el-GR" sz="2200" baseline="-25000" dirty="0"/>
              <a:t>Β</a:t>
            </a:r>
            <a:r>
              <a:rPr lang="el-GR" altLang="el-GR" sz="2200" dirty="0"/>
              <a:t>- (Υ</a:t>
            </a:r>
            <a:r>
              <a:rPr lang="el-GR" altLang="el-GR" sz="2200" baseline="-25000" dirty="0"/>
              <a:t>Β</a:t>
            </a:r>
            <a:r>
              <a:rPr lang="el-GR" altLang="el-GR" sz="2200" dirty="0"/>
              <a:t> - Υ</a:t>
            </a:r>
            <a:r>
              <a:rPr lang="el-GR" altLang="el-GR" sz="2200" baseline="-25000" dirty="0"/>
              <a:t>Γ</a:t>
            </a:r>
            <a:r>
              <a:rPr lang="el-GR" altLang="el-GR" sz="2200" dirty="0"/>
              <a:t>) . 0,65 = 7,0</a:t>
            </a:r>
            <a:r>
              <a:rPr lang="en-US" altLang="el-GR" sz="2200" dirty="0"/>
              <a:t>cm</a:t>
            </a:r>
            <a:endParaRPr lang="en-US"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20</a:t>
            </a:fld>
            <a:endParaRPr lang="el-GR" dirty="0"/>
          </a:p>
        </p:txBody>
      </p:sp>
      <p:pic>
        <p:nvPicPr>
          <p:cNvPr id="7" name="Picture 4" descr="auto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1" y="2114381"/>
            <a:ext cx="3096022" cy="2910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95384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188640"/>
            <a:ext cx="8604448" cy="432048"/>
          </a:xfrm>
        </p:spPr>
        <p:txBody>
          <a:bodyPr>
            <a:noAutofit/>
          </a:bodyPr>
          <a:lstStyle/>
          <a:p>
            <a:r>
              <a:rPr lang="el-GR" altLang="el-GR" sz="3600" dirty="0"/>
              <a:t>Εύρεση του ΚΒ δύο μελών </a:t>
            </a:r>
            <a:r>
              <a:rPr lang="el-GR" altLang="el-GR" sz="3600" dirty="0" smtClean="0"/>
              <a:t>3</a:t>
            </a:r>
            <a:endParaRPr lang="el-GR" sz="3600" dirty="0"/>
          </a:p>
        </p:txBody>
      </p:sp>
      <p:sp>
        <p:nvSpPr>
          <p:cNvPr id="5" name="Θέση περιεχομένου 4"/>
          <p:cNvSpPr>
            <a:spLocks noGrp="1"/>
          </p:cNvSpPr>
          <p:nvPr>
            <p:ph idx="1"/>
          </p:nvPr>
        </p:nvSpPr>
        <p:spPr>
          <a:xfrm>
            <a:off x="3491880" y="908720"/>
            <a:ext cx="5472608" cy="5536530"/>
          </a:xfrm>
        </p:spPr>
        <p:txBody>
          <a:bodyPr>
            <a:noAutofit/>
          </a:bodyPr>
          <a:lstStyle/>
          <a:p>
            <a:r>
              <a:rPr lang="el-GR" altLang="el-GR" sz="2200" dirty="0"/>
              <a:t>Το πρόβλημα συνίσταται στην εύρεση του ΚΒ δύο γνωστών σημειακών μαζών Κ1 = 10,8 </a:t>
            </a:r>
            <a:r>
              <a:rPr lang="en-US" altLang="el-GR" sz="2200" dirty="0"/>
              <a:t>Kg</a:t>
            </a:r>
            <a:r>
              <a:rPr lang="el-GR" altLang="el-GR" sz="2200" dirty="0"/>
              <a:t> και Κ2 = 7,2 </a:t>
            </a:r>
            <a:r>
              <a:rPr lang="en-US" altLang="el-GR" sz="2200" dirty="0"/>
              <a:t>Kg</a:t>
            </a:r>
            <a:r>
              <a:rPr lang="el-GR" altLang="el-GR" sz="2200" dirty="0"/>
              <a:t> με συντεταγμένες (Χ</a:t>
            </a:r>
            <a:r>
              <a:rPr lang="el-GR" altLang="el-GR" sz="2200" baseline="-25000" dirty="0"/>
              <a:t>Κ1</a:t>
            </a:r>
            <a:r>
              <a:rPr lang="el-GR" altLang="el-GR" sz="2200" dirty="0"/>
              <a:t>, Υ</a:t>
            </a:r>
            <a:r>
              <a:rPr lang="el-GR" altLang="el-GR" sz="2200" baseline="-25000" dirty="0"/>
              <a:t>Κ1</a:t>
            </a:r>
            <a:r>
              <a:rPr lang="el-GR" altLang="el-GR" sz="2200" dirty="0"/>
              <a:t>) = (21,2</a:t>
            </a:r>
            <a:r>
              <a:rPr lang="en-US" altLang="el-GR" sz="2200" dirty="0"/>
              <a:t>cm, 36,8cm </a:t>
            </a:r>
            <a:r>
              <a:rPr lang="el-GR" altLang="el-GR" sz="2200" dirty="0"/>
              <a:t>) για την πρώτη και (Χ</a:t>
            </a:r>
            <a:r>
              <a:rPr lang="el-GR" altLang="el-GR" sz="2200" baseline="-25000" dirty="0"/>
              <a:t>Κ2</a:t>
            </a:r>
            <a:r>
              <a:rPr lang="el-GR" altLang="el-GR" sz="2200" dirty="0"/>
              <a:t>, Υ</a:t>
            </a:r>
            <a:r>
              <a:rPr lang="el-GR" altLang="el-GR" sz="2200" baseline="-25000" dirty="0"/>
              <a:t>Κ2</a:t>
            </a:r>
            <a:r>
              <a:rPr lang="el-GR" altLang="el-GR" sz="2200" dirty="0"/>
              <a:t>) = (21,2</a:t>
            </a:r>
            <a:r>
              <a:rPr lang="en-US" altLang="el-GR" sz="2200" dirty="0"/>
              <a:t>cm, 36,8cm </a:t>
            </a:r>
            <a:r>
              <a:rPr lang="el-GR" altLang="el-GR" sz="2200" dirty="0"/>
              <a:t>) για τη δεύτερη.</a:t>
            </a:r>
          </a:p>
          <a:p>
            <a:r>
              <a:rPr lang="el-GR" altLang="el-GR" sz="2200" dirty="0" smtClean="0"/>
              <a:t>Αν </a:t>
            </a:r>
            <a:r>
              <a:rPr lang="el-GR" altLang="el-GR" sz="2200" dirty="0"/>
              <a:t>το σημείο ΚΜ είναι το ΚΒ ή το Κέντρο Μάζας των δύο μελών με συντεταγμένες (Χ</a:t>
            </a:r>
            <a:r>
              <a:rPr lang="el-GR" altLang="el-GR" sz="2200" baseline="-25000" dirty="0"/>
              <a:t>ΚΜ</a:t>
            </a:r>
            <a:r>
              <a:rPr lang="el-GR" altLang="el-GR" sz="2200" dirty="0"/>
              <a:t>, Υ</a:t>
            </a:r>
            <a:r>
              <a:rPr lang="el-GR" altLang="el-GR" sz="2200" baseline="-25000" dirty="0"/>
              <a:t>ΚΜ</a:t>
            </a:r>
            <a:r>
              <a:rPr lang="el-GR" altLang="el-GR" sz="2200" dirty="0"/>
              <a:t>) τότε οι ροπές σε κάθε άξονα γύρω από το ΚΜ είναι ίσες με μηδέν και ισχύει :</a:t>
            </a:r>
          </a:p>
          <a:p>
            <a:pPr>
              <a:buFontTx/>
              <a:buNone/>
            </a:pPr>
            <a:r>
              <a:rPr lang="el-GR" altLang="el-GR" sz="2200" dirty="0" smtClean="0"/>
              <a:t>     </a:t>
            </a:r>
            <a:r>
              <a:rPr lang="el-GR" altLang="el-GR" sz="2200" dirty="0"/>
              <a:t>Χ</a:t>
            </a:r>
            <a:r>
              <a:rPr lang="el-GR" altLang="el-GR" sz="2200" baseline="-25000" dirty="0"/>
              <a:t>ΚΜ</a:t>
            </a:r>
            <a:r>
              <a:rPr lang="el-GR" altLang="el-GR" sz="2200" dirty="0"/>
              <a:t> = Χ</a:t>
            </a:r>
            <a:r>
              <a:rPr lang="el-GR" altLang="el-GR" sz="2200" baseline="-25000" dirty="0"/>
              <a:t>Κ1</a:t>
            </a:r>
            <a:r>
              <a:rPr lang="el-GR" altLang="el-GR" sz="2200" dirty="0"/>
              <a:t> . (Κ1/Μ) + Χ</a:t>
            </a:r>
            <a:r>
              <a:rPr lang="el-GR" altLang="el-GR" sz="2200" baseline="-25000" dirty="0"/>
              <a:t>Κ2</a:t>
            </a:r>
            <a:r>
              <a:rPr lang="el-GR" altLang="el-GR" sz="2200" dirty="0"/>
              <a:t> . (Κ2 / Μ) =(21,2 . 0,6) + (42,5 . 0,4) = 29,72 </a:t>
            </a:r>
            <a:r>
              <a:rPr lang="en-US" altLang="el-GR" sz="2200" dirty="0"/>
              <a:t>cm</a:t>
            </a:r>
            <a:endParaRPr lang="el-GR" altLang="el-GR" sz="2200" dirty="0"/>
          </a:p>
          <a:p>
            <a:pPr>
              <a:buFontTx/>
              <a:buNone/>
            </a:pPr>
            <a:r>
              <a:rPr lang="en-US" altLang="el-GR" sz="2200" dirty="0" smtClean="0"/>
              <a:t>     </a:t>
            </a:r>
            <a:r>
              <a:rPr lang="el-GR" altLang="el-GR" sz="2200" dirty="0"/>
              <a:t>Y</a:t>
            </a:r>
            <a:r>
              <a:rPr lang="el-GR" altLang="el-GR" sz="2200" baseline="-25000" dirty="0"/>
              <a:t>ΚΜ</a:t>
            </a:r>
            <a:r>
              <a:rPr lang="el-GR" altLang="el-GR" sz="2200" dirty="0"/>
              <a:t> = Y</a:t>
            </a:r>
            <a:r>
              <a:rPr lang="el-GR" altLang="el-GR" sz="2200" baseline="-25000" dirty="0"/>
              <a:t>Κ1</a:t>
            </a:r>
            <a:r>
              <a:rPr lang="el-GR" altLang="el-GR" sz="2200" dirty="0"/>
              <a:t> . (Κ1/Μ) + Y</a:t>
            </a:r>
            <a:r>
              <a:rPr lang="el-GR" altLang="el-GR" sz="2200" baseline="-25000" dirty="0"/>
              <a:t>Κ2</a:t>
            </a:r>
            <a:r>
              <a:rPr lang="el-GR" altLang="el-GR" sz="2200" dirty="0"/>
              <a:t> . (Κ2 / Μ) =(36,8 . 0,6) + (7,0 . 0,4) = 24,88 </a:t>
            </a:r>
            <a:r>
              <a:rPr lang="en-US" altLang="el-GR" sz="2200" dirty="0"/>
              <a:t>cm</a:t>
            </a:r>
            <a:endParaRPr lang="en-US" altLang="el-GR" sz="22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21</a:t>
            </a:fld>
            <a:endParaRPr lang="el-GR" dirty="0"/>
          </a:p>
        </p:txBody>
      </p:sp>
      <p:pic>
        <p:nvPicPr>
          <p:cNvPr id="7" name="Picture 4" descr="auto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1" y="2114381"/>
            <a:ext cx="3096022" cy="2910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49014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304800" y="476672"/>
            <a:ext cx="8604448" cy="432048"/>
          </a:xfrm>
        </p:spPr>
        <p:txBody>
          <a:bodyPr>
            <a:noAutofit/>
          </a:bodyPr>
          <a:lstStyle/>
          <a:p>
            <a:r>
              <a:rPr lang="el-GR" altLang="el-GR" sz="3600" dirty="0"/>
              <a:t>Γενικός τύπος προσδιορισμού του ΚΒΣ</a:t>
            </a:r>
            <a:endParaRPr lang="el-GR" sz="36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22</a:t>
            </a:fld>
            <a:endParaRPr lang="el-GR" dirty="0"/>
          </a:p>
        </p:txBody>
      </p:sp>
      <p:sp>
        <p:nvSpPr>
          <p:cNvPr id="7" name="Rectangle 3"/>
          <p:cNvSpPr txBox="1">
            <a:spLocks noChangeArrowheads="1"/>
          </p:cNvSpPr>
          <p:nvPr/>
        </p:nvSpPr>
        <p:spPr>
          <a:xfrm>
            <a:off x="304800" y="1371600"/>
            <a:ext cx="8610600" cy="5181600"/>
          </a:xfrm>
          <a:prstGeom prst="rect">
            <a:avLst/>
          </a:prstGeom>
          <a:noFill/>
          <a:ln w="12700" cap="flat">
            <a:solidFill>
              <a:schemeClr val="bg2"/>
            </a:solidFill>
            <a:miter lim="800000"/>
            <a:headEnd/>
            <a:tailEnd/>
          </a:ln>
        </p:spPr>
        <p:txBody>
          <a:bodyPr lIns="92075" tIns="46038" rIns="92075" bIns="46038"/>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el-GR" sz="2000" b="1" dirty="0" smtClean="0"/>
          </a:p>
          <a:p>
            <a:endParaRPr lang="en-US" altLang="el-GR" sz="3600" b="1" dirty="0" smtClean="0">
              <a:solidFill>
                <a:srgbClr val="66FFFF"/>
              </a:solidFill>
            </a:endParaRPr>
          </a:p>
          <a:p>
            <a:pPr marL="0" indent="0">
              <a:buNone/>
            </a:pPr>
            <a:r>
              <a:rPr lang="el-GR" altLang="el-GR" sz="4000" b="1" dirty="0" smtClean="0"/>
              <a:t>   </a:t>
            </a:r>
            <a:r>
              <a:rPr lang="en-US" altLang="el-GR" sz="4000" b="1" dirty="0" smtClean="0"/>
              <a:t>C </a:t>
            </a:r>
            <a:r>
              <a:rPr lang="en-US" altLang="el-GR" sz="4000" b="1" baseline="-25000" dirty="0" smtClean="0"/>
              <a:t>K.M.</a:t>
            </a:r>
            <a:r>
              <a:rPr lang="en-US" altLang="el-GR" sz="4000" b="1" dirty="0" smtClean="0"/>
              <a:t> = </a:t>
            </a:r>
            <a:r>
              <a:rPr lang="el-GR" altLang="el-GR" sz="4000" b="1" dirty="0" smtClean="0"/>
              <a:t>Σ [ </a:t>
            </a:r>
            <a:r>
              <a:rPr lang="en-US" altLang="el-GR" sz="4000" b="1" dirty="0" smtClean="0"/>
              <a:t>Pi </a:t>
            </a:r>
            <a:r>
              <a:rPr lang="el-GR" altLang="el-GR" sz="4000" b="1" dirty="0" smtClean="0"/>
              <a:t>- (</a:t>
            </a:r>
            <a:r>
              <a:rPr lang="el-GR" altLang="el-GR" sz="4000" b="1" dirty="0" err="1" smtClean="0"/>
              <a:t>Pi</a:t>
            </a:r>
            <a:r>
              <a:rPr lang="el-GR" altLang="el-GR" sz="4000" b="1" dirty="0" smtClean="0"/>
              <a:t> - Di) . </a:t>
            </a:r>
            <a:r>
              <a:rPr lang="el-GR" altLang="el-GR" sz="4000" b="1" dirty="0" err="1" smtClean="0"/>
              <a:t>qi</a:t>
            </a:r>
            <a:r>
              <a:rPr lang="el-GR" altLang="el-GR" sz="4000" b="1" dirty="0" smtClean="0"/>
              <a:t> ] . mi </a:t>
            </a:r>
          </a:p>
          <a:p>
            <a:pPr>
              <a:buFontTx/>
              <a:buNone/>
            </a:pPr>
            <a:r>
              <a:rPr lang="en-US" altLang="el-GR" sz="3600" b="1" dirty="0" smtClean="0">
                <a:solidFill>
                  <a:srgbClr val="66FFFF"/>
                </a:solidFill>
              </a:rPr>
              <a:t>    </a:t>
            </a:r>
            <a:r>
              <a:rPr lang="el-GR" altLang="el-GR" sz="2000" b="1" dirty="0" smtClean="0"/>
              <a:t>όπου </a:t>
            </a:r>
            <a:r>
              <a:rPr lang="en-US" altLang="el-GR" sz="2000" b="1" dirty="0" err="1" smtClean="0"/>
              <a:t>i</a:t>
            </a:r>
            <a:r>
              <a:rPr lang="en-US" altLang="el-GR" sz="2000" b="1" dirty="0" smtClean="0"/>
              <a:t> = 1 </a:t>
            </a:r>
            <a:r>
              <a:rPr lang="el-GR" altLang="el-GR" sz="2000" b="1" dirty="0" smtClean="0"/>
              <a:t>έως </a:t>
            </a:r>
            <a:r>
              <a:rPr lang="en-US" altLang="el-GR" sz="2000" b="1" dirty="0" smtClean="0"/>
              <a:t>n</a:t>
            </a:r>
            <a:endParaRPr lang="en-US" altLang="el-GR" sz="3600" b="1" dirty="0">
              <a:solidFill>
                <a:srgbClr val="66FFFF"/>
              </a:solidFill>
            </a:endParaRPr>
          </a:p>
        </p:txBody>
      </p:sp>
    </p:spTree>
    <p:extLst>
      <p:ext uri="{BB962C8B-B14F-4D97-AF65-F5344CB8AC3E}">
        <p14:creationId xmlns:p14="http://schemas.microsoft.com/office/powerpoint/2010/main" val="15314929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αριθμού διαφάνειας 5"/>
          <p:cNvSpPr>
            <a:spLocks noGrp="1"/>
          </p:cNvSpPr>
          <p:nvPr>
            <p:ph type="sldNum" sz="quarter" idx="12"/>
          </p:nvPr>
        </p:nvSpPr>
        <p:spPr/>
        <p:txBody>
          <a:bodyPr/>
          <a:lstStyle/>
          <a:p>
            <a:fld id="{53C4726A-630D-4CB4-B088-BAB00F4188E9}" type="slidenum">
              <a:rPr lang="el-GR" smtClean="0"/>
              <a:t>23</a:t>
            </a:fld>
            <a:endParaRPr lang="el-GR" dirty="0"/>
          </a:p>
        </p:txBody>
      </p:sp>
      <p:graphicFrame>
        <p:nvGraphicFramePr>
          <p:cNvPr id="3" name="Αντικείμενο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3081" name="Slide" r:id="rId4" imgW="4548526" imgH="3407297" progId="PowerPoint.Slide.8">
                  <p:embed/>
                </p:oleObj>
              </mc:Choice>
              <mc:Fallback>
                <p:oleObj name="Slide" r:id="rId4" imgW="4548526" imgH="3407297"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12700" cap="flat" cmpd="sng">
                        <a:solidFill>
                          <a:schemeClr val="bg2"/>
                        </a:solidFill>
                        <a:prstDash val="solid"/>
                        <a:miter lim="800000"/>
                        <a:headEnd/>
                        <a:tailEnd/>
                      </a:ln>
                      <a:effectLst/>
                    </p:spPr>
                  </p:pic>
                </p:oleObj>
              </mc:Fallback>
            </mc:AlternateContent>
          </a:graphicData>
        </a:graphic>
      </p:graphicFrame>
    </p:spTree>
    <p:extLst>
      <p:ext uri="{BB962C8B-B14F-4D97-AF65-F5344CB8AC3E}">
        <p14:creationId xmlns:p14="http://schemas.microsoft.com/office/powerpoint/2010/main" val="18563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αριθμού διαφάνειας 5"/>
          <p:cNvSpPr>
            <a:spLocks noGrp="1"/>
          </p:cNvSpPr>
          <p:nvPr>
            <p:ph type="sldNum" sz="quarter" idx="12"/>
          </p:nvPr>
        </p:nvSpPr>
        <p:spPr/>
        <p:txBody>
          <a:bodyPr/>
          <a:lstStyle/>
          <a:p>
            <a:fld id="{53C4726A-630D-4CB4-B088-BAB00F4188E9}" type="slidenum">
              <a:rPr lang="el-GR" smtClean="0"/>
              <a:t>24</a:t>
            </a:fld>
            <a:endParaRPr lang="el-GR" dirty="0"/>
          </a:p>
        </p:txBody>
      </p:sp>
      <p:graphicFrame>
        <p:nvGraphicFramePr>
          <p:cNvPr id="2" name="Αντικείμενο 1"/>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4104" name="Slide" r:id="rId4" imgW="4548526" imgH="3407297" progId="PowerPoint.Slide.8">
                  <p:embed/>
                </p:oleObj>
              </mc:Choice>
              <mc:Fallback>
                <p:oleObj name="Slide" r:id="rId4" imgW="4548526" imgH="3407297" progId="PowerPoint.Slide.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799592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188640"/>
            <a:ext cx="8229600" cy="504056"/>
          </a:xfrm>
        </p:spPr>
        <p:txBody>
          <a:bodyPr>
            <a:noAutofit/>
          </a:bodyPr>
          <a:lstStyle/>
          <a:p>
            <a:r>
              <a:rPr lang="el-GR" altLang="el-GR" sz="3600" dirty="0" smtClean="0"/>
              <a:t>Εφαρμογές </a:t>
            </a:r>
            <a:r>
              <a:rPr lang="el-GR" altLang="el-GR" sz="3600" dirty="0"/>
              <a:t>1</a:t>
            </a:r>
            <a:endParaRPr lang="el-GR" sz="36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25</a:t>
            </a:fld>
            <a:endParaRPr lang="el-GR" dirty="0"/>
          </a:p>
        </p:txBody>
      </p:sp>
      <p:sp>
        <p:nvSpPr>
          <p:cNvPr id="8" name="Θέση περιεχομένου 4"/>
          <p:cNvSpPr txBox="1">
            <a:spLocks/>
          </p:cNvSpPr>
          <p:nvPr/>
        </p:nvSpPr>
        <p:spPr>
          <a:xfrm>
            <a:off x="251520" y="980728"/>
            <a:ext cx="8640960" cy="5472609"/>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0"/>
              </a:spcBef>
            </a:pPr>
            <a:r>
              <a:rPr lang="el-GR" altLang="el-GR" sz="2400" i="1" dirty="0"/>
              <a:t>Να προσδιοριστεί η θέση του ΚΜ του μηρού, όταν οι συντεταγμένες των άκρων του είναι για το κοντινό (</a:t>
            </a:r>
            <a:r>
              <a:rPr lang="en-US" altLang="el-GR" sz="2400" i="1" dirty="0"/>
              <a:t>0.</a:t>
            </a:r>
            <a:r>
              <a:rPr lang="el-GR" altLang="el-GR" sz="2400" i="1" dirty="0"/>
              <a:t>45 </a:t>
            </a:r>
            <a:r>
              <a:rPr lang="en-US" altLang="el-GR" sz="2400" i="1" dirty="0"/>
              <a:t>m, 0.78 m</a:t>
            </a:r>
            <a:r>
              <a:rPr lang="el-GR" altLang="el-GR" sz="2400" i="1" dirty="0"/>
              <a:t>)</a:t>
            </a:r>
            <a:r>
              <a:rPr lang="en-US" altLang="el-GR" sz="2400" i="1" dirty="0"/>
              <a:t> </a:t>
            </a:r>
            <a:r>
              <a:rPr lang="el-GR" altLang="el-GR" sz="2400" i="1" dirty="0"/>
              <a:t>και για το μακρινό (</a:t>
            </a:r>
            <a:r>
              <a:rPr lang="en-US" altLang="el-GR" sz="2400" i="1" dirty="0"/>
              <a:t>0.</a:t>
            </a:r>
            <a:r>
              <a:rPr lang="el-GR" altLang="el-GR" sz="2400" i="1" dirty="0"/>
              <a:t>41 </a:t>
            </a:r>
            <a:r>
              <a:rPr lang="en-US" altLang="el-GR" sz="2400" i="1" dirty="0"/>
              <a:t>m, 0.</a:t>
            </a:r>
            <a:r>
              <a:rPr lang="el-GR" altLang="el-GR" sz="2400" i="1" dirty="0"/>
              <a:t>4</a:t>
            </a:r>
            <a:r>
              <a:rPr lang="en-US" altLang="el-GR" sz="2400" i="1" dirty="0"/>
              <a:t>7 m</a:t>
            </a:r>
            <a:r>
              <a:rPr lang="el-GR" altLang="el-GR" sz="2400" i="1" dirty="0"/>
              <a:t>).</a:t>
            </a:r>
          </a:p>
          <a:p>
            <a:pPr>
              <a:lnSpc>
                <a:spcPct val="90000"/>
              </a:lnSpc>
              <a:spcBef>
                <a:spcPts val="0"/>
              </a:spcBef>
            </a:pPr>
            <a:endParaRPr lang="el-GR" altLang="el-GR" sz="2400" i="1" dirty="0"/>
          </a:p>
          <a:p>
            <a:pPr>
              <a:lnSpc>
                <a:spcPct val="90000"/>
              </a:lnSpc>
              <a:spcBef>
                <a:spcPts val="0"/>
              </a:spcBef>
            </a:pPr>
            <a:r>
              <a:rPr lang="el-GR" altLang="el-GR" sz="2400" u="sng" dirty="0"/>
              <a:t>Λύση</a:t>
            </a:r>
          </a:p>
          <a:p>
            <a:pPr>
              <a:lnSpc>
                <a:spcPct val="90000"/>
              </a:lnSpc>
              <a:spcBef>
                <a:spcPts val="0"/>
              </a:spcBef>
              <a:buFontTx/>
              <a:buNone/>
            </a:pPr>
            <a:r>
              <a:rPr lang="el-GR" altLang="el-GR" sz="2400" dirty="0"/>
              <a:t>     Σύμφωνα με τα δεδομένα του </a:t>
            </a:r>
            <a:r>
              <a:rPr lang="en-US" altLang="el-GR" sz="2400" dirty="0" err="1"/>
              <a:t>Dempster</a:t>
            </a:r>
            <a:r>
              <a:rPr lang="en-US" altLang="el-GR" sz="2400" dirty="0"/>
              <a:t> </a:t>
            </a:r>
            <a:r>
              <a:rPr lang="el-GR" altLang="el-GR" sz="2400" dirty="0"/>
              <a:t>η απόσταση της θέση του ΚΜ του μηρού από το κοντινό σημείο είναι ίση με το 43.3% (0.433) του μήκους του μέλους (του μηρού).</a:t>
            </a:r>
          </a:p>
          <a:p>
            <a:pPr>
              <a:lnSpc>
                <a:spcPct val="90000"/>
              </a:lnSpc>
              <a:spcBef>
                <a:spcPts val="0"/>
              </a:spcBef>
              <a:buFontTx/>
              <a:buNone/>
            </a:pPr>
            <a:r>
              <a:rPr lang="el-GR" altLang="el-GR" sz="2400" dirty="0"/>
              <a:t>     Επομένως στο</a:t>
            </a:r>
            <a:r>
              <a:rPr lang="en-US" altLang="el-GR" sz="2400" dirty="0"/>
              <a:t> </a:t>
            </a:r>
            <a:r>
              <a:rPr lang="el-GR" altLang="el-GR" sz="2400" dirty="0"/>
              <a:t>γενικό τύπο </a:t>
            </a:r>
            <a:r>
              <a:rPr lang="en-US" altLang="el-GR" sz="2400" dirty="0"/>
              <a:t>Pi </a:t>
            </a:r>
            <a:r>
              <a:rPr lang="el-GR" altLang="el-GR" sz="2400" dirty="0"/>
              <a:t>- ((Pi - Di) . </a:t>
            </a:r>
            <a:r>
              <a:rPr lang="el-GR" altLang="el-GR" sz="2400" dirty="0" err="1"/>
              <a:t>qi</a:t>
            </a:r>
            <a:r>
              <a:rPr lang="el-GR" altLang="el-GR" sz="2400" dirty="0"/>
              <a:t>), όπου </a:t>
            </a:r>
            <a:r>
              <a:rPr lang="en-US" altLang="el-GR" sz="2400" dirty="0"/>
              <a:t>q </a:t>
            </a:r>
            <a:r>
              <a:rPr lang="el-GR" altLang="el-GR" sz="2400" dirty="0"/>
              <a:t>βάζουμε 0.433 και όπου </a:t>
            </a:r>
            <a:r>
              <a:rPr lang="en-US" altLang="el-GR" sz="2400" dirty="0"/>
              <a:t>P </a:t>
            </a:r>
            <a:r>
              <a:rPr lang="el-GR" altLang="el-GR" sz="2400" dirty="0"/>
              <a:t>και </a:t>
            </a:r>
            <a:r>
              <a:rPr lang="en-US" altLang="el-GR" sz="2400" dirty="0"/>
              <a:t>D </a:t>
            </a:r>
            <a:r>
              <a:rPr lang="el-GR" altLang="el-GR" sz="2400" dirty="0"/>
              <a:t>τις συντεταγμένες (ξεχωριστά για Χ και Υ) του κοντινού και μακρινού σημείου αντίστοιχα:</a:t>
            </a:r>
          </a:p>
          <a:p>
            <a:pPr>
              <a:lnSpc>
                <a:spcPct val="90000"/>
              </a:lnSpc>
              <a:spcBef>
                <a:spcPts val="0"/>
              </a:spcBef>
              <a:buFontTx/>
              <a:buNone/>
            </a:pPr>
            <a:endParaRPr lang="el-GR" altLang="el-GR" sz="2400" dirty="0"/>
          </a:p>
          <a:p>
            <a:pPr>
              <a:lnSpc>
                <a:spcPct val="90000"/>
              </a:lnSpc>
              <a:spcBef>
                <a:spcPts val="0"/>
              </a:spcBef>
              <a:buFontTx/>
              <a:buNone/>
            </a:pPr>
            <a:r>
              <a:rPr lang="el-GR" altLang="el-GR" sz="2400" dirty="0"/>
              <a:t>     Χ = 0.45 – ((0.45 – 0.41) * 0.433) = 0.4327</a:t>
            </a:r>
          </a:p>
          <a:p>
            <a:pPr>
              <a:lnSpc>
                <a:spcPct val="90000"/>
              </a:lnSpc>
              <a:spcBef>
                <a:spcPts val="0"/>
              </a:spcBef>
              <a:buFontTx/>
              <a:buNone/>
            </a:pPr>
            <a:r>
              <a:rPr lang="el-GR" altLang="el-GR" sz="2400" dirty="0"/>
              <a:t>     Υ = 0.78 – ((0.78 – 0.47) * 0.433) = 0.645</a:t>
            </a:r>
          </a:p>
          <a:p>
            <a:pPr>
              <a:lnSpc>
                <a:spcPct val="90000"/>
              </a:lnSpc>
              <a:spcBef>
                <a:spcPts val="0"/>
              </a:spcBef>
              <a:buFontTx/>
              <a:buNone/>
            </a:pPr>
            <a:endParaRPr lang="el-GR" altLang="el-GR" sz="2400" dirty="0"/>
          </a:p>
          <a:p>
            <a:pPr>
              <a:lnSpc>
                <a:spcPct val="90000"/>
              </a:lnSpc>
              <a:spcBef>
                <a:spcPts val="0"/>
              </a:spcBef>
              <a:buFontTx/>
              <a:buNone/>
            </a:pPr>
            <a:r>
              <a:rPr lang="el-GR" altLang="el-GR" sz="2400" dirty="0"/>
              <a:t>     Άρα η θέση του ΚΜ του μηρού είναι (Χ,Υ) = (0.4327, 0.645)  </a:t>
            </a:r>
            <a:endParaRPr lang="el-GR" altLang="el-GR" sz="2400" dirty="0"/>
          </a:p>
        </p:txBody>
      </p:sp>
    </p:spTree>
    <p:extLst>
      <p:ext uri="{BB962C8B-B14F-4D97-AF65-F5344CB8AC3E}">
        <p14:creationId xmlns:p14="http://schemas.microsoft.com/office/powerpoint/2010/main" val="40833210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188640"/>
            <a:ext cx="8229600" cy="504056"/>
          </a:xfrm>
        </p:spPr>
        <p:txBody>
          <a:bodyPr>
            <a:noAutofit/>
          </a:bodyPr>
          <a:lstStyle/>
          <a:p>
            <a:r>
              <a:rPr lang="el-GR" altLang="el-GR" sz="3600" dirty="0" smtClean="0"/>
              <a:t>Εφαρμογές </a:t>
            </a:r>
            <a:r>
              <a:rPr lang="el-GR" altLang="el-GR" sz="3600" dirty="0"/>
              <a:t>2</a:t>
            </a:r>
            <a:endParaRPr lang="el-GR" sz="36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26</a:t>
            </a:fld>
            <a:endParaRPr lang="el-GR" dirty="0"/>
          </a:p>
        </p:txBody>
      </p:sp>
      <p:sp>
        <p:nvSpPr>
          <p:cNvPr id="8" name="Θέση περιεχομένου 4"/>
          <p:cNvSpPr txBox="1">
            <a:spLocks/>
          </p:cNvSpPr>
          <p:nvPr/>
        </p:nvSpPr>
        <p:spPr>
          <a:xfrm>
            <a:off x="3275856" y="980728"/>
            <a:ext cx="5616624" cy="5472609"/>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l-GR" altLang="el-GR" sz="2200" i="1" dirty="0"/>
              <a:t>Αν το βάρος του ατόμου είναι </a:t>
            </a:r>
            <a:r>
              <a:rPr lang="en-US" altLang="el-GR" sz="2200" i="1" dirty="0"/>
              <a:t>G = 800 N, </a:t>
            </a:r>
            <a:r>
              <a:rPr lang="el-GR" altLang="el-GR" sz="2200" i="1" dirty="0"/>
              <a:t>το μήκος της σανίδας είναι Ι = 2</a:t>
            </a:r>
            <a:r>
              <a:rPr lang="en-US" altLang="el-GR" sz="2200" i="1" dirty="0"/>
              <a:t> m, </a:t>
            </a:r>
            <a:r>
              <a:rPr lang="el-GR" altLang="el-GR" sz="2200" i="1" dirty="0"/>
              <a:t>και η ένδειξη του βάρους στη ζυγαριά στο σημείο Α (μετατροπή των </a:t>
            </a:r>
            <a:r>
              <a:rPr lang="en-US" altLang="el-GR" sz="2200" i="1" dirty="0"/>
              <a:t>Kg </a:t>
            </a:r>
            <a:r>
              <a:rPr lang="el-GR" altLang="el-GR" sz="2200" i="1" dirty="0"/>
              <a:t>σε </a:t>
            </a:r>
            <a:r>
              <a:rPr lang="en-US" altLang="el-GR" sz="2200" i="1" dirty="0"/>
              <a:t>N</a:t>
            </a:r>
            <a:r>
              <a:rPr lang="el-GR" altLang="el-GR" sz="2200" i="1" dirty="0"/>
              <a:t>)</a:t>
            </a:r>
            <a:r>
              <a:rPr lang="en-US" altLang="el-GR" sz="2200" i="1" dirty="0"/>
              <a:t> </a:t>
            </a:r>
            <a:r>
              <a:rPr lang="el-GR" altLang="el-GR" sz="2200" i="1" dirty="0"/>
              <a:t>είναι Α = 396 Ν, να προσδιοριστεί η θέση του ΚΜΣ (η τιμή Χ</a:t>
            </a:r>
            <a:r>
              <a:rPr lang="en-US" altLang="el-GR" sz="2200" i="1" dirty="0"/>
              <a:t>s</a:t>
            </a:r>
            <a:r>
              <a:rPr lang="el-GR" altLang="el-GR" sz="2200" i="1" dirty="0"/>
              <a:t>)</a:t>
            </a:r>
            <a:r>
              <a:rPr lang="en-US" altLang="el-GR" sz="2200" i="1" dirty="0"/>
              <a:t>.</a:t>
            </a:r>
          </a:p>
          <a:p>
            <a:pPr>
              <a:spcBef>
                <a:spcPts val="600"/>
              </a:spcBef>
            </a:pPr>
            <a:endParaRPr lang="en-US" altLang="el-GR" sz="2200" i="1" dirty="0"/>
          </a:p>
          <a:p>
            <a:pPr>
              <a:spcBef>
                <a:spcPts val="600"/>
              </a:spcBef>
            </a:pPr>
            <a:r>
              <a:rPr lang="el-GR" altLang="el-GR" sz="2200" u="sng" dirty="0"/>
              <a:t>Λύση</a:t>
            </a:r>
            <a:r>
              <a:rPr lang="el-GR" altLang="el-GR" sz="2200" dirty="0"/>
              <a:t> </a:t>
            </a:r>
          </a:p>
          <a:p>
            <a:pPr>
              <a:spcBef>
                <a:spcPts val="600"/>
              </a:spcBef>
              <a:buFontTx/>
              <a:buNone/>
            </a:pPr>
            <a:r>
              <a:rPr lang="el-GR" altLang="el-GR" sz="2200" dirty="0"/>
              <a:t>     Για να ισορροπεί το σύστημα πρέπει:</a:t>
            </a:r>
          </a:p>
          <a:p>
            <a:pPr>
              <a:spcBef>
                <a:spcPts val="600"/>
              </a:spcBef>
              <a:buFontTx/>
              <a:buNone/>
            </a:pPr>
            <a:r>
              <a:rPr lang="el-GR" altLang="el-GR" sz="2200" dirty="0"/>
              <a:t>     </a:t>
            </a:r>
            <a:r>
              <a:rPr lang="en-US" altLang="el-GR" sz="2200" dirty="0"/>
              <a:t>G . </a:t>
            </a:r>
            <a:r>
              <a:rPr lang="en-US" altLang="el-GR" sz="2200" dirty="0" err="1"/>
              <a:t>Xs</a:t>
            </a:r>
            <a:r>
              <a:rPr lang="en-US" altLang="el-GR" sz="2200" dirty="0"/>
              <a:t> - A . I = 0</a:t>
            </a:r>
          </a:p>
          <a:p>
            <a:pPr>
              <a:spcBef>
                <a:spcPts val="600"/>
              </a:spcBef>
              <a:buFontTx/>
              <a:buNone/>
            </a:pPr>
            <a:r>
              <a:rPr lang="en-US" altLang="el-GR" sz="2200" dirty="0"/>
              <a:t>     </a:t>
            </a:r>
            <a:r>
              <a:rPr lang="el-GR" altLang="el-GR" sz="2200" dirty="0"/>
              <a:t>Οπότε </a:t>
            </a:r>
            <a:r>
              <a:rPr lang="en-US" altLang="el-GR" sz="2200" dirty="0" err="1"/>
              <a:t>Xs</a:t>
            </a:r>
            <a:r>
              <a:rPr lang="en-US" altLang="el-GR" sz="2200" dirty="0"/>
              <a:t> = (A / G) . I</a:t>
            </a:r>
            <a:r>
              <a:rPr lang="el-GR" altLang="el-GR" sz="2200" dirty="0"/>
              <a:t> = (396 Ν</a:t>
            </a:r>
            <a:r>
              <a:rPr lang="en-US" altLang="el-GR" sz="2200" dirty="0"/>
              <a:t> </a:t>
            </a:r>
            <a:r>
              <a:rPr lang="el-GR" altLang="el-GR" sz="2200" dirty="0"/>
              <a:t>/</a:t>
            </a:r>
            <a:r>
              <a:rPr lang="en-US" altLang="el-GR" sz="2200" dirty="0"/>
              <a:t> </a:t>
            </a:r>
            <a:r>
              <a:rPr lang="el-GR" altLang="el-GR" sz="2200" dirty="0"/>
              <a:t>800Ν) *</a:t>
            </a:r>
            <a:r>
              <a:rPr lang="en-US" altLang="el-GR" sz="2200" dirty="0"/>
              <a:t> </a:t>
            </a:r>
            <a:r>
              <a:rPr lang="el-GR" altLang="el-GR" sz="2200" dirty="0"/>
              <a:t>2 </a:t>
            </a:r>
            <a:r>
              <a:rPr lang="en-US" altLang="el-GR" sz="2200" dirty="0"/>
              <a:t>m</a:t>
            </a:r>
          </a:p>
          <a:p>
            <a:pPr>
              <a:spcBef>
                <a:spcPts val="600"/>
              </a:spcBef>
              <a:buFontTx/>
              <a:buNone/>
            </a:pPr>
            <a:r>
              <a:rPr lang="en-US" altLang="el-GR" sz="2200" dirty="0"/>
              <a:t>                 </a:t>
            </a:r>
            <a:r>
              <a:rPr lang="en-US" altLang="el-GR" sz="2200" dirty="0" err="1"/>
              <a:t>Xs</a:t>
            </a:r>
            <a:r>
              <a:rPr lang="en-US" altLang="el-GR" sz="2200" dirty="0"/>
              <a:t> = 0.99 m</a:t>
            </a:r>
          </a:p>
          <a:p>
            <a:pPr>
              <a:spcBef>
                <a:spcPts val="600"/>
              </a:spcBef>
              <a:buFontTx/>
              <a:buNone/>
            </a:pPr>
            <a:endParaRPr lang="en-US" altLang="el-GR" sz="2200" dirty="0"/>
          </a:p>
          <a:p>
            <a:pPr>
              <a:spcBef>
                <a:spcPts val="600"/>
              </a:spcBef>
              <a:buFontTx/>
              <a:buNone/>
            </a:pPr>
            <a:r>
              <a:rPr lang="en-US" altLang="el-GR" sz="2200" dirty="0"/>
              <a:t>    </a:t>
            </a:r>
            <a:r>
              <a:rPr lang="el-GR" altLang="el-GR" sz="2200" dirty="0"/>
              <a:t> Άρα το ΚΜΣ βρίσκεται σε απόσταση 99 </a:t>
            </a:r>
            <a:r>
              <a:rPr lang="en-US" altLang="el-GR" sz="2200" dirty="0"/>
              <a:t>cm </a:t>
            </a:r>
            <a:r>
              <a:rPr lang="el-GR" altLang="el-GR" sz="2200" dirty="0"/>
              <a:t>από το άκρο </a:t>
            </a:r>
            <a:r>
              <a:rPr lang="en-US" altLang="el-GR" sz="2200" dirty="0"/>
              <a:t>D.</a:t>
            </a:r>
            <a:endParaRPr lang="en-US" altLang="el-GR" sz="2200" dirty="0"/>
          </a:p>
        </p:txBody>
      </p:sp>
      <p:pic>
        <p:nvPicPr>
          <p:cNvPr id="5" name="Picture 4" descr="auto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852738"/>
            <a:ext cx="2952750"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60913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634082"/>
          </a:xfrm>
        </p:spPr>
        <p:txBody>
          <a:bodyPr>
            <a:normAutofit fontScale="90000"/>
          </a:bodyPr>
          <a:lstStyle/>
          <a:p>
            <a:r>
              <a:rPr lang="el-GR" altLang="el-GR" dirty="0"/>
              <a:t>Θέματα για συζήτηση ή μελέτη</a:t>
            </a:r>
            <a:endParaRPr lang="el-GR" dirty="0"/>
          </a:p>
        </p:txBody>
      </p:sp>
      <p:sp>
        <p:nvSpPr>
          <p:cNvPr id="5" name="Θέση περιεχομένου 4"/>
          <p:cNvSpPr>
            <a:spLocks noGrp="1"/>
          </p:cNvSpPr>
          <p:nvPr>
            <p:ph idx="1"/>
          </p:nvPr>
        </p:nvSpPr>
        <p:spPr>
          <a:xfrm>
            <a:off x="323528" y="1196752"/>
            <a:ext cx="8363272" cy="5524723"/>
          </a:xfrm>
        </p:spPr>
        <p:txBody>
          <a:bodyPr>
            <a:noAutofit/>
          </a:bodyPr>
          <a:lstStyle/>
          <a:p>
            <a:r>
              <a:rPr lang="el-GR" altLang="el-GR" sz="2400" dirty="0"/>
              <a:t>Ποιες είναι οι συντεταγμένες του ΚΜ ενός μέλους με κοντινό σημείο (2.3, 4.1) και μακρινό σημείο (3.5, 5.2) αν το ΚΜ βρίσκεται σε απόσταση ίση με το 39% του μήκους του μέλους από το κοντινό σημείο του μέλους;</a:t>
            </a:r>
          </a:p>
          <a:p>
            <a:endParaRPr lang="el-GR" altLang="el-GR" sz="2400" dirty="0"/>
          </a:p>
          <a:p>
            <a:r>
              <a:rPr lang="el-GR" altLang="el-GR" sz="2400" dirty="0"/>
              <a:t>Ένας δοκιμαζόμενος τοποθετείται σε ύπτια κατάκλιση πάνω σε επίπεδη επιφάνεια (σανίδα αντίδρασης), υιοθετεί κάποια πόζα (στάση του σώματος) και θέλουμε να προσδιορίσουμε τη θέση του ΚΜΣ. Αν </a:t>
            </a:r>
            <a:r>
              <a:rPr lang="en-US" altLang="el-GR" sz="2400" dirty="0"/>
              <a:t>D </a:t>
            </a:r>
            <a:r>
              <a:rPr lang="el-GR" altLang="el-GR" sz="2400" dirty="0"/>
              <a:t>η σταθερή βάση της σανίδας και στην Α άκρη υπάρχει η ζυγαριά, καταγράφουμε ως αρχικά δεδομένα: βάρος </a:t>
            </a:r>
            <a:r>
              <a:rPr lang="en-US" altLang="el-GR" sz="2400" dirty="0"/>
              <a:t>G </a:t>
            </a:r>
            <a:r>
              <a:rPr lang="el-GR" altLang="el-GR" sz="2400" dirty="0"/>
              <a:t>= 650 Ν, μήκος της </a:t>
            </a:r>
            <a:r>
              <a:rPr lang="en-US" altLang="el-GR" sz="2400" dirty="0"/>
              <a:t>DA= 2,5 m </a:t>
            </a:r>
            <a:r>
              <a:rPr lang="el-GR" altLang="el-GR" sz="2400" dirty="0"/>
              <a:t>και δύναμη αντίδρασης στο </a:t>
            </a:r>
            <a:r>
              <a:rPr lang="en-US" altLang="el-GR" sz="2400" dirty="0"/>
              <a:t>D =</a:t>
            </a:r>
            <a:r>
              <a:rPr lang="el-GR" altLang="el-GR" sz="2400" dirty="0"/>
              <a:t> </a:t>
            </a:r>
            <a:r>
              <a:rPr lang="en-US" altLang="el-GR" sz="2400" dirty="0"/>
              <a:t>425 N. </a:t>
            </a:r>
            <a:r>
              <a:rPr lang="el-GR" altLang="el-GR" sz="2400" dirty="0"/>
              <a:t>Ποια λοιπόν η απόσταση του ΚΜ από το σταθερό άκρο Α (Χ</a:t>
            </a:r>
            <a:r>
              <a:rPr lang="en-US" altLang="el-GR" sz="2400" dirty="0"/>
              <a:t>s =</a:t>
            </a:r>
            <a:r>
              <a:rPr lang="el-GR" altLang="el-GR" sz="2400" dirty="0"/>
              <a:t> ;).</a:t>
            </a:r>
            <a:endParaRPr lang="en-US" altLang="el-GR" sz="2800" dirty="0"/>
          </a:p>
          <a:p>
            <a:endParaRPr lang="el-GR" altLang="el-GR" sz="2400" b="1"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27</a:t>
            </a:fld>
            <a:endParaRPr lang="el-GR" dirty="0"/>
          </a:p>
        </p:txBody>
      </p:sp>
    </p:spTree>
    <p:extLst>
      <p:ext uri="{BB962C8B-B14F-4D97-AF65-F5344CB8AC3E}">
        <p14:creationId xmlns:p14="http://schemas.microsoft.com/office/powerpoint/2010/main" val="24826589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dirty="0"/>
              <a:t>Βιβλιογραφία</a:t>
            </a:r>
            <a:endParaRPr lang="el-GR" dirty="0"/>
          </a:p>
        </p:txBody>
      </p:sp>
      <p:sp>
        <p:nvSpPr>
          <p:cNvPr id="5" name="Θέση περιεχομένου 4"/>
          <p:cNvSpPr>
            <a:spLocks noGrp="1"/>
          </p:cNvSpPr>
          <p:nvPr>
            <p:ph idx="1"/>
          </p:nvPr>
        </p:nvSpPr>
        <p:spPr/>
        <p:txBody>
          <a:bodyPr>
            <a:noAutofit/>
          </a:bodyPr>
          <a:lstStyle/>
          <a:p>
            <a:pPr>
              <a:spcBef>
                <a:spcPts val="0"/>
              </a:spcBef>
            </a:pPr>
            <a:r>
              <a:rPr lang="el-GR" altLang="el-GR" sz="2000" b="1" dirty="0"/>
              <a:t>Κόλλιας Η. (1997). </a:t>
            </a:r>
            <a:r>
              <a:rPr lang="el-GR" altLang="el-GR" sz="2000" b="1" i="1" dirty="0" err="1"/>
              <a:t>Βιοκινητική</a:t>
            </a:r>
            <a:r>
              <a:rPr lang="el-GR" altLang="el-GR" sz="2000" b="1" i="1" dirty="0"/>
              <a:t> της αθλητικής κίνησης</a:t>
            </a:r>
            <a:r>
              <a:rPr lang="el-GR" altLang="el-GR" sz="2000" b="1" dirty="0"/>
              <a:t>. Θεσσαλονίκη.</a:t>
            </a:r>
          </a:p>
          <a:p>
            <a:pPr>
              <a:spcBef>
                <a:spcPts val="0"/>
              </a:spcBef>
            </a:pPr>
            <a:r>
              <a:rPr lang="el-GR" altLang="el-GR" sz="2000" b="1" dirty="0"/>
              <a:t>Τσαρούχας Λ. (1983) Βιομηχανική αθλητικών κινήσεων, Αθήνα.</a:t>
            </a:r>
          </a:p>
          <a:p>
            <a:pPr>
              <a:spcBef>
                <a:spcPts val="0"/>
              </a:spcBef>
            </a:pPr>
            <a:r>
              <a:rPr lang="el-GR" altLang="el-GR" sz="2000" b="1" dirty="0"/>
              <a:t>Φωτεινόπουλος Β. </a:t>
            </a:r>
            <a:r>
              <a:rPr lang="el-GR" altLang="el-GR" sz="2000" b="1" i="1" dirty="0"/>
              <a:t>Μηχανική.</a:t>
            </a:r>
            <a:r>
              <a:rPr lang="el-GR" altLang="el-GR" sz="2000" b="1" dirty="0"/>
              <a:t> Εκδόσεις Βλάσση, Αθήνα.</a:t>
            </a:r>
            <a:endParaRPr lang="en-US" altLang="el-GR" sz="2000" b="1" dirty="0"/>
          </a:p>
          <a:p>
            <a:pPr>
              <a:spcBef>
                <a:spcPts val="0"/>
              </a:spcBef>
            </a:pPr>
            <a:r>
              <a:rPr lang="en-US" altLang="el-GR" sz="2000" b="1" dirty="0"/>
              <a:t>Baumann W. (1996). </a:t>
            </a:r>
            <a:r>
              <a:rPr lang="el-GR" altLang="el-GR" sz="2000" b="1" i="1" dirty="0"/>
              <a:t>Βασικές αρχές της βιομηχανικής των αθλητικών κινήσεων.</a:t>
            </a:r>
            <a:r>
              <a:rPr lang="el-GR" altLang="el-GR" sz="2000" b="1" dirty="0"/>
              <a:t> Εκδόσεις Σάλτο, Θεσσαλονίκη.</a:t>
            </a:r>
            <a:endParaRPr lang="en-US" altLang="el-GR" sz="2000" b="1" dirty="0"/>
          </a:p>
          <a:p>
            <a:pPr>
              <a:spcBef>
                <a:spcPts val="0"/>
              </a:spcBef>
            </a:pPr>
            <a:r>
              <a:rPr lang="en-US" altLang="el-GR" sz="2000" b="1" dirty="0"/>
              <a:t>Abernethy B., Kippers V., Mackinnon L.T., Neal R.J., </a:t>
            </a:r>
            <a:r>
              <a:rPr lang="en-US" altLang="el-GR" sz="2000" b="1" dirty="0" err="1"/>
              <a:t>Hanrahan</a:t>
            </a:r>
            <a:r>
              <a:rPr lang="en-US" altLang="el-GR" sz="2000" b="1" dirty="0"/>
              <a:t> S. (1997). The Biophysical Foundations of Human Movement. Human Kinetics, Champaign, IL.</a:t>
            </a:r>
          </a:p>
          <a:p>
            <a:pPr>
              <a:spcBef>
                <a:spcPts val="0"/>
              </a:spcBef>
            </a:pPr>
            <a:r>
              <a:rPr lang="en-US" altLang="el-GR" sz="2000" b="1" dirty="0"/>
              <a:t>Adrian M.J., Cooper J.M. (1995). </a:t>
            </a:r>
            <a:r>
              <a:rPr lang="en-US" altLang="el-GR" sz="2000" b="1" i="1" dirty="0"/>
              <a:t>Biomechanics of Human Movement.</a:t>
            </a:r>
            <a:r>
              <a:rPr lang="en-US" altLang="el-GR" sz="2000" b="1" dirty="0"/>
              <a:t> Brown &amp; Benchmark Publishers, IA, USA.</a:t>
            </a:r>
          </a:p>
          <a:p>
            <a:pPr>
              <a:spcBef>
                <a:spcPts val="0"/>
              </a:spcBef>
            </a:pPr>
            <a:r>
              <a:rPr lang="en-US" altLang="el-GR" sz="2000" b="1" dirty="0"/>
              <a:t>Cavanagh P.R. (1990). </a:t>
            </a:r>
            <a:r>
              <a:rPr lang="en-US" altLang="el-GR" sz="2000" b="1" i="1" dirty="0" err="1"/>
              <a:t>Biomechnics</a:t>
            </a:r>
            <a:r>
              <a:rPr lang="en-US" altLang="el-GR" sz="2000" b="1" i="1" dirty="0"/>
              <a:t> of Distance Running.</a:t>
            </a:r>
            <a:r>
              <a:rPr lang="en-US" altLang="el-GR" sz="2000" b="1" dirty="0"/>
              <a:t> Human Kinetics, Champaign, IL.</a:t>
            </a:r>
          </a:p>
          <a:p>
            <a:pPr>
              <a:spcBef>
                <a:spcPts val="0"/>
              </a:spcBef>
            </a:pPr>
            <a:r>
              <a:rPr lang="en-US" altLang="el-GR" sz="2000" b="1" dirty="0"/>
              <a:t>Hall S.J. (1995). </a:t>
            </a:r>
            <a:r>
              <a:rPr lang="en-US" altLang="el-GR" sz="2000" b="1" i="1" dirty="0"/>
              <a:t>Basic Biomechanics. </a:t>
            </a:r>
            <a:r>
              <a:rPr lang="en-US" altLang="el-GR" sz="2000" b="1" dirty="0"/>
              <a:t>McGraw-Hill Companies, USA.</a:t>
            </a:r>
          </a:p>
          <a:p>
            <a:pPr>
              <a:spcBef>
                <a:spcPts val="0"/>
              </a:spcBef>
            </a:pPr>
            <a:r>
              <a:rPr lang="en-US" altLang="el-GR" sz="2000" b="1" dirty="0"/>
              <a:t>Hamill J., </a:t>
            </a:r>
            <a:r>
              <a:rPr lang="en-US" altLang="el-GR" sz="2000" b="1" dirty="0" err="1"/>
              <a:t>Knutzen</a:t>
            </a:r>
            <a:r>
              <a:rPr lang="en-US" altLang="el-GR" sz="2000" b="1" dirty="0"/>
              <a:t> K.M. (1995). </a:t>
            </a:r>
            <a:r>
              <a:rPr lang="en-US" altLang="el-GR" sz="2000" b="1" i="1" dirty="0"/>
              <a:t>Biomechanical Basis of Human Movement.</a:t>
            </a:r>
            <a:r>
              <a:rPr lang="en-US" altLang="el-GR" sz="2000" b="1" dirty="0"/>
              <a:t> Williams &amp; Wilkins, PA, USA.</a:t>
            </a:r>
            <a:endParaRPr lang="el-GR" altLang="el-GR" sz="2000" b="1" dirty="0"/>
          </a:p>
          <a:p>
            <a:pPr algn="just"/>
            <a:endParaRPr lang="el-GR" altLang="el-GR" sz="2400" b="1"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28</a:t>
            </a:fld>
            <a:endParaRPr lang="el-GR" dirty="0"/>
          </a:p>
        </p:txBody>
      </p:sp>
    </p:spTree>
    <p:extLst>
      <p:ext uri="{BB962C8B-B14F-4D97-AF65-F5344CB8AC3E}">
        <p14:creationId xmlns:p14="http://schemas.microsoft.com/office/powerpoint/2010/main" val="41632709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grpSp>
        <p:nvGrpSpPr>
          <p:cNvPr id="1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4"/>
            <a:stretch>
              <a:fillRect/>
            </a:stretch>
          </p:blipFill>
          <p:spPr>
            <a:xfrm>
              <a:off x="6489226" y="468279"/>
              <a:ext cx="1968974" cy="1303321"/>
            </a:xfrm>
            <a:prstGeom prst="rect">
              <a:avLst/>
            </a:prstGeom>
          </p:spPr>
        </p:pic>
        <p:grpSp>
          <p:nvGrpSpPr>
            <p:cNvPr id="14"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6253" y="5607262"/>
            <a:ext cx="993216" cy="99321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D:\Τεφαα Open e-Class\ΘΕΟΔΩΡΑΚΗΣ ΜΑΘΗΜΑ\BYNCS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1814" y="5907020"/>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a:t>
            </a:r>
            <a:r>
              <a:rPr lang="el-GR" sz="2400" b="1" smtClean="0"/>
              <a:t>Πανεπιστημίου Θεσσαλίας</a:t>
            </a:r>
            <a:r>
              <a:rPr lang="el-GR" sz="2400" smtClean="0"/>
              <a:t>» </a:t>
            </a:r>
            <a:r>
              <a:rPr lang="el-GR" sz="2400" dirty="0" smtClean="0"/>
              <a:t>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r>
              <a:rPr lang="el-GR" dirty="0" smtClean="0"/>
              <a:t>Σκοπός </a:t>
            </a:r>
            <a:r>
              <a:rPr lang="el-GR" dirty="0"/>
              <a:t>της </a:t>
            </a:r>
            <a:r>
              <a:rPr lang="el-GR" dirty="0" smtClean="0"/>
              <a:t>ενότητας είναι </a:t>
            </a:r>
            <a:r>
              <a:rPr lang="el-GR" dirty="0"/>
              <a:t>η</a:t>
            </a:r>
            <a:r>
              <a:rPr lang="el-GR" dirty="0" smtClean="0"/>
              <a:t> γνωριμία με τις έννοιες της </a:t>
            </a:r>
            <a:r>
              <a:rPr lang="el-GR" dirty="0" err="1" smtClean="0"/>
              <a:t>εμβιομηχανικής</a:t>
            </a:r>
            <a:r>
              <a:rPr lang="el-GR" dirty="0" smtClean="0"/>
              <a:t> ανθρωπομετρίας και τις μεθόδους προσδιορισμού του Κέντρου Μάζας Σώματος (ΚΜΣ)</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dirty="0"/>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57200" y="1628800"/>
            <a:ext cx="8229600" cy="4497363"/>
          </a:xfrm>
        </p:spPr>
        <p:txBody>
          <a:bodyPr>
            <a:noAutofit/>
          </a:bodyPr>
          <a:lstStyle/>
          <a:p>
            <a:r>
              <a:rPr lang="el-GR" altLang="el-GR" sz="2800" dirty="0" err="1" smtClean="0"/>
              <a:t>Εμβιομηχανική</a:t>
            </a:r>
            <a:r>
              <a:rPr lang="el-GR" altLang="el-GR" sz="2800" dirty="0" smtClean="0"/>
              <a:t> </a:t>
            </a:r>
            <a:r>
              <a:rPr lang="el-GR" altLang="el-GR" sz="2800" dirty="0"/>
              <a:t>ανθρωπομετρία</a:t>
            </a:r>
          </a:p>
          <a:p>
            <a:r>
              <a:rPr lang="el-GR" altLang="el-GR" sz="2800" dirty="0"/>
              <a:t>Πειραματική μέθοδος προσδιορισμού του ΚΒΣ</a:t>
            </a:r>
          </a:p>
          <a:p>
            <a:r>
              <a:rPr lang="el-GR" altLang="el-GR" sz="2800" dirty="0"/>
              <a:t>Προσδιορισμός του ΚΒΣ στον επιμήκη άξονα</a:t>
            </a:r>
          </a:p>
          <a:p>
            <a:r>
              <a:rPr lang="el-GR" altLang="el-GR" sz="2800" dirty="0"/>
              <a:t>Προσδιορισμός του ΚΒΣ στο εγκάρσιο επίπεδο</a:t>
            </a:r>
          </a:p>
          <a:p>
            <a:r>
              <a:rPr lang="el-GR" altLang="el-GR" sz="2800" dirty="0"/>
              <a:t>Αναλυτική μέθοδος</a:t>
            </a:r>
          </a:p>
          <a:p>
            <a:r>
              <a:rPr lang="el-GR" altLang="el-GR" sz="2800" dirty="0"/>
              <a:t>Γενικός τύπος προσδιορισμού του ΚΒΣ</a:t>
            </a:r>
            <a:endParaRPr lang="el-GR" altLang="el-GR" sz="2800"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5</a:t>
            </a:fld>
            <a:endParaRPr lang="el-GR" dirty="0"/>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332656"/>
            <a:ext cx="8604448" cy="432048"/>
          </a:xfrm>
        </p:spPr>
        <p:txBody>
          <a:bodyPr>
            <a:noAutofit/>
          </a:bodyPr>
          <a:lstStyle/>
          <a:p>
            <a:r>
              <a:rPr lang="el-GR" altLang="el-GR" sz="4000" dirty="0" err="1" smtClean="0"/>
              <a:t>Εμβιομηχανική</a:t>
            </a:r>
            <a:r>
              <a:rPr lang="el-GR" altLang="el-GR" sz="4000" dirty="0" smtClean="0"/>
              <a:t> </a:t>
            </a:r>
            <a:r>
              <a:rPr lang="el-GR" altLang="el-GR" sz="4000" dirty="0"/>
              <a:t>ανθρωπομετρία</a:t>
            </a:r>
            <a:r>
              <a:rPr lang="el-GR" altLang="el-GR" sz="4000" dirty="0" smtClean="0"/>
              <a:t> </a:t>
            </a:r>
            <a:r>
              <a:rPr lang="el-GR" altLang="el-GR" sz="4000" dirty="0" smtClean="0"/>
              <a:t>1</a:t>
            </a:r>
            <a:endParaRPr lang="el-GR" sz="4000" dirty="0"/>
          </a:p>
        </p:txBody>
      </p:sp>
      <p:sp>
        <p:nvSpPr>
          <p:cNvPr id="5" name="Θέση περιεχομένου 4"/>
          <p:cNvSpPr>
            <a:spLocks noGrp="1"/>
          </p:cNvSpPr>
          <p:nvPr>
            <p:ph idx="1"/>
          </p:nvPr>
        </p:nvSpPr>
        <p:spPr>
          <a:xfrm>
            <a:off x="323528" y="1340768"/>
            <a:ext cx="8424936" cy="5040560"/>
          </a:xfrm>
        </p:spPr>
        <p:txBody>
          <a:bodyPr>
            <a:noAutofit/>
          </a:bodyPr>
          <a:lstStyle/>
          <a:p>
            <a:pPr>
              <a:buFontTx/>
              <a:buNone/>
            </a:pPr>
            <a:r>
              <a:rPr lang="el-GR" altLang="el-GR" sz="2400" dirty="0" smtClean="0"/>
              <a:t>     </a:t>
            </a:r>
            <a:r>
              <a:rPr lang="el-GR" altLang="el-GR" sz="2400" b="1" dirty="0" smtClean="0"/>
              <a:t>Διαδικασίες </a:t>
            </a:r>
            <a:r>
              <a:rPr lang="el-GR" altLang="el-GR" sz="2400" b="1" dirty="0"/>
              <a:t>μέτρησης για τον προσδιορισμό των μηχανικών ιδιοτήτων του κινητικού </a:t>
            </a:r>
            <a:r>
              <a:rPr lang="el-GR" altLang="el-GR" sz="2400" b="1" dirty="0" smtClean="0"/>
              <a:t>μηχανισμού:</a:t>
            </a:r>
            <a:endParaRPr lang="el-GR" altLang="el-GR" sz="2400" b="1" dirty="0"/>
          </a:p>
          <a:p>
            <a:r>
              <a:rPr lang="el-GR" altLang="el-GR" sz="2400" u="sng" dirty="0" smtClean="0"/>
              <a:t>Βασικές </a:t>
            </a:r>
            <a:r>
              <a:rPr lang="el-GR" altLang="el-GR" sz="2400" u="sng" dirty="0"/>
              <a:t>μετρήσεις μήκους και περιφέρειας μελών</a:t>
            </a:r>
            <a:r>
              <a:rPr lang="el-GR" altLang="el-GR" sz="2400" dirty="0"/>
              <a:t> (μήκη μελών περίμετροι).</a:t>
            </a:r>
          </a:p>
          <a:p>
            <a:r>
              <a:rPr lang="el-GR" altLang="el-GR" sz="2400" u="sng" dirty="0" smtClean="0"/>
              <a:t>Γεωμετρικές </a:t>
            </a:r>
            <a:r>
              <a:rPr lang="el-GR" altLang="el-GR" sz="2400" u="sng" dirty="0"/>
              <a:t>κατανομές της μάζας</a:t>
            </a:r>
            <a:r>
              <a:rPr lang="el-GR" altLang="el-GR" sz="2400" dirty="0"/>
              <a:t> (θέση ΚΒΣ, ροπή αδράνειας της μάζας).</a:t>
            </a:r>
          </a:p>
          <a:p>
            <a:r>
              <a:rPr lang="el-GR" altLang="el-GR" sz="2400" u="sng" dirty="0" smtClean="0"/>
              <a:t>Εσωτερική </a:t>
            </a:r>
            <a:r>
              <a:rPr lang="el-GR" altLang="el-GR" sz="2400" u="sng" dirty="0"/>
              <a:t>γεωμετρία του κινητικού συστήματος</a:t>
            </a:r>
            <a:r>
              <a:rPr lang="el-GR" altLang="el-GR" sz="2400" dirty="0"/>
              <a:t> (κατασκευή αρθρώσεων, θέση του άξονα της άρθρωσης, μοχλοβραχίονες μυών, μήκη μυών).</a:t>
            </a:r>
          </a:p>
          <a:p>
            <a:r>
              <a:rPr lang="el-GR" altLang="el-GR" sz="2400" u="sng" dirty="0" smtClean="0"/>
              <a:t>Αντοχή </a:t>
            </a:r>
            <a:r>
              <a:rPr lang="el-GR" altLang="el-GR" sz="2400" u="sng" dirty="0"/>
              <a:t>των υλικών του κινητικού συστήματος</a:t>
            </a:r>
            <a:r>
              <a:rPr lang="el-GR" altLang="el-GR" sz="2400" dirty="0"/>
              <a:t> (ελαστικότητα, πλαστικότητα, όριο θραύσης).</a:t>
            </a:r>
            <a:endParaRPr lang="en-US"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6</a:t>
            </a:fld>
            <a:endParaRPr lang="el-GR" dirty="0"/>
          </a:p>
        </p:txBody>
      </p:sp>
    </p:spTree>
    <p:extLst>
      <p:ext uri="{BB962C8B-B14F-4D97-AF65-F5344CB8AC3E}">
        <p14:creationId xmlns:p14="http://schemas.microsoft.com/office/powerpoint/2010/main" val="33716165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1520" y="332656"/>
            <a:ext cx="8604448" cy="432048"/>
          </a:xfrm>
        </p:spPr>
        <p:txBody>
          <a:bodyPr>
            <a:noAutofit/>
          </a:bodyPr>
          <a:lstStyle/>
          <a:p>
            <a:r>
              <a:rPr lang="el-GR" altLang="el-GR" sz="4000" dirty="0" err="1" smtClean="0"/>
              <a:t>Εμβιομηχανική</a:t>
            </a:r>
            <a:r>
              <a:rPr lang="el-GR" altLang="el-GR" sz="4000" dirty="0" smtClean="0"/>
              <a:t> </a:t>
            </a:r>
            <a:r>
              <a:rPr lang="el-GR" altLang="el-GR" sz="4000" dirty="0"/>
              <a:t>ανθρωπομετρία</a:t>
            </a:r>
            <a:r>
              <a:rPr lang="el-GR" altLang="el-GR" sz="4000" dirty="0" smtClean="0"/>
              <a:t> </a:t>
            </a:r>
            <a:r>
              <a:rPr lang="el-GR" altLang="el-GR" sz="4000" dirty="0"/>
              <a:t>2</a:t>
            </a:r>
            <a:endParaRPr lang="el-GR" sz="4000" dirty="0"/>
          </a:p>
        </p:txBody>
      </p:sp>
      <p:sp>
        <p:nvSpPr>
          <p:cNvPr id="5" name="Θέση περιεχομένου 4"/>
          <p:cNvSpPr>
            <a:spLocks noGrp="1"/>
          </p:cNvSpPr>
          <p:nvPr>
            <p:ph idx="1"/>
          </p:nvPr>
        </p:nvSpPr>
        <p:spPr>
          <a:xfrm>
            <a:off x="323528" y="1340768"/>
            <a:ext cx="8424936" cy="5040560"/>
          </a:xfrm>
        </p:spPr>
        <p:txBody>
          <a:bodyPr>
            <a:noAutofit/>
          </a:bodyPr>
          <a:lstStyle/>
          <a:p>
            <a:pPr>
              <a:lnSpc>
                <a:spcPct val="90000"/>
              </a:lnSpc>
            </a:pPr>
            <a:r>
              <a:rPr lang="el-GR" altLang="el-GR" sz="2400" dirty="0" smtClean="0"/>
              <a:t>Η </a:t>
            </a:r>
            <a:r>
              <a:rPr lang="el-GR" altLang="el-GR" sz="2400" dirty="0"/>
              <a:t>γνώση της θέσης του ΚΒΣ (Κέντρο Βάρους του Σώματος) ή του ΚΜΣ (Κέντρο Μάζας του Σώματος) έχει μεγάλη σημασία στις </a:t>
            </a:r>
            <a:r>
              <a:rPr lang="el-GR" altLang="el-GR" sz="2400" dirty="0" err="1" smtClean="0"/>
              <a:t>εμβιομηχανικές</a:t>
            </a:r>
            <a:r>
              <a:rPr lang="el-GR" altLang="el-GR" sz="2400" dirty="0" smtClean="0"/>
              <a:t> </a:t>
            </a:r>
            <a:r>
              <a:rPr lang="el-GR" altLang="el-GR" sz="2400" dirty="0"/>
              <a:t>αναλύσεις και στην αξιολόγηση της τεχνικής των αγωνισμάτων.</a:t>
            </a:r>
          </a:p>
          <a:p>
            <a:pPr>
              <a:lnSpc>
                <a:spcPct val="90000"/>
              </a:lnSpc>
            </a:pPr>
            <a:r>
              <a:rPr lang="el-GR" altLang="el-GR" sz="2400" dirty="0" smtClean="0"/>
              <a:t>Η </a:t>
            </a:r>
            <a:r>
              <a:rPr lang="el-GR" altLang="el-GR" sz="2400" dirty="0"/>
              <a:t>θέση του ΚΒΣ εξαρτάται από τη θέση των διαφόρων μελών του σώματος. Συνεπώς μεταβάλλεται ανάλογα με τις </a:t>
            </a:r>
            <a:r>
              <a:rPr lang="el-GR" altLang="el-GR" sz="2400" dirty="0" smtClean="0"/>
              <a:t>μεταβολές </a:t>
            </a:r>
            <a:r>
              <a:rPr lang="el-GR" altLang="el-GR" sz="2400" dirty="0"/>
              <a:t>της πόζας του σώματος.</a:t>
            </a:r>
          </a:p>
          <a:p>
            <a:pPr>
              <a:lnSpc>
                <a:spcPct val="90000"/>
              </a:lnSpc>
            </a:pPr>
            <a:r>
              <a:rPr lang="el-GR" altLang="el-GR" sz="2400" dirty="0" smtClean="0"/>
              <a:t>Η </a:t>
            </a:r>
            <a:r>
              <a:rPr lang="el-GR" altLang="el-GR" sz="2400" dirty="0"/>
              <a:t>θέση του ΚΒΣ εξαρτάται και από τις ανατομικές αναλογίες και τις κατανομές της μάζας των μελών του σώματος (στα μεγέθη αυτά υπάρχει διακύμανση στα εξεταζόμενα άτομα, ανάλογα με το φύλο, την ηλικία, το </a:t>
            </a:r>
            <a:r>
              <a:rPr lang="el-GR" altLang="el-GR" sz="2400" dirty="0" err="1"/>
              <a:t>σωματότυπο</a:t>
            </a:r>
            <a:r>
              <a:rPr lang="el-GR" altLang="el-GR" sz="2400" dirty="0"/>
              <a:t>, το αγώνισμα, κλπ).</a:t>
            </a:r>
          </a:p>
          <a:p>
            <a:pPr>
              <a:lnSpc>
                <a:spcPct val="90000"/>
              </a:lnSpc>
            </a:pPr>
            <a:r>
              <a:rPr lang="el-GR" altLang="el-GR" sz="2400" dirty="0" smtClean="0"/>
              <a:t>Ο </a:t>
            </a:r>
            <a:r>
              <a:rPr lang="el-GR" altLang="el-GR" sz="2400" dirty="0"/>
              <a:t>προσδιορισμός της θέσης του ΚΒΣ γίνεται με την πειραματική και την αναλυτική μέθοδο.</a:t>
            </a:r>
            <a:endParaRPr lang="en-US"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7</a:t>
            </a:fld>
            <a:endParaRPr lang="el-GR" dirty="0"/>
          </a:p>
        </p:txBody>
      </p:sp>
    </p:spTree>
    <p:extLst>
      <p:ext uri="{BB962C8B-B14F-4D97-AF65-F5344CB8AC3E}">
        <p14:creationId xmlns:p14="http://schemas.microsoft.com/office/powerpoint/2010/main" val="27500696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260648"/>
            <a:ext cx="9144000" cy="504056"/>
          </a:xfrm>
        </p:spPr>
        <p:txBody>
          <a:bodyPr>
            <a:noAutofit/>
          </a:bodyPr>
          <a:lstStyle/>
          <a:p>
            <a:r>
              <a:rPr lang="el-GR" altLang="el-GR" sz="3600" dirty="0" smtClean="0"/>
              <a:t>Πειραματική μέθοδος προσδιορισμού </a:t>
            </a:r>
            <a:r>
              <a:rPr lang="en-US" altLang="el-GR" sz="3600" dirty="0" smtClean="0"/>
              <a:t>ΚΒΣ</a:t>
            </a:r>
            <a:endParaRPr lang="el-GR" sz="3600" dirty="0"/>
          </a:p>
        </p:txBody>
      </p:sp>
      <p:sp>
        <p:nvSpPr>
          <p:cNvPr id="5" name="Θέση περιεχομένου 4"/>
          <p:cNvSpPr>
            <a:spLocks noGrp="1"/>
          </p:cNvSpPr>
          <p:nvPr>
            <p:ph idx="1"/>
          </p:nvPr>
        </p:nvSpPr>
        <p:spPr>
          <a:xfrm>
            <a:off x="323528" y="1340768"/>
            <a:ext cx="8424936" cy="5040560"/>
          </a:xfrm>
        </p:spPr>
        <p:txBody>
          <a:bodyPr>
            <a:noAutofit/>
          </a:bodyPr>
          <a:lstStyle/>
          <a:p>
            <a:r>
              <a:rPr lang="el-GR" altLang="el-GR" sz="2400" dirty="0"/>
              <a:t>Λαμβάνουμε υπόψη ότι ένα σώμα που βρίσκεται στο πεδίο βαρύτητας της γης μπορεί να διατηρήσει την ισορροπία του όταν η δύναμη του βάρους του (που εφαρμόζεται στο ΚΒΣ) μπορεί να εξουδετερωθεί με μια δύναμη ίση και αντίθετη.</a:t>
            </a:r>
          </a:p>
          <a:p>
            <a:r>
              <a:rPr lang="el-GR" altLang="el-GR" sz="2400" dirty="0" smtClean="0"/>
              <a:t>Η </a:t>
            </a:r>
            <a:r>
              <a:rPr lang="el-GR" altLang="el-GR" sz="2400" dirty="0"/>
              <a:t>διαδικασία της μέτρησης είναι μηχανική ή ηλεκτρονική.</a:t>
            </a:r>
          </a:p>
          <a:p>
            <a:r>
              <a:rPr lang="el-GR" altLang="el-GR" sz="2400" dirty="0" smtClean="0"/>
              <a:t>Ο </a:t>
            </a:r>
            <a:r>
              <a:rPr lang="el-GR" altLang="el-GR" sz="2400" dirty="0"/>
              <a:t>προσδιορισμός του ΚΒΣ είναι πρόβλημα ορισμού της θέσης ενός σημείου στο χώρο (τρεις διαστάσεις).</a:t>
            </a:r>
          </a:p>
          <a:p>
            <a:r>
              <a:rPr lang="el-GR" altLang="el-GR" sz="2400" dirty="0" smtClean="0"/>
              <a:t>Απλοποιείται </a:t>
            </a:r>
            <a:r>
              <a:rPr lang="el-GR" altLang="el-GR" sz="2400" dirty="0"/>
              <a:t>πολλές φορές (ανάλογα με το βαθμό προσέγγισης) σε πρόβλημα δύο διαστάσεων (εντοπισμός του ΚΒΣ στο εγκάρσιο επίπεδο) ή σε μια διάσταση (ύψος του ΚΒΣ στον κατακόρυφο επιμήκη άξονα του σώματος).</a:t>
            </a:r>
            <a:endParaRPr lang="en-US"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8</a:t>
            </a:fld>
            <a:endParaRPr lang="el-GR" dirty="0"/>
          </a:p>
        </p:txBody>
      </p:sp>
    </p:spTree>
    <p:extLst>
      <p:ext uri="{BB962C8B-B14F-4D97-AF65-F5344CB8AC3E}">
        <p14:creationId xmlns:p14="http://schemas.microsoft.com/office/powerpoint/2010/main" val="47391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88640"/>
            <a:ext cx="9144000" cy="432048"/>
          </a:xfrm>
        </p:spPr>
        <p:txBody>
          <a:bodyPr>
            <a:noAutofit/>
          </a:bodyPr>
          <a:lstStyle/>
          <a:p>
            <a:r>
              <a:rPr lang="el-GR" altLang="el-GR" sz="3600" dirty="0" smtClean="0"/>
              <a:t>Προσδιορισμός </a:t>
            </a:r>
            <a:r>
              <a:rPr lang="el-GR" altLang="el-GR" sz="3600" dirty="0"/>
              <a:t>ΚΒΣ στον επιμήκη </a:t>
            </a:r>
            <a:r>
              <a:rPr lang="el-GR" altLang="el-GR" sz="3600" dirty="0" smtClean="0"/>
              <a:t>άξονα 1</a:t>
            </a:r>
            <a:endParaRPr lang="el-GR" sz="3600" dirty="0"/>
          </a:p>
        </p:txBody>
      </p:sp>
      <p:sp>
        <p:nvSpPr>
          <p:cNvPr id="5" name="Θέση περιεχομένου 4"/>
          <p:cNvSpPr>
            <a:spLocks noGrp="1"/>
          </p:cNvSpPr>
          <p:nvPr>
            <p:ph idx="1"/>
          </p:nvPr>
        </p:nvSpPr>
        <p:spPr>
          <a:xfrm>
            <a:off x="3779912" y="836712"/>
            <a:ext cx="5184576" cy="5764113"/>
          </a:xfrm>
        </p:spPr>
        <p:txBody>
          <a:bodyPr>
            <a:noAutofit/>
          </a:bodyPr>
          <a:lstStyle/>
          <a:p>
            <a:r>
              <a:rPr lang="el-GR" altLang="el-GR" sz="2400" dirty="0"/>
              <a:t>Προσδιορισμός του ΚΒΣ στον επιμήκη άξονα του σώματος (χαλαρή όρθια θέση, τα χέρια προς τα κάτω).</a:t>
            </a:r>
          </a:p>
          <a:p>
            <a:endParaRPr lang="el-GR" altLang="el-GR" sz="2400" dirty="0"/>
          </a:p>
          <a:p>
            <a:r>
              <a:rPr lang="el-GR" altLang="el-GR" sz="2400" dirty="0"/>
              <a:t>Ο δοκιμαζόμενος τοποθετείται σε ύπτια κατάκλιση πάνω σε επίπεδη επιφάνεια (σανίδα αντίδρασης), που στηρίζεται σε δύο βάσεις.</a:t>
            </a:r>
          </a:p>
          <a:p>
            <a:r>
              <a:rPr lang="el-GR" altLang="el-GR" sz="2400" dirty="0"/>
              <a:t>Η βάση </a:t>
            </a:r>
            <a:r>
              <a:rPr lang="en-US" altLang="el-GR" sz="2400" dirty="0"/>
              <a:t>D</a:t>
            </a:r>
            <a:r>
              <a:rPr lang="el-GR" altLang="el-GR" sz="2400" dirty="0"/>
              <a:t> σταθερή, στην Α υπάρχει ζυγαριά (μετράει την εφαρμοζόμενη κατακόρυφη δύναμη στο σημείο Α).</a:t>
            </a:r>
          </a:p>
          <a:p>
            <a:r>
              <a:rPr lang="el-GR" altLang="el-GR" sz="2400" dirty="0"/>
              <a:t>Στο ΚΒΣ εφαρμόζεται η δύναμη </a:t>
            </a:r>
            <a:r>
              <a:rPr lang="en-US" altLang="el-GR" sz="2400" dirty="0"/>
              <a:t>G </a:t>
            </a:r>
            <a:r>
              <a:rPr lang="el-GR" altLang="el-GR" sz="2400" dirty="0"/>
              <a:t>σε απόσταση </a:t>
            </a:r>
            <a:r>
              <a:rPr lang="en-US" altLang="el-GR" sz="2400" dirty="0" err="1"/>
              <a:t>Xs</a:t>
            </a:r>
            <a:r>
              <a:rPr lang="en-US" altLang="el-GR" sz="2400" dirty="0"/>
              <a:t> </a:t>
            </a:r>
            <a:r>
              <a:rPr lang="el-GR" altLang="el-GR" sz="2400" dirty="0"/>
              <a:t>από το </a:t>
            </a:r>
            <a:r>
              <a:rPr lang="en-US" altLang="el-GR" sz="2400" dirty="0"/>
              <a:t>D.</a:t>
            </a:r>
            <a:r>
              <a:rPr lang="el-GR" altLang="el-GR" sz="2400" dirty="0"/>
              <a:t> Η συνολική απόσταση </a:t>
            </a:r>
            <a:r>
              <a:rPr lang="en-US" altLang="el-GR" sz="2400" dirty="0"/>
              <a:t>DA = I.</a:t>
            </a:r>
            <a:endParaRPr lang="en-US" altLang="el-GR" sz="2400"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9</a:t>
            </a:fld>
            <a:endParaRPr lang="el-GR" dirty="0"/>
          </a:p>
        </p:txBody>
      </p:sp>
      <p:pic>
        <p:nvPicPr>
          <p:cNvPr id="8" name="Picture 4" descr="auto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25538"/>
            <a:ext cx="3240088" cy="281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4005263"/>
            <a:ext cx="2881313" cy="259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306013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2544</TotalTime>
  <Words>2468</Words>
  <Application>Microsoft Office PowerPoint</Application>
  <PresentationFormat>Προβολή στην οθόνη (4:3)</PresentationFormat>
  <Paragraphs>252</Paragraphs>
  <Slides>29</Slides>
  <Notes>29</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29</vt:i4>
      </vt:variant>
    </vt:vector>
  </HeadingPairs>
  <TitlesOfParts>
    <vt:vector size="31" baseType="lpstr">
      <vt:lpstr>Θέμα του Office</vt:lpstr>
      <vt:lpstr>Microsoft PowerPoint Slide</vt:lpstr>
      <vt:lpstr>Εμβιομηχανική</vt:lpstr>
      <vt:lpstr>Άδειες Χρήσης</vt:lpstr>
      <vt:lpstr>Χρηματοδότηση</vt:lpstr>
      <vt:lpstr>Σκοποί  ενότητας</vt:lpstr>
      <vt:lpstr>Περιεχόμενα ενότητας</vt:lpstr>
      <vt:lpstr>Εμβιομηχανική ανθρωπομετρία 1</vt:lpstr>
      <vt:lpstr>Εμβιομηχανική ανθρωπομετρία 2</vt:lpstr>
      <vt:lpstr>Πειραματική μέθοδος προσδιορισμού ΚΒΣ</vt:lpstr>
      <vt:lpstr>Προσδιορισμός ΚΒΣ στον επιμήκη άξονα 1</vt:lpstr>
      <vt:lpstr>Προσδιορισμός ΚΒΣ στον επιμήκη άξονα 2</vt:lpstr>
      <vt:lpstr>Προσδιορισμός ΚΒΣ στο εγκάρσιο επίπεδο 1</vt:lpstr>
      <vt:lpstr>Προσδιορισμός ΚΒΣ στο εγκάρσιο επίπεδο 2</vt:lpstr>
      <vt:lpstr>Προσδιορισμός ΚΒΣ στο εγκάρσιο επίπεδο 3 </vt:lpstr>
      <vt:lpstr>Αδυναμία εφαρμογής της πειραματικής μεθόδου</vt:lpstr>
      <vt:lpstr>Ανθρωπομετρικά δεδομένα</vt:lpstr>
      <vt:lpstr>Ανθρωπομετρικά δεδομένα Επιμέρους μάζες - Ποσοστιαία απόσταση των ΚΜ των μελών</vt:lpstr>
      <vt:lpstr>Αναλυτική μέθοδος</vt:lpstr>
      <vt:lpstr>Αναλυτική μέθοδος</vt:lpstr>
      <vt:lpstr>Εύρεση του ΚΒ δύο μελών 1</vt:lpstr>
      <vt:lpstr>Εύρεση του ΚΒ δύο μελών 2</vt:lpstr>
      <vt:lpstr>Εύρεση του ΚΒ δύο μελών 3</vt:lpstr>
      <vt:lpstr>Γενικός τύπος προσδιορισμού του ΚΒΣ</vt:lpstr>
      <vt:lpstr>Παρουσίαση του PowerPoint</vt:lpstr>
      <vt:lpstr>Παρουσίαση του PowerPoint</vt:lpstr>
      <vt:lpstr>Εφαρμογές 1</vt:lpstr>
      <vt:lpstr>Εφαρμογές 2</vt:lpstr>
      <vt:lpstr>Θέματα για συζήτηση ή μελέτη</vt:lpstr>
      <vt:lpstr>Βιβλιογραφία</vt:lpstr>
      <vt:lpstr>Τέλος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at</cp:lastModifiedBy>
  <cp:revision>279</cp:revision>
  <dcterms:created xsi:type="dcterms:W3CDTF">2012-09-06T09:03:05Z</dcterms:created>
  <dcterms:modified xsi:type="dcterms:W3CDTF">2015-07-21T20:25:17Z</dcterms:modified>
</cp:coreProperties>
</file>