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0084B2-0450-4234-96A0-BD148496DDE4}" type="datetimeFigureOut">
              <a:rPr lang="el-GR" smtClean="0"/>
              <a:t>19/2/2015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D52561-5755-438B-98E3-D1420914B94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ΚΟΙΝΟΤΗΤΕΣ ΣΤΟ ΜΟΥΣΕΙΟ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ΜΑΘΗΜΑ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60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Η ΚΟΙΝΟΤΗΤΑ ΚΑΙ ΟΙ ΚΟΙΝΩΝΙΚΕΣ ΕΠΙΣΤΗΜΕΣ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ΜΕΡΟΣ 2. ΑΝΘΡΩΠΟΛΟΓΙΑ: Η ΣΥΜΒΟΛΙΚΗ ΚΑΤΑΣΚΕΥΗ ΤΗΣ ΚΟΙΝΟΤΗΤΑΣ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6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437277" cy="7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Ανατροπή παλιότερων θεωρήσεων της κοινότητας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τι διαφωνεί ο συγγραφέας;</a:t>
            </a:r>
          </a:p>
          <a:p>
            <a:endParaRPr lang="el-GR" dirty="0"/>
          </a:p>
          <a:p>
            <a:r>
              <a:rPr lang="el-GR" dirty="0" smtClean="0"/>
              <a:t>Η κοινότητα παραπέμπει σε μια αρχαϊκή κοινωνία που δεν συμβαδίζει με τη </a:t>
            </a:r>
            <a:r>
              <a:rPr lang="el-GR" dirty="0" err="1" smtClean="0"/>
              <a:t>νεωτερικότητα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κοινότητα καθορίζεται από την κοινωνική δομή και τη μορφή της συμπεριφοράς</a:t>
            </a:r>
          </a:p>
          <a:p>
            <a:endParaRPr lang="el-GR" dirty="0" smtClean="0"/>
          </a:p>
          <a:p>
            <a:r>
              <a:rPr lang="el-GR" dirty="0" smtClean="0"/>
              <a:t>Η ουσία της κοινότητας βρίσκεται στην ομοιότητα των μελών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2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Αμφισβήτηση των «μύθων» της σχολής του Σικάγο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μύθος της «απλότητας» των συμβιωτικών κοινωνιών σε σύγκριση με τις «σύνθετες» σύγχρονες κοινωνίες</a:t>
            </a:r>
          </a:p>
          <a:p>
            <a:endParaRPr lang="el-GR" dirty="0"/>
          </a:p>
          <a:p>
            <a:r>
              <a:rPr lang="el-GR" dirty="0" smtClean="0"/>
              <a:t>Ο μύθος του «</a:t>
            </a:r>
            <a:r>
              <a:rPr lang="el-GR" dirty="0" err="1" smtClean="0"/>
              <a:t>εξισωτισμού</a:t>
            </a:r>
            <a:r>
              <a:rPr lang="el-GR" dirty="0" smtClean="0"/>
              <a:t>» των παραδοσιακών κοινοτήτων</a:t>
            </a:r>
          </a:p>
          <a:p>
            <a:endParaRPr lang="el-GR" dirty="0"/>
          </a:p>
          <a:p>
            <a:r>
              <a:rPr lang="el-GR" dirty="0" smtClean="0"/>
              <a:t>Ο μύθος της «αναπόφευκτης συμμόρφωσης» με τον </a:t>
            </a:r>
            <a:r>
              <a:rPr lang="el-GR" dirty="0" err="1" smtClean="0"/>
              <a:t>παγκοσμιοποιημένο</a:t>
            </a:r>
            <a:r>
              <a:rPr lang="el-GR" dirty="0" smtClean="0"/>
              <a:t> πολιτισμό των αστικών κέντρων και η απώλεια της «κοινότητας»</a:t>
            </a:r>
          </a:p>
          <a:p>
            <a:endParaRPr lang="el-GR" dirty="0"/>
          </a:p>
          <a:p>
            <a:r>
              <a:rPr lang="el-GR" dirty="0" smtClean="0"/>
              <a:t>Όλα αυτά ανατράπηκαν από εθνογραφικές έρευνες που ανέδειξαν μια πολύ πιο σύνθετη πραγματικότητα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7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βασικές θέσεις του </a:t>
            </a:r>
            <a:r>
              <a:rPr lang="en-US" dirty="0" smtClean="0"/>
              <a:t>Cohen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Από τη δομή στο νόημα: έμφαση στο σχεσιακό περιεχόμενο του όρου</a:t>
            </a:r>
          </a:p>
          <a:p>
            <a:r>
              <a:rPr lang="el-GR" dirty="0" smtClean="0"/>
              <a:t>Η διαφορά εξίσου σημαντική με την ομοιότητα: κεντρική σημασία του συνόρου (</a:t>
            </a:r>
            <a:r>
              <a:rPr lang="en-US" dirty="0" smtClean="0"/>
              <a:t>boundary)</a:t>
            </a:r>
          </a:p>
          <a:p>
            <a:r>
              <a:rPr lang="el-GR" dirty="0" smtClean="0"/>
              <a:t>Όσο πιο μικρή η κοινότητα, τόσο πιο σημαντικό το σύνορο</a:t>
            </a:r>
          </a:p>
          <a:p>
            <a:r>
              <a:rPr lang="el-GR" dirty="0" smtClean="0"/>
              <a:t>Σημασία έχει πως κατασκευάζεται η συμβολική έννοια της κοινότητας από τα ίδια τα μέλη της</a:t>
            </a:r>
          </a:p>
          <a:p>
            <a:r>
              <a:rPr lang="el-GR" dirty="0" smtClean="0"/>
              <a:t>Η κοινότητα διέπεται από εσωτερικές διαφοροποιήσεις</a:t>
            </a:r>
          </a:p>
          <a:p>
            <a:r>
              <a:rPr lang="el-GR" dirty="0" smtClean="0"/>
              <a:t>Τα σύμβολα είναι ενιαία, αλλά έχουν πολλαπλές σημασίες</a:t>
            </a:r>
          </a:p>
          <a:p>
            <a:r>
              <a:rPr lang="el-GR" dirty="0" smtClean="0"/>
              <a:t>Η σημασία των τελετουργιών για τη συμβολική κατασκευή κοινοτήτων (Καρναβάλι, πανηγύρια κλπ)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9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πολυφωνία των συμβόλων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80663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038600" cy="23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429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Το Καρναβάλι του </a:t>
            </a:r>
            <a:r>
              <a:rPr lang="en-US" dirty="0" smtClean="0"/>
              <a:t>Nottingham Hill (1966 – 1980)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1965-1970: </a:t>
            </a:r>
            <a:r>
              <a:rPr lang="el-GR" dirty="0" smtClean="0"/>
              <a:t>ταξική αλληλεγγύη</a:t>
            </a:r>
            <a:endParaRPr lang="el-GR" dirty="0"/>
          </a:p>
          <a:p>
            <a:r>
              <a:rPr lang="el-GR" dirty="0" smtClean="0"/>
              <a:t>1971-1975: ενδυνάμωση της </a:t>
            </a:r>
            <a:r>
              <a:rPr lang="el-GR" dirty="0" err="1" smtClean="0"/>
              <a:t>εθνοτικής</a:t>
            </a:r>
            <a:r>
              <a:rPr lang="el-GR" dirty="0" smtClean="0"/>
              <a:t> </a:t>
            </a:r>
            <a:r>
              <a:rPr lang="el-GR" dirty="0" err="1" smtClean="0"/>
              <a:t>ομαδας</a:t>
            </a:r>
            <a:r>
              <a:rPr lang="el-GR" dirty="0" smtClean="0"/>
              <a:t> του Τρινιδάδ</a:t>
            </a:r>
          </a:p>
          <a:p>
            <a:r>
              <a:rPr lang="el-GR" dirty="0" smtClean="0"/>
              <a:t>1976-1979: έμφαση στο κίνημα νεολαίας των Τζαμαϊκανών, μαύρος φεμινισμός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2899"/>
            <a:ext cx="4038600" cy="26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Επιστροφή στον αρχικό ορισμό 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κοινότητα αποτελεί μια πληθυσμιακή ομάδα ανθρώπων με κοινά χαρακτηριστικά. Για παράδειγμα η γλώσσα, η θρησκεία, τα ήθη, τα έθιμα, η ιστορία, η κοινή καταγωγή αποτελούν κοινό τόπο όλων αυτών, όπως για παράδειγμα της </a:t>
            </a:r>
            <a:r>
              <a:rPr lang="el-GR" dirty="0" smtClean="0"/>
              <a:t>εβραϊκής </a:t>
            </a:r>
            <a:r>
              <a:rPr lang="el-GR" dirty="0"/>
              <a:t>κοινότητας του Βόλου.</a:t>
            </a:r>
          </a:p>
          <a:p>
            <a:endParaRPr lang="el-GR" dirty="0" smtClean="0"/>
          </a:p>
          <a:p>
            <a:r>
              <a:rPr lang="el-GR" dirty="0" smtClean="0"/>
              <a:t>Τι θα αλλάζατε από αυτόν τον ορισμό;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13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6135687" cy="237626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Η ΚΟΙΝΟΤΗΤΑ ΚΑΙ </a:t>
            </a:r>
          </a:p>
          <a:p>
            <a:pPr algn="ctr"/>
            <a:r>
              <a:rPr lang="el-GR" sz="4000" b="1" dirty="0" smtClean="0"/>
              <a:t>ΟΙ ΚΟΙΝΩΝΙΚΕΣ ΕΠΙΣΤΗΜΕΣ</a:t>
            </a:r>
            <a:endParaRPr lang="el-GR" sz="4000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65968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b="0" dirty="0" smtClean="0"/>
              <a:t>ΜΕΡΟΣ 1. ΕΠΙΣΚΟΠΗΣΗ ΤΟΥ ΠΕΔΙΟΥ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2407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Η κοινότητα:</a:t>
            </a:r>
            <a:br>
              <a:rPr lang="el-GR" sz="3200" dirty="0" smtClean="0"/>
            </a:br>
            <a:r>
              <a:rPr lang="el-GR" sz="3200" dirty="0" smtClean="0"/>
              <a:t>ένα προσφιλές θέμα με ασαφή ορισμό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200 χρόνια ανθρωπολογικές έρευνες με έμφαση στην κοινότητα</a:t>
            </a:r>
          </a:p>
          <a:p>
            <a:r>
              <a:rPr lang="el-GR" dirty="0" smtClean="0"/>
              <a:t>Κυρίως σε αγροτικές απομονωμένες κοινότητες (π.χ. </a:t>
            </a:r>
            <a:r>
              <a:rPr lang="el-GR" dirty="0" err="1" smtClean="0"/>
              <a:t>Τροβριανδοί</a:t>
            </a:r>
            <a:r>
              <a:rPr lang="el-GR" dirty="0" smtClean="0"/>
              <a:t>)</a:t>
            </a:r>
          </a:p>
          <a:p>
            <a:r>
              <a:rPr lang="el-GR" dirty="0" smtClean="0"/>
              <a:t>Τι είναι όμως η κοινότητα; Πολλαπλοί και αποκλίνοντες ορισμοί</a:t>
            </a:r>
          </a:p>
          <a:p>
            <a:r>
              <a:rPr lang="el-GR" dirty="0" smtClean="0"/>
              <a:t>Η κοινότητα ζωντανό θέμα έρευνας σήμερα</a:t>
            </a:r>
          </a:p>
          <a:p>
            <a:r>
              <a:rPr lang="el-GR" dirty="0" smtClean="0"/>
              <a:t>Νέα πεδία, νέες σημασίες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Robert Redfield </a:t>
            </a:r>
            <a:r>
              <a:rPr lang="el-GR" sz="4000" dirty="0" smtClean="0"/>
              <a:t>και η Σχολή του Σικάγο</a:t>
            </a:r>
            <a:endParaRPr lang="el-G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132856"/>
            <a:ext cx="2124000" cy="33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55776" y="1772816"/>
            <a:ext cx="6696744" cy="4309939"/>
          </a:xfrm>
        </p:spPr>
        <p:txBody>
          <a:bodyPr/>
          <a:lstStyle/>
          <a:p>
            <a:r>
              <a:rPr lang="en-US" b="1" dirty="0" smtClean="0"/>
              <a:t>Robert Redfield, The Little Community (1960)</a:t>
            </a:r>
          </a:p>
          <a:p>
            <a:r>
              <a:rPr lang="el-GR" dirty="0" smtClean="0"/>
              <a:t>Μικρή κλίμακα κοινωνικών σχέσεων</a:t>
            </a:r>
          </a:p>
          <a:p>
            <a:r>
              <a:rPr lang="el-GR" dirty="0" smtClean="0"/>
              <a:t>Ομοιογένεια δραστηριοτήτων και τρόπων σκέψης</a:t>
            </a:r>
          </a:p>
          <a:p>
            <a:r>
              <a:rPr lang="el-GR" dirty="0" smtClean="0"/>
              <a:t>Συνείδηση </a:t>
            </a:r>
            <a:r>
              <a:rPr lang="el-GR" dirty="0" err="1" smtClean="0"/>
              <a:t>διακριτότητας</a:t>
            </a:r>
            <a:endParaRPr lang="el-GR" dirty="0" smtClean="0"/>
          </a:p>
          <a:p>
            <a:r>
              <a:rPr lang="el-GR" dirty="0" smtClean="0"/>
              <a:t>Διαχρονική αυτάρκεια σε πολλαπλούς τομείς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7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1. Παραδοσιακές ανθρωπολογικές προσεγγίσεις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Τρεις βασικές προσεγγίσεις ανάλογα </a:t>
            </a:r>
            <a:r>
              <a:rPr lang="el-GR" sz="3600" dirty="0" smtClean="0"/>
              <a:t>με </a:t>
            </a:r>
            <a:r>
              <a:rPr lang="el-GR" sz="3600" dirty="0" smtClean="0"/>
              <a:t>τον τρόπο ορισμού της «κοινότητας»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088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Α. Κοινό συμφέρον. Η συμβίωση σε μικρή ομάδα δημιουργεί πολλαπλές σχέσεις και αίσθημα του </a:t>
            </a:r>
            <a:r>
              <a:rPr lang="el-GR" dirty="0" err="1" smtClean="0"/>
              <a:t>συνανήκειν</a:t>
            </a:r>
            <a:r>
              <a:rPr lang="el-GR" dirty="0" smtClean="0"/>
              <a:t>. Έμφαση στην κοινωνική συνοχή.</a:t>
            </a:r>
          </a:p>
          <a:p>
            <a:endParaRPr lang="el-GR" dirty="0"/>
          </a:p>
          <a:p>
            <a:r>
              <a:rPr lang="el-GR" dirty="0" smtClean="0"/>
              <a:t>Β. Γειτνίαση. Κοινός τόπος, κοινό περιβάλλον, κοινή δράση, κοινή ταυτότητα. Έμφαση στην ομοιογένεια.</a:t>
            </a:r>
          </a:p>
          <a:p>
            <a:endParaRPr lang="el-GR" dirty="0"/>
          </a:p>
          <a:p>
            <a:r>
              <a:rPr lang="el-GR" dirty="0" smtClean="0"/>
              <a:t>Γ. Κοινωνική δομή. Διακριτή μορφή κοινωνικής οργάνωσης  -&gt;</a:t>
            </a:r>
          </a:p>
          <a:p>
            <a:pPr marL="777240" lvl="2" indent="0">
              <a:buNone/>
            </a:pPr>
            <a:r>
              <a:rPr lang="el-GR" dirty="0" smtClean="0"/>
              <a:t>Αίσθηση της διαφοράς, αίσθημα του </a:t>
            </a:r>
            <a:r>
              <a:rPr lang="el-GR" dirty="0" err="1" smtClean="0"/>
              <a:t>ανήκειν</a:t>
            </a:r>
            <a:r>
              <a:rPr lang="el-GR" dirty="0" smtClean="0"/>
              <a:t>.</a:t>
            </a:r>
          </a:p>
          <a:p>
            <a:pPr marL="777240" lvl="2" indent="0">
              <a:buNone/>
            </a:pPr>
            <a:endParaRPr lang="el-GR" dirty="0"/>
          </a:p>
          <a:p>
            <a:pPr marL="114300" indent="0">
              <a:buNone/>
            </a:pPr>
            <a:r>
              <a:rPr lang="el-GR" dirty="0" smtClean="0"/>
              <a:t>Κοινά στοιχεία των 3 προσεγγίσεων: </a:t>
            </a:r>
            <a:r>
              <a:rPr lang="el-GR" dirty="0" err="1" smtClean="0"/>
              <a:t>ουσιοκρατία</a:t>
            </a:r>
            <a:r>
              <a:rPr lang="el-GR" dirty="0" smtClean="0"/>
              <a:t>, έμφαση στην ομοιότητα και στην αρμονία, λειτουργισμός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2. Συμβολικές προσεγγίσεις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Διαφορά</a:t>
            </a:r>
            <a:r>
              <a:rPr lang="el-GR" dirty="0" smtClean="0"/>
              <a:t> με τις «παραδοσιακές» προσεγγίσεις: </a:t>
            </a:r>
            <a:endParaRPr lang="el-GR" dirty="0" smtClean="0"/>
          </a:p>
          <a:p>
            <a:endParaRPr lang="el-GR" b="1" dirty="0"/>
          </a:p>
          <a:p>
            <a:r>
              <a:rPr lang="el-GR" b="1" dirty="0" smtClean="0"/>
              <a:t>Μετατόπιση</a:t>
            </a:r>
            <a:endParaRPr lang="el-GR" b="1" dirty="0" smtClean="0"/>
          </a:p>
          <a:p>
            <a:endParaRPr lang="el-GR" dirty="0"/>
          </a:p>
          <a:p>
            <a:pPr lvl="1"/>
            <a:r>
              <a:rPr lang="el-GR" dirty="0" smtClean="0"/>
              <a:t>Από τη δομή στο νόημα</a:t>
            </a:r>
          </a:p>
          <a:p>
            <a:pPr lvl="1"/>
            <a:r>
              <a:rPr lang="el-GR" dirty="0" smtClean="0"/>
              <a:t>Από την ομοιότητα στη διαφορά</a:t>
            </a:r>
          </a:p>
          <a:p>
            <a:pPr lvl="1"/>
            <a:r>
              <a:rPr lang="el-GR" dirty="0" smtClean="0"/>
              <a:t>Από το «πράγμα» στις υποκειμενικές σχέσεις</a:t>
            </a:r>
          </a:p>
          <a:p>
            <a:pPr lvl="1"/>
            <a:r>
              <a:rPr lang="el-GR" dirty="0" smtClean="0"/>
              <a:t>Από τις ομάδες στα σύνορα που τις χωρίζουν</a:t>
            </a:r>
          </a:p>
          <a:p>
            <a:pPr lvl="1"/>
            <a:endParaRPr lang="el-GR" dirty="0"/>
          </a:p>
          <a:p>
            <a:pPr lvl="1"/>
            <a:r>
              <a:rPr lang="el-GR" b="1" dirty="0" smtClean="0"/>
              <a:t>Έμφαση</a:t>
            </a:r>
            <a:r>
              <a:rPr lang="el-GR" dirty="0"/>
              <a:t> </a:t>
            </a:r>
            <a:r>
              <a:rPr lang="el-GR" dirty="0" smtClean="0"/>
              <a:t>στη διαδικασία διαμόρφωσης της έννοιας της κοινότητας από τα ίδια τα μέλη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18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 Εξελικτικές προσεγγίσεις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κοινότητα ως στάδιο εξέλιξης των ανθρώπινων κοινωνιών</a:t>
            </a:r>
          </a:p>
          <a:p>
            <a:r>
              <a:rPr lang="el-GR" dirty="0" smtClean="0"/>
              <a:t>Η κοινότητα χαρακτηριστικό των «απλών» προβιομηχανικών κοινωνιών, θα εξαφανιστεί στη σύγχρονη κοινωνία</a:t>
            </a:r>
          </a:p>
          <a:p>
            <a:r>
              <a:rPr lang="el-GR" dirty="0" smtClean="0"/>
              <a:t>Κύριοι εκπρόσωποι </a:t>
            </a:r>
            <a:r>
              <a:rPr lang="en-US" dirty="0" smtClean="0"/>
              <a:t>Durkheim, </a:t>
            </a:r>
            <a:r>
              <a:rPr lang="en-US" dirty="0" err="1" smtClean="0"/>
              <a:t>Toennis</a:t>
            </a:r>
            <a:r>
              <a:rPr lang="en-US" dirty="0" smtClean="0"/>
              <a:t> (</a:t>
            </a:r>
            <a:r>
              <a:rPr lang="el-GR" dirty="0" smtClean="0"/>
              <a:t>τέλη 19</a:t>
            </a:r>
            <a:r>
              <a:rPr lang="el-GR" baseline="30000" dirty="0" smtClean="0"/>
              <a:t>ου</a:t>
            </a:r>
            <a:r>
              <a:rPr lang="el-GR" dirty="0" smtClean="0"/>
              <a:t>, αρχές 20</a:t>
            </a:r>
            <a:r>
              <a:rPr lang="el-GR" baseline="30000" dirty="0" smtClean="0"/>
              <a:t>ου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Από την κοινότητα (</a:t>
            </a:r>
            <a:r>
              <a:rPr lang="en-US" dirty="0" err="1" smtClean="0"/>
              <a:t>Gemeinschaft</a:t>
            </a:r>
            <a:r>
              <a:rPr lang="en-US" dirty="0" smtClean="0"/>
              <a:t>) </a:t>
            </a:r>
            <a:r>
              <a:rPr lang="el-GR" dirty="0" smtClean="0"/>
              <a:t>στην κοινωνία (</a:t>
            </a:r>
            <a:r>
              <a:rPr lang="en-US" dirty="0" err="1" smtClean="0"/>
              <a:t>Gesellschaft</a:t>
            </a:r>
            <a:r>
              <a:rPr lang="en-US" dirty="0" smtClean="0"/>
              <a:t>)</a:t>
            </a:r>
          </a:p>
          <a:p>
            <a:r>
              <a:rPr lang="el-GR" dirty="0" smtClean="0"/>
              <a:t>Διαφορετικές κοινωνικές σχέσεις στη μια και στην άλλη περίπτωση</a:t>
            </a:r>
          </a:p>
          <a:p>
            <a:r>
              <a:rPr lang="el-GR" dirty="0" smtClean="0"/>
              <a:t>Οι προβλέψεις των </a:t>
            </a:r>
            <a:r>
              <a:rPr lang="el-GR" dirty="0" err="1" smtClean="0"/>
              <a:t>εξελικτιστών</a:t>
            </a:r>
            <a:r>
              <a:rPr lang="el-GR" dirty="0" smtClean="0"/>
              <a:t> για την εξαφάνιση της κοινότητας δεν επαληθεύτηκαν</a:t>
            </a:r>
          </a:p>
          <a:p>
            <a:r>
              <a:rPr lang="el-GR" dirty="0" smtClean="0"/>
              <a:t>Οι κοινότητες εξακολουθούν να έχουν πρακτική και ιδεολογική σημασία για τους ανθρώπους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κοινότητα σήμερα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Υλικές κοινότητες</a:t>
            </a:r>
          </a:p>
          <a:p>
            <a:r>
              <a:rPr lang="el-GR" dirty="0" smtClean="0"/>
              <a:t>Φαντασιακές κοινότητες</a:t>
            </a:r>
          </a:p>
          <a:p>
            <a:r>
              <a:rPr lang="el-GR" dirty="0" smtClean="0"/>
              <a:t>Δυνητικοί, ψηφιακές κοινότητες</a:t>
            </a:r>
          </a:p>
          <a:p>
            <a:r>
              <a:rPr lang="el-GR" dirty="0" smtClean="0"/>
              <a:t>Η κοινότητα ως πολιτικό όραμα ή πολιτική φαντασία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Παραδείγματα;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07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λεκτό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190</TotalTime>
  <Words>659</Words>
  <Application>Microsoft Office PowerPoint</Application>
  <PresentationFormat>Προβολή στην οθόνη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Πλεκτό</vt:lpstr>
      <vt:lpstr>ΚΟΙΝΟΤΗΤΕΣ ΣΤΟ ΜΟΥΣΕΙΟ</vt:lpstr>
      <vt:lpstr>ΜΕΡΟΣ 1. ΕΠΙΣΚΟΠΗΣΗ ΤΟΥ ΠΕΔΙΟΥ</vt:lpstr>
      <vt:lpstr>Η κοινότητα: ένα προσφιλές θέμα με ασαφή ορισμό</vt:lpstr>
      <vt:lpstr>Robert Redfield και η Σχολή του Σικάγο</vt:lpstr>
      <vt:lpstr>1. Παραδοσιακές ανθρωπολογικές προσεγγίσεις</vt:lpstr>
      <vt:lpstr>Παρουσίαση του PowerPoint</vt:lpstr>
      <vt:lpstr>2. Συμβολικές προσεγγίσεις</vt:lpstr>
      <vt:lpstr>3. Εξελικτικές προσεγγίσεις</vt:lpstr>
      <vt:lpstr>Η κοινότητα σήμερα</vt:lpstr>
      <vt:lpstr>Η ΚΟΙΝΟΤΗΤΑ ΚΑΙ ΟΙ ΚΟΙΝΩΝΙΚΕΣ ΕΠΙΣΤΗΜΕΣ</vt:lpstr>
      <vt:lpstr>Παρουσίαση του PowerPoint</vt:lpstr>
      <vt:lpstr>Ανατροπή παλιότερων θεωρήσεων της κοινότητας</vt:lpstr>
      <vt:lpstr>Αμφισβήτηση των «μύθων» της σχολής του Σικάγο</vt:lpstr>
      <vt:lpstr>Οι βασικές θέσεις του Cohen</vt:lpstr>
      <vt:lpstr>Η πολυφωνία των συμβόλων</vt:lpstr>
      <vt:lpstr>Παράδειγμα: Το Καρναβάλι του Nottingham Hill (1966 – 1980)</vt:lpstr>
      <vt:lpstr>Επιστροφή στον αρχικό ορισμό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ΚΟΙΝΟΤΗΤΕΣ ΣΤΟ ΜΟΥΣΕΙΟ</dc:title>
  <dc:creator>WIN7</dc:creator>
  <cp:lastModifiedBy>WIN7</cp:lastModifiedBy>
  <cp:revision>16</cp:revision>
  <dcterms:created xsi:type="dcterms:W3CDTF">2015-02-18T14:35:35Z</dcterms:created>
  <dcterms:modified xsi:type="dcterms:W3CDTF">2015-02-19T10:23:19Z</dcterms:modified>
</cp:coreProperties>
</file>