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39"/>
  </p:notesMasterIdLst>
  <p:handoutMasterIdLst>
    <p:handoutMasterId r:id="rId40"/>
  </p:handoutMasterIdLst>
  <p:sldIdLst>
    <p:sldId id="256" r:id="rId3"/>
    <p:sldId id="318" r:id="rId4"/>
    <p:sldId id="319" r:id="rId5"/>
    <p:sldId id="346" r:id="rId6"/>
    <p:sldId id="347" r:id="rId7"/>
    <p:sldId id="322" r:id="rId8"/>
    <p:sldId id="323" r:id="rId9"/>
    <p:sldId id="342" r:id="rId10"/>
    <p:sldId id="343" r:id="rId11"/>
    <p:sldId id="344" r:id="rId12"/>
    <p:sldId id="345" r:id="rId13"/>
    <p:sldId id="325" r:id="rId14"/>
    <p:sldId id="338" r:id="rId15"/>
    <p:sldId id="341" r:id="rId16"/>
    <p:sldId id="326" r:id="rId17"/>
    <p:sldId id="339" r:id="rId18"/>
    <p:sldId id="261" r:id="rId19"/>
    <p:sldId id="307" r:id="rId20"/>
    <p:sldId id="327" r:id="rId21"/>
    <p:sldId id="328" r:id="rId22"/>
    <p:sldId id="329" r:id="rId23"/>
    <p:sldId id="330" r:id="rId24"/>
    <p:sldId id="331" r:id="rId25"/>
    <p:sldId id="313" r:id="rId26"/>
    <p:sldId id="333" r:id="rId27"/>
    <p:sldId id="316" r:id="rId28"/>
    <p:sldId id="337" r:id="rId29"/>
    <p:sldId id="334" r:id="rId30"/>
    <p:sldId id="335" r:id="rId31"/>
    <p:sldId id="336" r:id="rId32"/>
    <p:sldId id="311" r:id="rId33"/>
    <p:sldId id="312" r:id="rId34"/>
    <p:sldId id="314" r:id="rId35"/>
    <p:sldId id="315" r:id="rId36"/>
    <p:sldId id="262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Ακτομηχανική &amp; Παράκτια Έργα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3A1A6-D795-477E-9066-F184B444DE3E}" type="datetimeFigureOut">
              <a:rPr lang="en-US" smtClean="0"/>
              <a:pPr/>
              <a:t>2/15/2016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Δρ. Βασιλική Κατσαρδή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2D63-B7C5-4FB2-AE7B-D69AE09474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1051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Ακτομηχανική &amp; Παράκτια Έργα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F7A8F-8AA2-4D6E-B450-813E2B6EDBB5}" type="datetimeFigureOut">
              <a:rPr lang="en-US" smtClean="0"/>
              <a:pPr/>
              <a:t>2/15/2016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Δρ. Βασιλική Κατσαρδή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501DA-E6AC-4401-B495-93D990692D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4229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01DA-E6AC-4401-B495-93D990692D4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Δρ. Βασιλική Κατσαρδή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Ακτομηχανική &amp; Παράκτια Έργα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714612" y="6072206"/>
            <a:ext cx="3352800" cy="365125"/>
          </a:xfrm>
        </p:spPr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157-D866-45C2-950E-76E58F8F3CB1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4249-1DAB-4223-97AB-A9D3B15B9173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E7E-0029-4E87-B6BC-03474C40C08F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FC02-7AB9-462A-9026-8F501E137D71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6D03-EB94-483A-AAFD-0100A1623385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11A5-A72D-424A-8FF4-F4472A9E0D43}" type="datetime1">
              <a:rPr lang="el-GR" smtClean="0"/>
              <a:t>15/2/2016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195C-BE45-4A99-9A83-6213B0FB5091}" type="datetime1">
              <a:rPr lang="el-GR" smtClean="0"/>
              <a:t>15/2/2016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99D-885C-4316-8E06-DB266D9E0A6C}" type="datetime1">
              <a:rPr lang="el-GR" smtClean="0"/>
              <a:t>15/2/2016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4C49-94C6-4ADC-BB35-A360E768A225}" type="datetime1">
              <a:rPr lang="el-GR" smtClean="0"/>
              <a:t>15/2/2016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40F0-810F-4789-8AD3-36E19292924C}" type="datetime1">
              <a:rPr lang="el-GR" smtClean="0"/>
              <a:t>15/2/2016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91A-0328-49BF-90EA-FC91940BFB1C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569296" cy="365125"/>
          </a:xfrm>
        </p:spPr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63A3-33CA-43CF-A089-0E182908830A}" type="datetime1">
              <a:rPr lang="el-GR" smtClean="0"/>
              <a:t>15/2/2016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09E4-DD58-4910-BF60-C176852F9F7C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D038-E485-499F-8764-7416B8BBDA68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326-9D23-4E0A-93E2-3C378969EF51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B1B8-7189-492D-A4F0-BE7ED6C44604}" type="datetime1">
              <a:rPr lang="el-GR" smtClean="0"/>
              <a:t>15/2/2016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DB80-AAB0-4E83-B5D4-61C539459441}" type="datetime1">
              <a:rPr lang="el-GR" smtClean="0"/>
              <a:t>15/2/2016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BD0-59DB-4729-BC82-5595D7963E32}" type="datetime1">
              <a:rPr lang="el-GR" smtClean="0"/>
              <a:t>15/2/2016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F29-424F-43A0-8C2E-61A6811C1F0A}" type="datetime1">
              <a:rPr lang="el-GR" smtClean="0"/>
              <a:t>15/2/2016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A60-C467-41DD-B53E-434752089629}" type="datetime1">
              <a:rPr lang="el-GR" smtClean="0"/>
              <a:t>15/2/2016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4E79-E93F-4CC1-936C-525A516EC0F7}" type="datetime1">
              <a:rPr lang="el-GR" smtClean="0"/>
              <a:t>15/2/2016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614690-3CAC-424A-B1F8-AA6C640E2952}" type="datetime1">
              <a:rPr lang="el-GR" smtClean="0"/>
              <a:t>15/2/2016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521736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8F45EE-71A2-4274-A8D3-B947B899258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AE6E-9625-49B1-A0C8-37C86C7CD827}" type="datetime1">
              <a:rPr lang="el-GR" smtClean="0"/>
              <a:t>15/2/2016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14C5-6353-4807-807E-CBAD4D0CE1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2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7.png"/><Relationship Id="rId4" Type="http://schemas.openxmlformats.org/officeDocument/2006/relationships/image" Target="../media/image44.wmf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Vortic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878568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800" dirty="0" smtClean="0"/>
              <a:t>ΚΥΜΑΤΟΜΗΧΑΝΙΚΗ </a:t>
            </a:r>
            <a:r>
              <a:rPr lang="el-GR" sz="4800" dirty="0"/>
              <a:t>&amp; </a:t>
            </a: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/>
              <a:t>ΕΡΓΑ </a:t>
            </a:r>
            <a:r>
              <a:rPr lang="el-GR" sz="4800" dirty="0" smtClean="0"/>
              <a:t>ΑΝΟΙΚΤΗΣ ΘΑΛΑΣΣΑΣ</a:t>
            </a:r>
            <a:r>
              <a:rPr lang="el-GR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l-GR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l-GR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l-GR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Σειρά </a:t>
            </a:r>
            <a:r>
              <a:rPr lang="el-GR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Ι:</a:t>
            </a:r>
            <a:r>
              <a:rPr lang="el-GR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l-GR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l-GR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Εισαγωγή στη Γραμμική Θεωρία Κυμάτων</a:t>
            </a:r>
            <a:endParaRPr lang="en-GB" sz="2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200" y="5661248"/>
            <a:ext cx="5472608" cy="1082921"/>
          </a:xfrm>
        </p:spPr>
        <p:txBody>
          <a:bodyPr>
            <a:normAutofit lnSpcReduction="10000"/>
          </a:bodyPr>
          <a:lstStyle/>
          <a:p>
            <a:r>
              <a:rPr lang="el-GR" sz="21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Πανεπιστήμιο </a:t>
            </a:r>
            <a:r>
              <a:rPr lang="el-G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Θεσσαλίας - </a:t>
            </a:r>
            <a:r>
              <a:rPr lang="el-G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Πολυτεχνική Σχολή</a:t>
            </a:r>
          </a:p>
          <a:p>
            <a:r>
              <a:rPr lang="el-G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Τμήμα Πολιτικών Μηχανικών</a:t>
            </a:r>
          </a:p>
          <a:p>
            <a:r>
              <a:rPr lang="el-GR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Δρ. Βασιλική Κατσαρδή </a:t>
            </a:r>
            <a:endParaRPr lang="en-GB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57361"/>
            <a:ext cx="1907704" cy="130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1.3 Φυσική σημασία του </a:t>
            </a:r>
            <a:r>
              <a:rPr lang="el-GR" sz="3100" i="1" dirty="0" smtClean="0"/>
              <a:t>φ</a:t>
            </a:r>
            <a:r>
              <a:rPr lang="el-GR" sz="3100" dirty="0" smtClean="0"/>
              <a:t> και </a:t>
            </a:r>
            <a:r>
              <a:rPr lang="el-GR" sz="3100" i="1" dirty="0" smtClean="0"/>
              <a:t>ψ</a:t>
            </a:r>
            <a:endParaRPr lang="el-GR" sz="3100" i="1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59352"/>
          </a:xfrm>
        </p:spPr>
        <p:txBody>
          <a:bodyPr/>
          <a:lstStyle/>
          <a:p>
            <a:r>
              <a:rPr lang="el-GR" dirty="0" smtClean="0"/>
              <a:t>Γραμμές </a:t>
            </a:r>
            <a:r>
              <a:rPr lang="el-GR" i="1" dirty="0" smtClean="0"/>
              <a:t>φ </a:t>
            </a:r>
            <a:r>
              <a:rPr lang="el-GR" dirty="0" smtClean="0"/>
              <a:t>= σταθερό</a:t>
            </a:r>
            <a:endParaRPr lang="el-GR" dirty="0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half" idx="3"/>
          </p:nvPr>
        </p:nvSpPr>
        <p:spPr>
          <a:xfrm>
            <a:off x="4572000" y="1268760"/>
            <a:ext cx="4041775" cy="654843"/>
          </a:xfrm>
        </p:spPr>
        <p:txBody>
          <a:bodyPr/>
          <a:lstStyle/>
          <a:p>
            <a:r>
              <a:rPr lang="el-GR" dirty="0"/>
              <a:t>Γραμμές </a:t>
            </a:r>
            <a:r>
              <a:rPr lang="el-GR" i="1" dirty="0" smtClean="0"/>
              <a:t>ψ </a:t>
            </a:r>
            <a:r>
              <a:rPr lang="el-GR" dirty="0"/>
              <a:t>= </a:t>
            </a:r>
            <a:r>
              <a:rPr lang="el-GR" dirty="0" smtClean="0"/>
              <a:t>σταθερό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4040188" cy="4371480"/>
          </a:xfrm>
        </p:spPr>
        <p:txBody>
          <a:bodyPr>
            <a:normAutofit lnSpcReduction="10000"/>
          </a:bodyPr>
          <a:lstStyle/>
          <a:p>
            <a:pPr lvl="0"/>
            <a:r>
              <a:rPr lang="el-GR" dirty="0" smtClean="0">
                <a:latin typeface="+mj-lt"/>
              </a:rPr>
              <a:t>Αντιπροσωπεύουν τις </a:t>
            </a:r>
            <a:r>
              <a:rPr lang="el-GR" b="1" dirty="0" smtClean="0">
                <a:solidFill>
                  <a:srgbClr val="FF0000"/>
                </a:solidFill>
                <a:latin typeface="+mj-lt"/>
              </a:rPr>
              <a:t>γραμμές δυναμικού</a:t>
            </a:r>
            <a:endParaRPr lang="el-GR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Ενώνουν σημεία με ίσο δυναμικό ροής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Ισοδύναμο με το </a:t>
            </a:r>
            <a:r>
              <a:rPr lang="el-GR" dirty="0" err="1" smtClean="0">
                <a:latin typeface="+mj-lt"/>
              </a:rPr>
              <a:t>βαρυτικό</a:t>
            </a:r>
            <a:r>
              <a:rPr lang="el-GR" dirty="0" smtClean="0">
                <a:latin typeface="+mj-lt"/>
              </a:rPr>
              <a:t> δυναμικό πεδίο και έτσι ενώνει σημεία ίσου </a:t>
            </a:r>
            <a:r>
              <a:rPr lang="el-GR" dirty="0" err="1" smtClean="0">
                <a:latin typeface="+mj-lt"/>
              </a:rPr>
              <a:t>βαρυτικού</a:t>
            </a:r>
            <a:r>
              <a:rPr lang="el-GR" dirty="0" smtClean="0">
                <a:latin typeface="+mj-lt"/>
              </a:rPr>
              <a:t> δυναμικού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το δυναμικό για την κίνηση προκύπτει λόγω κλίσης πίεσης </a:t>
            </a:r>
          </a:p>
          <a:p>
            <a:pPr lvl="0"/>
            <a:r>
              <a:rPr lang="el-GR" dirty="0" smtClean="0">
                <a:latin typeface="+mj-lt"/>
              </a:rPr>
              <a:t>Οι γραμμές δυναμικού έτσι, ενώνουν σημεία ίσης κλίσης πίεσης</a:t>
            </a:r>
            <a:endParaRPr lang="el-GR" dirty="0">
              <a:latin typeface="+mj-lt"/>
            </a:endParaRPr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>
          <a:xfrm>
            <a:off x="4572000" y="1988840"/>
            <a:ext cx="4041775" cy="43714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>
                <a:latin typeface="+mj-lt"/>
              </a:rPr>
              <a:t>Αντιπροσωπεύουν τις </a:t>
            </a:r>
            <a:r>
              <a:rPr lang="el-GR" b="1" dirty="0">
                <a:solidFill>
                  <a:srgbClr val="FF0000"/>
                </a:solidFill>
                <a:latin typeface="+mj-lt"/>
              </a:rPr>
              <a:t>γραμμές </a:t>
            </a:r>
            <a:r>
              <a:rPr lang="el-GR" b="1" dirty="0" smtClean="0">
                <a:solidFill>
                  <a:srgbClr val="FF0000"/>
                </a:solidFill>
                <a:latin typeface="+mj-lt"/>
              </a:rPr>
              <a:t>ροής</a:t>
            </a:r>
            <a:endParaRPr lang="el-GR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Αυτές δείχνουν την κίνηση ή μετακίνηση των σωματιδίων ρευστού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Εύκολα ορατό σε πειράματα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Το ρευστό κινείται στην κατεύθυνση της κλίσης πίεσης (από υψηλή σε χαμηλή). Έτσι οι γραμμές ροής πρέπει να είναι </a:t>
            </a:r>
            <a:r>
              <a:rPr lang="el-GR" b="1" dirty="0" smtClean="0">
                <a:solidFill>
                  <a:srgbClr val="FF0000"/>
                </a:solidFill>
                <a:latin typeface="+mj-lt"/>
              </a:rPr>
              <a:t>κάθετες</a:t>
            </a:r>
            <a:r>
              <a:rPr lang="el-G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στις γραμμές δυναμικού. 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Οι </a:t>
            </a:r>
            <a:r>
              <a:rPr lang="el-GR" dirty="0">
                <a:latin typeface="+mj-lt"/>
              </a:rPr>
              <a:t>γραμμές δυναμικού </a:t>
            </a:r>
            <a:r>
              <a:rPr lang="el-GR" dirty="0" smtClean="0">
                <a:latin typeface="+mj-lt"/>
              </a:rPr>
              <a:t>και οι γραμμές ροής αποτελούν το πλέγμα ροής.</a:t>
            </a:r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6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100" dirty="0" smtClean="0"/>
              <a:t>1.3 Φυσική σημασία του </a:t>
            </a:r>
            <a:r>
              <a:rPr lang="el-GR" sz="3100" i="1" dirty="0" smtClean="0"/>
              <a:t>φ</a:t>
            </a:r>
            <a:r>
              <a:rPr lang="el-GR" sz="3100" dirty="0" smtClean="0"/>
              <a:t> και </a:t>
            </a:r>
            <a:r>
              <a:rPr lang="el-GR" sz="3100" i="1" dirty="0" smtClean="0"/>
              <a:t>ψ</a:t>
            </a:r>
            <a:endParaRPr lang="el-GR" sz="3100" i="1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276" y="3001310"/>
            <a:ext cx="6633009" cy="265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2915816" y="2204864"/>
            <a:ext cx="363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atin typeface="+mj-lt"/>
              </a:rPr>
              <a:t>Παράδειγμα: Ροή σε ανοιχτό αγωγό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6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8458" y="567987"/>
            <a:ext cx="8229600" cy="602123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1.4 Εξισώσεις </a:t>
            </a:r>
            <a:r>
              <a:rPr lang="el-GR" sz="3100" dirty="0" smtClean="0"/>
              <a:t>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0936"/>
                <a:ext cx="8507288" cy="48936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Εισάγοντας τα παραπάνω έχουμε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τις 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Εξισώσεις </a:t>
                </a:r>
                <a:r>
                  <a:rPr lang="en-US" sz="2400" b="1" dirty="0" smtClean="0">
                    <a:solidFill>
                      <a:srgbClr val="FF3300"/>
                    </a:solidFill>
                    <a:latin typeface="+mj-lt"/>
                  </a:rPr>
                  <a:t>Euler</a:t>
                </a:r>
              </a:p>
              <a:p>
                <a:pPr marL="0" indent="0">
                  <a:buNone/>
                </a:pPr>
                <a:endParaRPr lang="el-GR" sz="2400" b="1" dirty="0" smtClean="0">
                  <a:solidFill>
                    <a:srgbClr val="FF33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0936"/>
                <a:ext cx="8507288" cy="4893663"/>
              </a:xfrm>
              <a:blipFill rotWithShape="1">
                <a:blip r:embed="rId2"/>
                <a:stretch>
                  <a:fillRect l="-1074" t="-9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ιδανικά ρευστά μ≠0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Navier</a:t>
            </a:r>
            <a:r>
              <a:rPr lang="en-US" dirty="0" smtClean="0"/>
              <a:t> – Stokes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29925" r="49048" b="51882"/>
          <a:stretch/>
        </p:blipFill>
        <p:spPr bwMode="auto">
          <a:xfrm>
            <a:off x="420179" y="2780928"/>
            <a:ext cx="85470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3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/>
              <a:t>Εξισώσεις </a:t>
            </a:r>
            <a:r>
              <a:rPr lang="en-US" sz="4000" dirty="0" smtClean="0"/>
              <a:t>RANS (Reynolds-Averaged </a:t>
            </a:r>
            <a:r>
              <a:rPr lang="en-US" sz="4000" dirty="0" err="1" smtClean="0"/>
              <a:t>Navier</a:t>
            </a:r>
            <a:r>
              <a:rPr lang="en-US" sz="4000" dirty="0" smtClean="0"/>
              <a:t>-Stokes)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2530624" cy="43891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μέση τιμή της ταχύτητας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l-GR" dirty="0" smtClean="0"/>
                  <a:t>: ταχύτητα διακύμανσης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2530624" cy="4389120"/>
              </a:xfrm>
              <a:blipFill rotWithShape="1">
                <a:blip r:embed="rId2"/>
                <a:stretch>
                  <a:fillRect r="-16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5816" y="1916832"/>
                <a:ext cx="5832648" cy="4040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l-GR" dirty="0" smtClean="0"/>
                  <a:t>Για ροές με σταθερές (ανεξάρτητες του χρόνου) μακροσκοπικές συνοριακές συνθήκες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′2</m:t>
                              </m:r>
                            </m:sup>
                          </m:sSup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l-GR" dirty="0" smtClean="0"/>
              </a:p>
              <a:p>
                <a:r>
                  <a:rPr lang="el-GR" dirty="0" smtClean="0"/>
                  <a:t>Με την επαλληλία μελετούμε τις τυρβώδεις ροές του μέσου πεδίου ταχύτητας και του πεδίου διακυμάνσεων. Αντίστοιχα και για τα πεδία της πίεσης. Αντικαθιστώντας στις εξισώσεις συνέχειας και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l-G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l-GR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l-GR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κλπ.</a:t>
                </a:r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916832"/>
                <a:ext cx="5832648" cy="4040786"/>
              </a:xfrm>
              <a:prstGeom prst="rect">
                <a:avLst/>
              </a:prstGeom>
              <a:blipFill rotWithShape="1">
                <a:blip r:embed="rId3"/>
                <a:stretch>
                  <a:fillRect l="-836" b="-4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48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8458" y="567987"/>
            <a:ext cx="8229600" cy="602123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1.4 Εξισώσεις </a:t>
            </a:r>
            <a:r>
              <a:rPr lang="el-GR" sz="3100" dirty="0" smtClean="0"/>
              <a:t>Κίνησης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0936"/>
                <a:ext cx="8507288" cy="48936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Εισάγοντας την </a:t>
                </a:r>
                <a:r>
                  <a:rPr lang="el-GR" sz="2400" dirty="0" err="1" smtClean="0">
                    <a:latin typeface="+mj-lt"/>
                  </a:rPr>
                  <a:t>αστρόβιλη</a:t>
                </a:r>
                <a:r>
                  <a:rPr lang="el-GR" sz="2400" dirty="0" smtClean="0">
                    <a:latin typeface="+mj-lt"/>
                  </a:rPr>
                  <a:t> ροή για τις 2 διαστάσεις </a:t>
                </a:r>
                <a:r>
                  <a:rPr lang="el-GR" sz="2400" dirty="0" smtClean="0">
                    <a:latin typeface="+mj-lt"/>
                  </a:rPr>
                  <a:t>λαμβάνουμε </a:t>
                </a:r>
                <a:r>
                  <a:rPr lang="el-GR" sz="2400" dirty="0" smtClean="0">
                    <a:latin typeface="+mj-lt"/>
                  </a:rPr>
                  <a:t>την 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Εξίσωση </a:t>
                </a:r>
                <a:r>
                  <a:rPr lang="en-US" sz="2400" b="1" dirty="0" smtClean="0">
                    <a:solidFill>
                      <a:srgbClr val="FF3300"/>
                    </a:solidFill>
                    <a:latin typeface="+mj-lt"/>
                  </a:rPr>
                  <a:t>Bernoulli</a:t>
                </a:r>
              </a:p>
              <a:p>
                <a:pPr marL="0" indent="0">
                  <a:buNone/>
                </a:pPr>
                <a:endParaRPr lang="el-GR" sz="2400" b="1" dirty="0" smtClean="0">
                  <a:solidFill>
                    <a:srgbClr val="FF33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𝜌𝜕𝜑</m:t>
                          </m:r>
                        </m:num>
                        <m:den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𝑔𝑧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 smtClean="0">
                    <a:latin typeface="+mj-lt"/>
                  </a:rPr>
                  <a:t>σταθερά </a:t>
                </a:r>
                <a:r>
                  <a:rPr lang="en-US" sz="2400" dirty="0" smtClean="0">
                    <a:latin typeface="+mj-lt"/>
                  </a:rPr>
                  <a:t>Bernoulli.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0936"/>
                <a:ext cx="8507288" cy="4893663"/>
              </a:xfrm>
              <a:blipFill rotWithShape="1">
                <a:blip r:embed="rId2"/>
                <a:stretch>
                  <a:fillRect l="-1074" t="-9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2915816" y="1955242"/>
            <a:ext cx="30243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Navier</a:t>
            </a:r>
            <a:r>
              <a:rPr lang="en-US" sz="2400" dirty="0" smtClean="0"/>
              <a:t> Stokes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2925703" y="3573016"/>
            <a:ext cx="30243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Euler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2944845" y="5157192"/>
            <a:ext cx="30243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Bernoulli</a:t>
            </a:r>
            <a:endParaRPr lang="el-GR" sz="24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221847" y="3107370"/>
            <a:ext cx="432048" cy="465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4240989" y="4725144"/>
            <a:ext cx="432048" cy="465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4860032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Ιδανικά ρευστά, μ=0</a:t>
            </a:r>
            <a:endParaRPr lang="el-GR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5272" y="47733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+mj-lt"/>
              </a:rPr>
              <a:t>Αστρόβιλη</a:t>
            </a:r>
            <a:r>
              <a:rPr lang="el-GR" dirty="0" smtClean="0">
                <a:latin typeface="+mj-lt"/>
              </a:rPr>
              <a:t> ροή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25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0415" y="692696"/>
            <a:ext cx="8229600" cy="648072"/>
          </a:xfrm>
        </p:spPr>
        <p:txBody>
          <a:bodyPr>
            <a:noAutofit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4000" dirty="0" smtClean="0"/>
              <a:t>2</a:t>
            </a:r>
            <a:r>
              <a:rPr lang="el-GR" sz="4000" dirty="0" smtClean="0"/>
              <a:t>. Γραμμική Θεωρία (Θεωρία </a:t>
            </a:r>
            <a:r>
              <a:rPr lang="en-US" sz="4000" dirty="0" smtClean="0"/>
              <a:t>Airy</a:t>
            </a:r>
            <a:r>
              <a:rPr lang="el-GR" sz="4000" dirty="0" smtClean="0"/>
              <a:t>)</a:t>
            </a:r>
            <a:endParaRPr lang="en-GB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4414" y="6356350"/>
            <a:ext cx="4805386" cy="365125"/>
          </a:xfrm>
        </p:spPr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928662" y="1714488"/>
            <a:ext cx="6001981" cy="3414680"/>
            <a:chOff x="2746" y="1212"/>
            <a:chExt cx="9453" cy="5689"/>
          </a:xfrm>
        </p:grpSpPr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2789" y="5568"/>
              <a:ext cx="6660" cy="0"/>
            </a:xfrm>
            <a:prstGeom prst="line">
              <a:avLst/>
            </a:prstGeom>
            <a:noFill/>
            <a:ln w="139700"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2789" y="5439"/>
              <a:ext cx="666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875" y="2859"/>
              <a:ext cx="6622" cy="0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832" y="2515"/>
              <a:ext cx="6923" cy="709"/>
            </a:xfrm>
            <a:custGeom>
              <a:avLst/>
              <a:gdLst/>
              <a:ahLst/>
              <a:cxnLst>
                <a:cxn ang="0">
                  <a:pos x="0" y="881"/>
                </a:cxn>
                <a:cxn ang="0">
                  <a:pos x="688" y="709"/>
                </a:cxn>
                <a:cxn ang="0">
                  <a:pos x="1462" y="193"/>
                </a:cxn>
                <a:cxn ang="0">
                  <a:pos x="1935" y="21"/>
                </a:cxn>
                <a:cxn ang="0">
                  <a:pos x="2365" y="193"/>
                </a:cxn>
                <a:cxn ang="0">
                  <a:pos x="2967" y="623"/>
                </a:cxn>
                <a:cxn ang="0">
                  <a:pos x="3526" y="924"/>
                </a:cxn>
                <a:cxn ang="0">
                  <a:pos x="4085" y="709"/>
                </a:cxn>
                <a:cxn ang="0">
                  <a:pos x="4773" y="193"/>
                </a:cxn>
                <a:cxn ang="0">
                  <a:pos x="5203" y="21"/>
                </a:cxn>
                <a:cxn ang="0">
                  <a:pos x="5504" y="107"/>
                </a:cxn>
                <a:cxn ang="0">
                  <a:pos x="6149" y="666"/>
                </a:cxn>
                <a:cxn ang="0">
                  <a:pos x="6622" y="881"/>
                </a:cxn>
                <a:cxn ang="0">
                  <a:pos x="6923" y="881"/>
                </a:cxn>
              </a:cxnLst>
              <a:rect l="0" t="0" r="r" b="b"/>
              <a:pathLst>
                <a:path w="6923" h="938">
                  <a:moveTo>
                    <a:pt x="0" y="881"/>
                  </a:moveTo>
                  <a:cubicBezTo>
                    <a:pt x="222" y="852"/>
                    <a:pt x="444" y="824"/>
                    <a:pt x="688" y="709"/>
                  </a:cubicBezTo>
                  <a:cubicBezTo>
                    <a:pt x="932" y="594"/>
                    <a:pt x="1254" y="308"/>
                    <a:pt x="1462" y="193"/>
                  </a:cubicBezTo>
                  <a:cubicBezTo>
                    <a:pt x="1670" y="78"/>
                    <a:pt x="1785" y="21"/>
                    <a:pt x="1935" y="21"/>
                  </a:cubicBezTo>
                  <a:cubicBezTo>
                    <a:pt x="2085" y="21"/>
                    <a:pt x="2193" y="93"/>
                    <a:pt x="2365" y="193"/>
                  </a:cubicBezTo>
                  <a:cubicBezTo>
                    <a:pt x="2537" y="293"/>
                    <a:pt x="2774" y="501"/>
                    <a:pt x="2967" y="623"/>
                  </a:cubicBezTo>
                  <a:cubicBezTo>
                    <a:pt x="3160" y="745"/>
                    <a:pt x="3340" y="910"/>
                    <a:pt x="3526" y="924"/>
                  </a:cubicBezTo>
                  <a:cubicBezTo>
                    <a:pt x="3712" y="938"/>
                    <a:pt x="3877" y="831"/>
                    <a:pt x="4085" y="709"/>
                  </a:cubicBezTo>
                  <a:cubicBezTo>
                    <a:pt x="4293" y="587"/>
                    <a:pt x="4587" y="308"/>
                    <a:pt x="4773" y="193"/>
                  </a:cubicBezTo>
                  <a:cubicBezTo>
                    <a:pt x="4959" y="78"/>
                    <a:pt x="5081" y="35"/>
                    <a:pt x="5203" y="21"/>
                  </a:cubicBezTo>
                  <a:cubicBezTo>
                    <a:pt x="5325" y="7"/>
                    <a:pt x="5346" y="0"/>
                    <a:pt x="5504" y="107"/>
                  </a:cubicBezTo>
                  <a:cubicBezTo>
                    <a:pt x="5662" y="214"/>
                    <a:pt x="5963" y="537"/>
                    <a:pt x="6149" y="666"/>
                  </a:cubicBezTo>
                  <a:cubicBezTo>
                    <a:pt x="6335" y="795"/>
                    <a:pt x="6493" y="845"/>
                    <a:pt x="6622" y="881"/>
                  </a:cubicBezTo>
                  <a:cubicBezTo>
                    <a:pt x="6751" y="917"/>
                    <a:pt x="6837" y="899"/>
                    <a:pt x="6923" y="88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2961" y="2859"/>
              <a:ext cx="0" cy="25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4767" y="2515"/>
              <a:ext cx="0" cy="3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V="1">
              <a:off x="5154" y="2644"/>
              <a:ext cx="0" cy="2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8078" y="2515"/>
              <a:ext cx="0" cy="7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4724" y="2085"/>
              <a:ext cx="32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7605" y="1827"/>
              <a:ext cx="10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5584" y="2128"/>
              <a:ext cx="0" cy="731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5670" y="2859"/>
              <a:ext cx="731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V="1">
              <a:off x="5584" y="3461"/>
              <a:ext cx="0" cy="1204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5584" y="4665"/>
              <a:ext cx="120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H="1">
              <a:off x="4509" y="3719"/>
              <a:ext cx="10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4896" y="2773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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4337" y="242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</a:t>
              </a: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3004" y="3762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4810" y="3633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5541" y="3375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6358" y="4192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8121" y="2816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100" y="1655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5541" y="199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5928" y="242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0701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680" y="156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9583" y="2558"/>
              <a:ext cx="1264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S.W.L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9834" y="1212"/>
              <a:ext cx="2365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Ταχύτητα μετάδοσης</a:t>
              </a:r>
              <a:endParaRPr kumimoji="0" lang="el-G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phase velocity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wave celerity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746" y="5869"/>
              <a:ext cx="679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51" name="AutoShape 3"/>
          <p:cNvSpPr>
            <a:spLocks/>
          </p:cNvSpPr>
          <p:nvPr/>
        </p:nvSpPr>
        <p:spPr bwMode="auto">
          <a:xfrm>
            <a:off x="5643570" y="3214686"/>
            <a:ext cx="1760538" cy="841375"/>
          </a:xfrm>
          <a:prstGeom prst="accentCallout2">
            <a:avLst>
              <a:gd name="adj1" fmla="val 13583"/>
              <a:gd name="adj2" fmla="val -4329"/>
              <a:gd name="adj3" fmla="val 13583"/>
              <a:gd name="adj4" fmla="val -17315"/>
              <a:gd name="adj5" fmla="val -40565"/>
              <a:gd name="adj6" fmla="val -30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Ελεύθερη επιφάνεια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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(x,t)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57158" y="2500306"/>
            <a:ext cx="531813" cy="28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z=0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57158" y="4071942"/>
            <a:ext cx="531812" cy="28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z=-d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642910" y="37861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05" name="Object 57"/>
          <p:cNvGraphicFramePr>
            <a:graphicFrameLocks noChangeAspect="1"/>
          </p:cNvGraphicFramePr>
          <p:nvPr/>
        </p:nvGraphicFramePr>
        <p:xfrm>
          <a:off x="1714480" y="4643446"/>
          <a:ext cx="790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" name="Equation" r:id="rId3" imgW="787400" imgH="508000" progId="Equation.3">
                  <p:embed/>
                </p:oleObj>
              </mc:Choice>
              <mc:Fallback>
                <p:oleObj name="Equation" r:id="rId3" imgW="787400" imgH="5080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643446"/>
                        <a:ext cx="7905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4" name="Object 56"/>
          <p:cNvGraphicFramePr>
            <a:graphicFrameLocks noChangeAspect="1"/>
          </p:cNvGraphicFramePr>
          <p:nvPr/>
        </p:nvGraphicFramePr>
        <p:xfrm>
          <a:off x="3786182" y="4643446"/>
          <a:ext cx="609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" name="Equation" r:id="rId5" imgW="609600" imgH="508000" progId="Equation.3">
                  <p:embed/>
                </p:oleObj>
              </mc:Choice>
              <mc:Fallback>
                <p:oleObj name="Equation" r:id="rId5" imgW="609600" imgH="5080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4643446"/>
                        <a:ext cx="6096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42844" y="4718157"/>
            <a:ext cx="3649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Wave Frequency,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Wave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910" y="52149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αριθμός  </a:t>
            </a:r>
            <a:r>
              <a:rPr lang="el-GR" dirty="0"/>
              <a:t>κύματος </a:t>
            </a:r>
            <a:endParaRPr lang="en-US" dirty="0"/>
          </a:p>
          <a:p>
            <a:endParaRPr lang="en-GB" dirty="0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14" name="Object 66"/>
          <p:cNvGraphicFramePr>
            <a:graphicFrameLocks noChangeAspect="1"/>
          </p:cNvGraphicFramePr>
          <p:nvPr/>
        </p:nvGraphicFramePr>
        <p:xfrm>
          <a:off x="285720" y="5286388"/>
          <a:ext cx="352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" name="Equation" r:id="rId7" imgW="355446" imgH="228501" progId="Equation.3">
                  <p:embed/>
                </p:oleObj>
              </mc:Choice>
              <mc:Fallback>
                <p:oleObj name="Equation" r:id="rId7" imgW="355446" imgH="228501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286388"/>
                        <a:ext cx="352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16" name="Object 68"/>
          <p:cNvGraphicFramePr>
            <a:graphicFrameLocks noChangeAspect="1"/>
          </p:cNvGraphicFramePr>
          <p:nvPr/>
        </p:nvGraphicFramePr>
        <p:xfrm>
          <a:off x="2571736" y="5286388"/>
          <a:ext cx="371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" name="Equation" r:id="rId9" imgW="368300" imgH="228600" progId="Equation.3">
                  <p:embed/>
                </p:oleObj>
              </mc:Choice>
              <mc:Fallback>
                <p:oleObj name="Equation" r:id="rId9" imgW="368300" imgH="2286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5286388"/>
                        <a:ext cx="371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2928926" y="51435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μήκος κύματος,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7429520" y="3500438"/>
            <a:ext cx="1414463" cy="396875"/>
            <a:chOff x="6929454" y="4429132"/>
            <a:chExt cx="1414463" cy="396875"/>
          </a:xfrm>
        </p:grpSpPr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6929454" y="4429132"/>
              <a:ext cx="1414463" cy="3968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aphicFrame>
          <p:nvGraphicFramePr>
            <p:cNvPr id="2121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332843"/>
                </p:ext>
              </p:extLst>
            </p:nvPr>
          </p:nvGraphicFramePr>
          <p:xfrm>
            <a:off x="6945309" y="4429132"/>
            <a:ext cx="1395413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4" name="Εξίσωση" r:id="rId11" imgW="1079280" imgH="203040" progId="Equation.3">
                    <p:embed/>
                  </p:oleObj>
                </mc:Choice>
                <mc:Fallback>
                  <p:oleObj name="Εξίσωση" r:id="rId11" imgW="1079280" imgH="20304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309" y="4429132"/>
                          <a:ext cx="1395413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249327" y="2393341"/>
            <a:ext cx="327623" cy="4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058213" y="2935346"/>
            <a:ext cx="14470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80696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/>
              <a:t>2.1 </a:t>
            </a:r>
            <a:r>
              <a:rPr lang="el-GR" sz="3200" dirty="0" smtClean="0"/>
              <a:t>Βασικές </a:t>
            </a:r>
            <a:r>
              <a:rPr lang="el-GR" sz="3200" dirty="0"/>
              <a:t>Παραδοχές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695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600" dirty="0">
                    <a:latin typeface="+mj-lt"/>
                  </a:rPr>
                  <a:t>(</a:t>
                </a:r>
                <a:r>
                  <a:rPr lang="en-US" sz="1600" dirty="0">
                    <a:latin typeface="+mj-lt"/>
                  </a:rPr>
                  <a:t>A</a:t>
                </a:r>
                <a:r>
                  <a:rPr lang="el-GR" sz="1600" dirty="0">
                    <a:latin typeface="+mj-lt"/>
                  </a:rPr>
                  <a:t>)  Αρχή διατήρησης της μάζας  (υποθέτει και το ό</a:t>
                </a:r>
                <a:r>
                  <a:rPr lang="el-GR" sz="1600" dirty="0" smtClean="0">
                    <a:latin typeface="+mj-lt"/>
                  </a:rPr>
                  <a:t>τι </a:t>
                </a:r>
                <a:r>
                  <a:rPr lang="el-GR" sz="1600" dirty="0">
                    <a:latin typeface="+mj-lt"/>
                  </a:rPr>
                  <a:t>το ρευστό είναι ασυμπίεστο)</a:t>
                </a:r>
              </a:p>
              <a:p>
                <a:pPr marL="0" indent="0" algn="ctr">
                  <a:buNone/>
                </a:pPr>
                <a:r>
                  <a:rPr lang="el-GR" sz="1600" dirty="0" smtClean="0">
                    <a:latin typeface="+mj-lt"/>
                  </a:rPr>
                  <a:t>         </a:t>
                </a:r>
                <a:r>
                  <a:rPr lang="en-US" sz="1600" dirty="0" smtClean="0">
                    <a:latin typeface="+mj-lt"/>
                  </a:rPr>
                  <a:t>2D: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l-GR" sz="2000" dirty="0" smtClean="0">
                    <a:latin typeface="+mj-lt"/>
                  </a:rPr>
                  <a:t>  		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l-GR" sz="1600" dirty="0" smtClean="0">
                    <a:latin typeface="+mj-lt"/>
                  </a:rPr>
                  <a:t>Εξ. (2.1)</a:t>
                </a: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+mj-lt"/>
                  </a:rPr>
                  <a:t> </a:t>
                </a: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+mj-lt"/>
                  </a:rPr>
                  <a:t>(B)    </a:t>
                </a:r>
                <a:r>
                  <a:rPr lang="el-GR" sz="1600" dirty="0" err="1">
                    <a:latin typeface="+mj-lt"/>
                  </a:rPr>
                  <a:t>Αστρόβιλη</a:t>
                </a:r>
                <a:r>
                  <a:rPr lang="el-GR" sz="1600" dirty="0">
                    <a:latin typeface="+mj-lt"/>
                  </a:rPr>
                  <a:t> ροή</a:t>
                </a:r>
                <a:r>
                  <a:rPr lang="en-US" sz="1600" dirty="0">
                    <a:latin typeface="+mj-lt"/>
                  </a:rPr>
                  <a:t>	 2D: 	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l-GR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               </a:t>
                </a:r>
                <a:r>
                  <a:rPr lang="el-GR" sz="2000" dirty="0">
                    <a:latin typeface="+mj-lt"/>
                  </a:rPr>
                  <a:t> </a:t>
                </a:r>
                <a:r>
                  <a:rPr lang="el-GR" sz="2000" dirty="0" smtClean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 </a:t>
                </a:r>
                <a:r>
                  <a:rPr lang="en-US" sz="1600" dirty="0" err="1" smtClean="0">
                    <a:latin typeface="+mj-lt"/>
                  </a:rPr>
                  <a:t>Εξ</a:t>
                </a:r>
                <a:r>
                  <a:rPr lang="en-US" sz="1600" dirty="0">
                    <a:latin typeface="+mj-lt"/>
                  </a:rPr>
                  <a:t>. </a:t>
                </a:r>
                <a:r>
                  <a:rPr lang="en-US" sz="1600" dirty="0" smtClean="0">
                    <a:latin typeface="+mj-lt"/>
                  </a:rPr>
                  <a:t>(2.</a:t>
                </a:r>
                <a:r>
                  <a:rPr lang="el-GR" sz="1600" dirty="0">
                    <a:latin typeface="+mj-lt"/>
                  </a:rPr>
                  <a:t>2</a:t>
                </a:r>
                <a:r>
                  <a:rPr lang="en-US" sz="1600" dirty="0">
                    <a:latin typeface="+mj-lt"/>
                  </a:rPr>
                  <a:t>)</a:t>
                </a: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(</a:t>
                </a:r>
                <a:r>
                  <a:rPr lang="en-US" sz="1600" dirty="0">
                    <a:latin typeface="+mj-lt"/>
                  </a:rPr>
                  <a:t>C</a:t>
                </a:r>
                <a:r>
                  <a:rPr lang="el-GR" sz="1600" dirty="0">
                    <a:latin typeface="+mj-lt"/>
                  </a:rPr>
                  <a:t>)    Εξίσωση </a:t>
                </a:r>
                <a:r>
                  <a:rPr lang="en-US" sz="1600" dirty="0" smtClean="0">
                    <a:latin typeface="+mj-lt"/>
                  </a:rPr>
                  <a:t>Bernoulli</a:t>
                </a:r>
                <a:r>
                  <a:rPr lang="el-GR" sz="1600" dirty="0" smtClean="0">
                    <a:latin typeface="+mj-lt"/>
                  </a:rPr>
                  <a:t>:  </a:t>
                </a:r>
                <a:r>
                  <a:rPr lang="en-US" sz="1600" dirty="0" smtClean="0">
                    <a:latin typeface="+mj-lt"/>
                  </a:rPr>
                  <a:t>2D</a:t>
                </a:r>
                <a:r>
                  <a:rPr lang="en-US" sz="1600" dirty="0">
                    <a:latin typeface="+mj-lt"/>
                  </a:rPr>
                  <a:t>:</a:t>
                </a:r>
                <a:r>
                  <a:rPr lang="en-US" sz="1600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𝜌𝜕𝜑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𝑔𝑧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                      </a:t>
                </a:r>
                <a:r>
                  <a:rPr lang="el-GR" sz="1600" dirty="0" smtClean="0">
                    <a:latin typeface="+mj-lt"/>
                  </a:rPr>
                  <a:t>Εξ</a:t>
                </a:r>
                <a:r>
                  <a:rPr lang="el-GR" sz="1600" dirty="0">
                    <a:latin typeface="+mj-lt"/>
                  </a:rPr>
                  <a:t>. </a:t>
                </a:r>
                <a:r>
                  <a:rPr lang="el-GR" sz="1600" dirty="0" smtClean="0">
                    <a:latin typeface="+mj-lt"/>
                  </a:rPr>
                  <a:t>(</a:t>
                </a:r>
                <a:r>
                  <a:rPr lang="en-US" sz="1600" dirty="0" smtClean="0">
                    <a:latin typeface="+mj-lt"/>
                  </a:rPr>
                  <a:t>2</a:t>
                </a:r>
                <a:r>
                  <a:rPr lang="el-GR" sz="1600" dirty="0" smtClean="0">
                    <a:latin typeface="+mj-lt"/>
                  </a:rPr>
                  <a:t>.3</a:t>
                </a:r>
                <a:r>
                  <a:rPr lang="el-GR" sz="1600" dirty="0"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(</a:t>
                </a:r>
                <a:r>
                  <a:rPr lang="en-US" sz="1600" dirty="0">
                    <a:latin typeface="+mj-lt"/>
                  </a:rPr>
                  <a:t>D</a:t>
                </a:r>
                <a:r>
                  <a:rPr lang="el-GR" sz="1600" dirty="0">
                    <a:latin typeface="+mj-lt"/>
                  </a:rPr>
                  <a:t>)   Κίνηση περιοδική σε </a:t>
                </a:r>
                <a:r>
                  <a:rPr lang="en-US" sz="1600" i="1" dirty="0">
                    <a:latin typeface="+mj-lt"/>
                  </a:rPr>
                  <a:t>x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el-GR" sz="1600" dirty="0">
                    <a:latin typeface="+mj-lt"/>
                  </a:rPr>
                  <a:t>και </a:t>
                </a:r>
                <a:r>
                  <a:rPr lang="en-US" sz="1600" i="1" dirty="0">
                    <a:latin typeface="+mj-lt"/>
                  </a:rPr>
                  <a:t>t</a:t>
                </a: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(</a:t>
                </a:r>
                <a:r>
                  <a:rPr lang="en-US" sz="1600" dirty="0">
                    <a:latin typeface="+mj-lt"/>
                  </a:rPr>
                  <a:t>E</a:t>
                </a:r>
                <a:r>
                  <a:rPr lang="el-GR" sz="1600" dirty="0">
                    <a:latin typeface="+mj-lt"/>
                  </a:rPr>
                  <a:t>)   Εύρος κυματισμού μικρό σε σχέση με το μήκος κύματος,</a:t>
                </a: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                                                </a:t>
                </a:r>
                <a:r>
                  <a:rPr lang="en-US" sz="1600" dirty="0" smtClean="0">
                    <a:latin typeface="+mj-lt"/>
                  </a:rPr>
                  <a:t>     </a:t>
                </a:r>
                <a:r>
                  <a:rPr lang="el-GR" sz="1600" dirty="0" smtClean="0">
                    <a:latin typeface="+mj-lt"/>
                  </a:rPr>
                  <a:t> </a:t>
                </a:r>
                <a:r>
                  <a:rPr lang="en-US" sz="1600" dirty="0" smtClean="0">
                    <a:latin typeface="+mj-lt"/>
                  </a:rPr>
                  <a:t> </a:t>
                </a:r>
                <a:r>
                  <a:rPr lang="el-GR" sz="1600" dirty="0">
                    <a:latin typeface="+mj-lt"/>
                  </a:rPr>
                  <a:t>&lt;&lt;</a:t>
                </a:r>
                <a:r>
                  <a:rPr lang="en-US" sz="1600" dirty="0">
                    <a:latin typeface="+mj-lt"/>
                  </a:rPr>
                  <a:t> </a:t>
                </a: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(</a:t>
                </a:r>
                <a:r>
                  <a:rPr lang="en-US" sz="1600" dirty="0" smtClean="0">
                    <a:latin typeface="+mj-lt"/>
                  </a:rPr>
                  <a:t>F</a:t>
                </a:r>
                <a:r>
                  <a:rPr lang="el-GR" sz="1600" dirty="0" smtClean="0">
                    <a:latin typeface="+mj-lt"/>
                  </a:rPr>
                  <a:t>)   Εύρος </a:t>
                </a:r>
                <a:r>
                  <a:rPr lang="el-GR" sz="1600" dirty="0">
                    <a:latin typeface="+mj-lt"/>
                  </a:rPr>
                  <a:t>κυματισμού μικρό σε σχέση με το βάθος, </a:t>
                </a:r>
                <a:r>
                  <a:rPr lang="el-GR" sz="1600" dirty="0" smtClean="0">
                    <a:latin typeface="+mj-lt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		               &lt;&lt; </a:t>
                </a:r>
                <a:endParaRPr lang="el-GR" sz="1600" dirty="0">
                  <a:latin typeface="+mj-lt"/>
                </a:endParaRPr>
              </a:p>
              <a:p>
                <a:endParaRPr lang="el-GR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695800"/>
              </a:xfrm>
              <a:blipFill rotWithShape="1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51" y="5126871"/>
            <a:ext cx="180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06" y="5064958"/>
            <a:ext cx="1809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50" y="5679727"/>
            <a:ext cx="180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60" y="5651151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80696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/>
              <a:t>2.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Βασικές Εξισώσεις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651304" cy="51125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Παίρνουμε την 1</a:t>
                </a:r>
                <a:r>
                  <a:rPr lang="el-GR" sz="1800" baseline="30000" dirty="0" smtClean="0">
                    <a:latin typeface="+mj-lt"/>
                  </a:rPr>
                  <a:t>η</a:t>
                </a:r>
                <a:r>
                  <a:rPr lang="el-GR" sz="1800" dirty="0" smtClean="0">
                    <a:latin typeface="+mj-lt"/>
                  </a:rPr>
                  <a:t> παράγωγο ως προς </a:t>
                </a:r>
                <a:r>
                  <a:rPr lang="en-US" sz="1800" dirty="0" smtClean="0">
                    <a:latin typeface="+mj-lt"/>
                  </a:rPr>
                  <a:t>x</a:t>
                </a:r>
                <a:r>
                  <a:rPr lang="el-GR" sz="1800" dirty="0" smtClean="0">
                    <a:latin typeface="+mj-lt"/>
                  </a:rPr>
                  <a:t> της εξίσωσης της μάζας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  		</a:t>
                </a:r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2000" dirty="0" smtClean="0">
                    <a:latin typeface="+mj-lt"/>
                  </a:rPr>
                  <a:t>Αντικαθιστούμε για </a:t>
                </a:r>
                <a:r>
                  <a:rPr lang="el-GR" sz="2000" dirty="0" err="1" smtClean="0">
                    <a:latin typeface="+mj-lt"/>
                  </a:rPr>
                  <a:t>αστρόβιλη</a:t>
                </a:r>
                <a:r>
                  <a:rPr lang="el-GR" sz="2000" dirty="0" smtClean="0">
                    <a:latin typeface="+mj-lt"/>
                  </a:rPr>
                  <a:t> ροή με την εξίσωση 2.</a:t>
                </a:r>
                <a:r>
                  <a:rPr lang="en-US" sz="2000" dirty="0" smtClean="0">
                    <a:latin typeface="+mj-lt"/>
                  </a:rPr>
                  <a:t>2</a:t>
                </a:r>
                <a:r>
                  <a:rPr lang="el-GR" sz="2000" dirty="0" smtClean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m:rPr>
                        <m:nor/>
                      </m:rPr>
                      <a:rPr lang="el-GR" sz="2000" dirty="0"/>
                      <m:t> </m:t>
                    </m:r>
                    <m:r>
                      <a:rPr lang="el-GR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l-GR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l-GR" sz="20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 smtClean="0">
                    <a:latin typeface="+mj-lt"/>
                  </a:rPr>
                  <a:t>Εξ. (2α) </a:t>
                </a:r>
                <a:r>
                  <a:rPr lang="el-GR" sz="2000" i="1" dirty="0" smtClean="0">
                    <a:latin typeface="+mj-lt"/>
                  </a:rPr>
                  <a:t>Εξίσωση </a:t>
                </a:r>
                <a:r>
                  <a:rPr lang="en-US" sz="2000" i="1" dirty="0" smtClean="0">
                    <a:latin typeface="+mj-lt"/>
                  </a:rPr>
                  <a:t>Laplace</a:t>
                </a:r>
                <a:r>
                  <a:rPr lang="el-GR" sz="2000" i="1" dirty="0" smtClean="0">
                    <a:latin typeface="+mj-lt"/>
                  </a:rPr>
                  <a:t> με όρους ταχύτητας</a:t>
                </a:r>
                <a:endParaRPr lang="el-GR" sz="2000" i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Αφού η κίνηση είναι  </a:t>
                </a:r>
                <a:r>
                  <a:rPr lang="el-GR" sz="1800" dirty="0">
                    <a:latin typeface="+mj-lt"/>
                  </a:rPr>
                  <a:t>περιοδική σε </a:t>
                </a:r>
                <a:r>
                  <a:rPr lang="en-US" sz="1800" i="1" dirty="0">
                    <a:latin typeface="+mj-lt"/>
                  </a:rPr>
                  <a:t>x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l-GR" sz="1800" dirty="0">
                    <a:latin typeface="+mj-lt"/>
                  </a:rPr>
                  <a:t>και </a:t>
                </a:r>
                <a:r>
                  <a:rPr lang="en-US" sz="1800" i="1" dirty="0" smtClean="0">
                    <a:latin typeface="+mj-lt"/>
                  </a:rPr>
                  <a:t>t</a:t>
                </a:r>
                <a:r>
                  <a:rPr lang="el-GR" sz="1800" i="1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μπορεί να εκφραστεί σαν μία σειρά </a:t>
                </a:r>
                <a:r>
                  <a:rPr lang="en-US" sz="1800" dirty="0" smtClean="0">
                    <a:latin typeface="+mj-lt"/>
                  </a:rPr>
                  <a:t>Fourier</a:t>
                </a:r>
                <a:r>
                  <a:rPr lang="el-GR" sz="1800" dirty="0" smtClean="0">
                    <a:latin typeface="+mj-lt"/>
                  </a:rPr>
                  <a:t> σε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𝑘𝑥</m:t>
                        </m:r>
                      </m:e>
                    </m:d>
                  </m:oMath>
                </a14:m>
                <a:r>
                  <a:rPr lang="el-GR" sz="1800" dirty="0" smtClean="0">
                    <a:latin typeface="+mj-lt"/>
                  </a:rPr>
                  <a:t>. Άρα: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𝑢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</m:e>
                      </m:d>
                      <m:r>
                        <a:rPr lang="en-US" sz="1800" b="0" i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sin</m:t>
                      </m:r>
                      <m:r>
                        <a:rPr lang="en-US" sz="1800" b="0" i="0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</m:e>
                      </m:d>
                      <m:r>
                        <a:rPr lang="en-US" sz="180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sin</m:t>
                      </m:r>
                      <m:r>
                        <a:rPr lang="en-US" sz="1800" b="0" i="0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</m:e>
                      </m:d>
                      <m:r>
                        <a:rPr lang="en-US" sz="18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l-GR" sz="1800" dirty="0"/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Ενδιαφερόμαστε μόνο για τον 1</a:t>
                </a:r>
                <a:r>
                  <a:rPr lang="el-GR" sz="1800" baseline="30000" dirty="0" smtClean="0">
                    <a:latin typeface="+mj-lt"/>
                  </a:rPr>
                  <a:t>ο</a:t>
                </a:r>
                <a:r>
                  <a:rPr lang="el-GR" sz="1800" dirty="0" smtClean="0">
                    <a:latin typeface="+mj-lt"/>
                  </a:rPr>
                  <a:t> όρο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𝑢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𝑘𝑥</m:t>
                        </m:r>
                      </m:e>
                    </m:d>
                  </m:oMath>
                </a14:m>
                <a:endParaRPr lang="el-GR" sz="18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Αντικαθιστώντας στην εξίσωση (2α)</a:t>
                </a:r>
                <a:r>
                  <a:rPr lang="en-US" sz="1800" dirty="0" smtClean="0">
                    <a:latin typeface="+mj-lt"/>
                  </a:rPr>
                  <a:t>  </a:t>
                </a:r>
                <a:r>
                  <a:rPr lang="el-GR" sz="1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l-GR" sz="20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Λύνοντας αυτήν την εξίσωση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cosh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𝑘𝑧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sin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𝑘𝑧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, </a:t>
                </a:r>
                <a:r>
                  <a:rPr lang="en-US" sz="1800" dirty="0" smtClean="0">
                    <a:latin typeface="+mj-lt"/>
                  </a:rPr>
                  <a:t>A &amp; B </a:t>
                </a:r>
                <a:r>
                  <a:rPr lang="el-GR" sz="1800" dirty="0" smtClean="0">
                    <a:latin typeface="+mj-lt"/>
                  </a:rPr>
                  <a:t>σταθερές</a:t>
                </a: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𝑢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cosh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𝑘𝑧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sinh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𝑘𝑧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6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𝑘𝑥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+mj-lt"/>
                  </a:rPr>
                  <a:t>    E</a:t>
                </a:r>
                <a:r>
                  <a:rPr lang="el-GR" sz="1800" dirty="0" smtClean="0">
                    <a:latin typeface="+mj-lt"/>
                  </a:rPr>
                  <a:t>ξ. (2β)</a:t>
                </a:r>
                <a:r>
                  <a:rPr lang="el-GR" sz="1800" dirty="0">
                    <a:latin typeface="+mj-lt"/>
                  </a:rPr>
                  <a:t> </a:t>
                </a:r>
                <a:r>
                  <a:rPr lang="el-GR" sz="1800" b="1" dirty="0" smtClean="0">
                    <a:solidFill>
                      <a:srgbClr val="FF3300"/>
                    </a:solidFill>
                    <a:latin typeface="+mj-lt"/>
                  </a:rPr>
                  <a:t>Οριζόντια Συνιστώσα Ταχύτητας</a:t>
                </a:r>
                <a:endParaRPr lang="el-GR" sz="1800" b="1" dirty="0">
                  <a:solidFill>
                    <a:srgbClr val="FF3300"/>
                  </a:solidFill>
                  <a:latin typeface="+mj-lt"/>
                </a:endParaRPr>
              </a:p>
              <a:p>
                <a:r>
                  <a:rPr lang="el-GR" sz="1800" dirty="0" smtClean="0">
                    <a:latin typeface="+mj-lt"/>
                  </a:rPr>
                  <a:t>Σημείωση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και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l-GR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651304" cy="5112568"/>
              </a:xfrm>
              <a:blipFill rotWithShape="1">
                <a:blip r:embed="rId2"/>
                <a:stretch>
                  <a:fillRect l="-705" t="-596" r="-211" b="-10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0" name="Ορθογώνιο 9"/>
          <p:cNvSpPr/>
          <p:nvPr/>
        </p:nvSpPr>
        <p:spPr>
          <a:xfrm>
            <a:off x="827584" y="5517232"/>
            <a:ext cx="410445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9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Εξίσωση Συνέχειας</a:t>
            </a:r>
          </a:p>
          <a:p>
            <a:pPr>
              <a:buFont typeface="Arial" pitchFamily="34" charset="0"/>
              <a:buChar char="•"/>
            </a:pPr>
            <a:r>
              <a:rPr lang="el-GR" dirty="0" err="1" smtClean="0">
                <a:latin typeface="+mj-lt"/>
              </a:rPr>
              <a:t>Αστρόβιλη</a:t>
            </a:r>
            <a:r>
              <a:rPr lang="el-GR" dirty="0" smtClean="0">
                <a:latin typeface="+mj-lt"/>
              </a:rPr>
              <a:t> Ροή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Εξισώσεις Κίνησης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Γραμμική Θεωρία Κυμάτων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Οριακές Συνθήκες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Τροχιές Σωματιδίων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Εξίσωση Διασποράς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Κατανομή Πίεσης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Παραδείγματα</a:t>
            </a:r>
            <a:endParaRPr lang="el-GR" dirty="0">
              <a:latin typeface="+mj-lt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80696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/>
              <a:t>2.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Βασικές Εξισώσεις -Συνέχεια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507288" cy="51125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Από την εξίσωση της μάζας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𝑤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l-GR" sz="2400" dirty="0" smtClean="0">
                    <a:latin typeface="+mj-lt"/>
                  </a:rPr>
                  <a:t>		</a:t>
                </a:r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Αντικαθιστούμε στην εξίσωση 2β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𝑤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sin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𝑘𝑧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𝑘𝑧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6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𝑘𝑥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1600" dirty="0">
                    <a:latin typeface="+mj-lt"/>
                  </a:rPr>
                  <a:t>E</a:t>
                </a:r>
                <a:r>
                  <a:rPr lang="el-GR" sz="1600" dirty="0">
                    <a:latin typeface="+mj-lt"/>
                  </a:rPr>
                  <a:t>ξ. (</a:t>
                </a:r>
                <a:r>
                  <a:rPr lang="el-GR" sz="1600" dirty="0" smtClean="0">
                    <a:latin typeface="+mj-lt"/>
                  </a:rPr>
                  <a:t>2γ)       </a:t>
                </a:r>
                <a:r>
                  <a:rPr lang="el-GR" sz="1600" b="1" dirty="0" smtClean="0">
                    <a:solidFill>
                      <a:srgbClr val="FF3300"/>
                    </a:solidFill>
                    <a:latin typeface="+mj-lt"/>
                  </a:rPr>
                  <a:t>Κατακόρυφη Συνιστώσα </a:t>
                </a:r>
                <a:r>
                  <a:rPr lang="el-GR" sz="1600" b="1" dirty="0">
                    <a:solidFill>
                      <a:srgbClr val="FF3300"/>
                    </a:solidFill>
                    <a:latin typeface="+mj-lt"/>
                  </a:rPr>
                  <a:t>Ταχύτητας</a:t>
                </a:r>
                <a:endParaRPr lang="el-GR" sz="1600" dirty="0">
                  <a:latin typeface="+mj-lt"/>
                </a:endParaRPr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buNone/>
                </a:pPr>
                <a:endParaRPr lang="el-GR" sz="1800" dirty="0">
                  <a:latin typeface="+mj-lt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507288" cy="5112568"/>
              </a:xfrm>
              <a:blipFill rotWithShape="1">
                <a:blip r:embed="rId2"/>
                <a:stretch>
                  <a:fillRect l="-645" t="-5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0" name="Ορθογώνιο 9"/>
          <p:cNvSpPr/>
          <p:nvPr/>
        </p:nvSpPr>
        <p:spPr>
          <a:xfrm>
            <a:off x="539552" y="2492896"/>
            <a:ext cx="41044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9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8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/>
              <a:t>Οριακές </a:t>
            </a:r>
            <a:r>
              <a:rPr lang="el-GR" sz="3200" dirty="0" smtClean="0"/>
              <a:t>Συνθήκες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651304" cy="5112568"/>
              </a:xfrm>
            </p:spPr>
            <p:txBody>
              <a:bodyPr>
                <a:noAutofit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el-GR" dirty="0" smtClean="0">
                    <a:latin typeface="+mj-lt"/>
                  </a:rPr>
                  <a:t>Στον πυθμένα</a:t>
                </a:r>
              </a:p>
              <a:p>
                <a:pPr marL="715963" lvl="1" indent="-350838"/>
                <a:r>
                  <a:rPr lang="el-GR" dirty="0">
                    <a:latin typeface="+mj-lt"/>
                  </a:rPr>
                  <a:t>Οριζόντιος</a:t>
                </a:r>
              </a:p>
              <a:p>
                <a:pPr marL="715963" lvl="1" indent="-350838"/>
                <a:r>
                  <a:rPr lang="el-GR" dirty="0" err="1" smtClean="0">
                    <a:latin typeface="+mj-lt"/>
                  </a:rPr>
                  <a:t>Αδιαπέρατος</a:t>
                </a:r>
                <a:endParaRPr lang="el-GR" dirty="0" smtClean="0">
                  <a:latin typeface="+mj-lt"/>
                </a:endParaRPr>
              </a:p>
              <a:p>
                <a:pPr marL="84138" lvl="1" indent="-84138">
                  <a:buNone/>
                </a:pPr>
                <a:r>
                  <a:rPr lang="el-GR" dirty="0" smtClean="0">
                    <a:latin typeface="+mj-lt"/>
                  </a:rPr>
                  <a:t>Τότε Κατακόρυφη </a:t>
                </a:r>
                <a:r>
                  <a:rPr lang="el-GR" dirty="0">
                    <a:latin typeface="+mj-lt"/>
                  </a:rPr>
                  <a:t>Ταχύτητα </a:t>
                </a:r>
                <a:r>
                  <a:rPr lang="el-GR" dirty="0" smtClean="0">
                    <a:latin typeface="+mj-lt"/>
                  </a:rPr>
                  <a:t>είναι μηδέν,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l-G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l-GR" dirty="0" smtClean="0">
                    <a:latin typeface="+mj-lt"/>
                  </a:rPr>
                  <a:t>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l-GR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l-GR" dirty="0" smtClean="0">
                    <a:latin typeface="+mj-lt"/>
                  </a:rPr>
                  <a:t> </a:t>
                </a:r>
              </a:p>
              <a:p>
                <a:pPr marL="84138" lvl="1" indent="-84138">
                  <a:buNone/>
                </a:pPr>
                <a:r>
                  <a:rPr lang="el-GR" dirty="0" smtClean="0">
                    <a:latin typeface="+mj-lt"/>
                  </a:rPr>
                  <a:t>Εξ. (2γ) γίνεται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l-GR" sz="2000" dirty="0" smtClean="0">
                    <a:latin typeface="+mj-lt"/>
                  </a:rPr>
                  <a:t>ή</a:t>
                </a:r>
              </a:p>
              <a:p>
                <a:pPr marL="36576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tanh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𝑘𝑑</m:t>
                        </m:r>
                      </m:e>
                    </m:d>
                  </m:oMath>
                </a14:m>
                <a:endParaRPr lang="el-GR" dirty="0" smtClean="0">
                  <a:latin typeface="+mj-lt"/>
                </a:endParaRPr>
              </a:p>
              <a:p>
                <a:pPr marL="365760" lvl="1" indent="0">
                  <a:buNone/>
                </a:pPr>
                <a:r>
                  <a:rPr lang="el-GR" dirty="0" smtClean="0">
                    <a:latin typeface="+mj-lt"/>
                  </a:rPr>
                  <a:t>Στην Εξ. (2γ) πάλι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sinh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cosh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𝑘𝑑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𝑘𝑥</m:t>
                    </m:r>
                  </m:oMath>
                </a14:m>
                <a:r>
                  <a:rPr lang="en-US" dirty="0" smtClean="0">
                    <a:latin typeface="+mj-lt"/>
                  </a:rPr>
                  <a:t>) </a:t>
                </a:r>
                <a:r>
                  <a:rPr lang="el-GR" dirty="0" smtClean="0">
                    <a:latin typeface="+mj-lt"/>
                  </a:rPr>
                  <a:t>εξ. (2δ</a:t>
                </a:r>
                <a:r>
                  <a:rPr lang="en-US" dirty="0" smtClean="0">
                    <a:latin typeface="+mj-lt"/>
                  </a:rPr>
                  <a:t>)</a:t>
                </a:r>
                <a:endParaRPr lang="el-GR" dirty="0" smtClean="0">
                  <a:latin typeface="+mj-lt"/>
                </a:endParaRPr>
              </a:p>
              <a:p>
                <a:pPr marL="365760" lvl="1" indent="0">
                  <a:buNone/>
                </a:pPr>
                <a:endParaRPr lang="el-GR" dirty="0">
                  <a:latin typeface="+mj-lt"/>
                </a:endParaRPr>
              </a:p>
              <a:p>
                <a:pPr marL="0" indent="0">
                  <a:buNone/>
                </a:pPr>
                <a:endParaRPr lang="el-GR" sz="1800" dirty="0">
                  <a:latin typeface="+mj-lt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651304" cy="5112568"/>
              </a:xfrm>
              <a:blipFill rotWithShape="1">
                <a:blip r:embed="rId2"/>
                <a:stretch>
                  <a:fillRect l="-1128" t="-9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2.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/>
              <a:t>Οριακές </a:t>
            </a:r>
            <a:r>
              <a:rPr lang="el-GR" sz="3200" dirty="0" smtClean="0"/>
              <a:t>Συνθήκες</a:t>
            </a:r>
            <a:r>
              <a:rPr lang="el-GR" sz="3200" dirty="0"/>
              <a:t>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- Συνέχεια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87507" y="1268760"/>
                <a:ext cx="8651304" cy="5328592"/>
              </a:xfrm>
            </p:spPr>
            <p:txBody>
              <a:bodyPr>
                <a:noAutofit/>
              </a:bodyPr>
              <a:lstStyle/>
              <a:p>
                <a:pPr marL="514350" lvl="0" indent="-514350">
                  <a:buFont typeface="+mj-lt"/>
                  <a:buAutoNum type="arabicPeriod" startAt="2"/>
                </a:pPr>
                <a:r>
                  <a:rPr lang="el-GR" dirty="0" smtClean="0">
                    <a:latin typeface="+mj-lt"/>
                  </a:rPr>
                  <a:t>Στην επιφάνεια</a:t>
                </a:r>
              </a:p>
              <a:p>
                <a:pPr marL="536575" lvl="1" indent="-273050">
                  <a:buFont typeface="+mj-lt"/>
                  <a:buAutoNum type="romanLcPeriod"/>
                </a:pPr>
                <a:r>
                  <a:rPr lang="el-GR" dirty="0" smtClean="0">
                    <a:latin typeface="+mj-lt"/>
                  </a:rPr>
                  <a:t>Τα σωματίδια παραμένουν</a:t>
                </a:r>
              </a:p>
              <a:p>
                <a:pPr marL="365125" lvl="1" indent="0">
                  <a:spcBef>
                    <a:spcPts val="0"/>
                  </a:spcBef>
                  <a:buNone/>
                </a:pPr>
                <a:r>
                  <a:rPr lang="el-GR" dirty="0" smtClean="0">
                    <a:latin typeface="+mj-lt"/>
                  </a:rPr>
                  <a:t>στην επιφάνεια (</a:t>
                </a:r>
                <a:r>
                  <a:rPr lang="en-US" dirty="0">
                    <a:latin typeface="+mj-lt"/>
                  </a:rPr>
                  <a:t>Kinematic </a:t>
                </a:r>
                <a:endParaRPr lang="el-GR" dirty="0" smtClean="0">
                  <a:latin typeface="+mj-lt"/>
                </a:endParaRPr>
              </a:p>
              <a:p>
                <a:pPr marL="365125" lvl="1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+mj-lt"/>
                  </a:rPr>
                  <a:t>free-surface </a:t>
                </a:r>
                <a:r>
                  <a:rPr lang="en-US" dirty="0">
                    <a:latin typeface="+mj-lt"/>
                  </a:rPr>
                  <a:t>boundary condition or </a:t>
                </a:r>
                <a:r>
                  <a:rPr lang="en-US" b="1" dirty="0" smtClean="0">
                    <a:solidFill>
                      <a:srgbClr val="FF3300"/>
                    </a:solidFill>
                    <a:latin typeface="+mj-lt"/>
                  </a:rPr>
                  <a:t>KFSBC</a:t>
                </a:r>
                <a:r>
                  <a:rPr lang="el-GR" dirty="0" smtClean="0">
                    <a:latin typeface="+mj-lt"/>
                  </a:rPr>
                  <a:t>)</a:t>
                </a:r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Τότε η ταχύτητα του ρευστού κάθετη στην επιφάνεια πρέπει να είναι ίση με την ταχύτητα της επιφάνειας κατά μήκος της καθέτου.</a:t>
                </a:r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Για μία δεδομένη τιμή του </a:t>
                </a:r>
                <a:r>
                  <a:rPr lang="en-US" sz="1800" i="1" dirty="0" smtClean="0">
                    <a:latin typeface="+mj-lt"/>
                  </a:rPr>
                  <a:t>x</a:t>
                </a: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>
                    <a:latin typeface="+mj-lt"/>
                  </a:rPr>
                  <a:t>έ</a:t>
                </a:r>
                <a:r>
                  <a:rPr lang="el-GR" sz="1800" dirty="0" smtClean="0">
                    <a:latin typeface="+mj-lt"/>
                  </a:rPr>
                  <a:t>στω ότι </a:t>
                </a:r>
                <a:r>
                  <a:rPr lang="en-US" sz="1800" i="1" dirty="0" smtClean="0">
                    <a:latin typeface="+mj-lt"/>
                  </a:rPr>
                  <a:t>z=</a:t>
                </a:r>
                <a:r>
                  <a:rPr lang="el-GR" sz="1800" i="1" dirty="0" smtClean="0">
                    <a:latin typeface="+mj-lt"/>
                  </a:rPr>
                  <a:t>η </a:t>
                </a:r>
                <a:r>
                  <a:rPr lang="el-GR" sz="1800" dirty="0" smtClean="0">
                    <a:latin typeface="+mj-lt"/>
                  </a:rPr>
                  <a:t>αντιπροσωπεύει ένα σημείο </a:t>
                </a:r>
                <a:r>
                  <a:rPr lang="en-US" sz="1800" dirty="0" smtClean="0">
                    <a:latin typeface="+mj-lt"/>
                  </a:rPr>
                  <a:t>P</a:t>
                </a:r>
                <a:r>
                  <a:rPr lang="el-GR" sz="1800" dirty="0" smtClean="0">
                    <a:latin typeface="+mj-lt"/>
                  </a:rPr>
                  <a:t> πάνω στην επιφάνεια σε χρόνο </a:t>
                </a:r>
                <a:r>
                  <a:rPr lang="en-US" sz="1800" i="1" dirty="0" smtClean="0">
                    <a:latin typeface="+mj-lt"/>
                  </a:rPr>
                  <a:t>t</a:t>
                </a:r>
                <a:r>
                  <a:rPr lang="en-US" sz="1800" dirty="0" smtClean="0">
                    <a:latin typeface="+mj-lt"/>
                  </a:rPr>
                  <a:t>. </a:t>
                </a:r>
                <a:r>
                  <a:rPr lang="el-GR" sz="1800" dirty="0" smtClean="0">
                    <a:latin typeface="+mj-lt"/>
                  </a:rPr>
                  <a:t>Σε χρόνο </a:t>
                </a:r>
                <a:r>
                  <a:rPr lang="en-US" sz="1800" i="1" dirty="0" smtClean="0">
                    <a:latin typeface="+mj-lt"/>
                  </a:rPr>
                  <a:t>t+</a:t>
                </a:r>
                <a:r>
                  <a:rPr lang="el-GR" sz="1800" i="1" dirty="0">
                    <a:latin typeface="+mj-lt"/>
                  </a:rPr>
                  <a:t>δ</a:t>
                </a:r>
                <a:r>
                  <a:rPr lang="en-US" sz="1800" i="1" dirty="0" smtClean="0">
                    <a:latin typeface="+mj-lt"/>
                  </a:rPr>
                  <a:t>t, </a:t>
                </a:r>
                <a:r>
                  <a:rPr lang="el-GR" sz="1800" dirty="0" smtClean="0">
                    <a:latin typeface="+mj-lt"/>
                  </a:rPr>
                  <a:t>η επιφάνεια θα δίνεται από </a:t>
                </a:r>
                <a:r>
                  <a:rPr lang="en-US" sz="1800" i="1" dirty="0" smtClean="0">
                    <a:latin typeface="+mj-lt"/>
                  </a:rPr>
                  <a:t>z=</a:t>
                </a:r>
                <a:r>
                  <a:rPr lang="el-GR" sz="1800" i="1" dirty="0" err="1" smtClean="0">
                    <a:latin typeface="+mj-lt"/>
                  </a:rPr>
                  <a:t>η+δη</a:t>
                </a:r>
                <a:r>
                  <a:rPr lang="el-GR" sz="1800" i="1" dirty="0" smtClean="0">
                    <a:latin typeface="+mj-lt"/>
                  </a:rPr>
                  <a:t>.</a:t>
                </a:r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Από το αριστερό τμήμα της εικόνας: η ταχύτητα της επιφάνειας πάνω στην κάθετο, μέσω του σημείου Ρ είναι: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1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800" b="0" i="1" smtClean="0">
                                <a:latin typeface="Cambria Math"/>
                              </a:rPr>
                              <m:t>𝜂</m:t>
                            </m:r>
                            <m:r>
                              <a:rPr lang="el-GR" sz="1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  <m:t>𝜕𝜂</m:t>
                            </m:r>
                          </m:e>
                        </m:d>
                        <m:r>
                          <a:rPr lang="el-GR" sz="1800" b="0" i="1" smtClean="0">
                            <a:latin typeface="Cambria Math"/>
                          </a:rPr>
                          <m:t>−</m:t>
                        </m:r>
                        <m:r>
                          <a:rPr lang="el-GR" sz="1800" b="0" i="1" smtClean="0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el-GR" sz="18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cos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cos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1800" dirty="0" smtClean="0"/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Από το δεξιό τμήμα της εικόνας: η ταχύτητα του ρευστού κατά μήκος της ίδιας καθέτου είναι: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cos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</a:rPr>
                      <m:t>𝑢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sin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l-GR" sz="1800" dirty="0">
                  <a:latin typeface="+mj-lt"/>
                </a:endParaRPr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Εξισώνοντας τα παραπάνω έχουμε: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cos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l-GR" sz="1800" dirty="0" smtClean="0"/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𝑤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cos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𝑢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l-GR" sz="1800" dirty="0" smtClean="0">
                    <a:latin typeface="+mj-lt"/>
                  </a:rPr>
                  <a:t>   ή</a:t>
                </a:r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 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l-GR" sz="1800" dirty="0"/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𝑢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tan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l-GR" sz="1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1800" b="0" i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l-GR" sz="1800" dirty="0">
                  <a:latin typeface="+mj-lt"/>
                </a:endParaRPr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l-GR" sz="1800" dirty="0">
                  <a:latin typeface="+mj-lt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507" y="1268760"/>
                <a:ext cx="8651304" cy="5328592"/>
              </a:xfrm>
              <a:blipFill rotWithShape="1">
                <a:blip r:embed="rId2"/>
                <a:stretch>
                  <a:fillRect l="-1198" t="-915" r="-1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48" y="260648"/>
            <a:ext cx="4821948" cy="25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7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/>
              <a:t>Οριακές </a:t>
            </a:r>
            <a:r>
              <a:rPr lang="el-GR" sz="3200" dirty="0" smtClean="0"/>
              <a:t>Συνθήκες- Συνέχεια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87507" y="1268760"/>
                <a:ext cx="8651304" cy="5112568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l-GR" sz="1800" dirty="0"/>
                  <a:t>=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1800" b="0" i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1800" dirty="0" smtClean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el-GR" sz="1800" dirty="0" smtClean="0">
                    <a:latin typeface="+mj-lt"/>
                  </a:rPr>
                  <a:t>Όμως εφόσον </a:t>
                </a:r>
                <a:r>
                  <a:rPr lang="el-GR" sz="1800" i="1" dirty="0" err="1" smtClean="0">
                    <a:latin typeface="+mj-lt"/>
                  </a:rPr>
                  <a:t>α&lt;&lt;λ</a:t>
                </a:r>
                <a:r>
                  <a:rPr lang="el-GR" sz="1800" i="1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τότε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l-GR" sz="1800" b="0" i="1" smtClean="0"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r>
                  <a:rPr lang="el-GR" sz="1800" dirty="0" smtClean="0">
                    <a:latin typeface="+mj-lt"/>
                  </a:rPr>
                  <a:t>, και άρα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l-GR" sz="1800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endParaRPr lang="en-US" sz="1800" b="0" dirty="0" smtClean="0">
                  <a:latin typeface="+mj-lt"/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l-GR" sz="1800" dirty="0" smtClean="0">
                    <a:latin typeface="+mj-lt"/>
                  </a:rPr>
                  <a:t>Άρα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l-GR" sz="1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l-GR" sz="18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+mj-lt"/>
                  </a:rPr>
                  <a:t> και άρα από την εξίσωση (2δ) </a:t>
                </a:r>
                <a:r>
                  <a:rPr lang="el-GR" sz="1800" dirty="0" smtClean="0">
                    <a:latin typeface="+mj-lt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l-GR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sinh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1800" b="0" i="1" smtClean="0">
                                    <a:latin typeface="Cambria Math"/>
                                  </a:rPr>
                                  <m:t>𝜂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cosh</m:t>
                        </m:r>
                        <m:r>
                          <a:rPr lang="en-US" sz="1800" i="1">
                            <a:latin typeface="Cambria Math"/>
                          </a:rPr>
                          <m:t>⁡(</m:t>
                        </m:r>
                        <m:r>
                          <a:rPr lang="en-US" sz="1800" i="1">
                            <a:latin typeface="Cambria Math"/>
                          </a:rPr>
                          <m:t>𝑘𝑑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cos</m:t>
                    </m:r>
                    <m:r>
                      <a:rPr lang="en-US" sz="1800" i="1">
                        <a:latin typeface="Cambria Math"/>
                      </a:rPr>
                      <m:t>⁡(</m:t>
                    </m:r>
                    <m:r>
                      <a:rPr lang="el-GR" sz="1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𝑘𝑥</m:t>
                    </m:r>
                  </m:oMath>
                </a14:m>
                <a:r>
                  <a:rPr lang="en-US" sz="1800" dirty="0"/>
                  <a:t>) </a:t>
                </a:r>
                <a:endParaRPr lang="el-GR" sz="1800" dirty="0" smtClean="0"/>
              </a:p>
              <a:p>
                <a:pPr marL="0" lvl="0" indent="0">
                  <a:buNone/>
                </a:pPr>
                <a:r>
                  <a:rPr lang="el-GR" sz="1800" dirty="0" smtClean="0">
                    <a:latin typeface="+mj-lt"/>
                  </a:rPr>
                  <a:t>Επίσης, αφού </a:t>
                </a:r>
                <a:r>
                  <a:rPr lang="el-GR" sz="1800" i="1" dirty="0">
                    <a:latin typeface="+mj-lt"/>
                  </a:rPr>
                  <a:t>α</a:t>
                </a:r>
                <a:r>
                  <a:rPr lang="el-GR" sz="1800" i="1" dirty="0" smtClean="0">
                    <a:latin typeface="+mj-lt"/>
                  </a:rPr>
                  <a:t>&lt;&lt;</a:t>
                </a:r>
                <a:r>
                  <a:rPr lang="en-US" sz="1800" i="1" dirty="0" smtClean="0">
                    <a:latin typeface="+mj-lt"/>
                  </a:rPr>
                  <a:t>d, </a:t>
                </a:r>
                <a:r>
                  <a:rPr lang="el-GR" sz="1800" dirty="0" smtClean="0">
                    <a:latin typeface="+mj-lt"/>
                  </a:rPr>
                  <a:t>τότε </a:t>
                </a:r>
                <a:r>
                  <a:rPr lang="el-GR" sz="1800" i="1" dirty="0" smtClean="0">
                    <a:latin typeface="+mj-lt"/>
                  </a:rPr>
                  <a:t>η&lt;&lt;</a:t>
                </a:r>
                <a:r>
                  <a:rPr lang="en-US" sz="1800" i="1" dirty="0" smtClean="0">
                    <a:latin typeface="+mj-lt"/>
                  </a:rPr>
                  <a:t>d</a:t>
                </a:r>
                <a:r>
                  <a:rPr lang="el-GR" sz="1800" i="1" dirty="0" smtClean="0">
                    <a:latin typeface="+mj-lt"/>
                  </a:rPr>
                  <a:t>, </a:t>
                </a:r>
                <a:r>
                  <a:rPr lang="el-GR" sz="1800" dirty="0" smtClean="0">
                    <a:latin typeface="+mj-lt"/>
                  </a:rPr>
                  <a:t> άρα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sinh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𝜂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l-GR" sz="1800" i="1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sinh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sz="1800" dirty="0" smtClean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el-GR" sz="1800" dirty="0" smtClean="0">
                    <a:latin typeface="+mj-lt"/>
                  </a:rPr>
                  <a:t>Ολοκληρώνοντας έχουμε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latin typeface="Cambria Math"/>
                      </a:rPr>
                      <m:t>𝜂</m:t>
                    </m:r>
                    <m:r>
                      <a:rPr lang="el-G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sinh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𝑘𝑑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l-GR" sz="1800" b="0" i="1" smtClean="0">
                            <a:latin typeface="Cambria Math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⁡(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𝑘𝑑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sin</m:t>
                    </m:r>
                    <m:r>
                      <a:rPr lang="en-US" sz="1800" b="0" i="1" smtClean="0">
                        <a:latin typeface="Cambria Math"/>
                      </a:rPr>
                      <m:t>⁡(</m:t>
                    </m:r>
                    <m:r>
                      <a:rPr lang="el-GR" sz="1800" b="0" i="1" smtClean="0">
                        <a:latin typeface="Cambria Math"/>
                      </a:rPr>
                      <m:t>𝜔</m:t>
                    </m:r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</a:rPr>
                      <m:t>𝑘𝑥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Όμως εξ ορισμού 	         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</a:rPr>
                      <m:t>𝜂</m:t>
                    </m:r>
                    <m:r>
                      <a:rPr lang="el-GR" sz="1800" i="1">
                        <a:latin typeface="Cambria Math"/>
                      </a:rPr>
                      <m:t>=</m:t>
                    </m:r>
                    <m:r>
                      <a:rPr lang="el-GR" sz="1800" b="0" i="1" smtClean="0">
                        <a:latin typeface="Cambria Math"/>
                      </a:rPr>
                      <m:t>𝛼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1800" dirty="0" smtClean="0"/>
                  <a:t> </a:t>
                </a:r>
                <a:r>
                  <a:rPr lang="el-GR" sz="1800" dirty="0" smtClean="0">
                    <a:latin typeface="+mj-lt"/>
                  </a:rPr>
                  <a:t>Εξ. (2ε)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𝑎</m:t>
                    </m:r>
                    <m:r>
                      <a:rPr lang="el-G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l-GR" sz="1800" b="0" i="1" smtClean="0">
                            <a:latin typeface="Cambria Math"/>
                          </a:rPr>
                          <m:t>𝜔</m:t>
                        </m:r>
                      </m:den>
                    </m:f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tanh</m:t>
                    </m:r>
                    <m:r>
                      <a:rPr lang="en-US" sz="1800" b="0" i="1" smtClean="0">
                        <a:latin typeface="Cambria Math"/>
                      </a:rPr>
                      <m:t>⁡(</m:t>
                    </m:r>
                    <m:r>
                      <a:rPr lang="en-US" sz="1800" b="0" i="1" smtClean="0">
                        <a:latin typeface="Cambria Math"/>
                      </a:rPr>
                      <m:t>𝑘𝑑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lvl="0" indent="0">
                  <a:buNone/>
                </a:pPr>
                <a:endParaRPr lang="el-GR" sz="1800" dirty="0">
                  <a:latin typeface="+mj-lt"/>
                </a:endParaRPr>
              </a:p>
              <a:p>
                <a:pPr marL="0" lvl="1" indent="0">
                  <a:buNone/>
                </a:pPr>
                <a:r>
                  <a:rPr lang="el-GR" sz="1800" dirty="0" smtClean="0">
                    <a:latin typeface="+mj-lt"/>
                  </a:rPr>
                  <a:t>Αντικαθιστώντας στις (2β) και (2δ) παίρνουμε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𝑢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l-GR" sz="1800" b="0" i="1" smtClean="0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cosh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⁡[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sinh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𝑘𝑑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8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 smtClean="0">
                  <a:latin typeface="+mj-lt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𝑤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𝑎</m:t>
                          </m:r>
                          <m:r>
                            <a:rPr lang="el-GR" sz="1800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h</m:t>
                          </m:r>
                          <m:r>
                            <a:rPr lang="en-US" sz="1800" i="1">
                              <a:latin typeface="Cambria Math"/>
                            </a:rPr>
                            <m:t>⁡[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sinh</m:t>
                          </m:r>
                          <m:r>
                            <a:rPr lang="en-US" sz="1800" i="1">
                              <a:latin typeface="Cambria Math"/>
                            </a:rPr>
                            <m:t>⁡(</m:t>
                          </m:r>
                          <m:r>
                            <a:rPr lang="en-US" sz="1800" i="1">
                              <a:latin typeface="Cambria Math"/>
                            </a:rPr>
                            <m:t>𝑘𝑑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 smtClean="0">
                  <a:latin typeface="+mj-lt"/>
                </a:endParaRPr>
              </a:p>
              <a:p>
                <a:pPr marL="0" lvl="1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lvl="1" indent="0">
                  <a:buNone/>
                </a:pPr>
                <a:endParaRPr lang="el-GR" sz="1800" dirty="0">
                  <a:latin typeface="+mj-lt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507" y="1268760"/>
                <a:ext cx="8651304" cy="5112568"/>
              </a:xfrm>
              <a:blipFill rotWithShape="1">
                <a:blip r:embed="rId2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Δεξιό άγκιστρο 5"/>
          <p:cNvSpPr/>
          <p:nvPr/>
        </p:nvSpPr>
        <p:spPr>
          <a:xfrm>
            <a:off x="8028384" y="2276872"/>
            <a:ext cx="43204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2572453" y="3645024"/>
            <a:ext cx="1927539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ό άγκιστρο 8"/>
          <p:cNvSpPr/>
          <p:nvPr/>
        </p:nvSpPr>
        <p:spPr>
          <a:xfrm>
            <a:off x="5364088" y="3140968"/>
            <a:ext cx="432048" cy="864096"/>
          </a:xfrm>
          <a:prstGeom prst="rightBrace">
            <a:avLst>
              <a:gd name="adj1" fmla="val 8333"/>
              <a:gd name="adj2" fmla="val 82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2705526" y="4725144"/>
            <a:ext cx="366667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6434935" y="5152546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Εξ</a:t>
            </a:r>
            <a:r>
              <a:rPr lang="el-GR" dirty="0">
                <a:latin typeface="+mj-lt"/>
              </a:rPr>
              <a:t>ς</a:t>
            </a:r>
            <a:r>
              <a:rPr lang="en-GB" dirty="0">
                <a:latin typeface="+mj-lt"/>
              </a:rPr>
              <a:t>. </a:t>
            </a:r>
            <a:r>
              <a:rPr lang="en-GB" dirty="0" smtClean="0">
                <a:latin typeface="+mj-lt"/>
              </a:rPr>
              <a:t>(</a:t>
            </a:r>
            <a:r>
              <a:rPr lang="el-GR" dirty="0" smtClean="0">
                <a:latin typeface="+mj-lt"/>
              </a:rPr>
              <a:t>2ζ</a:t>
            </a:r>
            <a:r>
              <a:rPr lang="en-GB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92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US" sz="3200" dirty="0"/>
              <a:t>2.</a:t>
            </a:r>
            <a:r>
              <a:rPr lang="el-GR" sz="3200" dirty="0"/>
              <a:t>3</a:t>
            </a:r>
            <a:r>
              <a:rPr lang="en-US" sz="3200" dirty="0"/>
              <a:t> </a:t>
            </a:r>
            <a:r>
              <a:rPr lang="el-GR" sz="3200" dirty="0"/>
              <a:t>Οριακές Συνθήκες- </a:t>
            </a:r>
            <a:r>
              <a:rPr lang="el-GR" sz="3200" dirty="0" smtClean="0"/>
              <a:t>Συνέχεια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l-GR" dirty="0">
                <a:latin typeface="+mj-lt"/>
              </a:rPr>
              <a:t>Στην επιφάνεια</a:t>
            </a:r>
          </a:p>
          <a:p>
            <a:pPr marL="777875" lvl="1" indent="-514350">
              <a:buFont typeface="+mj-lt"/>
              <a:buAutoNum type="romanLcPeriod" startAt="2"/>
            </a:pPr>
            <a:r>
              <a:rPr lang="el-GR" sz="1800" b="1" i="1" smtClean="0">
                <a:latin typeface="+mj-lt"/>
              </a:rPr>
              <a:t>“</a:t>
            </a:r>
            <a:r>
              <a:rPr lang="el-GR" sz="1800" b="1" i="1" dirty="0" smtClean="0">
                <a:latin typeface="+mj-lt"/>
              </a:rPr>
              <a:t>Η </a:t>
            </a:r>
            <a:r>
              <a:rPr lang="el-GR" sz="1800" b="1" i="1" dirty="0">
                <a:latin typeface="+mj-lt"/>
              </a:rPr>
              <a:t>πίεση στην ελεύθερη επιφάνεια είναι σταθερή” (π.χ. ατμοσφαιρική</a:t>
            </a:r>
            <a:r>
              <a:rPr lang="el-GR" sz="1800" b="1" i="1" dirty="0" smtClean="0">
                <a:latin typeface="+mj-lt"/>
              </a:rPr>
              <a:t>).</a:t>
            </a:r>
            <a:endParaRPr lang="en-US" sz="1800" b="1" i="1" dirty="0" smtClean="0">
              <a:latin typeface="+mj-lt"/>
            </a:endParaRPr>
          </a:p>
          <a:p>
            <a:pPr marL="365125" lvl="1" indent="0">
              <a:spcBef>
                <a:spcPts val="0"/>
              </a:spcBef>
              <a:buNone/>
            </a:pPr>
            <a:r>
              <a:rPr lang="el-GR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Dynamic free-surface </a:t>
            </a:r>
            <a:r>
              <a:rPr lang="en-US" sz="1800" dirty="0">
                <a:latin typeface="+mj-lt"/>
              </a:rPr>
              <a:t>boundary condition or </a:t>
            </a:r>
            <a:r>
              <a:rPr lang="en-US" sz="1800" b="1" dirty="0" smtClean="0">
                <a:solidFill>
                  <a:srgbClr val="FF3300"/>
                </a:solidFill>
                <a:latin typeface="+mj-lt"/>
              </a:rPr>
              <a:t>DFSBC</a:t>
            </a:r>
            <a:r>
              <a:rPr lang="el-GR" sz="18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+mj-lt"/>
              </a:rPr>
              <a:t>				</a:t>
            </a:r>
            <a:endParaRPr lang="el-GR" sz="1800" dirty="0">
              <a:latin typeface="+mj-lt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817294" y="2749521"/>
            <a:ext cx="4968552" cy="1944216"/>
            <a:chOff x="3047" y="5783"/>
            <a:chExt cx="5805" cy="2021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3047" y="7804"/>
              <a:ext cx="5805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047" y="6170"/>
              <a:ext cx="5805" cy="652"/>
            </a:xfrm>
            <a:custGeom>
              <a:avLst/>
              <a:gdLst>
                <a:gd name="T0" fmla="*/ 0 w 5805"/>
                <a:gd name="T1" fmla="*/ 645 h 652"/>
                <a:gd name="T2" fmla="*/ 1505 w 5805"/>
                <a:gd name="T3" fmla="*/ 0 h 652"/>
                <a:gd name="T4" fmla="*/ 3010 w 5805"/>
                <a:gd name="T5" fmla="*/ 645 h 652"/>
                <a:gd name="T6" fmla="*/ 4386 w 5805"/>
                <a:gd name="T7" fmla="*/ 43 h 652"/>
                <a:gd name="T8" fmla="*/ 5805 w 5805"/>
                <a:gd name="T9" fmla="*/ 60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5" h="652">
                  <a:moveTo>
                    <a:pt x="0" y="645"/>
                  </a:moveTo>
                  <a:cubicBezTo>
                    <a:pt x="501" y="322"/>
                    <a:pt x="1003" y="0"/>
                    <a:pt x="1505" y="0"/>
                  </a:cubicBezTo>
                  <a:cubicBezTo>
                    <a:pt x="2007" y="0"/>
                    <a:pt x="2530" y="638"/>
                    <a:pt x="3010" y="645"/>
                  </a:cubicBezTo>
                  <a:cubicBezTo>
                    <a:pt x="3490" y="652"/>
                    <a:pt x="3920" y="50"/>
                    <a:pt x="4386" y="43"/>
                  </a:cubicBezTo>
                  <a:cubicBezTo>
                    <a:pt x="4852" y="36"/>
                    <a:pt x="5328" y="319"/>
                    <a:pt x="5805" y="602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090" y="6299"/>
              <a:ext cx="215" cy="3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20" y="6084"/>
              <a:ext cx="172" cy="3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907" y="5912"/>
              <a:ext cx="172" cy="3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509" y="5783"/>
              <a:ext cx="0" cy="3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4939" y="5955"/>
              <a:ext cx="215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5326" y="6213"/>
              <a:ext cx="215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756" y="6428"/>
              <a:ext cx="172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229" y="6428"/>
              <a:ext cx="172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6573" y="6213"/>
              <a:ext cx="172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960" y="5998"/>
              <a:ext cx="129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519" y="5869"/>
              <a:ext cx="0" cy="3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7906" y="5955"/>
              <a:ext cx="129" cy="3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8293" y="6170"/>
              <a:ext cx="172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8680" y="6385"/>
              <a:ext cx="172" cy="30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810" y="7073"/>
              <a:ext cx="279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l-G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Constant</a:t>
              </a:r>
              <a:r>
                <a:rPr kumimoji="0" lang="el-G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5" name="Αντικείμενο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01162"/>
              </p:ext>
            </p:extLst>
          </p:nvPr>
        </p:nvGraphicFramePr>
        <p:xfrm>
          <a:off x="2555600" y="4004912"/>
          <a:ext cx="790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Εξίσωση" r:id="rId3" imgW="787400" imgH="241300" progId="Equation.3">
                  <p:embed/>
                </p:oleObj>
              </mc:Choice>
              <mc:Fallback>
                <p:oleObj name="Εξίσωση" r:id="rId3" imgW="787400" imgH="2413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600" y="4004912"/>
                        <a:ext cx="790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Σημείωση: Αυτή η συνθήκη αγνοεί τις επιδράσεις ροής αέρα (ανέμου).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4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latin typeface="+mj-lt"/>
                  </a:rPr>
                  <a:t>Bernoulli: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𝜌𝜕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nary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𝑔𝑧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r>
                  <a:rPr lang="el-GR" sz="2000" dirty="0">
                    <a:latin typeface="+mj-lt"/>
                  </a:rPr>
                  <a:t>Αφού “α” είναι μικρό </a:t>
                </a:r>
                <a:r>
                  <a:rPr lang="en-US" sz="2000" i="1" dirty="0">
                    <a:latin typeface="+mj-lt"/>
                  </a:rPr>
                  <a:t>u</a:t>
                </a:r>
                <a:r>
                  <a:rPr lang="el-GR" sz="2000" dirty="0">
                    <a:latin typeface="+mj-lt"/>
                  </a:rPr>
                  <a:t> &gt;&gt; </a:t>
                </a:r>
                <a:r>
                  <a:rPr lang="en-US" sz="2000" i="1" dirty="0">
                    <a:latin typeface="+mj-lt"/>
                  </a:rPr>
                  <a:t>u</a:t>
                </a:r>
                <a:r>
                  <a:rPr lang="el-GR" sz="2000" baseline="30000" dirty="0">
                    <a:latin typeface="+mj-lt"/>
                  </a:rPr>
                  <a:t>2</a:t>
                </a:r>
                <a:r>
                  <a:rPr lang="el-GR" sz="2000" dirty="0">
                    <a:latin typeface="+mj-lt"/>
                  </a:rPr>
                  <a:t>,  και έτσι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00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  </a:t>
                </a:r>
                <a:r>
                  <a:rPr lang="el-GR" sz="2000" dirty="0">
                    <a:latin typeface="+mj-lt"/>
                  </a:rPr>
                  <a:t>είναι όρος 2</a:t>
                </a:r>
                <a:r>
                  <a:rPr lang="el-GR" sz="2000" baseline="30000" dirty="0">
                    <a:latin typeface="+mj-lt"/>
                  </a:rPr>
                  <a:t>ης</a:t>
                </a:r>
                <a:r>
                  <a:rPr lang="el-GR" sz="2000" dirty="0">
                    <a:latin typeface="+mj-lt"/>
                  </a:rPr>
                  <a:t> τάξης και μπορεί να παραλειφθεί.</a:t>
                </a:r>
              </a:p>
              <a:p>
                <a:r>
                  <a:rPr lang="el-GR" sz="2000" dirty="0">
                    <a:latin typeface="+mj-lt"/>
                  </a:rPr>
                  <a:t>Αντικαθιστώντας την </a:t>
                </a:r>
                <a:r>
                  <a:rPr lang="en-US" sz="2000" i="1" dirty="0">
                    <a:latin typeface="+mj-lt"/>
                  </a:rPr>
                  <a:t>u</a:t>
                </a:r>
                <a:r>
                  <a:rPr lang="el-GR" sz="2000" dirty="0">
                    <a:latin typeface="+mj-lt"/>
                  </a:rPr>
                  <a:t>, και θέτοντας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𝑧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l-GR" sz="2000" i="1">
                        <a:latin typeface="Cambria Math"/>
                      </a:rPr>
                      <m:t>𝜂</m:t>
                    </m:r>
                    <m:r>
                      <a:rPr lang="el-GR" sz="2000" i="1">
                        <a:latin typeface="Cambria Math"/>
                      </a:rPr>
                      <m:t>=</m:t>
                    </m:r>
                    <m:r>
                      <a:rPr lang="el-GR" sz="2000" i="1">
                        <a:latin typeface="Cambria Math"/>
                      </a:rPr>
                      <m:t>𝛼</m:t>
                    </m:r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200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  </a:t>
                </a:r>
                <a:r>
                  <a:rPr lang="el-GR" sz="2000" dirty="0">
                    <a:latin typeface="+mj-lt"/>
                  </a:rPr>
                  <a:t>στην επιφάνεια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i="1">
                              <a:latin typeface="Cambria Math"/>
                            </a:rPr>
                            <m:t>𝜌𝛼</m:t>
                          </m:r>
                          <m:sSup>
                            <m:sSup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𝜂</m:t>
                                      </m:r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𝑘𝑑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l-GR" sz="2000" i="1">
                          <a:latin typeface="Cambria Math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</a:rPr>
                        <m:t>𝑔𝑎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  <m:r>
                        <a:rPr lang="en-US" sz="200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r>
                  <a:rPr lang="el-GR" sz="2000" dirty="0">
                    <a:latin typeface="+mj-lt"/>
                  </a:rPr>
                  <a:t>Εξισώνοντας τους συντελεστές της παραπάνω εξίσωσης: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i="1">
                              <a:latin typeface="Cambria Math"/>
                            </a:rPr>
                            <m:t>𝜌𝛼</m:t>
                          </m:r>
                          <m:sSup>
                            <m:sSup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𝜂</m:t>
                                      </m:r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𝑘𝑑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l-GR" sz="2000" i="1">
                          <a:latin typeface="Cambria Math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</a:rPr>
                        <m:t>𝑔𝑎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r>
                        <a:rPr lang="el-GR" sz="20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l-GR" sz="2000" dirty="0">
                  <a:latin typeface="+mj-lt"/>
                </a:endParaRPr>
              </a:p>
              <a:p>
                <a:endParaRPr lang="el-GR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el-GR" sz="2000" dirty="0"/>
              <a:t>Αλλά αφού </a:t>
            </a:r>
            <a:r>
              <a:rPr lang="en-US" sz="2000" i="1" dirty="0">
                <a:sym typeface="Symbol"/>
              </a:rPr>
              <a:t></a:t>
            </a:r>
            <a:r>
              <a:rPr lang="en-US" sz="2000" dirty="0"/>
              <a:t> &lt;&lt; </a:t>
            </a:r>
            <a:r>
              <a:rPr lang="en-US" sz="2000" i="1" dirty="0" smtClean="0"/>
              <a:t>d</a:t>
            </a:r>
            <a:endParaRPr lang="el-GR" sz="2000" i="1" dirty="0" smtClean="0"/>
          </a:p>
          <a:p>
            <a:endParaRPr lang="el-GR" sz="2000" i="1" dirty="0"/>
          </a:p>
          <a:p>
            <a:endParaRPr lang="el-GR" sz="2000" i="1" dirty="0" smtClean="0"/>
          </a:p>
          <a:p>
            <a:pPr marL="0" indent="0">
              <a:buNone/>
            </a:pPr>
            <a:r>
              <a:rPr lang="el-GR" sz="2000" i="1" dirty="0" smtClean="0"/>
              <a:t>Αλλά,</a:t>
            </a:r>
          </a:p>
          <a:p>
            <a:pPr marL="0" indent="0">
              <a:buNone/>
            </a:pPr>
            <a:endParaRPr lang="el-GR" sz="2000" i="1" dirty="0"/>
          </a:p>
          <a:p>
            <a:pPr marL="0" indent="0">
              <a:buNone/>
            </a:pPr>
            <a:r>
              <a:rPr lang="el-GR" sz="2000" i="1" dirty="0" smtClean="0"/>
              <a:t>Επομένως: </a:t>
            </a:r>
            <a:r>
              <a:rPr lang="en-US" sz="2000" dirty="0" smtClean="0"/>
              <a:t> </a:t>
            </a:r>
            <a:r>
              <a:rPr lang="el-GR" sz="2000" dirty="0" smtClean="0"/>
              <a:t>			ή</a:t>
            </a: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5811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35881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35957"/>
            <a:ext cx="752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16906"/>
            <a:ext cx="2286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96" y="3356992"/>
            <a:ext cx="1714500" cy="3905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948264" y="3341338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Εξ</a:t>
            </a:r>
            <a:r>
              <a:rPr lang="en-US" dirty="0"/>
              <a:t>. </a:t>
            </a:r>
            <a:r>
              <a:rPr lang="el-GR" dirty="0" smtClean="0"/>
              <a:t>(2η)</a:t>
            </a:r>
            <a:endParaRPr lang="el-GR" dirty="0"/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4554"/>
            <a:ext cx="1724025" cy="342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54941"/>
              </p:ext>
            </p:extLst>
          </p:nvPr>
        </p:nvGraphicFramePr>
        <p:xfrm>
          <a:off x="799381" y="4509120"/>
          <a:ext cx="676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4" name="Εξίσωση" r:id="rId9" imgW="672808" imgH="571252" progId="Equation.3">
                  <p:embed/>
                </p:oleObj>
              </mc:Choice>
              <mc:Fallback>
                <p:oleObj name="Εξίσωση" r:id="rId9" imgW="672808" imgH="57125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81" y="4509120"/>
                        <a:ext cx="6762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3312368" cy="6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94274"/>
            <a:ext cx="400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Τίτλος 1"/>
          <p:cNvSpPr txBox="1">
            <a:spLocks/>
          </p:cNvSpPr>
          <p:nvPr/>
        </p:nvSpPr>
        <p:spPr>
          <a:xfrm>
            <a:off x="437873" y="620688"/>
            <a:ext cx="8229600" cy="6366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/>
              <a:t>2.5 Ταχύτητα μετάδοσης (</a:t>
            </a:r>
            <a:r>
              <a:rPr lang="en-US" sz="3200" dirty="0" smtClean="0"/>
              <a:t>c)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5199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2.</a:t>
            </a:r>
            <a:r>
              <a:rPr lang="el-GR" sz="3200" dirty="0"/>
              <a:t>3</a:t>
            </a:r>
            <a:r>
              <a:rPr lang="en-US" sz="3200" dirty="0"/>
              <a:t> </a:t>
            </a:r>
            <a:r>
              <a:rPr lang="el-GR" sz="3200" dirty="0"/>
              <a:t>Οριακές Συνθήκες- </a:t>
            </a:r>
            <a:r>
              <a:rPr lang="el-GR" sz="3200" dirty="0" smtClean="0"/>
              <a:t>Συνέχεια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> </a:t>
            </a:r>
            <a:r>
              <a:rPr lang="en-US" sz="3200" dirty="0" smtClean="0"/>
              <a:t>-</a:t>
            </a:r>
            <a:r>
              <a:rPr lang="el-GR" sz="3200" dirty="0" smtClean="0"/>
              <a:t>Ταχύτητα </a:t>
            </a:r>
            <a:r>
              <a:rPr lang="el-GR" sz="3200" dirty="0"/>
              <a:t>μετάδοσης (</a:t>
            </a:r>
            <a:r>
              <a:rPr lang="en-US" sz="3200" dirty="0"/>
              <a:t>c)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>
                <a:latin typeface="+mj-lt"/>
              </a:rPr>
              <a:t>Εξ ορισμού η περίοδος είναι ο χρόνος που χρειάζεται το κύμα για να διανύσει απόσταση ίση με το μήκος, </a:t>
            </a:r>
            <a:r>
              <a:rPr lang="en-US" sz="1800" dirty="0">
                <a:latin typeface="+mj-lt"/>
                <a:sym typeface="Symbol"/>
              </a:rPr>
              <a:t></a:t>
            </a:r>
            <a:r>
              <a:rPr lang="el-GR" sz="18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7972"/>
            <a:ext cx="9715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el-GR" u="sng" dirty="0">
                <a:latin typeface="+mj-lt"/>
              </a:rPr>
              <a:t>Συνιστώσες </a:t>
            </a:r>
            <a:r>
              <a:rPr lang="el-GR" u="sng" dirty="0" smtClean="0">
                <a:latin typeface="+mj-lt"/>
              </a:rPr>
              <a:t>ταχύτητας:</a:t>
            </a:r>
            <a:endParaRPr lang="el-GR" u="sng" dirty="0">
              <a:latin typeface="+mj-lt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Ορθογώνιο 6"/>
          <p:cNvSpPr/>
          <p:nvPr/>
        </p:nvSpPr>
        <p:spPr>
          <a:xfrm>
            <a:off x="7740352" y="3155434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Εξ</a:t>
            </a:r>
            <a:r>
              <a:rPr lang="el-GR" dirty="0">
                <a:latin typeface="+mj-lt"/>
              </a:rPr>
              <a:t>ς</a:t>
            </a:r>
            <a:r>
              <a:rPr lang="en-GB" dirty="0">
                <a:latin typeface="+mj-lt"/>
              </a:rPr>
              <a:t>. </a:t>
            </a:r>
            <a:r>
              <a:rPr lang="en-GB" dirty="0" smtClean="0">
                <a:latin typeface="+mj-lt"/>
              </a:rPr>
              <a:t>(</a:t>
            </a:r>
            <a:r>
              <a:rPr lang="el-GR" dirty="0" smtClean="0">
                <a:latin typeface="+mj-lt"/>
              </a:rPr>
              <a:t>2ζ</a:t>
            </a:r>
            <a:r>
              <a:rPr lang="en-GB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471680" cy="412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7543"/>
            <a:ext cx="161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756794" y="3429000"/>
            <a:ext cx="965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5536" y="2449660"/>
            <a:ext cx="0" cy="5635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94" y="3340100"/>
            <a:ext cx="1619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5063721" y="1816794"/>
                <a:ext cx="3779912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l-GR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cosh</m:t>
                          </m:r>
                          <m:r>
                            <a:rPr lang="en-US" i="1">
                              <a:latin typeface="Cambria Math"/>
                            </a:rPr>
                            <m:t>⁡[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sinh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</a:rPr>
                            <m:t>𝑘𝑑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l-GR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sinh</m:t>
                          </m:r>
                          <m:r>
                            <a:rPr lang="en-US" i="1">
                              <a:latin typeface="Cambria Math"/>
                            </a:rPr>
                            <m:t>⁡[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sinh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</a:rPr>
                            <m:t>𝑘𝑑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721" y="1816794"/>
                <a:ext cx="3779912" cy="12657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5148064" y="1340768"/>
                <a:ext cx="2927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𝜂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𝛼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r>
                  <a:rPr lang="el-GR" dirty="0"/>
                  <a:t> </a:t>
                </a:r>
                <a:r>
                  <a:rPr lang="el-GR" dirty="0">
                    <a:latin typeface="+mj-lt"/>
                  </a:rPr>
                  <a:t>Εξ. (2ε) </a:t>
                </a: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340768"/>
                <a:ext cx="29273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/>
              <a:t>Οριακές </a:t>
            </a:r>
            <a:r>
              <a:rPr lang="el-GR" sz="3200" dirty="0" smtClean="0"/>
              <a:t>Συνθήκες- Συνέχεια</a:t>
            </a:r>
            <a:endParaRPr lang="el-G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69260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82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Ταχύτητες και επιταχύνσεις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0041" y="1168351"/>
            <a:ext cx="40481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6"/>
              <p:cNvSpPr>
                <a:spLocks noGrp="1"/>
              </p:cNvSpPr>
              <p:nvPr>
                <p:ph idx="1"/>
              </p:nvPr>
            </p:nvSpPr>
            <p:spPr>
              <a:xfrm>
                <a:off x="5389240" y="1340768"/>
                <a:ext cx="3754760" cy="180818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𝑢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𝑎</m:t>
                          </m:r>
                          <m:r>
                            <a:rPr lang="el-GR" sz="1800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cosh</m:t>
                          </m:r>
                          <m:r>
                            <a:rPr lang="en-US" sz="1800" i="1">
                              <a:latin typeface="Cambria Math"/>
                            </a:rPr>
                            <m:t>⁡[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sinh</m:t>
                          </m:r>
                          <m:r>
                            <a:rPr lang="en-US" sz="1800" i="1">
                              <a:latin typeface="Cambria Math"/>
                            </a:rPr>
                            <m:t>⁡(</m:t>
                          </m:r>
                          <m:r>
                            <a:rPr lang="en-US" sz="1800" i="1">
                              <a:latin typeface="Cambria Math"/>
                            </a:rPr>
                            <m:t>𝑘𝑑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𝑤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𝑎</m:t>
                          </m:r>
                          <m:r>
                            <a:rPr lang="el-GR" sz="1800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sinh</m:t>
                          </m:r>
                          <m:r>
                            <a:rPr lang="en-US" sz="1800" i="1">
                              <a:latin typeface="Cambria Math"/>
                            </a:rPr>
                            <m:t>⁡[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sinh</m:t>
                          </m:r>
                          <m:r>
                            <a:rPr lang="en-US" sz="1800" i="1">
                              <a:latin typeface="Cambria Math"/>
                            </a:rPr>
                            <m:t>⁡(</m:t>
                          </m:r>
                          <m:r>
                            <a:rPr lang="en-US" sz="1800" i="1">
                              <a:latin typeface="Cambria Math"/>
                            </a:rPr>
                            <m:t>𝑘𝑑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800" b="0" i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l-G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7" name="Θέση περιεχομένου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240" y="1340768"/>
                <a:ext cx="3754760" cy="18081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6296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SPM 2-14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3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569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1.   Εισαγωγή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dirty="0" smtClean="0"/>
              <a:t>1.1 Εξίσωση Συνέχειας της Μάζας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84984"/>
                <a:ext cx="8507288" cy="30396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+mj-lt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   </a:t>
                </a:r>
                <a:r>
                  <a:rPr lang="el-GR" sz="2000" dirty="0" smtClean="0">
                    <a:latin typeface="+mj-lt"/>
                  </a:rPr>
                  <a:t>(1α) </a:t>
                </a:r>
                <a:r>
                  <a:rPr lang="el-GR" sz="2000" b="1" dirty="0" smtClean="0">
                    <a:solidFill>
                      <a:srgbClr val="FF3300"/>
                    </a:solidFill>
                    <a:latin typeface="+mj-lt"/>
                  </a:rPr>
                  <a:t>Εξίσωση συνέχειας της μάζας  </a:t>
                </a:r>
                <a:r>
                  <a:rPr lang="el-GR" sz="2000" dirty="0" smtClean="0">
                    <a:latin typeface="+mj-lt"/>
                  </a:rPr>
                  <a:t>για 2</a:t>
                </a:r>
                <a:r>
                  <a:rPr lang="en-US" sz="2000" dirty="0" smtClean="0">
                    <a:latin typeface="+mj-lt"/>
                  </a:rPr>
                  <a:t>D</a:t>
                </a:r>
                <a:r>
                  <a:rPr lang="el-GR" sz="2000" dirty="0" smtClean="0">
                    <a:latin typeface="+mj-lt"/>
                  </a:rPr>
                  <a:t> πεδίο ροής.</a:t>
                </a:r>
                <a:endParaRPr lang="el-GR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Αντίστοιχα για 3</a:t>
                </a:r>
                <a:r>
                  <a:rPr lang="en-US" sz="2400" dirty="0" smtClean="0">
                    <a:latin typeface="+mj-lt"/>
                  </a:rPr>
                  <a:t>D</a:t>
                </a:r>
                <a:r>
                  <a:rPr lang="el-GR" sz="2400" dirty="0" smtClean="0">
                    <a:latin typeface="+mj-lt"/>
                  </a:rPr>
                  <a:t> πεδίο ροής:</a:t>
                </a:r>
                <a14:m>
                  <m:oMath xmlns:m="http://schemas.openxmlformats.org/officeDocument/2006/math">
                    <m:r>
                      <a:rPr lang="el-GR" sz="2400" b="0" i="0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l-GR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l-GR" sz="2400" dirty="0" smtClean="0">
                    <a:latin typeface="+mj-lt"/>
                  </a:rPr>
                  <a:t>    (1β)</a:t>
                </a:r>
                <a:endParaRPr lang="el-G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84984"/>
                <a:ext cx="8507288" cy="3039616"/>
              </a:xfrm>
              <a:blipFill rotWithShape="1">
                <a:blip r:embed="rId2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16" name="Group 165"/>
          <p:cNvGrpSpPr>
            <a:grpSpLocks/>
          </p:cNvGrpSpPr>
          <p:nvPr/>
        </p:nvGrpSpPr>
        <p:grpSpPr bwMode="auto">
          <a:xfrm>
            <a:off x="3995936" y="1379194"/>
            <a:ext cx="4896545" cy="1995805"/>
            <a:chOff x="1938" y="2520"/>
            <a:chExt cx="7722" cy="3780"/>
          </a:xfrm>
        </p:grpSpPr>
        <p:cxnSp>
          <p:nvCxnSpPr>
            <p:cNvPr id="17" name="Line 3"/>
            <p:cNvCxnSpPr/>
            <p:nvPr/>
          </p:nvCxnSpPr>
          <p:spPr bwMode="auto">
            <a:xfrm>
              <a:off x="5134" y="5409"/>
              <a:ext cx="1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5670" y="5350"/>
              <a:ext cx="744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dx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Line 5"/>
            <p:cNvCxnSpPr/>
            <p:nvPr/>
          </p:nvCxnSpPr>
          <p:spPr bwMode="auto">
            <a:xfrm>
              <a:off x="4390" y="4375"/>
              <a:ext cx="134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134" y="3840"/>
              <a:ext cx="1552" cy="13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cxnSp>
          <p:nvCxnSpPr>
            <p:cNvPr id="21" name="Line 7"/>
            <p:cNvCxnSpPr/>
            <p:nvPr/>
          </p:nvCxnSpPr>
          <p:spPr bwMode="auto">
            <a:xfrm flipV="1">
              <a:off x="6698" y="3134"/>
              <a:ext cx="873" cy="7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8"/>
            <p:cNvCxnSpPr/>
            <p:nvPr/>
          </p:nvCxnSpPr>
          <p:spPr bwMode="auto">
            <a:xfrm>
              <a:off x="7557" y="3157"/>
              <a:ext cx="1" cy="13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9"/>
            <p:cNvCxnSpPr/>
            <p:nvPr/>
          </p:nvCxnSpPr>
          <p:spPr bwMode="auto">
            <a:xfrm flipV="1">
              <a:off x="6698" y="4511"/>
              <a:ext cx="873" cy="7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0"/>
            <p:cNvCxnSpPr/>
            <p:nvPr/>
          </p:nvCxnSpPr>
          <p:spPr bwMode="auto">
            <a:xfrm flipV="1">
              <a:off x="5147" y="3134"/>
              <a:ext cx="961" cy="6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1"/>
            <p:cNvCxnSpPr/>
            <p:nvPr/>
          </p:nvCxnSpPr>
          <p:spPr bwMode="auto">
            <a:xfrm flipV="1">
              <a:off x="6083" y="3134"/>
              <a:ext cx="147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2"/>
            <p:cNvCxnSpPr/>
            <p:nvPr/>
          </p:nvCxnSpPr>
          <p:spPr bwMode="auto">
            <a:xfrm>
              <a:off x="6108" y="3157"/>
              <a:ext cx="1" cy="13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3"/>
            <p:cNvCxnSpPr/>
            <p:nvPr/>
          </p:nvCxnSpPr>
          <p:spPr bwMode="auto">
            <a:xfrm flipV="1">
              <a:off x="5185" y="4511"/>
              <a:ext cx="885" cy="6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4"/>
            <p:cNvCxnSpPr/>
            <p:nvPr/>
          </p:nvCxnSpPr>
          <p:spPr bwMode="auto">
            <a:xfrm flipV="1">
              <a:off x="6083" y="4511"/>
              <a:ext cx="147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5"/>
            <p:cNvCxnSpPr/>
            <p:nvPr/>
          </p:nvCxnSpPr>
          <p:spPr bwMode="auto">
            <a:xfrm flipV="1">
              <a:off x="7007" y="4307"/>
              <a:ext cx="1372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6"/>
            <p:cNvCxnSpPr/>
            <p:nvPr/>
          </p:nvCxnSpPr>
          <p:spPr bwMode="auto">
            <a:xfrm flipH="1">
              <a:off x="6339" y="4921"/>
              <a:ext cx="1" cy="10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7"/>
            <p:cNvCxnSpPr/>
            <p:nvPr/>
          </p:nvCxnSpPr>
          <p:spPr bwMode="auto">
            <a:xfrm flipV="1">
              <a:off x="6339" y="2520"/>
              <a:ext cx="1" cy="9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8"/>
            <p:cNvCxnSpPr/>
            <p:nvPr/>
          </p:nvCxnSpPr>
          <p:spPr bwMode="auto">
            <a:xfrm flipV="1">
              <a:off x="6698" y="4705"/>
              <a:ext cx="911" cy="7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9"/>
            <p:cNvCxnSpPr/>
            <p:nvPr/>
          </p:nvCxnSpPr>
          <p:spPr bwMode="auto">
            <a:xfrm>
              <a:off x="7750" y="3157"/>
              <a:ext cx="1" cy="13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7762" y="3828"/>
              <a:ext cx="1898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u+(∂u/∂x)dx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454" y="3851"/>
              <a:ext cx="74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u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7750" y="3216"/>
              <a:ext cx="74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dz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7361" y="4891"/>
              <a:ext cx="74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dy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8" name="Line 24"/>
            <p:cNvCxnSpPr/>
            <p:nvPr/>
          </p:nvCxnSpPr>
          <p:spPr bwMode="auto">
            <a:xfrm>
              <a:off x="2287" y="4694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25"/>
            <p:cNvCxnSpPr/>
            <p:nvPr/>
          </p:nvCxnSpPr>
          <p:spPr bwMode="auto">
            <a:xfrm flipV="1">
              <a:off x="2287" y="3373"/>
              <a:ext cx="0" cy="1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26"/>
            <p:cNvCxnSpPr/>
            <p:nvPr/>
          </p:nvCxnSpPr>
          <p:spPr bwMode="auto">
            <a:xfrm flipV="1">
              <a:off x="2274" y="4227"/>
              <a:ext cx="1410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3387" y="4646"/>
              <a:ext cx="744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x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1938" y="3428"/>
              <a:ext cx="744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z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2671" y="3905"/>
              <a:ext cx="74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y</a:t>
              </a:r>
              <a:endParaRPr lang="el-G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6299" y="5602"/>
              <a:ext cx="74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w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6354" y="2578"/>
              <a:ext cx="2056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w+(∂w/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∂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z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)</a:t>
              </a:r>
              <a:r>
                <a:rPr lang="en-US" sz="1600" dirty="0" err="1" smtClean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dz</a:t>
              </a:r>
              <a:endParaRPr lang="el-GR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611560" y="3275368"/>
            <a:ext cx="144016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 46"/>
          <p:cNvSpPr/>
          <p:nvPr/>
        </p:nvSpPr>
        <p:spPr>
          <a:xfrm>
            <a:off x="4383625" y="3851432"/>
            <a:ext cx="2516875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2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Επανεξέταση ορίων στον πυθμένα, </a:t>
                </a:r>
                <a:r>
                  <a:rPr lang="en-US" sz="1800" i="1" dirty="0" smtClean="0">
                    <a:latin typeface="+mj-lt"/>
                  </a:rPr>
                  <a:t>z=-d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l-GR" sz="1800" dirty="0" smtClean="0">
                    <a:latin typeface="+mj-lt"/>
                  </a:rPr>
                  <a:t>Στο </a:t>
                </a:r>
                <a:r>
                  <a:rPr lang="en-US" sz="1800" i="1" dirty="0" smtClean="0">
                    <a:latin typeface="+mj-lt"/>
                  </a:rPr>
                  <a:t>z=-d</a:t>
                </a:r>
                <a:r>
                  <a:rPr lang="el-GR" sz="1800" i="1" dirty="0" smtClean="0">
                    <a:latin typeface="+mj-lt"/>
                  </a:rPr>
                  <a:t> </a:t>
                </a:r>
                <a:r>
                  <a:rPr lang="en-US" sz="1800" dirty="0">
                    <a:latin typeface="Cambria Math"/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sinh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180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l-GR" sz="180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sinh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800" b="0" i="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l-GR" sz="1800" b="0" i="0" smtClean="0">
                        <a:latin typeface="Cambria Math"/>
                      </a:rPr>
                      <m:t>=0</m:t>
                    </m:r>
                    <m:r>
                      <a:rPr lang="el-GR" sz="18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800" dirty="0" smtClean="0">
                    <a:latin typeface="Cambria Math"/>
                  </a:rPr>
                  <a:t> ok!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l-GR" sz="1800" dirty="0">
                    <a:latin typeface="+mj-lt"/>
                  </a:rPr>
                  <a:t>Στο </a:t>
                </a:r>
                <a:r>
                  <a:rPr lang="en-US" sz="1800" i="1" dirty="0">
                    <a:latin typeface="+mj-lt"/>
                  </a:rPr>
                  <a:t>z=-</a:t>
                </a:r>
                <a:r>
                  <a:rPr lang="en-US" sz="1800" i="1" dirty="0" smtClean="0">
                    <a:latin typeface="+mj-lt"/>
                  </a:rPr>
                  <a:t>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cosh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cosh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l-GR" sz="2000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sinh</m:t>
                        </m:r>
                        <m:r>
                          <a:rPr lang="en-US" sz="2000" i="1">
                            <a:latin typeface="Cambria Math"/>
                          </a:rPr>
                          <m:t>⁡(</m:t>
                        </m:r>
                        <m:r>
                          <a:rPr lang="en-US" sz="2000" i="1">
                            <a:latin typeface="Cambria Math"/>
                          </a:rPr>
                          <m:t>𝑘𝑑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l-GR" sz="2000" i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000" dirty="0" smtClean="0">
                    <a:latin typeface="+mj-lt"/>
                  </a:rPr>
                  <a:t>Στην πραγματικότητα και οι 2 συνιστώσες πρέπει να είναι μηδενικές σε σταθερό όριο λόγω τριβών. </a:t>
                </a:r>
                <a:endParaRPr lang="el-GR" sz="2000" i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000" b="1" dirty="0" smtClean="0">
                    <a:solidFill>
                      <a:srgbClr val="FF3300"/>
                    </a:solidFill>
                    <a:latin typeface="+mj-lt"/>
                  </a:rPr>
                  <a:t>Συνθήκες </a:t>
                </a:r>
                <a:r>
                  <a:rPr lang="el-GR" sz="2000" b="1" dirty="0">
                    <a:solidFill>
                      <a:srgbClr val="FF3300"/>
                    </a:solidFill>
                    <a:latin typeface="+mj-lt"/>
                  </a:rPr>
                  <a:t>μη </a:t>
                </a:r>
                <a:r>
                  <a:rPr lang="el-GR" sz="2000" b="1" dirty="0" smtClean="0">
                    <a:solidFill>
                      <a:srgbClr val="FF3300"/>
                    </a:solidFill>
                    <a:latin typeface="+mj-lt"/>
                  </a:rPr>
                  <a:t>ολίσθησης			</a:t>
                </a:r>
                <a:r>
                  <a:rPr lang="el-GR" sz="2000" i="1" dirty="0" smtClean="0">
                    <a:solidFill>
                      <a:srgbClr val="FF3300"/>
                    </a:solidFill>
                    <a:latin typeface="+mj-lt"/>
                  </a:rPr>
                  <a:t>Σημείωση: </a:t>
                </a:r>
                <a:r>
                  <a:rPr lang="el-GR" sz="2000" dirty="0" smtClean="0">
                    <a:latin typeface="+mj-lt"/>
                  </a:rPr>
                  <a:t>Πάνω από την οριακή </a:t>
                </a:r>
                <a:endParaRPr lang="el-GR" dirty="0" smtClean="0">
                  <a:latin typeface="+mj-lt"/>
                </a:endParaRPr>
              </a:p>
              <a:p>
                <a:pPr marL="2194560" lvl="8" indent="0">
                  <a:buNone/>
                </a:pPr>
                <a:r>
                  <a:rPr lang="el-GR" sz="1800" dirty="0" smtClean="0">
                    <a:latin typeface="+mj-lt"/>
                  </a:rPr>
                  <a:t>			στοιβάδα, μόνο οι δυνάμεις</a:t>
                </a:r>
              </a:p>
              <a:p>
                <a:pPr marL="2194560" lvl="8" indent="0">
                  <a:buNone/>
                </a:pPr>
                <a:r>
                  <a:rPr lang="el-GR" sz="1800" dirty="0">
                    <a:latin typeface="+mj-lt"/>
                  </a:rPr>
                  <a:t>	</a:t>
                </a:r>
                <a:r>
                  <a:rPr lang="el-GR" sz="1800" dirty="0" smtClean="0">
                    <a:latin typeface="+mj-lt"/>
                  </a:rPr>
                  <a:t>		βαρύτητας έχουν σημασία.</a:t>
                </a:r>
                <a:endParaRPr lang="el-GR" sz="1800" dirty="0">
                  <a:latin typeface="+mj-lt"/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endParaRPr lang="el-GR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endParaRPr lang="el-GR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l-GR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  <a:blipFill rotWithShape="1">
                <a:blip r:embed="rId2"/>
                <a:stretch>
                  <a:fillRect l="-741" t="-596" r="-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/>
              <a:t>Οριακές </a:t>
            </a:r>
            <a:r>
              <a:rPr lang="el-GR" sz="3200" dirty="0" smtClean="0"/>
              <a:t>Συνθήκες- Συνέχεια</a:t>
            </a:r>
            <a:endParaRPr lang="el-GR" sz="3200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5161"/>
            <a:ext cx="55149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2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 vert="horz" lIns="0" rIns="0" bIns="0" anchor="b">
            <a:normAutofit/>
          </a:bodyPr>
          <a:lstStyle/>
          <a:p>
            <a:r>
              <a:rPr lang="el-GR" sz="3200" dirty="0" smtClean="0"/>
              <a:t>2.4 </a:t>
            </a:r>
            <a:r>
              <a:rPr lang="el-GR" sz="3200" dirty="0"/>
              <a:t>Μετατοπίσεις σωματιδίων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839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Αν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1800" b="0" i="1" smtClean="0">
                            <a:latin typeface="Cambria Math"/>
                          </a:rPr>
                          <m:t>𝜉</m:t>
                        </m:r>
                      </m:e>
                    </m:acc>
                    <m:r>
                      <a:rPr lang="el-GR" sz="1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sz="1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j-lt"/>
                  </a:rPr>
                  <a:t> </a:t>
                </a: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 τοπικές </a:t>
                </a:r>
                <a:r>
                  <a:rPr lang="el-GR" sz="1800" dirty="0">
                    <a:latin typeface="+mj-lt"/>
                  </a:rPr>
                  <a:t>συντεταγμένες που ορίζουν την θέση ενός σωματιδίου του </a:t>
                </a:r>
                <a:r>
                  <a:rPr lang="el-GR" sz="1800" dirty="0" smtClean="0">
                    <a:latin typeface="+mj-lt"/>
                  </a:rPr>
                  <a:t>ρευστού τότε: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</m:acc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και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𝑤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acc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+mj-lt"/>
                  </a:rPr>
                  <a:t>  (</a:t>
                </a:r>
                <a:r>
                  <a:rPr lang="el-GR" sz="1800" dirty="0" smtClean="0">
                    <a:latin typeface="+mj-lt"/>
                  </a:rPr>
                  <a:t>Πλήρης λύση μέσω</a:t>
                </a: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ανάπτυξης σειρών </a:t>
                </a:r>
                <a:r>
                  <a:rPr lang="en-US" sz="1800" dirty="0" smtClean="0">
                    <a:latin typeface="+mj-lt"/>
                  </a:rPr>
                  <a:t>Taylor)</a:t>
                </a:r>
                <a:endParaRPr lang="el-GR" sz="18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Άρα: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acc>
                    <m:r>
                      <a:rPr lang="el-GR" sz="18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18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𝑢𝑑𝑡</m:t>
                        </m:r>
                      </m:e>
                    </m:nary>
                  </m:oMath>
                </a14:m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l-GR" sz="1800" dirty="0" smtClean="0">
                    <a:latin typeface="+mj-lt"/>
                  </a:rPr>
                  <a:t>    και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18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r>
                      <a:rPr lang="el-GR" sz="18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1800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:endParaRPr lang="el-GR" sz="1800" dirty="0" smtClean="0"/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Ολοκληρώνοντας τις εξισώσεις (2ζ)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acc>
                      <m:r>
                        <a:rPr lang="el-GR" sz="1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1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cosh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⁡[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sinh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𝑘𝑑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 smtClean="0"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18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l-GR" sz="1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⁡[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  <a:ea typeface="Cambria Math"/>
                            </a:rPr>
                            <m:t>sinh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𝑘𝑑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18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800" dirty="0" smtClean="0">
                    <a:latin typeface="+mj-lt"/>
                  </a:rPr>
                  <a:t>Αφού:				   </a:t>
                </a:r>
                <a:r>
                  <a:rPr lang="el-GR" sz="1800" dirty="0" smtClean="0">
                    <a:latin typeface="+mj-lt"/>
                    <a:sym typeface="Wingdings 3"/>
                  </a:rPr>
                  <a:t>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/>
                            <a:sym typeface="Wingdings 3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1800" i="1" smtClean="0">
                                <a:latin typeface="Cambria Math"/>
                                <a:sym typeface="Wingdings 3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l-GR" sz="1800" i="1" smtClean="0">
                                    <a:latin typeface="Cambria Math"/>
                                    <a:sym typeface="Wingdings 3"/>
                                  </a:rPr>
                                </m:ctrlPr>
                              </m:accPr>
                              <m:e>
                                <m:r>
                                  <a:rPr lang="el-GR" sz="1800" b="0" i="1" smtClean="0">
                                    <a:latin typeface="Cambria Math"/>
                                    <a:sym typeface="Wingdings 3"/>
                                  </a:rPr>
                                  <m:t>𝜉</m:t>
                                </m:r>
                              </m:e>
                            </m:acc>
                          </m:e>
                          <m:sup>
                            <m:r>
                              <a:rPr lang="el-GR" sz="1800" b="0" i="1" smtClean="0">
                                <a:latin typeface="Cambria Math"/>
                                <a:sym typeface="Wingdings 3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1800" i="1" smtClean="0">
                                <a:latin typeface="Cambria Math"/>
                                <a:sym typeface="Wingdings 3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sym typeface="Wingdings 3"/>
                              </a:rPr>
                              <m:t>cosh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  <a:sym typeface="Wingdings 3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l-GR" sz="1800" i="1" smtClean="0">
                                <a:latin typeface="Cambria Math"/>
                                <a:sym typeface="Wingdings 3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sym typeface="Wingdings 3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sym typeface="Wingdings 3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sym typeface="Wingdings 3"/>
                                  </a:rPr>
                                  <m:t>𝑧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sym typeface="Wingdings 3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sym typeface="Wingdings 3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1800" b="0" i="1" smtClean="0">
                        <a:latin typeface="Cambria Math"/>
                        <a:sym typeface="Wingdings 3"/>
                      </a:rPr>
                      <m:t>+</m:t>
                    </m:r>
                    <m:f>
                      <m:fPr>
                        <m:ctrlPr>
                          <a:rPr lang="el-GR" sz="1800" i="1">
                            <a:latin typeface="Cambria Math"/>
                            <a:sym typeface="Wingdings 3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1800" i="1">
                                <a:latin typeface="Cambria Math"/>
                                <a:sym typeface="Wingdings 3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l-GR" sz="1800" i="1">
                                    <a:latin typeface="Cambria Math"/>
                                    <a:sym typeface="Wingdings 3"/>
                                  </a:rPr>
                                </m:ctrlPr>
                              </m:accPr>
                              <m:e>
                                <m:r>
                                  <a:rPr lang="el-GR" sz="1800" b="0" i="1" smtClean="0">
                                    <a:latin typeface="Cambria Math"/>
                                    <a:sym typeface="Wingdings 3"/>
                                  </a:rPr>
                                  <m:t>𝜓</m:t>
                                </m:r>
                              </m:e>
                            </m:acc>
                          </m:e>
                          <m:sup>
                            <m:r>
                              <a:rPr lang="el-GR" sz="1800" i="1">
                                <a:latin typeface="Cambria Math"/>
                                <a:sym typeface="Wingdings 3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1800" i="1">
                                <a:latin typeface="Cambria Math"/>
                                <a:sym typeface="Wingdings 3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sym typeface="Wingdings 3"/>
                              </a:rPr>
                              <m:t>sin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sym typeface="Wingdings 3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sym typeface="Wingdings 3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l-GR" sz="1800" i="1">
                                <a:latin typeface="Cambria Math"/>
                                <a:sym typeface="Wingdings 3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  <a:sym typeface="Wingdings 3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sym typeface="Wingdings 3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  <a:sym typeface="Wingdings 3"/>
                                  </a:rPr>
                                  <m:t>𝑧</m:t>
                                </m:r>
                                <m:r>
                                  <a:rPr lang="en-US" sz="1800" i="1">
                                    <a:latin typeface="Cambria Math"/>
                                    <a:sym typeface="Wingdings 3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latin typeface="Cambria Math"/>
                                    <a:sym typeface="Wingdings 3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1800" b="0" i="1" smtClean="0">
                        <a:latin typeface="Cambria Math"/>
                        <a:sym typeface="Wingdings 3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sym typeface="Wingdings 3"/>
                      </a:rPr>
                      <m:t>constant</m:t>
                    </m:r>
                  </m:oMath>
                </a14:m>
                <a:r>
                  <a:rPr lang="el-GR" sz="1800" dirty="0" smtClean="0">
                    <a:latin typeface="+mj-lt"/>
                    <a:sym typeface="Wingdings 3"/>
                  </a:rPr>
                  <a:t>				    </a:t>
                </a:r>
                <a:endParaRPr lang="en-US" sz="1800" dirty="0" smtClean="0">
                  <a:latin typeface="+mj-lt"/>
                  <a:sym typeface="Wingdings 3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  <a:sym typeface="Wingdings 3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+mj-lt"/>
                    <a:sym typeface="Wingdings 3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+mj-lt"/>
                    <a:sym typeface="Wingdings 3"/>
                  </a:rPr>
                  <a:t>	</a:t>
                </a:r>
                <a:r>
                  <a:rPr lang="en-US" sz="1800" dirty="0" smtClean="0">
                    <a:latin typeface="+mj-lt"/>
                    <a:sym typeface="Wingdings 3"/>
                  </a:rPr>
                  <a:t>	</a:t>
                </a:r>
                <a:r>
                  <a:rPr lang="el-GR" sz="1800" dirty="0" smtClean="0">
                    <a:latin typeface="+mj-lt"/>
                  </a:rPr>
                  <a:t>Εξίσωση Έλλειψης</a:t>
                </a:r>
                <a:endParaRPr lang="el-GR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839816"/>
              </a:xfrm>
              <a:blipFill rotWithShape="1">
                <a:blip r:embed="rId2"/>
                <a:stretch>
                  <a:fillRect l="-593" t="-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78250"/>
            <a:ext cx="29241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Δεξιό βέλος 9"/>
          <p:cNvSpPr/>
          <p:nvPr/>
        </p:nvSpPr>
        <p:spPr>
          <a:xfrm rot="19584270">
            <a:off x="4640961" y="5146016"/>
            <a:ext cx="1180207" cy="60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5009909" y="2276872"/>
                <a:ext cx="3565302" cy="10050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𝑢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  <m:r>
                            <a:rPr lang="el-GR" sz="1400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cosh</m:t>
                          </m:r>
                          <m:r>
                            <a:rPr lang="en-US" sz="1400" i="1">
                              <a:latin typeface="Cambria Math"/>
                            </a:rPr>
                            <m:t>⁡[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sinh</m:t>
                          </m:r>
                          <m:r>
                            <a:rPr lang="en-US" sz="1400" i="1">
                              <a:latin typeface="Cambria Math"/>
                            </a:rPr>
                            <m:t>⁡(</m:t>
                          </m:r>
                          <m:r>
                            <a:rPr lang="en-US" sz="1400" i="1">
                              <a:latin typeface="Cambria Math"/>
                            </a:rPr>
                            <m:t>𝑘𝑑</m:t>
                          </m:r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4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𝑤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  <m:r>
                            <a:rPr lang="el-GR" sz="1400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sinh</m:t>
                          </m:r>
                          <m:r>
                            <a:rPr lang="en-US" sz="1400" i="1">
                              <a:latin typeface="Cambria Math"/>
                            </a:rPr>
                            <m:t>⁡[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sinh</m:t>
                          </m:r>
                          <m:r>
                            <a:rPr lang="en-US" sz="1400" i="1">
                              <a:latin typeface="Cambria Math"/>
                            </a:rPr>
                            <m:t>⁡(</m:t>
                          </m:r>
                          <m:r>
                            <a:rPr lang="en-US" sz="1400" i="1">
                              <a:latin typeface="Cambria Math"/>
                            </a:rPr>
                            <m:t>𝑘𝑑</m:t>
                          </m:r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4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909" y="2276872"/>
                <a:ext cx="3565302" cy="1005019"/>
              </a:xfrm>
              <a:prstGeom prst="rect">
                <a:avLst/>
              </a:prstGeom>
              <a:blipFill rotWithShape="1">
                <a:blip r:embed="rId5"/>
                <a:stretch>
                  <a:fillRect b="-18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Ορθογώνιο 21"/>
          <p:cNvSpPr/>
          <p:nvPr/>
        </p:nvSpPr>
        <p:spPr>
          <a:xfrm>
            <a:off x="7812360" y="3340100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Εξ</a:t>
            </a:r>
            <a:r>
              <a:rPr lang="el-GR" dirty="0">
                <a:latin typeface="+mj-lt"/>
              </a:rPr>
              <a:t>ς</a:t>
            </a:r>
            <a:r>
              <a:rPr lang="en-GB" dirty="0">
                <a:latin typeface="+mj-lt"/>
              </a:rPr>
              <a:t>. </a:t>
            </a:r>
            <a:r>
              <a:rPr lang="en-GB" dirty="0" smtClean="0">
                <a:latin typeface="+mj-lt"/>
              </a:rPr>
              <a:t>(</a:t>
            </a:r>
            <a:r>
              <a:rPr lang="el-GR" dirty="0" smtClean="0">
                <a:latin typeface="+mj-lt"/>
              </a:rPr>
              <a:t>2ζ</a:t>
            </a:r>
            <a:r>
              <a:rPr lang="en-GB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4039772" y="3281891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Εξ</a:t>
            </a:r>
            <a:r>
              <a:rPr lang="el-GR" dirty="0">
                <a:latin typeface="+mj-lt"/>
              </a:rPr>
              <a:t>ς</a:t>
            </a:r>
            <a:r>
              <a:rPr lang="en-GB" dirty="0">
                <a:latin typeface="+mj-lt"/>
              </a:rPr>
              <a:t>. </a:t>
            </a:r>
            <a:r>
              <a:rPr lang="en-GB" dirty="0" smtClean="0">
                <a:latin typeface="+mj-lt"/>
              </a:rPr>
              <a:t>(</a:t>
            </a:r>
            <a:r>
              <a:rPr lang="el-GR" dirty="0" smtClean="0">
                <a:latin typeface="+mj-lt"/>
              </a:rPr>
              <a:t>2η</a:t>
            </a:r>
            <a:r>
              <a:rPr lang="en-GB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66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000" dirty="0">
                <a:latin typeface="+mj-lt"/>
              </a:rPr>
              <a:t>Για πολύ ρηχά νερά  </a:t>
            </a:r>
            <a:r>
              <a:rPr lang="en-US" sz="2000" dirty="0">
                <a:latin typeface="+mj-lt"/>
              </a:rPr>
              <a:t>  </a:t>
            </a:r>
            <a:r>
              <a:rPr lang="el-GR" sz="2000" dirty="0">
                <a:latin typeface="+mj-lt"/>
              </a:rPr>
              <a:t>δεν έχει εφαρμογή αυτή η θεωρία</a:t>
            </a:r>
            <a:r>
              <a:rPr lang="el-GR" sz="2000" dirty="0" smtClean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5" y="1772816"/>
            <a:ext cx="7524788" cy="40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395536" y="620688"/>
            <a:ext cx="8229600" cy="6366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/>
              <a:t>2.4 Μετατοπίσεις σωματιδίων</a:t>
            </a:r>
            <a:r>
              <a:rPr lang="en-US" sz="3200" dirty="0" smtClean="0"/>
              <a:t> – </a:t>
            </a:r>
            <a:r>
              <a:rPr lang="el-GR" sz="3200" dirty="0" smtClean="0"/>
              <a:t>Συνέχεια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261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 vert="horz" lIns="0" rIns="0" bIns="0" anchor="b">
            <a:normAutofit fontScale="90000"/>
          </a:bodyPr>
          <a:lstStyle/>
          <a:p>
            <a:r>
              <a:rPr lang="el-GR" sz="3600" dirty="0"/>
              <a:t>2.4 Μετατοπίσεις σωματιδίων</a:t>
            </a:r>
            <a:r>
              <a:rPr lang="en-US" sz="3600" dirty="0"/>
              <a:t> – </a:t>
            </a:r>
            <a:r>
              <a:rPr lang="el-GR" sz="3600" dirty="0"/>
              <a:t>Συνέχεια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968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000" dirty="0" smtClean="0">
                    <a:latin typeface="+mj-lt"/>
                  </a:rPr>
                  <a:t>Αν τα νερά είναι βαθειά </a:t>
                </a:r>
              </a:p>
              <a:p>
                <a:pPr marL="0" indent="0">
                  <a:buNone/>
                </a:pPr>
                <a:endParaRPr lang="el-GR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000" dirty="0" smtClean="0">
                    <a:latin typeface="+mj-lt"/>
                  </a:rPr>
                  <a:t>				αλλά</a:t>
                </a:r>
              </a:p>
              <a:p>
                <a:pPr marL="0" indent="0">
                  <a:buNone/>
                </a:pPr>
                <a:endParaRPr lang="el-GR" sz="20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𝑘𝑧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𝑘𝑧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𝑘𝑧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l-GR" sz="2000" dirty="0" smtClean="0">
                    <a:latin typeface="+mj-lt"/>
                  </a:rPr>
                  <a:t> και</a:t>
                </a:r>
              </a:p>
              <a:p>
                <a:pPr marL="0" indent="0">
                  <a:buNone/>
                </a:pPr>
                <a:endParaRPr lang="el-GR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latin typeface="+mj-lt"/>
                  </a:rPr>
                  <a:t>	</a:t>
                </a:r>
                <a:r>
                  <a:rPr lang="el-GR" sz="2000" dirty="0" smtClean="0">
                    <a:latin typeface="+mj-lt"/>
                  </a:rPr>
                  <a:t>				</a:t>
                </a:r>
                <a:endParaRPr lang="en-US" sz="20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l-GR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000" dirty="0" smtClean="0">
                    <a:latin typeface="+mj-lt"/>
                  </a:rPr>
                  <a:t>Έτσι: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cosh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⁡[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sinh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l-GR" sz="2000" i="1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𝑘𝑧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l-GR" sz="20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600" dirty="0" smtClean="0">
                    <a:latin typeface="+mj-lt"/>
                  </a:rPr>
                  <a:t>Το </a:t>
                </a:r>
                <a:r>
                  <a:rPr lang="el-GR" sz="1600" dirty="0">
                    <a:latin typeface="+mj-lt"/>
                  </a:rPr>
                  <a:t>πεδίο ταχύτητας </a:t>
                </a:r>
                <a:r>
                  <a:rPr lang="el-GR" sz="1600" dirty="0" smtClean="0">
                    <a:latin typeface="+mj-lt"/>
                  </a:rPr>
                  <a:t>στα βαθιά είναι </a:t>
                </a:r>
                <a:r>
                  <a:rPr lang="el-GR" sz="1600" dirty="0">
                    <a:latin typeface="+mj-lt"/>
                  </a:rPr>
                  <a:t>έτσι</a:t>
                </a:r>
                <a:r>
                  <a:rPr lang="el-GR" sz="1600" dirty="0" smtClean="0">
                    <a:latin typeface="+mj-lt"/>
                  </a:rPr>
                  <a:t>: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𝑢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𝑎</m:t>
                    </m:r>
                    <m:r>
                      <a:rPr lang="el-GR" sz="1600" i="1">
                        <a:latin typeface="Cambria Math"/>
                      </a:rPr>
                      <m:t>𝜔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𝑘𝑧</m:t>
                        </m:r>
                      </m:sup>
                    </m:sSup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1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l-GR" sz="16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1600" dirty="0">
                    <a:latin typeface="+mj-lt"/>
                  </a:rPr>
                  <a:t>	</a:t>
                </a:r>
                <a:r>
                  <a:rPr lang="el-GR" sz="1600" dirty="0" smtClean="0">
                    <a:latin typeface="+mj-lt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𝑤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𝑎</m:t>
                    </m:r>
                    <m:r>
                      <a:rPr lang="el-GR" sz="1600" i="1">
                        <a:latin typeface="Cambria Math"/>
                      </a:rPr>
                      <m:t>𝜔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𝑘𝑧</m:t>
                        </m:r>
                      </m:sup>
                    </m:sSup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1600" dirty="0" smtClean="0">
                    <a:latin typeface="+mj-lt"/>
                  </a:rPr>
                  <a:t>	</a:t>
                </a:r>
                <a:r>
                  <a:rPr lang="el-GR" sz="1600" dirty="0" err="1">
                    <a:latin typeface="+mj-lt"/>
                  </a:rPr>
                  <a:t>Εξς</a:t>
                </a:r>
                <a:r>
                  <a:rPr lang="el-GR" sz="1600" dirty="0">
                    <a:latin typeface="+mj-lt"/>
                  </a:rPr>
                  <a:t>. (</a:t>
                </a:r>
                <a:r>
                  <a:rPr lang="en-US" sz="1600" dirty="0">
                    <a:latin typeface="+mj-lt"/>
                  </a:rPr>
                  <a:t>2</a:t>
                </a:r>
                <a:r>
                  <a:rPr lang="el-GR" sz="1600" dirty="0">
                    <a:latin typeface="+mj-lt"/>
                  </a:rPr>
                  <a:t>θ)</a:t>
                </a:r>
              </a:p>
              <a:p>
                <a:pPr marL="0" indent="0">
                  <a:buNone/>
                </a:pPr>
                <a:endParaRPr lang="el-GR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968552"/>
              </a:xfrm>
              <a:blipFill rotWithShape="1">
                <a:blip r:embed="rId2"/>
                <a:stretch>
                  <a:fillRect l="-741" t="-6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619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9" y="3828826"/>
            <a:ext cx="27603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67515" y="2060848"/>
                <a:ext cx="3762248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l-GR" i="1">
                              <a:latin typeface="Cambria Math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cosh</m:t>
                          </m:r>
                          <m:r>
                            <a:rPr lang="en-US" i="1">
                              <a:latin typeface="Cambria Math"/>
                            </a:rPr>
                            <m:t>⁡[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sinh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</a:rPr>
                            <m:t>𝑘𝑑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5" y="2060848"/>
                <a:ext cx="3762248" cy="6790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Ορθογώνιο 16"/>
          <p:cNvSpPr/>
          <p:nvPr/>
        </p:nvSpPr>
        <p:spPr>
          <a:xfrm>
            <a:off x="3995936" y="5157192"/>
            <a:ext cx="252028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5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 vert="horz" lIns="0" rIns="0" bIns="0" anchor="b">
            <a:normAutofit fontScale="90000"/>
          </a:bodyPr>
          <a:lstStyle/>
          <a:p>
            <a:r>
              <a:rPr lang="el-GR" sz="3600" dirty="0"/>
              <a:t>2.4 Μετατοπίσεις σωματιδίων</a:t>
            </a:r>
            <a:r>
              <a:rPr lang="en-US" sz="3600" dirty="0"/>
              <a:t> – </a:t>
            </a:r>
            <a:r>
              <a:rPr lang="el-GR" sz="3600" dirty="0"/>
              <a:t>Συνέχεια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501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>
                <a:latin typeface="+mj-lt"/>
              </a:rPr>
              <a:t>Να αποδειχθεί η κυκλική τροχιά και ότι η ταχύτητα μειώνεται ραγδαία με το βάθος</a:t>
            </a:r>
            <a:endParaRPr lang="el-GR" sz="1800" dirty="0">
              <a:latin typeface="+mj-lt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839917" cy="41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tx1"/>
                </a:solidFill>
              </a:rPr>
              <a:t/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l-GR" sz="3600" dirty="0">
                <a:solidFill>
                  <a:schemeClr val="tx1"/>
                </a:solidFill>
              </a:rPr>
              <a:t/>
            </a:r>
            <a:br>
              <a:rPr lang="el-GR" sz="3600" dirty="0">
                <a:solidFill>
                  <a:schemeClr val="tx1"/>
                </a:solidFill>
              </a:rPr>
            </a:br>
            <a:r>
              <a:rPr lang="el-GR" sz="3600" dirty="0" smtClean="0"/>
              <a:t>2.6 </a:t>
            </a:r>
            <a:r>
              <a:rPr lang="el-GR" sz="3600" dirty="0"/>
              <a:t>Κατανομή Πίεσης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19710" cy="365125"/>
          </a:xfrm>
        </p:spPr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819274"/>
                <a:ext cx="8229600" cy="428433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sz="2000" dirty="0" smtClean="0"/>
                  <a:t>Από εξίσωση </a:t>
                </a:r>
                <a:r>
                  <a:rPr lang="en-US" sz="2000" dirty="0"/>
                  <a:t>Bernoulli </a:t>
                </a:r>
                <a:r>
                  <a:rPr lang="el-GR" sz="2000" dirty="0"/>
                  <a:t>Εξ. (1</a:t>
                </a:r>
                <a:r>
                  <a:rPr lang="en-US" sz="2000" dirty="0"/>
                  <a:t>d</a:t>
                </a:r>
                <a:r>
                  <a:rPr lang="el-GR" sz="2000" dirty="0"/>
                  <a:t>) έχουμε</a:t>
                </a:r>
                <a:r>
                  <a:rPr lang="el-GR" sz="20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𝜌𝜕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𝑔𝑧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l-GR" sz="2000" dirty="0" smtClean="0"/>
              </a:p>
              <a:p>
                <a:pPr marL="0" indent="0">
                  <a:buNone/>
                </a:pPr>
                <a:r>
                  <a:rPr lang="el-GR" sz="2000" dirty="0" smtClean="0"/>
                  <a:t>όπου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l-GR" sz="2000" dirty="0" smtClean="0"/>
                  <a:t>   </a:t>
                </a:r>
                <a:r>
                  <a:rPr lang="en-US" sz="2000" dirty="0" smtClean="0"/>
                  <a:t> </a:t>
                </a:r>
                <a:r>
                  <a:rPr lang="el-GR" sz="2000" dirty="0"/>
                  <a:t>είναι η σταθερά που ασκείται στο  </a:t>
                </a:r>
                <a:r>
                  <a:rPr lang="en-US" sz="2000" i="1" dirty="0" smtClean="0"/>
                  <a:t>z</a:t>
                </a:r>
                <a:r>
                  <a:rPr lang="el-GR" sz="2000" dirty="0" smtClean="0"/>
                  <a:t> </a:t>
                </a:r>
                <a:r>
                  <a:rPr lang="el-GR" sz="2000" dirty="0"/>
                  <a:t>= </a:t>
                </a:r>
                <a:r>
                  <a:rPr lang="el-GR" sz="2000" dirty="0" smtClean="0"/>
                  <a:t>0, και </a:t>
                </a:r>
                <a:r>
                  <a:rPr lang="el-GR" sz="2000" dirty="0"/>
                  <a:t>ο </a:t>
                </a:r>
                <a:r>
                  <a:rPr lang="el-GR" sz="2000" dirty="0" smtClean="0"/>
                  <a:t>όρος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000" dirty="0"/>
                  <a:t> </a:t>
                </a:r>
                <a:r>
                  <a:rPr lang="el-GR" sz="2000" dirty="0" smtClean="0"/>
                  <a:t>       </a:t>
                </a:r>
                <a:r>
                  <a:rPr lang="el-GR" sz="2000" dirty="0"/>
                  <a:t>έχει πάλι παραλειφθεί</a:t>
                </a:r>
                <a:r>
                  <a:rPr lang="el-GR" sz="2000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𝑝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𝑔𝑧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/>
                            </a:rPr>
                            <m:t>𝜌𝛼</m:t>
                          </m:r>
                          <m:sSup>
                            <m:sSup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l-GR" sz="2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𝑘𝑑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19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9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l-GR" sz="2000" dirty="0" smtClean="0"/>
                  <a:t>Όμως: </a:t>
                </a:r>
                <a:endParaRPr lang="el-GR" sz="2000" dirty="0"/>
              </a:p>
              <a:p>
                <a:pPr marL="0" indent="0">
                  <a:buNone/>
                </a:pPr>
                <a:endParaRPr lang="el-GR" sz="2000" dirty="0"/>
              </a:p>
              <a:p>
                <a:pPr marL="0" indent="0">
                  <a:buNone/>
                </a:pPr>
                <a:r>
                  <a:rPr lang="el-GR" sz="2000" dirty="0" smtClean="0"/>
                  <a:t>Άρα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𝑔𝑧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l-GR" sz="2200" i="1">
                          <a:latin typeface="Cambria Math"/>
                        </a:rPr>
                        <m:t>𝜌𝛼</m:t>
                      </m:r>
                      <m:r>
                        <a:rPr lang="en-US" sz="2200" b="0" i="1" smtClean="0">
                          <a:latin typeface="Cambria Math"/>
                        </a:rPr>
                        <m:t>𝑔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l-GR" sz="2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𝑘𝑑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19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9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l-GR" sz="2000" dirty="0" smtClean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819274"/>
                <a:ext cx="8229600" cy="4284333"/>
              </a:xfrm>
              <a:blipFill rotWithShape="1">
                <a:blip r:embed="rId2"/>
                <a:stretch>
                  <a:fillRect l="-667" t="-14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-109538" y="3511550"/>
            <a:ext cx="34988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0" y="1362075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0" y="2371725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0" y="3409950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0" y="4191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524328" y="5661248"/>
            <a:ext cx="976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/>
              <a:t>Εξς</a:t>
            </a:r>
            <a:r>
              <a:rPr lang="el-GR" dirty="0"/>
              <a:t>. (</a:t>
            </a:r>
            <a:r>
              <a:rPr lang="en-US" dirty="0" smtClean="0"/>
              <a:t>2</a:t>
            </a:r>
            <a:r>
              <a:rPr lang="el-GR" i="1" dirty="0"/>
              <a:t>ι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15811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tx1"/>
                </a:solidFill>
              </a:rPr>
              <a:t/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l-GR" sz="3600" dirty="0">
                <a:solidFill>
                  <a:schemeClr val="tx1"/>
                </a:solidFill>
              </a:rPr>
              <a:t/>
            </a:r>
            <a:br>
              <a:rPr lang="el-GR" sz="3600" dirty="0">
                <a:solidFill>
                  <a:schemeClr val="tx1"/>
                </a:solidFill>
              </a:rPr>
            </a:br>
            <a:r>
              <a:rPr lang="el-GR" sz="3600" dirty="0"/>
              <a:t>2.6 Κατανομή </a:t>
            </a:r>
            <a:r>
              <a:rPr lang="el-GR" sz="3600" dirty="0" smtClean="0"/>
              <a:t>Πίεσης </a:t>
            </a:r>
            <a:r>
              <a:rPr lang="el-GR" sz="3600" smtClean="0"/>
              <a:t>– Συνέχεια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19710" cy="365125"/>
          </a:xfrm>
        </p:spPr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714744" y="3500438"/>
          <a:ext cx="600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" name="Equation" r:id="rId3" imgW="596641" imgH="444307" progId="Equation.3">
                  <p:embed/>
                </p:oleObj>
              </mc:Choice>
              <mc:Fallback>
                <p:oleObj name="Equation" r:id="rId3" imgW="59664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500438"/>
                        <a:ext cx="6000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6429388" y="3357562"/>
          <a:ext cx="552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4" name="Equation" r:id="rId5" imgW="457002" imgH="444307" progId="Equation.3">
                  <p:embed/>
                </p:oleObj>
              </mc:Choice>
              <mc:Fallback>
                <p:oleObj name="Equation" r:id="rId5" imgW="45700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357562"/>
                        <a:ext cx="5524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6215074" y="4214818"/>
          <a:ext cx="1066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5" name="Equation" r:id="rId7" imgW="939392" imgH="241195" progId="Equation.3">
                  <p:embed/>
                </p:oleObj>
              </mc:Choice>
              <mc:Fallback>
                <p:oleObj name="Equation" r:id="rId7" imgW="93939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4214818"/>
                        <a:ext cx="10668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-109538" y="3511550"/>
            <a:ext cx="34988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070268" y="2928934"/>
            <a:ext cx="5965508" cy="2730500"/>
            <a:chOff x="1005" y="9117"/>
            <a:chExt cx="9395" cy="4300"/>
          </a:xfrm>
        </p:grpSpPr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>
              <a:off x="1151" y="9332"/>
              <a:ext cx="0" cy="25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>
              <a:off x="7504" y="9332"/>
              <a:ext cx="0" cy="25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1007" y="9332"/>
              <a:ext cx="92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>
              <a:off x="1007" y="11906"/>
              <a:ext cx="90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1151" y="9117"/>
              <a:ext cx="9216" cy="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8" y="576"/>
                </a:cxn>
                <a:cxn ang="0">
                  <a:pos x="3456" y="0"/>
                </a:cxn>
                <a:cxn ang="0">
                  <a:pos x="5184" y="576"/>
                </a:cxn>
                <a:cxn ang="0">
                  <a:pos x="6912" y="0"/>
                </a:cxn>
                <a:cxn ang="0">
                  <a:pos x="8352" y="576"/>
                </a:cxn>
                <a:cxn ang="0">
                  <a:pos x="9216" y="432"/>
                </a:cxn>
              </a:cxnLst>
              <a:rect l="0" t="0" r="r" b="b"/>
              <a:pathLst>
                <a:path w="9216" h="648">
                  <a:moveTo>
                    <a:pt x="0" y="0"/>
                  </a:moveTo>
                  <a:cubicBezTo>
                    <a:pt x="576" y="288"/>
                    <a:pt x="1152" y="576"/>
                    <a:pt x="1728" y="576"/>
                  </a:cubicBezTo>
                  <a:cubicBezTo>
                    <a:pt x="2304" y="576"/>
                    <a:pt x="2880" y="0"/>
                    <a:pt x="3456" y="0"/>
                  </a:cubicBezTo>
                  <a:cubicBezTo>
                    <a:pt x="4032" y="0"/>
                    <a:pt x="4608" y="576"/>
                    <a:pt x="5184" y="576"/>
                  </a:cubicBezTo>
                  <a:cubicBezTo>
                    <a:pt x="5760" y="576"/>
                    <a:pt x="6384" y="0"/>
                    <a:pt x="6912" y="0"/>
                  </a:cubicBezTo>
                  <a:cubicBezTo>
                    <a:pt x="7440" y="0"/>
                    <a:pt x="7968" y="504"/>
                    <a:pt x="8352" y="576"/>
                  </a:cubicBezTo>
                  <a:cubicBezTo>
                    <a:pt x="8736" y="648"/>
                    <a:pt x="8976" y="540"/>
                    <a:pt x="9216" y="432"/>
                  </a:cubicBez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3167" y="9332"/>
              <a:ext cx="0" cy="25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3" name="Line 53"/>
            <p:cNvSpPr>
              <a:spLocks noChangeShapeType="1"/>
            </p:cNvSpPr>
            <p:nvPr/>
          </p:nvSpPr>
          <p:spPr bwMode="auto">
            <a:xfrm>
              <a:off x="3167" y="9332"/>
              <a:ext cx="1728" cy="25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5759" y="9332"/>
              <a:ext cx="1488" cy="2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2" y="1584"/>
                </a:cxn>
                <a:cxn ang="0">
                  <a:pos x="1440" y="2880"/>
                </a:cxn>
                <a:cxn ang="0">
                  <a:pos x="1440" y="3456"/>
                </a:cxn>
              </a:cxnLst>
              <a:rect l="0" t="0" r="r" b="b"/>
              <a:pathLst>
                <a:path w="1488" h="3456">
                  <a:moveTo>
                    <a:pt x="0" y="0"/>
                  </a:moveTo>
                  <a:cubicBezTo>
                    <a:pt x="456" y="552"/>
                    <a:pt x="912" y="1104"/>
                    <a:pt x="1152" y="1584"/>
                  </a:cubicBezTo>
                  <a:cubicBezTo>
                    <a:pt x="1392" y="2064"/>
                    <a:pt x="1392" y="2568"/>
                    <a:pt x="1440" y="2880"/>
                  </a:cubicBezTo>
                  <a:cubicBezTo>
                    <a:pt x="1488" y="3192"/>
                    <a:pt x="1464" y="3324"/>
                    <a:pt x="1440" y="345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 flipH="1">
              <a:off x="7775" y="9332"/>
              <a:ext cx="1488" cy="2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2" y="1584"/>
                </a:cxn>
                <a:cxn ang="0">
                  <a:pos x="1440" y="2880"/>
                </a:cxn>
                <a:cxn ang="0">
                  <a:pos x="1440" y="3456"/>
                </a:cxn>
              </a:cxnLst>
              <a:rect l="0" t="0" r="r" b="b"/>
              <a:pathLst>
                <a:path w="1488" h="3456">
                  <a:moveTo>
                    <a:pt x="0" y="0"/>
                  </a:moveTo>
                  <a:cubicBezTo>
                    <a:pt x="456" y="552"/>
                    <a:pt x="912" y="1104"/>
                    <a:pt x="1152" y="1584"/>
                  </a:cubicBezTo>
                  <a:cubicBezTo>
                    <a:pt x="1392" y="2064"/>
                    <a:pt x="1392" y="2568"/>
                    <a:pt x="1440" y="2880"/>
                  </a:cubicBezTo>
                  <a:cubicBezTo>
                    <a:pt x="1488" y="3192"/>
                    <a:pt x="1464" y="3324"/>
                    <a:pt x="1440" y="345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5879" name="Group 39"/>
            <p:cNvGrpSpPr>
              <a:grpSpLocks/>
            </p:cNvGrpSpPr>
            <p:nvPr/>
          </p:nvGrpSpPr>
          <p:grpSpPr bwMode="auto">
            <a:xfrm>
              <a:off x="6047" y="9546"/>
              <a:ext cx="2967" cy="2146"/>
              <a:chOff x="6480" y="7257"/>
              <a:chExt cx="2967" cy="2880"/>
            </a:xfrm>
          </p:grpSpPr>
          <p:sp>
            <p:nvSpPr>
              <p:cNvPr id="35890" name="Line 50"/>
              <p:cNvSpPr>
                <a:spLocks noChangeShapeType="1"/>
              </p:cNvSpPr>
              <p:nvPr/>
            </p:nvSpPr>
            <p:spPr bwMode="auto">
              <a:xfrm>
                <a:off x="6480" y="7257"/>
                <a:ext cx="296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9" name="Line 49"/>
              <p:cNvSpPr>
                <a:spLocks noChangeShapeType="1"/>
              </p:cNvSpPr>
              <p:nvPr/>
            </p:nvSpPr>
            <p:spPr bwMode="auto">
              <a:xfrm>
                <a:off x="6624" y="7545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8" name="Line 48"/>
              <p:cNvSpPr>
                <a:spLocks noChangeShapeType="1"/>
              </p:cNvSpPr>
              <p:nvPr/>
            </p:nvSpPr>
            <p:spPr bwMode="auto">
              <a:xfrm>
                <a:off x="6912" y="7833"/>
                <a:ext cx="206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7" name="Line 47"/>
              <p:cNvSpPr>
                <a:spLocks noChangeShapeType="1"/>
              </p:cNvSpPr>
              <p:nvPr/>
            </p:nvSpPr>
            <p:spPr bwMode="auto">
              <a:xfrm>
                <a:off x="7056" y="8121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6" name="Line 46"/>
              <p:cNvSpPr>
                <a:spLocks noChangeShapeType="1"/>
              </p:cNvSpPr>
              <p:nvPr/>
            </p:nvSpPr>
            <p:spPr bwMode="auto">
              <a:xfrm>
                <a:off x="7252" y="8409"/>
                <a:ext cx="13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5" name="Line 45"/>
              <p:cNvSpPr>
                <a:spLocks noChangeShapeType="1"/>
              </p:cNvSpPr>
              <p:nvPr/>
            </p:nvSpPr>
            <p:spPr bwMode="auto">
              <a:xfrm>
                <a:off x="7380" y="8697"/>
                <a:ext cx="111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4" name="Line 44"/>
              <p:cNvSpPr>
                <a:spLocks noChangeShapeType="1"/>
              </p:cNvSpPr>
              <p:nvPr/>
            </p:nvSpPr>
            <p:spPr bwMode="auto">
              <a:xfrm>
                <a:off x="7488" y="8985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3" name="Line 43"/>
              <p:cNvSpPr>
                <a:spLocks noChangeShapeType="1"/>
              </p:cNvSpPr>
              <p:nvPr/>
            </p:nvSpPr>
            <p:spPr bwMode="auto">
              <a:xfrm>
                <a:off x="7540" y="9273"/>
                <a:ext cx="8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2" name="Line 42"/>
              <p:cNvSpPr>
                <a:spLocks noChangeShapeType="1"/>
              </p:cNvSpPr>
              <p:nvPr/>
            </p:nvSpPr>
            <p:spPr bwMode="auto">
              <a:xfrm>
                <a:off x="7614" y="9560"/>
                <a:ext cx="647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1" name="Line 41"/>
              <p:cNvSpPr>
                <a:spLocks noChangeShapeType="1"/>
              </p:cNvSpPr>
              <p:nvPr/>
            </p:nvSpPr>
            <p:spPr bwMode="auto">
              <a:xfrm>
                <a:off x="7632" y="9849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0" name="Line 40"/>
              <p:cNvSpPr>
                <a:spLocks noChangeShapeType="1"/>
              </p:cNvSpPr>
              <p:nvPr/>
            </p:nvSpPr>
            <p:spPr bwMode="auto">
              <a:xfrm>
                <a:off x="7632" y="10137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1727" y="9332"/>
              <a:ext cx="0" cy="25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1151" y="9546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1151" y="9761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1151" y="9975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1151" y="10190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1151" y="10404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1151" y="10619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1151" y="10834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1151" y="1104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1151" y="11263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1151" y="11477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1151" y="11692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5859" name="Group 19"/>
            <p:cNvGrpSpPr>
              <a:grpSpLocks/>
            </p:cNvGrpSpPr>
            <p:nvPr/>
          </p:nvGrpSpPr>
          <p:grpSpPr bwMode="auto">
            <a:xfrm>
              <a:off x="3167" y="9761"/>
              <a:ext cx="1584" cy="1931"/>
              <a:chOff x="3600" y="7545"/>
              <a:chExt cx="1584" cy="2592"/>
            </a:xfrm>
          </p:grpSpPr>
          <p:sp>
            <p:nvSpPr>
              <p:cNvPr id="35866" name="Line 26"/>
              <p:cNvSpPr>
                <a:spLocks noChangeShapeType="1"/>
              </p:cNvSpPr>
              <p:nvPr/>
            </p:nvSpPr>
            <p:spPr bwMode="auto">
              <a:xfrm>
                <a:off x="3600" y="10137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5" name="Line 25"/>
              <p:cNvSpPr>
                <a:spLocks noChangeShapeType="1"/>
              </p:cNvSpPr>
              <p:nvPr/>
            </p:nvSpPr>
            <p:spPr bwMode="auto">
              <a:xfrm>
                <a:off x="3600" y="9705"/>
                <a:ext cx="13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3600" y="9273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>
                <a:off x="3600" y="8841"/>
                <a:ext cx="89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2" name="Line 22"/>
              <p:cNvSpPr>
                <a:spLocks noChangeShapeType="1"/>
              </p:cNvSpPr>
              <p:nvPr/>
            </p:nvSpPr>
            <p:spPr bwMode="auto">
              <a:xfrm>
                <a:off x="3600" y="8409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>
                <a:off x="3600" y="7977"/>
                <a:ext cx="46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>
                <a:off x="3600" y="754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1005" y="12231"/>
              <a:ext cx="172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Σταθερή πίεση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3145" y="12267"/>
              <a:ext cx="2016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Υδροστατική πίεση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6137" y="12223"/>
              <a:ext cx="4263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4895" y="9772"/>
              <a:ext cx="1238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8763" y="9868"/>
              <a:ext cx="1158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8208" y="11059"/>
              <a:ext cx="1968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6745" y="12155"/>
              <a:ext cx="2792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Δυναμική πίεση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6" name="Rectangle 6" descr="Wide upward diagonal"/>
            <p:cNvSpPr>
              <a:spLocks noChangeArrowheads="1"/>
            </p:cNvSpPr>
            <p:nvPr/>
          </p:nvSpPr>
          <p:spPr bwMode="auto">
            <a:xfrm>
              <a:off x="1043" y="11922"/>
              <a:ext cx="9044" cy="26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3345" y="12276"/>
              <a:ext cx="100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142844" y="2489295"/>
            <a:ext cx="800099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</a:tabLst>
            </a:pPr>
            <a:r>
              <a:rPr kumimoji="0" lang="el-G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Συνολική πίεση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0" y="695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0" y="1362075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0" y="2371725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0" y="3409950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0" y="4191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268737" y="1634609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Εξ. </a:t>
            </a:r>
            <a:r>
              <a:rPr lang="el-GR" dirty="0"/>
              <a:t>(</a:t>
            </a:r>
            <a:r>
              <a:rPr lang="en-US" dirty="0" smtClean="0"/>
              <a:t>2</a:t>
            </a:r>
            <a:r>
              <a:rPr lang="el-GR" i="1" dirty="0" smtClean="0"/>
              <a:t>ι</a:t>
            </a:r>
            <a:r>
              <a:rPr 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162973" y="1466291"/>
                <a:ext cx="5150848" cy="63042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𝑔𝑧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l-GR" i="1">
                          <a:latin typeface="Cambria Math"/>
                        </a:rPr>
                        <m:t>𝜌𝛼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𝑘𝑑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73" y="1466291"/>
                <a:ext cx="5150848" cy="6304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4761962" y="5192255"/>
                <a:ext cx="3334631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𝜌𝛼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𝑘𝑑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62" y="5192255"/>
                <a:ext cx="3334631" cy="6304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451817" y="5507469"/>
                <a:ext cx="802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𝑔𝑧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817" y="5507469"/>
                <a:ext cx="80259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1162973" y="5474768"/>
                <a:ext cx="474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73" y="5474768"/>
                <a:ext cx="474232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hlinkClick r:id="rId2"/>
              </a:rPr>
              <a:t>1.2 </a:t>
            </a:r>
            <a:r>
              <a:rPr lang="el-GR" sz="5400" dirty="0" err="1" smtClean="0">
                <a:hlinkClick r:id="rId2"/>
              </a:rPr>
              <a:t>Αστρόβιλη</a:t>
            </a:r>
            <a:r>
              <a:rPr lang="el-GR" sz="5400" dirty="0" smtClean="0"/>
              <a:t> </a:t>
            </a:r>
            <a:r>
              <a:rPr lang="el-GR" sz="5400" dirty="0"/>
              <a:t>Ροή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8449" y="553880"/>
            <a:ext cx="3600400" cy="704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478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1.2 </a:t>
            </a:r>
            <a:r>
              <a:rPr lang="el-GR" sz="3100" dirty="0" err="1" smtClean="0"/>
              <a:t>Αστρόβιλη</a:t>
            </a:r>
            <a:r>
              <a:rPr lang="el-GR" sz="3100" dirty="0" smtClean="0"/>
              <a:t> Ροή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2372" y="1772816"/>
                <a:ext cx="8507288" cy="49118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Έτσι για </a:t>
                </a:r>
                <a:r>
                  <a:rPr lang="el-GR" sz="2400" b="1" dirty="0" err="1" smtClean="0">
                    <a:solidFill>
                      <a:srgbClr val="FF3300"/>
                    </a:solidFill>
                    <a:latin typeface="+mj-lt"/>
                  </a:rPr>
                  <a:t>αστρόβιλη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 ροή</a:t>
                </a:r>
                <a:r>
                  <a:rPr lang="el-GR" sz="2400" dirty="0" smtClean="0">
                    <a:latin typeface="+mj-lt"/>
                  </a:rPr>
                  <a:t> έχουμε μηδενική </a:t>
                </a:r>
                <a:r>
                  <a:rPr lang="el-GR" sz="2400" dirty="0" err="1" smtClean="0">
                    <a:latin typeface="+mj-lt"/>
                  </a:rPr>
                  <a:t>στροβιλότητα</a:t>
                </a:r>
                <a:r>
                  <a:rPr lang="el-GR" sz="2400" dirty="0" smtClean="0">
                    <a:latin typeface="+mj-lt"/>
                  </a:rPr>
                  <a:t> σε κάθε σημείο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της ροής</a:t>
                </a:r>
                <a:endParaRPr lang="el-GR" sz="240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l-GR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l-GR" sz="2400" b="0" dirty="0" smtClean="0">
                    <a:latin typeface="+mj-lt"/>
                  </a:rPr>
                  <a:t>   (1</a:t>
                </a:r>
                <a:r>
                  <a:rPr lang="en-US" sz="2400" b="0" dirty="0" smtClean="0">
                    <a:latin typeface="+mj-lt"/>
                  </a:rPr>
                  <a:t>d)</a:t>
                </a:r>
              </a:p>
              <a:p>
                <a:pPr marL="0" indent="0">
                  <a:buNone/>
                </a:pPr>
                <a:endParaRPr lang="el-GR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l-GR" sz="2400" dirty="0">
                  <a:latin typeface="+mj-lt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372" y="1772816"/>
                <a:ext cx="8507288" cy="4911824"/>
              </a:xfrm>
              <a:blipFill rotWithShape="1">
                <a:blip r:embed="rId2"/>
                <a:stretch>
                  <a:fillRect l="-1147" t="-9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3" name="Ορθογώνιο 12"/>
          <p:cNvSpPr/>
          <p:nvPr/>
        </p:nvSpPr>
        <p:spPr>
          <a:xfrm>
            <a:off x="3483000" y="2636912"/>
            <a:ext cx="180020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1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78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</a:t>
            </a:r>
            <a:r>
              <a:rPr lang="en-US" sz="3100" dirty="0" smtClean="0"/>
              <a:t>3</a:t>
            </a:r>
            <a:r>
              <a:rPr lang="el-GR" sz="3100" dirty="0" smtClean="0"/>
              <a:t> Δυναμικό Ροής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Με δεδομένο την </a:t>
                </a:r>
                <a:r>
                  <a:rPr lang="el-GR" sz="2400" dirty="0" err="1" smtClean="0">
                    <a:latin typeface="+mj-lt"/>
                  </a:rPr>
                  <a:t>αστρόβιλη</a:t>
                </a:r>
                <a:r>
                  <a:rPr lang="el-GR" sz="2400" dirty="0" smtClean="0">
                    <a:latin typeface="+mj-lt"/>
                  </a:rPr>
                  <a:t> ροή,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l-GR" sz="2400" b="0" dirty="0" smtClean="0">
                    <a:latin typeface="+mj-lt"/>
                  </a:rPr>
                  <a:t> , </a:t>
                </a:r>
                <a:endParaRPr lang="en-US" sz="2400" b="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𝑑𝑧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l-GR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Θέτοντας το παραπάνω ως μία συνάρτηση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400" dirty="0" smtClean="0">
                    <a:latin typeface="+mj-lt"/>
                  </a:rPr>
                  <a:t> έχουμε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𝑑𝑧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r>
                      <a:rPr lang="el-GR" sz="2400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 smtClean="0">
                    <a:latin typeface="+mj-lt"/>
                    <a:sym typeface="Wingdings" pitchFamily="2" charset="2"/>
                  </a:rPr>
                  <a:t> 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  <a:sym typeface="Wingdings" pitchFamily="2" charset="2"/>
                  </a:rPr>
                  <a:t>Δυναμικό  ροής</a:t>
                </a:r>
              </a:p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  <a:sym typeface="Wingdings" pitchFamily="2" charset="2"/>
                  </a:rPr>
                  <a:t>Έτσι,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και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𝑤</m:t>
                    </m:r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  </a:t>
                </a:r>
                <a:r>
                  <a:rPr lang="el-GR" sz="2400" dirty="0" smtClean="0">
                    <a:latin typeface="+mj-lt"/>
                  </a:rPr>
                  <a:t>(και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   </a:t>
                </a:r>
                <a:r>
                  <a:rPr lang="el-GR" sz="2400" dirty="0" smtClean="0">
                    <a:latin typeface="+mj-lt"/>
                  </a:rPr>
                  <a:t>για 3</a:t>
                </a:r>
                <a:r>
                  <a:rPr lang="en-US" sz="2400" dirty="0" smtClean="0">
                    <a:latin typeface="+mj-lt"/>
                  </a:rPr>
                  <a:t>D </a:t>
                </a:r>
                <a:r>
                  <a:rPr lang="el-GR" sz="2400" dirty="0" smtClean="0">
                    <a:latin typeface="+mj-lt"/>
                  </a:rPr>
                  <a:t>ροή)</a:t>
                </a:r>
                <a:r>
                  <a:rPr lang="en-US" sz="2400" dirty="0" smtClean="0">
                    <a:latin typeface="+mj-lt"/>
                  </a:rPr>
                  <a:t>  (1e)</a:t>
                </a:r>
                <a:endParaRPr lang="el-GR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Μία</a:t>
                </a:r>
                <a:r>
                  <a:rPr lang="el-GR" sz="2400" dirty="0" smtClean="0">
                    <a:latin typeface="+mj-lt"/>
                  </a:rPr>
                  <a:t> συνάρτηση περιγράφει 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όλη</a:t>
                </a:r>
                <a:r>
                  <a:rPr lang="el-GR" sz="2400" dirty="0" smtClean="0">
                    <a:latin typeface="+mj-lt"/>
                  </a:rPr>
                  <a:t> τη ροή.</a:t>
                </a:r>
              </a:p>
              <a:p>
                <a:pPr marL="0" indent="0">
                  <a:buNone/>
                </a:pPr>
                <a:endParaRPr lang="el-GR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  <a:blipFill rotWithShape="1">
                <a:blip r:embed="rId2"/>
                <a:stretch>
                  <a:fillRect l="-6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4" name="Ορθογώνιο 13"/>
          <p:cNvSpPr/>
          <p:nvPr/>
        </p:nvSpPr>
        <p:spPr>
          <a:xfrm>
            <a:off x="1166516" y="3789040"/>
            <a:ext cx="93610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55776" y="3799465"/>
            <a:ext cx="108012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4283968" y="3799465"/>
            <a:ext cx="108012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78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</a:t>
            </a:r>
            <a:r>
              <a:rPr lang="en-US" sz="3100" dirty="0" smtClean="0"/>
              <a:t>3</a:t>
            </a:r>
            <a:r>
              <a:rPr lang="el-GR" sz="3100" dirty="0" smtClean="0"/>
              <a:t> Δυναμικό Ροής</a:t>
            </a:r>
            <a:r>
              <a:rPr lang="en-US" sz="3100" dirty="0" smtClean="0"/>
              <a:t> – </a:t>
            </a:r>
            <a:r>
              <a:rPr lang="el-GR" sz="3100" dirty="0" smtClean="0"/>
              <a:t>Εξίσωση </a:t>
            </a:r>
            <a:r>
              <a:rPr lang="en-US" sz="3100" dirty="0" smtClean="0"/>
              <a:t>Laplace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Από την εξίσωση συνέχειας της μάζας για 3</a:t>
                </a:r>
                <a:r>
                  <a:rPr lang="en-US" sz="2400" dirty="0" smtClean="0">
                    <a:latin typeface="+mj-lt"/>
                  </a:rPr>
                  <a:t>D </a:t>
                </a:r>
                <a:r>
                  <a:rPr lang="el-GR" sz="2400" dirty="0" smtClean="0">
                    <a:latin typeface="+mj-lt"/>
                  </a:rPr>
                  <a:t>ροή: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l-GR" sz="2400" dirty="0" smtClean="0">
                    <a:latin typeface="+mj-lt"/>
                    <a:sym typeface="Wingdings" pitchFamily="2" charset="2"/>
                  </a:rPr>
                  <a:t> και με δεδομένα τα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𝑤</m:t>
                    </m:r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𝑧</m:t>
                        </m:r>
                      </m:den>
                    </m:f>
                  </m:oMath>
                </a14:m>
                <a:r>
                  <a:rPr lang="el-GR" sz="2400" dirty="0" smtClean="0">
                    <a:latin typeface="+mj-lt"/>
                  </a:rPr>
                  <a:t> 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   </a:t>
                </a:r>
                <a:endParaRPr lang="el-G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l-GR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l-GR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num>
                          <m:den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𝜕𝜑</m:t>
                            </m:r>
                          </m:num>
                          <m:den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𝜕𝜑</m:t>
                            </m:r>
                          </m:num>
                          <m:den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  </a:t>
                </a:r>
                <a:r>
                  <a:rPr lang="el-GR" sz="2400" dirty="0" smtClean="0">
                    <a:latin typeface="+mj-lt"/>
                  </a:rPr>
                  <a:t>άρα</a:t>
                </a:r>
                <a:r>
                  <a:rPr lang="en-US" sz="2400" dirty="0" smtClean="0">
                    <a:latin typeface="+mj-lt"/>
                  </a:rPr>
                  <a:t>    </a:t>
                </a:r>
                <a:r>
                  <a:rPr lang="el-GR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smtClean="0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l-GR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400" i="1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400" i="1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   </a:t>
                </a:r>
                <a:r>
                  <a:rPr lang="el-GR" sz="2400" dirty="0" smtClean="0">
                    <a:latin typeface="+mj-lt"/>
                  </a:rPr>
                  <a:t>ή</a:t>
                </a:r>
              </a:p>
              <a:p>
                <a:pPr marL="0" indent="0">
                  <a:buNone/>
                </a:pPr>
                <a:endParaRPr lang="el-G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𝜑</m:t>
                      </m:r>
                      <m:r>
                        <a:rPr lang="el-GR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400" dirty="0" smtClean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l-GR" sz="2400" i="1" dirty="0" smtClean="0">
                    <a:latin typeface="+mj-lt"/>
                  </a:rPr>
                  <a:t>Συνάρτηση </a:t>
                </a:r>
                <a:r>
                  <a:rPr lang="en-US" sz="2400" b="1" i="1" dirty="0" smtClean="0">
                    <a:solidFill>
                      <a:srgbClr val="FF3300"/>
                    </a:solidFill>
                    <a:latin typeface="+mj-lt"/>
                  </a:rPr>
                  <a:t>Laplace</a:t>
                </a:r>
                <a:r>
                  <a:rPr lang="en-US" sz="2400" i="1" dirty="0" smtClean="0">
                    <a:latin typeface="+mj-lt"/>
                  </a:rPr>
                  <a:t> </a:t>
                </a:r>
                <a:r>
                  <a:rPr lang="el-GR" sz="2400" i="1" dirty="0" smtClean="0">
                    <a:latin typeface="+mj-lt"/>
                  </a:rPr>
                  <a:t>με όρους φ</a:t>
                </a:r>
              </a:p>
              <a:p>
                <a:pPr marL="0" indent="0" algn="just">
                  <a:buNone/>
                </a:pPr>
                <a:r>
                  <a:rPr lang="el-GR" sz="2400" dirty="0" smtClean="0">
                    <a:latin typeface="+mj-lt"/>
                  </a:rPr>
                  <a:t>Εύκολη στη λύση του!!!</a:t>
                </a:r>
                <a:endParaRPr lang="el-G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  <a:blipFill rotWithShape="1">
                <a:blip r:embed="rId2"/>
                <a:stretch>
                  <a:fillRect l="-932" t="-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5" name="Ορθογώνιο 14"/>
          <p:cNvSpPr/>
          <p:nvPr/>
        </p:nvSpPr>
        <p:spPr>
          <a:xfrm>
            <a:off x="4067944" y="3140968"/>
            <a:ext cx="115212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1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78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</a:t>
            </a:r>
            <a:r>
              <a:rPr lang="en-US" sz="3100" dirty="0" smtClean="0"/>
              <a:t>3</a:t>
            </a:r>
            <a:r>
              <a:rPr lang="el-GR" sz="3100" dirty="0" smtClean="0"/>
              <a:t> </a:t>
            </a:r>
            <a:r>
              <a:rPr lang="el-GR" sz="3100" dirty="0" err="1" smtClean="0"/>
              <a:t>Ροϊκή</a:t>
            </a:r>
            <a:r>
              <a:rPr lang="el-GR" sz="3100" dirty="0" smtClean="0"/>
              <a:t> Συνάρτηση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Αντίστοιχα, με δεδομένο την εξίσωση συνέχειας,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l-GR" sz="24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𝑤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l-GR" sz="2400" b="0" dirty="0" smtClean="0">
                    <a:latin typeface="+mj-lt"/>
                  </a:rPr>
                  <a:t> , </a:t>
                </a:r>
                <a:endParaRPr lang="en-US" sz="2400" b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b="0" dirty="0" smtClean="0">
                    <a:latin typeface="+mj-lt"/>
                  </a:rPr>
                  <a:t>ολοκληρώνοντας 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ως προς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33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έχουμε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b="0" dirty="0" smtClean="0">
                    <a:latin typeface="+mj-lt"/>
                  </a:rPr>
                  <a:t> </a:t>
                </a:r>
                <a:r>
                  <a:rPr lang="el-GR" sz="2400" b="0" dirty="0" smtClean="0">
                    <a:latin typeface="+mj-lt"/>
                  </a:rPr>
                  <a:t>          και άρα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b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+mj-lt"/>
                  </a:rPr>
                  <a:t>ολοκληρώνοντας </a:t>
                </a:r>
                <a:r>
                  <a:rPr lang="el-GR" sz="2400" b="1" dirty="0">
                    <a:solidFill>
                      <a:srgbClr val="FF3300"/>
                    </a:solidFill>
                    <a:latin typeface="+mj-lt"/>
                  </a:rPr>
                  <a:t>ως προς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33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2400" b="1" dirty="0" smtClean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έχουμε</a:t>
                </a:r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𝑑𝑧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+mj-lt"/>
                  </a:rPr>
                  <a:t>       </a:t>
                </a:r>
                <a:r>
                  <a:rPr lang="el-GR" sz="2400" dirty="0" smtClean="0">
                    <a:latin typeface="+mj-lt"/>
                  </a:rPr>
                  <a:t>και άρα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𝑑𝑧</m:t>
                    </m:r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𝑑𝑥</m:t>
                    </m:r>
                  </m:oMath>
                </a14:m>
                <a:endParaRPr lang="el-GR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Θέτοντας το παραπάνω ως μία συνάρτηση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l-GR" sz="2400" dirty="0" smtClean="0">
                    <a:latin typeface="+mj-lt"/>
                  </a:rPr>
                  <a:t> έχουμε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𝑑𝑧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r>
                      <a:rPr lang="el-GR" sz="2400" b="0" i="1" smtClean="0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 smtClean="0">
                    <a:latin typeface="+mj-lt"/>
                    <a:sym typeface="Wingdings" pitchFamily="2" charset="2"/>
                  </a:rPr>
                  <a:t> </a:t>
                </a:r>
                <a:r>
                  <a:rPr lang="el-GR" sz="2400" b="1" dirty="0" err="1" smtClean="0">
                    <a:solidFill>
                      <a:srgbClr val="FF3300"/>
                    </a:solidFill>
                    <a:latin typeface="+mj-lt"/>
                    <a:sym typeface="Wingdings" pitchFamily="2" charset="2"/>
                  </a:rPr>
                  <a:t>Ροϊκή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  <a:sym typeface="Wingdings" pitchFamily="2" charset="2"/>
                  </a:rPr>
                  <a:t> Συνάρτηση</a:t>
                </a:r>
              </a:p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  <a:sym typeface="Wingdings" pitchFamily="2" charset="2"/>
                  </a:rPr>
                  <a:t>Έτσι,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𝜓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και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l-GR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𝑤</m:t>
                    </m:r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𝜓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latin typeface="+mj-lt"/>
                  </a:rPr>
                  <a:t>(1e’)</a:t>
                </a:r>
                <a:endParaRPr lang="el-GR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Πάλι μία</a:t>
                </a:r>
                <a:r>
                  <a:rPr lang="el-GR" sz="2400" dirty="0" smtClean="0">
                    <a:latin typeface="+mj-lt"/>
                  </a:rPr>
                  <a:t> συνάρτηση περιγράφει </a:t>
                </a:r>
                <a:r>
                  <a:rPr lang="el-GR" sz="2400" b="1" dirty="0" smtClean="0">
                    <a:solidFill>
                      <a:srgbClr val="FF3300"/>
                    </a:solidFill>
                    <a:latin typeface="+mj-lt"/>
                  </a:rPr>
                  <a:t>όλη</a:t>
                </a:r>
                <a:r>
                  <a:rPr lang="el-GR" sz="2400" dirty="0" smtClean="0">
                    <a:latin typeface="+mj-lt"/>
                  </a:rPr>
                  <a:t> τη ροή.</a:t>
                </a:r>
              </a:p>
              <a:p>
                <a:pPr marL="0" indent="0">
                  <a:buNone/>
                </a:pPr>
                <a:endParaRPr lang="el-GR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  <a:blipFill rotWithShape="1">
                <a:blip r:embed="rId2"/>
                <a:stretch>
                  <a:fillRect l="-6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Ορθογώνιο 13"/>
          <p:cNvSpPr/>
          <p:nvPr/>
        </p:nvSpPr>
        <p:spPr>
          <a:xfrm>
            <a:off x="1142851" y="5008553"/>
            <a:ext cx="93610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55776" y="5010865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7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78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1.</a:t>
            </a:r>
            <a:r>
              <a:rPr lang="en-US" sz="3100" dirty="0" smtClean="0"/>
              <a:t>3</a:t>
            </a:r>
            <a:r>
              <a:rPr lang="el-GR" sz="3100" dirty="0" smtClean="0"/>
              <a:t> </a:t>
            </a:r>
            <a:r>
              <a:rPr lang="el-GR" sz="3100" dirty="0" err="1"/>
              <a:t>Ροϊκή</a:t>
            </a:r>
            <a:r>
              <a:rPr lang="el-GR" sz="3100" dirty="0"/>
              <a:t> </a:t>
            </a:r>
            <a:r>
              <a:rPr lang="el-GR" sz="3100" dirty="0" smtClean="0"/>
              <a:t>Συνάρτηση </a:t>
            </a:r>
            <a:r>
              <a:rPr lang="en-US" sz="3100" dirty="0" smtClean="0"/>
              <a:t>– </a:t>
            </a:r>
            <a:r>
              <a:rPr lang="el-GR" sz="3100" dirty="0" smtClean="0"/>
              <a:t>Εξίσωση </a:t>
            </a:r>
            <a:r>
              <a:rPr lang="en-US" sz="3100" dirty="0" smtClean="0"/>
              <a:t>Laplace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+mj-lt"/>
                  </a:rPr>
                  <a:t>Η εξίσωση συνέχειας της μάζας ικανοποιείται αυτόματα: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=0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num>
                        <m:den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+mj-lt"/>
                  </a:rPr>
                  <a:t>Με δεδομένο την </a:t>
                </a:r>
                <a:r>
                  <a:rPr lang="el-GR" sz="2400" dirty="0" err="1">
                    <a:latin typeface="+mj-lt"/>
                  </a:rPr>
                  <a:t>αστρόβιλη</a:t>
                </a:r>
                <a:r>
                  <a:rPr lang="el-GR" sz="2400" dirty="0">
                    <a:latin typeface="+mj-lt"/>
                  </a:rPr>
                  <a:t> ροή,  </a:t>
                </a:r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a:rPr lang="en-US" sz="2400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a:rPr lang="en-US" sz="240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a:rPr lang="en-US" sz="240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a:rPr lang="en-US" sz="240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a:rPr lang="en-US" sz="2400">
                              <a:latin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a:rPr lang="en-US" sz="2400">
                              <a:latin typeface="Cambria Math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sz="2400" dirty="0"/>
                  <a:t>άρα</a:t>
                </a:r>
                <a:r>
                  <a:rPr lang="en-US" sz="2400" dirty="0"/>
                  <a:t>    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smtClean="0">
                            <a:latin typeface="Cambria Math"/>
                          </a:rPr>
                          <m:t>𝜓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smtClean="0">
                            <a:latin typeface="Cambria Math"/>
                          </a:rPr>
                          <m:t>𝜓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l-G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𝜓</m:t>
                      </m:r>
                      <m:r>
                        <a:rPr lang="el-GR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400" dirty="0" smtClean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l-GR" sz="2400" i="1" dirty="0" smtClean="0">
                    <a:latin typeface="+mj-lt"/>
                  </a:rPr>
                  <a:t>Συνάρτηση </a:t>
                </a:r>
                <a:r>
                  <a:rPr lang="en-US" sz="2400" b="1" i="1" dirty="0" smtClean="0">
                    <a:solidFill>
                      <a:srgbClr val="FF3300"/>
                    </a:solidFill>
                    <a:latin typeface="+mj-lt"/>
                  </a:rPr>
                  <a:t>Laplace</a:t>
                </a:r>
                <a:r>
                  <a:rPr lang="en-US" sz="2400" i="1" dirty="0" smtClean="0">
                    <a:latin typeface="+mj-lt"/>
                  </a:rPr>
                  <a:t> </a:t>
                </a:r>
                <a:r>
                  <a:rPr lang="el-GR" sz="2400" i="1" dirty="0" smtClean="0">
                    <a:latin typeface="+mj-lt"/>
                  </a:rPr>
                  <a:t>με όρους ψ</a:t>
                </a:r>
              </a:p>
              <a:p>
                <a:pPr marL="0" indent="0" algn="just">
                  <a:buNone/>
                </a:pPr>
                <a:r>
                  <a:rPr lang="el-GR" sz="2400" dirty="0" smtClean="0">
                    <a:latin typeface="+mj-lt"/>
                  </a:rPr>
                  <a:t>Όμοια εύκολη στη λύση του!!!</a:t>
                </a:r>
                <a:endParaRPr lang="el-G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507288" cy="5328592"/>
              </a:xfrm>
              <a:blipFill rotWithShape="1">
                <a:blip r:embed="rId2"/>
                <a:stretch>
                  <a:fillRect l="-1147" t="-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ΙΙ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5" name="Ορθογώνιο 14"/>
          <p:cNvSpPr/>
          <p:nvPr/>
        </p:nvSpPr>
        <p:spPr>
          <a:xfrm>
            <a:off x="4067944" y="4197711"/>
            <a:ext cx="115212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0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20083</TotalTime>
  <Words>2674</Words>
  <Application>Microsoft Office PowerPoint</Application>
  <PresentationFormat>On-screen Show (4:3)</PresentationFormat>
  <Paragraphs>393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Flow</vt:lpstr>
      <vt:lpstr>Custom Design</vt:lpstr>
      <vt:lpstr>Equation</vt:lpstr>
      <vt:lpstr>Εξίσωση</vt:lpstr>
      <vt:lpstr>ΚΥΜΑΤΟΜΗΧΑΝΙΚΗ &amp;  ΕΡΓΑ ΑΝΟΙΚΤΗΣ ΘΑΛΑΣΣΑΣ  Σειρά Ι: Εισαγωγή στη Γραμμική Θεωρία Κυμάτων</vt:lpstr>
      <vt:lpstr>Περιεχόμενα</vt:lpstr>
      <vt:lpstr>1.   Εισαγωγή 1.1 Εξίσωση Συνέχειας της Μάζας</vt:lpstr>
      <vt:lpstr>1.2 Αστρόβιλη Ροή</vt:lpstr>
      <vt:lpstr>1.2 Αστρόβιλη Ροή </vt:lpstr>
      <vt:lpstr>1.3 Δυναμικό Ροής</vt:lpstr>
      <vt:lpstr>1.3 Δυναμικό Ροής – Εξίσωση Laplace</vt:lpstr>
      <vt:lpstr>1.3 Ροϊκή Συνάρτηση</vt:lpstr>
      <vt:lpstr>1.3 Ροϊκή Συνάρτηση – Εξίσωση Laplace</vt:lpstr>
      <vt:lpstr>1.3 Φυσική σημασία του φ και ψ</vt:lpstr>
      <vt:lpstr>1.3 Φυσική σημασία του φ και ψ</vt:lpstr>
      <vt:lpstr>1.4 Εξισώσεις Κίνησης</vt:lpstr>
      <vt:lpstr>Μη ιδανικά ρευστά μ≠0</vt:lpstr>
      <vt:lpstr>Εξισώσεις RANS (Reynolds-Averaged Navier-Stokes)</vt:lpstr>
      <vt:lpstr>1.4 Εξισώσεις Κίνησης</vt:lpstr>
      <vt:lpstr>Εξισώσεις</vt:lpstr>
      <vt:lpstr>    2. Γραμμική Θεωρία (Θεωρία Airy)</vt:lpstr>
      <vt:lpstr>2.1 Βασικές Παραδοχές</vt:lpstr>
      <vt:lpstr>2.2 Βασικές Εξισώσεις</vt:lpstr>
      <vt:lpstr>2.2 Βασικές Εξισώσεις -Συνέχεια</vt:lpstr>
      <vt:lpstr>2.3 Οριακές Συνθήκες</vt:lpstr>
      <vt:lpstr>2.3 Οριακές Συνθήκες  - Συνέχεια</vt:lpstr>
      <vt:lpstr>2.3 Οριακές Συνθήκες- Συνέχεια</vt:lpstr>
      <vt:lpstr>2.3 Οριακές Συνθήκες- Συνέχεια</vt:lpstr>
      <vt:lpstr>PowerPoint Presentation</vt:lpstr>
      <vt:lpstr>PowerPoint Presentation</vt:lpstr>
      <vt:lpstr>2.3 Οριακές Συνθήκες- Συνέχεια  -Ταχύτητα μετάδοσης (c)</vt:lpstr>
      <vt:lpstr>2.3 Οριακές Συνθήκες- Συνέχεια</vt:lpstr>
      <vt:lpstr>Ταχύτητες και επιταχύνσεις</vt:lpstr>
      <vt:lpstr>2.3 Οριακές Συνθήκες- Συνέχεια</vt:lpstr>
      <vt:lpstr>2.4 Μετατοπίσεις σωματιδίων</vt:lpstr>
      <vt:lpstr>PowerPoint Presentation</vt:lpstr>
      <vt:lpstr>2.4 Μετατοπίσεις σωματιδίων – Συνέχεια</vt:lpstr>
      <vt:lpstr>2.4 Μετατοπίσεις σωματιδίων – Συνέχεια</vt:lpstr>
      <vt:lpstr>  2.6 Κατανομή Πίεσης</vt:lpstr>
      <vt:lpstr>  2.6 Κατανομή Πίεσης – Συνέχεια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ΑΚΤΟΜΗΧΑΝΙΚΗ &amp; ΠΑΡΑΚΤΙΑ ΕΡΓΑ</dc:title>
  <dc:creator>turbo_x</dc:creator>
  <cp:lastModifiedBy>Vanessa Katsardi</cp:lastModifiedBy>
  <cp:revision>391</cp:revision>
  <cp:lastPrinted>2011-04-04T09:40:51Z</cp:lastPrinted>
  <dcterms:created xsi:type="dcterms:W3CDTF">2010-03-02T15:02:15Z</dcterms:created>
  <dcterms:modified xsi:type="dcterms:W3CDTF">2016-02-15T15:28:26Z</dcterms:modified>
</cp:coreProperties>
</file>