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00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6A07E-09B6-44A4-8D4D-49B255047E1A}" type="datetimeFigureOut">
              <a:rPr lang="el-GR" smtClean="0"/>
              <a:pPr/>
              <a:t>2/11/2018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3E70F-ED33-43DB-BBEE-117921257944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ipedia.org/wiki/%CE%9C%CE%B5%CF%83%CE%B1%CE%AF%CF%89%CE%BD%CE%B1%CF%82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el.wikipedia.org/wiki/%CE%95%CE%BB%CE%BB%CE%B7%CE%BD%CE%B9%CE%BA%CE%AE_%CF%83%CE%B7%CE%BC%CE%B1%CE%AF%CE%B1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Η </a:t>
            </a:r>
            <a:r>
              <a:rPr lang="el-GR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προμετωπίδα</a:t>
            </a:r>
            <a:r>
              <a:rPr lang="el-G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είναι συγκεκριμένο διακοσμητικό στοιχείο που χρησιμοποιούσαν οι τυπογράφοι από την εποχή του </a:t>
            </a:r>
            <a:r>
              <a:rPr lang="el-GR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Μεσαίωνας"/>
              </a:rPr>
              <a:t>μεσαίωνα</a:t>
            </a:r>
            <a:r>
              <a:rPr lang="el-G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l-G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Σύνταγμα υπήρχε</a:t>
            </a:r>
            <a:r>
              <a:rPr lang="el-G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και πριν την ανεξαρτησία του Βασιλείου της Ελλάδας. 1</a:t>
            </a:r>
            <a:r>
              <a:rPr lang="el-GR" sz="1200" b="0" i="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η</a:t>
            </a:r>
            <a:r>
              <a:rPr lang="el-G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Εθνοσυνέλευση το 1822 στην Επίδαυρο. </a:t>
            </a:r>
          </a:p>
          <a:p>
            <a:r>
              <a:rPr lang="el-G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Σε αυτό το Σύνταγμα, ορίστηκε και το εθνικό σύμβολο, η </a:t>
            </a:r>
            <a:r>
              <a:rPr lang="el-GR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tooltip="Ελληνική σημαία"/>
              </a:rPr>
              <a:t>ελληνική σημαία</a:t>
            </a:r>
            <a:r>
              <a:rPr lang="el-G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3E70F-ED33-43DB-BBEE-117921257944}" type="slidenum">
              <a:rPr lang="el-GR" smtClean="0"/>
              <a:pPr/>
              <a:t>2</a:t>
            </a:fld>
            <a:endParaRPr lang="el-G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Νέες χώρες ΣΟΣ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3E70F-ED33-43DB-BBEE-117921257944}" type="slidenum">
              <a:rPr lang="el-GR" smtClean="0"/>
              <a:pPr/>
              <a:t>3</a:t>
            </a:fld>
            <a:endParaRPr lang="el-G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Κεφάλαιο Α’ παράγραφος</a:t>
            </a:r>
            <a:r>
              <a:rPr lang="el-GR" baseline="0" dirty="0" smtClean="0"/>
              <a:t> 1 σχέσεις κράτους-εκκλησίας-&gt;Θρησκεία και Εκκλησία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3E70F-ED33-43DB-BBEE-117921257944}" type="slidenum">
              <a:rPr lang="el-GR" smtClean="0"/>
              <a:pPr/>
              <a:t>4</a:t>
            </a:fld>
            <a:endParaRPr lang="el-G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ΣΟΣ ΠΡΟΣΗΛΥΤΙΣΜΟΣ-&gt;διώκεται ποινικά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3E70F-ED33-43DB-BBEE-117921257944}" type="slidenum">
              <a:rPr lang="el-GR" smtClean="0"/>
              <a:pPr/>
              <a:t>5</a:t>
            </a:fld>
            <a:endParaRPr lang="el-G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Τι πρότεινε ο </a:t>
            </a:r>
            <a:r>
              <a:rPr lang="el-GR" dirty="0" err="1" smtClean="0"/>
              <a:t>Τσίπρας</a:t>
            </a:r>
            <a:r>
              <a:rPr lang="el-GR" dirty="0" smtClean="0"/>
              <a:t> στον Ιερώνυμο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3E70F-ED33-43DB-BBEE-117921257944}" type="slidenum">
              <a:rPr lang="el-GR" smtClean="0"/>
              <a:pPr/>
              <a:t>6</a:t>
            </a:fld>
            <a:endParaRPr lang="el-G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Παράγραφος 1 Άρθρου 10-&gt;180 βουλευτές</a:t>
            </a:r>
            <a:r>
              <a:rPr lang="el-GR" baseline="0" dirty="0" smtClean="0"/>
              <a:t> πρέπει να πούνε ΝΑΙ στην αναθεώρηση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3E70F-ED33-43DB-BBEE-117921257944}" type="slidenum">
              <a:rPr lang="el-GR" smtClean="0"/>
              <a:pPr/>
              <a:t>7</a:t>
            </a:fld>
            <a:endParaRPr lang="el-G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Ύστερα</a:t>
            </a:r>
            <a:r>
              <a:rPr lang="el-GR" baseline="0" dirty="0" smtClean="0"/>
              <a:t> από συνάντηση με τον Αρχιεπίσκοπο Αθηνών και Πάσης Ελλάδος Ιερώνυμο Β’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3E70F-ED33-43DB-BBEE-117921257944}" type="slidenum">
              <a:rPr lang="el-GR" smtClean="0"/>
              <a:pPr/>
              <a:t>8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0" name="19 - Υπότιτλος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2/11/2018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comb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2/11/2018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comb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2/11/2018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comb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2/11/2018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comb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2/11/2018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comb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2/11/2018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comb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2/11/2018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comb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2/11/2018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comb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2/11/2018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comb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2/11/2018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comb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- Στρογγύλεμα μίας γωνίας ορθογωνίου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2/11/2018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  <p:transition spd="slow">
    <p:comb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12 - Θέση τίτλου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2/11/2018</a:t>
            </a:fld>
            <a:endParaRPr lang="el-GR" dirty="0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>
    <p:comb dir="vert"/>
  </p:transition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702624" cy="2090663"/>
          </a:xfrm>
        </p:spPr>
        <p:txBody>
          <a:bodyPr>
            <a:normAutofit fontScale="90000"/>
          </a:bodyPr>
          <a:lstStyle/>
          <a:p>
            <a:r>
              <a:rPr lang="el-G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Ανθρωπολογία της </a:t>
            </a:r>
            <a:r>
              <a:rPr lang="el-G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Θρησκείας-Θρησκευτικές μειονότητες</a:t>
            </a:r>
            <a:r>
              <a:rPr lang="el-G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Χειμερινό εξάμηνο 2018-2019</a:t>
            </a:r>
            <a:br>
              <a:rPr lang="el-G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Το σύνταγμα της Ελλάδος</a:t>
            </a:r>
            <a:endParaRPr lang="el-GR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 descr="syntagma-1-940x4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3212976"/>
            <a:ext cx="5184576" cy="3105525"/>
          </a:xfrm>
          <a:prstGeom prst="rect">
            <a:avLst/>
          </a:prstGeom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076056" y="533400"/>
            <a:ext cx="3626936" cy="4047728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Προμετωπίδα: Είς το όνομα της Αγίας και Ομοουσίου και Αδιαιρέτου Τριάδος(Καθιερώθηκε από την Α’ Εθνοσυνέλευση του 1822 στην Επίδαυρο.</a:t>
            </a:r>
          </a:p>
          <a:p>
            <a:pPr>
              <a:buFont typeface="Wingdings" pitchFamily="2" charset="2"/>
              <a:buChar char="Ø"/>
            </a:pPr>
            <a:r>
              <a:rPr lang="el-GR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Το σύνταγμα είναι θεμελιώδης νόμος στον οποίο βασίζεται η διαμόρφωση ολόκληρης της νομοθεσίας μιας χώρα.</a:t>
            </a:r>
          </a:p>
          <a:p>
            <a:pPr>
              <a:buFont typeface="Wingdings" pitchFamily="2" charset="2"/>
              <a:buChar char="Ø"/>
            </a:pPr>
            <a:r>
              <a:rPr lang="el-GR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l-GR" sz="1600" b="1" i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ο</a:t>
            </a:r>
            <a:r>
              <a:rPr lang="el-GR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επίσημο σύνταγμα στο Βασίλειο πλέον της Ελλάδας το 1844. </a:t>
            </a:r>
          </a:p>
          <a:p>
            <a:pPr>
              <a:buFont typeface="Wingdings" pitchFamily="2" charset="2"/>
              <a:buChar char="Ø"/>
            </a:pPr>
            <a:r>
              <a:rPr lang="el-GR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Η προμετωπίδα θεσπίστηκε από το Νεοσύστατο Κράτος και ΌΧΙ από την εκκλησία</a:t>
            </a:r>
          </a:p>
          <a:p>
            <a:pPr>
              <a:buFont typeface="Wingdings" pitchFamily="2" charset="2"/>
              <a:buChar char="Ø"/>
            </a:pPr>
            <a:endParaRPr lang="el-G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l-GR" b="1" dirty="0">
              <a:solidFill>
                <a:schemeClr val="bg1"/>
              </a:solidFill>
            </a:endParaRPr>
          </a:p>
        </p:txBody>
      </p:sp>
      <p:pic>
        <p:nvPicPr>
          <p:cNvPr id="5" name="4 - Θέση εικόνας" descr="ΠΡΩΤΟ ΣΥΝΤΑΓΜΑ ΤΗΣ ΕΛΛΑΔΟΣ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tretch>
            <a:fillRect/>
          </a:stretch>
        </p:blipFill>
        <p:spPr>
          <a:xfrm>
            <a:off x="683568" y="678570"/>
            <a:ext cx="4132894" cy="3326493"/>
          </a:xfrm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ΑΡΘΡΟ 3 παρ.1</a:t>
            </a:r>
            <a:br>
              <a:rPr lang="el-GR" dirty="0" smtClean="0"/>
            </a:br>
            <a:r>
              <a:rPr lang="el-GR" dirty="0" smtClean="0"/>
              <a:t>ΘΡΗΣΚΕΙΑ ΚΑΙ ΕΚΚΛΗΣΙΑ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2492896"/>
            <a:ext cx="7772400" cy="3600400"/>
          </a:xfrm>
          <a:ln>
            <a:solidFill>
              <a:schemeClr val="tx2"/>
            </a:solidFill>
          </a:ln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l-GR" b="1" i="1" dirty="0" smtClean="0"/>
              <a:t>Το συγκεκριμένο άρθρο έως το 1975 ήταν στο άρθρο 1</a:t>
            </a:r>
          </a:p>
          <a:p>
            <a:pPr algn="l">
              <a:buFont typeface="Arial" pitchFamily="34" charset="0"/>
              <a:buChar char="•"/>
            </a:pPr>
            <a:r>
              <a:rPr lang="el-GR" b="1" i="1" dirty="0" smtClean="0"/>
              <a:t>Άρθρο 3-&gt;</a:t>
            </a:r>
            <a:r>
              <a:rPr lang="el-GR" b="1" i="1" dirty="0" smtClean="0">
                <a:solidFill>
                  <a:schemeClr val="tx1"/>
                </a:solidFill>
              </a:rPr>
              <a:t>Επικρατούσα Θρησκεία: Ανατολικής Ορθοδόξου του Χριστού Εκκλησίας</a:t>
            </a:r>
          </a:p>
          <a:p>
            <a:pPr algn="l">
              <a:buFont typeface="Arial" pitchFamily="34" charset="0"/>
              <a:buChar char="•"/>
            </a:pPr>
            <a:r>
              <a:rPr lang="el-GR" b="1" i="1" dirty="0" smtClean="0">
                <a:solidFill>
                  <a:schemeClr val="tx1"/>
                </a:solidFill>
              </a:rPr>
              <a:t>95,88%</a:t>
            </a:r>
            <a:r>
              <a:rPr lang="el-GR" b="1" i="1" dirty="0" smtClean="0"/>
              <a:t> Χριστιανοί Ορθόδοξοι</a:t>
            </a:r>
          </a:p>
          <a:p>
            <a:pPr algn="l">
              <a:buFont typeface="Arial" pitchFamily="34" charset="0"/>
              <a:buChar char="•"/>
            </a:pPr>
            <a:r>
              <a:rPr lang="el-GR" b="1" i="1" dirty="0" smtClean="0"/>
              <a:t>Εκκλησία της Ελλάδος </a:t>
            </a:r>
            <a:r>
              <a:rPr lang="el-GR" b="1" i="1" dirty="0" smtClean="0">
                <a:solidFill>
                  <a:schemeClr val="tx1"/>
                </a:solidFill>
              </a:rPr>
              <a:t>Αυτοκέφαλη</a:t>
            </a:r>
            <a:r>
              <a:rPr lang="el-GR" b="1" i="1" dirty="0" smtClean="0"/>
              <a:t>-&gt;Χωρισμένη σε </a:t>
            </a:r>
            <a:r>
              <a:rPr lang="el-GR" b="1" i="1" dirty="0" smtClean="0">
                <a:solidFill>
                  <a:srgbClr val="FF0000"/>
                </a:solidFill>
              </a:rPr>
              <a:t>1)Παλιοελλαδίτες 2)Νέες χώρες</a:t>
            </a:r>
          </a:p>
          <a:p>
            <a:pPr algn="l">
              <a:buFont typeface="Arial" pitchFamily="34" charset="0"/>
              <a:buChar char="•"/>
            </a:pPr>
            <a:r>
              <a:rPr lang="el-GR" b="1" i="1" dirty="0" smtClean="0">
                <a:solidFill>
                  <a:schemeClr val="tx1"/>
                </a:solidFill>
              </a:rPr>
              <a:t>Πράξη 4</a:t>
            </a:r>
            <a:r>
              <a:rPr lang="el-GR" b="1" i="1" baseline="30000" dirty="0" smtClean="0">
                <a:solidFill>
                  <a:schemeClr val="tx1"/>
                </a:solidFill>
              </a:rPr>
              <a:t>ης</a:t>
            </a:r>
            <a:r>
              <a:rPr lang="el-GR" b="1" i="1" dirty="0" smtClean="0">
                <a:solidFill>
                  <a:schemeClr val="tx1"/>
                </a:solidFill>
              </a:rPr>
              <a:t> Σεπτεμβρίου 1928</a:t>
            </a:r>
          </a:p>
          <a:p>
            <a:pPr algn="l">
              <a:buFont typeface="Arial" pitchFamily="34" charset="0"/>
              <a:buChar char="•"/>
            </a:pPr>
            <a:endParaRPr lang="el-GR" b="1" i="1" dirty="0"/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ΑΡΘΡΟ 3 ΠΑΡ.1</a:t>
            </a:r>
            <a:endParaRPr lang="el-GR" dirty="0"/>
          </a:p>
        </p:txBody>
      </p:sp>
      <p:pic>
        <p:nvPicPr>
          <p:cNvPr id="4" name="3 - Θέση περιεχομένου" descr="αρχείο λήψης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123728" y="692696"/>
            <a:ext cx="5086186" cy="4032448"/>
          </a:xfrm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ΑΡΘΡΟ 13</a:t>
            </a:r>
            <a:endParaRPr lang="el-GR" dirty="0"/>
          </a:p>
        </p:txBody>
      </p:sp>
      <p:pic>
        <p:nvPicPr>
          <p:cNvPr id="4" name="3 - Θέση περιεχομένου" descr="Η+ΑΝΕΞΙΘΡΗΣΚΙΑ+ΣΤΗΝ+ΕΛΛΑΔΑ_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39552" y="620688"/>
            <a:ext cx="4248472" cy="3744416"/>
          </a:xfrm>
        </p:spPr>
      </p:pic>
      <p:pic>
        <p:nvPicPr>
          <p:cNvPr id="5" name="4 - Εικόνα" descr="Σύνταγμα+της+Ελλάδος+Άρθρο+13.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32040" y="548680"/>
            <a:ext cx="3635896" cy="4104456"/>
          </a:xfrm>
          <a:prstGeom prst="rect">
            <a:avLst/>
          </a:prstGeom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5373216"/>
            <a:ext cx="8183880" cy="1051560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ΑΝΑΘΕΩΡΗΣΗ ΣΥΝΤΑΓΜΑΤΟΣ ΣΗΜΕΡΑ</a:t>
            </a:r>
            <a:r>
              <a:rPr lang="en-US" sz="2800" dirty="0" smtClean="0"/>
              <a:t>-</a:t>
            </a:r>
            <a:r>
              <a:rPr lang="el-GR" sz="2800" dirty="0" smtClean="0"/>
              <a:t>ΤΙ ΞΕΚΑΘΑΡΙΣΕ Ο ΤΣΙΠΡΑΣ</a:t>
            </a:r>
            <a:endParaRPr lang="el-GR" sz="2800" dirty="0"/>
          </a:p>
        </p:txBody>
      </p:sp>
      <p:pic>
        <p:nvPicPr>
          <p:cNvPr id="7" name="6 - Θέση περιεχομένου" descr="7AE50C42AECE64A9F67034743796CAD6-660x330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979712" y="2924944"/>
            <a:ext cx="4896992" cy="2448496"/>
          </a:xfrm>
        </p:spPr>
      </p:pic>
      <p:pic>
        <p:nvPicPr>
          <p:cNvPr id="8" name="7 - Εικόνα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79712" y="404664"/>
            <a:ext cx="4845893" cy="2619921"/>
          </a:xfrm>
          <a:prstGeom prst="rect">
            <a:avLst/>
          </a:prstGeom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Διαδικασίες αναθεώρησης</a:t>
            </a:r>
            <a:br>
              <a:rPr lang="el-GR" dirty="0" smtClean="0"/>
            </a:br>
            <a:r>
              <a:rPr lang="el-GR" dirty="0" smtClean="0"/>
              <a:t>ΑΡΘΡΟ 10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476672"/>
            <a:ext cx="7200800" cy="3744416"/>
          </a:xfrm>
        </p:spPr>
        <p:txBody>
          <a:bodyPr>
            <a:normAutofit fontScale="92500" lnSpcReduction="10000"/>
          </a:bodyPr>
          <a:lstStyle/>
          <a:p>
            <a:r>
              <a:rPr lang="el-GR" sz="1600" dirty="0" smtClean="0"/>
              <a:t>Η ανάγκη της αναθεώρησης του Συντάγματος διαπιστώνεται με απόφαση της Βουλής που λαμβάνεται</a:t>
            </a:r>
            <a:r>
              <a:rPr lang="el-GR" sz="1600" b="1" i="1" dirty="0" smtClean="0">
                <a:solidFill>
                  <a:srgbClr val="FF0000"/>
                </a:solidFill>
              </a:rPr>
              <a:t>, ύστερα από πρόταση πενήντα τουλάχιστον βουλευτών</a:t>
            </a:r>
            <a:r>
              <a:rPr lang="el-GR" sz="1600" dirty="0" smtClean="0"/>
              <a:t>, </a:t>
            </a:r>
            <a:r>
              <a:rPr lang="el-GR" sz="1600" dirty="0" smtClean="0">
                <a:solidFill>
                  <a:srgbClr val="00B050"/>
                </a:solidFill>
              </a:rPr>
              <a:t>με πλειοψηφία των τριών πέμπτων του όλου αριθμού των μελών της </a:t>
            </a:r>
            <a:r>
              <a:rPr lang="el-GR" sz="1600" dirty="0" smtClean="0"/>
              <a:t>σε </a:t>
            </a:r>
            <a:r>
              <a:rPr lang="el-GR" sz="1600" b="1" i="1" dirty="0" smtClean="0">
                <a:solidFill>
                  <a:srgbClr val="FF0000"/>
                </a:solidFill>
              </a:rPr>
              <a:t>δύο ψηφοφορίες που απέχουν μεταξύ τους έναν τουλάχιστον μήνα</a:t>
            </a:r>
            <a:r>
              <a:rPr lang="el-GR" sz="1600" dirty="0" smtClean="0"/>
              <a:t>. Με την απόφαση αυτή καθορίζονται ειδικά οι διατάξεις που πρέπει να αναθεωρηθούν.</a:t>
            </a:r>
          </a:p>
          <a:p>
            <a:r>
              <a:rPr lang="el-GR" sz="1600" dirty="0" smtClean="0"/>
              <a:t>Αφού η αναθεώρηση αποφασιστεί από τη Βουλή</a:t>
            </a:r>
            <a:r>
              <a:rPr lang="el-GR" sz="1600" dirty="0" smtClean="0">
                <a:solidFill>
                  <a:srgbClr val="0070C0"/>
                </a:solidFill>
              </a:rPr>
              <a:t>, η επόμενη Βουλή, κατά την πρώτη σύνοδό της, αποφασίζει με την απόλυτη πλειοψηφία του όλου αριθμού των μελών της σχετικά με τις αναθεωρητές διατάξεις.</a:t>
            </a:r>
          </a:p>
          <a:p>
            <a:r>
              <a:rPr lang="el-GR" sz="1600" dirty="0" smtClean="0">
                <a:solidFill>
                  <a:srgbClr val="FF0000"/>
                </a:solidFill>
              </a:rPr>
              <a:t>Αν η πρόταση για αναθεώρηση του Συντάγματος έλαβε την πλειοψηφία του όλου αριθμού των βουλευτών, όχι όμως και την πλειοψηφία των τριών πέμπτων, σύμφωνα με την παρ.2, η επόμενη Βουλή κατά την πρώτη σύνοδό της μπορεί να αποφασίσει σχετικά με τις αναθεωρητές διατάξεις με την πλειοψηφία των τριών πέμπτων του όλου αριθμού των μελών της.</a:t>
            </a:r>
            <a:endParaRPr lang="el-GR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ΠΡΟΤΑΣΗ ΤΣΙΠΡΑ ΓΙΑ ΤΟ ΑΡΘΡΟ 3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620688"/>
            <a:ext cx="8183880" cy="4187952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Διαχωρισμός Κράτους - Εκκλησίας: </a:t>
            </a:r>
            <a:r>
              <a:rPr lang="el-GR" dirty="0" smtClean="0">
                <a:solidFill>
                  <a:srgbClr val="00B050"/>
                </a:solidFill>
              </a:rPr>
              <a:t>Να κατοχυρωθεί ρητά στο Σύνταγμα η θρησκευτική ουδετερότητα του ελληνικού κράτους </a:t>
            </a:r>
            <a:r>
              <a:rPr lang="el-GR" dirty="0" smtClean="0"/>
              <a:t>με ότι αυτό συνεπάγεται κανονιστικά και πρακτικά.</a:t>
            </a:r>
          </a:p>
          <a:p>
            <a:r>
              <a:rPr lang="el-GR" dirty="0" smtClean="0"/>
              <a:t>Ο πρωθυπουργός μίλησε για </a:t>
            </a:r>
            <a:r>
              <a:rPr lang="el-GR" dirty="0" smtClean="0">
                <a:solidFill>
                  <a:srgbClr val="FF0000"/>
                </a:solidFill>
              </a:rPr>
              <a:t>«εξορθολογισμό» </a:t>
            </a:r>
            <a:r>
              <a:rPr lang="el-GR" dirty="0" smtClean="0"/>
              <a:t>των σχέσεων αυτών επειδή, όπως είπε, </a:t>
            </a:r>
            <a:r>
              <a:rPr lang="el-GR" i="1" u="sng" dirty="0" smtClean="0">
                <a:solidFill>
                  <a:schemeClr val="accent1"/>
                </a:solidFill>
              </a:rPr>
              <a:t>«ούτε η Εκκλησία ούτε η Πολιτεία θέλουν τον εναγκαλισμό τους εντός ενός θεσμικού πλαισίου που δημιουργεί σύγχυση για τα όρια και τους ρόλους τους».</a:t>
            </a:r>
          </a:p>
          <a:p>
            <a:endParaRPr lang="el-GR" dirty="0"/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209</TotalTime>
  <Words>376</Words>
  <Application>Microsoft Office PowerPoint</Application>
  <PresentationFormat>Προβολή στην οθόνη (4:3)</PresentationFormat>
  <Paragraphs>37</Paragraphs>
  <Slides>8</Slides>
  <Notes>7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Άποψη</vt:lpstr>
      <vt:lpstr>Ανθρωπολογία της Θρησκείας-Θρησκευτικές μειονότητες Χειμερινό εξάμηνο 2018-2019 Το σύνταγμα της Ελλάδος</vt:lpstr>
      <vt:lpstr>Διαφάνεια 2</vt:lpstr>
      <vt:lpstr>ΑΡΘΡΟ 3 παρ.1 ΘΡΗΣΚΕΙΑ ΚΑΙ ΕΚΚΛΗΣΙΑ</vt:lpstr>
      <vt:lpstr>ΑΡΘΡΟ 3 ΠΑΡ.1</vt:lpstr>
      <vt:lpstr>ΑΡΘΡΟ 13</vt:lpstr>
      <vt:lpstr>ΑΝΑΘΕΩΡΗΣΗ ΣΥΝΤΑΓΜΑΤΟΣ ΣΗΜΕΡΑ-ΤΙ ΞΕΚΑΘΑΡΙΣΕ Ο ΤΣΙΠΡΑΣ</vt:lpstr>
      <vt:lpstr>Διαδικασίες αναθεώρησης ΑΡΘΡΟ 10 </vt:lpstr>
      <vt:lpstr>ΠΡΟΤΑΣΗ ΤΣΙΠΡΑ ΓΙΑ ΤΟ ΑΡΘΡΟ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Ανθρωπολογία της Θρησκείας Χειμερινό εξάμηνο 2018-2019 Το σύνταγμα της Ελλάδος</dc:title>
  <dc:creator>Στέργιος Καλλέργης</dc:creator>
  <cp:lastModifiedBy>USER</cp:lastModifiedBy>
  <cp:revision>35</cp:revision>
  <dcterms:modified xsi:type="dcterms:W3CDTF">2018-11-01T22:49:56Z</dcterms:modified>
</cp:coreProperties>
</file>