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72" r:id="rId14"/>
    <p:sldId id="273" r:id="rId15"/>
    <p:sldId id="304" r:id="rId16"/>
    <p:sldId id="274" r:id="rId17"/>
    <p:sldId id="275" r:id="rId18"/>
    <p:sldId id="276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90" r:id="rId27"/>
    <p:sldId id="291" r:id="rId28"/>
    <p:sldId id="292" r:id="rId29"/>
    <p:sldId id="294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8:45.140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0 597,'0'24,"0"1,25 25,-25-25,0 25,24-25,-24 24,0-24,25 75,-25-75,0 0,0-1,25-24,124-124,25-25,148-100,-222 199,-1-49,0 24,-24 0,-26 51,100-76,-124 25,50 51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8:54.468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124 546,'0'-50,"25"25,24-49,51-1,-1-24,-25 50,75-76,-124 101,0-1</inkml:trace>
  <inkml:trace contextRef="#ctx0" brushRef="#br0" timeOffset="1672">0 298,'0'24,"25"1,-25 0,0 0,24-25,1 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9:00.546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0 397,'25'0,"-25"25,0 0,0-1,0 1,25 0,-25 0,24 0,-24-1,25 1,-25 0,0 0,25-25,25-75,98-24,1-25,-74 75,24-26,-50 1,26 24,-50 25,24 0,-49 1,0-26,25 50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9:02.812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0 348,'25'0,"-25"24,25 51,0-50,-1-1,-24 1,25 0,0 0,25-25,-25-50,24 1,26 24,24-50,-50 51,26-51,-26 50,-24 1,0 24,-25-50,50 50,49-50,0 26,25-26,-99 50,0-50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9:13.406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0 896,'0'25,"25"25,0-50,-25 25,0 0,25-25,-25 25,25 0,0-25,49-150,50 51,25-26,-99 75,149-99,-100 24,-24 76,24-26,-24 25,74-99,-124 99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10-11-09T11:49:15.390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0 272,'25'25,"-25"-1,50 51,0-1,-1-25,-24 26,0-26,0-24,49 74,-49-74,0-1,-25 1,25-25,0-74,224-174,-200 199,26-25,-25 24,24-24,-49 24,0-24,0 49,-25 1,25 24,25-75,-25 51,-1 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9FE66-66D5-42A9-B83D-2407DF83FC0D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EE100-8181-4A86-9C31-42800333AF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7469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252C3A-13A2-4436-93F0-ABCE1076D601}" type="slidenum">
              <a:rPr lang="el-GR" altLang="el-GR"/>
              <a:pPr/>
              <a:t>9</a:t>
            </a:fld>
            <a:endParaRPr lang="el-GR" altLang="el-GR"/>
          </a:p>
        </p:txBody>
      </p:sp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l-GR"/>
              <a:t>Cranial serratus</a:t>
            </a:r>
            <a:r>
              <a:rPr lang="el-GR" altLang="el-GR"/>
              <a:t> </a:t>
            </a:r>
            <a:r>
              <a:rPr lang="en-US" altLang="el-GR"/>
              <a:t>dorsalis</a:t>
            </a:r>
            <a:r>
              <a:rPr lang="el-GR" altLang="el-GR"/>
              <a:t>: πρόσθιος οδοντωτός ραχιαίος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304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786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509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553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497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96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5328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505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34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364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457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CDE05-EFC1-4441-93A0-9C052C437E09}" type="datetimeFigureOut">
              <a:rPr lang="el-GR" smtClean="0"/>
              <a:t>24/10/2013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9BB47-AB16-4EE3-8DCC-A39E8272AA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69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customXml" Target="../ink/ink2.xml"/><Relationship Id="rId10" Type="http://schemas.openxmlformats.org/officeDocument/2006/relationships/image" Target="../media/image22.emf"/><Relationship Id="rId4" Type="http://schemas.openxmlformats.org/officeDocument/2006/relationships/image" Target="../media/image19.emf"/><Relationship Id="rId9" Type="http://schemas.openxmlformats.org/officeDocument/2006/relationships/customXml" Target="../ink/ink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customXml" Target="../ink/ink6.xml"/><Relationship Id="rId4" Type="http://schemas.openxmlformats.org/officeDocument/2006/relationships/image" Target="../media/image23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ΟΙΣΟΦΑΓΟΣ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Ιδιαιτερότητες 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απουσία ορογόνου και </a:t>
            </a:r>
            <a:r>
              <a:rPr lang="el-GR" altLang="el-GR" sz="2800" dirty="0" err="1">
                <a:latin typeface="Comic Sans MS" pitchFamily="66" charset="0"/>
              </a:rPr>
              <a:t>επιπλόου</a:t>
            </a:r>
            <a:r>
              <a:rPr lang="el-GR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  <a:sym typeface="Wingdings" pitchFamily="2" charset="2"/>
              </a:rPr>
              <a:t> </a:t>
            </a:r>
            <a:r>
              <a:rPr lang="el-GR" altLang="el-GR" sz="2800" dirty="0">
                <a:latin typeface="Comic Sans MS" pitchFamily="66" charset="0"/>
                <a:sym typeface="Wingdings 3" pitchFamily="18" charset="2"/>
              </a:rPr>
              <a:t>κίνδυνος διαρροής από την τομή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  <a:sym typeface="Wingdings 3" pitchFamily="18" charset="2"/>
              </a:rPr>
              <a:t>αυξημένη κινητικότητα οισοφάγου και γειτονικών οργάνων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ανάπτυξη μεγάλης τάσης αν αφαιρεθεί τμήμα μήκους &gt; 2 </a:t>
            </a:r>
            <a:r>
              <a:rPr lang="el-GR" altLang="el-GR" sz="2800" dirty="0" smtClean="0">
                <a:latin typeface="Comic Sans MS" pitchFamily="66" charset="0"/>
              </a:rPr>
              <a:t>cm</a:t>
            </a:r>
            <a:r>
              <a:rPr lang="en-US" altLang="el-GR" sz="2800" dirty="0" smtClean="0">
                <a:latin typeface="Comic Sans MS" pitchFamily="66" charset="0"/>
              </a:rPr>
              <a:t> (3-5 cm </a:t>
            </a:r>
            <a:r>
              <a:rPr lang="el-GR" altLang="el-GR" sz="2800" dirty="0" smtClean="0">
                <a:latin typeface="Comic Sans MS" pitchFamily="66" charset="0"/>
              </a:rPr>
              <a:t>μέγιστο μήκος εξαίρεσης)</a:t>
            </a:r>
            <a:endParaRPr lang="el-GR" altLang="el-GR" sz="2800" dirty="0">
              <a:latin typeface="Comic Sans MS" pitchFamily="66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  <a:sym typeface="Wingdings 3" pitchFamily="18" charset="2"/>
              </a:rPr>
              <a:t>τμηματική αιμάτωση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  <a:sym typeface="Wingdings 3" pitchFamily="18" charset="2"/>
              </a:rPr>
              <a:t>η μυϊκή στιβάδα σχίζεται εύκολα κατά τη συρραφή (σε αντίθεση με το βλεννογόνο)</a:t>
            </a:r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Μετεγχειρητική αγωγή</a:t>
            </a:r>
          </a:p>
          <a:p>
            <a:r>
              <a:rPr lang="el-GR" altLang="el-GR" sz="2800" dirty="0">
                <a:latin typeface="Comic Sans MS" pitchFamily="66" charset="0"/>
              </a:rPr>
              <a:t>αντιβίωση</a:t>
            </a:r>
          </a:p>
          <a:p>
            <a:r>
              <a:rPr lang="el-GR" altLang="el-GR" sz="2800" dirty="0">
                <a:latin typeface="Comic Sans MS" pitchFamily="66" charset="0"/>
              </a:rPr>
              <a:t>διατροφική υποστήριξη (</a:t>
            </a:r>
            <a:r>
              <a:rPr lang="en-US" altLang="el-GR" sz="2800" dirty="0">
                <a:latin typeface="Comic Sans MS" pitchFamily="66" charset="0"/>
              </a:rPr>
              <a:t>;</a:t>
            </a:r>
            <a:r>
              <a:rPr lang="el-GR" altLang="el-GR" sz="2800" dirty="0" smtClean="0">
                <a:latin typeface="Comic Sans MS" pitchFamily="66" charset="0"/>
              </a:rPr>
              <a:t>)</a:t>
            </a:r>
            <a:endParaRPr lang="el-GR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στέρηση νερού και τροφής για 24-48 </a:t>
            </a:r>
            <a:r>
              <a:rPr lang="en-US" altLang="el-GR" sz="2800" dirty="0">
                <a:latin typeface="Comic Sans MS" pitchFamily="66" charset="0"/>
              </a:rPr>
              <a:t>h</a:t>
            </a:r>
            <a:endParaRPr lang="el-GR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χορήγηση μόνο νερού για 24 </a:t>
            </a:r>
            <a:r>
              <a:rPr lang="en-US" altLang="el-GR" sz="2800" dirty="0">
                <a:latin typeface="Comic Sans MS" pitchFamily="66" charset="0"/>
              </a:rPr>
              <a:t>h</a:t>
            </a:r>
            <a:r>
              <a:rPr lang="el-GR" altLang="el-GR" sz="2800" dirty="0">
                <a:latin typeface="Comic Sans MS" pitchFamily="66" charset="0"/>
              </a:rPr>
              <a:t> (συχνά και από λίγο)</a:t>
            </a: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πολτώδης τροφή την </a:t>
            </a:r>
            <a:r>
              <a:rPr lang="en-US" altLang="el-GR" sz="2800" dirty="0">
                <a:latin typeface="Comic Sans MS" pitchFamily="66" charset="0"/>
              </a:rPr>
              <a:t>3</a:t>
            </a:r>
            <a:r>
              <a:rPr lang="el-GR" altLang="el-GR" sz="2800" baseline="30000" dirty="0">
                <a:latin typeface="Comic Sans MS" pitchFamily="66" charset="0"/>
              </a:rPr>
              <a:t>η</a:t>
            </a:r>
            <a:r>
              <a:rPr lang="en-US" altLang="el-GR" sz="2800" baseline="300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ή 4</a:t>
            </a:r>
            <a:r>
              <a:rPr lang="el-GR" altLang="el-GR" sz="2800" baseline="30000" dirty="0">
                <a:latin typeface="Comic Sans MS" pitchFamily="66" charset="0"/>
              </a:rPr>
              <a:t>η</a:t>
            </a:r>
            <a:r>
              <a:rPr lang="el-GR" altLang="el-GR" sz="2800" dirty="0">
                <a:latin typeface="Comic Sans MS" pitchFamily="66" charset="0"/>
              </a:rPr>
              <a:t> μετεγχειρητική </a:t>
            </a:r>
            <a:r>
              <a:rPr lang="el-GR" altLang="el-GR" sz="2800" dirty="0" smtClean="0">
                <a:latin typeface="Comic Sans MS" pitchFamily="66" charset="0"/>
              </a:rPr>
              <a:t>ημέρα (για 5-7 ημέρες)</a:t>
            </a:r>
            <a:endParaRPr lang="el-GR" altLang="el-GR" sz="2800" dirty="0">
              <a:latin typeface="Comic Sans MS" pitchFamily="66" charset="0"/>
            </a:endParaRPr>
          </a:p>
          <a:p>
            <a:endParaRPr lang="el-GR" altLang="el-GR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1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/>
          <a:lstStyle/>
          <a:p>
            <a:pPr marL="0" indent="0">
              <a:buNone/>
            </a:pPr>
            <a:endParaRPr lang="el-GR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Επιπλοκές</a:t>
            </a:r>
          </a:p>
          <a:p>
            <a:r>
              <a:rPr lang="el-GR" altLang="el-GR" sz="2800" dirty="0">
                <a:latin typeface="Comic Sans MS" pitchFamily="66" charset="0"/>
              </a:rPr>
              <a:t>μόλυνση γειτονικών ιστών</a:t>
            </a:r>
          </a:p>
          <a:p>
            <a:r>
              <a:rPr lang="el-GR" altLang="el-GR" sz="2800" dirty="0">
                <a:latin typeface="Comic Sans MS" pitchFamily="66" charset="0"/>
              </a:rPr>
              <a:t>διαρροή από το χειρουργικό τραύμα</a:t>
            </a:r>
          </a:p>
          <a:p>
            <a:r>
              <a:rPr lang="el-GR" altLang="el-GR" sz="2800" dirty="0">
                <a:latin typeface="Comic Sans MS" pitchFamily="66" charset="0"/>
              </a:rPr>
              <a:t>διάσπαση χειρουργικού τραύματος</a:t>
            </a:r>
          </a:p>
        </p:txBody>
      </p:sp>
    </p:spTree>
    <p:extLst>
      <p:ext uri="{BB962C8B-B14F-4D97-AF65-F5344CB8AC3E}">
        <p14:creationId xmlns:p14="http://schemas.microsoft.com/office/powerpoint/2010/main" val="300601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85225" cy="59023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 err="1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Εκτομή</a:t>
            </a:r>
            <a:r>
              <a:rPr lang="el-GR" altLang="el-GR" sz="2800" dirty="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και αναστόμωση οισοφάγου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Ενδείξεις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στένωση οισοφάγου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νεόπλασμα οισοφάγου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Τεχνική</a:t>
            </a:r>
            <a:endParaRPr lang="el-GR" altLang="el-GR" sz="2800" dirty="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προσπέλαση ανάλογα με την εντόπιση της πάθησης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κάλυψη γειτονικών ιστών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συρραφή σε δύο στρώματα </a:t>
            </a:r>
            <a:r>
              <a:rPr lang="el-GR" altLang="el-GR" sz="2800" dirty="0">
                <a:latin typeface="Comic Sans MS" pitchFamily="66" charset="0"/>
                <a:sym typeface="Wingdings 3" pitchFamily="18" charset="2"/>
              </a:rPr>
              <a:t> </a:t>
            </a:r>
            <a:r>
              <a:rPr lang="el-GR" altLang="el-GR" sz="2800" dirty="0">
                <a:latin typeface="Comic Sans MS" pitchFamily="66" charset="0"/>
              </a:rPr>
              <a:t>βλεννογόνο με </a:t>
            </a:r>
            <a:r>
              <a:rPr lang="el-GR" altLang="el-GR" sz="2800" dirty="0" err="1">
                <a:latin typeface="Comic Sans MS" pitchFamily="66" charset="0"/>
              </a:rPr>
              <a:t>υπο</a:t>
            </a:r>
            <a:r>
              <a:rPr lang="el-GR" altLang="el-GR" sz="2800" dirty="0">
                <a:latin typeface="Comic Sans MS" pitchFamily="66" charset="0"/>
              </a:rPr>
              <a:t>-</a:t>
            </a:r>
            <a:r>
              <a:rPr lang="el-GR" altLang="el-GR" sz="2800" dirty="0" err="1">
                <a:latin typeface="Comic Sans MS" pitchFamily="66" charset="0"/>
              </a:rPr>
              <a:t>βλεννογόνιο</a:t>
            </a:r>
            <a:r>
              <a:rPr lang="el-GR" altLang="el-GR" sz="2800" dirty="0">
                <a:latin typeface="Comic Sans MS" pitchFamily="66" charset="0"/>
              </a:rPr>
              <a:t> χιτώνα [κόμποι εντός του αυλού] / μυϊκή στιβάδα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απλές χωριστές ραφές κάθε 2-3 mm και σε απόσταση 3 mm από την τομή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Μονόκλωνο </a:t>
            </a:r>
            <a:r>
              <a:rPr lang="el-GR" altLang="el-GR" sz="2800" dirty="0" err="1">
                <a:latin typeface="Comic Sans MS" pitchFamily="66" charset="0"/>
              </a:rPr>
              <a:t>απορροφήσιμο</a:t>
            </a:r>
            <a:r>
              <a:rPr lang="el-GR" altLang="el-GR" sz="2800" dirty="0">
                <a:latin typeface="Comic Sans MS" pitchFamily="66" charset="0"/>
              </a:rPr>
              <a:t> ή μη </a:t>
            </a:r>
            <a:r>
              <a:rPr lang="el-GR" altLang="el-GR" sz="2800" dirty="0" err="1">
                <a:latin typeface="Comic Sans MS" pitchFamily="66" charset="0"/>
              </a:rPr>
              <a:t>απορροφήσιμο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 smtClean="0">
                <a:latin typeface="Comic Sans MS" pitchFamily="66" charset="0"/>
              </a:rPr>
              <a:t>3/0 </a:t>
            </a:r>
            <a:r>
              <a:rPr lang="el-GR" altLang="el-GR" sz="2800" dirty="0">
                <a:latin typeface="Comic Sans MS" pitchFamily="66" charset="0"/>
              </a:rPr>
              <a:t>- </a:t>
            </a:r>
            <a:r>
              <a:rPr lang="el-GR" altLang="el-GR" sz="2800" dirty="0" smtClean="0">
                <a:latin typeface="Comic Sans MS" pitchFamily="66" charset="0"/>
              </a:rPr>
              <a:t>5/0, συρραπτικά</a:t>
            </a:r>
            <a:endParaRPr lang="el-GR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έλεγχος της στεγανότητας της αναστόμωσης με έγχυση φυσιολογικού ορού εντός του αυλού</a:t>
            </a:r>
          </a:p>
        </p:txBody>
      </p:sp>
    </p:spTree>
    <p:extLst>
      <p:ext uri="{BB962C8B-B14F-4D97-AF65-F5344CB8AC3E}">
        <p14:creationId xmlns:p14="http://schemas.microsoft.com/office/powerpoint/2010/main" val="33781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249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περιορισμός τάσης με κυκλικές </a:t>
            </a:r>
            <a:r>
              <a:rPr lang="el-GR" altLang="el-GR" sz="2800" dirty="0" err="1">
                <a:latin typeface="Comic Sans MS" pitchFamily="66" charset="0"/>
              </a:rPr>
              <a:t>μυοτομές</a:t>
            </a:r>
            <a:r>
              <a:rPr lang="el-GR" altLang="el-GR" sz="2800" dirty="0">
                <a:latin typeface="Comic Sans MS" pitchFamily="66" charset="0"/>
              </a:rPr>
              <a:t> σε απόσταση 2-3 cm κεντρικά και περιφερικά της αναστόμωσης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χρήση </a:t>
            </a:r>
            <a:r>
              <a:rPr lang="el-GR" altLang="el-GR" sz="2800" dirty="0" smtClean="0">
                <a:latin typeface="Comic Sans MS" pitchFamily="66" charset="0"/>
              </a:rPr>
              <a:t>μοσχεύματος, αν </a:t>
            </a:r>
            <a:r>
              <a:rPr lang="el-GR" altLang="el-GR" sz="2800" dirty="0">
                <a:latin typeface="Comic Sans MS" pitchFamily="66" charset="0"/>
              </a:rPr>
              <a:t>αφαιρεθεί τμήμα &gt; </a:t>
            </a:r>
            <a:r>
              <a:rPr lang="el-GR" altLang="el-GR" sz="2800" dirty="0" smtClean="0">
                <a:latin typeface="Comic Sans MS" pitchFamily="66" charset="0"/>
              </a:rPr>
              <a:t>3-5 cm [μικροχειρουργική αναστόμωση με κόλον, λεπτό έντερο, κ.ά.]</a:t>
            </a:r>
            <a:endParaRPr lang="el-GR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altLang="el-GR" sz="2800" dirty="0">
              <a:latin typeface="Comic Sans MS" pitchFamily="66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964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Μετεγχειρητική αγωγή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αντιβίωση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μετεγχειρητική αγωγή για οισοφαγίτιδα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διατροφική </a:t>
            </a:r>
            <a:r>
              <a:rPr lang="el-GR" altLang="el-GR" sz="2800" dirty="0" smtClean="0">
                <a:latin typeface="Comic Sans MS" pitchFamily="66" charset="0"/>
              </a:rPr>
              <a:t>υποστήριξη (</a:t>
            </a:r>
            <a:r>
              <a:rPr lang="el-GR" altLang="el-GR" sz="2800" dirty="0" err="1" smtClean="0">
                <a:latin typeface="Comic Sans MS" pitchFamily="66" charset="0"/>
              </a:rPr>
              <a:t>γαστροστομία</a:t>
            </a:r>
            <a:r>
              <a:rPr lang="el-GR" altLang="el-GR" sz="2800" dirty="0" smtClean="0">
                <a:latin typeface="Comic Sans MS" pitchFamily="66" charset="0"/>
              </a:rPr>
              <a:t> ή </a:t>
            </a:r>
            <a:r>
              <a:rPr lang="el-GR" altLang="el-GR" sz="2800" dirty="0" err="1" smtClean="0">
                <a:latin typeface="Comic Sans MS" pitchFamily="66" charset="0"/>
              </a:rPr>
              <a:t>εντεροστομία</a:t>
            </a:r>
            <a:r>
              <a:rPr lang="el-GR" altLang="el-GR" sz="2800" dirty="0" smtClean="0">
                <a:latin typeface="Comic Sans MS" pitchFamily="66" charset="0"/>
              </a:rPr>
              <a:t> για 7 ημέρες)</a:t>
            </a:r>
            <a:endParaRPr lang="el-GR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l-GR" altLang="el-GR" sz="2800" dirty="0" smtClean="0">
                <a:latin typeface="Comic Sans MS" pitchFamily="66" charset="0"/>
              </a:rPr>
              <a:t>πολτώδης </a:t>
            </a:r>
            <a:r>
              <a:rPr lang="el-GR" altLang="el-GR" sz="2800" dirty="0">
                <a:latin typeface="Comic Sans MS" pitchFamily="66" charset="0"/>
              </a:rPr>
              <a:t>τροφή την </a:t>
            </a:r>
            <a:r>
              <a:rPr lang="el-GR" altLang="el-GR" sz="2800" dirty="0" smtClean="0">
                <a:latin typeface="Comic Sans MS" pitchFamily="66" charset="0"/>
              </a:rPr>
              <a:t>8</a:t>
            </a:r>
            <a:r>
              <a:rPr lang="el-GR" altLang="el-GR" sz="2800" baseline="30000" dirty="0" smtClean="0">
                <a:latin typeface="Comic Sans MS" pitchFamily="66" charset="0"/>
              </a:rPr>
              <a:t>η </a:t>
            </a:r>
            <a:r>
              <a:rPr lang="el-GR" altLang="el-GR" sz="2800" dirty="0">
                <a:latin typeface="Comic Sans MS" pitchFamily="66" charset="0"/>
              </a:rPr>
              <a:t>μετεγχειρητική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ημέρα</a:t>
            </a:r>
            <a:endParaRPr lang="en-GB" altLang="el-GR" sz="28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endParaRPr lang="en-GB" altLang="el-GR" sz="28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Επιπλοκές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μόλυνση γειτονικών ιστών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διαρροή από το χειρουργικό τραύμα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διάσπαση χειρουργικού τραύματος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 dirty="0">
                <a:latin typeface="Comic Sans MS" pitchFamily="66" charset="0"/>
              </a:rPr>
              <a:t>στένωση στο σημείο της </a:t>
            </a:r>
            <a:r>
              <a:rPr lang="el-GR" altLang="el-GR" sz="2800" dirty="0" smtClean="0">
                <a:latin typeface="Comic Sans MS" pitchFamily="66" charset="0"/>
              </a:rPr>
              <a:t>αναστόμωσης</a:t>
            </a:r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28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dirty="0" smtClean="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Στεγανοποίηση και υποστήριξη </a:t>
            </a:r>
            <a:r>
              <a:rPr lang="el-GR" altLang="el-GR" dirty="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οισοφάγου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Ενδείξεις</a:t>
            </a:r>
          </a:p>
          <a:p>
            <a:pPr>
              <a:lnSpc>
                <a:spcPct val="80000"/>
              </a:lnSpc>
            </a:pPr>
            <a:r>
              <a:rPr lang="el-GR" altLang="el-GR" dirty="0" smtClean="0">
                <a:latin typeface="Comic Sans MS" pitchFamily="66" charset="0"/>
              </a:rPr>
              <a:t>Εκτεταμένες </a:t>
            </a:r>
            <a:r>
              <a:rPr lang="el-GR" altLang="el-GR" dirty="0" err="1" smtClean="0">
                <a:latin typeface="Comic Sans MS" pitchFamily="66" charset="0"/>
              </a:rPr>
              <a:t>οισοφαγοτομές</a:t>
            </a:r>
            <a:r>
              <a:rPr lang="el-GR" altLang="el-GR" dirty="0" smtClean="0">
                <a:latin typeface="Comic Sans MS" pitchFamily="66" charset="0"/>
              </a:rPr>
              <a:t> και </a:t>
            </a:r>
            <a:r>
              <a:rPr lang="el-GR" altLang="el-GR" dirty="0" err="1" smtClean="0">
                <a:latin typeface="Comic Sans MS" pitchFamily="66" charset="0"/>
              </a:rPr>
              <a:t>οισοφαγεκτομές</a:t>
            </a:r>
            <a:endParaRPr lang="el-GR" altLang="el-GR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Τεχνικές</a:t>
            </a:r>
            <a:endParaRPr lang="el-GR" altLang="el-GR" dirty="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dirty="0" smtClean="0">
                <a:latin typeface="Comic Sans MS" pitchFamily="66" charset="0"/>
              </a:rPr>
              <a:t>Κρημνοί μυών ( </a:t>
            </a:r>
            <a:r>
              <a:rPr lang="el-GR" altLang="el-GR" dirty="0" err="1" smtClean="0">
                <a:latin typeface="Comic Sans MS" pitchFamily="66" charset="0"/>
              </a:rPr>
              <a:t>στερνουοειδείς</a:t>
            </a:r>
            <a:r>
              <a:rPr lang="el-GR" altLang="el-GR" dirty="0" smtClean="0">
                <a:latin typeface="Comic Sans MS" pitchFamily="66" charset="0"/>
              </a:rPr>
              <a:t>, </a:t>
            </a:r>
            <a:r>
              <a:rPr lang="el-GR" altLang="el-GR" dirty="0" err="1" smtClean="0">
                <a:latin typeface="Comic Sans MS" pitchFamily="66" charset="0"/>
              </a:rPr>
              <a:t>στερνοθυροειδείς</a:t>
            </a:r>
            <a:r>
              <a:rPr lang="el-GR" altLang="el-GR" dirty="0" smtClean="0">
                <a:latin typeface="Comic Sans MS" pitchFamily="66" charset="0"/>
              </a:rPr>
              <a:t>, μεσοπλεύριοι, διάφραγμα, επίπλου, περικάρδιο)</a:t>
            </a:r>
            <a:endParaRPr lang="el-GR" altLang="el-GR" dirty="0">
              <a:latin typeface="Comic Sans MS" pitchFamily="66" charset="0"/>
            </a:endParaRP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0626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el-GR" altLang="el-GR" sz="36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Παθήσεις του οισοφάγου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Τραύματα οισοφάγου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Αίτια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ξένα σώματα ή απόπειρα αφαίρεσής τους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εξωτερικά μηχανικά αίτια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εισαγωγή γαστρικού καθετήρα</a:t>
            </a:r>
            <a:endParaRPr lang="el-GR" altLang="el-GR" sz="2800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Εξέλιξη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τραύμα βλεννογόνου: επούλωση σε λίγες ημέρες (υδρική δίαιτα)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τραύμα βλεννογόνου και μυϊκής στιβάδας: συχνή η στένωση</a:t>
            </a:r>
          </a:p>
          <a:p>
            <a:pPr>
              <a:lnSpc>
                <a:spcPct val="80000"/>
              </a:lnSpc>
            </a:pPr>
            <a:r>
              <a:rPr lang="el-GR" altLang="el-GR" sz="2800">
                <a:latin typeface="Comic Sans MS" pitchFamily="66" charset="0"/>
              </a:rPr>
              <a:t>διαμπερές τραύμα τραχηλικής μοίρας:</a:t>
            </a:r>
          </a:p>
          <a:p>
            <a:pPr lvl="1"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l-GR" altLang="el-GR">
                <a:latin typeface="Comic Sans MS" pitchFamily="66" charset="0"/>
              </a:rPr>
              <a:t>υποδόρια συλλογή τροφών</a:t>
            </a:r>
          </a:p>
          <a:p>
            <a:pPr lvl="1"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l-GR" altLang="el-GR">
                <a:latin typeface="Comic Sans MS" pitchFamily="66" charset="0"/>
              </a:rPr>
              <a:t>συρίγγιο</a:t>
            </a:r>
            <a:endParaRPr lang="el-GR" altLang="el-GR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7850"/>
          </a:xfrm>
        </p:spPr>
        <p:txBody>
          <a:bodyPr/>
          <a:lstStyle/>
          <a:p>
            <a:r>
              <a:rPr lang="el-GR" altLang="el-GR" sz="2800" dirty="0">
                <a:latin typeface="Comic Sans MS" pitchFamily="66" charset="0"/>
              </a:rPr>
              <a:t>διαμπερές τραύμα θωρακικής μοίρας:</a:t>
            </a:r>
          </a:p>
          <a:p>
            <a:pPr lvl="1">
              <a:buSzTx/>
              <a:buFont typeface="Wingdings" pitchFamily="2" charset="2"/>
              <a:buChar char="§"/>
            </a:pPr>
            <a:r>
              <a:rPr lang="el-GR" altLang="el-GR" dirty="0">
                <a:latin typeface="Comic Sans MS" pitchFamily="66" charset="0"/>
              </a:rPr>
              <a:t>εμπύημα</a:t>
            </a:r>
          </a:p>
          <a:p>
            <a:pPr lvl="1">
              <a:buSzTx/>
              <a:buFont typeface="Wingdings" pitchFamily="2" charset="2"/>
              <a:buChar char="§"/>
            </a:pPr>
            <a:r>
              <a:rPr lang="el-GR" altLang="el-GR" dirty="0" err="1">
                <a:latin typeface="Comic Sans MS" pitchFamily="66" charset="0"/>
              </a:rPr>
              <a:t>τραχειοοισοφαγικό</a:t>
            </a:r>
            <a:r>
              <a:rPr lang="el-GR" altLang="el-GR" dirty="0">
                <a:latin typeface="Comic Sans MS" pitchFamily="66" charset="0"/>
              </a:rPr>
              <a:t> συρίγγιο</a:t>
            </a:r>
          </a:p>
          <a:p>
            <a:pPr lvl="1">
              <a:buSzTx/>
              <a:buFont typeface="Wingdings" pitchFamily="2" charset="2"/>
              <a:buChar char="§"/>
            </a:pPr>
            <a:r>
              <a:rPr lang="el-GR" altLang="el-GR" dirty="0" err="1" smtClean="0">
                <a:latin typeface="Comic Sans MS" pitchFamily="66" charset="0"/>
              </a:rPr>
              <a:t>Πυοθώρακας</a:t>
            </a:r>
            <a:r>
              <a:rPr lang="el-GR" altLang="el-GR" dirty="0" smtClean="0">
                <a:latin typeface="Comic Sans MS" pitchFamily="66" charset="0"/>
              </a:rPr>
              <a:t> - πλευρίτιδα</a:t>
            </a:r>
            <a:endParaRPr lang="el-GR" altLang="el-GR" dirty="0">
              <a:latin typeface="Comic Sans MS" pitchFamily="66" charset="0"/>
            </a:endParaRPr>
          </a:p>
          <a:p>
            <a:pPr lvl="1">
              <a:buSzTx/>
              <a:buFont typeface="Wingdings" pitchFamily="2" charset="2"/>
              <a:buChar char="§"/>
            </a:pPr>
            <a:r>
              <a:rPr lang="el-GR" altLang="el-GR" dirty="0">
                <a:latin typeface="Comic Sans MS" pitchFamily="66" charset="0"/>
              </a:rPr>
              <a:t>θάνατος</a:t>
            </a:r>
          </a:p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</a:t>
            </a:r>
          </a:p>
          <a:p>
            <a:r>
              <a:rPr lang="el-GR" altLang="el-GR" sz="2800" dirty="0">
                <a:latin typeface="Comic Sans MS" pitchFamily="66" charset="0"/>
              </a:rPr>
              <a:t>συρραφή διαμπερούς τραύματος</a:t>
            </a:r>
          </a:p>
          <a:p>
            <a:r>
              <a:rPr lang="el-GR" altLang="el-GR" sz="2800" dirty="0">
                <a:latin typeface="Comic Sans MS" pitchFamily="66" charset="0"/>
              </a:rPr>
              <a:t>διαστολή ή </a:t>
            </a:r>
            <a:r>
              <a:rPr lang="el-GR" altLang="el-GR" sz="2800" dirty="0" err="1">
                <a:latin typeface="Comic Sans MS" pitchFamily="66" charset="0"/>
              </a:rPr>
              <a:t>εκτομή</a:t>
            </a:r>
            <a:r>
              <a:rPr lang="el-GR" altLang="el-GR" sz="2800" dirty="0">
                <a:latin typeface="Comic Sans MS" pitchFamily="66" charset="0"/>
              </a:rPr>
              <a:t> </a:t>
            </a:r>
            <a:r>
              <a:rPr lang="el-GR" altLang="el-GR" sz="2800" dirty="0" err="1">
                <a:latin typeface="Comic Sans MS" pitchFamily="66" charset="0"/>
              </a:rPr>
              <a:t>στενωμένου</a:t>
            </a:r>
            <a:r>
              <a:rPr lang="el-GR" altLang="el-GR" sz="2800" dirty="0">
                <a:latin typeface="Comic Sans MS" pitchFamily="66" charset="0"/>
              </a:rPr>
              <a:t> τμήματος</a:t>
            </a:r>
          </a:p>
        </p:txBody>
      </p:sp>
    </p:spTree>
    <p:extLst>
      <p:ext uri="{BB962C8B-B14F-4D97-AF65-F5344CB8AC3E}">
        <p14:creationId xmlns:p14="http://schemas.microsoft.com/office/powerpoint/2010/main" val="295666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580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Στένωση οισοφάγου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συγγενής ή επίκτητη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Αίτια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latin typeface="Comic Sans MS" pitchFamily="66" charset="0"/>
              </a:rPr>
              <a:t>οφείλεται σε σοβαρή οισοφαγίτιδα εξαιτίας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γαστροοισοφαγικής παλινδρόμησης </a:t>
            </a:r>
            <a:r>
              <a:rPr lang="en-US" altLang="el-GR">
                <a:latin typeface="Comic Sans MS" pitchFamily="66" charset="0"/>
              </a:rPr>
              <a:t>(GOR) </a:t>
            </a:r>
            <a:r>
              <a:rPr lang="el-GR" altLang="el-GR">
                <a:latin typeface="Comic Sans MS" pitchFamily="66" charset="0"/>
              </a:rPr>
              <a:t>κατά την αναισθησία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πρόσληψης ερεθιστικών ή πολύ θερμών ουσιών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τραυματισμών από ξένα σώματα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μολυσματικών παραγόντων (πολύ σπανιότερα)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altLang="el-GR" sz="28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7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58737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Κλινική εικόνα οισοφαγίτιδας</a:t>
            </a: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ελαφριάς μορφής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δυσκαταποσία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σιαλόρροια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μειωμένη όρεξη</a:t>
            </a:r>
          </a:p>
          <a:p>
            <a:pPr eaLnBrk="0" hangingPunct="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σοβαρής μορφής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αναγωγή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σιαλόρροια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δυσφαγία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πλήρης ανορεξία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πήγματα αίματος, αιμορραγία</a:t>
            </a:r>
          </a:p>
          <a:p>
            <a:pPr eaLnBrk="0" hangingPunct="0"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συμπτώματα ενδεικτικά πόνου</a:t>
            </a:r>
          </a:p>
        </p:txBody>
      </p:sp>
    </p:spTree>
    <p:extLst>
      <p:ext uri="{BB962C8B-B14F-4D97-AF65-F5344CB8AC3E}">
        <p14:creationId xmlns:p14="http://schemas.microsoft.com/office/powerpoint/2010/main" val="221499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 sz="36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Εξέταση</a:t>
            </a:r>
          </a:p>
          <a:p>
            <a:r>
              <a:rPr lang="el-GR" altLang="el-GR" sz="2800">
                <a:latin typeface="Comic Sans MS" pitchFamily="66" charset="0"/>
              </a:rPr>
              <a:t>ψηλάφηση και εξωτερική επισκόπηση (τραχηλική μοίρα)</a:t>
            </a:r>
          </a:p>
          <a:p>
            <a:r>
              <a:rPr lang="el-GR" altLang="el-GR" sz="2800">
                <a:latin typeface="Comic Sans MS" pitchFamily="66" charset="0"/>
              </a:rPr>
              <a:t>έλεγχος διαβατότητας με γαστρικό καθετήρα</a:t>
            </a:r>
          </a:p>
          <a:p>
            <a:r>
              <a:rPr lang="el-GR" altLang="el-GR" sz="2800">
                <a:latin typeface="Comic Sans MS" pitchFamily="66" charset="0"/>
              </a:rPr>
              <a:t>ενδοσκόπηση</a:t>
            </a:r>
          </a:p>
          <a:p>
            <a:r>
              <a:rPr lang="el-GR" altLang="el-GR" sz="2800">
                <a:latin typeface="Comic Sans MS" pitchFamily="66" charset="0"/>
              </a:rPr>
              <a:t>ακτινολογικός έλεγχος (κυρίως με σκιαγραφικό)</a:t>
            </a:r>
          </a:p>
        </p:txBody>
      </p:sp>
    </p:spTree>
    <p:extLst>
      <p:ext uri="{BB962C8B-B14F-4D97-AF65-F5344CB8AC3E}">
        <p14:creationId xmlns:p14="http://schemas.microsoft.com/office/powerpoint/2010/main" val="387534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15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692696"/>
            <a:ext cx="5338936" cy="57606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Κλινική εικόνα στένωσης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αναγωγή στερεών ή και υγρών τροφών αμέσως μετά ή μερικά λεπτά ως ώρες από τη λήψη τους (σταδιακή επιδείνωση)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εξερχόμενες τροφές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αναμεμειγμένες με σάλιο και βλέννα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υπό μορφή λουκάνικου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με ίχνη αίματος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με δυσάρεστη οσμή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αυξημένη όρεξη (συνήθως), ελάττωση </a:t>
            </a:r>
            <a:r>
              <a:rPr lang="el-GR" altLang="el-GR" sz="2800" dirty="0" err="1">
                <a:latin typeface="Comic Sans MS" pitchFamily="66" charset="0"/>
              </a:rPr>
              <a:t>σ.β</a:t>
            </a:r>
            <a:r>
              <a:rPr lang="el-GR" altLang="el-GR" sz="2800" dirty="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ήπια αφυδάτωση (σε σοβαρές περιπτώσεις)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βήχας, </a:t>
            </a:r>
            <a:r>
              <a:rPr lang="el-GR" altLang="el-GR" sz="2800" dirty="0" err="1">
                <a:latin typeface="Comic Sans MS" pitchFamily="66" charset="0"/>
              </a:rPr>
              <a:t>εισροφητική</a:t>
            </a:r>
            <a:r>
              <a:rPr lang="el-GR" altLang="el-GR" sz="2800" dirty="0">
                <a:latin typeface="Comic Sans MS" pitchFamily="66" charset="0"/>
              </a:rPr>
              <a:t> βρογχοπνευμονία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χρόνιος τυμπανισμός (στα μηρυκαστικά)</a:t>
            </a:r>
          </a:p>
          <a:p>
            <a:pPr>
              <a:lnSpc>
                <a:spcPct val="90000"/>
              </a:lnSpc>
            </a:pPr>
            <a:r>
              <a:rPr lang="el-GR" altLang="el-GR" sz="2800" dirty="0">
                <a:latin typeface="Comic Sans MS" pitchFamily="66" charset="0"/>
              </a:rPr>
              <a:t>ίσως διεύρυνση οισοφάγου προσθίως της στένωσης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309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507412" cy="64801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Διάγνωση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ιστορικό πρόσφατης χειρουργικής επέμβασης (προ ημερών</a:t>
            </a:r>
            <a:r>
              <a:rPr lang="en-GB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ή εβδομάδων)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κλινική εικόνα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ενδοσκόπηση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ακτινολογικός έλεγχος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latin typeface="Comic Sans MS" pitchFamily="66" charset="0"/>
              </a:rPr>
              <a:t>	με σκιαγραφικό </a:t>
            </a:r>
            <a:r>
              <a:rPr lang="el-GR" altLang="el-GR" sz="2800" dirty="0">
                <a:latin typeface="Comic Sans MS" pitchFamily="66" charset="0"/>
                <a:sym typeface="Wingdings" pitchFamily="2" charset="2"/>
              </a:rPr>
              <a:t>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latin typeface="Comic Sans MS" pitchFamily="66" charset="0"/>
                <a:sym typeface="Wingdings" pitchFamily="2" charset="2"/>
              </a:rPr>
              <a:t>	</a:t>
            </a:r>
            <a:r>
              <a:rPr lang="el-GR" altLang="el-GR" sz="2800" dirty="0">
                <a:latin typeface="Comic Sans MS" pitchFamily="66" charset="0"/>
              </a:rPr>
              <a:t>πληροφορίες και για</a:t>
            </a:r>
            <a:endParaRPr lang="en-GB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>
                <a:latin typeface="Comic Sans MS" pitchFamily="66" charset="0"/>
              </a:rPr>
              <a:t>εντόπιση,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latin typeface="Comic Sans MS" pitchFamily="66" charset="0"/>
              </a:rPr>
              <a:t>	μήκος και</a:t>
            </a:r>
            <a:endParaRPr lang="en-GB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>
                <a:latin typeface="Comic Sans MS" pitchFamily="66" charset="0"/>
              </a:rPr>
              <a:t>αριθμό στενώσεων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latin typeface="Comic Sans MS" pitchFamily="66" charset="0"/>
              </a:rPr>
              <a:t>	(κίνδυνος </a:t>
            </a:r>
            <a:r>
              <a:rPr lang="el-GR" altLang="el-GR" sz="2800" dirty="0" err="1">
                <a:latin typeface="Comic Sans MS" pitchFamily="66" charset="0"/>
              </a:rPr>
              <a:t>εισρόφησης</a:t>
            </a:r>
            <a:r>
              <a:rPr lang="el-GR" altLang="el-GR" sz="2800" dirty="0">
                <a:latin typeface="Comic Sans MS" pitchFamily="66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Πρόγνωση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επιφυλακτική ως δυσμενής</a:t>
            </a:r>
          </a:p>
        </p:txBody>
      </p:sp>
    </p:spTree>
    <p:extLst>
      <p:ext uri="{BB962C8B-B14F-4D97-AF65-F5344CB8AC3E}">
        <p14:creationId xmlns:p14="http://schemas.microsoft.com/office/powerpoint/2010/main" val="86381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451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Πρόληψη</a:t>
            </a: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latin typeface="Comic Sans MS" pitchFamily="66" charset="0"/>
              </a:rPr>
              <a:t>προεγχειρητικά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όχι παρατεταμένη στέρηση τροφής και νερού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χορήγηση κυτταροπροστατευτικών, αντιόξινων, ανταγωνιστών των Η</a:t>
            </a:r>
            <a:r>
              <a:rPr lang="el-GR" altLang="el-GR" sz="2000">
                <a:latin typeface="Comic Sans MS" pitchFamily="66" charset="0"/>
              </a:rPr>
              <a:t>2</a:t>
            </a:r>
            <a:r>
              <a:rPr lang="el-GR" altLang="el-GR" sz="2800">
                <a:latin typeface="Comic Sans MS" pitchFamily="66" charset="0"/>
              </a:rPr>
              <a:t>-υποδοχέων ή αναστολέων της αντλίας πρωτονίων 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αποφυγή χρήσης ουσιών που</a:t>
            </a:r>
            <a:r>
              <a:rPr lang="en-US" altLang="el-GR" sz="2800">
                <a:latin typeface="Comic Sans MS" pitchFamily="66" charset="0"/>
              </a:rPr>
              <a:t> </a:t>
            </a:r>
            <a:r>
              <a:rPr lang="el-GR" altLang="el-GR" sz="2800">
                <a:latin typeface="Comic Sans MS" pitchFamily="66" charset="0"/>
              </a:rPr>
              <a:t>ελαττώνουν τον τόνο του ΚΟΣ</a:t>
            </a:r>
          </a:p>
          <a:p>
            <a:pPr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latin typeface="Comic Sans MS" pitchFamily="66" charset="0"/>
              </a:rPr>
              <a:t>διεγχειρητικά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αποφυγή περιττών και βίαιων χειρισμών, ιδίως κατά τις ενδοκοιλιακές επεμβάσεις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εξασφάλιση ικανοποιητικής αναισθησίας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διασωλήνωση της τραχείας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αναρρόφηση γαστρικού περιεχομένου και πλύση οισοφάγου αν (!!!) διαπιστωθεί </a:t>
            </a:r>
            <a:r>
              <a:rPr lang="en-US" altLang="el-GR" sz="2800">
                <a:latin typeface="Comic Sans MS" pitchFamily="66" charset="0"/>
              </a:rPr>
              <a:t>GOR</a:t>
            </a:r>
            <a:endParaRPr lang="el-GR" altLang="el-GR" sz="2800">
              <a:latin typeface="Comic Sans MS" pitchFamily="66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2086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242300" y="1116013"/>
              <a:ext cx="509588" cy="376237"/>
            </p14:xfrm>
          </p:contentPart>
        </mc:Choice>
        <mc:Fallback xmlns="">
          <p:pic>
            <p:nvPicPr>
              <p:cNvPr id="42086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24666" y="1098371"/>
                <a:ext cx="544856" cy="41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2086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10588" y="4348163"/>
              <a:ext cx="241300" cy="196850"/>
            </p14:xfrm>
          </p:contentPart>
        </mc:Choice>
        <mc:Fallback xmlns="">
          <p:pic>
            <p:nvPicPr>
              <p:cNvPr id="42086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92967" y="4330529"/>
                <a:ext cx="276542" cy="2321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2087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500938" y="5116513"/>
              <a:ext cx="312737" cy="241300"/>
            </p14:xfrm>
          </p:contentPart>
        </mc:Choice>
        <mc:Fallback xmlns="">
          <p:pic>
            <p:nvPicPr>
              <p:cNvPr id="42087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483304" y="5098892"/>
                <a:ext cx="348005" cy="2765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2087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73700" y="5562600"/>
              <a:ext cx="393700" cy="206375"/>
            </p14:xfrm>
          </p:contentPart>
        </mc:Choice>
        <mc:Fallback xmlns="">
          <p:pic>
            <p:nvPicPr>
              <p:cNvPr id="42087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456050" y="5544952"/>
                <a:ext cx="429000" cy="24167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744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/>
          <a:lstStyle/>
          <a:p>
            <a:pPr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latin typeface="Comic Sans MS" pitchFamily="66" charset="0"/>
              </a:rPr>
              <a:t>μετεγχειρητικά</a:t>
            </a:r>
          </a:p>
          <a:p>
            <a:pPr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παρακολούθηση του ζώου για έγκαιρη διάγνωση και έναρξη θεραπείας</a:t>
            </a:r>
          </a:p>
          <a:p>
            <a:pPr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προληπτική αγωγή για οισοφαγίτιδα σε ζώα υψηλού κινδύνου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21892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35988" y="820738"/>
              <a:ext cx="447675" cy="385762"/>
            </p14:xfrm>
          </p:contentPart>
        </mc:Choice>
        <mc:Fallback xmlns="">
          <p:pic>
            <p:nvPicPr>
              <p:cNvPr id="421892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18354" y="803105"/>
                <a:ext cx="482942" cy="4210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21893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947025" y="2027238"/>
              <a:ext cx="403225" cy="303212"/>
            </p14:xfrm>
          </p:contentPart>
        </mc:Choice>
        <mc:Fallback xmlns="">
          <p:pic>
            <p:nvPicPr>
              <p:cNvPr id="421893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29384" y="2009593"/>
                <a:ext cx="438507" cy="33850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822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 οισοφαγίτιδας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αντιόξινα (υδροξείδιο αργιλίου και μαγνησίου)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ανταγωνιστές των Η</a:t>
            </a:r>
            <a:r>
              <a:rPr lang="el-GR" altLang="el-GR" sz="1800">
                <a:latin typeface="Comic Sans MS" pitchFamily="66" charset="0"/>
              </a:rPr>
              <a:t>2</a:t>
            </a:r>
            <a:r>
              <a:rPr lang="el-GR" altLang="el-GR" sz="2800">
                <a:latin typeface="Comic Sans MS" pitchFamily="66" charset="0"/>
              </a:rPr>
              <a:t>-υποδοχέων (σιμετιδίνη, ρανιτιδίνη, φαμοτιδίνη)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αναστολείς αντλίας πρωτονίων (ομεπραζόλη)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προκινητικά (μετοκλοπραμίδη, σισαπρίδη)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κυτταροπροστατευτικά (σουκραλφάτη)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κορτικοστεροειδή (πρεδνιζολόνη, πρεδνιζόνη)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αντιβιοτικά (αμπικιλλίνη, αμοξυκιλλίνη)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νηστεία μικρής διάρκειας (;)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τροφές μαλακές, πλούσιες σε πρωτεΐνες και υδατάνθρακες και φτωχές σε λίπη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γεύματα μικρά και συχνά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l-GR" altLang="el-GR" sz="2800">
                <a:latin typeface="Comic Sans MS" pitchFamily="66" charset="0"/>
              </a:rPr>
              <a:t>καθετήρας γαστροστομίας ή παρεντερική διατροφή (;)</a:t>
            </a:r>
          </a:p>
        </p:txBody>
      </p:sp>
    </p:spTree>
    <p:extLst>
      <p:ext uri="{BB962C8B-B14F-4D97-AF65-F5344CB8AC3E}">
        <p14:creationId xmlns:p14="http://schemas.microsoft.com/office/powerpoint/2010/main" val="429309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80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 στένωσης</a:t>
            </a:r>
            <a:endParaRPr lang="el-GR" altLang="el-GR" sz="28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διαστολή στενωμένου τμήματος με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διαστολείς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el-GR" sz="2800">
                <a:latin typeface="Comic Sans MS" pitchFamily="66" charset="0"/>
              </a:rPr>
              <a:t>balloon</a:t>
            </a:r>
            <a:r>
              <a:rPr lang="el-GR" altLang="el-GR" sz="2800">
                <a:latin typeface="Comic Sans MS" pitchFamily="66" charset="0"/>
              </a:rPr>
              <a:t> </a:t>
            </a:r>
            <a:r>
              <a:rPr lang="en-US" altLang="el-GR" sz="2800">
                <a:latin typeface="Comic Sans MS" pitchFamily="66" charset="0"/>
              </a:rPr>
              <a:t>dilator catheters</a:t>
            </a:r>
            <a:endParaRPr lang="el-GR" altLang="el-GR" sz="280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τραχειοσωλήνα</a:t>
            </a:r>
            <a:r>
              <a:rPr lang="en-US" altLang="el-GR" sz="2800">
                <a:latin typeface="Comic Sans MS" pitchFamily="66" charset="0"/>
              </a:rPr>
              <a:t> </a:t>
            </a:r>
            <a:r>
              <a:rPr lang="el-GR" altLang="el-GR" sz="2800">
                <a:latin typeface="Comic Sans MS" pitchFamily="66" charset="0"/>
              </a:rPr>
              <a:t>(τραχηλική μοίρα)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ενδοσκόπιο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εκτομή και αναστόμωση στενωμένου τμήματος με ή χωρίς μεταμόσχευση (μόνο αν είναι ανεπιτυχής η προσπάθεια διαστολής)</a:t>
            </a:r>
            <a:endParaRPr lang="en-US" altLang="el-GR" sz="28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αντιμετώπιση μεγαοισοφάγου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altLang="el-GR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8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Έμφραξη - Απόφραξη οισοφάγου</a:t>
            </a:r>
          </a:p>
          <a:p>
            <a:r>
              <a:rPr lang="el-GR" altLang="el-GR" sz="2800" dirty="0">
                <a:latin typeface="Comic Sans MS" pitchFamily="66" charset="0"/>
              </a:rPr>
              <a:t>συχνότερη στην αγελάδα και στα μικρά ζώα</a:t>
            </a:r>
          </a:p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Αίτια</a:t>
            </a:r>
          </a:p>
          <a:p>
            <a:r>
              <a:rPr lang="el-GR" altLang="el-GR" sz="2800" dirty="0">
                <a:latin typeface="Comic Sans MS" pitchFamily="66" charset="0"/>
              </a:rPr>
              <a:t>ξένα σώματα στον οισοφάγο</a:t>
            </a:r>
          </a:p>
          <a:p>
            <a:r>
              <a:rPr lang="el-GR" altLang="el-GR" sz="2800" dirty="0">
                <a:latin typeface="Comic Sans MS" pitchFamily="66" charset="0"/>
              </a:rPr>
              <a:t>νεοπλάσματα (εντός ή εκτός του αυλού)</a:t>
            </a:r>
          </a:p>
          <a:p>
            <a:r>
              <a:rPr lang="el-GR" altLang="el-GR" sz="2800" dirty="0">
                <a:latin typeface="Comic Sans MS" pitchFamily="66" charset="0"/>
              </a:rPr>
              <a:t>μάζες στον τράχηλο ή στο </a:t>
            </a:r>
            <a:r>
              <a:rPr lang="el-GR" altLang="el-GR" sz="2800" dirty="0" err="1">
                <a:latin typeface="Comic Sans MS" pitchFamily="66" charset="0"/>
              </a:rPr>
              <a:t>μεσοπνευμόνιο</a:t>
            </a:r>
            <a:endParaRPr lang="el-GR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οζίδια από </a:t>
            </a:r>
            <a:r>
              <a:rPr lang="en-US" altLang="el-GR" sz="2800" i="1" dirty="0" err="1">
                <a:latin typeface="Comic Sans MS" pitchFamily="66" charset="0"/>
              </a:rPr>
              <a:t>Spirocerca</a:t>
            </a:r>
            <a:r>
              <a:rPr lang="en-US" altLang="el-GR" sz="2800" i="1" dirty="0">
                <a:latin typeface="Comic Sans MS" pitchFamily="66" charset="0"/>
              </a:rPr>
              <a:t> </a:t>
            </a:r>
            <a:r>
              <a:rPr lang="en-US" altLang="el-GR" sz="2800" i="1" dirty="0" err="1">
                <a:latin typeface="Comic Sans MS" pitchFamily="66" charset="0"/>
              </a:rPr>
              <a:t>lupi</a:t>
            </a:r>
            <a:endParaRPr lang="en-US" altLang="el-GR" sz="2800" i="1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παραμένον δεξιό (4</a:t>
            </a:r>
            <a:r>
              <a:rPr lang="en-US" altLang="el-GR" sz="2800" dirty="0">
                <a:latin typeface="Comic Sans MS" pitchFamily="66" charset="0"/>
              </a:rPr>
              <a:t>°</a:t>
            </a:r>
            <a:r>
              <a:rPr lang="el-GR" altLang="el-GR" sz="2800" dirty="0">
                <a:latin typeface="Comic Sans MS" pitchFamily="66" charset="0"/>
              </a:rPr>
              <a:t>) αορτικό </a:t>
            </a:r>
            <a:r>
              <a:rPr lang="el-GR" altLang="el-GR" sz="2800" dirty="0" smtClean="0">
                <a:latin typeface="Comic Sans MS" pitchFamily="66" charset="0"/>
              </a:rPr>
              <a:t>τόξο</a:t>
            </a:r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7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3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Συνήθη σημεία εντόπισης</a:t>
            </a:r>
          </a:p>
          <a:p>
            <a:r>
              <a:rPr lang="el-GR" altLang="el-GR" sz="2800">
                <a:latin typeface="Comic Sans MS" pitchFamily="66" charset="0"/>
              </a:rPr>
              <a:t>στο ύψος του κρικοφαρυγγικού σφιγκτήρα</a:t>
            </a:r>
          </a:p>
          <a:p>
            <a:r>
              <a:rPr lang="el-GR" altLang="el-GR" sz="2800">
                <a:latin typeface="Comic Sans MS" pitchFamily="66" charset="0"/>
              </a:rPr>
              <a:t>στην προστερνική μοίρα</a:t>
            </a:r>
          </a:p>
          <a:p>
            <a:r>
              <a:rPr lang="el-GR" altLang="el-GR" sz="2800">
                <a:latin typeface="Comic Sans MS" pitchFamily="66" charset="0"/>
              </a:rPr>
              <a:t>προ του αορτικού τόξου</a:t>
            </a:r>
          </a:p>
          <a:p>
            <a:r>
              <a:rPr lang="el-GR" altLang="el-GR" sz="2800">
                <a:latin typeface="Comic Sans MS" pitchFamily="66" charset="0"/>
              </a:rPr>
              <a:t>προ του καρδιακού στομίου</a:t>
            </a:r>
          </a:p>
          <a:p>
            <a:endParaRPr lang="el-GR" altLang="el-GR" sz="2800">
              <a:latin typeface="Comic Sans MS" pitchFamily="66" charset="0"/>
            </a:endParaRPr>
          </a:p>
          <a:p>
            <a:r>
              <a:rPr lang="el-GR" altLang="el-GR" sz="2800">
                <a:latin typeface="Comic Sans MS" pitchFamily="66" charset="0"/>
              </a:rPr>
              <a:t>συνήθως στη θωρακική μοίρα</a:t>
            </a:r>
            <a:endParaRPr lang="el-GR" altLang="el-GR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1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Κλινική εικόνα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>
                <a:latin typeface="Comic Sans MS" pitchFamily="66" charset="0"/>
              </a:rPr>
              <a:t>σε πλήρη έμφραξη (από ξένο σώμα)</a:t>
            </a:r>
          </a:p>
          <a:p>
            <a:pPr marL="533400" indent="-533400"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αρχικά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αναγωγή αμέσως μετά τη λήψη της τροφής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τυμπανισμός (μηρυκαστικά)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διέγερση (άλογο)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διόγκωση (τραχηλική μοίρα)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βήχας (ίσως)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σιαλόρροια</a:t>
            </a:r>
          </a:p>
          <a:p>
            <a:pPr marL="533400" indent="-533400"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μετά από 24 </a:t>
            </a:r>
            <a:r>
              <a:rPr lang="en-US" altLang="el-GR" sz="2800">
                <a:latin typeface="Comic Sans MS" pitchFamily="66" charset="0"/>
              </a:rPr>
              <a:t>h</a:t>
            </a:r>
            <a:endParaRPr lang="el-GR" altLang="el-GR" sz="2800">
              <a:latin typeface="Comic Sans MS" pitchFamily="66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απροθυμία λήψης τροφής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αφυδάτωση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§"/>
            </a:pPr>
            <a:r>
              <a:rPr lang="el-GR" altLang="el-GR" sz="2800">
                <a:latin typeface="Comic Sans MS" pitchFamily="66" charset="0"/>
              </a:rPr>
              <a:t>κατάπτωση</a:t>
            </a:r>
          </a:p>
        </p:txBody>
      </p:sp>
    </p:spTree>
    <p:extLst>
      <p:ext uri="{BB962C8B-B14F-4D97-AF65-F5344CB8AC3E}">
        <p14:creationId xmlns:p14="http://schemas.microsoft.com/office/powerpoint/2010/main" val="318550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3373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el-GR" altLang="el-GR" sz="2800" dirty="0">
                <a:latin typeface="Comic Sans MS" pitchFamily="66" charset="0"/>
              </a:rPr>
              <a:t>σε μερική έμφραξη ή απόφραξη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συμπτώματα στένωσης</a:t>
            </a:r>
            <a:endParaRPr lang="en-US" altLang="el-G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διεύρυνση οισοφάγου προσθίως της (κυρίως σε απόφραξη από αορτικό </a:t>
            </a:r>
            <a:r>
              <a:rPr lang="el-GR" altLang="el-GR" sz="2800" dirty="0" smtClean="0">
                <a:latin typeface="Comic Sans MS" pitchFamily="66" charset="0"/>
              </a:rPr>
              <a:t>τόξο </a:t>
            </a:r>
            <a:r>
              <a:rPr lang="el-GR" altLang="el-GR" sz="2800" dirty="0">
                <a:latin typeface="Comic Sans MS" pitchFamily="66" charset="0"/>
              </a:rPr>
              <a:t>και από </a:t>
            </a:r>
            <a:r>
              <a:rPr lang="el-GR" altLang="el-GR" sz="2800" dirty="0" err="1">
                <a:latin typeface="Comic Sans MS" pitchFamily="66" charset="0"/>
              </a:rPr>
              <a:t>περιοισοφαγικές</a:t>
            </a:r>
            <a:r>
              <a:rPr lang="el-GR" altLang="el-GR" sz="2800" dirty="0">
                <a:latin typeface="Comic Sans MS" pitchFamily="66" charset="0"/>
              </a:rPr>
              <a:t> μάζες)</a:t>
            </a:r>
            <a:endParaRPr lang="el-GR" altLang="el-GR" sz="28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Διάγνωση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ιστορικό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κλινική εικόνα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ψηλάφηση και επισκόπηση (τραχηλική χώρα)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αδυναμία προώθησης γαστρικού καθετήρα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ενδοσκόπηση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ακτινολογικός έλεγχος με σκιαγραφικό (κίνδυνος </a:t>
            </a:r>
            <a:r>
              <a:rPr lang="el-GR" altLang="el-GR" sz="2800" dirty="0" err="1">
                <a:latin typeface="Comic Sans MS" pitchFamily="66" charset="0"/>
              </a:rPr>
              <a:t>εισρόφησης</a:t>
            </a:r>
            <a:r>
              <a:rPr lang="el-GR" altLang="el-GR" sz="2800" dirty="0">
                <a:latin typeface="Comic Sans MS" pitchFamily="66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Πρόγνωση</a:t>
            </a:r>
          </a:p>
          <a:p>
            <a:pPr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καλή ως δυσμενής ανάλογα με το αίτιο</a:t>
            </a:r>
          </a:p>
        </p:txBody>
      </p:sp>
    </p:spTree>
    <p:extLst>
      <p:ext uri="{BB962C8B-B14F-4D97-AF65-F5344CB8AC3E}">
        <p14:creationId xmlns:p14="http://schemas.microsoft.com/office/powerpoint/2010/main" val="229022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613"/>
          </a:xfrm>
        </p:spPr>
        <p:txBody>
          <a:bodyPr/>
          <a:lstStyle/>
          <a:p>
            <a:r>
              <a:rPr lang="el-GR" altLang="el-GR" sz="36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Χειρουργικές επεμβάσεις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713787" cy="60213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l-GR" altLang="el-GR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Διαστολή οισοφάγου</a:t>
            </a: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en-GB" altLang="el-GR" sz="280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en-GB" altLang="el-GR" sz="280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en-GB" altLang="el-GR" sz="280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el-GR" altLang="el-GR" sz="2800">
              <a:solidFill>
                <a:srgbClr val="881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Οισοφαγοτομή</a:t>
            </a: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Ενδείξεις</a:t>
            </a:r>
          </a:p>
          <a:p>
            <a:r>
              <a:rPr lang="el-GR" altLang="el-GR" sz="2800">
                <a:latin typeface="Comic Sans MS" pitchFamily="66" charset="0"/>
              </a:rPr>
              <a:t>έμφραξη από ξένο σώμα</a:t>
            </a:r>
          </a:p>
          <a:p>
            <a:r>
              <a:rPr lang="el-GR" altLang="el-GR" sz="2800">
                <a:latin typeface="Comic Sans MS" pitchFamily="66" charset="0"/>
              </a:rPr>
              <a:t>νεόπλασμα</a:t>
            </a:r>
          </a:p>
          <a:p>
            <a:r>
              <a:rPr lang="el-GR" altLang="el-GR" sz="2800">
                <a:latin typeface="Comic Sans MS" pitchFamily="66" charset="0"/>
              </a:rPr>
              <a:t>εκκόλπωμα</a:t>
            </a:r>
          </a:p>
        </p:txBody>
      </p:sp>
    </p:spTree>
    <p:extLst>
      <p:ext uri="{BB962C8B-B14F-4D97-AF65-F5344CB8AC3E}">
        <p14:creationId xmlns:p14="http://schemas.microsoft.com/office/powerpoint/2010/main" val="7217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713788" cy="5945187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</a:t>
            </a:r>
          </a:p>
          <a:p>
            <a:pPr marL="609600" indent="-609600">
              <a:lnSpc>
                <a:spcPct val="80000"/>
              </a:lnSpc>
            </a:pPr>
            <a:r>
              <a:rPr lang="el-GR" altLang="el-GR" sz="2800" dirty="0">
                <a:latin typeface="Comic Sans MS" pitchFamily="66" charset="0"/>
              </a:rPr>
              <a:t>εξαγωγή ξένου σώματος (προηγείται παρακέντηση μεγάλης κοιλίας στην αγελάδα)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από το στόμα</a:t>
            </a:r>
          </a:p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el-GR" altLang="el-GR" sz="2800" dirty="0">
                <a:latin typeface="Comic Sans MS" pitchFamily="66" charset="0"/>
              </a:rPr>
              <a:t>με </a:t>
            </a:r>
            <a:r>
              <a:rPr lang="el-GR" altLang="el-GR" sz="2800" dirty="0" err="1">
                <a:latin typeface="Comic Sans MS" pitchFamily="66" charset="0"/>
              </a:rPr>
              <a:t>οισοφαγοσκόπιο</a:t>
            </a:r>
            <a:r>
              <a:rPr lang="el-GR" altLang="el-GR" sz="2800" dirty="0">
                <a:latin typeface="Comic Sans MS" pitchFamily="66" charset="0"/>
              </a:rPr>
              <a:t> </a:t>
            </a:r>
          </a:p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el-GR" altLang="el-GR" sz="2800" dirty="0">
                <a:latin typeface="Comic Sans MS" pitchFamily="66" charset="0"/>
              </a:rPr>
              <a:t>με λαβίδα ή με το χέρι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latin typeface="Comic Sans MS" pitchFamily="66" charset="0"/>
              </a:rPr>
              <a:t>	(από τραχηλική μοίρα</a:t>
            </a:r>
            <a:r>
              <a:rPr lang="el-GR" altLang="el-GR" sz="2800" dirty="0" smtClean="0">
                <a:latin typeface="Comic Sans MS" pitchFamily="66" charset="0"/>
              </a:rPr>
              <a:t>)</a:t>
            </a:r>
            <a:endParaRPr lang="el-GR" altLang="el-GR" sz="2800" dirty="0">
              <a:latin typeface="Comic Sans MS" pitchFamily="66" charset="0"/>
            </a:endParaRPr>
          </a:p>
          <a:p>
            <a:pPr marL="609600" indent="-609600">
              <a:lnSpc>
                <a:spcPct val="80000"/>
              </a:lnSpc>
              <a:buFontTx/>
              <a:buChar char="•"/>
            </a:pPr>
            <a:r>
              <a:rPr lang="el-GR" altLang="el-GR" sz="2800" dirty="0">
                <a:latin typeface="Comic Sans MS" pitchFamily="66" charset="0"/>
              </a:rPr>
              <a:t>με άσκηση εξωτερικής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latin typeface="Comic Sans MS" pitchFamily="66" charset="0"/>
              </a:rPr>
              <a:t>	πίεσης με τους αντί-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400" dirty="0">
                <a:latin typeface="Comic Sans MS" pitchFamily="66" charset="0"/>
              </a:rPr>
              <a:t>	</a:t>
            </a:r>
            <a:r>
              <a:rPr lang="el-GR" altLang="el-GR" sz="2800" dirty="0" err="1">
                <a:latin typeface="Comic Sans MS" pitchFamily="66" charset="0"/>
              </a:rPr>
              <a:t>χειρες</a:t>
            </a:r>
            <a:r>
              <a:rPr lang="el-GR" altLang="el-GR" sz="2800" dirty="0">
                <a:latin typeface="Comic Sans MS" pitchFamily="66" charset="0"/>
              </a:rPr>
              <a:t> (από τραχηλική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l-GR" altLang="el-GR" sz="2800" dirty="0">
                <a:latin typeface="Comic Sans MS" pitchFamily="66" charset="0"/>
              </a:rPr>
              <a:t>	μοίρα)</a:t>
            </a:r>
          </a:p>
        </p:txBody>
      </p:sp>
    </p:spTree>
    <p:extLst>
      <p:ext uri="{BB962C8B-B14F-4D97-AF65-F5344CB8AC3E}">
        <p14:creationId xmlns:p14="http://schemas.microsoft.com/office/powerpoint/2010/main" val="304306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89426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απώθηση προς το στόμαχο με γαστρικό καθετήρα ή με </a:t>
            </a:r>
            <a:r>
              <a:rPr lang="el-GR" altLang="el-GR" sz="2800" dirty="0" err="1">
                <a:latin typeface="Comic Sans MS" pitchFamily="66" charset="0"/>
              </a:rPr>
              <a:t>οισοφαγοσκόπιο</a:t>
            </a:r>
            <a:endParaRPr lang="el-GR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με </a:t>
            </a:r>
            <a:r>
              <a:rPr lang="el-GR" altLang="el-GR" sz="2800" dirty="0" err="1">
                <a:latin typeface="Comic Sans MS" pitchFamily="66" charset="0"/>
              </a:rPr>
              <a:t>γαστροτομή</a:t>
            </a:r>
            <a:r>
              <a:rPr lang="el-GR" altLang="el-GR" sz="2800" dirty="0">
                <a:latin typeface="Comic Sans MS" pitchFamily="66" charset="0"/>
              </a:rPr>
              <a:t> (από </a:t>
            </a:r>
            <a:r>
              <a:rPr lang="el-GR" altLang="el-GR" sz="2800" dirty="0" err="1">
                <a:latin typeface="Comic Sans MS" pitchFamily="66" charset="0"/>
              </a:rPr>
              <a:t>προδιαφραγματική</a:t>
            </a:r>
            <a:r>
              <a:rPr lang="el-GR" altLang="el-GR" sz="2800" dirty="0">
                <a:latin typeface="Comic Sans MS" pitchFamily="66" charset="0"/>
              </a:rPr>
              <a:t> μοίρα)</a:t>
            </a: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με </a:t>
            </a:r>
            <a:r>
              <a:rPr lang="el-GR" altLang="el-GR" sz="2800" dirty="0" err="1">
                <a:latin typeface="Comic Sans MS" pitchFamily="66" charset="0"/>
              </a:rPr>
              <a:t>οισοφαγοτομή</a:t>
            </a:r>
            <a:endParaRPr lang="el-GR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εξαίρεση νεοπλασμάτων ή άλλων μαζών</a:t>
            </a:r>
          </a:p>
          <a:p>
            <a:r>
              <a:rPr lang="el-GR" altLang="el-GR" sz="2800" dirty="0">
                <a:latin typeface="Comic Sans MS" pitchFamily="66" charset="0"/>
              </a:rPr>
              <a:t>χορήγηση </a:t>
            </a:r>
            <a:r>
              <a:rPr lang="el-GR" altLang="el-GR" sz="2800" dirty="0" err="1">
                <a:latin typeface="Comic Sans MS" pitchFamily="66" charset="0"/>
              </a:rPr>
              <a:t>ιβερμεκτίνης</a:t>
            </a:r>
            <a:r>
              <a:rPr lang="el-GR" altLang="el-GR" sz="2800" dirty="0">
                <a:latin typeface="Comic Sans MS" pitchFamily="66" charset="0"/>
              </a:rPr>
              <a:t> (για </a:t>
            </a:r>
            <a:r>
              <a:rPr lang="en-US" altLang="el-GR" sz="2800" i="1" dirty="0" err="1">
                <a:latin typeface="Comic Sans MS" pitchFamily="66" charset="0"/>
              </a:rPr>
              <a:t>Spirocerca</a:t>
            </a:r>
            <a:r>
              <a:rPr lang="en-US" altLang="el-GR" sz="2800" i="1" dirty="0">
                <a:latin typeface="Comic Sans MS" pitchFamily="66" charset="0"/>
              </a:rPr>
              <a:t> </a:t>
            </a:r>
            <a:r>
              <a:rPr lang="en-US" altLang="el-GR" sz="2800" i="1" dirty="0" err="1">
                <a:latin typeface="Comic Sans MS" pitchFamily="66" charset="0"/>
              </a:rPr>
              <a:t>lupi</a:t>
            </a:r>
            <a:r>
              <a:rPr lang="en-US" altLang="el-GR" sz="2800" dirty="0">
                <a:latin typeface="Comic Sans MS" pitchFamily="66" charset="0"/>
              </a:rPr>
              <a:t>)</a:t>
            </a:r>
          </a:p>
          <a:p>
            <a:r>
              <a:rPr lang="el-GR" altLang="el-GR" sz="2800" dirty="0" smtClean="0">
                <a:latin typeface="Comic Sans MS" pitchFamily="66" charset="0"/>
              </a:rPr>
              <a:t>διατομή </a:t>
            </a:r>
            <a:r>
              <a:rPr lang="el-GR" altLang="el-GR" sz="2800" dirty="0">
                <a:latin typeface="Comic Sans MS" pitchFamily="66" charset="0"/>
              </a:rPr>
              <a:t>του παραμένοντος </a:t>
            </a:r>
            <a:r>
              <a:rPr lang="el-GR" altLang="el-GR" sz="2800" dirty="0" smtClean="0">
                <a:latin typeface="Comic Sans MS" pitchFamily="66" charset="0"/>
              </a:rPr>
              <a:t>δεξιού αορτικού </a:t>
            </a:r>
            <a:r>
              <a:rPr lang="el-GR" altLang="el-GR" sz="2800" dirty="0">
                <a:latin typeface="Comic Sans MS" pitchFamily="66" charset="0"/>
              </a:rPr>
              <a:t>τ</a:t>
            </a:r>
            <a:r>
              <a:rPr lang="el-GR" altLang="el-GR" sz="2800" dirty="0" smtClean="0">
                <a:latin typeface="Comic Sans MS" pitchFamily="66" charset="0"/>
              </a:rPr>
              <a:t>όξου</a:t>
            </a:r>
            <a:endParaRPr lang="el-GR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αντιμετώπιση της διεύρυνσης του οισοφάγου </a:t>
            </a:r>
          </a:p>
        </p:txBody>
      </p:sp>
    </p:spTree>
    <p:extLst>
      <p:ext uri="{BB962C8B-B14F-4D97-AF65-F5344CB8AC3E}">
        <p14:creationId xmlns:p14="http://schemas.microsoft.com/office/powerpoint/2010/main" val="28934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8007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Μεγαοισοφάγος</a:t>
            </a:r>
          </a:p>
          <a:p>
            <a:r>
              <a:rPr lang="el-GR" altLang="el-GR" sz="2800">
                <a:latin typeface="Comic Sans MS" pitchFamily="66" charset="0"/>
              </a:rPr>
              <a:t>συνήθως στο σκύλο</a:t>
            </a:r>
          </a:p>
          <a:p>
            <a:r>
              <a:rPr lang="el-GR" altLang="el-GR" sz="2800">
                <a:latin typeface="Comic Sans MS" pitchFamily="66" charset="0"/>
              </a:rPr>
              <a:t>διάταση οισοφάγου καθ’ όλη την περιφέρειά του</a:t>
            </a: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Αίτια</a:t>
            </a:r>
          </a:p>
          <a:p>
            <a:r>
              <a:rPr lang="el-GR" altLang="el-GR" sz="2800">
                <a:latin typeface="Comic Sans MS" pitchFamily="66" charset="0"/>
              </a:rPr>
              <a:t>απόφραξη, έμφραξη ή στένωση σε κεντρικότερο σημείο του οισοφάγου</a:t>
            </a:r>
          </a:p>
          <a:p>
            <a:r>
              <a:rPr lang="el-GR" altLang="el-GR" sz="2800">
                <a:latin typeface="Comic Sans MS" pitchFamily="66" charset="0"/>
              </a:rPr>
              <a:t>μεταβολικά νοσήματα (υποθυρεοειδισμός, </a:t>
            </a:r>
            <a:r>
              <a:rPr lang="en-US" altLang="el-GR" sz="2800">
                <a:latin typeface="Comic Sans MS" pitchFamily="66" charset="0"/>
              </a:rPr>
              <a:t>Cushing)</a:t>
            </a:r>
          </a:p>
          <a:p>
            <a:r>
              <a:rPr lang="el-GR" altLang="el-GR" sz="2800">
                <a:latin typeface="Comic Sans MS" pitchFamily="66" charset="0"/>
              </a:rPr>
              <a:t>ανοσολογικές καταστάσεις (μυασθένεια </a:t>
            </a:r>
            <a:r>
              <a:rPr lang="en-US" altLang="el-GR" sz="2800">
                <a:latin typeface="Comic Sans MS" pitchFamily="66" charset="0"/>
              </a:rPr>
              <a:t>gravis, </a:t>
            </a:r>
            <a:r>
              <a:rPr lang="el-GR" altLang="el-GR" sz="2800">
                <a:latin typeface="Comic Sans MS" pitchFamily="66" charset="0"/>
              </a:rPr>
              <a:t>πολυμυοσίτιδα )</a:t>
            </a:r>
          </a:p>
          <a:p>
            <a:r>
              <a:rPr lang="el-GR" altLang="el-GR" sz="2800">
                <a:latin typeface="Comic Sans MS" pitchFamily="66" charset="0"/>
              </a:rPr>
              <a:t>φαρμακευτικές ουσίες (αντιχολινεργικά, γενικά αναισθητικά)</a:t>
            </a:r>
          </a:p>
          <a:p>
            <a:r>
              <a:rPr lang="el-GR" altLang="el-GR" sz="2800">
                <a:latin typeface="Comic Sans MS" pitchFamily="66" charset="0"/>
              </a:rPr>
              <a:t>ιδιοπαθής (σπάνια)</a:t>
            </a:r>
          </a:p>
        </p:txBody>
      </p:sp>
    </p:spTree>
    <p:extLst>
      <p:ext uri="{BB962C8B-B14F-4D97-AF65-F5344CB8AC3E}">
        <p14:creationId xmlns:p14="http://schemas.microsoft.com/office/powerpoint/2010/main" val="290535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80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Κλινική εικόνα</a:t>
            </a:r>
          </a:p>
          <a:p>
            <a:r>
              <a:rPr lang="el-GR" altLang="el-GR" sz="2800">
                <a:latin typeface="Comic Sans MS" pitchFamily="66" charset="0"/>
              </a:rPr>
              <a:t>συμπτώματα στένωσης</a:t>
            </a:r>
          </a:p>
          <a:p>
            <a:r>
              <a:rPr lang="el-GR" altLang="el-GR" sz="2800">
                <a:latin typeface="Comic Sans MS" pitchFamily="66" charset="0"/>
              </a:rPr>
              <a:t>πρόσθετα συμπτώματα ανάλογα με το αίτιο</a:t>
            </a: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Διάγνωση</a:t>
            </a:r>
          </a:p>
          <a:p>
            <a:r>
              <a:rPr lang="el-GR" altLang="el-GR" sz="2800">
                <a:latin typeface="Comic Sans MS" pitchFamily="66" charset="0"/>
              </a:rPr>
              <a:t>ιστορικό </a:t>
            </a:r>
          </a:p>
          <a:p>
            <a:r>
              <a:rPr lang="el-GR" altLang="el-GR" sz="2800">
                <a:latin typeface="Comic Sans MS" pitchFamily="66" charset="0"/>
              </a:rPr>
              <a:t>κλινική εικόνα</a:t>
            </a:r>
          </a:p>
          <a:p>
            <a:r>
              <a:rPr lang="el-GR" altLang="el-GR" sz="2800">
                <a:latin typeface="Comic Sans MS" pitchFamily="66" charset="0"/>
              </a:rPr>
              <a:t>ενδοσκόπηση</a:t>
            </a:r>
          </a:p>
          <a:p>
            <a:r>
              <a:rPr lang="el-GR" altLang="el-GR" sz="2800">
                <a:latin typeface="Comic Sans MS" pitchFamily="66" charset="0"/>
              </a:rPr>
              <a:t>ακτινολογικός έλεγχος με σκιαγραφικό (κίνδυνος εισρόφησης)</a:t>
            </a:r>
          </a:p>
          <a:p>
            <a:pPr>
              <a:buFont typeface="Wingdings" pitchFamily="2" charset="2"/>
              <a:buNone/>
            </a:pPr>
            <a:endParaRPr lang="el-GR" altLang="el-GR" sz="24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4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974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Πρόγνωση</a:t>
            </a:r>
          </a:p>
          <a:p>
            <a:r>
              <a:rPr lang="el-GR" altLang="el-GR" sz="2800" dirty="0">
                <a:latin typeface="Comic Sans MS" pitchFamily="66" charset="0"/>
              </a:rPr>
              <a:t>επιφυλακτική</a:t>
            </a:r>
          </a:p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</a:t>
            </a:r>
          </a:p>
          <a:p>
            <a:r>
              <a:rPr lang="el-GR" altLang="el-GR" sz="2800" dirty="0">
                <a:latin typeface="Comic Sans MS" pitchFamily="66" charset="0"/>
              </a:rPr>
              <a:t>κατάργηση αιτίου</a:t>
            </a:r>
          </a:p>
          <a:p>
            <a:r>
              <a:rPr lang="el-GR" altLang="el-GR" sz="2800" dirty="0">
                <a:latin typeface="Comic Sans MS" pitchFamily="66" charset="0"/>
              </a:rPr>
              <a:t>χειρουργική αγωγή για κατάργηση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 err="1" smtClean="0">
                <a:latin typeface="Comic Sans MS" pitchFamily="66" charset="0"/>
              </a:rPr>
              <a:t>μεγαοισοφάγου</a:t>
            </a:r>
            <a:r>
              <a:rPr lang="el-GR" altLang="el-GR" sz="2800" dirty="0" smtClean="0">
                <a:latin typeface="Comic Sans MS" pitchFamily="66" charset="0"/>
              </a:rPr>
              <a:t>;</a:t>
            </a:r>
            <a:endParaRPr lang="el-GR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χορήγηση τροφής από ψηλά ή διατροφική υποστήριξη με καθετήρα</a:t>
            </a:r>
          </a:p>
          <a:p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4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80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rgbClr val="881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Εκκόλπωμα οισοφάγου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συχνότερο στο άλογο και στην αγελάδα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μονόπλευρη διάταση του τοιχώματος του οισοφάγου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συγγενές ή επίκτητο</a:t>
            </a:r>
          </a:p>
          <a:p>
            <a:pPr>
              <a:lnSpc>
                <a:spcPct val="90000"/>
              </a:lnSpc>
            </a:pPr>
            <a:endParaRPr lang="el-GR" altLang="el-GR" sz="280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Ψευδές εκκόλπωμα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προβολή βλεννογόνου μέσω της μυϊκής στιβάδας εξαιτίας άσκησης πίεσης τοπικά εκ των έσω (ξένο σώμα, στένωση, διαταραχές περίσταλσης)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συνήθως στην προδιαφραγματική μοίρα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συχνά είναι μεγάλα και πολλαπλά</a:t>
            </a:r>
          </a:p>
        </p:txBody>
      </p:sp>
    </p:spTree>
    <p:extLst>
      <p:ext uri="{BB962C8B-B14F-4D97-AF65-F5344CB8AC3E}">
        <p14:creationId xmlns:p14="http://schemas.microsoft.com/office/powerpoint/2010/main" val="341564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78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Κλινική εικόνα</a:t>
            </a:r>
            <a:endParaRPr lang="el-GR" altLang="el-GR" sz="280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l-GR" altLang="el-GR" sz="2800">
                <a:latin typeface="Comic Sans MS" pitchFamily="66" charset="0"/>
              </a:rPr>
              <a:t>(προοδευτική ή αιφνίδια εμφάνιση)</a:t>
            </a:r>
          </a:p>
          <a:p>
            <a:r>
              <a:rPr lang="el-GR" altLang="el-GR" sz="2800">
                <a:latin typeface="Comic Sans MS" pitchFamily="66" charset="0"/>
              </a:rPr>
              <a:t>δυσφαγία </a:t>
            </a:r>
          </a:p>
          <a:p>
            <a:r>
              <a:rPr lang="el-GR" altLang="el-GR" sz="2800">
                <a:latin typeface="Comic Sans MS" pitchFamily="66" charset="0"/>
              </a:rPr>
              <a:t>αναγωγή</a:t>
            </a:r>
          </a:p>
          <a:p>
            <a:r>
              <a:rPr lang="el-GR" altLang="el-GR" sz="2800">
                <a:latin typeface="Comic Sans MS" pitchFamily="66" charset="0"/>
              </a:rPr>
              <a:t>απώλεια βάρους</a:t>
            </a:r>
          </a:p>
          <a:p>
            <a:r>
              <a:rPr lang="el-GR" altLang="el-GR" sz="2800">
                <a:latin typeface="Comic Sans MS" pitchFamily="66" charset="0"/>
              </a:rPr>
              <a:t>αναπνευστικά συμπτώματα (</a:t>
            </a:r>
            <a:r>
              <a:rPr lang="en-US" altLang="el-GR" sz="2800">
                <a:latin typeface="Comic Sans MS" pitchFamily="66" charset="0"/>
              </a:rPr>
              <a:t>;</a:t>
            </a:r>
            <a:r>
              <a:rPr lang="el-GR" altLang="el-GR" sz="2800">
                <a:latin typeface="Comic Sans MS" pitchFamily="66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Διάγνωση</a:t>
            </a:r>
          </a:p>
          <a:p>
            <a:r>
              <a:rPr lang="el-GR" altLang="el-GR" sz="2800">
                <a:latin typeface="Comic Sans MS" pitchFamily="66" charset="0"/>
              </a:rPr>
              <a:t>ενδοσκόπηση</a:t>
            </a:r>
          </a:p>
          <a:p>
            <a:r>
              <a:rPr lang="el-GR" altLang="el-GR" sz="2800">
                <a:latin typeface="Comic Sans MS" pitchFamily="66" charset="0"/>
              </a:rPr>
              <a:t>ακτινολογικός έλεγχος με σκιαγραφικό</a:t>
            </a:r>
          </a:p>
        </p:txBody>
      </p:sp>
    </p:spTree>
    <p:extLst>
      <p:ext uri="{BB962C8B-B14F-4D97-AF65-F5344CB8AC3E}">
        <p14:creationId xmlns:p14="http://schemas.microsoft.com/office/powerpoint/2010/main" val="64726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362950" cy="63357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Πρόγνωση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επιφυλακτική ως δυσμενής για τα μεγάλα ζώα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επιφυλακτική ως ευνοϊκή για τα μικρά ζώα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Θεραπεία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ένα και μικρό </a:t>
            </a:r>
            <a:r>
              <a:rPr lang="el-GR" altLang="el-GR" sz="2800">
                <a:latin typeface="Comic Sans MS" pitchFamily="66" charset="0"/>
                <a:sym typeface="Wingdings" pitchFamily="2" charset="2"/>
              </a:rPr>
              <a:t> </a:t>
            </a:r>
            <a:r>
              <a:rPr lang="el-GR" altLang="el-GR" sz="2800">
                <a:latin typeface="Comic Sans MS" pitchFamily="66" charset="0"/>
                <a:sym typeface="Wingdings 3" pitchFamily="18" charset="2"/>
              </a:rPr>
              <a:t>τροποποίηση διατροφής (ημιυδαρείς τροφές, τάισμα από ψηλά)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  <a:sym typeface="Wingdings 3" pitchFamily="18" charset="2"/>
              </a:rPr>
              <a:t>πολλά και μεγάλα </a:t>
            </a:r>
            <a:r>
              <a:rPr lang="el-GR" altLang="el-GR" sz="2800">
                <a:latin typeface="Comic Sans MS" pitchFamily="66" charset="0"/>
                <a:sym typeface="Wingdings" pitchFamily="2" charset="2"/>
              </a:rPr>
              <a:t></a:t>
            </a:r>
            <a:r>
              <a:rPr lang="el-GR" altLang="el-GR" sz="2800">
                <a:latin typeface="Comic Sans MS" pitchFamily="66" charset="0"/>
                <a:sym typeface="Wingdings 3" pitchFamily="18" charset="2"/>
              </a:rPr>
              <a:t> χειρουργική εκτομή ή ενταφιασμός του προβάλλοντος βλεννογόνου</a:t>
            </a:r>
          </a:p>
          <a:p>
            <a:pPr>
              <a:lnSpc>
                <a:spcPct val="90000"/>
              </a:lnSpc>
            </a:pPr>
            <a:endParaRPr lang="el-GR" altLang="el-GR" sz="2800">
              <a:latin typeface="Comic Sans MS" pitchFamily="66" charset="0"/>
              <a:sym typeface="Wingdings 3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Αληθές εκκόλπωμα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αφορά όλες τις στιβάδες του οισοφάγου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σχεδόν πάντα ασυμπτωματικό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εξαιτίας τοπικής φλεγμονής εξωτερικά του οισοφάγου (τραχείας, πνευμόνων κ.λπ.)</a:t>
            </a:r>
          </a:p>
        </p:txBody>
      </p:sp>
    </p:spTree>
    <p:extLst>
      <p:ext uri="{BB962C8B-B14F-4D97-AF65-F5344CB8AC3E}">
        <p14:creationId xmlns:p14="http://schemas.microsoft.com/office/powerpoint/2010/main" val="164817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80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Τεχνική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γενική αναισθησία σε </a:t>
            </a:r>
            <a:r>
              <a:rPr lang="en-US" altLang="el-GR" sz="2800">
                <a:latin typeface="Comic Sans MS" pitchFamily="66" charset="0"/>
              </a:rPr>
              <a:t>DR</a:t>
            </a:r>
            <a:r>
              <a:rPr lang="el-GR" altLang="el-GR" sz="2800">
                <a:latin typeface="Comic Sans MS" pitchFamily="66" charset="0"/>
              </a:rPr>
              <a:t> (μικρά ζώα) ή </a:t>
            </a:r>
            <a:r>
              <a:rPr lang="en-US" altLang="el-GR" sz="2800">
                <a:latin typeface="Comic Sans MS" pitchFamily="66" charset="0"/>
              </a:rPr>
              <a:t>RLR</a:t>
            </a:r>
            <a:r>
              <a:rPr lang="el-GR" altLang="el-GR" sz="2800">
                <a:latin typeface="Comic Sans MS" pitchFamily="66" charset="0"/>
              </a:rPr>
              <a:t> (μικρά και μεγάλα ζώα)</a:t>
            </a:r>
            <a:endParaRPr lang="en-US" altLang="el-GR" sz="28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τοπική αναλγησία σε όρθια στάση </a:t>
            </a:r>
            <a:r>
              <a:rPr lang="en-US" altLang="el-GR" sz="2800">
                <a:latin typeface="Comic Sans MS" pitchFamily="66" charset="0"/>
              </a:rPr>
              <a:t>(</a:t>
            </a:r>
            <a:r>
              <a:rPr lang="el-GR" altLang="el-GR" sz="2800">
                <a:latin typeface="Comic Sans MS" pitchFamily="66" charset="0"/>
              </a:rPr>
              <a:t>στην αγελάδα συνήθως)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τεχνητή αναπνοή (θωρακική μοίρα)</a:t>
            </a:r>
          </a:p>
          <a:p>
            <a:pPr>
              <a:lnSpc>
                <a:spcPct val="90000"/>
              </a:lnSpc>
            </a:pPr>
            <a:r>
              <a:rPr lang="el-GR" altLang="el-GR" sz="2800">
                <a:latin typeface="Comic Sans MS" pitchFamily="66" charset="0"/>
              </a:rPr>
              <a:t>πλεονεκτεί η διάνοιξη επάνω στο ξένο σώμα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αν είναι εφικτή η προσπέλαση</a:t>
            </a:r>
          </a:p>
          <a:p>
            <a:pPr lvl="1">
              <a:lnSpc>
                <a:spcPct val="90000"/>
              </a:lnSpc>
            </a:pPr>
            <a:r>
              <a:rPr lang="el-GR" altLang="el-GR">
                <a:latin typeface="Comic Sans MS" pitchFamily="66" charset="0"/>
              </a:rPr>
              <a:t>αν δεν έχει αλλοιωθεί το τοίχωμα τοπικά</a:t>
            </a:r>
          </a:p>
          <a:p>
            <a:pPr>
              <a:lnSpc>
                <a:spcPct val="90000"/>
              </a:lnSpc>
            </a:pPr>
            <a:endParaRPr lang="el-GR" altLang="el-GR" sz="2800"/>
          </a:p>
        </p:txBody>
      </p:sp>
    </p:spTree>
    <p:extLst>
      <p:ext uri="{BB962C8B-B14F-4D97-AF65-F5344CB8AC3E}">
        <p14:creationId xmlns:p14="http://schemas.microsoft.com/office/powerpoint/2010/main" val="120290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8686800" cy="5873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Τραχηλική </a:t>
            </a:r>
            <a:r>
              <a:rPr lang="el-GR" altLang="el-GR" sz="2800" dirty="0" err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οισοφαγοτομή</a:t>
            </a:r>
            <a:endParaRPr lang="el-GR" altLang="el-GR" sz="28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τομή δέρματος κατά μήκος της </a:t>
            </a:r>
            <a:r>
              <a:rPr lang="el-GR" altLang="el-GR" sz="2800" dirty="0" err="1">
                <a:latin typeface="Comic Sans MS" pitchFamily="66" charset="0"/>
              </a:rPr>
              <a:t>σφαγιτιδικής</a:t>
            </a:r>
            <a:r>
              <a:rPr lang="el-GR" altLang="el-GR" sz="2800" dirty="0">
                <a:latin typeface="Comic Sans MS" pitchFamily="66" charset="0"/>
              </a:rPr>
              <a:t> αύλακας ή στη μέση γραμμή</a:t>
            </a:r>
          </a:p>
          <a:p>
            <a:r>
              <a:rPr lang="el-GR" altLang="el-GR" sz="2800" dirty="0">
                <a:latin typeface="Comic Sans MS" pitchFamily="66" charset="0"/>
              </a:rPr>
              <a:t>διαχωρισμός ιστών και εύρεση τραχείας</a:t>
            </a:r>
          </a:p>
          <a:p>
            <a:r>
              <a:rPr lang="el-GR" altLang="el-GR" sz="2800" dirty="0">
                <a:latin typeface="Comic Sans MS" pitchFamily="66" charset="0"/>
              </a:rPr>
              <a:t>σχίσιμο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>
                <a:latin typeface="Comic Sans MS" pitchFamily="66" charset="0"/>
              </a:rPr>
              <a:t>εν τω </a:t>
            </a:r>
            <a:r>
              <a:rPr lang="el-GR" altLang="el-GR" sz="2800" dirty="0" err="1">
                <a:latin typeface="Comic Sans MS" pitchFamily="66" charset="0"/>
              </a:rPr>
              <a:t>βάθει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 err="1">
                <a:latin typeface="Comic Sans MS" pitchFamily="66" charset="0"/>
              </a:rPr>
              <a:t>περιτονίας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>
                <a:latin typeface="Comic Sans MS" pitchFamily="66" charset="0"/>
              </a:rPr>
              <a:t>τραχήλου</a:t>
            </a:r>
            <a:endParaRPr lang="en-GB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αποκάλυψη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GB" altLang="el-GR" sz="2800" dirty="0">
                <a:latin typeface="Comic Sans MS" pitchFamily="66" charset="0"/>
              </a:rPr>
              <a:t>	</a:t>
            </a:r>
            <a:r>
              <a:rPr lang="el-GR" altLang="el-GR" sz="2800" dirty="0" smtClean="0">
                <a:latin typeface="Comic Sans MS" pitchFamily="66" charset="0"/>
              </a:rPr>
              <a:t>οισοφάγου</a:t>
            </a:r>
          </a:p>
          <a:p>
            <a:pPr>
              <a:buFont typeface="Wingdings" pitchFamily="2" charset="2"/>
              <a:buNone/>
            </a:pPr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61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734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548680"/>
            <a:ext cx="4038600" cy="5976664"/>
          </a:xfrm>
        </p:spPr>
        <p:txBody>
          <a:bodyPr>
            <a:normAutofit fontScale="77500" lnSpcReduction="20000"/>
          </a:bodyPr>
          <a:lstStyle/>
          <a:p>
            <a:r>
              <a:rPr lang="el-GR" altLang="el-GR" sz="2800" dirty="0" smtClean="0">
                <a:latin typeface="Comic Sans MS" pitchFamily="66" charset="0"/>
              </a:rPr>
              <a:t>Έλξη τραχείας δεξιά</a:t>
            </a:r>
          </a:p>
          <a:p>
            <a:r>
              <a:rPr lang="el-GR" altLang="el-GR" sz="2800" dirty="0" smtClean="0">
                <a:latin typeface="Comic Sans MS" pitchFamily="66" charset="0"/>
              </a:rPr>
              <a:t>Προσοχή σε θυρεοειδή αδένα και αγγεία, παλίνδρομο λαρυγγικό νεύρο, συμπαθητικό στέλεχος, καρωτίδα, </a:t>
            </a:r>
            <a:r>
              <a:rPr lang="el-GR" altLang="el-GR" sz="2800" dirty="0" err="1" smtClean="0">
                <a:latin typeface="Comic Sans MS" pitchFamily="66" charset="0"/>
              </a:rPr>
              <a:t>σφαγίτιδα</a:t>
            </a:r>
            <a:endParaRPr lang="el-GR" altLang="el-GR" sz="2800" dirty="0" smtClean="0">
              <a:latin typeface="Comic Sans MS" pitchFamily="66" charset="0"/>
            </a:endParaRPr>
          </a:p>
          <a:p>
            <a:r>
              <a:rPr lang="el-GR" altLang="el-GR" sz="2800" dirty="0" smtClean="0">
                <a:latin typeface="Comic Sans MS" pitchFamily="66" charset="0"/>
              </a:rPr>
              <a:t>έλξη </a:t>
            </a:r>
            <a:r>
              <a:rPr lang="el-GR" altLang="el-GR" sz="2800" dirty="0">
                <a:latin typeface="Comic Sans MS" pitchFamily="66" charset="0"/>
              </a:rPr>
              <a:t>οισοφάγου ως τα χείλη του χειρουργικού τραύματος</a:t>
            </a:r>
          </a:p>
          <a:p>
            <a:r>
              <a:rPr lang="el-GR" altLang="el-GR" sz="2800" dirty="0">
                <a:latin typeface="Comic Sans MS" pitchFamily="66" charset="0"/>
              </a:rPr>
              <a:t>καλός πωματισμός της περιοχής</a:t>
            </a:r>
          </a:p>
          <a:p>
            <a:r>
              <a:rPr lang="el-GR" altLang="el-GR" sz="2800" dirty="0">
                <a:latin typeface="Comic Sans MS" pitchFamily="66" charset="0"/>
              </a:rPr>
              <a:t>συγκράτηση οισοφάγου με </a:t>
            </a:r>
            <a:r>
              <a:rPr lang="el-GR" altLang="el-GR" sz="2800" dirty="0" err="1">
                <a:latin typeface="Comic Sans MS" pitchFamily="66" charset="0"/>
              </a:rPr>
              <a:t>εντερολαβίδες</a:t>
            </a:r>
            <a:endParaRPr lang="el-GR" altLang="el-GR" sz="2800" dirty="0">
              <a:latin typeface="Comic Sans MS" pitchFamily="66" charset="0"/>
            </a:endParaRPr>
          </a:p>
          <a:p>
            <a:r>
              <a:rPr lang="el-GR" altLang="el-GR" sz="2800" dirty="0">
                <a:latin typeface="Comic Sans MS" pitchFamily="66" charset="0"/>
              </a:rPr>
              <a:t>παρακέντηση οισοφάγου και εισαγωγή μήλης</a:t>
            </a:r>
          </a:p>
          <a:p>
            <a:r>
              <a:rPr lang="el-GR" altLang="el-GR" sz="2800" dirty="0">
                <a:latin typeface="Comic Sans MS" pitchFamily="66" charset="0"/>
              </a:rPr>
              <a:t>εκτέλεση επιμήκους τομής (πιο εκτεταμένη στη μυϊκή στιβάδα)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7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9629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altLang="el-GR" sz="2800" dirty="0">
                <a:latin typeface="Comic Sans MS" pitchFamily="66" charset="0"/>
              </a:rPr>
              <a:t>συρραφή βλεννογόνου από κοινού με </a:t>
            </a:r>
            <a:r>
              <a:rPr lang="el-GR" altLang="el-GR" sz="2800" dirty="0" err="1">
                <a:latin typeface="Comic Sans MS" pitchFamily="66" charset="0"/>
              </a:rPr>
              <a:t>υποβλεννογόνιο</a:t>
            </a:r>
            <a:r>
              <a:rPr lang="el-GR" altLang="el-GR" sz="2800" dirty="0">
                <a:latin typeface="Comic Sans MS" pitchFamily="66" charset="0"/>
              </a:rPr>
              <a:t> 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απλές χωριστές ή συνεχής ραφή (κάθε 2-3 </a:t>
            </a:r>
            <a:r>
              <a:rPr lang="en-US" altLang="el-GR" sz="2800" dirty="0">
                <a:latin typeface="Comic Sans MS" pitchFamily="66" charset="0"/>
              </a:rPr>
              <a:t>mm </a:t>
            </a:r>
            <a:r>
              <a:rPr lang="el-GR" altLang="el-GR" sz="2800" dirty="0">
                <a:latin typeface="Comic Sans MS" pitchFamily="66" charset="0"/>
              </a:rPr>
              <a:t>και σε απόσταση 3 </a:t>
            </a:r>
            <a:r>
              <a:rPr lang="en-US" altLang="el-GR" sz="2800" dirty="0">
                <a:latin typeface="Comic Sans MS" pitchFamily="66" charset="0"/>
              </a:rPr>
              <a:t>mm </a:t>
            </a:r>
            <a:r>
              <a:rPr lang="el-GR" altLang="el-GR" sz="2800" dirty="0">
                <a:latin typeface="Comic Sans MS" pitchFamily="66" charset="0"/>
              </a:rPr>
              <a:t>από την τομή)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 smtClean="0">
                <a:latin typeface="Comic Sans MS" pitchFamily="66" charset="0"/>
              </a:rPr>
              <a:t>Μονόκλωνο </a:t>
            </a:r>
            <a:r>
              <a:rPr lang="el-GR" altLang="el-GR" sz="2800" dirty="0" err="1" smtClean="0">
                <a:latin typeface="Comic Sans MS" pitchFamily="66" charset="0"/>
              </a:rPr>
              <a:t>απορροφήσιμο</a:t>
            </a:r>
            <a:r>
              <a:rPr lang="el-GR" altLang="el-GR" sz="2800" dirty="0" smtClean="0">
                <a:latin typeface="Comic Sans MS" pitchFamily="66" charset="0"/>
              </a:rPr>
              <a:t> ή μη </a:t>
            </a:r>
            <a:r>
              <a:rPr lang="el-GR" altLang="el-GR" sz="2800" dirty="0" err="1" smtClean="0">
                <a:latin typeface="Comic Sans MS" pitchFamily="66" charset="0"/>
              </a:rPr>
              <a:t>απορροφήσιμο</a:t>
            </a:r>
            <a:r>
              <a:rPr lang="en-US" altLang="el-GR" sz="2800" dirty="0" smtClean="0">
                <a:latin typeface="Comic Sans MS" pitchFamily="66" charset="0"/>
              </a:rPr>
              <a:t> </a:t>
            </a:r>
            <a:r>
              <a:rPr lang="en-US" altLang="el-GR" sz="2800" dirty="0">
                <a:latin typeface="Comic Sans MS" pitchFamily="66" charset="0"/>
              </a:rPr>
              <a:t>4/0 </a:t>
            </a:r>
            <a:r>
              <a:rPr lang="el-GR" altLang="el-GR" sz="2800" dirty="0">
                <a:latin typeface="Comic Sans MS" pitchFamily="66" charset="0"/>
              </a:rPr>
              <a:t>ή 5/0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κόμποι εντός του αυλού (μείωση κινδύνου </a:t>
            </a:r>
            <a:r>
              <a:rPr lang="el-GR" altLang="el-GR" sz="2800" dirty="0" err="1">
                <a:latin typeface="Comic Sans MS" pitchFamily="66" charset="0"/>
              </a:rPr>
              <a:t>ιστικής</a:t>
            </a:r>
            <a:r>
              <a:rPr lang="el-GR" altLang="el-GR" sz="2800" dirty="0">
                <a:latin typeface="Comic Sans MS" pitchFamily="66" charset="0"/>
              </a:rPr>
              <a:t> αντίδρασης)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833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64613" cy="6134100"/>
          </a:xfrm>
        </p:spPr>
        <p:txBody>
          <a:bodyPr/>
          <a:lstStyle/>
          <a:p>
            <a:r>
              <a:rPr lang="el-GR" altLang="el-GR" sz="2800" dirty="0">
                <a:latin typeface="Comic Sans MS" pitchFamily="66" charset="0"/>
              </a:rPr>
              <a:t>συρραφή μυϊκής</a:t>
            </a:r>
            <a:r>
              <a:rPr lang="en-GB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στιβάδας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απλές χωριστές ραφές</a:t>
            </a:r>
            <a:endParaRPr lang="en-GB" altLang="el-GR" sz="2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altLang="el-GR" sz="2800" dirty="0">
                <a:latin typeface="Comic Sans MS" pitchFamily="66" charset="0"/>
              </a:rPr>
              <a:t>Μονόκλωνο </a:t>
            </a:r>
            <a:r>
              <a:rPr lang="el-GR" altLang="el-GR" sz="2800" dirty="0" err="1">
                <a:latin typeface="Comic Sans MS" pitchFamily="66" charset="0"/>
              </a:rPr>
              <a:t>απορροφήσιμο</a:t>
            </a:r>
            <a:r>
              <a:rPr lang="el-GR" altLang="el-GR" sz="2800" dirty="0">
                <a:latin typeface="Comic Sans MS" pitchFamily="66" charset="0"/>
              </a:rPr>
              <a:t> ή μη </a:t>
            </a:r>
            <a:r>
              <a:rPr lang="el-GR" altLang="el-GR" sz="2800" dirty="0" err="1">
                <a:latin typeface="Comic Sans MS" pitchFamily="66" charset="0"/>
              </a:rPr>
              <a:t>απορροφήσιμο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n-US" altLang="el-GR" sz="2800" dirty="0" smtClean="0">
                <a:latin typeface="Comic Sans MS" pitchFamily="66" charset="0"/>
              </a:rPr>
              <a:t>3/0 </a:t>
            </a:r>
            <a:r>
              <a:rPr lang="el-GR" altLang="el-GR" sz="2800" dirty="0">
                <a:latin typeface="Comic Sans MS" pitchFamily="66" charset="0"/>
              </a:rPr>
              <a:t>ή 4/0</a:t>
            </a:r>
          </a:p>
          <a:p>
            <a:r>
              <a:rPr lang="el-GR" altLang="el-GR" sz="2800" dirty="0">
                <a:latin typeface="Comic Sans MS" pitchFamily="66" charset="0"/>
              </a:rPr>
              <a:t>καλή </a:t>
            </a:r>
            <a:r>
              <a:rPr lang="el-GR" altLang="el-GR" sz="2800" dirty="0" err="1">
                <a:latin typeface="Comic Sans MS" pitchFamily="66" charset="0"/>
              </a:rPr>
              <a:t>έκπλυση</a:t>
            </a:r>
            <a:r>
              <a:rPr lang="el-GR" altLang="el-GR" sz="2800" dirty="0">
                <a:latin typeface="Comic Sans MS" pitchFamily="66" charset="0"/>
              </a:rPr>
              <a:t> περιοχής</a:t>
            </a:r>
          </a:p>
          <a:p>
            <a:r>
              <a:rPr lang="el-GR" altLang="el-GR" sz="2800" dirty="0">
                <a:latin typeface="Comic Sans MS" pitchFamily="66" charset="0"/>
              </a:rPr>
              <a:t>συρραφή δέρματος</a:t>
            </a:r>
          </a:p>
        </p:txBody>
      </p:sp>
    </p:spTree>
    <p:extLst>
      <p:ext uri="{BB962C8B-B14F-4D97-AF65-F5344CB8AC3E}">
        <p14:creationId xmlns:p14="http://schemas.microsoft.com/office/powerpoint/2010/main" val="63504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983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l-GR" altLang="el-G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Θωρακική </a:t>
            </a:r>
            <a:r>
              <a:rPr lang="el-GR" altLang="el-GR" sz="2800" dirty="0" err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οισοφαγοτομή</a:t>
            </a:r>
            <a:endParaRPr lang="el-GR" altLang="el-GR" sz="2800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el-GR" altLang="el-GR" sz="2800" dirty="0" smtClean="0">
                <a:latin typeface="Comic Sans MS" pitchFamily="66" charset="0"/>
              </a:rPr>
              <a:t>Στη βάση της καρδιάς: </a:t>
            </a:r>
            <a:r>
              <a:rPr lang="el-GR" altLang="el-GR" sz="2800" dirty="0" err="1" smtClean="0">
                <a:latin typeface="Comic Sans MS" pitchFamily="66" charset="0"/>
              </a:rPr>
              <a:t>θωρακοτομή</a:t>
            </a:r>
            <a:r>
              <a:rPr lang="el-GR" altLang="el-GR" sz="2800" dirty="0" smtClean="0">
                <a:latin typeface="Comic Sans MS" pitchFamily="66" charset="0"/>
              </a:rPr>
              <a:t> 3-4</a:t>
            </a:r>
            <a:r>
              <a:rPr lang="el-GR" altLang="el-GR" sz="2800" baseline="30000" dirty="0" smtClean="0">
                <a:latin typeface="Comic Sans MS" pitchFamily="66" charset="0"/>
              </a:rPr>
              <a:t>ο</a:t>
            </a:r>
            <a:r>
              <a:rPr lang="el-GR" altLang="el-GR" sz="2800" dirty="0" smtClean="0">
                <a:latin typeface="Comic Sans MS" pitchFamily="66" charset="0"/>
              </a:rPr>
              <a:t> μεσοπλεύριο αριστερά</a:t>
            </a:r>
          </a:p>
          <a:p>
            <a:r>
              <a:rPr lang="el-GR" altLang="el-GR" dirty="0" err="1" smtClean="0">
                <a:latin typeface="Comic Sans MS" pitchFamily="66" charset="0"/>
              </a:rPr>
              <a:t>Οπισθίως</a:t>
            </a:r>
            <a:r>
              <a:rPr lang="el-GR" altLang="el-GR" dirty="0" smtClean="0">
                <a:latin typeface="Comic Sans MS" pitchFamily="66" charset="0"/>
              </a:rPr>
              <a:t> καρδιάς: </a:t>
            </a:r>
            <a:r>
              <a:rPr lang="el-GR" altLang="el-GR" dirty="0" err="1" smtClean="0">
                <a:latin typeface="Comic Sans MS" pitchFamily="66" charset="0"/>
              </a:rPr>
              <a:t>θωρακοτομή</a:t>
            </a:r>
            <a:r>
              <a:rPr lang="el-GR" altLang="el-GR" dirty="0" smtClean="0">
                <a:latin typeface="Comic Sans MS" pitchFamily="66" charset="0"/>
              </a:rPr>
              <a:t> 7-9</a:t>
            </a:r>
            <a:r>
              <a:rPr lang="el-GR" altLang="el-GR" baseline="30000" dirty="0" smtClean="0">
                <a:latin typeface="Comic Sans MS" pitchFamily="66" charset="0"/>
              </a:rPr>
              <a:t>ο</a:t>
            </a:r>
            <a:r>
              <a:rPr lang="el-GR" altLang="el-GR" dirty="0" smtClean="0">
                <a:latin typeface="Comic Sans MS" pitchFamily="66" charset="0"/>
              </a:rPr>
              <a:t> μεσοπλεύριο δεξιά ή αριστερά</a:t>
            </a:r>
            <a:endParaRPr lang="en-US" altLang="el-GR" sz="2800" dirty="0">
              <a:latin typeface="Comic Sans MS" pitchFamily="66" charset="0"/>
            </a:endParaRPr>
          </a:p>
          <a:p>
            <a:endParaRPr lang="el-GR" altLang="el-GR" dirty="0">
              <a:latin typeface="Comic Sans MS" pitchFamily="66" charset="0"/>
            </a:endParaRPr>
          </a:p>
          <a:p>
            <a:endParaRPr lang="el-GR" altLang="el-GR" dirty="0">
              <a:latin typeface="Comic Sans MS" pitchFamily="66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336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1383</Words>
  <Application>Microsoft Office PowerPoint</Application>
  <PresentationFormat>Προβολή στην οθόνη (4:3)</PresentationFormat>
  <Paragraphs>308</Paragraphs>
  <Slides>37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37</vt:i4>
      </vt:variant>
    </vt:vector>
  </HeadingPairs>
  <TitlesOfParts>
    <vt:vector size="38" baseType="lpstr">
      <vt:lpstr>Θέμα του Office</vt:lpstr>
      <vt:lpstr>ΟΙΣΟΦΑΓΟΣ</vt:lpstr>
      <vt:lpstr>Παρουσίαση του PowerPoint</vt:lpstr>
      <vt:lpstr>Χειρουργικές επεμβάσεις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Παθήσεις του οισοφάγου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ΟΙΣΟΦΑΓΟΣ</dc:title>
  <dc:creator>User</dc:creator>
  <cp:lastModifiedBy>User</cp:lastModifiedBy>
  <cp:revision>8</cp:revision>
  <dcterms:created xsi:type="dcterms:W3CDTF">2013-10-22T07:48:56Z</dcterms:created>
  <dcterms:modified xsi:type="dcterms:W3CDTF">2013-10-24T07:38:12Z</dcterms:modified>
</cp:coreProperties>
</file>