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2" d="100"/>
          <a:sy n="72"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12/6/2018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246F51-B8EF-440A-A32C-A19B44877C8A}"/>
              </a:ext>
            </a:extLst>
          </p:cNvPr>
          <p:cNvSpPr>
            <a:spLocks noGrp="1"/>
          </p:cNvSpPr>
          <p:nvPr>
            <p:ph type="ctrTitle"/>
          </p:nvPr>
        </p:nvSpPr>
        <p:spPr>
          <a:xfrm>
            <a:off x="5898442" y="14356"/>
            <a:ext cx="5629945" cy="1242391"/>
          </a:xfrm>
        </p:spPr>
        <p:txBody>
          <a:bodyPr>
            <a:normAutofit/>
          </a:bodyPr>
          <a:lstStyle/>
          <a:p>
            <a:r>
              <a:rPr lang="en-US" sz="2800" dirty="0"/>
              <a:t>u.</a:t>
            </a:r>
            <a:r>
              <a:rPr lang="el-GR" sz="2800" dirty="0"/>
              <a:t> </a:t>
            </a:r>
            <a:r>
              <a:rPr lang="en-US" sz="2800" dirty="0"/>
              <a:t>S State department for religious freedom </a:t>
            </a:r>
            <a:endParaRPr lang="el-GR" sz="2800" dirty="0"/>
          </a:p>
        </p:txBody>
      </p:sp>
      <p:sp>
        <p:nvSpPr>
          <p:cNvPr id="3" name="Υπότιτλος 2">
            <a:extLst>
              <a:ext uri="{FF2B5EF4-FFF2-40B4-BE49-F238E27FC236}">
                <a16:creationId xmlns:a16="http://schemas.microsoft.com/office/drawing/2014/main" id="{7392D9E4-EB4A-471D-9662-B57C8F45006B}"/>
              </a:ext>
            </a:extLst>
          </p:cNvPr>
          <p:cNvSpPr>
            <a:spLocks noGrp="1"/>
          </p:cNvSpPr>
          <p:nvPr>
            <p:ph type="subTitle" idx="1"/>
          </p:nvPr>
        </p:nvSpPr>
        <p:spPr>
          <a:xfrm>
            <a:off x="4375303" y="1215272"/>
            <a:ext cx="8676222" cy="1905000"/>
          </a:xfrm>
        </p:spPr>
        <p:txBody>
          <a:bodyPr>
            <a:normAutofit/>
          </a:bodyPr>
          <a:lstStyle/>
          <a:p>
            <a:r>
              <a:rPr lang="el-GR" sz="2000" b="1" dirty="0"/>
              <a:t>ΟΙ ΘΡΗΣΚΕΥΤΙΚΕΣ ΕΛΕΥΘΕΡΙΕΣ ΣΤΗΝ ΕΛΛΑΔΑ</a:t>
            </a:r>
          </a:p>
          <a:p>
            <a:r>
              <a:rPr lang="el-GR" sz="2000" b="1" dirty="0"/>
              <a:t>2011-2017</a:t>
            </a:r>
          </a:p>
        </p:txBody>
      </p:sp>
      <p:pic>
        <p:nvPicPr>
          <p:cNvPr id="4" name="Εικόνα 3">
            <a:extLst>
              <a:ext uri="{FF2B5EF4-FFF2-40B4-BE49-F238E27FC236}">
                <a16:creationId xmlns:a16="http://schemas.microsoft.com/office/drawing/2014/main" id="{6B8E66FB-818F-4A22-87E9-D27C5ABE62B7}"/>
              </a:ext>
            </a:extLst>
          </p:cNvPr>
          <p:cNvPicPr>
            <a:picLocks noChangeAspect="1"/>
          </p:cNvPicPr>
          <p:nvPr/>
        </p:nvPicPr>
        <p:blipFill>
          <a:blip r:embed="rId2"/>
          <a:stretch>
            <a:fillRect/>
          </a:stretch>
        </p:blipFill>
        <p:spPr>
          <a:xfrm>
            <a:off x="108271" y="92645"/>
            <a:ext cx="5584675" cy="5570207"/>
          </a:xfrm>
          <a:prstGeom prst="rect">
            <a:avLst/>
          </a:prstGeom>
          <a:ln>
            <a:noFill/>
          </a:ln>
          <a:effectLst>
            <a:softEdge rad="112500"/>
          </a:effectLst>
        </p:spPr>
      </p:pic>
      <p:sp>
        <p:nvSpPr>
          <p:cNvPr id="5" name="TextBox 4">
            <a:extLst>
              <a:ext uri="{FF2B5EF4-FFF2-40B4-BE49-F238E27FC236}">
                <a16:creationId xmlns:a16="http://schemas.microsoft.com/office/drawing/2014/main" id="{7A7766F0-AED5-4D60-907D-EB1D2DD287E0}"/>
              </a:ext>
            </a:extLst>
          </p:cNvPr>
          <p:cNvSpPr txBox="1"/>
          <p:nvPr/>
        </p:nvSpPr>
        <p:spPr>
          <a:xfrm>
            <a:off x="5787775" y="2097383"/>
            <a:ext cx="6639341" cy="369332"/>
          </a:xfrm>
          <a:prstGeom prst="rect">
            <a:avLst/>
          </a:prstGeom>
          <a:noFill/>
        </p:spPr>
        <p:txBody>
          <a:bodyPr wrap="square" rtlCol="0">
            <a:spAutoFit/>
          </a:bodyPr>
          <a:lstStyle/>
          <a:p>
            <a:r>
              <a:rPr lang="el-GR" dirty="0"/>
              <a:t>ΝΙΚΟΜΑΝΗ ΕΛΕΥΘΕΡΙΑ 7</a:t>
            </a:r>
            <a:r>
              <a:rPr lang="el-GR" baseline="30000" dirty="0"/>
              <a:t>Ο</a:t>
            </a:r>
            <a:r>
              <a:rPr lang="el-GR" dirty="0"/>
              <a:t> ΕΞΑΜΗΝΟ ΣΠΟΥΔΩΝ</a:t>
            </a:r>
          </a:p>
        </p:txBody>
      </p:sp>
      <p:pic>
        <p:nvPicPr>
          <p:cNvPr id="6" name="Εικόνα 5">
            <a:extLst>
              <a:ext uri="{FF2B5EF4-FFF2-40B4-BE49-F238E27FC236}">
                <a16:creationId xmlns:a16="http://schemas.microsoft.com/office/drawing/2014/main" id="{8AE1215D-837E-44C7-8953-B55EBCAA36B0}"/>
              </a:ext>
            </a:extLst>
          </p:cNvPr>
          <p:cNvPicPr>
            <a:picLocks noChangeAspect="1"/>
          </p:cNvPicPr>
          <p:nvPr/>
        </p:nvPicPr>
        <p:blipFill>
          <a:blip r:embed="rId3"/>
          <a:stretch>
            <a:fillRect/>
          </a:stretch>
        </p:blipFill>
        <p:spPr>
          <a:xfrm>
            <a:off x="5787775" y="2577681"/>
            <a:ext cx="5011346" cy="542591"/>
          </a:xfrm>
          <a:prstGeom prst="rect">
            <a:avLst/>
          </a:prstGeom>
        </p:spPr>
      </p:pic>
      <p:sp>
        <p:nvSpPr>
          <p:cNvPr id="9" name="Ορθογώνιο 8">
            <a:extLst>
              <a:ext uri="{FF2B5EF4-FFF2-40B4-BE49-F238E27FC236}">
                <a16:creationId xmlns:a16="http://schemas.microsoft.com/office/drawing/2014/main" id="{D40A24D0-18E8-49F0-BE92-F530F27FBDDF}"/>
              </a:ext>
            </a:extLst>
          </p:cNvPr>
          <p:cNvSpPr/>
          <p:nvPr/>
        </p:nvSpPr>
        <p:spPr>
          <a:xfrm>
            <a:off x="5557248" y="3082944"/>
            <a:ext cx="4931391" cy="523220"/>
          </a:xfrm>
          <a:prstGeom prst="rect">
            <a:avLst/>
          </a:prstGeom>
        </p:spPr>
        <p:txBody>
          <a:bodyPr wrap="square">
            <a:spAutoFit/>
          </a:bodyPr>
          <a:lstStyle/>
          <a:p>
            <a:pPr marL="285750" indent="-285750">
              <a:buFont typeface="Arial" panose="020B0604020202020204" pitchFamily="34" charset="0"/>
              <a:buChar char="•"/>
            </a:pPr>
            <a:r>
              <a:rPr lang="en-US" sz="1400" dirty="0"/>
              <a:t>https://www.state.gov/j/drl/rls/irf/religiousfreedom/index.htm#wrapper</a:t>
            </a:r>
            <a:endParaRPr lang="el-GR" sz="1400" dirty="0"/>
          </a:p>
        </p:txBody>
      </p:sp>
      <p:sp>
        <p:nvSpPr>
          <p:cNvPr id="10" name="Ορθογώνιο 9">
            <a:extLst>
              <a:ext uri="{FF2B5EF4-FFF2-40B4-BE49-F238E27FC236}">
                <a16:creationId xmlns:a16="http://schemas.microsoft.com/office/drawing/2014/main" id="{CBB454FA-0C59-479C-92F3-0495E6E44B4B}"/>
              </a:ext>
            </a:extLst>
          </p:cNvPr>
          <p:cNvSpPr/>
          <p:nvPr/>
        </p:nvSpPr>
        <p:spPr>
          <a:xfrm>
            <a:off x="5557248" y="3590869"/>
            <a:ext cx="5472400" cy="523220"/>
          </a:xfrm>
          <a:prstGeom prst="rect">
            <a:avLst/>
          </a:prstGeom>
        </p:spPr>
        <p:txBody>
          <a:bodyPr wrap="square">
            <a:spAutoFit/>
          </a:bodyPr>
          <a:lstStyle/>
          <a:p>
            <a:pPr marL="285750" indent="-285750">
              <a:buFont typeface="Arial" panose="020B0604020202020204" pitchFamily="34" charset="0"/>
              <a:buChar char="•"/>
            </a:pPr>
            <a:r>
              <a:rPr lang="en-US" sz="1400" dirty="0"/>
              <a:t>https://www.state.gov/j/drl/rls/irf/religiousfreedom/index.htm#wrapper</a:t>
            </a:r>
            <a:endParaRPr lang="el-GR" sz="1400" dirty="0"/>
          </a:p>
        </p:txBody>
      </p:sp>
      <p:pic>
        <p:nvPicPr>
          <p:cNvPr id="11" name="Εικόνα 10">
            <a:extLst>
              <a:ext uri="{FF2B5EF4-FFF2-40B4-BE49-F238E27FC236}">
                <a16:creationId xmlns:a16="http://schemas.microsoft.com/office/drawing/2014/main" id="{5FEEF963-36CF-46BE-81F7-5C7A5FDE34A9}"/>
              </a:ext>
            </a:extLst>
          </p:cNvPr>
          <p:cNvPicPr>
            <a:picLocks noChangeAspect="1"/>
          </p:cNvPicPr>
          <p:nvPr/>
        </p:nvPicPr>
        <p:blipFill>
          <a:blip r:embed="rId4"/>
          <a:stretch>
            <a:fillRect/>
          </a:stretch>
        </p:blipFill>
        <p:spPr>
          <a:xfrm>
            <a:off x="248794" y="5732297"/>
            <a:ext cx="5032229" cy="950820"/>
          </a:xfrm>
          <a:prstGeom prst="rect">
            <a:avLst/>
          </a:prstGeom>
        </p:spPr>
      </p:pic>
      <p:pic>
        <p:nvPicPr>
          <p:cNvPr id="12" name="Εικόνα 11">
            <a:extLst>
              <a:ext uri="{FF2B5EF4-FFF2-40B4-BE49-F238E27FC236}">
                <a16:creationId xmlns:a16="http://schemas.microsoft.com/office/drawing/2014/main" id="{39248061-4B80-41ED-AE4B-52545EF4A265}"/>
              </a:ext>
            </a:extLst>
          </p:cNvPr>
          <p:cNvPicPr>
            <a:picLocks noChangeAspect="1"/>
          </p:cNvPicPr>
          <p:nvPr/>
        </p:nvPicPr>
        <p:blipFill>
          <a:blip r:embed="rId5"/>
          <a:stretch>
            <a:fillRect/>
          </a:stretch>
        </p:blipFill>
        <p:spPr>
          <a:xfrm>
            <a:off x="8687469" y="4015636"/>
            <a:ext cx="3396260" cy="2786802"/>
          </a:xfrm>
          <a:prstGeom prst="rect">
            <a:avLst/>
          </a:prstGeom>
        </p:spPr>
      </p:pic>
    </p:spTree>
    <p:extLst>
      <p:ext uri="{BB962C8B-B14F-4D97-AF65-F5344CB8AC3E}">
        <p14:creationId xmlns:p14="http://schemas.microsoft.com/office/powerpoint/2010/main" val="70689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1916E74-8EDB-4719-8E2D-72C5466E387D}"/>
              </a:ext>
            </a:extLst>
          </p:cNvPr>
          <p:cNvSpPr/>
          <p:nvPr/>
        </p:nvSpPr>
        <p:spPr>
          <a:xfrm>
            <a:off x="152398" y="2656572"/>
            <a:ext cx="6096000" cy="1938992"/>
          </a:xfrm>
          <a:prstGeom prst="rect">
            <a:avLst/>
          </a:prstGeom>
        </p:spPr>
        <p:txBody>
          <a:bodyPr>
            <a:spAutoFit/>
          </a:bodyPr>
          <a:lstStyle/>
          <a:p>
            <a:pPr marL="342900" indent="-342900">
              <a:buFont typeface="Arial" panose="020B0604020202020204" pitchFamily="34" charset="0"/>
              <a:buChar char="•"/>
            </a:pPr>
            <a:r>
              <a:rPr lang="el-GR" sz="2000" dirty="0">
                <a:latin typeface="Cambria" panose="02040503050406030204" pitchFamily="18" charset="0"/>
                <a:ea typeface="Cambria" panose="02040503050406030204" pitchFamily="18" charset="0"/>
              </a:rPr>
              <a:t>Τον Μάρτιο το Ελληνικό Ίδρυμα Ποδοσφαίρου ψήφισε ομόφωνα να απαγορεύσει σε πασίγνωστο Έλληνα ποδοσφαιριστή να παίζει στην ελληνική εθνική ομάδα ποδοσφαίρου αφού έκανε ένα ναζιστικό χαιρετισμό κατά τη διάρκεια ενός αγώνα (ΑΕΚ-Βέροια).</a:t>
            </a:r>
          </a:p>
        </p:txBody>
      </p:sp>
      <p:sp>
        <p:nvSpPr>
          <p:cNvPr id="3" name="TextBox 2">
            <a:extLst>
              <a:ext uri="{FF2B5EF4-FFF2-40B4-BE49-F238E27FC236}">
                <a16:creationId xmlns:a16="http://schemas.microsoft.com/office/drawing/2014/main" id="{B79999EC-15DA-41D2-B36A-74B18E377370}"/>
              </a:ext>
            </a:extLst>
          </p:cNvPr>
          <p:cNvSpPr txBox="1"/>
          <p:nvPr/>
        </p:nvSpPr>
        <p:spPr>
          <a:xfrm>
            <a:off x="2186607" y="1644998"/>
            <a:ext cx="2663687" cy="461665"/>
          </a:xfrm>
          <a:prstGeom prst="rect">
            <a:avLst/>
          </a:prstGeom>
          <a:noFill/>
        </p:spPr>
        <p:txBody>
          <a:bodyPr wrap="square" rtlCol="0">
            <a:spAutoFit/>
          </a:bodyPr>
          <a:lstStyle/>
          <a:p>
            <a:r>
              <a:rPr lang="el-GR" sz="2400" b="1" dirty="0">
                <a:solidFill>
                  <a:srgbClr val="FFC000"/>
                </a:solidFill>
                <a:latin typeface="Cambria" panose="02040503050406030204" pitchFamily="18" charset="0"/>
                <a:ea typeface="Cambria" panose="02040503050406030204" pitchFamily="18" charset="0"/>
              </a:rPr>
              <a:t>Μάρτιος</a:t>
            </a:r>
            <a:r>
              <a:rPr lang="el-GR" b="1" dirty="0">
                <a:solidFill>
                  <a:srgbClr val="FFC000"/>
                </a:solidFill>
                <a:latin typeface="Cambria" panose="02040503050406030204" pitchFamily="18" charset="0"/>
                <a:ea typeface="Cambria" panose="02040503050406030204" pitchFamily="18" charset="0"/>
              </a:rPr>
              <a:t> </a:t>
            </a:r>
            <a:r>
              <a:rPr lang="el-GR" sz="2400" b="1" dirty="0">
                <a:solidFill>
                  <a:srgbClr val="FFC000"/>
                </a:solidFill>
                <a:latin typeface="Cambria" panose="02040503050406030204" pitchFamily="18" charset="0"/>
                <a:ea typeface="Cambria" panose="02040503050406030204" pitchFamily="18" charset="0"/>
              </a:rPr>
              <a:t>2013</a:t>
            </a:r>
            <a:endParaRPr lang="el-GR" b="1" dirty="0">
              <a:solidFill>
                <a:srgbClr val="FFC000"/>
              </a:solidFill>
              <a:latin typeface="Cambria" panose="02040503050406030204" pitchFamily="18" charset="0"/>
              <a:ea typeface="Cambria" panose="02040503050406030204" pitchFamily="18" charset="0"/>
            </a:endParaRPr>
          </a:p>
        </p:txBody>
      </p:sp>
      <p:pic>
        <p:nvPicPr>
          <p:cNvPr id="4" name="Εικόνα 3">
            <a:extLst>
              <a:ext uri="{FF2B5EF4-FFF2-40B4-BE49-F238E27FC236}">
                <a16:creationId xmlns:a16="http://schemas.microsoft.com/office/drawing/2014/main" id="{881E1AE5-CF0E-46FE-A3C1-9C53774251F2}"/>
              </a:ext>
            </a:extLst>
          </p:cNvPr>
          <p:cNvPicPr>
            <a:picLocks noChangeAspect="1"/>
          </p:cNvPicPr>
          <p:nvPr/>
        </p:nvPicPr>
        <p:blipFill>
          <a:blip r:embed="rId2"/>
          <a:stretch>
            <a:fillRect/>
          </a:stretch>
        </p:blipFill>
        <p:spPr>
          <a:xfrm>
            <a:off x="6927352" y="569412"/>
            <a:ext cx="5023534" cy="5857892"/>
          </a:xfrm>
          <a:prstGeom prst="rect">
            <a:avLst/>
          </a:prstGeom>
          <a:ln>
            <a:noFill/>
          </a:ln>
          <a:effectLst>
            <a:softEdge rad="112500"/>
          </a:effectLst>
        </p:spPr>
      </p:pic>
    </p:spTree>
    <p:extLst>
      <p:ext uri="{BB962C8B-B14F-4D97-AF65-F5344CB8AC3E}">
        <p14:creationId xmlns:p14="http://schemas.microsoft.com/office/powerpoint/2010/main" val="19370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0A57331-0C4C-45C8-BB46-17DD3F945101}"/>
              </a:ext>
            </a:extLst>
          </p:cNvPr>
          <p:cNvSpPr/>
          <p:nvPr/>
        </p:nvSpPr>
        <p:spPr>
          <a:xfrm>
            <a:off x="622853" y="1305341"/>
            <a:ext cx="10429460" cy="2308324"/>
          </a:xfrm>
          <a:prstGeom prst="rect">
            <a:avLst/>
          </a:prstGeom>
        </p:spPr>
        <p:txBody>
          <a:bodyPr wrap="square">
            <a:spAutoFit/>
          </a:bodyPr>
          <a:lstStyle/>
          <a:p>
            <a:r>
              <a:rPr lang="el-GR" sz="2400" b="1" dirty="0">
                <a:solidFill>
                  <a:srgbClr val="FFC000"/>
                </a:solidFill>
                <a:latin typeface="Cambria" panose="02040503050406030204" pitchFamily="18" charset="0"/>
                <a:ea typeface="Cambria" panose="02040503050406030204" pitchFamily="18" charset="0"/>
              </a:rPr>
              <a:t>Νόμος  Μαρτίου 2014 </a:t>
            </a:r>
            <a:r>
              <a:rPr lang="el-GR" sz="2000" dirty="0">
                <a:latin typeface="Cambria" panose="02040503050406030204" pitchFamily="18" charset="0"/>
                <a:ea typeface="Cambria" panose="02040503050406030204" pitchFamily="18" charset="0"/>
              </a:rPr>
              <a:t>: Τροποποιεί τις διατάξεις περί μετανάστευσης για να επαναφέρει την ιθαγένεια στους Εβραίους που γεννήθηκαν στην Ελλάδα μέχρι τις 9 Μαΐου 1945, οι οποίοι είχαν προηγουμένως χάσει την ιθαγένειά τους. «Οι παραβάτες μπορούν να καταδικαστούν σε ποινές φυλάκισης μεταξύ τριών μηνών και τριών ετών ή και πρόστιμο 5.000€ έως 20.000€. Ο νόμος ποινικοποιεί την αποδοχή, την ασυμμετρία ή την κακή άρνηση του Ολοκαυτώματος και τα εγκλήματα του ναζισμού αν η συμπεριφορά αυτή οδηγεί σε υποκίνηση βίας ή μίσους ή έχει απειλητικό ή καταχρηστικό χαρακτήρα προς ομάδες ατόμων».</a:t>
            </a:r>
          </a:p>
        </p:txBody>
      </p:sp>
      <p:sp>
        <p:nvSpPr>
          <p:cNvPr id="3" name="TextBox 2">
            <a:extLst>
              <a:ext uri="{FF2B5EF4-FFF2-40B4-BE49-F238E27FC236}">
                <a16:creationId xmlns:a16="http://schemas.microsoft.com/office/drawing/2014/main" id="{E030CE95-F0DA-49BD-90AF-A83CC66FE689}"/>
              </a:ext>
            </a:extLst>
          </p:cNvPr>
          <p:cNvSpPr txBox="1"/>
          <p:nvPr/>
        </p:nvSpPr>
        <p:spPr>
          <a:xfrm>
            <a:off x="4691269" y="331021"/>
            <a:ext cx="2994992" cy="523220"/>
          </a:xfrm>
          <a:prstGeom prst="rect">
            <a:avLst/>
          </a:prstGeom>
          <a:noFill/>
        </p:spPr>
        <p:txBody>
          <a:bodyPr wrap="square" rtlCol="0">
            <a:spAutoFit/>
          </a:bodyPr>
          <a:lstStyle/>
          <a:p>
            <a:r>
              <a:rPr lang="el-GR" sz="2800" b="1" dirty="0">
                <a:solidFill>
                  <a:srgbClr val="FFC000"/>
                </a:solidFill>
                <a:latin typeface="Cambria" panose="02040503050406030204" pitchFamily="18" charset="0"/>
                <a:ea typeface="Cambria" panose="02040503050406030204" pitchFamily="18" charset="0"/>
              </a:rPr>
              <a:t>Ελλάδα 2014</a:t>
            </a:r>
          </a:p>
        </p:txBody>
      </p:sp>
      <p:sp>
        <p:nvSpPr>
          <p:cNvPr id="4" name="Ορθογώνιο 3">
            <a:extLst>
              <a:ext uri="{FF2B5EF4-FFF2-40B4-BE49-F238E27FC236}">
                <a16:creationId xmlns:a16="http://schemas.microsoft.com/office/drawing/2014/main" id="{7B047A6E-631C-417C-AB46-29B4901D61F3}"/>
              </a:ext>
            </a:extLst>
          </p:cNvPr>
          <p:cNvSpPr/>
          <p:nvPr/>
        </p:nvSpPr>
        <p:spPr>
          <a:xfrm>
            <a:off x="622853" y="3859888"/>
            <a:ext cx="9899374" cy="1692771"/>
          </a:xfrm>
          <a:prstGeom prst="rect">
            <a:avLst/>
          </a:prstGeom>
        </p:spPr>
        <p:txBody>
          <a:bodyPr wrap="square">
            <a:spAutoFit/>
          </a:bodyPr>
          <a:lstStyle/>
          <a:p>
            <a:r>
              <a:rPr lang="el-GR" sz="2400" b="1" dirty="0">
                <a:solidFill>
                  <a:srgbClr val="FFC000"/>
                </a:solidFill>
                <a:latin typeface="Cambria" panose="02040503050406030204" pitchFamily="18" charset="0"/>
                <a:ea typeface="Cambria" panose="02040503050406030204" pitchFamily="18" charset="0"/>
              </a:rPr>
              <a:t>Νόμος της 1</a:t>
            </a:r>
            <a:r>
              <a:rPr lang="el-GR" sz="2400" b="1" baseline="30000" dirty="0">
                <a:solidFill>
                  <a:srgbClr val="FFC000"/>
                </a:solidFill>
                <a:latin typeface="Cambria" panose="02040503050406030204" pitchFamily="18" charset="0"/>
                <a:ea typeface="Cambria" panose="02040503050406030204" pitchFamily="18" charset="0"/>
              </a:rPr>
              <a:t>ης</a:t>
            </a:r>
            <a:r>
              <a:rPr lang="el-GR" sz="2400" b="1" dirty="0">
                <a:solidFill>
                  <a:srgbClr val="FFC000"/>
                </a:solidFill>
                <a:latin typeface="Cambria" panose="02040503050406030204" pitchFamily="18" charset="0"/>
                <a:ea typeface="Cambria" panose="02040503050406030204" pitchFamily="18" charset="0"/>
              </a:rPr>
              <a:t>  Οκτωβρίου</a:t>
            </a:r>
            <a:r>
              <a:rPr lang="el-GR" sz="2000" dirty="0">
                <a:latin typeface="Cambria" panose="02040503050406030204" pitchFamily="18" charset="0"/>
                <a:ea typeface="Cambria" panose="02040503050406030204" pitchFamily="18" charset="0"/>
              </a:rPr>
              <a:t>, απαγόρευε σε θρησκευτικές ομάδες,  συμπεριλαμβανομένων των Σαηεντολόγων, του Hare Krishnas και των πολυθεϊστικών ελληνικών ομάδων, δεν μπορούσαν να λειτουργήσουν ως θρησκευτικά νομικά πρόσωπα και ορισμένες θρησκευτικές ομάδες λειτουργούσαν ως εγγεγραμμένοι μη κερδοσκοπικοί πολιτικοί νομικές οργανώσεις.</a:t>
            </a:r>
          </a:p>
        </p:txBody>
      </p:sp>
    </p:spTree>
    <p:extLst>
      <p:ext uri="{BB962C8B-B14F-4D97-AF65-F5344CB8AC3E}">
        <p14:creationId xmlns:p14="http://schemas.microsoft.com/office/powerpoint/2010/main" val="33402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C33A790-36CB-4FD0-8DB9-FCFD53B810B3}"/>
              </a:ext>
            </a:extLst>
          </p:cNvPr>
          <p:cNvSpPr/>
          <p:nvPr/>
        </p:nvSpPr>
        <p:spPr>
          <a:xfrm>
            <a:off x="304799" y="1200474"/>
            <a:ext cx="5526157" cy="3170099"/>
          </a:xfrm>
          <a:prstGeom prst="rect">
            <a:avLst/>
          </a:prstGeom>
        </p:spPr>
        <p:txBody>
          <a:bodyPr wrap="square">
            <a:spAutoFit/>
          </a:bodyPr>
          <a:lstStyle/>
          <a:p>
            <a:r>
              <a:rPr lang="el-GR" sz="2000" dirty="0">
                <a:latin typeface="Cambria" panose="02040503050406030204" pitchFamily="18" charset="0"/>
                <a:ea typeface="Cambria" panose="02040503050406030204" pitchFamily="18" charset="0"/>
              </a:rPr>
              <a:t>6 Φεβρουαρίου: οι εκπρόσωποι της Εβραϊκής Κοινότητας της Θεσσαλονίκης και του Α Π Θ συμφώνησαν να αποκαταστήσουν μια καρέκλα στις εβραϊκές σπουδές στο πανεπιστήμιο, το μεγαλύτερο στην Ελλάδα. Στις 12 Μαΐου, το Υπουργείο Παιδείας και Θρησκευμάτων ανακοίνωσε την υποστήριξή του για δεύτερη συνεχή χρονιά εκπαιδευτικού ταξιδιού από ομάδα μη Εβραίων καθηγητών και μαθητών στο Μουσείο του Άουσβιτς</a:t>
            </a:r>
            <a:r>
              <a:rPr lang="el-GR" dirty="0"/>
              <a:t>.</a:t>
            </a:r>
          </a:p>
        </p:txBody>
      </p:sp>
      <p:sp>
        <p:nvSpPr>
          <p:cNvPr id="3" name="Ορθογώνιο 2">
            <a:extLst>
              <a:ext uri="{FF2B5EF4-FFF2-40B4-BE49-F238E27FC236}">
                <a16:creationId xmlns:a16="http://schemas.microsoft.com/office/drawing/2014/main" id="{FB82602D-1DBE-4972-8C5B-C22EC7A52786}"/>
              </a:ext>
            </a:extLst>
          </p:cNvPr>
          <p:cNvSpPr/>
          <p:nvPr/>
        </p:nvSpPr>
        <p:spPr>
          <a:xfrm>
            <a:off x="2025552" y="354727"/>
            <a:ext cx="2350195" cy="523220"/>
          </a:xfrm>
          <a:prstGeom prst="rect">
            <a:avLst/>
          </a:prstGeom>
        </p:spPr>
        <p:txBody>
          <a:bodyPr wrap="none">
            <a:spAutoFit/>
          </a:bodyPr>
          <a:lstStyle/>
          <a:p>
            <a:r>
              <a:rPr lang="el-GR" sz="2800" b="1" dirty="0">
                <a:solidFill>
                  <a:srgbClr val="FFC000"/>
                </a:solidFill>
                <a:latin typeface="Cambria" panose="02040503050406030204" pitchFamily="18" charset="0"/>
                <a:ea typeface="Cambria" panose="02040503050406030204" pitchFamily="18" charset="0"/>
              </a:rPr>
              <a:t>Ελλάδα 2014</a:t>
            </a:r>
          </a:p>
        </p:txBody>
      </p:sp>
      <p:pic>
        <p:nvPicPr>
          <p:cNvPr id="4" name="Εικόνα 3">
            <a:extLst>
              <a:ext uri="{FF2B5EF4-FFF2-40B4-BE49-F238E27FC236}">
                <a16:creationId xmlns:a16="http://schemas.microsoft.com/office/drawing/2014/main" id="{E4B4317C-E64D-4411-88C1-B3017AFE0B45}"/>
              </a:ext>
            </a:extLst>
          </p:cNvPr>
          <p:cNvPicPr>
            <a:picLocks noChangeAspect="1"/>
          </p:cNvPicPr>
          <p:nvPr/>
        </p:nvPicPr>
        <p:blipFill>
          <a:blip r:embed="rId2"/>
          <a:stretch>
            <a:fillRect/>
          </a:stretch>
        </p:blipFill>
        <p:spPr>
          <a:xfrm>
            <a:off x="5618922" y="1170000"/>
            <a:ext cx="6453809" cy="4046320"/>
          </a:xfrm>
          <a:prstGeom prst="rect">
            <a:avLst/>
          </a:prstGeom>
          <a:ln>
            <a:noFill/>
          </a:ln>
          <a:effectLst>
            <a:softEdge rad="112500"/>
          </a:effectLst>
        </p:spPr>
      </p:pic>
      <p:sp>
        <p:nvSpPr>
          <p:cNvPr id="5" name="TextBox 4">
            <a:extLst>
              <a:ext uri="{FF2B5EF4-FFF2-40B4-BE49-F238E27FC236}">
                <a16:creationId xmlns:a16="http://schemas.microsoft.com/office/drawing/2014/main" id="{60D616E8-7564-44DC-9240-BC8AA437DAF1}"/>
              </a:ext>
            </a:extLst>
          </p:cNvPr>
          <p:cNvSpPr txBox="1"/>
          <p:nvPr/>
        </p:nvSpPr>
        <p:spPr>
          <a:xfrm>
            <a:off x="7474227" y="669188"/>
            <a:ext cx="4320209" cy="369332"/>
          </a:xfrm>
          <a:prstGeom prst="rect">
            <a:avLst/>
          </a:prstGeom>
          <a:noFill/>
        </p:spPr>
        <p:txBody>
          <a:bodyPr wrap="square" rtlCol="0">
            <a:spAutoFit/>
          </a:bodyPr>
          <a:lstStyle/>
          <a:p>
            <a:r>
              <a:rPr lang="el-GR" b="1" dirty="0"/>
              <a:t>ΑΠΘ: Τμήμα Εβραϊκών Σπουδών</a:t>
            </a:r>
          </a:p>
        </p:txBody>
      </p:sp>
      <p:sp>
        <p:nvSpPr>
          <p:cNvPr id="6" name="Ορθογώνιο 5">
            <a:extLst>
              <a:ext uri="{FF2B5EF4-FFF2-40B4-BE49-F238E27FC236}">
                <a16:creationId xmlns:a16="http://schemas.microsoft.com/office/drawing/2014/main" id="{22923BB3-F4B7-4FB3-B09E-60FBD024E658}"/>
              </a:ext>
            </a:extLst>
          </p:cNvPr>
          <p:cNvSpPr/>
          <p:nvPr/>
        </p:nvSpPr>
        <p:spPr>
          <a:xfrm>
            <a:off x="304799" y="4748969"/>
            <a:ext cx="5440019" cy="1323439"/>
          </a:xfrm>
          <a:prstGeom prst="rect">
            <a:avLst/>
          </a:prstGeom>
        </p:spPr>
        <p:txBody>
          <a:bodyPr wrap="square">
            <a:spAutoFit/>
          </a:bodyPr>
          <a:lstStyle/>
          <a:p>
            <a:r>
              <a:rPr lang="el-GR" sz="2000" dirty="0">
                <a:latin typeface="Cambria" panose="02040503050406030204" pitchFamily="18" charset="0"/>
                <a:ea typeface="Cambria" panose="02040503050406030204" pitchFamily="18" charset="0"/>
              </a:rPr>
              <a:t>Στόχος είναι:  "η αποκατάσταση της ιστορικής μνήμης και η παραγωγή και η μετάδοση της επιστημονικής γνώσης στον τομέα της ιστορίας και του εβραϊκού πολιτισμού".</a:t>
            </a:r>
          </a:p>
        </p:txBody>
      </p:sp>
      <p:sp>
        <p:nvSpPr>
          <p:cNvPr id="7" name="Ορθογώνιο 6">
            <a:extLst>
              <a:ext uri="{FF2B5EF4-FFF2-40B4-BE49-F238E27FC236}">
                <a16:creationId xmlns:a16="http://schemas.microsoft.com/office/drawing/2014/main" id="{973F3B2C-BCE8-4EA8-84FE-B1F89D688916}"/>
              </a:ext>
            </a:extLst>
          </p:cNvPr>
          <p:cNvSpPr/>
          <p:nvPr/>
        </p:nvSpPr>
        <p:spPr>
          <a:xfrm>
            <a:off x="6096000" y="5143392"/>
            <a:ext cx="6096000" cy="461665"/>
          </a:xfrm>
          <a:prstGeom prst="rect">
            <a:avLst/>
          </a:prstGeom>
        </p:spPr>
        <p:txBody>
          <a:bodyPr>
            <a:spAutoFit/>
          </a:bodyPr>
          <a:lstStyle/>
          <a:p>
            <a:r>
              <a:rPr lang="en-US" sz="1200" dirty="0">
                <a:solidFill>
                  <a:srgbClr val="00B0F0"/>
                </a:solidFill>
              </a:rPr>
              <a:t>http://www.kathimerini.gr/752492/article/epikairothta/ellada/symfwnh8hke-h-idrysh-edras-evraikwn-spoydwn-sto-ap8</a:t>
            </a:r>
            <a:endParaRPr lang="el-GR" sz="1200" dirty="0">
              <a:solidFill>
                <a:srgbClr val="00B0F0"/>
              </a:solidFill>
            </a:endParaRPr>
          </a:p>
        </p:txBody>
      </p:sp>
    </p:spTree>
    <p:extLst>
      <p:ext uri="{BB962C8B-B14F-4D97-AF65-F5344CB8AC3E}">
        <p14:creationId xmlns:p14="http://schemas.microsoft.com/office/powerpoint/2010/main" val="194815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1AD458C-CC58-4FEC-BC16-7A93099BAEDA}"/>
              </a:ext>
            </a:extLst>
          </p:cNvPr>
          <p:cNvSpPr/>
          <p:nvPr/>
        </p:nvSpPr>
        <p:spPr>
          <a:xfrm>
            <a:off x="2902226" y="144663"/>
            <a:ext cx="6096000" cy="523220"/>
          </a:xfrm>
          <a:prstGeom prst="rect">
            <a:avLst/>
          </a:prstGeom>
        </p:spPr>
        <p:txBody>
          <a:bodyPr>
            <a:spAutoFit/>
          </a:bodyPr>
          <a:lstStyle/>
          <a:p>
            <a:pPr algn="ctr"/>
            <a:r>
              <a:rPr lang="en-US" sz="2800" b="1" dirty="0">
                <a:solidFill>
                  <a:srgbClr val="FFC000"/>
                </a:solidFill>
                <a:latin typeface="Cambria" panose="02040503050406030204" pitchFamily="18" charset="0"/>
                <a:ea typeface="Cambria" panose="02040503050406030204" pitchFamily="18" charset="0"/>
              </a:rPr>
              <a:t>2015: </a:t>
            </a:r>
            <a:r>
              <a:rPr lang="el-GR" sz="2800" b="1" dirty="0">
                <a:solidFill>
                  <a:srgbClr val="FFC000"/>
                </a:solidFill>
                <a:latin typeface="Cambria" panose="02040503050406030204" pitchFamily="18" charset="0"/>
                <a:ea typeface="Cambria" panose="02040503050406030204" pitchFamily="18" charset="0"/>
              </a:rPr>
              <a:t>«Το προσφυγικό κύμα» </a:t>
            </a:r>
          </a:p>
        </p:txBody>
      </p:sp>
      <p:sp>
        <p:nvSpPr>
          <p:cNvPr id="3" name="Ορθογώνιο 2">
            <a:extLst>
              <a:ext uri="{FF2B5EF4-FFF2-40B4-BE49-F238E27FC236}">
                <a16:creationId xmlns:a16="http://schemas.microsoft.com/office/drawing/2014/main" id="{A92A1368-CA32-439E-AFB7-4283B1092392}"/>
              </a:ext>
            </a:extLst>
          </p:cNvPr>
          <p:cNvSpPr/>
          <p:nvPr/>
        </p:nvSpPr>
        <p:spPr>
          <a:xfrm>
            <a:off x="430695" y="748439"/>
            <a:ext cx="11039061" cy="1323439"/>
          </a:xfrm>
          <a:prstGeom prst="rect">
            <a:avLst/>
          </a:prstGeom>
        </p:spPr>
        <p:txBody>
          <a:bodyPr wrap="square">
            <a:spAutoFit/>
          </a:bodyPr>
          <a:lstStyle/>
          <a:p>
            <a:r>
              <a:rPr lang="el-GR" sz="2000" dirty="0">
                <a:latin typeface="Cambria" panose="02040503050406030204" pitchFamily="18" charset="0"/>
                <a:ea typeface="Cambria" panose="02040503050406030204" pitchFamily="18" charset="0"/>
              </a:rPr>
              <a:t>Την 31η Δεκεμβρίου, το Γραφείο του Ύπατου Αρμοστή των Ηνωμένων Εθνών για τους Πρόσφυγες (UNHCR) εκτιμά 851.319 μετανάστες και αιτούντες άσυλο από κυρίως μουσουλμανικές χώρες πλειοψηφίας έφτασαν στη χώρα κατά τη διάρκεια του έτους. Οι περισσότεροι επιδιώκουν να αναχωρήσουν γρήγορα στη χώρα μέσω των βόρειων συνόρων για προορισμούς στην Ευρώπη.</a:t>
            </a:r>
          </a:p>
        </p:txBody>
      </p:sp>
      <p:sp>
        <p:nvSpPr>
          <p:cNvPr id="4" name="Ορθογώνιο 3">
            <a:extLst>
              <a:ext uri="{FF2B5EF4-FFF2-40B4-BE49-F238E27FC236}">
                <a16:creationId xmlns:a16="http://schemas.microsoft.com/office/drawing/2014/main" id="{13AECEC9-6FE9-4332-AA0E-26E215C71683}"/>
              </a:ext>
            </a:extLst>
          </p:cNvPr>
          <p:cNvSpPr/>
          <p:nvPr/>
        </p:nvSpPr>
        <p:spPr>
          <a:xfrm>
            <a:off x="2239616" y="6455748"/>
            <a:ext cx="6098144" cy="338554"/>
          </a:xfrm>
          <a:prstGeom prst="rect">
            <a:avLst/>
          </a:prstGeom>
        </p:spPr>
        <p:txBody>
          <a:bodyPr wrap="none">
            <a:spAutoFit/>
          </a:bodyPr>
          <a:lstStyle/>
          <a:p>
            <a:r>
              <a:rPr lang="el-GR" sz="1600" dirty="0"/>
              <a:t>Τήλος : </a:t>
            </a:r>
            <a:r>
              <a:rPr lang="en-US" sz="1600" dirty="0">
                <a:solidFill>
                  <a:srgbClr val="00B0F0"/>
                </a:solidFill>
              </a:rPr>
              <a:t>https://www.youtube.com/watch?v=jGd9sPVRpOQ</a:t>
            </a:r>
            <a:endParaRPr lang="el-GR" sz="1600" dirty="0">
              <a:solidFill>
                <a:srgbClr val="00B0F0"/>
              </a:solidFill>
            </a:endParaRPr>
          </a:p>
        </p:txBody>
      </p:sp>
      <p:pic>
        <p:nvPicPr>
          <p:cNvPr id="5" name="Εικόνα 4">
            <a:extLst>
              <a:ext uri="{FF2B5EF4-FFF2-40B4-BE49-F238E27FC236}">
                <a16:creationId xmlns:a16="http://schemas.microsoft.com/office/drawing/2014/main" id="{753D0119-B6B6-4D30-87B8-5BD15897B390}"/>
              </a:ext>
            </a:extLst>
          </p:cNvPr>
          <p:cNvPicPr>
            <a:picLocks noChangeAspect="1"/>
          </p:cNvPicPr>
          <p:nvPr/>
        </p:nvPicPr>
        <p:blipFill>
          <a:blip r:embed="rId2"/>
          <a:stretch>
            <a:fillRect/>
          </a:stretch>
        </p:blipFill>
        <p:spPr>
          <a:xfrm>
            <a:off x="576469" y="1984021"/>
            <a:ext cx="8771075" cy="4471727"/>
          </a:xfrm>
          <a:prstGeom prst="rect">
            <a:avLst/>
          </a:prstGeom>
          <a:ln>
            <a:noFill/>
          </a:ln>
          <a:effectLst>
            <a:softEdge rad="112500"/>
          </a:effectLst>
        </p:spPr>
      </p:pic>
      <p:pic>
        <p:nvPicPr>
          <p:cNvPr id="6" name="Εικόνα 5">
            <a:extLst>
              <a:ext uri="{FF2B5EF4-FFF2-40B4-BE49-F238E27FC236}">
                <a16:creationId xmlns:a16="http://schemas.microsoft.com/office/drawing/2014/main" id="{C0652A18-F056-4E5C-9A1C-E70677628EDB}"/>
              </a:ext>
            </a:extLst>
          </p:cNvPr>
          <p:cNvPicPr>
            <a:picLocks noChangeAspect="1"/>
          </p:cNvPicPr>
          <p:nvPr/>
        </p:nvPicPr>
        <p:blipFill>
          <a:blip r:embed="rId3"/>
          <a:stretch>
            <a:fillRect/>
          </a:stretch>
        </p:blipFill>
        <p:spPr>
          <a:xfrm>
            <a:off x="9655983" y="2729947"/>
            <a:ext cx="2159541" cy="2451653"/>
          </a:xfrm>
          <a:prstGeom prst="rect">
            <a:avLst/>
          </a:prstGeom>
        </p:spPr>
      </p:pic>
    </p:spTree>
    <p:extLst>
      <p:ext uri="{BB962C8B-B14F-4D97-AF65-F5344CB8AC3E}">
        <p14:creationId xmlns:p14="http://schemas.microsoft.com/office/powerpoint/2010/main" val="338552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64DA09F-A169-4848-9290-5DC692FE4A44}"/>
              </a:ext>
            </a:extLst>
          </p:cNvPr>
          <p:cNvSpPr/>
          <p:nvPr/>
        </p:nvSpPr>
        <p:spPr>
          <a:xfrm>
            <a:off x="44786" y="313753"/>
            <a:ext cx="6321287" cy="2554545"/>
          </a:xfrm>
          <a:prstGeom prst="rect">
            <a:avLst/>
          </a:prstGeom>
        </p:spPr>
        <p:txBody>
          <a:bodyPr wrap="square">
            <a:spAutoFit/>
          </a:bodyPr>
          <a:lstStyle/>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Απόρριψη αίτησης του πολυθεϊστικού Ελληνικού όμιλου με το σκεπτικό ότι η επίσημη ελληνική ονομασία που χρησιμοποίησε ο όμιλος, η οποία μεταφράζεται εναλλακτικά ως «Ελληνική Εθνική» ή «Ελληνική Εθνοτική» Θρησκεία, δεν περιγράφει την ταυτότητα του ομίλου και μπορεί να είναι εσφαλμένη ως αντιπροσωπευτική επίσημη θρησκευτική υπαγωγή του ελληνικού έθνους.</a:t>
            </a:r>
          </a:p>
        </p:txBody>
      </p:sp>
      <p:sp>
        <p:nvSpPr>
          <p:cNvPr id="3" name="Ορθογώνιο 2">
            <a:extLst>
              <a:ext uri="{FF2B5EF4-FFF2-40B4-BE49-F238E27FC236}">
                <a16:creationId xmlns:a16="http://schemas.microsoft.com/office/drawing/2014/main" id="{0DE16CE3-4DC5-4E5A-8750-E3BDE9B7E277}"/>
              </a:ext>
            </a:extLst>
          </p:cNvPr>
          <p:cNvSpPr/>
          <p:nvPr/>
        </p:nvSpPr>
        <p:spPr>
          <a:xfrm>
            <a:off x="6574754" y="229941"/>
            <a:ext cx="1037463" cy="523220"/>
          </a:xfrm>
          <a:prstGeom prst="rect">
            <a:avLst/>
          </a:prstGeom>
        </p:spPr>
        <p:txBody>
          <a:bodyPr wrap="none">
            <a:spAutoFit/>
          </a:bodyPr>
          <a:lstStyle/>
          <a:p>
            <a:r>
              <a:rPr lang="el-GR" sz="2800" b="1" dirty="0">
                <a:solidFill>
                  <a:srgbClr val="FFC000"/>
                </a:solidFill>
                <a:latin typeface="Cambria" panose="02040503050406030204" pitchFamily="18" charset="0"/>
                <a:ea typeface="Cambria" panose="02040503050406030204" pitchFamily="18" charset="0"/>
              </a:rPr>
              <a:t>2015</a:t>
            </a:r>
          </a:p>
        </p:txBody>
      </p:sp>
      <p:sp>
        <p:nvSpPr>
          <p:cNvPr id="5" name="Ορθογώνιο 4">
            <a:extLst>
              <a:ext uri="{FF2B5EF4-FFF2-40B4-BE49-F238E27FC236}">
                <a16:creationId xmlns:a16="http://schemas.microsoft.com/office/drawing/2014/main" id="{F2099E56-E029-4D37-ABFC-422EA92A6738}"/>
              </a:ext>
            </a:extLst>
          </p:cNvPr>
          <p:cNvSpPr/>
          <p:nvPr/>
        </p:nvSpPr>
        <p:spPr>
          <a:xfrm>
            <a:off x="14928" y="2564238"/>
            <a:ext cx="6559826" cy="4093428"/>
          </a:xfrm>
          <a:prstGeom prst="rect">
            <a:avLst/>
          </a:prstGeom>
        </p:spPr>
        <p:txBody>
          <a:bodyPr wrap="square">
            <a:spAutoFit/>
          </a:bodyPr>
          <a:lstStyle/>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23 Ιανουαρίου 2015: Υπουργείο Παιδείας και Θρησκευμάτων εξέδωσε εγκύκλιο για την απαλλαγή των Ελληνορθόδοξων φοιτητών από θρησκευτικές τάξεις στα σχολεία, δηλώνοντας ότι η απαίτηση ήταν σύμφωνη με απόφαση του Δικαστηρίου του 2012</a:t>
            </a:r>
            <a:r>
              <a:rPr lang="en-US" sz="2000" dirty="0">
                <a:latin typeface="Cambria" panose="02040503050406030204" pitchFamily="18" charset="0"/>
                <a:ea typeface="Cambria" panose="02040503050406030204" pitchFamily="18" charset="0"/>
              </a:rPr>
              <a:t>.</a:t>
            </a:r>
            <a:r>
              <a:rPr lang="el-GR" sz="2000" dirty="0">
                <a:latin typeface="Cambria" panose="02040503050406030204" pitchFamily="18" charset="0"/>
                <a:ea typeface="Cambria" panose="02040503050406030204" pitchFamily="18" charset="0"/>
              </a:rPr>
              <a:t> οι γονείς χρειάστηκαν να επιβεβαιώσουν ότι ο φοιτητής δεν ήταν Έλληνας Ορθόδοξος πιστός</a:t>
            </a:r>
            <a:r>
              <a:rPr lang="en-US" sz="20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8 Φεβρουαρίου: Η εφημερίδα «Αυγή» δημοσιεύει μια καρικατούρα που απεικονίζει τον Γερμανό υπουργό Οικονομικών σε μια ναζιστική στολή που κάνει αναφορές στο Ολοκαύτωμα. Η εβραϊκή κοινότητα στην Αθήνα καταδίκασε το κινούμενο σχέδιο.</a:t>
            </a:r>
          </a:p>
        </p:txBody>
      </p:sp>
      <p:pic>
        <p:nvPicPr>
          <p:cNvPr id="6" name="Εικόνα 5">
            <a:extLst>
              <a:ext uri="{FF2B5EF4-FFF2-40B4-BE49-F238E27FC236}">
                <a16:creationId xmlns:a16="http://schemas.microsoft.com/office/drawing/2014/main" id="{01548591-4B87-49FA-BB79-F13254D3A1C7}"/>
              </a:ext>
            </a:extLst>
          </p:cNvPr>
          <p:cNvPicPr>
            <a:picLocks noChangeAspect="1"/>
          </p:cNvPicPr>
          <p:nvPr/>
        </p:nvPicPr>
        <p:blipFill rotWithShape="1">
          <a:blip r:embed="rId2"/>
          <a:srcRect l="16610" r="20088"/>
          <a:stretch/>
        </p:blipFill>
        <p:spPr>
          <a:xfrm>
            <a:off x="6366073" y="1119888"/>
            <a:ext cx="5653650" cy="4423429"/>
          </a:xfrm>
          <a:prstGeom prst="rect">
            <a:avLst/>
          </a:prstGeom>
        </p:spPr>
      </p:pic>
      <p:sp>
        <p:nvSpPr>
          <p:cNvPr id="7" name="Ορθογώνιο 6">
            <a:extLst>
              <a:ext uri="{FF2B5EF4-FFF2-40B4-BE49-F238E27FC236}">
                <a16:creationId xmlns:a16="http://schemas.microsoft.com/office/drawing/2014/main" id="{81F08FC6-F008-4122-BF05-268F423F7DD5}"/>
              </a:ext>
            </a:extLst>
          </p:cNvPr>
          <p:cNvSpPr/>
          <p:nvPr/>
        </p:nvSpPr>
        <p:spPr>
          <a:xfrm>
            <a:off x="6679096" y="6230355"/>
            <a:ext cx="5632174" cy="523220"/>
          </a:xfrm>
          <a:prstGeom prst="rect">
            <a:avLst/>
          </a:prstGeom>
        </p:spPr>
        <p:txBody>
          <a:bodyPr wrap="square">
            <a:spAutoFit/>
          </a:bodyPr>
          <a:lstStyle/>
          <a:p>
            <a:r>
              <a:rPr lang="el-GR" sz="1400" dirty="0"/>
              <a:t>Πηγή: </a:t>
            </a:r>
            <a:r>
              <a:rPr lang="en-US" sz="1400" dirty="0"/>
              <a:t>http://www.topontiki.gr/article/120387/le-monde-i-mahi-elladas-germanias-se-karikatoyres</a:t>
            </a:r>
            <a:endParaRPr lang="el-GR" sz="1400" dirty="0"/>
          </a:p>
        </p:txBody>
      </p:sp>
    </p:spTree>
    <p:extLst>
      <p:ext uri="{BB962C8B-B14F-4D97-AF65-F5344CB8AC3E}">
        <p14:creationId xmlns:p14="http://schemas.microsoft.com/office/powerpoint/2010/main" val="358881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02AD9-E4C8-4089-B6AF-EC3BA568F17D}"/>
              </a:ext>
            </a:extLst>
          </p:cNvPr>
          <p:cNvSpPr txBox="1"/>
          <p:nvPr/>
        </p:nvSpPr>
        <p:spPr>
          <a:xfrm>
            <a:off x="-62901" y="462411"/>
            <a:ext cx="5420139" cy="3170099"/>
          </a:xfrm>
          <a:prstGeom prst="rect">
            <a:avLst/>
          </a:prstGeom>
          <a:noFill/>
        </p:spPr>
        <p:txBody>
          <a:bodyPr wrap="square" rtlCol="0">
            <a:spAutoFit/>
          </a:bodyPr>
          <a:lstStyle/>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Συνάντηση πρέσβη με μέλη της εβραϊκής κοινότητας στην εκδήλωση εις μνήμην του Ολοκαυτώματος. Χρηματοδότηση της συμμετοχής του καθηγητή πολιτικών επιστημών </a:t>
            </a:r>
            <a:r>
              <a:rPr lang="en-US" sz="2000" dirty="0">
                <a:latin typeface="Cambria" panose="02040503050406030204" pitchFamily="18" charset="0"/>
                <a:ea typeface="Cambria" panose="02040503050406030204" pitchFamily="18" charset="0"/>
              </a:rPr>
              <a:t>Tiano</a:t>
            </a:r>
            <a:r>
              <a:rPr lang="el-GR" sz="2000" dirty="0">
                <a:latin typeface="Cambria" panose="02040503050406030204" pitchFamily="18" charset="0"/>
                <a:ea typeface="Cambria" panose="02040503050406030204" pitchFamily="18" charset="0"/>
              </a:rPr>
              <a:t> στο Αριστοτέλειο Πανεπιστήμιο Θεσσαλονίκης. Πρόγραμμα για τον θρησκευτικό πλουραλισμό στις Ηνωμένες Πολιτείες. Ο καθηγητής θα διδάξει μαθήματα για τη νεοδημιουργηθείσα έδρα Εβραϊκών Σπουδών στο ΑΠΘ.</a:t>
            </a:r>
          </a:p>
        </p:txBody>
      </p:sp>
      <p:pic>
        <p:nvPicPr>
          <p:cNvPr id="3" name="Εικόνα 2">
            <a:extLst>
              <a:ext uri="{FF2B5EF4-FFF2-40B4-BE49-F238E27FC236}">
                <a16:creationId xmlns:a16="http://schemas.microsoft.com/office/drawing/2014/main" id="{0BBB0C61-D323-44BE-982A-95625A91E982}"/>
              </a:ext>
            </a:extLst>
          </p:cNvPr>
          <p:cNvPicPr>
            <a:picLocks noChangeAspect="1"/>
          </p:cNvPicPr>
          <p:nvPr/>
        </p:nvPicPr>
        <p:blipFill>
          <a:blip r:embed="rId2"/>
          <a:stretch>
            <a:fillRect/>
          </a:stretch>
        </p:blipFill>
        <p:spPr>
          <a:xfrm>
            <a:off x="2211599" y="13251"/>
            <a:ext cx="1074939" cy="638732"/>
          </a:xfrm>
          <a:prstGeom prst="rect">
            <a:avLst/>
          </a:prstGeom>
        </p:spPr>
      </p:pic>
      <p:pic>
        <p:nvPicPr>
          <p:cNvPr id="4" name="Εικόνα 3">
            <a:extLst>
              <a:ext uri="{FF2B5EF4-FFF2-40B4-BE49-F238E27FC236}">
                <a16:creationId xmlns:a16="http://schemas.microsoft.com/office/drawing/2014/main" id="{475A5700-2DE2-491A-8F51-5D120FFBD193}"/>
              </a:ext>
            </a:extLst>
          </p:cNvPr>
          <p:cNvPicPr>
            <a:picLocks noChangeAspect="1"/>
          </p:cNvPicPr>
          <p:nvPr/>
        </p:nvPicPr>
        <p:blipFill>
          <a:blip r:embed="rId3"/>
          <a:stretch>
            <a:fillRect/>
          </a:stretch>
        </p:blipFill>
        <p:spPr>
          <a:xfrm>
            <a:off x="5330731" y="0"/>
            <a:ext cx="6861269" cy="4094922"/>
          </a:xfrm>
          <a:prstGeom prst="rect">
            <a:avLst/>
          </a:prstGeom>
          <a:ln>
            <a:noFill/>
          </a:ln>
          <a:effectLst>
            <a:softEdge rad="112500"/>
          </a:effectLst>
        </p:spPr>
      </p:pic>
      <p:pic>
        <p:nvPicPr>
          <p:cNvPr id="5" name="Εικόνα 4">
            <a:extLst>
              <a:ext uri="{FF2B5EF4-FFF2-40B4-BE49-F238E27FC236}">
                <a16:creationId xmlns:a16="http://schemas.microsoft.com/office/drawing/2014/main" id="{ADD5A6F8-D816-4703-8464-1BDF83D4C4D2}"/>
              </a:ext>
            </a:extLst>
          </p:cNvPr>
          <p:cNvPicPr>
            <a:picLocks noChangeAspect="1"/>
          </p:cNvPicPr>
          <p:nvPr/>
        </p:nvPicPr>
        <p:blipFill>
          <a:blip r:embed="rId4"/>
          <a:stretch>
            <a:fillRect/>
          </a:stretch>
        </p:blipFill>
        <p:spPr>
          <a:xfrm>
            <a:off x="3531899" y="3346942"/>
            <a:ext cx="6062536" cy="3622933"/>
          </a:xfrm>
          <a:prstGeom prst="rect">
            <a:avLst/>
          </a:prstGeom>
          <a:ln>
            <a:noFill/>
          </a:ln>
          <a:effectLst>
            <a:softEdge rad="112500"/>
          </a:effectLst>
        </p:spPr>
      </p:pic>
      <p:sp>
        <p:nvSpPr>
          <p:cNvPr id="6" name="Ορθογώνιο 5">
            <a:extLst>
              <a:ext uri="{FF2B5EF4-FFF2-40B4-BE49-F238E27FC236}">
                <a16:creationId xmlns:a16="http://schemas.microsoft.com/office/drawing/2014/main" id="{8528B7A8-BC5A-4A67-8A73-32056C32365E}"/>
              </a:ext>
            </a:extLst>
          </p:cNvPr>
          <p:cNvSpPr/>
          <p:nvPr/>
        </p:nvSpPr>
        <p:spPr>
          <a:xfrm>
            <a:off x="8876156" y="93079"/>
            <a:ext cx="3315844" cy="369332"/>
          </a:xfrm>
          <a:prstGeom prst="rect">
            <a:avLst/>
          </a:prstGeom>
        </p:spPr>
        <p:txBody>
          <a:bodyPr wrap="none">
            <a:spAutoFit/>
          </a:bodyPr>
          <a:lstStyle/>
          <a:p>
            <a:r>
              <a:rPr lang="en-US" b="1" dirty="0">
                <a:latin typeface="Cambria" panose="02040503050406030204" pitchFamily="18" charset="0"/>
                <a:ea typeface="Cambria" panose="02040503050406030204" pitchFamily="18" charset="0"/>
              </a:rPr>
              <a:t>Ambassador Geoffrey R. Pyatt</a:t>
            </a:r>
            <a:endParaRPr lang="el-GR"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184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22150-8A01-4041-BD64-B17AD8BE6B3F}"/>
              </a:ext>
            </a:extLst>
          </p:cNvPr>
          <p:cNvSpPr txBox="1"/>
          <p:nvPr/>
        </p:nvSpPr>
        <p:spPr>
          <a:xfrm>
            <a:off x="2584173" y="98022"/>
            <a:ext cx="3485322" cy="523220"/>
          </a:xfrm>
          <a:prstGeom prst="rect">
            <a:avLst/>
          </a:prstGeom>
          <a:noFill/>
        </p:spPr>
        <p:txBody>
          <a:bodyPr wrap="square" rtlCol="0">
            <a:spAutoFit/>
          </a:bodyPr>
          <a:lstStyle/>
          <a:p>
            <a:r>
              <a:rPr lang="el-GR" sz="2800" b="1" dirty="0">
                <a:solidFill>
                  <a:srgbClr val="FFC000"/>
                </a:solidFill>
                <a:latin typeface="Cambria" panose="02040503050406030204" pitchFamily="18" charset="0"/>
                <a:ea typeface="Cambria" panose="02040503050406030204" pitchFamily="18" charset="0"/>
              </a:rPr>
              <a:t>2016</a:t>
            </a:r>
          </a:p>
        </p:txBody>
      </p:sp>
      <p:sp>
        <p:nvSpPr>
          <p:cNvPr id="3" name="TextBox 2">
            <a:extLst>
              <a:ext uri="{FF2B5EF4-FFF2-40B4-BE49-F238E27FC236}">
                <a16:creationId xmlns:a16="http://schemas.microsoft.com/office/drawing/2014/main" id="{A1ECCACC-85C4-4B79-ACF2-19E761A21178}"/>
              </a:ext>
            </a:extLst>
          </p:cNvPr>
          <p:cNvSpPr txBox="1"/>
          <p:nvPr/>
        </p:nvSpPr>
        <p:spPr>
          <a:xfrm>
            <a:off x="8076" y="621242"/>
            <a:ext cx="5984254" cy="5940088"/>
          </a:xfrm>
          <a:prstGeom prst="rect">
            <a:avLst/>
          </a:prstGeom>
          <a:noFill/>
        </p:spPr>
        <p:txBody>
          <a:bodyPr wrap="square" rtlCol="0">
            <a:spAutoFit/>
          </a:bodyPr>
          <a:lstStyle/>
          <a:p>
            <a:pPr marL="285750" indent="-285750">
              <a:buFont typeface="Arial" panose="020B0604020202020204" pitchFamily="34" charset="0"/>
              <a:buChar char="•"/>
            </a:pPr>
            <a:r>
              <a:rPr lang="el-GR" sz="2000" b="1" dirty="0">
                <a:solidFill>
                  <a:srgbClr val="FFC000"/>
                </a:solidFill>
                <a:latin typeface="Cambria" panose="02040503050406030204" pitchFamily="18" charset="0"/>
                <a:ea typeface="Cambria" panose="02040503050406030204" pitchFamily="18" charset="0"/>
              </a:rPr>
              <a:t>Νόμος 21</a:t>
            </a:r>
            <a:r>
              <a:rPr lang="el-GR" sz="2000" b="1" baseline="30000" dirty="0">
                <a:solidFill>
                  <a:srgbClr val="FFC000"/>
                </a:solidFill>
                <a:latin typeface="Cambria" panose="02040503050406030204" pitchFamily="18" charset="0"/>
                <a:ea typeface="Cambria" panose="02040503050406030204" pitchFamily="18" charset="0"/>
              </a:rPr>
              <a:t>ης</a:t>
            </a:r>
            <a:r>
              <a:rPr lang="el-GR" sz="2000" b="1" dirty="0">
                <a:solidFill>
                  <a:srgbClr val="FFC000"/>
                </a:solidFill>
                <a:latin typeface="Cambria" panose="02040503050406030204" pitchFamily="18" charset="0"/>
                <a:ea typeface="Cambria" panose="02040503050406030204" pitchFamily="18" charset="0"/>
              </a:rPr>
              <a:t> Φεβρουαρίου</a:t>
            </a:r>
            <a:r>
              <a:rPr lang="el-GR" sz="2000" dirty="0">
                <a:latin typeface="Cambria" panose="02040503050406030204" pitchFamily="18" charset="0"/>
                <a:ea typeface="Cambria" panose="02040503050406030204" pitchFamily="18" charset="0"/>
              </a:rPr>
              <a:t>: «η επιλογή του χώρου ταφής είναι ατομικό δικαίωμα»= Προστατεύει το δικαίωμα του ατόμου να προκαθορίσει τη μορφή της κηδείας και της ταφής του με την παρουσία συμβολαιογράφου, υπό τον όρο ότι δεν είναι αντίθετη προς τη δημόσια τάξη, την υγιεινή ή την ηθική δεοντολογία. </a:t>
            </a:r>
            <a:endParaRPr lang="en-US"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O</a:t>
            </a:r>
            <a:r>
              <a:rPr lang="el-GR" sz="2000" dirty="0">
                <a:latin typeface="Cambria" panose="02040503050406030204" pitchFamily="18" charset="0"/>
                <a:ea typeface="Cambria" panose="02040503050406030204" pitchFamily="18" charset="0"/>
              </a:rPr>
              <a:t>ι αντιρρησίες συνείδησης υποχρεούνται να υπηρετούν 15 μήνες εναλλακτικής θητείας στα κρατικά νοσοκομεία ή στις δημοτικές και δημόσιες υπηρεσίες. </a:t>
            </a:r>
            <a:endParaRPr lang="en-US"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l-GR" sz="2000" b="1" dirty="0">
                <a:solidFill>
                  <a:srgbClr val="FFC000"/>
                </a:solidFill>
                <a:latin typeface="Cambria" panose="02040503050406030204" pitchFamily="18" charset="0"/>
                <a:ea typeface="Cambria" panose="02040503050406030204" pitchFamily="18" charset="0"/>
              </a:rPr>
              <a:t>1η Φεβρουαρίου</a:t>
            </a:r>
            <a:r>
              <a:rPr lang="en-US" sz="2000" dirty="0">
                <a:latin typeface="Cambria" panose="02040503050406030204" pitchFamily="18" charset="0"/>
                <a:ea typeface="Cambria" panose="02040503050406030204" pitchFamily="18" charset="0"/>
              </a:rPr>
              <a:t>: </a:t>
            </a:r>
            <a:r>
              <a:rPr lang="el-GR" sz="2000" dirty="0">
                <a:latin typeface="Cambria" panose="02040503050406030204" pitchFamily="18" charset="0"/>
                <a:ea typeface="Cambria" panose="02040503050406030204" pitchFamily="18" charset="0"/>
              </a:rPr>
              <a:t>Τροποποίηση νόμου από το κοινοβούλιο.</a:t>
            </a: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Με αφορμή το έθιμο της «καύσης του Ιούδα» στο Νεοχώρι Κυλλήνης κατά τη διάρκεια του Πάσχα, η εβραϊκή κοινότητα αντέδρασε σε αυτό τονίζοντας ότι είναι ένδειξη αντισημιτισμού. Έστειλαν αίτημα στην Ελληνική Ορθόδοξη εκκλησία για την κατάργηση αυτού του εθίμου.</a:t>
            </a:r>
          </a:p>
        </p:txBody>
      </p:sp>
      <p:pic>
        <p:nvPicPr>
          <p:cNvPr id="4" name="Εικόνα 3">
            <a:extLst>
              <a:ext uri="{FF2B5EF4-FFF2-40B4-BE49-F238E27FC236}">
                <a16:creationId xmlns:a16="http://schemas.microsoft.com/office/drawing/2014/main" id="{ABB0DDB2-9A6A-4D1F-9E86-BCB06C265D65}"/>
              </a:ext>
            </a:extLst>
          </p:cNvPr>
          <p:cNvPicPr>
            <a:picLocks noChangeAspect="1"/>
          </p:cNvPicPr>
          <p:nvPr/>
        </p:nvPicPr>
        <p:blipFill rotWithShape="1">
          <a:blip r:embed="rId2"/>
          <a:srcRect l="16588" r="32576"/>
          <a:stretch/>
        </p:blipFill>
        <p:spPr>
          <a:xfrm>
            <a:off x="9147571" y="296670"/>
            <a:ext cx="3036355" cy="5195324"/>
          </a:xfrm>
          <a:prstGeom prst="rect">
            <a:avLst/>
          </a:prstGeom>
          <a:ln>
            <a:noFill/>
          </a:ln>
          <a:effectLst>
            <a:softEdge rad="112500"/>
          </a:effectLst>
        </p:spPr>
      </p:pic>
      <p:sp>
        <p:nvSpPr>
          <p:cNvPr id="5" name="TextBox 4">
            <a:extLst>
              <a:ext uri="{FF2B5EF4-FFF2-40B4-BE49-F238E27FC236}">
                <a16:creationId xmlns:a16="http://schemas.microsoft.com/office/drawing/2014/main" id="{2976B8D0-CE4A-45E3-9AC5-5DF11B7CEF85}"/>
              </a:ext>
            </a:extLst>
          </p:cNvPr>
          <p:cNvSpPr txBox="1"/>
          <p:nvPr/>
        </p:nvSpPr>
        <p:spPr>
          <a:xfrm>
            <a:off x="6664394" y="5491994"/>
            <a:ext cx="5327374" cy="369332"/>
          </a:xfrm>
          <a:prstGeom prst="rect">
            <a:avLst/>
          </a:prstGeom>
          <a:noFill/>
        </p:spPr>
        <p:txBody>
          <a:bodyPr wrap="square" rtlCol="0">
            <a:spAutoFit/>
          </a:bodyPr>
          <a:lstStyle/>
          <a:p>
            <a:r>
              <a:rPr lang="el-GR" dirty="0">
                <a:latin typeface="Cambria" panose="02040503050406030204" pitchFamily="18" charset="0"/>
                <a:ea typeface="Cambria" panose="02040503050406030204" pitchFamily="18" charset="0"/>
              </a:rPr>
              <a:t>9 Μαΐου: Καύση του Ιούδα-Νεοχώρι Κυλλήνης</a:t>
            </a:r>
            <a:r>
              <a:rPr lang="en-US" dirty="0">
                <a:latin typeface="Cambria" panose="02040503050406030204" pitchFamily="18" charset="0"/>
                <a:ea typeface="Cambria" panose="02040503050406030204" pitchFamily="18" charset="0"/>
              </a:rPr>
              <a:t>-</a:t>
            </a:r>
            <a:r>
              <a:rPr lang="el-GR" dirty="0">
                <a:latin typeface="Cambria" panose="02040503050406030204" pitchFamily="18" charset="0"/>
                <a:ea typeface="Cambria" panose="02040503050406030204" pitchFamily="18" charset="0"/>
              </a:rPr>
              <a:t>Ύδρα</a:t>
            </a:r>
          </a:p>
        </p:txBody>
      </p:sp>
      <p:sp>
        <p:nvSpPr>
          <p:cNvPr id="6" name="Ορθογώνιο 5">
            <a:extLst>
              <a:ext uri="{FF2B5EF4-FFF2-40B4-BE49-F238E27FC236}">
                <a16:creationId xmlns:a16="http://schemas.microsoft.com/office/drawing/2014/main" id="{CFDB476E-F674-4521-8E65-6A935CD3F141}"/>
              </a:ext>
            </a:extLst>
          </p:cNvPr>
          <p:cNvSpPr/>
          <p:nvPr/>
        </p:nvSpPr>
        <p:spPr>
          <a:xfrm>
            <a:off x="7048451" y="5888634"/>
            <a:ext cx="4559261" cy="307777"/>
          </a:xfrm>
          <a:prstGeom prst="rect">
            <a:avLst/>
          </a:prstGeom>
        </p:spPr>
        <p:txBody>
          <a:bodyPr wrap="none">
            <a:spAutoFit/>
          </a:bodyPr>
          <a:lstStyle/>
          <a:p>
            <a:r>
              <a:rPr lang="en-US" sz="1400" dirty="0">
                <a:solidFill>
                  <a:srgbClr val="00B0F0"/>
                </a:solidFill>
              </a:rPr>
              <a:t>https://www.youtube.com/watch?v=hTfU0uA40qE</a:t>
            </a:r>
            <a:endParaRPr lang="el-GR" sz="1400" dirty="0">
              <a:solidFill>
                <a:srgbClr val="00B0F0"/>
              </a:solidFill>
            </a:endParaRPr>
          </a:p>
        </p:txBody>
      </p:sp>
      <p:pic>
        <p:nvPicPr>
          <p:cNvPr id="7" name="Εικόνα 6">
            <a:extLst>
              <a:ext uri="{FF2B5EF4-FFF2-40B4-BE49-F238E27FC236}">
                <a16:creationId xmlns:a16="http://schemas.microsoft.com/office/drawing/2014/main" id="{F3F4EA1A-4C26-48FA-9091-C27ABDA93F92}"/>
              </a:ext>
            </a:extLst>
          </p:cNvPr>
          <p:cNvPicPr>
            <a:picLocks noChangeAspect="1"/>
          </p:cNvPicPr>
          <p:nvPr/>
        </p:nvPicPr>
        <p:blipFill>
          <a:blip r:embed="rId3"/>
          <a:stretch>
            <a:fillRect/>
          </a:stretch>
        </p:blipFill>
        <p:spPr>
          <a:xfrm>
            <a:off x="5992329" y="359632"/>
            <a:ext cx="3232409" cy="5195324"/>
          </a:xfrm>
          <a:prstGeom prst="rect">
            <a:avLst/>
          </a:prstGeom>
          <a:ln>
            <a:noFill/>
          </a:ln>
          <a:effectLst>
            <a:softEdge rad="112500"/>
          </a:effectLst>
        </p:spPr>
      </p:pic>
    </p:spTree>
    <p:extLst>
      <p:ext uri="{BB962C8B-B14F-4D97-AF65-F5344CB8AC3E}">
        <p14:creationId xmlns:p14="http://schemas.microsoft.com/office/powerpoint/2010/main" val="308581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57663A9-DA32-41B1-AC62-0C4749FB33CF}"/>
              </a:ext>
            </a:extLst>
          </p:cNvPr>
          <p:cNvSpPr/>
          <p:nvPr/>
        </p:nvSpPr>
        <p:spPr>
          <a:xfrm>
            <a:off x="0" y="374936"/>
            <a:ext cx="6368902" cy="6247864"/>
          </a:xfrm>
          <a:prstGeom prst="rect">
            <a:avLst/>
          </a:prstGeom>
        </p:spPr>
        <p:txBody>
          <a:bodyPr wrap="square">
            <a:spAutoFit/>
          </a:bodyPr>
          <a:lstStyle/>
          <a:p>
            <a:pPr marL="285750" indent="-285750">
              <a:buFont typeface="Arial" panose="020B0604020202020204" pitchFamily="34" charset="0"/>
              <a:buChar char="•"/>
            </a:pPr>
            <a:r>
              <a:rPr lang="el-GR" sz="2000" b="1" dirty="0">
                <a:solidFill>
                  <a:srgbClr val="FFC000"/>
                </a:solidFill>
                <a:latin typeface="Cambria" panose="02040503050406030204" pitchFamily="18" charset="0"/>
                <a:ea typeface="Cambria" panose="02040503050406030204" pitchFamily="18" charset="0"/>
              </a:rPr>
              <a:t>12 Μαρτίου, Άνδρος</a:t>
            </a:r>
            <a:r>
              <a:rPr lang="el-GR" sz="2000" dirty="0">
                <a:latin typeface="Cambria" panose="02040503050406030204" pitchFamily="18" charset="0"/>
                <a:ea typeface="Cambria" panose="02040503050406030204" pitchFamily="18" charset="0"/>
              </a:rPr>
              <a:t>: Δύο άνδρες, μάρτυρες του Ιεχωβά, πήγαιναν από πόρτα σε πόρτα όταν επισκέφθηκαν την κατοικία ενός τοπικού ιερέα, ο ίδιος απελευθέρωσε τα σκυλιά του απειλώντας τους. Η αστυνομία, παρόλο που ήταν ενημερωμένη για το περιστατικό, δεν προέβη σε συλλήψεις ούτε υπέβαλε κατηγορίες. </a:t>
            </a: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Περίπου 171.000 μετανάστες, μουσουλμανικής κυρίως θρησκευτικής ταυτότητας, μπήκαν στην Ελλάδα.</a:t>
            </a:r>
          </a:p>
          <a:p>
            <a:pPr marL="285750" indent="-285750">
              <a:buFont typeface="Arial" panose="020B0604020202020204" pitchFamily="34" charset="0"/>
              <a:buChar char="•"/>
            </a:pPr>
            <a:r>
              <a:rPr lang="el-GR" sz="2000" b="1" dirty="0">
                <a:solidFill>
                  <a:srgbClr val="FFC000"/>
                </a:solidFill>
                <a:latin typeface="Cambria" panose="02040503050406030204" pitchFamily="18" charset="0"/>
                <a:ea typeface="Cambria" panose="02040503050406030204" pitchFamily="18" charset="0"/>
              </a:rPr>
              <a:t>14 Ιανουαρίου 2016</a:t>
            </a:r>
            <a:r>
              <a:rPr lang="el-GR" sz="2000" dirty="0">
                <a:latin typeface="Cambria" panose="02040503050406030204" pitchFamily="18" charset="0"/>
                <a:ea typeface="Cambria" panose="02040503050406030204" pitchFamily="18" charset="0"/>
              </a:rPr>
              <a:t>: η Ιερά Σύνοδος της Ελληνικής Ορθόδοξης Εκκλησίας αντέδρασε με την απόφαση του κοινοβουλίου περί αποτέφρωσης ισχυριζόμενη ότι </a:t>
            </a:r>
            <a:r>
              <a:rPr lang="el-GR" sz="2000" i="1" dirty="0">
                <a:latin typeface="Cambria" panose="02040503050406030204" pitchFamily="18" charset="0"/>
                <a:ea typeface="Cambria" panose="02040503050406030204" pitchFamily="18" charset="0"/>
              </a:rPr>
              <a:t>«δεν υπάρχουν ιδιαίτερες διαφορές μεταξύ της αποτέφρωσης και των διαδικασιών ανακύκλωσης των σκουπιδιών</a:t>
            </a:r>
            <a:r>
              <a:rPr lang="el-GR" sz="2000" dirty="0">
                <a:latin typeface="Cambria" panose="02040503050406030204" pitchFamily="18" charset="0"/>
                <a:ea typeface="Cambria" panose="02040503050406030204" pitchFamily="18" charset="0"/>
              </a:rPr>
              <a:t>». Η ΙΣ απάντησε ότι είναι σπατάλη χρημάτων η εκμετάλλευση και η αγορά οικοπέδων για τη δημιουργία κέντρων καύσης και ότι θα έπρεπε  να υπάρχει πρώτα φροντίδα  στα υπερπληθυσμένα και παραμελημένα νεκροταφεία».</a:t>
            </a:r>
          </a:p>
        </p:txBody>
      </p:sp>
      <p:pic>
        <p:nvPicPr>
          <p:cNvPr id="3" name="Εικόνα 2">
            <a:extLst>
              <a:ext uri="{FF2B5EF4-FFF2-40B4-BE49-F238E27FC236}">
                <a16:creationId xmlns:a16="http://schemas.microsoft.com/office/drawing/2014/main" id="{65A56AB0-AFA8-439E-828A-E4F044481D5E}"/>
              </a:ext>
            </a:extLst>
          </p:cNvPr>
          <p:cNvPicPr>
            <a:picLocks noChangeAspect="1"/>
          </p:cNvPicPr>
          <p:nvPr/>
        </p:nvPicPr>
        <p:blipFill>
          <a:blip r:embed="rId2"/>
          <a:stretch>
            <a:fillRect/>
          </a:stretch>
        </p:blipFill>
        <p:spPr>
          <a:xfrm>
            <a:off x="3184451" y="-45194"/>
            <a:ext cx="3370605" cy="749873"/>
          </a:xfrm>
          <a:prstGeom prst="rect">
            <a:avLst/>
          </a:prstGeom>
        </p:spPr>
      </p:pic>
      <p:sp>
        <p:nvSpPr>
          <p:cNvPr id="4" name="Ορθογώνιο 3">
            <a:extLst>
              <a:ext uri="{FF2B5EF4-FFF2-40B4-BE49-F238E27FC236}">
                <a16:creationId xmlns:a16="http://schemas.microsoft.com/office/drawing/2014/main" id="{FA3A8C8E-DE1F-4BFE-85C6-9A5B7083CB41}"/>
              </a:ext>
            </a:extLst>
          </p:cNvPr>
          <p:cNvSpPr/>
          <p:nvPr/>
        </p:nvSpPr>
        <p:spPr>
          <a:xfrm>
            <a:off x="6368902" y="329743"/>
            <a:ext cx="5364754" cy="2554545"/>
          </a:xfrm>
          <a:prstGeom prst="rect">
            <a:avLst/>
          </a:prstGeom>
        </p:spPr>
        <p:txBody>
          <a:bodyPr wrap="square">
            <a:spAutoFit/>
          </a:bodyPr>
          <a:lstStyle/>
          <a:p>
            <a:pPr marL="285750" indent="-285750">
              <a:buFont typeface="Arial" panose="020B0604020202020204" pitchFamily="34" charset="0"/>
              <a:buChar char="•"/>
            </a:pPr>
            <a:r>
              <a:rPr lang="el-GR" sz="2000" b="1" dirty="0">
                <a:solidFill>
                  <a:srgbClr val="FFC000"/>
                </a:solidFill>
                <a:latin typeface="Cambria" panose="02040503050406030204" pitchFamily="18" charset="0"/>
                <a:ea typeface="Cambria" panose="02040503050406030204" pitchFamily="18" charset="0"/>
              </a:rPr>
              <a:t>15 Δεκεμβρίου</a:t>
            </a:r>
            <a:r>
              <a:rPr lang="el-GR" sz="2000" dirty="0">
                <a:latin typeface="Cambria" panose="02040503050406030204" pitchFamily="18" charset="0"/>
                <a:ea typeface="Cambria" panose="02040503050406030204" pitchFamily="18" charset="0"/>
              </a:rPr>
              <a:t>: Το γερμανικό κοινοβούλιο ενέκρινε επιχορήγηση ύψους 10 εκατομμυρίων ευρώ για την κατασκευή Μουσείου και Εκπαιδευτικού Κέντρου του Ολοκαυτώματος στη Θεσσαλονίκη. Το ίδρυμα Σταύρος Νιάρχος δώρισε ακόμα 10 εκατ. ευρώ για τα εγκαίνια του Μουσείου την άνοιξη του 2019.</a:t>
            </a:r>
          </a:p>
        </p:txBody>
      </p:sp>
      <p:pic>
        <p:nvPicPr>
          <p:cNvPr id="5" name="Εικόνα 4">
            <a:extLst>
              <a:ext uri="{FF2B5EF4-FFF2-40B4-BE49-F238E27FC236}">
                <a16:creationId xmlns:a16="http://schemas.microsoft.com/office/drawing/2014/main" id="{A3B81BFB-5D72-4B05-A929-EDDF05A8C2FD}"/>
              </a:ext>
            </a:extLst>
          </p:cNvPr>
          <p:cNvPicPr>
            <a:picLocks noChangeAspect="1"/>
          </p:cNvPicPr>
          <p:nvPr/>
        </p:nvPicPr>
        <p:blipFill>
          <a:blip r:embed="rId3"/>
          <a:stretch>
            <a:fillRect/>
          </a:stretch>
        </p:blipFill>
        <p:spPr>
          <a:xfrm>
            <a:off x="6368902" y="2804840"/>
            <a:ext cx="5823098" cy="4053160"/>
          </a:xfrm>
          <a:prstGeom prst="rect">
            <a:avLst/>
          </a:prstGeom>
          <a:ln>
            <a:noFill/>
          </a:ln>
          <a:effectLst>
            <a:softEdge rad="112500"/>
          </a:effectLst>
        </p:spPr>
      </p:pic>
    </p:spTree>
    <p:extLst>
      <p:ext uri="{BB962C8B-B14F-4D97-AF65-F5344CB8AC3E}">
        <p14:creationId xmlns:p14="http://schemas.microsoft.com/office/powerpoint/2010/main" val="82738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42D47-3BD1-49AF-BC5B-E1A40B8688E4}"/>
              </a:ext>
            </a:extLst>
          </p:cNvPr>
          <p:cNvSpPr txBox="1"/>
          <p:nvPr/>
        </p:nvSpPr>
        <p:spPr>
          <a:xfrm>
            <a:off x="5976730" y="206395"/>
            <a:ext cx="2650435" cy="461665"/>
          </a:xfrm>
          <a:prstGeom prst="rect">
            <a:avLst/>
          </a:prstGeom>
          <a:noFill/>
        </p:spPr>
        <p:txBody>
          <a:bodyPr wrap="square" rtlCol="0">
            <a:spAutoFit/>
          </a:bodyPr>
          <a:lstStyle/>
          <a:p>
            <a:r>
              <a:rPr lang="el-GR" sz="2400" b="1" dirty="0">
                <a:solidFill>
                  <a:srgbClr val="FFC000"/>
                </a:solidFill>
                <a:latin typeface="Cambria" panose="02040503050406030204" pitchFamily="18" charset="0"/>
                <a:ea typeface="Cambria" panose="02040503050406030204" pitchFamily="18" charset="0"/>
              </a:rPr>
              <a:t>2017</a:t>
            </a:r>
          </a:p>
        </p:txBody>
      </p:sp>
      <p:sp>
        <p:nvSpPr>
          <p:cNvPr id="3" name="TextBox 2">
            <a:extLst>
              <a:ext uri="{FF2B5EF4-FFF2-40B4-BE49-F238E27FC236}">
                <a16:creationId xmlns:a16="http://schemas.microsoft.com/office/drawing/2014/main" id="{598AD459-265C-4827-B66F-5086032BE42C}"/>
              </a:ext>
            </a:extLst>
          </p:cNvPr>
          <p:cNvSpPr txBox="1"/>
          <p:nvPr/>
        </p:nvSpPr>
        <p:spPr>
          <a:xfrm>
            <a:off x="24851" y="668060"/>
            <a:ext cx="7381461" cy="3785652"/>
          </a:xfrm>
          <a:prstGeom prst="rect">
            <a:avLst/>
          </a:prstGeom>
          <a:noFill/>
        </p:spPr>
        <p:txBody>
          <a:bodyPr wrap="square" rtlCol="0">
            <a:spAutoFit/>
          </a:bodyPr>
          <a:lstStyle/>
          <a:p>
            <a:pPr marL="285750" indent="-285750">
              <a:buFont typeface="Arial" panose="020B0604020202020204" pitchFamily="34" charset="0"/>
              <a:buChar char="•"/>
            </a:pPr>
            <a:r>
              <a:rPr lang="el-GR" sz="2000" b="1" dirty="0">
                <a:solidFill>
                  <a:srgbClr val="FFC000"/>
                </a:solidFill>
                <a:latin typeface="Cambria" panose="02040503050406030204" pitchFamily="18" charset="0"/>
                <a:ea typeface="Cambria" panose="02040503050406030204" pitchFamily="18" charset="0"/>
              </a:rPr>
              <a:t>Νόμος 4</a:t>
            </a:r>
            <a:r>
              <a:rPr lang="el-GR" sz="2000" b="1" baseline="30000" dirty="0">
                <a:solidFill>
                  <a:srgbClr val="FFC000"/>
                </a:solidFill>
                <a:latin typeface="Cambria" panose="02040503050406030204" pitchFamily="18" charset="0"/>
                <a:ea typeface="Cambria" panose="02040503050406030204" pitchFamily="18" charset="0"/>
              </a:rPr>
              <a:t>ης</a:t>
            </a:r>
            <a:r>
              <a:rPr lang="el-GR" sz="2000" b="1" dirty="0">
                <a:solidFill>
                  <a:srgbClr val="FFC000"/>
                </a:solidFill>
                <a:latin typeface="Cambria" panose="02040503050406030204" pitchFamily="18" charset="0"/>
                <a:ea typeface="Cambria" panose="02040503050406030204" pitchFamily="18" charset="0"/>
              </a:rPr>
              <a:t> Αυγούστου</a:t>
            </a:r>
            <a:r>
              <a:rPr lang="el-GR" sz="2000" dirty="0">
                <a:latin typeface="Cambria" panose="02040503050406030204" pitchFamily="18" charset="0"/>
                <a:ea typeface="Cambria" panose="02040503050406030204" pitchFamily="18" charset="0"/>
              </a:rPr>
              <a:t>: επιτρέπει στα μέλη της μουσουλμανικής μειονότητας και των καθολικών κοινοτήτων που διδάσκουν στα κρατικά σχολεία να διατηρήσουν αυτές τις θέσεις εάν καλούνται επίσης να υπηρετήσουν ως μουφίτες ή επίσκοποι.</a:t>
            </a:r>
            <a:endParaRPr lang="en-US"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Η χριστιανική κοινότητα της Αιθιοπίας ζήτησε νομική αναγνώριση ως θρησκευτική οντότητα από το δικαστήριο.</a:t>
            </a: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27 Ιανουαρίου, το Τμήμα Προσχολικής Αγωγής του Πανεπιστημίου Θεσσαλίας, η τοπική εβραϊκή κοινότητα και το Ίδρυμα της Τράπεζας Πειραιώς διοργάνωσαν εκδήλωση με τίτλο «Προσέγγιση του Ολοκαυτώματος στο σχολείο και στο μουσείο». </a:t>
            </a:r>
          </a:p>
        </p:txBody>
      </p:sp>
      <p:sp>
        <p:nvSpPr>
          <p:cNvPr id="5" name="Ορθογώνιο 4">
            <a:extLst>
              <a:ext uri="{FF2B5EF4-FFF2-40B4-BE49-F238E27FC236}">
                <a16:creationId xmlns:a16="http://schemas.microsoft.com/office/drawing/2014/main" id="{E203455E-5AB2-467E-8815-80F3BD1C757B}"/>
              </a:ext>
            </a:extLst>
          </p:cNvPr>
          <p:cNvSpPr/>
          <p:nvPr/>
        </p:nvSpPr>
        <p:spPr>
          <a:xfrm>
            <a:off x="331304" y="4578774"/>
            <a:ext cx="10455965" cy="1938992"/>
          </a:xfrm>
          <a:prstGeom prst="rect">
            <a:avLst/>
          </a:prstGeom>
        </p:spPr>
        <p:txBody>
          <a:bodyPr wrap="square">
            <a:spAutoFit/>
          </a:bodyPr>
          <a:lstStyle/>
          <a:p>
            <a:r>
              <a:rPr lang="el-GR" sz="2000" dirty="0">
                <a:latin typeface="Cambria" panose="02040503050406030204" pitchFamily="18" charset="0"/>
                <a:ea typeface="Cambria" panose="02040503050406030204" pitchFamily="18" charset="0"/>
              </a:rPr>
              <a:t>Στις </a:t>
            </a:r>
            <a:r>
              <a:rPr lang="el-GR" sz="2000" b="1" dirty="0">
                <a:solidFill>
                  <a:srgbClr val="FFC000"/>
                </a:solidFill>
                <a:latin typeface="Cambria" panose="02040503050406030204" pitchFamily="18" charset="0"/>
                <a:ea typeface="Cambria" panose="02040503050406030204" pitchFamily="18" charset="0"/>
              </a:rPr>
              <a:t>15 Σεπτεμβρίου</a:t>
            </a:r>
            <a:r>
              <a:rPr lang="el-GR" sz="2000" dirty="0">
                <a:latin typeface="Cambria" panose="02040503050406030204" pitchFamily="18" charset="0"/>
                <a:ea typeface="Cambria" panose="02040503050406030204" pitchFamily="18" charset="0"/>
              </a:rPr>
              <a:t>, διαμαρτυρία γονέα στη Μυτιλήνη για τη διδασκαλία των θρησκευτικών. Ζήτησε να απαλλαχθεί το παιδί του από τη διδασκαλία ορισμένων κεφαλαίων των θρησκευτικών. Συγκεκριμένα, ανέφερε να μην διδάσκονται πέντε κεφάλαια σχετικά με τον Ιουδαϊσμό και το Ισλάμ, δηλώνοντας ότι το περιεχόμενο «δεν ταιριάζει με τις θρησκευτικές πεποιθήσεις της οικογένειάς του» και ότι «αντιτίθεται στη διδασκαλία «προσευχών από άλλες θρησκευτικές παραδόσεις» στο παιδί του. </a:t>
            </a:r>
          </a:p>
        </p:txBody>
      </p:sp>
    </p:spTree>
    <p:extLst>
      <p:ext uri="{BB962C8B-B14F-4D97-AF65-F5344CB8AC3E}">
        <p14:creationId xmlns:p14="http://schemas.microsoft.com/office/powerpoint/2010/main" val="41853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B3DAA86-5587-4F08-A800-9C5D0CBDC562}"/>
              </a:ext>
            </a:extLst>
          </p:cNvPr>
          <p:cNvSpPr/>
          <p:nvPr/>
        </p:nvSpPr>
        <p:spPr>
          <a:xfrm>
            <a:off x="198783" y="954301"/>
            <a:ext cx="5247860" cy="3785652"/>
          </a:xfrm>
          <a:prstGeom prst="rect">
            <a:avLst/>
          </a:prstGeom>
        </p:spPr>
        <p:txBody>
          <a:bodyPr wrap="square">
            <a:spAutoFit/>
          </a:bodyPr>
          <a:lstStyle/>
          <a:p>
            <a:pPr marL="285750" indent="-285750">
              <a:buFont typeface="Arial" panose="020B0604020202020204" pitchFamily="34" charset="0"/>
              <a:buChar char="•"/>
            </a:pPr>
            <a:r>
              <a:rPr lang="el-GR" sz="2400" dirty="0">
                <a:latin typeface="Cambria" panose="02040503050406030204" pitchFamily="18" charset="0"/>
                <a:ea typeface="Cambria" panose="02040503050406030204" pitchFamily="18" charset="0"/>
              </a:rPr>
              <a:t>Στις 23 Οκτωβρίου, εκατοντάδες διαδηλωτές, συμπεριλαμβανομένων των γονέων συγκεντρώθηκαν έξω από την έδρα του Υπουργείου Παιδείας, για να διαμαρτυρηθούν ενάντια στο νέο τρόπο διδασκαλίας του θρησκευτικού μαθήματος, υποστηρίζοντας ότι ήταν αντισυνταγματικό, αντιπαιδαγωγικό και αντιορθόδοξο. </a:t>
            </a:r>
          </a:p>
        </p:txBody>
      </p:sp>
      <p:pic>
        <p:nvPicPr>
          <p:cNvPr id="3" name="Εικόνα 2">
            <a:extLst>
              <a:ext uri="{FF2B5EF4-FFF2-40B4-BE49-F238E27FC236}">
                <a16:creationId xmlns:a16="http://schemas.microsoft.com/office/drawing/2014/main" id="{8FFDE15A-1C16-4BD5-B3A2-12435C50C560}"/>
              </a:ext>
            </a:extLst>
          </p:cNvPr>
          <p:cNvPicPr>
            <a:picLocks noChangeAspect="1"/>
          </p:cNvPicPr>
          <p:nvPr/>
        </p:nvPicPr>
        <p:blipFill>
          <a:blip r:embed="rId2"/>
          <a:stretch>
            <a:fillRect/>
          </a:stretch>
        </p:blipFill>
        <p:spPr>
          <a:xfrm>
            <a:off x="2865929" y="308069"/>
            <a:ext cx="2749534" cy="646232"/>
          </a:xfrm>
          <a:prstGeom prst="rect">
            <a:avLst/>
          </a:prstGeom>
        </p:spPr>
      </p:pic>
      <p:sp>
        <p:nvSpPr>
          <p:cNvPr id="4" name="Ορθογώνιο 3">
            <a:extLst>
              <a:ext uri="{FF2B5EF4-FFF2-40B4-BE49-F238E27FC236}">
                <a16:creationId xmlns:a16="http://schemas.microsoft.com/office/drawing/2014/main" id="{8CB4859F-7CD1-46CB-8ECC-5348D0C8B9F2}"/>
              </a:ext>
            </a:extLst>
          </p:cNvPr>
          <p:cNvSpPr/>
          <p:nvPr/>
        </p:nvSpPr>
        <p:spPr>
          <a:xfrm>
            <a:off x="527272" y="5903699"/>
            <a:ext cx="5851282" cy="369332"/>
          </a:xfrm>
          <a:prstGeom prst="rect">
            <a:avLst/>
          </a:prstGeom>
        </p:spPr>
        <p:txBody>
          <a:bodyPr wrap="none">
            <a:spAutoFit/>
          </a:bodyPr>
          <a:lstStyle/>
          <a:p>
            <a:r>
              <a:rPr lang="en-US" dirty="0">
                <a:solidFill>
                  <a:srgbClr val="00B0F0"/>
                </a:solidFill>
              </a:rPr>
              <a:t>https://www.youtube.com/watch?v=57TYg4pcxc0</a:t>
            </a:r>
            <a:endParaRPr lang="el-GR" dirty="0">
              <a:solidFill>
                <a:srgbClr val="00B0F0"/>
              </a:solidFill>
            </a:endParaRPr>
          </a:p>
        </p:txBody>
      </p:sp>
      <p:pic>
        <p:nvPicPr>
          <p:cNvPr id="5" name="Εικόνα 4">
            <a:extLst>
              <a:ext uri="{FF2B5EF4-FFF2-40B4-BE49-F238E27FC236}">
                <a16:creationId xmlns:a16="http://schemas.microsoft.com/office/drawing/2014/main" id="{DF4BDA88-805C-4CA3-AC0A-0947E3E1BE6C}"/>
              </a:ext>
            </a:extLst>
          </p:cNvPr>
          <p:cNvPicPr>
            <a:picLocks noChangeAspect="1"/>
          </p:cNvPicPr>
          <p:nvPr/>
        </p:nvPicPr>
        <p:blipFill rotWithShape="1">
          <a:blip r:embed="rId3"/>
          <a:srcRect r="1955"/>
          <a:stretch/>
        </p:blipFill>
        <p:spPr>
          <a:xfrm>
            <a:off x="5585996" y="50918"/>
            <a:ext cx="6606004" cy="2958042"/>
          </a:xfrm>
          <a:prstGeom prst="rect">
            <a:avLst/>
          </a:prstGeom>
        </p:spPr>
      </p:pic>
      <p:sp>
        <p:nvSpPr>
          <p:cNvPr id="6" name="Ορθογώνιο 5">
            <a:extLst>
              <a:ext uri="{FF2B5EF4-FFF2-40B4-BE49-F238E27FC236}">
                <a16:creationId xmlns:a16="http://schemas.microsoft.com/office/drawing/2014/main" id="{8257A304-D1B8-47C1-B6FD-B3621C2A4D93}"/>
              </a:ext>
            </a:extLst>
          </p:cNvPr>
          <p:cNvSpPr/>
          <p:nvPr/>
        </p:nvSpPr>
        <p:spPr>
          <a:xfrm>
            <a:off x="488800" y="5311855"/>
            <a:ext cx="5928226" cy="369332"/>
          </a:xfrm>
          <a:prstGeom prst="rect">
            <a:avLst/>
          </a:prstGeom>
        </p:spPr>
        <p:txBody>
          <a:bodyPr wrap="none">
            <a:spAutoFit/>
          </a:bodyPr>
          <a:lstStyle/>
          <a:p>
            <a:r>
              <a:rPr lang="en-US" dirty="0">
                <a:solidFill>
                  <a:srgbClr val="00B0F0"/>
                </a:solidFill>
              </a:rPr>
              <a:t>https://www.youtube.com/watch?v=BKGnV9UzUS4</a:t>
            </a:r>
            <a:endParaRPr lang="el-GR" dirty="0">
              <a:solidFill>
                <a:srgbClr val="00B0F0"/>
              </a:solidFill>
            </a:endParaRPr>
          </a:p>
        </p:txBody>
      </p:sp>
      <p:pic>
        <p:nvPicPr>
          <p:cNvPr id="7" name="Εικόνα 6">
            <a:extLst>
              <a:ext uri="{FF2B5EF4-FFF2-40B4-BE49-F238E27FC236}">
                <a16:creationId xmlns:a16="http://schemas.microsoft.com/office/drawing/2014/main" id="{01FD38C9-D398-42AE-BE1B-45C512702014}"/>
              </a:ext>
            </a:extLst>
          </p:cNvPr>
          <p:cNvPicPr>
            <a:picLocks noChangeAspect="1"/>
          </p:cNvPicPr>
          <p:nvPr/>
        </p:nvPicPr>
        <p:blipFill>
          <a:blip r:embed="rId4"/>
          <a:stretch>
            <a:fillRect/>
          </a:stretch>
        </p:blipFill>
        <p:spPr>
          <a:xfrm>
            <a:off x="6526463" y="3008960"/>
            <a:ext cx="5556100" cy="3289796"/>
          </a:xfrm>
          <a:prstGeom prst="rect">
            <a:avLst/>
          </a:prstGeom>
        </p:spPr>
      </p:pic>
    </p:spTree>
    <p:extLst>
      <p:ext uri="{BB962C8B-B14F-4D97-AF65-F5344CB8AC3E}">
        <p14:creationId xmlns:p14="http://schemas.microsoft.com/office/powerpoint/2010/main" val="18087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44B66F-49C7-4B7E-BF38-B4AF0E955D88}"/>
              </a:ext>
            </a:extLst>
          </p:cNvPr>
          <p:cNvSpPr txBox="1"/>
          <p:nvPr/>
        </p:nvSpPr>
        <p:spPr>
          <a:xfrm>
            <a:off x="4869156" y="241842"/>
            <a:ext cx="9134026" cy="461665"/>
          </a:xfrm>
          <a:prstGeom prst="rect">
            <a:avLst/>
          </a:prstGeom>
          <a:noFill/>
        </p:spPr>
        <p:txBody>
          <a:bodyPr wrap="square" rtlCol="0">
            <a:spAutoFit/>
          </a:bodyPr>
          <a:lstStyle/>
          <a:p>
            <a:r>
              <a:rPr lang="el-GR" sz="2400" b="1" dirty="0">
                <a:solidFill>
                  <a:srgbClr val="FFC000"/>
                </a:solidFill>
                <a:latin typeface="Cambria" panose="02040503050406030204" pitchFamily="18" charset="0"/>
                <a:ea typeface="Cambria" panose="02040503050406030204" pitchFamily="18" charset="0"/>
              </a:rPr>
              <a:t>Ελλάδα</a:t>
            </a:r>
            <a:r>
              <a:rPr lang="en-US" sz="2400" b="1" dirty="0">
                <a:solidFill>
                  <a:srgbClr val="FFC000"/>
                </a:solidFill>
                <a:latin typeface="Cambria" panose="02040503050406030204" pitchFamily="18" charset="0"/>
                <a:ea typeface="Cambria" panose="02040503050406030204" pitchFamily="18" charset="0"/>
              </a:rPr>
              <a:t> 2011</a:t>
            </a:r>
            <a:endParaRPr lang="el-GR" sz="2400" b="1" dirty="0">
              <a:solidFill>
                <a:srgbClr val="FFC000"/>
              </a:solidFill>
              <a:latin typeface="Cambria" panose="02040503050406030204" pitchFamily="18" charset="0"/>
              <a:ea typeface="Cambria" panose="02040503050406030204" pitchFamily="18" charset="0"/>
            </a:endParaRPr>
          </a:p>
        </p:txBody>
      </p:sp>
      <p:pic>
        <p:nvPicPr>
          <p:cNvPr id="3" name="Εικόνα 2">
            <a:extLst>
              <a:ext uri="{FF2B5EF4-FFF2-40B4-BE49-F238E27FC236}">
                <a16:creationId xmlns:a16="http://schemas.microsoft.com/office/drawing/2014/main" id="{CC7E7082-11D2-471D-87BD-285C41B818DA}"/>
              </a:ext>
            </a:extLst>
          </p:cNvPr>
          <p:cNvPicPr>
            <a:picLocks noChangeAspect="1"/>
          </p:cNvPicPr>
          <p:nvPr/>
        </p:nvPicPr>
        <p:blipFill>
          <a:blip r:embed="rId2"/>
          <a:stretch>
            <a:fillRect/>
          </a:stretch>
        </p:blipFill>
        <p:spPr>
          <a:xfrm>
            <a:off x="6533943" y="883950"/>
            <a:ext cx="5601730" cy="5974050"/>
          </a:xfrm>
          <a:prstGeom prst="rect">
            <a:avLst/>
          </a:prstGeom>
          <a:ln>
            <a:noFill/>
          </a:ln>
          <a:effectLst>
            <a:softEdge rad="112500"/>
          </a:effectLst>
        </p:spPr>
      </p:pic>
      <p:sp>
        <p:nvSpPr>
          <p:cNvPr id="5" name="Ορθογώνιο 4">
            <a:extLst>
              <a:ext uri="{FF2B5EF4-FFF2-40B4-BE49-F238E27FC236}">
                <a16:creationId xmlns:a16="http://schemas.microsoft.com/office/drawing/2014/main" id="{CE7C36AF-D657-44D8-9E49-7453651C56AD}"/>
              </a:ext>
            </a:extLst>
          </p:cNvPr>
          <p:cNvSpPr/>
          <p:nvPr/>
        </p:nvSpPr>
        <p:spPr>
          <a:xfrm>
            <a:off x="437943" y="1895390"/>
            <a:ext cx="6096000" cy="3477875"/>
          </a:xfrm>
          <a:prstGeom prst="rect">
            <a:avLst/>
          </a:prstGeom>
        </p:spPr>
        <p:txBody>
          <a:bodyPr>
            <a:spAutoFit/>
          </a:bodyPr>
          <a:lstStyle/>
          <a:p>
            <a:r>
              <a:rPr lang="el-GR" sz="2000" dirty="0">
                <a:latin typeface="Cambria" panose="02040503050406030204" pitchFamily="18" charset="0"/>
                <a:ea typeface="Cambria" panose="02040503050406030204" pitchFamily="18" charset="0"/>
              </a:rPr>
              <a:t>«Το σύνταγμα και άλλοι νόμοι προστατεύουν τη θρησκευτική ελευθερία και στην πράξη η κυβέρνηση σέβεται σε γενικές γραμμές</a:t>
            </a:r>
            <a:r>
              <a:rPr lang="en-US" sz="2000" dirty="0">
                <a:latin typeface="Cambria" panose="02040503050406030204" pitchFamily="18" charset="0"/>
                <a:ea typeface="Cambria" panose="02040503050406030204" pitchFamily="18" charset="0"/>
              </a:rPr>
              <a:t> </a:t>
            </a:r>
            <a:r>
              <a:rPr lang="el-GR" sz="2000" dirty="0">
                <a:latin typeface="Cambria" panose="02040503050406030204" pitchFamily="18" charset="0"/>
                <a:ea typeface="Cambria" panose="02040503050406030204" pitchFamily="18" charset="0"/>
              </a:rPr>
              <a:t>τη θρησκευτική ελευθερία και λαμβάνει μέτρα για την αντιμετώπιση των προβλημάτων. Το πρωταρχικό ζήτημα παραμένει ο βαθμός στον οποίο οι θρησκευτικές ομάδες απολαμβάνουν τα ίδια νομικά προνόμια που παρέχονται στην Ορθόδοξη Εκκλησία. Η κυβέρνηση επέδειξε μια μέτρια τάση προς βελτίωση όσον αφορά την προστασία του δικαιώματος στη θρησκευτική ελευθερία.»</a:t>
            </a:r>
          </a:p>
        </p:txBody>
      </p:sp>
      <p:sp>
        <p:nvSpPr>
          <p:cNvPr id="4" name="Ορθογώνιο 3">
            <a:extLst>
              <a:ext uri="{FF2B5EF4-FFF2-40B4-BE49-F238E27FC236}">
                <a16:creationId xmlns:a16="http://schemas.microsoft.com/office/drawing/2014/main" id="{585E8062-6010-4A04-94D1-17CBBCAE4BF4}"/>
              </a:ext>
            </a:extLst>
          </p:cNvPr>
          <p:cNvSpPr/>
          <p:nvPr/>
        </p:nvSpPr>
        <p:spPr>
          <a:xfrm>
            <a:off x="356057" y="883950"/>
            <a:ext cx="5457890" cy="830997"/>
          </a:xfrm>
          <a:prstGeom prst="rect">
            <a:avLst/>
          </a:prstGeom>
        </p:spPr>
        <p:txBody>
          <a:bodyPr wrap="square">
            <a:spAutoFit/>
          </a:bodyPr>
          <a:lstStyle/>
          <a:p>
            <a:r>
              <a:rPr lang="el-GR" sz="2400" b="1" i="1" dirty="0">
                <a:solidFill>
                  <a:srgbClr val="FFC000"/>
                </a:solidFill>
                <a:latin typeface="Cambria" panose="02040503050406030204" pitchFamily="18" charset="0"/>
                <a:ea typeface="Cambria" panose="02040503050406030204" pitchFamily="18" charset="0"/>
              </a:rPr>
              <a:t>Στόχος του </a:t>
            </a:r>
            <a:r>
              <a:rPr lang="en-US" sz="2400" b="1" i="1" dirty="0">
                <a:solidFill>
                  <a:srgbClr val="FFC000"/>
                </a:solidFill>
                <a:latin typeface="Cambria" panose="02040503050406030204" pitchFamily="18" charset="0"/>
                <a:ea typeface="Cambria" panose="02040503050406030204" pitchFamily="18" charset="0"/>
              </a:rPr>
              <a:t>U. S State department for religious freedom </a:t>
            </a:r>
            <a:endParaRPr lang="el-GR" sz="2400" b="1" i="1" dirty="0">
              <a:solidFill>
                <a:srgbClr val="FFC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5896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2EF39-A515-40CD-A159-5BFB616508D1}"/>
              </a:ext>
            </a:extLst>
          </p:cNvPr>
          <p:cNvSpPr txBox="1"/>
          <p:nvPr/>
        </p:nvSpPr>
        <p:spPr>
          <a:xfrm>
            <a:off x="1205948" y="2721114"/>
            <a:ext cx="11251096" cy="707886"/>
          </a:xfrm>
          <a:prstGeom prst="rect">
            <a:avLst/>
          </a:prstGeom>
          <a:noFill/>
        </p:spPr>
        <p:txBody>
          <a:bodyPr wrap="square" rtlCol="0">
            <a:spAutoFit/>
          </a:bodyPr>
          <a:lstStyle/>
          <a:p>
            <a:r>
              <a:rPr lang="el-GR" sz="4000" b="1" dirty="0">
                <a:latin typeface="Bookman Old Style" panose="02050604050505020204" pitchFamily="18" charset="0"/>
              </a:rPr>
              <a:t>Ευχαριστώ πολύ για το χρόνο σας!!!</a:t>
            </a:r>
          </a:p>
        </p:txBody>
      </p:sp>
    </p:spTree>
    <p:extLst>
      <p:ext uri="{BB962C8B-B14F-4D97-AF65-F5344CB8AC3E}">
        <p14:creationId xmlns:p14="http://schemas.microsoft.com/office/powerpoint/2010/main" val="419698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BE740DC-2652-4799-80B3-217A8605E751}"/>
              </a:ext>
            </a:extLst>
          </p:cNvPr>
          <p:cNvSpPr/>
          <p:nvPr/>
        </p:nvSpPr>
        <p:spPr>
          <a:xfrm>
            <a:off x="583096" y="1011109"/>
            <a:ext cx="6096000" cy="3785652"/>
          </a:xfrm>
          <a:prstGeom prst="rect">
            <a:avLst/>
          </a:prstGeom>
        </p:spPr>
        <p:txBody>
          <a:bodyPr>
            <a:spAutoFit/>
          </a:bodyPr>
          <a:lstStyle/>
          <a:p>
            <a:r>
              <a:rPr lang="el-GR" sz="2000" dirty="0">
                <a:latin typeface="Cambria" panose="02040503050406030204" pitchFamily="18" charset="0"/>
                <a:ea typeface="Cambria" panose="02040503050406030204" pitchFamily="18" charset="0"/>
              </a:rPr>
              <a:t>«Η Ελληνική Ορθόδοξη Εκκλησία άσκησε σημαντική κοινωνική, πολιτική και οικονομική επιρροή. Ορισμένοι μη ορθόδοξοι πολίτες διαμαρτυρήθηκαν ότι αντιμετωπίστηκαν με καχυποψία ή ότι τους είπαν ότι δεν ήταν πραγματικά Έλληνες όταν αποκάλυψαν τις θρησκευτικές τους ευθύνες σε άλλους Έλληνες πολίτες. Άλλες θρησκευτικές ομάδες ανέφεραν </a:t>
            </a:r>
            <a:r>
              <a:rPr lang="en-US" sz="2000" dirty="0">
                <a:latin typeface="Cambria" panose="02040503050406030204" pitchFamily="18" charset="0"/>
                <a:ea typeface="Cambria" panose="02040503050406030204" pitchFamily="18" charset="0"/>
              </a:rPr>
              <a:t> </a:t>
            </a:r>
            <a:r>
              <a:rPr lang="el-GR" sz="2000" dirty="0">
                <a:latin typeface="Cambria" panose="02040503050406030204" pitchFamily="18" charset="0"/>
                <a:ea typeface="Cambria" panose="02040503050406030204" pitchFamily="18" charset="0"/>
              </a:rPr>
              <a:t>επιπλέον διακρίσεις από μέλη της κοινωνίας. Τα μέλη της μουσουλμανικής μειονότητας στη Θράκη βρίσκονταν  στην απασχόληση του δημόσιου τομέα και κανένα μουσουλμανικό στρατιωτικό προσωπικό δεν προχώρησε σε θέσεις αξιωματικών.</a:t>
            </a:r>
          </a:p>
        </p:txBody>
      </p:sp>
      <p:sp>
        <p:nvSpPr>
          <p:cNvPr id="3" name="Ορθογώνιο 2">
            <a:extLst>
              <a:ext uri="{FF2B5EF4-FFF2-40B4-BE49-F238E27FC236}">
                <a16:creationId xmlns:a16="http://schemas.microsoft.com/office/drawing/2014/main" id="{9928D62F-878C-41E5-A05E-CED2A5998C62}"/>
              </a:ext>
            </a:extLst>
          </p:cNvPr>
          <p:cNvSpPr/>
          <p:nvPr/>
        </p:nvSpPr>
        <p:spPr>
          <a:xfrm>
            <a:off x="583096" y="4671727"/>
            <a:ext cx="6096000" cy="1323439"/>
          </a:xfrm>
          <a:prstGeom prst="rect">
            <a:avLst/>
          </a:prstGeom>
        </p:spPr>
        <p:txBody>
          <a:bodyPr>
            <a:spAutoFit/>
          </a:bodyPr>
          <a:lstStyle/>
          <a:p>
            <a:r>
              <a:rPr lang="el-GR" sz="2000" dirty="0">
                <a:latin typeface="Cambria" panose="02040503050406030204" pitchFamily="18" charset="0"/>
                <a:ea typeface="Cambria" panose="02040503050406030204" pitchFamily="18" charset="0"/>
              </a:rPr>
              <a:t>Η κυβέρνηση των ΗΠΑ συζήτησε τη θρησκευτική ελευθερία με την κυβέρνηση ως μέρος της συνολικής πολιτικής της για την προώθηση των ανθρωπίνων δικαιωμάτων».</a:t>
            </a:r>
          </a:p>
        </p:txBody>
      </p:sp>
      <p:sp>
        <p:nvSpPr>
          <p:cNvPr id="4" name="TextBox 3">
            <a:extLst>
              <a:ext uri="{FF2B5EF4-FFF2-40B4-BE49-F238E27FC236}">
                <a16:creationId xmlns:a16="http://schemas.microsoft.com/office/drawing/2014/main" id="{6C99AB93-906D-4FDE-841E-9173A1BC0655}"/>
              </a:ext>
            </a:extLst>
          </p:cNvPr>
          <p:cNvSpPr txBox="1"/>
          <p:nvPr/>
        </p:nvSpPr>
        <p:spPr>
          <a:xfrm>
            <a:off x="7248939" y="1662719"/>
            <a:ext cx="4717774"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98</a:t>
            </a:r>
            <a:r>
              <a:rPr lang="el-GR"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των Ελλήνων πολιτών Χριστιανοί Ορθόδοξοι</a:t>
            </a:r>
          </a:p>
          <a:p>
            <a:pPr marL="285750" indent="-285750">
              <a:buFont typeface="Arial" panose="020B0604020202020204" pitchFamily="34" charset="0"/>
              <a:buChar char="•"/>
            </a:pPr>
            <a:r>
              <a:rPr lang="el-GR" dirty="0">
                <a:latin typeface="Cambria" panose="02040503050406030204" pitchFamily="18" charset="0"/>
                <a:ea typeface="Cambria" panose="02040503050406030204" pitchFamily="18" charset="0"/>
              </a:rPr>
              <a:t>1.3 % Μουσουλμάνοι της Θράκης</a:t>
            </a:r>
          </a:p>
          <a:p>
            <a:pPr marL="285750" indent="-285750">
              <a:buFont typeface="Arial" panose="020B0604020202020204" pitchFamily="34" charset="0"/>
              <a:buChar char="•"/>
            </a:pPr>
            <a:r>
              <a:rPr lang="el-GR" dirty="0">
                <a:latin typeface="Cambria" panose="02040503050406030204" pitchFamily="18" charset="0"/>
                <a:ea typeface="Cambria" panose="02040503050406030204" pitchFamily="18" charset="0"/>
              </a:rPr>
              <a:t>Οι υπόλοιποι ήταν εβραίοι, προτεστάντες, ρωμαιοκαθολικοί, παλαιοημερολογίτες, μάρτυρες του Ιεχωβά, μορμόνοι, σαϊεντολόγοι κ.ά. </a:t>
            </a:r>
          </a:p>
        </p:txBody>
      </p:sp>
      <p:sp>
        <p:nvSpPr>
          <p:cNvPr id="5" name="Ορθογώνιο 4">
            <a:extLst>
              <a:ext uri="{FF2B5EF4-FFF2-40B4-BE49-F238E27FC236}">
                <a16:creationId xmlns:a16="http://schemas.microsoft.com/office/drawing/2014/main" id="{6C84BB12-6B48-4359-BA47-9E2694124110}"/>
              </a:ext>
            </a:extLst>
          </p:cNvPr>
          <p:cNvSpPr/>
          <p:nvPr/>
        </p:nvSpPr>
        <p:spPr>
          <a:xfrm>
            <a:off x="4788177" y="234272"/>
            <a:ext cx="2350195" cy="523220"/>
          </a:xfrm>
          <a:prstGeom prst="rect">
            <a:avLst/>
          </a:prstGeom>
        </p:spPr>
        <p:txBody>
          <a:bodyPr wrap="none">
            <a:spAutoFit/>
          </a:bodyPr>
          <a:lstStyle/>
          <a:p>
            <a:r>
              <a:rPr lang="el-GR" sz="2800" b="1" dirty="0">
                <a:solidFill>
                  <a:srgbClr val="FFC000"/>
                </a:solidFill>
                <a:latin typeface="Cambria" panose="02040503050406030204" pitchFamily="18" charset="0"/>
                <a:ea typeface="Cambria" panose="02040503050406030204" pitchFamily="18" charset="0"/>
              </a:rPr>
              <a:t>Ελλάδα 2011</a:t>
            </a:r>
          </a:p>
        </p:txBody>
      </p:sp>
      <p:sp>
        <p:nvSpPr>
          <p:cNvPr id="6" name="TextBox 5">
            <a:extLst>
              <a:ext uri="{FF2B5EF4-FFF2-40B4-BE49-F238E27FC236}">
                <a16:creationId xmlns:a16="http://schemas.microsoft.com/office/drawing/2014/main" id="{BA0CDE1B-8200-4585-8780-2042FDBD33B8}"/>
              </a:ext>
            </a:extLst>
          </p:cNvPr>
          <p:cNvSpPr txBox="1"/>
          <p:nvPr/>
        </p:nvSpPr>
        <p:spPr>
          <a:xfrm>
            <a:off x="7818782" y="1011109"/>
            <a:ext cx="4147931" cy="369332"/>
          </a:xfrm>
          <a:prstGeom prst="rect">
            <a:avLst/>
          </a:prstGeom>
          <a:noFill/>
        </p:spPr>
        <p:txBody>
          <a:bodyPr wrap="square" rtlCol="0">
            <a:spAutoFit/>
          </a:bodyPr>
          <a:lstStyle/>
          <a:p>
            <a:r>
              <a:rPr lang="el-GR" b="1" u="sng" dirty="0"/>
              <a:t>Θρησκευτική δημογραφία 2011</a:t>
            </a:r>
          </a:p>
        </p:txBody>
      </p:sp>
    </p:spTree>
    <p:extLst>
      <p:ext uri="{BB962C8B-B14F-4D97-AF65-F5344CB8AC3E}">
        <p14:creationId xmlns:p14="http://schemas.microsoft.com/office/powerpoint/2010/main" val="118690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66EE75E-456C-488B-AE52-FAE337DC45E3}"/>
              </a:ext>
            </a:extLst>
          </p:cNvPr>
          <p:cNvPicPr>
            <a:picLocks noChangeAspect="1"/>
          </p:cNvPicPr>
          <p:nvPr/>
        </p:nvPicPr>
        <p:blipFill>
          <a:blip r:embed="rId2"/>
          <a:stretch>
            <a:fillRect/>
          </a:stretch>
        </p:blipFill>
        <p:spPr>
          <a:xfrm>
            <a:off x="4691270" y="1072811"/>
            <a:ext cx="7122007" cy="4712378"/>
          </a:xfrm>
          <a:prstGeom prst="rect">
            <a:avLst/>
          </a:prstGeom>
          <a:ln>
            <a:noFill/>
          </a:ln>
          <a:effectLst>
            <a:softEdge rad="112500"/>
          </a:effectLst>
        </p:spPr>
      </p:pic>
      <p:sp>
        <p:nvSpPr>
          <p:cNvPr id="4" name="TextBox 3">
            <a:extLst>
              <a:ext uri="{FF2B5EF4-FFF2-40B4-BE49-F238E27FC236}">
                <a16:creationId xmlns:a16="http://schemas.microsoft.com/office/drawing/2014/main" id="{F84A2AF0-5D84-495C-B335-BDB4AAEBF3BA}"/>
              </a:ext>
            </a:extLst>
          </p:cNvPr>
          <p:cNvSpPr txBox="1"/>
          <p:nvPr/>
        </p:nvSpPr>
        <p:spPr>
          <a:xfrm>
            <a:off x="5119171" y="275319"/>
            <a:ext cx="9524482" cy="461665"/>
          </a:xfrm>
          <a:prstGeom prst="rect">
            <a:avLst/>
          </a:prstGeom>
          <a:noFill/>
        </p:spPr>
        <p:txBody>
          <a:bodyPr wrap="square" rtlCol="0">
            <a:spAutoFit/>
          </a:bodyPr>
          <a:lstStyle/>
          <a:p>
            <a:r>
              <a:rPr lang="el-GR" sz="2400" b="1" dirty="0">
                <a:solidFill>
                  <a:srgbClr val="FFC000"/>
                </a:solidFill>
                <a:latin typeface="Cambria" panose="02040503050406030204" pitchFamily="18" charset="0"/>
                <a:ea typeface="Cambria" panose="02040503050406030204" pitchFamily="18" charset="0"/>
              </a:rPr>
              <a:t>Δίγλωσσα νηπιαγωγεία στη Θράκη (Ξάνθη)</a:t>
            </a:r>
          </a:p>
        </p:txBody>
      </p:sp>
      <p:sp>
        <p:nvSpPr>
          <p:cNvPr id="5" name="Ορθογώνιο 4">
            <a:extLst>
              <a:ext uri="{FF2B5EF4-FFF2-40B4-BE49-F238E27FC236}">
                <a16:creationId xmlns:a16="http://schemas.microsoft.com/office/drawing/2014/main" id="{8C46EC6F-D2DA-4079-A552-1D0916DCAB28}"/>
              </a:ext>
            </a:extLst>
          </p:cNvPr>
          <p:cNvSpPr/>
          <p:nvPr/>
        </p:nvSpPr>
        <p:spPr>
          <a:xfrm>
            <a:off x="378723" y="903693"/>
            <a:ext cx="4312547" cy="5324535"/>
          </a:xfrm>
          <a:prstGeom prst="rect">
            <a:avLst/>
          </a:prstGeom>
        </p:spPr>
        <p:txBody>
          <a:bodyPr wrap="square">
            <a:spAutoFit/>
          </a:bodyPr>
          <a:lstStyle/>
          <a:p>
            <a:r>
              <a:rPr lang="el-GR" sz="2000" dirty="0"/>
              <a:t>«</a:t>
            </a:r>
            <a:r>
              <a:rPr lang="el-GR" sz="2000" dirty="0">
                <a:latin typeface="Cambria" panose="02040503050406030204" pitchFamily="18" charset="0"/>
                <a:ea typeface="Cambria" panose="02040503050406030204" pitchFamily="18" charset="0"/>
              </a:rPr>
              <a:t>Και εδώ οι νηπιαγωγοί σεβόμενοι τη διαφορετικότητα, την κουλτούρα και την ιδιαίτερη πολιτισμική παράδοση των μαθητών τους με στοχευόμενες δράσεις υλοποιούν το έργο τους αποτελεσματικά αποδίδοντας αξία στη γλώσσα τους  και τους πολιτισμούς προέλευσης  των μαθητών τους,  μεταδίδοντας έτσι στους  γηγενείς μαθητές ένα έντονο μήνυμα σεβασμού προς τη γλώσσα και τον πολιτισμό τους, γεγονός που αποδεικνύεται κατά γενική παραδοχή και από την καλή χρήση της ελληνικής γλώσσας  των μαθητών που επιλέγουν να φοιτήσουν σε δημόσια σχολεία».</a:t>
            </a:r>
          </a:p>
        </p:txBody>
      </p:sp>
      <p:sp>
        <p:nvSpPr>
          <p:cNvPr id="6" name="Ορθογώνιο 5">
            <a:extLst>
              <a:ext uri="{FF2B5EF4-FFF2-40B4-BE49-F238E27FC236}">
                <a16:creationId xmlns:a16="http://schemas.microsoft.com/office/drawing/2014/main" id="{075E504F-178C-4DE2-ADFE-2C8C1586D373}"/>
              </a:ext>
            </a:extLst>
          </p:cNvPr>
          <p:cNvSpPr/>
          <p:nvPr/>
        </p:nvSpPr>
        <p:spPr>
          <a:xfrm>
            <a:off x="4593092" y="5932758"/>
            <a:ext cx="7598908" cy="523220"/>
          </a:xfrm>
          <a:prstGeom prst="rect">
            <a:avLst/>
          </a:prstGeom>
        </p:spPr>
        <p:txBody>
          <a:bodyPr wrap="square">
            <a:spAutoFit/>
          </a:bodyPr>
          <a:lstStyle/>
          <a:p>
            <a:pPr marL="285750" indent="-285750">
              <a:buFont typeface="Arial" panose="020B0604020202020204" pitchFamily="34" charset="0"/>
              <a:buChar char="•"/>
            </a:pPr>
            <a:r>
              <a:rPr lang="en-US" sz="1400" dirty="0">
                <a:solidFill>
                  <a:srgbClr val="00B0F0"/>
                </a:solidFill>
              </a:rPr>
              <a:t>https://www.xanthinet.gr/index.php/home/item/5269-diglossa-nipiagogeia-sti-thraki-antidroyn-oi-ekpaideftikoi</a:t>
            </a:r>
            <a:endParaRPr lang="el-GR" sz="1400" dirty="0">
              <a:solidFill>
                <a:srgbClr val="00B0F0"/>
              </a:solidFill>
            </a:endParaRPr>
          </a:p>
        </p:txBody>
      </p:sp>
      <p:sp>
        <p:nvSpPr>
          <p:cNvPr id="2" name="Ορθογώνιο 1">
            <a:extLst>
              <a:ext uri="{FF2B5EF4-FFF2-40B4-BE49-F238E27FC236}">
                <a16:creationId xmlns:a16="http://schemas.microsoft.com/office/drawing/2014/main" id="{CD6213B4-B182-410C-9EB5-CB83EF6DB9BC}"/>
              </a:ext>
            </a:extLst>
          </p:cNvPr>
          <p:cNvSpPr/>
          <p:nvPr/>
        </p:nvSpPr>
        <p:spPr>
          <a:xfrm>
            <a:off x="2115404" y="336874"/>
            <a:ext cx="1377374" cy="461665"/>
          </a:xfrm>
          <a:prstGeom prst="rect">
            <a:avLst/>
          </a:prstGeom>
        </p:spPr>
        <p:txBody>
          <a:bodyPr wrap="square">
            <a:spAutoFit/>
          </a:bodyPr>
          <a:lstStyle/>
          <a:p>
            <a:r>
              <a:rPr lang="el-GR" sz="2400" b="1" dirty="0">
                <a:solidFill>
                  <a:srgbClr val="FFC000"/>
                </a:solidFill>
              </a:rPr>
              <a:t>2011</a:t>
            </a:r>
          </a:p>
        </p:txBody>
      </p:sp>
    </p:spTree>
    <p:extLst>
      <p:ext uri="{BB962C8B-B14F-4D97-AF65-F5344CB8AC3E}">
        <p14:creationId xmlns:p14="http://schemas.microsoft.com/office/powerpoint/2010/main" val="121426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1369C5C7-1BAC-49A9-ABBE-C116952EA704}"/>
              </a:ext>
            </a:extLst>
          </p:cNvPr>
          <p:cNvSpPr/>
          <p:nvPr/>
        </p:nvSpPr>
        <p:spPr>
          <a:xfrm>
            <a:off x="169283" y="364544"/>
            <a:ext cx="4485564" cy="5016758"/>
          </a:xfrm>
          <a:prstGeom prst="rect">
            <a:avLst/>
          </a:prstGeom>
        </p:spPr>
        <p:txBody>
          <a:bodyPr wrap="square">
            <a:spAutoFit/>
          </a:bodyPr>
          <a:lstStyle/>
          <a:p>
            <a:r>
              <a:rPr lang="el-GR" sz="2000" dirty="0">
                <a:latin typeface="Cambria" panose="02040503050406030204" pitchFamily="18" charset="0"/>
                <a:ea typeface="Cambria" panose="02040503050406030204" pitchFamily="18" charset="0"/>
              </a:rPr>
              <a:t>«Η κυβέρνηση υποστηρίζει ότι οι μουσουλμάνοι που ζουν εκτός Θράκης δεν καλύπτονται από τη Συνθήκη της Λοζάνης και επομένως δεν απολαμβάνουν τα δικαιώματα που παρέχει η συνθήκη στους μουσουλμάνους που κατοικούν στη Θράκη. Ορισμένοι μουσουλμάνοι στα Δωδεκάνησα ισχυρίζονται ότι αξίζουν την αναγνώριση και τα δικαιώματα που προβλέπονται από τη συνθήκη».</a:t>
            </a:r>
          </a:p>
          <a:p>
            <a:endParaRPr lang="el-GR" sz="2000" dirty="0">
              <a:latin typeface="Cambria" panose="02040503050406030204" pitchFamily="18" charset="0"/>
              <a:ea typeface="Cambria" panose="02040503050406030204" pitchFamily="18" charset="0"/>
            </a:endParaRPr>
          </a:p>
          <a:p>
            <a:r>
              <a:rPr lang="el-GR" sz="2000" dirty="0">
                <a:latin typeface="Cambria" panose="02040503050406030204" pitchFamily="18" charset="0"/>
                <a:ea typeface="Cambria" panose="02040503050406030204" pitchFamily="18" charset="0"/>
              </a:rPr>
              <a:t>2011: Ιδρύεται το Δίκτυο Καταγραφής Ρατσιστικών Βιαιοπραγιών ανακοίνωσε 27 περιστατικά λεκτικής κατάχρησης σε μουσουλμάνους.</a:t>
            </a:r>
          </a:p>
        </p:txBody>
      </p:sp>
      <p:pic>
        <p:nvPicPr>
          <p:cNvPr id="4" name="Εικόνα 3">
            <a:extLst>
              <a:ext uri="{FF2B5EF4-FFF2-40B4-BE49-F238E27FC236}">
                <a16:creationId xmlns:a16="http://schemas.microsoft.com/office/drawing/2014/main" id="{7FA0BC53-2348-4750-9554-C05A5AD79AEE}"/>
              </a:ext>
            </a:extLst>
          </p:cNvPr>
          <p:cNvPicPr>
            <a:picLocks noChangeAspect="1"/>
          </p:cNvPicPr>
          <p:nvPr/>
        </p:nvPicPr>
        <p:blipFill>
          <a:blip r:embed="rId2"/>
          <a:stretch>
            <a:fillRect/>
          </a:stretch>
        </p:blipFill>
        <p:spPr>
          <a:xfrm>
            <a:off x="4849314" y="756690"/>
            <a:ext cx="5022762" cy="5909132"/>
          </a:xfrm>
          <a:prstGeom prst="rect">
            <a:avLst/>
          </a:prstGeom>
          <a:ln>
            <a:noFill/>
          </a:ln>
          <a:effectLst>
            <a:softEdge rad="112500"/>
          </a:effectLst>
        </p:spPr>
      </p:pic>
      <p:sp>
        <p:nvSpPr>
          <p:cNvPr id="5" name="TextBox 4">
            <a:extLst>
              <a:ext uri="{FF2B5EF4-FFF2-40B4-BE49-F238E27FC236}">
                <a16:creationId xmlns:a16="http://schemas.microsoft.com/office/drawing/2014/main" id="{02508639-D5CB-47F1-A272-5D6565F3EDD1}"/>
              </a:ext>
            </a:extLst>
          </p:cNvPr>
          <p:cNvSpPr txBox="1"/>
          <p:nvPr/>
        </p:nvSpPr>
        <p:spPr>
          <a:xfrm>
            <a:off x="6044997" y="99061"/>
            <a:ext cx="5977720" cy="400110"/>
          </a:xfrm>
          <a:prstGeom prst="rect">
            <a:avLst/>
          </a:prstGeom>
          <a:noFill/>
        </p:spPr>
        <p:txBody>
          <a:bodyPr wrap="square" rtlCol="0">
            <a:spAutoFit/>
          </a:bodyPr>
          <a:lstStyle/>
          <a:p>
            <a:r>
              <a:rPr lang="el-GR" sz="2000" dirty="0">
                <a:solidFill>
                  <a:srgbClr val="FFC000"/>
                </a:solidFill>
                <a:latin typeface="Cambria" panose="02040503050406030204" pitchFamily="18" charset="0"/>
                <a:ea typeface="Cambria" panose="02040503050406030204" pitchFamily="18" charset="0"/>
              </a:rPr>
              <a:t>Μουσουλμανική κοινότητα της Ρόδου</a:t>
            </a:r>
          </a:p>
        </p:txBody>
      </p:sp>
      <p:pic>
        <p:nvPicPr>
          <p:cNvPr id="6" name="Εικόνα 5">
            <a:extLst>
              <a:ext uri="{FF2B5EF4-FFF2-40B4-BE49-F238E27FC236}">
                <a16:creationId xmlns:a16="http://schemas.microsoft.com/office/drawing/2014/main" id="{0611E310-1BF2-40D6-AA6E-B8A8983E665D}"/>
              </a:ext>
            </a:extLst>
          </p:cNvPr>
          <p:cNvPicPr>
            <a:picLocks noChangeAspect="1"/>
          </p:cNvPicPr>
          <p:nvPr/>
        </p:nvPicPr>
        <p:blipFill>
          <a:blip r:embed="rId3"/>
          <a:stretch>
            <a:fillRect/>
          </a:stretch>
        </p:blipFill>
        <p:spPr>
          <a:xfrm>
            <a:off x="9723813" y="1711813"/>
            <a:ext cx="2359595" cy="4050051"/>
          </a:xfrm>
          <a:prstGeom prst="rect">
            <a:avLst/>
          </a:prstGeom>
          <a:ln>
            <a:noFill/>
          </a:ln>
          <a:effectLst>
            <a:softEdge rad="112500"/>
          </a:effectLst>
        </p:spPr>
      </p:pic>
      <p:sp>
        <p:nvSpPr>
          <p:cNvPr id="2" name="Ορθογώνιο 1">
            <a:extLst>
              <a:ext uri="{FF2B5EF4-FFF2-40B4-BE49-F238E27FC236}">
                <a16:creationId xmlns:a16="http://schemas.microsoft.com/office/drawing/2014/main" id="{D61EF91A-6C60-4E99-822D-E8AD68C11320}"/>
              </a:ext>
            </a:extLst>
          </p:cNvPr>
          <p:cNvSpPr/>
          <p:nvPr/>
        </p:nvSpPr>
        <p:spPr>
          <a:xfrm>
            <a:off x="169283" y="6088423"/>
            <a:ext cx="4679486" cy="307777"/>
          </a:xfrm>
          <a:prstGeom prst="rect">
            <a:avLst/>
          </a:prstGeom>
        </p:spPr>
        <p:txBody>
          <a:bodyPr wrap="none">
            <a:spAutoFit/>
          </a:bodyPr>
          <a:lstStyle/>
          <a:p>
            <a:r>
              <a:rPr lang="en-US" sz="1400" dirty="0">
                <a:solidFill>
                  <a:srgbClr val="00B0F0"/>
                </a:solidFill>
              </a:rPr>
              <a:t>https://www.youtube.com/watch?v=XQlpBu3MuXg</a:t>
            </a:r>
            <a:endParaRPr lang="el-GR" sz="1400" dirty="0">
              <a:solidFill>
                <a:srgbClr val="00B0F0"/>
              </a:solidFill>
            </a:endParaRPr>
          </a:p>
        </p:txBody>
      </p:sp>
      <p:sp>
        <p:nvSpPr>
          <p:cNvPr id="7" name="TextBox 6">
            <a:extLst>
              <a:ext uri="{FF2B5EF4-FFF2-40B4-BE49-F238E27FC236}">
                <a16:creationId xmlns:a16="http://schemas.microsoft.com/office/drawing/2014/main" id="{A95D49EB-1C23-4FA0-A851-890E6C7C0C2A}"/>
              </a:ext>
            </a:extLst>
          </p:cNvPr>
          <p:cNvSpPr txBox="1"/>
          <p:nvPr/>
        </p:nvSpPr>
        <p:spPr>
          <a:xfrm>
            <a:off x="186909" y="5707861"/>
            <a:ext cx="2133015" cy="369332"/>
          </a:xfrm>
          <a:prstGeom prst="rect">
            <a:avLst/>
          </a:prstGeom>
          <a:noFill/>
        </p:spPr>
        <p:txBody>
          <a:bodyPr wrap="square" rtlCol="0">
            <a:spAutoFit/>
          </a:bodyPr>
          <a:lstStyle/>
          <a:p>
            <a:r>
              <a:rPr lang="el-GR" dirty="0">
                <a:latin typeface="Cambria" panose="02040503050406030204" pitchFamily="18" charset="0"/>
                <a:ea typeface="Cambria" panose="02040503050406030204" pitchFamily="18" charset="0"/>
              </a:rPr>
              <a:t>Μουσουλμάνοι</a:t>
            </a:r>
          </a:p>
        </p:txBody>
      </p:sp>
    </p:spTree>
    <p:extLst>
      <p:ext uri="{BB962C8B-B14F-4D97-AF65-F5344CB8AC3E}">
        <p14:creationId xmlns:p14="http://schemas.microsoft.com/office/powerpoint/2010/main" val="284065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E80EC5-2FCA-4C35-ABE0-FA0865B16C98}"/>
              </a:ext>
            </a:extLst>
          </p:cNvPr>
          <p:cNvSpPr txBox="1"/>
          <p:nvPr/>
        </p:nvSpPr>
        <p:spPr>
          <a:xfrm>
            <a:off x="5247861" y="384800"/>
            <a:ext cx="7580244" cy="461665"/>
          </a:xfrm>
          <a:prstGeom prst="rect">
            <a:avLst/>
          </a:prstGeom>
          <a:noFill/>
        </p:spPr>
        <p:txBody>
          <a:bodyPr wrap="square" rtlCol="0">
            <a:spAutoFit/>
          </a:bodyPr>
          <a:lstStyle/>
          <a:p>
            <a:r>
              <a:rPr lang="el-GR" sz="2400" b="1" dirty="0">
                <a:solidFill>
                  <a:srgbClr val="FFC000"/>
                </a:solidFill>
                <a:latin typeface="Cambria" panose="02040503050406030204" pitchFamily="18" charset="0"/>
                <a:ea typeface="Cambria" panose="02040503050406030204" pitchFamily="18" charset="0"/>
              </a:rPr>
              <a:t>Ελλάδα  2012</a:t>
            </a:r>
          </a:p>
        </p:txBody>
      </p:sp>
      <p:sp>
        <p:nvSpPr>
          <p:cNvPr id="3" name="TextBox 2">
            <a:extLst>
              <a:ext uri="{FF2B5EF4-FFF2-40B4-BE49-F238E27FC236}">
                <a16:creationId xmlns:a16="http://schemas.microsoft.com/office/drawing/2014/main" id="{DB13A245-DB84-4FEA-8E32-0B4F2E4C6376}"/>
              </a:ext>
            </a:extLst>
          </p:cNvPr>
          <p:cNvSpPr txBox="1"/>
          <p:nvPr/>
        </p:nvSpPr>
        <p:spPr>
          <a:xfrm>
            <a:off x="7407964" y="1102511"/>
            <a:ext cx="4784036" cy="461665"/>
          </a:xfrm>
          <a:prstGeom prst="rect">
            <a:avLst/>
          </a:prstGeom>
          <a:noFill/>
        </p:spPr>
        <p:txBody>
          <a:bodyPr wrap="square" rtlCol="0">
            <a:spAutoFit/>
          </a:bodyPr>
          <a:lstStyle/>
          <a:p>
            <a:r>
              <a:rPr lang="el-GR" sz="2400" u="sng" dirty="0">
                <a:latin typeface="Cambria" panose="02040503050406030204" pitchFamily="18" charset="0"/>
                <a:ea typeface="Cambria" panose="02040503050406030204" pitchFamily="18" charset="0"/>
              </a:rPr>
              <a:t>Θρησκευτική δημογραφία 2012</a:t>
            </a:r>
          </a:p>
        </p:txBody>
      </p:sp>
      <p:sp>
        <p:nvSpPr>
          <p:cNvPr id="4" name="TextBox 3">
            <a:extLst>
              <a:ext uri="{FF2B5EF4-FFF2-40B4-BE49-F238E27FC236}">
                <a16:creationId xmlns:a16="http://schemas.microsoft.com/office/drawing/2014/main" id="{95C113E7-5226-429B-96AD-54E46EF67677}"/>
              </a:ext>
            </a:extLst>
          </p:cNvPr>
          <p:cNvSpPr txBox="1"/>
          <p:nvPr/>
        </p:nvSpPr>
        <p:spPr>
          <a:xfrm>
            <a:off x="7050156" y="1696278"/>
            <a:ext cx="4625009" cy="4093428"/>
          </a:xfrm>
          <a:prstGeom prst="rect">
            <a:avLst/>
          </a:prstGeom>
          <a:noFill/>
        </p:spPr>
        <p:txBody>
          <a:bodyPr wrap="square" rtlCol="0">
            <a:spAutoFit/>
          </a:bodyPr>
          <a:lstStyle/>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Το 98 % του ελληνικού πληθυσμού αυτοπροσδιορίζεται ελληνορθόδοξο.</a:t>
            </a: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1,3 % παραμένουν μουσουλμάνοι της Θράκης.</a:t>
            </a: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500.000-700.000 μουσουλμάνοι στην Αττική (Ιράκ. Αφγανιστάν, Αλβανία, Μπαγκλαντές, Συρία, Βόρεια Αφρική, Πακιστάν). </a:t>
            </a: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Οι υπόλοιποι εβραίοι, προτεστάντες, ρωμαιοκαθολικοί, παλαιοημερολογίτες, μάρτυρες του Ιεχωβά, μορμόνοι, σαϊεντολόγοι,</a:t>
            </a:r>
            <a:r>
              <a:rPr lang="en-US" sz="2000" dirty="0">
                <a:latin typeface="Cambria" panose="02040503050406030204" pitchFamily="18" charset="0"/>
                <a:ea typeface="Cambria" panose="02040503050406030204" pitchFamily="18" charset="0"/>
              </a:rPr>
              <a:t> Hare Krishnas</a:t>
            </a:r>
            <a:r>
              <a:rPr lang="el-GR" sz="2000" dirty="0">
                <a:latin typeface="Cambria" panose="02040503050406030204" pitchFamily="18" charset="0"/>
                <a:ea typeface="Cambria" panose="02040503050406030204" pitchFamily="18" charset="0"/>
              </a:rPr>
              <a:t> κ.ά.</a:t>
            </a:r>
          </a:p>
        </p:txBody>
      </p:sp>
      <p:sp>
        <p:nvSpPr>
          <p:cNvPr id="6" name="Ορθογώνιο 5">
            <a:extLst>
              <a:ext uri="{FF2B5EF4-FFF2-40B4-BE49-F238E27FC236}">
                <a16:creationId xmlns:a16="http://schemas.microsoft.com/office/drawing/2014/main" id="{17A0E446-62AC-4A50-A983-EAA46C658BE1}"/>
              </a:ext>
            </a:extLst>
          </p:cNvPr>
          <p:cNvSpPr/>
          <p:nvPr/>
        </p:nvSpPr>
        <p:spPr>
          <a:xfrm>
            <a:off x="225288" y="1245740"/>
            <a:ext cx="6930886" cy="1323439"/>
          </a:xfrm>
          <a:prstGeom prst="rect">
            <a:avLst/>
          </a:prstGeom>
        </p:spPr>
        <p:txBody>
          <a:bodyPr wrap="square">
            <a:spAutoFit/>
          </a:bodyPr>
          <a:lstStyle/>
          <a:p>
            <a:r>
              <a:rPr lang="el-GR" sz="2000" dirty="0">
                <a:latin typeface="Cambria" panose="02040503050406030204" pitchFamily="18" charset="0"/>
                <a:ea typeface="Cambria" panose="02040503050406030204" pitchFamily="18" charset="0"/>
              </a:rPr>
              <a:t>«Τα δημόσια σχολεία δεν προσφέρουν εναλλακτική δραστηριότητα ή μη ορθόδοξη θρησκευτική διδασκαλία στα παιδιά. Αντιθέτως, πολλά ιδιωτικά σχολεία προσφέρουν εναλλακτικές θρησκευτικές οδηγίες στους μαθητές τους».</a:t>
            </a:r>
            <a:endParaRPr lang="el-GR" dirty="0"/>
          </a:p>
        </p:txBody>
      </p:sp>
      <p:sp>
        <p:nvSpPr>
          <p:cNvPr id="8" name="Ορθογώνιο 7">
            <a:extLst>
              <a:ext uri="{FF2B5EF4-FFF2-40B4-BE49-F238E27FC236}">
                <a16:creationId xmlns:a16="http://schemas.microsoft.com/office/drawing/2014/main" id="{6F76D55A-F2D2-4BCA-8A67-5942FEC32F8C}"/>
              </a:ext>
            </a:extLst>
          </p:cNvPr>
          <p:cNvSpPr/>
          <p:nvPr/>
        </p:nvSpPr>
        <p:spPr>
          <a:xfrm>
            <a:off x="225288" y="2619607"/>
            <a:ext cx="6785113" cy="3170099"/>
          </a:xfrm>
          <a:prstGeom prst="rect">
            <a:avLst/>
          </a:prstGeom>
        </p:spPr>
        <p:txBody>
          <a:bodyPr wrap="square">
            <a:spAutoFit/>
          </a:bodyPr>
          <a:lstStyle/>
          <a:p>
            <a:r>
              <a:rPr lang="el-GR" sz="2000" dirty="0">
                <a:latin typeface="Cambria" panose="02040503050406030204" pitchFamily="18" charset="0"/>
                <a:ea typeface="Cambria" panose="02040503050406030204" pitchFamily="18" charset="0"/>
              </a:rPr>
              <a:t>«Οι θρησκευτικές ομάδες όπως των Σαϊεντολόγων, των Hare Krishnas και των πολυθεϊστικών ελληνικών ομάδων, που δεν έλαβαν ποτέ άδειες οικίας προσευχής, αντιμετωπίζουν νομικές και διοικητικές επιβαρύνσεις και δεν μπορούν να λειτουργήσουν ως θρησκευτικά νομικά πρόσωπα. Οι Σαϊντολόγοι και οι πολυθεϊστικοί θρησκευτικοί όμιλοι της Ελλάδας λειτουργούν ως εγγεγραμμένοι μη κερδοσκοπικοί οργανισμοί αστικού δικαίου. Η κυβέρνηση δεν αναγνωρίζει νόμιμα γάμους που διεξάγονται από θρησκευτικούς ηγέτες των ομάδων αυτών».</a:t>
            </a:r>
          </a:p>
        </p:txBody>
      </p:sp>
    </p:spTree>
    <p:extLst>
      <p:ext uri="{BB962C8B-B14F-4D97-AF65-F5344CB8AC3E}">
        <p14:creationId xmlns:p14="http://schemas.microsoft.com/office/powerpoint/2010/main" val="315949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976A4A-0077-4552-8B14-0560075BFB5C}"/>
              </a:ext>
            </a:extLst>
          </p:cNvPr>
          <p:cNvSpPr txBox="1"/>
          <p:nvPr/>
        </p:nvSpPr>
        <p:spPr>
          <a:xfrm>
            <a:off x="201052" y="936010"/>
            <a:ext cx="6268278" cy="4985980"/>
          </a:xfrm>
          <a:prstGeom prst="rect">
            <a:avLst/>
          </a:prstGeom>
          <a:noFill/>
        </p:spPr>
        <p:txBody>
          <a:bodyPr wrap="square" rtlCol="0">
            <a:spAutoFit/>
          </a:bodyPr>
          <a:lstStyle/>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Οι γάμοι των Σαϊεντολόγων και των Ελλήνων πολυθεϊστών δεν αναγνωρίζονται από το ελληνικό κράτος.</a:t>
            </a: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 Εμπρηστές επιτέθηκαν σε διάφορα μέρη λατρείας, συμπεριλαμβανομένων των άτυπων τζαμιών στο κέντρο της Αθήνας και των Μαρτύρων του Ιεχωβά στη Θεσσαλονίκη, στην Ηγουμενίτσα και στις Σέρρες. Η αστυνομία ξεκίνησε έρευνες σε κάθε περίπτωση, αλλά δεν αναγνώρισε τους δράστες. </a:t>
            </a:r>
          </a:p>
          <a:p>
            <a:pPr marL="285750" indent="-285750">
              <a:buFont typeface="Arial" panose="020B0604020202020204" pitchFamily="34" charset="0"/>
              <a:buChar char="•"/>
            </a:pPr>
            <a:r>
              <a:rPr lang="el-GR" sz="2000" dirty="0">
                <a:latin typeface="Cambria" panose="02040503050406030204" pitchFamily="18" charset="0"/>
                <a:ea typeface="Cambria" panose="02040503050406030204" pitchFamily="18" charset="0"/>
              </a:rPr>
              <a:t>Τον Απρίλιο, άγνωστοι δράστες σχεδίαζαν σβάστικες στην πόρτα του εβραϊκού νεκροταφείου στα Ιωάννινα. Μετά το περιστατικό, η κυβέρνηση εξέδωσε δήλωση που καταδικάζει την βεβήλωση, καθώς και όλες τις πράξεις μισαλλοδοξίας και αντισημιτισμού.</a:t>
            </a:r>
          </a:p>
          <a:p>
            <a:endParaRPr lang="el-GR" dirty="0"/>
          </a:p>
        </p:txBody>
      </p:sp>
      <p:sp>
        <p:nvSpPr>
          <p:cNvPr id="3" name="TextBox 2">
            <a:extLst>
              <a:ext uri="{FF2B5EF4-FFF2-40B4-BE49-F238E27FC236}">
                <a16:creationId xmlns:a16="http://schemas.microsoft.com/office/drawing/2014/main" id="{1132D174-70D7-47E0-A194-20F01B4404FC}"/>
              </a:ext>
            </a:extLst>
          </p:cNvPr>
          <p:cNvSpPr txBox="1"/>
          <p:nvPr/>
        </p:nvSpPr>
        <p:spPr>
          <a:xfrm>
            <a:off x="2133600" y="377199"/>
            <a:ext cx="3379305" cy="400110"/>
          </a:xfrm>
          <a:prstGeom prst="rect">
            <a:avLst/>
          </a:prstGeom>
          <a:noFill/>
        </p:spPr>
        <p:txBody>
          <a:bodyPr wrap="square" rtlCol="0">
            <a:spAutoFit/>
          </a:bodyPr>
          <a:lstStyle/>
          <a:p>
            <a:r>
              <a:rPr lang="el-GR" sz="2000" b="1" dirty="0">
                <a:solidFill>
                  <a:srgbClr val="FFC000"/>
                </a:solidFill>
              </a:rPr>
              <a:t>Ελλάδα 2012</a:t>
            </a:r>
          </a:p>
        </p:txBody>
      </p:sp>
      <p:pic>
        <p:nvPicPr>
          <p:cNvPr id="5" name="Εικόνα 4">
            <a:extLst>
              <a:ext uri="{FF2B5EF4-FFF2-40B4-BE49-F238E27FC236}">
                <a16:creationId xmlns:a16="http://schemas.microsoft.com/office/drawing/2014/main" id="{E073792E-A4F7-4535-80AF-A828A1953F6C}"/>
              </a:ext>
            </a:extLst>
          </p:cNvPr>
          <p:cNvPicPr>
            <a:picLocks noChangeAspect="1"/>
          </p:cNvPicPr>
          <p:nvPr/>
        </p:nvPicPr>
        <p:blipFill>
          <a:blip r:embed="rId2"/>
          <a:stretch>
            <a:fillRect/>
          </a:stretch>
        </p:blipFill>
        <p:spPr>
          <a:xfrm>
            <a:off x="6255026" y="-25146"/>
            <a:ext cx="5735922" cy="3608080"/>
          </a:xfrm>
          <a:prstGeom prst="rect">
            <a:avLst/>
          </a:prstGeom>
          <a:ln>
            <a:noFill/>
          </a:ln>
          <a:effectLst>
            <a:softEdge rad="112500"/>
          </a:effectLst>
        </p:spPr>
      </p:pic>
      <p:pic>
        <p:nvPicPr>
          <p:cNvPr id="4" name="Εικόνα 3">
            <a:extLst>
              <a:ext uri="{FF2B5EF4-FFF2-40B4-BE49-F238E27FC236}">
                <a16:creationId xmlns:a16="http://schemas.microsoft.com/office/drawing/2014/main" id="{C55C0135-1094-433B-9A03-6FF88CDC2E6E}"/>
              </a:ext>
            </a:extLst>
          </p:cNvPr>
          <p:cNvPicPr>
            <a:picLocks noChangeAspect="1"/>
          </p:cNvPicPr>
          <p:nvPr/>
        </p:nvPicPr>
        <p:blipFill>
          <a:blip r:embed="rId3"/>
          <a:stretch>
            <a:fillRect/>
          </a:stretch>
        </p:blipFill>
        <p:spPr>
          <a:xfrm>
            <a:off x="7759148" y="3429000"/>
            <a:ext cx="3151748" cy="3683863"/>
          </a:xfrm>
          <a:prstGeom prst="rect">
            <a:avLst/>
          </a:prstGeom>
          <a:ln>
            <a:noFill/>
          </a:ln>
          <a:effectLst>
            <a:softEdge rad="112500"/>
          </a:effectLst>
        </p:spPr>
      </p:pic>
    </p:spTree>
    <p:extLst>
      <p:ext uri="{BB962C8B-B14F-4D97-AF65-F5344CB8AC3E}">
        <p14:creationId xmlns:p14="http://schemas.microsoft.com/office/powerpoint/2010/main" val="207600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F8730B2D-22F3-4318-942A-BDFBD3527495}"/>
              </a:ext>
            </a:extLst>
          </p:cNvPr>
          <p:cNvSpPr/>
          <p:nvPr/>
        </p:nvSpPr>
        <p:spPr>
          <a:xfrm>
            <a:off x="168319" y="562436"/>
            <a:ext cx="6487431" cy="5324535"/>
          </a:xfrm>
          <a:prstGeom prst="rect">
            <a:avLst/>
          </a:prstGeom>
        </p:spPr>
        <p:txBody>
          <a:bodyPr wrap="square">
            <a:spAutoFit/>
          </a:bodyPr>
          <a:lstStyle/>
          <a:p>
            <a:r>
              <a:rPr lang="el-GR" sz="2000" dirty="0">
                <a:latin typeface="Cambria" panose="02040503050406030204" pitchFamily="18" charset="0"/>
                <a:ea typeface="Cambria" panose="02040503050406030204" pitchFamily="18" charset="0"/>
              </a:rPr>
              <a:t>Η Γενική Γραμματεία Νεολαίας, σε συνεργασία με τη Γενική Γραμματεία Θρησκευμάτων και το Εβραϊκό Μουσείο της Ελλάδας, διοργάνωσαν σεμινάριο το φθινόπωρο για τους καθηγητές της πρωτοβάθμιας και δευτεροβάθμιας εκπαίδευσης για τη διδασκαλία των μαθητών για το Ολοκαύτωμα προκειμένου να αντιμετωπιστεί και να αποφευχθεί ο ρατσισμός και η βία.</a:t>
            </a:r>
          </a:p>
          <a:p>
            <a:endParaRPr lang="en-US" sz="2000" u="sng" dirty="0">
              <a:latin typeface="Cambria" panose="02040503050406030204" pitchFamily="18" charset="0"/>
              <a:ea typeface="Cambria" panose="02040503050406030204" pitchFamily="18" charset="0"/>
            </a:endParaRPr>
          </a:p>
          <a:p>
            <a:pPr algn="ctr"/>
            <a:r>
              <a:rPr lang="el-GR" sz="2000" b="1" dirty="0">
                <a:solidFill>
                  <a:srgbClr val="FFC000"/>
                </a:solidFill>
                <a:latin typeface="Cambria" panose="02040503050406030204" pitchFamily="18" charset="0"/>
                <a:ea typeface="Cambria" panose="02040503050406030204" pitchFamily="18" charset="0"/>
              </a:rPr>
              <a:t>Αποτέλεσμα:</a:t>
            </a:r>
          </a:p>
          <a:p>
            <a:r>
              <a:rPr lang="el-GR" sz="2000" dirty="0">
                <a:latin typeface="Cambria" panose="02040503050406030204" pitchFamily="18" charset="0"/>
                <a:ea typeface="Cambria" panose="02040503050406030204" pitchFamily="18" charset="0"/>
              </a:rPr>
              <a:t>Εκφράσεις του αντισημιτισμού αυξήθηκαν μετά την είσοδο στο κοινοβούλιο των μελών της Golden </a:t>
            </a:r>
            <a:r>
              <a:rPr lang="el-GR" sz="2000" dirty="0" err="1">
                <a:latin typeface="Cambria" panose="02040503050406030204" pitchFamily="18" charset="0"/>
                <a:ea typeface="Cambria" panose="02040503050406030204" pitchFamily="18" charset="0"/>
              </a:rPr>
              <a:t>Dawn</a:t>
            </a:r>
            <a:r>
              <a:rPr lang="el-GR" sz="2000" dirty="0">
                <a:latin typeface="Cambria" panose="02040503050406030204" pitchFamily="18" charset="0"/>
                <a:ea typeface="Cambria" panose="02040503050406030204" pitchFamily="18" charset="0"/>
              </a:rPr>
              <a:t> (Χρυσής Αυγής). Η επίσημη εφημερίδα του κόμματος επιτέθηκε στη διδασκαλία του Ολοκαυτώματος στα σχολεία και δήλωσε ότι «</a:t>
            </a:r>
            <a:r>
              <a:rPr lang="el-GR" sz="2000" i="1" dirty="0">
                <a:latin typeface="Cambria" panose="02040503050406030204" pitchFamily="18" charset="0"/>
                <a:ea typeface="Cambria" panose="02040503050406030204" pitchFamily="18" charset="0"/>
              </a:rPr>
              <a:t>το Εβραϊκό λόμπι και ο Σιωνισμός συνωμοτούν εναντίον του ελληνικού πλούτου</a:t>
            </a:r>
            <a:r>
              <a:rPr lang="el-GR" sz="2000" dirty="0">
                <a:latin typeface="Cambria" panose="02040503050406030204" pitchFamily="18" charset="0"/>
                <a:ea typeface="Cambria" panose="02040503050406030204" pitchFamily="18" charset="0"/>
              </a:rPr>
              <a:t>».</a:t>
            </a:r>
          </a:p>
          <a:p>
            <a:endParaRPr lang="el-GR" sz="2000" dirty="0">
              <a:latin typeface="Cambria" panose="02040503050406030204" pitchFamily="18" charset="0"/>
              <a:ea typeface="Cambria" panose="02040503050406030204" pitchFamily="18" charset="0"/>
            </a:endParaRPr>
          </a:p>
          <a:p>
            <a:r>
              <a:rPr lang="el-GR" sz="2000" dirty="0">
                <a:latin typeface="Cambria" panose="02040503050406030204" pitchFamily="18" charset="0"/>
                <a:ea typeface="Cambria" panose="02040503050406030204" pitchFamily="18" charset="0"/>
              </a:rPr>
              <a:t>	</a:t>
            </a:r>
          </a:p>
        </p:txBody>
      </p:sp>
      <p:pic>
        <p:nvPicPr>
          <p:cNvPr id="4" name="Εικόνα 3">
            <a:extLst>
              <a:ext uri="{FF2B5EF4-FFF2-40B4-BE49-F238E27FC236}">
                <a16:creationId xmlns:a16="http://schemas.microsoft.com/office/drawing/2014/main" id="{B58737D1-A970-49CF-8B10-637CC98E0A5B}"/>
              </a:ext>
            </a:extLst>
          </p:cNvPr>
          <p:cNvPicPr>
            <a:picLocks noChangeAspect="1"/>
          </p:cNvPicPr>
          <p:nvPr/>
        </p:nvPicPr>
        <p:blipFill>
          <a:blip r:embed="rId2"/>
          <a:stretch>
            <a:fillRect/>
          </a:stretch>
        </p:blipFill>
        <p:spPr>
          <a:xfrm>
            <a:off x="6565132" y="754510"/>
            <a:ext cx="5626868" cy="4013429"/>
          </a:xfrm>
          <a:prstGeom prst="rect">
            <a:avLst/>
          </a:prstGeom>
          <a:ln>
            <a:noFill/>
          </a:ln>
          <a:effectLst>
            <a:softEdge rad="112500"/>
          </a:effectLst>
        </p:spPr>
      </p:pic>
      <p:sp>
        <p:nvSpPr>
          <p:cNvPr id="6" name="Ορθογώνιο 5">
            <a:extLst>
              <a:ext uri="{FF2B5EF4-FFF2-40B4-BE49-F238E27FC236}">
                <a16:creationId xmlns:a16="http://schemas.microsoft.com/office/drawing/2014/main" id="{CC0B5451-2E96-4A84-A85E-DB06A9C0440E}"/>
              </a:ext>
            </a:extLst>
          </p:cNvPr>
          <p:cNvSpPr/>
          <p:nvPr/>
        </p:nvSpPr>
        <p:spPr>
          <a:xfrm>
            <a:off x="6970645" y="4765095"/>
            <a:ext cx="5626868" cy="523220"/>
          </a:xfrm>
          <a:prstGeom prst="rect">
            <a:avLst/>
          </a:prstGeom>
        </p:spPr>
        <p:txBody>
          <a:bodyPr wrap="square">
            <a:spAutoFit/>
          </a:bodyPr>
          <a:lstStyle/>
          <a:p>
            <a:r>
              <a:rPr lang="el-GR" sz="1400" dirty="0"/>
              <a:t>Πηγή: </a:t>
            </a:r>
            <a:r>
              <a:rPr lang="en-US" sz="1400" dirty="0"/>
              <a:t>https://www.jewishmuseum.gr/seminario-sto-yad-vashem-2012/</a:t>
            </a:r>
            <a:endParaRPr lang="el-GR" sz="1400" dirty="0"/>
          </a:p>
        </p:txBody>
      </p:sp>
      <p:sp>
        <p:nvSpPr>
          <p:cNvPr id="7" name="Βέλος: Δεξιό 6">
            <a:extLst>
              <a:ext uri="{FF2B5EF4-FFF2-40B4-BE49-F238E27FC236}">
                <a16:creationId xmlns:a16="http://schemas.microsoft.com/office/drawing/2014/main" id="{EAD4C18D-A387-4F63-92C4-1DBD2BEEB562}"/>
              </a:ext>
            </a:extLst>
          </p:cNvPr>
          <p:cNvSpPr/>
          <p:nvPr/>
        </p:nvSpPr>
        <p:spPr>
          <a:xfrm>
            <a:off x="489846" y="5779076"/>
            <a:ext cx="470453" cy="2238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8" name="TextBox 7">
            <a:extLst>
              <a:ext uri="{FF2B5EF4-FFF2-40B4-BE49-F238E27FC236}">
                <a16:creationId xmlns:a16="http://schemas.microsoft.com/office/drawing/2014/main" id="{C7C98A85-9CAC-44F2-BF3A-345F751ED570}"/>
              </a:ext>
            </a:extLst>
          </p:cNvPr>
          <p:cNvSpPr txBox="1"/>
          <p:nvPr/>
        </p:nvSpPr>
        <p:spPr>
          <a:xfrm>
            <a:off x="1281826" y="5651316"/>
            <a:ext cx="5910470" cy="369332"/>
          </a:xfrm>
          <a:prstGeom prst="rect">
            <a:avLst/>
          </a:prstGeom>
          <a:noFill/>
        </p:spPr>
        <p:txBody>
          <a:bodyPr wrap="square" rtlCol="0">
            <a:spAutoFit/>
          </a:bodyPr>
          <a:lstStyle/>
          <a:p>
            <a:r>
              <a:rPr lang="el-GR" dirty="0">
                <a:latin typeface="Cambria" panose="02040503050406030204" pitchFamily="18" charset="0"/>
                <a:ea typeface="Cambria" panose="02040503050406030204" pitchFamily="18" charset="0"/>
              </a:rPr>
              <a:t>βίαιες επιθέσεις εναντίον μεταναστών</a:t>
            </a:r>
          </a:p>
        </p:txBody>
      </p:sp>
      <p:pic>
        <p:nvPicPr>
          <p:cNvPr id="9" name="Εικόνα 8">
            <a:extLst>
              <a:ext uri="{FF2B5EF4-FFF2-40B4-BE49-F238E27FC236}">
                <a16:creationId xmlns:a16="http://schemas.microsoft.com/office/drawing/2014/main" id="{D22CD0D2-D5F3-4F6D-85CD-95BA14CEB47C}"/>
              </a:ext>
            </a:extLst>
          </p:cNvPr>
          <p:cNvPicPr>
            <a:picLocks noChangeAspect="1"/>
          </p:cNvPicPr>
          <p:nvPr/>
        </p:nvPicPr>
        <p:blipFill>
          <a:blip r:embed="rId3"/>
          <a:stretch>
            <a:fillRect/>
          </a:stretch>
        </p:blipFill>
        <p:spPr>
          <a:xfrm>
            <a:off x="478164" y="6154325"/>
            <a:ext cx="493819" cy="338554"/>
          </a:xfrm>
          <a:prstGeom prst="rect">
            <a:avLst/>
          </a:prstGeom>
        </p:spPr>
      </p:pic>
      <p:sp>
        <p:nvSpPr>
          <p:cNvPr id="10" name="Ορθογώνιο 9">
            <a:extLst>
              <a:ext uri="{FF2B5EF4-FFF2-40B4-BE49-F238E27FC236}">
                <a16:creationId xmlns:a16="http://schemas.microsoft.com/office/drawing/2014/main" id="{81F69850-A620-4C61-8FEE-520FB2393B14}"/>
              </a:ext>
            </a:extLst>
          </p:cNvPr>
          <p:cNvSpPr/>
          <p:nvPr/>
        </p:nvSpPr>
        <p:spPr>
          <a:xfrm>
            <a:off x="1096296" y="6103490"/>
            <a:ext cx="6096000" cy="369332"/>
          </a:xfrm>
          <a:prstGeom prst="rect">
            <a:avLst/>
          </a:prstGeom>
        </p:spPr>
        <p:txBody>
          <a:bodyPr>
            <a:spAutoFit/>
          </a:bodyPr>
          <a:lstStyle/>
          <a:p>
            <a:r>
              <a:rPr lang="el-GR" dirty="0">
                <a:latin typeface="Cambria" panose="02040503050406030204" pitchFamily="18" charset="0"/>
                <a:ea typeface="Cambria" panose="02040503050406030204" pitchFamily="18" charset="0"/>
              </a:rPr>
              <a:t>άλλοι εξέφρασαν ανοιχτή υποστήριξη για την Χρυσή Αυγή.</a:t>
            </a:r>
          </a:p>
        </p:txBody>
      </p:sp>
      <p:sp>
        <p:nvSpPr>
          <p:cNvPr id="11" name="Ορθογώνιο 10">
            <a:extLst>
              <a:ext uri="{FF2B5EF4-FFF2-40B4-BE49-F238E27FC236}">
                <a16:creationId xmlns:a16="http://schemas.microsoft.com/office/drawing/2014/main" id="{9AB9E733-8C26-4489-9718-3CFE94499370}"/>
              </a:ext>
            </a:extLst>
          </p:cNvPr>
          <p:cNvSpPr/>
          <p:nvPr/>
        </p:nvSpPr>
        <p:spPr>
          <a:xfrm>
            <a:off x="6733450" y="349732"/>
            <a:ext cx="5290231" cy="338554"/>
          </a:xfrm>
          <a:prstGeom prst="rect">
            <a:avLst/>
          </a:prstGeom>
        </p:spPr>
        <p:txBody>
          <a:bodyPr wrap="none">
            <a:spAutoFit/>
          </a:bodyPr>
          <a:lstStyle/>
          <a:p>
            <a:r>
              <a:rPr lang="en-US" sz="1600" dirty="0">
                <a:solidFill>
                  <a:srgbClr val="00B0F0"/>
                </a:solidFill>
              </a:rPr>
              <a:t>https://www.youtube.com/watch?v=4mEJULnQofc</a:t>
            </a:r>
            <a:endParaRPr lang="el-GR" sz="1600" dirty="0">
              <a:solidFill>
                <a:srgbClr val="00B0F0"/>
              </a:solidFill>
            </a:endParaRPr>
          </a:p>
        </p:txBody>
      </p:sp>
      <p:pic>
        <p:nvPicPr>
          <p:cNvPr id="5" name="Εικόνα 4">
            <a:extLst>
              <a:ext uri="{FF2B5EF4-FFF2-40B4-BE49-F238E27FC236}">
                <a16:creationId xmlns:a16="http://schemas.microsoft.com/office/drawing/2014/main" id="{A8AC92F6-BD48-45B1-AF1A-5783F58865CD}"/>
              </a:ext>
            </a:extLst>
          </p:cNvPr>
          <p:cNvPicPr>
            <a:picLocks noChangeAspect="1"/>
          </p:cNvPicPr>
          <p:nvPr/>
        </p:nvPicPr>
        <p:blipFill>
          <a:blip r:embed="rId4"/>
          <a:stretch>
            <a:fillRect/>
          </a:stretch>
        </p:blipFill>
        <p:spPr>
          <a:xfrm>
            <a:off x="2425075" y="157463"/>
            <a:ext cx="3438442" cy="542591"/>
          </a:xfrm>
          <a:prstGeom prst="rect">
            <a:avLst/>
          </a:prstGeom>
        </p:spPr>
      </p:pic>
    </p:spTree>
    <p:extLst>
      <p:ext uri="{BB962C8B-B14F-4D97-AF65-F5344CB8AC3E}">
        <p14:creationId xmlns:p14="http://schemas.microsoft.com/office/powerpoint/2010/main" val="98656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129A3CF-9219-45F2-BBB1-85DC55FEF4F4}"/>
              </a:ext>
            </a:extLst>
          </p:cNvPr>
          <p:cNvSpPr/>
          <p:nvPr/>
        </p:nvSpPr>
        <p:spPr>
          <a:xfrm>
            <a:off x="5439978" y="145343"/>
            <a:ext cx="2041072" cy="461665"/>
          </a:xfrm>
          <a:prstGeom prst="rect">
            <a:avLst/>
          </a:prstGeom>
        </p:spPr>
        <p:txBody>
          <a:bodyPr wrap="none">
            <a:spAutoFit/>
          </a:bodyPr>
          <a:lstStyle/>
          <a:p>
            <a:r>
              <a:rPr lang="el-GR" sz="2400" b="1" dirty="0">
                <a:solidFill>
                  <a:srgbClr val="FFC000"/>
                </a:solidFill>
                <a:latin typeface="Cambria" panose="02040503050406030204" pitchFamily="18" charset="0"/>
                <a:ea typeface="Cambria" panose="02040503050406030204" pitchFamily="18" charset="0"/>
              </a:rPr>
              <a:t>Ελλάδα</a:t>
            </a:r>
            <a:r>
              <a:rPr lang="en-US" sz="2400" b="1" dirty="0">
                <a:solidFill>
                  <a:srgbClr val="FFC000"/>
                </a:solidFill>
                <a:latin typeface="Cambria" panose="02040503050406030204" pitchFamily="18" charset="0"/>
                <a:ea typeface="Cambria" panose="02040503050406030204" pitchFamily="18" charset="0"/>
              </a:rPr>
              <a:t> 2013</a:t>
            </a:r>
            <a:endParaRPr lang="el-GR" sz="2400" b="1" dirty="0">
              <a:solidFill>
                <a:srgbClr val="FFC000"/>
              </a:solidFill>
              <a:latin typeface="Cambria" panose="02040503050406030204" pitchFamily="18" charset="0"/>
              <a:ea typeface="Cambria" panose="02040503050406030204" pitchFamily="18" charset="0"/>
            </a:endParaRPr>
          </a:p>
        </p:txBody>
      </p:sp>
      <p:sp>
        <p:nvSpPr>
          <p:cNvPr id="3" name="Ορθογώνιο 2">
            <a:extLst>
              <a:ext uri="{FF2B5EF4-FFF2-40B4-BE49-F238E27FC236}">
                <a16:creationId xmlns:a16="http://schemas.microsoft.com/office/drawing/2014/main" id="{28AB3A22-02E8-40A5-AC60-75A2647E4082}"/>
              </a:ext>
            </a:extLst>
          </p:cNvPr>
          <p:cNvSpPr/>
          <p:nvPr/>
        </p:nvSpPr>
        <p:spPr>
          <a:xfrm>
            <a:off x="291548" y="843677"/>
            <a:ext cx="6096000" cy="2308324"/>
          </a:xfrm>
          <a:prstGeom prst="rect">
            <a:avLst/>
          </a:prstGeom>
        </p:spPr>
        <p:txBody>
          <a:bodyPr>
            <a:spAutoFit/>
          </a:bodyPr>
          <a:lstStyle/>
          <a:p>
            <a:r>
              <a:rPr lang="el-GR" dirty="0">
                <a:latin typeface="Cambria" panose="02040503050406030204" pitchFamily="18" charset="0"/>
                <a:ea typeface="Cambria" panose="02040503050406030204" pitchFamily="18" charset="0"/>
              </a:rPr>
              <a:t>Νόμος που ψηφίστηκε τον Ιανουάριο προβλέπει 240 ισλαμιστές θρησκευτικούς εκπαιδευτές να διδάξουν το Ισλάμ στη μουσουλμανική μειονότητα στα ελληνικά δημόσια σχολεία στη Θράκη. Αντί για υποχρεωτικά ελληνικά ορθόδοξα θρησκευτικά μαθήματα που προσφέρονται δύο φορές την εβδομάδα για δύο ώρες σε όλα τα ελληνικά δημόσια σχολεία, μουσουλμάνοι φοιτητές μπορούν να λάβουν ισλαμικά θρησκευτικά μαθήματα.</a:t>
            </a:r>
          </a:p>
        </p:txBody>
      </p:sp>
      <p:sp>
        <p:nvSpPr>
          <p:cNvPr id="4" name="Ορθογώνιο 3">
            <a:extLst>
              <a:ext uri="{FF2B5EF4-FFF2-40B4-BE49-F238E27FC236}">
                <a16:creationId xmlns:a16="http://schemas.microsoft.com/office/drawing/2014/main" id="{B778780E-0D03-454C-9B5C-147A70A44C62}"/>
              </a:ext>
            </a:extLst>
          </p:cNvPr>
          <p:cNvSpPr/>
          <p:nvPr/>
        </p:nvSpPr>
        <p:spPr>
          <a:xfrm>
            <a:off x="1343304" y="494510"/>
            <a:ext cx="3216330" cy="369332"/>
          </a:xfrm>
          <a:prstGeom prst="rect">
            <a:avLst/>
          </a:prstGeom>
        </p:spPr>
        <p:txBody>
          <a:bodyPr wrap="none">
            <a:spAutoFit/>
          </a:bodyPr>
          <a:lstStyle/>
          <a:p>
            <a:r>
              <a:rPr lang="el-GR" b="1" dirty="0">
                <a:solidFill>
                  <a:srgbClr val="FFC000"/>
                </a:solidFill>
                <a:latin typeface="Cambria" panose="02040503050406030204" pitchFamily="18" charset="0"/>
                <a:ea typeface="Cambria" panose="02040503050406030204" pitchFamily="18" charset="0"/>
              </a:rPr>
              <a:t>Άρθρο 53 του ν. 4115/2013</a:t>
            </a:r>
          </a:p>
        </p:txBody>
      </p:sp>
      <p:pic>
        <p:nvPicPr>
          <p:cNvPr id="5" name="Εικόνα 4">
            <a:extLst>
              <a:ext uri="{FF2B5EF4-FFF2-40B4-BE49-F238E27FC236}">
                <a16:creationId xmlns:a16="http://schemas.microsoft.com/office/drawing/2014/main" id="{B8C12C74-FAAA-48DA-87B9-50C6E253B6C6}"/>
              </a:ext>
            </a:extLst>
          </p:cNvPr>
          <p:cNvPicPr>
            <a:picLocks noChangeAspect="1"/>
          </p:cNvPicPr>
          <p:nvPr/>
        </p:nvPicPr>
        <p:blipFill>
          <a:blip r:embed="rId2"/>
          <a:stretch>
            <a:fillRect/>
          </a:stretch>
        </p:blipFill>
        <p:spPr>
          <a:xfrm>
            <a:off x="1484242" y="3084900"/>
            <a:ext cx="8387001" cy="3773099"/>
          </a:xfrm>
          <a:prstGeom prst="rect">
            <a:avLst/>
          </a:prstGeom>
          <a:ln>
            <a:noFill/>
          </a:ln>
          <a:effectLst>
            <a:softEdge rad="112500"/>
          </a:effectLst>
        </p:spPr>
      </p:pic>
      <p:sp>
        <p:nvSpPr>
          <p:cNvPr id="6" name="Ορθογώνιο 5">
            <a:extLst>
              <a:ext uri="{FF2B5EF4-FFF2-40B4-BE49-F238E27FC236}">
                <a16:creationId xmlns:a16="http://schemas.microsoft.com/office/drawing/2014/main" id="{742C2635-5424-496C-8A89-99078B48C8D1}"/>
              </a:ext>
            </a:extLst>
          </p:cNvPr>
          <p:cNvSpPr/>
          <p:nvPr/>
        </p:nvSpPr>
        <p:spPr>
          <a:xfrm>
            <a:off x="6642533" y="819577"/>
            <a:ext cx="5549467" cy="2246769"/>
          </a:xfrm>
          <a:prstGeom prst="rect">
            <a:avLst/>
          </a:prstGeom>
        </p:spPr>
        <p:txBody>
          <a:bodyPr wrap="square">
            <a:spAutoFit/>
          </a:bodyPr>
          <a:lstStyle/>
          <a:p>
            <a:r>
              <a:rPr lang="el-GR" sz="2000" dirty="0">
                <a:latin typeface="Cambria" panose="02040503050406030204" pitchFamily="18" charset="0"/>
                <a:ea typeface="Cambria" panose="02040503050406030204" pitchFamily="18" charset="0"/>
              </a:rPr>
              <a:t>Το MOERA εξέδωσε 14 άδειες οικίας για προσευχή σε «γνωστές θρησκείες» και δεν απέρριψε τις αιτήσεις για άδειες</a:t>
            </a:r>
            <a:r>
              <a:rPr lang="en-US" sz="2000" dirty="0">
                <a:latin typeface="Cambria" panose="02040503050406030204" pitchFamily="18" charset="0"/>
                <a:ea typeface="Cambria" panose="02040503050406030204" pitchFamily="18" charset="0"/>
              </a:rPr>
              <a:t>. </a:t>
            </a:r>
            <a:r>
              <a:rPr lang="el-GR" sz="2000" dirty="0">
                <a:latin typeface="Cambria" panose="02040503050406030204" pitchFamily="18" charset="0"/>
                <a:ea typeface="Cambria" panose="02040503050406030204" pitchFamily="18" charset="0"/>
              </a:rPr>
              <a:t>Ωστόσο, οι ηγέτες ορισμένων θρησκευτικών ομάδων δήλωσαν ότι το σύστημα της οικίας προσευχής επιτρέπει τη διοικητικά περιορισμένη ελευθερία της θρησκείας</a:t>
            </a:r>
          </a:p>
        </p:txBody>
      </p:sp>
    </p:spTree>
    <p:extLst>
      <p:ext uri="{BB962C8B-B14F-4D97-AF65-F5344CB8AC3E}">
        <p14:creationId xmlns:p14="http://schemas.microsoft.com/office/powerpoint/2010/main" val="3658720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Πλέγμα</Template>
  <TotalTime>1254</TotalTime>
  <Words>2134</Words>
  <Application>Microsoft Office PowerPoint</Application>
  <PresentationFormat>Ευρεία οθόνη</PresentationFormat>
  <Paragraphs>93</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Bookman Old Style</vt:lpstr>
      <vt:lpstr>Cambria</vt:lpstr>
      <vt:lpstr>Century Gothic</vt:lpstr>
      <vt:lpstr>Πλέγμα</vt:lpstr>
      <vt:lpstr>u. S State department for religious freedom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 S State department for religious freedom</dc:title>
  <dc:creator>Ελευθερία</dc:creator>
  <cp:lastModifiedBy>Ελευθερία</cp:lastModifiedBy>
  <cp:revision>86</cp:revision>
  <dcterms:created xsi:type="dcterms:W3CDTF">2018-11-17T21:27:21Z</dcterms:created>
  <dcterms:modified xsi:type="dcterms:W3CDTF">2018-12-06T14:31:25Z</dcterms:modified>
</cp:coreProperties>
</file>