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4" r:id="rId2"/>
    <p:sldId id="287" r:id="rId3"/>
    <p:sldId id="256" r:id="rId4"/>
    <p:sldId id="261" r:id="rId5"/>
    <p:sldId id="265" r:id="rId6"/>
    <p:sldId id="258" r:id="rId7"/>
    <p:sldId id="264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7" r:id="rId17"/>
    <p:sldId id="273" r:id="rId18"/>
    <p:sldId id="281" r:id="rId19"/>
    <p:sldId id="284" r:id="rId20"/>
    <p:sldId id="283" r:id="rId21"/>
    <p:sldId id="276" r:id="rId22"/>
    <p:sldId id="259" r:id="rId23"/>
    <p:sldId id="285" r:id="rId24"/>
    <p:sldId id="286" r:id="rId25"/>
    <p:sldId id="275" r:id="rId26"/>
    <p:sldId id="277" r:id="rId27"/>
    <p:sldId id="278" r:id="rId28"/>
    <p:sldId id="263" r:id="rId29"/>
    <p:sldId id="279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276C8"/>
    <a:srgbClr val="FFCCCC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2F17E-8047-4196-89FE-36771C1A587C}" type="datetimeFigureOut">
              <a:rPr lang="el-GR" smtClean="0"/>
              <a:pPr/>
              <a:t>20/2/2018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6853D-8204-4D4D-BB25-C6826010315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6853D-8204-4D4D-BB25-C68260103156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45D7-77FF-4B02-A6F9-1663C73246C9}" type="datetimeFigureOut">
              <a:rPr lang="el-GR" smtClean="0"/>
              <a:pPr/>
              <a:t>20/2/2018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1459-A676-4B2B-9AEA-C622FEEE3B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45D7-77FF-4B02-A6F9-1663C73246C9}" type="datetimeFigureOut">
              <a:rPr lang="el-GR" smtClean="0"/>
              <a:pPr/>
              <a:t>20/2/2018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1459-A676-4B2B-9AEA-C622FEEE3B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45D7-77FF-4B02-A6F9-1663C73246C9}" type="datetimeFigureOut">
              <a:rPr lang="el-GR" smtClean="0"/>
              <a:pPr/>
              <a:t>20/2/2018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1459-A676-4B2B-9AEA-C622FEEE3B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45D7-77FF-4B02-A6F9-1663C73246C9}" type="datetimeFigureOut">
              <a:rPr lang="el-GR" smtClean="0"/>
              <a:pPr/>
              <a:t>20/2/2018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1459-A676-4B2B-9AEA-C622FEEE3B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45D7-77FF-4B02-A6F9-1663C73246C9}" type="datetimeFigureOut">
              <a:rPr lang="el-GR" smtClean="0"/>
              <a:pPr/>
              <a:t>20/2/2018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1459-A676-4B2B-9AEA-C622FEEE3B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45D7-77FF-4B02-A6F9-1663C73246C9}" type="datetimeFigureOut">
              <a:rPr lang="el-GR" smtClean="0"/>
              <a:pPr/>
              <a:t>20/2/2018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1459-A676-4B2B-9AEA-C622FEEE3B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45D7-77FF-4B02-A6F9-1663C73246C9}" type="datetimeFigureOut">
              <a:rPr lang="el-GR" smtClean="0"/>
              <a:pPr/>
              <a:t>20/2/2018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1459-A676-4B2B-9AEA-C622FEEE3B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45D7-77FF-4B02-A6F9-1663C73246C9}" type="datetimeFigureOut">
              <a:rPr lang="el-GR" smtClean="0"/>
              <a:pPr/>
              <a:t>20/2/2018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1459-A676-4B2B-9AEA-C622FEEE3B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45D7-77FF-4B02-A6F9-1663C73246C9}" type="datetimeFigureOut">
              <a:rPr lang="el-GR" smtClean="0"/>
              <a:pPr/>
              <a:t>20/2/2018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1459-A676-4B2B-9AEA-C622FEEE3B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45D7-77FF-4B02-A6F9-1663C73246C9}" type="datetimeFigureOut">
              <a:rPr lang="el-GR" smtClean="0"/>
              <a:pPr/>
              <a:t>20/2/2018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1459-A676-4B2B-9AEA-C622FEEE3B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45D7-77FF-4B02-A6F9-1663C73246C9}" type="datetimeFigureOut">
              <a:rPr lang="el-GR" smtClean="0"/>
              <a:pPr/>
              <a:t>20/2/2018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1459-A676-4B2B-9AEA-C622FEEE3B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545D7-77FF-4B02-A6F9-1663C73246C9}" type="datetimeFigureOut">
              <a:rPr lang="el-GR" smtClean="0"/>
              <a:pPr/>
              <a:t>20/2/2018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1459-A676-4B2B-9AEA-C622FEEE3B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611560" y="692696"/>
            <a:ext cx="77048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kern="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nociceptive</a:t>
            </a:r>
            <a:r>
              <a:rPr lang="en-GB" sz="2000" b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pain </a:t>
            </a:r>
          </a:p>
          <a:p>
            <a:r>
              <a:rPr lang="en-GB" kern="0" dirty="0" smtClean="0">
                <a:latin typeface="+mn-lt"/>
              </a:rPr>
              <a:t>is a result of the normal activation</a:t>
            </a:r>
          </a:p>
          <a:p>
            <a:r>
              <a:rPr lang="en-GB" kern="0" dirty="0" smtClean="0">
                <a:latin typeface="+mn-lt"/>
              </a:rPr>
              <a:t>of the sensory system by noxious stimuli,</a:t>
            </a:r>
          </a:p>
          <a:p>
            <a:r>
              <a:rPr lang="en-GB" kern="0" dirty="0" smtClean="0">
                <a:latin typeface="+mn-lt"/>
              </a:rPr>
              <a:t>a process that involves</a:t>
            </a:r>
            <a:r>
              <a:rPr lang="ro-RO" kern="0" dirty="0" smtClean="0">
                <a:latin typeface="+mn-lt"/>
              </a:rPr>
              <a:t> </a:t>
            </a:r>
            <a:r>
              <a:rPr lang="en-US" kern="0" dirty="0" smtClean="0">
                <a:latin typeface="+mn-lt"/>
              </a:rPr>
              <a:t>4 </a:t>
            </a:r>
            <a:r>
              <a:rPr lang="en-US" kern="0" dirty="0"/>
              <a:t>b</a:t>
            </a:r>
            <a:r>
              <a:rPr lang="en-US" kern="0" dirty="0" smtClean="0">
                <a:latin typeface="+mn-lt"/>
              </a:rPr>
              <a:t>asic processes</a:t>
            </a:r>
            <a:endParaRPr lang="en-US" kern="0" dirty="0"/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t</a:t>
            </a:r>
            <a:r>
              <a:rPr lang="ro-RO" kern="0" dirty="0"/>
              <a:t>ransduction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t</a:t>
            </a:r>
            <a:r>
              <a:rPr lang="ro-RO" kern="0" dirty="0"/>
              <a:t>ransmission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p</a:t>
            </a:r>
            <a:r>
              <a:rPr lang="ro-RO" kern="0" dirty="0"/>
              <a:t>erception of pain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m</a:t>
            </a:r>
            <a:r>
              <a:rPr lang="ro-RO" kern="0" dirty="0"/>
              <a:t>odulation of pain</a:t>
            </a:r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 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6300192" y="260648"/>
            <a:ext cx="252028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outline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educational goals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539552" y="1052736"/>
            <a:ext cx="410445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6300192" y="980728"/>
            <a:ext cx="252028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functional anatomy</a:t>
            </a:r>
          </a:p>
          <a:p>
            <a:r>
              <a:rPr lang="en-US" dirty="0" smtClean="0"/>
              <a:t>functional physiology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2195736" y="105273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neuropathic pain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3923928" y="141277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visceral pain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539552" y="692696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2195736" y="1052736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>
            <a:off x="3851920" y="1412776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539552" y="1844824"/>
            <a:ext cx="237626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/>
          <p:nvPr/>
        </p:nvSpPr>
        <p:spPr>
          <a:xfrm>
            <a:off x="467544" y="1628800"/>
            <a:ext cx="2376264" cy="288032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09899"/>
            <a:ext cx="4579858" cy="634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611560" y="692696"/>
            <a:ext cx="77048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kern="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nociceptive</a:t>
            </a:r>
            <a:r>
              <a:rPr lang="en-GB" sz="2000" b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pain 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 smtClean="0"/>
              <a:t>t</a:t>
            </a:r>
            <a:r>
              <a:rPr lang="ro-RO" kern="0" dirty="0"/>
              <a:t>ransduction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t</a:t>
            </a:r>
            <a:r>
              <a:rPr lang="ro-RO" kern="0" dirty="0"/>
              <a:t>ransmission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p</a:t>
            </a:r>
            <a:r>
              <a:rPr lang="ro-RO" kern="0" dirty="0"/>
              <a:t>erception of pain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m</a:t>
            </a:r>
            <a:r>
              <a:rPr lang="ro-RO" kern="0" dirty="0"/>
              <a:t>odulation of pain</a:t>
            </a:r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 - Physiology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2843808" y="1628800"/>
            <a:ext cx="4032448" cy="830997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SzPct val="85000"/>
              <a:defRPr/>
            </a:pPr>
            <a:r>
              <a:rPr lang="en-US" sz="1600" kern="0" dirty="0" smtClean="0"/>
              <a:t>The end result of the neural activity of pain transmission. It is believed that pain </a:t>
            </a:r>
            <a:r>
              <a:rPr lang="en-US" sz="1600" kern="0" dirty="0" err="1" smtClean="0"/>
              <a:t>perce-ption</a:t>
            </a:r>
            <a:r>
              <a:rPr lang="en-US" sz="1600" kern="0" dirty="0" smtClean="0"/>
              <a:t> occurs in the cortical structures.</a:t>
            </a:r>
            <a:endParaRPr lang="ro-RO" sz="1600" kern="0" dirty="0" smtClean="0"/>
          </a:p>
        </p:txBody>
      </p:sp>
      <p:sp>
        <p:nvSpPr>
          <p:cNvPr id="24" name="23 - TextBox"/>
          <p:cNvSpPr txBox="1"/>
          <p:nvPr/>
        </p:nvSpPr>
        <p:spPr>
          <a:xfrm>
            <a:off x="2843808" y="2564904"/>
            <a:ext cx="4032448" cy="369332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b="1" kern="0" dirty="0" smtClean="0"/>
              <a:t>Gate Control Theory of Pain</a:t>
            </a:r>
          </a:p>
        </p:txBody>
      </p:sp>
      <p:grpSp>
        <p:nvGrpSpPr>
          <p:cNvPr id="28" name="27 - Ομάδα"/>
          <p:cNvGrpSpPr/>
          <p:nvPr/>
        </p:nvGrpSpPr>
        <p:grpSpPr>
          <a:xfrm>
            <a:off x="467544" y="3068960"/>
            <a:ext cx="6431341" cy="2664296"/>
            <a:chOff x="467544" y="3068960"/>
            <a:chExt cx="6431341" cy="266429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068960"/>
              <a:ext cx="6431341" cy="26642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27" name="26 - Ορθογώνιο"/>
            <p:cNvSpPr/>
            <p:nvPr/>
          </p:nvSpPr>
          <p:spPr>
            <a:xfrm>
              <a:off x="467544" y="3068960"/>
              <a:ext cx="6408712" cy="2664296"/>
            </a:xfrm>
            <a:prstGeom prst="rect">
              <a:avLst/>
            </a:prstGeom>
            <a:solidFill>
              <a:srgbClr val="FFCCCC">
                <a:alpha val="37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1" name="30 - Ομάδα"/>
          <p:cNvGrpSpPr/>
          <p:nvPr/>
        </p:nvGrpSpPr>
        <p:grpSpPr>
          <a:xfrm>
            <a:off x="5508104" y="5085184"/>
            <a:ext cx="3466034" cy="1566236"/>
            <a:chOff x="5508104" y="5085184"/>
            <a:chExt cx="3466034" cy="1566236"/>
          </a:xfrm>
        </p:grpSpPr>
        <p:pic>
          <p:nvPicPr>
            <p:cNvPr id="29" name="Picture 4" descr="http://www.schlenkerenterprises.com/med-01-100-sm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8104" y="5085184"/>
              <a:ext cx="3466034" cy="15662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30" name="29 - TextBox"/>
            <p:cNvSpPr txBox="1"/>
            <p:nvPr/>
          </p:nvSpPr>
          <p:spPr>
            <a:xfrm>
              <a:off x="5652120" y="566124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assessing pain intensity</a:t>
              </a:r>
              <a:endParaRPr lang="el-G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14" name="13 - TextBox"/>
          <p:cNvSpPr txBox="1"/>
          <p:nvPr/>
        </p:nvSpPr>
        <p:spPr>
          <a:xfrm>
            <a:off x="6516216" y="2996952"/>
            <a:ext cx="2304256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en-US" sz="1400" b="1" dirty="0" smtClean="0"/>
              <a:t>prior experience</a:t>
            </a:r>
          </a:p>
          <a:p>
            <a:pPr>
              <a:tabLst>
                <a:tab pos="358775" algn="l"/>
              </a:tabLst>
            </a:pPr>
            <a:r>
              <a:rPr lang="en-US" sz="1400" b="1" dirty="0" smtClean="0"/>
              <a:t>attention</a:t>
            </a:r>
          </a:p>
          <a:p>
            <a:pPr>
              <a:tabLst>
                <a:tab pos="358775" algn="l"/>
              </a:tabLst>
            </a:pPr>
            <a:r>
              <a:rPr lang="en-US" sz="1400" b="1" dirty="0" smtClean="0"/>
              <a:t>expectation</a:t>
            </a:r>
          </a:p>
          <a:p>
            <a:pPr>
              <a:tabLst>
                <a:tab pos="358775" algn="l"/>
              </a:tabLst>
            </a:pPr>
            <a:r>
              <a:rPr lang="en-US" sz="1400" b="1" dirty="0" smtClean="0"/>
              <a:t>mood</a:t>
            </a:r>
          </a:p>
          <a:p>
            <a:pPr>
              <a:tabLst>
                <a:tab pos="358775" algn="l"/>
              </a:tabLst>
            </a:pPr>
            <a:r>
              <a:rPr lang="en-US" sz="1400" b="1" dirty="0" smtClean="0"/>
              <a:t>	anxiety</a:t>
            </a:r>
          </a:p>
          <a:p>
            <a:pPr>
              <a:tabLst>
                <a:tab pos="358775" algn="l"/>
              </a:tabLst>
            </a:pPr>
            <a:r>
              <a:rPr lang="en-US" sz="1400" b="1" dirty="0" smtClean="0"/>
              <a:t>	depression</a:t>
            </a:r>
          </a:p>
          <a:p>
            <a:pPr>
              <a:tabLst>
                <a:tab pos="358775" algn="l"/>
              </a:tabLst>
            </a:pPr>
            <a:r>
              <a:rPr lang="en-US" sz="1400" b="1" dirty="0" smtClean="0"/>
              <a:t>changes</a:t>
            </a:r>
          </a:p>
          <a:p>
            <a:pPr>
              <a:tabLst>
                <a:tab pos="358775" algn="l"/>
              </a:tabLst>
            </a:pPr>
            <a:r>
              <a:rPr lang="en-US" sz="1400" b="1" dirty="0"/>
              <a:t>	</a:t>
            </a:r>
            <a:r>
              <a:rPr lang="en-US" sz="1400" b="1" dirty="0" smtClean="0"/>
              <a:t>neurochemical</a:t>
            </a:r>
          </a:p>
          <a:p>
            <a:pPr>
              <a:tabLst>
                <a:tab pos="358775" algn="l"/>
              </a:tabLst>
            </a:pPr>
            <a:r>
              <a:rPr lang="en-US" sz="1400" b="1" dirty="0"/>
              <a:t>	</a:t>
            </a:r>
            <a:r>
              <a:rPr lang="en-US" sz="1400" b="1" dirty="0" smtClean="0"/>
              <a:t>structural</a:t>
            </a:r>
          </a:p>
          <a:p>
            <a:pPr>
              <a:tabLst>
                <a:tab pos="358775" algn="l"/>
              </a:tabLst>
            </a:pPr>
            <a:r>
              <a:rPr lang="en-US" sz="1400" b="1" dirty="0" smtClean="0"/>
              <a:t>genetics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/>
          <p:nvPr/>
        </p:nvSpPr>
        <p:spPr>
          <a:xfrm>
            <a:off x="467544" y="1628800"/>
            <a:ext cx="2376264" cy="288032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09899"/>
            <a:ext cx="4579858" cy="634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- Ορθογώνιο"/>
          <p:cNvSpPr/>
          <p:nvPr/>
        </p:nvSpPr>
        <p:spPr>
          <a:xfrm>
            <a:off x="395536" y="3068960"/>
            <a:ext cx="8748464" cy="378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11560" y="692696"/>
            <a:ext cx="77048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kern="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nociceptive</a:t>
            </a:r>
            <a:r>
              <a:rPr lang="en-GB" sz="2000" b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pain 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 smtClean="0"/>
              <a:t>t</a:t>
            </a:r>
            <a:r>
              <a:rPr lang="ro-RO" kern="0" dirty="0"/>
              <a:t>ransduction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t</a:t>
            </a:r>
            <a:r>
              <a:rPr lang="ro-RO" kern="0" dirty="0"/>
              <a:t>ransmission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p</a:t>
            </a:r>
            <a:r>
              <a:rPr lang="ro-RO" kern="0" dirty="0"/>
              <a:t>erception of pain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m</a:t>
            </a:r>
            <a:r>
              <a:rPr lang="ro-RO" kern="0" dirty="0"/>
              <a:t>odulation of pain</a:t>
            </a:r>
          </a:p>
          <a:p>
            <a:endParaRPr lang="el-GR" dirty="0"/>
          </a:p>
        </p:txBody>
      </p:sp>
      <p:sp>
        <p:nvSpPr>
          <p:cNvPr id="23" name="22 - TextBox"/>
          <p:cNvSpPr txBox="1"/>
          <p:nvPr/>
        </p:nvSpPr>
        <p:spPr>
          <a:xfrm>
            <a:off x="2843808" y="1628800"/>
            <a:ext cx="4032448" cy="830997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SzPct val="85000"/>
              <a:defRPr/>
            </a:pPr>
            <a:r>
              <a:rPr lang="en-US" sz="1600" kern="0" dirty="0" smtClean="0"/>
              <a:t>The end result of the neural activity of pain transmission. It is believed that pain </a:t>
            </a:r>
            <a:r>
              <a:rPr lang="en-US" sz="1600" kern="0" dirty="0" err="1" smtClean="0"/>
              <a:t>perce-ption</a:t>
            </a:r>
            <a:r>
              <a:rPr lang="en-US" sz="1600" kern="0" dirty="0" smtClean="0"/>
              <a:t> occurs in the cortical structures.</a:t>
            </a:r>
            <a:endParaRPr lang="ro-RO" sz="1600" kern="0" dirty="0" smtClean="0"/>
          </a:p>
        </p:txBody>
      </p:sp>
      <p:sp>
        <p:nvSpPr>
          <p:cNvPr id="24" name="23 - TextBox"/>
          <p:cNvSpPr txBox="1"/>
          <p:nvPr/>
        </p:nvSpPr>
        <p:spPr>
          <a:xfrm>
            <a:off x="2843808" y="2564904"/>
            <a:ext cx="4032448" cy="369332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b="1" kern="0" dirty="0" smtClean="0"/>
              <a:t>Gate Control Theory of Pain</a:t>
            </a:r>
          </a:p>
        </p:txBody>
      </p:sp>
      <p:grpSp>
        <p:nvGrpSpPr>
          <p:cNvPr id="2" name="27 - Ομάδα"/>
          <p:cNvGrpSpPr/>
          <p:nvPr/>
        </p:nvGrpSpPr>
        <p:grpSpPr>
          <a:xfrm>
            <a:off x="467544" y="3068960"/>
            <a:ext cx="6431341" cy="2664296"/>
            <a:chOff x="467544" y="3068960"/>
            <a:chExt cx="6431341" cy="266429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068960"/>
              <a:ext cx="6431341" cy="26642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27" name="26 - Ορθογώνιο"/>
            <p:cNvSpPr/>
            <p:nvPr/>
          </p:nvSpPr>
          <p:spPr>
            <a:xfrm>
              <a:off x="467544" y="3068960"/>
              <a:ext cx="6408712" cy="2664296"/>
            </a:xfrm>
            <a:prstGeom prst="rect">
              <a:avLst/>
            </a:prstGeom>
            <a:solidFill>
              <a:srgbClr val="FFCCCC">
                <a:alpha val="37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4" name="13 - Ορθογώνιο"/>
          <p:cNvSpPr/>
          <p:nvPr/>
        </p:nvSpPr>
        <p:spPr>
          <a:xfrm>
            <a:off x="395536" y="3933056"/>
            <a:ext cx="8496944" cy="2924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7" name="16 - Ευθεία γραμμή σύνδεσης"/>
          <p:cNvCxnSpPr/>
          <p:nvPr/>
        </p:nvCxnSpPr>
        <p:spPr>
          <a:xfrm>
            <a:off x="467544" y="3933056"/>
            <a:ext cx="64087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251520" y="407707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lvl="1" indent="-269875"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en-US" b="1" kern="0" dirty="0" smtClean="0">
                <a:solidFill>
                  <a:srgbClr val="333399"/>
                </a:solidFill>
              </a:rPr>
              <a:t>behavioral strategies and therapy can be applied to reduce pain</a:t>
            </a:r>
            <a:endParaRPr lang="ro-RO" b="1" kern="0" dirty="0" smtClean="0">
              <a:solidFill>
                <a:srgbClr val="333399"/>
              </a:solidFill>
            </a:endParaRPr>
          </a:p>
          <a:p>
            <a:pPr marL="450850" indent="-269875">
              <a:buSzPct val="90000"/>
              <a:buFont typeface="Wingdings" pitchFamily="2" charset="2"/>
              <a:buChar char="q"/>
              <a:defRPr/>
            </a:pPr>
            <a:r>
              <a:rPr lang="ro-RO" b="1" kern="0" dirty="0" smtClean="0">
                <a:solidFill>
                  <a:srgbClr val="333399"/>
                </a:solidFill>
              </a:rPr>
              <a:t>b</a:t>
            </a:r>
            <a:r>
              <a:rPr lang="en-US" b="1" kern="0" dirty="0" smtClean="0">
                <a:solidFill>
                  <a:srgbClr val="333399"/>
                </a:solidFill>
              </a:rPr>
              <a:t>rain can accommodate a limited number of signals</a:t>
            </a:r>
            <a:endParaRPr lang="ro-RO" b="1" kern="0" dirty="0" smtClean="0">
              <a:solidFill>
                <a:srgbClr val="333399"/>
              </a:solidFill>
            </a:endParaRPr>
          </a:p>
          <a:p>
            <a:pPr marL="450850" lvl="1" indent="-269875">
              <a:buClr>
                <a:schemeClr val="tx2"/>
              </a:buClr>
              <a:buSzPct val="90000"/>
              <a:buFont typeface="Wingdings" pitchFamily="2" charset="2"/>
              <a:buChar char="q"/>
              <a:defRPr/>
            </a:pPr>
            <a:r>
              <a:rPr lang="en-US" b="1" kern="0" dirty="0" smtClean="0">
                <a:solidFill>
                  <a:srgbClr val="333399"/>
                </a:solidFill>
              </a:rPr>
              <a:t>distraction, relaxation signals may get through the gate, leaving limited signals (such as pain) to be transmitted to the higher structure</a:t>
            </a:r>
          </a:p>
        </p:txBody>
      </p:sp>
      <p:sp>
        <p:nvSpPr>
          <p:cNvPr id="20" name="19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 - Physiology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/>
          <p:nvPr/>
        </p:nvSpPr>
        <p:spPr>
          <a:xfrm>
            <a:off x="467544" y="1628800"/>
            <a:ext cx="2376264" cy="288032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09899"/>
            <a:ext cx="4579858" cy="634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Ορθογώνιο"/>
          <p:cNvSpPr/>
          <p:nvPr/>
        </p:nvSpPr>
        <p:spPr>
          <a:xfrm>
            <a:off x="395536" y="3068960"/>
            <a:ext cx="8748464" cy="378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11560" y="692696"/>
            <a:ext cx="77048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kern="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nociceptive</a:t>
            </a:r>
            <a:r>
              <a:rPr lang="en-GB" sz="2000" b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pain 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 smtClean="0"/>
              <a:t>t</a:t>
            </a:r>
            <a:r>
              <a:rPr lang="ro-RO" kern="0" dirty="0"/>
              <a:t>ransduction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t</a:t>
            </a:r>
            <a:r>
              <a:rPr lang="ro-RO" kern="0" dirty="0"/>
              <a:t>ransmission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p</a:t>
            </a:r>
            <a:r>
              <a:rPr lang="ro-RO" kern="0" dirty="0"/>
              <a:t>erception of pain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m</a:t>
            </a:r>
            <a:r>
              <a:rPr lang="ro-RO" kern="0" dirty="0"/>
              <a:t>odulation of pain</a:t>
            </a:r>
          </a:p>
          <a:p>
            <a:endParaRPr lang="el-GR" dirty="0"/>
          </a:p>
        </p:txBody>
      </p:sp>
      <p:sp>
        <p:nvSpPr>
          <p:cNvPr id="23" name="22 - TextBox"/>
          <p:cNvSpPr txBox="1"/>
          <p:nvPr/>
        </p:nvSpPr>
        <p:spPr>
          <a:xfrm>
            <a:off x="2843808" y="1628800"/>
            <a:ext cx="4032448" cy="830997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SzPct val="85000"/>
              <a:defRPr/>
            </a:pPr>
            <a:r>
              <a:rPr lang="en-US" sz="1600" kern="0" dirty="0" smtClean="0"/>
              <a:t>The end result of the neural activity of pain transmission. It is believed that pain </a:t>
            </a:r>
            <a:r>
              <a:rPr lang="en-US" sz="1600" kern="0" dirty="0" err="1" smtClean="0"/>
              <a:t>perce-ption</a:t>
            </a:r>
            <a:r>
              <a:rPr lang="en-US" sz="1600" kern="0" dirty="0" smtClean="0"/>
              <a:t> occurs in the cortical structures.</a:t>
            </a:r>
            <a:endParaRPr lang="ro-RO" sz="1600" kern="0" dirty="0" smtClean="0"/>
          </a:p>
        </p:txBody>
      </p:sp>
      <p:sp>
        <p:nvSpPr>
          <p:cNvPr id="15" name="14 - TextBox"/>
          <p:cNvSpPr txBox="1"/>
          <p:nvPr/>
        </p:nvSpPr>
        <p:spPr>
          <a:xfrm>
            <a:off x="467544" y="3068960"/>
            <a:ext cx="7560840" cy="2893100"/>
          </a:xfrm>
          <a:prstGeom prst="rect">
            <a:avLst/>
          </a:prstGeom>
          <a:solidFill>
            <a:srgbClr val="FFCC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3038"/>
            <a:r>
              <a:rPr lang="en-US" sz="2000" b="1" dirty="0" smtClean="0"/>
              <a:t>Pain perception occurs at different levels</a:t>
            </a:r>
          </a:p>
          <a:p>
            <a:pPr marL="173038"/>
            <a:endParaRPr lang="en-US" dirty="0" smtClean="0"/>
          </a:p>
          <a:p>
            <a:pPr marL="173038"/>
            <a:r>
              <a:rPr lang="en-US" dirty="0" smtClean="0"/>
              <a:t>Thalamus is an important center</a:t>
            </a:r>
          </a:p>
          <a:p>
            <a:pPr marL="173038"/>
            <a:r>
              <a:rPr lang="en-US" sz="1600" dirty="0" smtClean="0"/>
              <a:t>lesions of thalamus produce severe type of pain known as “thalamic pain”</a:t>
            </a:r>
          </a:p>
          <a:p>
            <a:pPr marL="173038"/>
            <a:endParaRPr lang="en-US" dirty="0" smtClean="0"/>
          </a:p>
          <a:p>
            <a:pPr marL="173038"/>
            <a:r>
              <a:rPr lang="en-US" dirty="0" smtClean="0"/>
              <a:t>Sensory cortex is necessary for the localization of pain</a:t>
            </a:r>
          </a:p>
          <a:p>
            <a:pPr marL="173038"/>
            <a:endParaRPr lang="en-US" dirty="0" smtClean="0"/>
          </a:p>
          <a:p>
            <a:pPr marL="173038"/>
            <a:r>
              <a:rPr lang="en-US" dirty="0" smtClean="0"/>
              <a:t>Other areas are also important</a:t>
            </a:r>
          </a:p>
          <a:p>
            <a:pPr marL="173038"/>
            <a:r>
              <a:rPr lang="en-US" sz="1600" dirty="0" smtClean="0"/>
              <a:t>reticular formation, limbic area, hypothalamus and other </a:t>
            </a:r>
            <a:r>
              <a:rPr lang="en-US" sz="1600" dirty="0" err="1" smtClean="0"/>
              <a:t>subcortical</a:t>
            </a:r>
            <a:r>
              <a:rPr lang="en-US" sz="1600" dirty="0" smtClean="0"/>
              <a:t> areas</a:t>
            </a:r>
          </a:p>
          <a:p>
            <a:endParaRPr lang="el-GR" dirty="0"/>
          </a:p>
        </p:txBody>
      </p:sp>
      <p:cxnSp>
        <p:nvCxnSpPr>
          <p:cNvPr id="20" name="19 - Ευθεία γραμμή σύνδεσης"/>
          <p:cNvCxnSpPr/>
          <p:nvPr/>
        </p:nvCxnSpPr>
        <p:spPr>
          <a:xfrm>
            <a:off x="467544" y="3573016"/>
            <a:ext cx="7560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εία γραμμή σύνδεσης"/>
          <p:cNvCxnSpPr/>
          <p:nvPr/>
        </p:nvCxnSpPr>
        <p:spPr>
          <a:xfrm>
            <a:off x="467544" y="4293096"/>
            <a:ext cx="7560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>
          <a:xfrm>
            <a:off x="467544" y="4869160"/>
            <a:ext cx="7560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 - Physiology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843808" y="2564904"/>
            <a:ext cx="4032448" cy="369332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b="1" kern="0" dirty="0" smtClean="0"/>
              <a:t>Gate Control Theory of 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/>
          <p:nvPr/>
        </p:nvSpPr>
        <p:spPr>
          <a:xfrm>
            <a:off x="467544" y="1628800"/>
            <a:ext cx="2376264" cy="288032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09899"/>
            <a:ext cx="4579858" cy="634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611560" y="692696"/>
            <a:ext cx="77048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kern="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nociceptive</a:t>
            </a:r>
            <a:r>
              <a:rPr lang="en-GB" sz="2000" b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pain 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 smtClean="0"/>
              <a:t>t</a:t>
            </a:r>
            <a:r>
              <a:rPr lang="ro-RO" kern="0" dirty="0"/>
              <a:t>ransduction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t</a:t>
            </a:r>
            <a:r>
              <a:rPr lang="ro-RO" kern="0" dirty="0"/>
              <a:t>ransmission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p</a:t>
            </a:r>
            <a:r>
              <a:rPr lang="ro-RO" kern="0" dirty="0"/>
              <a:t>erception of pain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m</a:t>
            </a:r>
            <a:r>
              <a:rPr lang="ro-RO" kern="0" dirty="0"/>
              <a:t>odulation of pain</a:t>
            </a:r>
          </a:p>
          <a:p>
            <a:endParaRPr lang="el-GR" dirty="0"/>
          </a:p>
        </p:txBody>
      </p:sp>
      <p:sp>
        <p:nvSpPr>
          <p:cNvPr id="23" name="22 - TextBox"/>
          <p:cNvSpPr txBox="1"/>
          <p:nvPr/>
        </p:nvSpPr>
        <p:spPr>
          <a:xfrm>
            <a:off x="2843808" y="1628800"/>
            <a:ext cx="4032448" cy="830997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SzPct val="85000"/>
              <a:defRPr/>
            </a:pPr>
            <a:r>
              <a:rPr lang="en-US" sz="1600" kern="0" dirty="0" smtClean="0"/>
              <a:t>The end result of the neural activity of pain transmission. It is believed that pain </a:t>
            </a:r>
            <a:r>
              <a:rPr lang="en-US" sz="1600" kern="0" dirty="0" err="1" smtClean="0"/>
              <a:t>perce-ption</a:t>
            </a:r>
            <a:r>
              <a:rPr lang="en-US" sz="1600" kern="0" dirty="0" smtClean="0"/>
              <a:t> occurs in the cortical structures.</a:t>
            </a:r>
            <a:endParaRPr lang="ro-RO" sz="1600" kern="0" dirty="0" smtClean="0"/>
          </a:p>
        </p:txBody>
      </p:sp>
      <p:sp>
        <p:nvSpPr>
          <p:cNvPr id="24" name="23 - TextBox"/>
          <p:cNvSpPr txBox="1"/>
          <p:nvPr/>
        </p:nvSpPr>
        <p:spPr>
          <a:xfrm>
            <a:off x="2843808" y="2564904"/>
            <a:ext cx="4032448" cy="369332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b="1" kern="0" dirty="0" smtClean="0"/>
              <a:t>Gate Control Theory of Pain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395536" y="3068960"/>
            <a:ext cx="8748464" cy="378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 - Physiology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140968"/>
            <a:ext cx="6079083" cy="335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- Δεξιό βέλος"/>
          <p:cNvSpPr/>
          <p:nvPr/>
        </p:nvSpPr>
        <p:spPr>
          <a:xfrm>
            <a:off x="251520" y="3861048"/>
            <a:ext cx="1763688" cy="1800200"/>
          </a:xfrm>
          <a:prstGeom prst="rightArrow">
            <a:avLst>
              <a:gd name="adj1" fmla="val 79576"/>
              <a:gd name="adj2" fmla="val 19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INPUT</a:t>
            </a:r>
            <a:endParaRPr lang="el-GR" sz="3600" b="1" dirty="0" smtClean="0"/>
          </a:p>
          <a:p>
            <a:pPr algn="ctr"/>
            <a:endParaRPr lang="el-GR" sz="3600" dirty="0"/>
          </a:p>
        </p:txBody>
      </p:sp>
      <p:sp>
        <p:nvSpPr>
          <p:cNvPr id="22" name="21 - Δεξιό βέλος"/>
          <p:cNvSpPr/>
          <p:nvPr/>
        </p:nvSpPr>
        <p:spPr>
          <a:xfrm>
            <a:off x="7164288" y="3933056"/>
            <a:ext cx="1763688" cy="1800200"/>
          </a:xfrm>
          <a:prstGeom prst="rightArrow">
            <a:avLst>
              <a:gd name="adj1" fmla="val 79576"/>
              <a:gd name="adj2" fmla="val 19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OUT</a:t>
            </a:r>
          </a:p>
          <a:p>
            <a:pPr algn="ctr"/>
            <a:r>
              <a:rPr lang="en-US" sz="3600" b="1" dirty="0" smtClean="0"/>
              <a:t>PUT</a:t>
            </a:r>
            <a:endParaRPr lang="el-GR" sz="3600" b="1" dirty="0" smtClean="0"/>
          </a:p>
          <a:p>
            <a:pPr algn="ctr"/>
            <a:endParaRPr lang="el-GR" sz="3600" dirty="0"/>
          </a:p>
        </p:txBody>
      </p:sp>
      <p:sp>
        <p:nvSpPr>
          <p:cNvPr id="25" name="24 - TextBox"/>
          <p:cNvSpPr txBox="1"/>
          <p:nvPr/>
        </p:nvSpPr>
        <p:spPr>
          <a:xfrm>
            <a:off x="251520" y="5949280"/>
            <a:ext cx="295232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initially </a:t>
            </a:r>
            <a:r>
              <a:rPr lang="en-US" sz="1600" dirty="0" err="1" smtClean="0"/>
              <a:t>unmodulated</a:t>
            </a:r>
            <a:r>
              <a:rPr lang="en-US" sz="1600" dirty="0" smtClean="0"/>
              <a:t> impulse</a:t>
            </a:r>
            <a:endParaRPr lang="el-GR" sz="1600" dirty="0"/>
          </a:p>
        </p:txBody>
      </p:sp>
      <p:sp>
        <p:nvSpPr>
          <p:cNvPr id="26" name="25 - TextBox"/>
          <p:cNvSpPr txBox="1"/>
          <p:nvPr/>
        </p:nvSpPr>
        <p:spPr>
          <a:xfrm>
            <a:off x="5868144" y="3356992"/>
            <a:ext cx="2952328" cy="338554"/>
          </a:xfrm>
          <a:prstGeom prst="rect">
            <a:avLst/>
          </a:prstGeom>
          <a:solidFill>
            <a:srgbClr val="FFCC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final perception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/>
          <p:nvPr/>
        </p:nvSpPr>
        <p:spPr>
          <a:xfrm>
            <a:off x="467544" y="1916832"/>
            <a:ext cx="2376264" cy="288032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09899"/>
            <a:ext cx="4579858" cy="634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611560" y="692696"/>
            <a:ext cx="77048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kern="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nociceptive</a:t>
            </a:r>
            <a:r>
              <a:rPr lang="en-GB" sz="2000" b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pain 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 smtClean="0"/>
              <a:t>t</a:t>
            </a:r>
            <a:r>
              <a:rPr lang="ro-RO" kern="0" dirty="0"/>
              <a:t>ransduction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t</a:t>
            </a:r>
            <a:r>
              <a:rPr lang="ro-RO" kern="0" dirty="0"/>
              <a:t>ransmission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p</a:t>
            </a:r>
            <a:r>
              <a:rPr lang="ro-RO" kern="0" dirty="0"/>
              <a:t>erception of pain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m</a:t>
            </a:r>
            <a:r>
              <a:rPr lang="ro-RO" kern="0" dirty="0"/>
              <a:t>odulation of pain</a:t>
            </a:r>
          </a:p>
          <a:p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2843808" y="2564904"/>
            <a:ext cx="4032448" cy="369332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b="1" kern="0" dirty="0" smtClean="0"/>
              <a:t>Gate Control Theory of Pain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395536" y="3068960"/>
            <a:ext cx="8748464" cy="378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 - Physiology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140968"/>
            <a:ext cx="6079083" cy="335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- Δεξιό βέλος"/>
          <p:cNvSpPr/>
          <p:nvPr/>
        </p:nvSpPr>
        <p:spPr>
          <a:xfrm>
            <a:off x="251520" y="3861048"/>
            <a:ext cx="1763688" cy="1800200"/>
          </a:xfrm>
          <a:prstGeom prst="rightArrow">
            <a:avLst>
              <a:gd name="adj1" fmla="val 79576"/>
              <a:gd name="adj2" fmla="val 19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INPUT</a:t>
            </a:r>
            <a:endParaRPr lang="el-GR" sz="3600" b="1" dirty="0" smtClean="0"/>
          </a:p>
          <a:p>
            <a:pPr algn="ctr"/>
            <a:endParaRPr lang="el-GR" sz="3600" dirty="0"/>
          </a:p>
        </p:txBody>
      </p:sp>
      <p:sp>
        <p:nvSpPr>
          <p:cNvPr id="22" name="21 - Δεξιό βέλος"/>
          <p:cNvSpPr/>
          <p:nvPr/>
        </p:nvSpPr>
        <p:spPr>
          <a:xfrm>
            <a:off x="7164288" y="3933056"/>
            <a:ext cx="1763688" cy="1800200"/>
          </a:xfrm>
          <a:prstGeom prst="rightArrow">
            <a:avLst>
              <a:gd name="adj1" fmla="val 79576"/>
              <a:gd name="adj2" fmla="val 19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OUT</a:t>
            </a:r>
          </a:p>
          <a:p>
            <a:pPr algn="ctr"/>
            <a:r>
              <a:rPr lang="en-US" sz="3600" b="1" dirty="0" smtClean="0"/>
              <a:t>PUT</a:t>
            </a:r>
            <a:endParaRPr lang="el-GR" sz="3600" b="1" dirty="0" smtClean="0"/>
          </a:p>
          <a:p>
            <a:pPr algn="ctr"/>
            <a:endParaRPr lang="el-GR" sz="3600" dirty="0"/>
          </a:p>
        </p:txBody>
      </p:sp>
      <p:sp>
        <p:nvSpPr>
          <p:cNvPr id="25" name="24 - TextBox"/>
          <p:cNvSpPr txBox="1"/>
          <p:nvPr/>
        </p:nvSpPr>
        <p:spPr>
          <a:xfrm>
            <a:off x="251520" y="5949280"/>
            <a:ext cx="295232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initially </a:t>
            </a:r>
            <a:r>
              <a:rPr lang="en-US" sz="1600" dirty="0" err="1" smtClean="0"/>
              <a:t>unmodulated</a:t>
            </a:r>
            <a:r>
              <a:rPr lang="en-US" sz="1600" dirty="0" smtClean="0"/>
              <a:t> impulse</a:t>
            </a:r>
            <a:endParaRPr lang="el-GR" sz="1600" dirty="0"/>
          </a:p>
        </p:txBody>
      </p:sp>
      <p:sp>
        <p:nvSpPr>
          <p:cNvPr id="26" name="25 - TextBox"/>
          <p:cNvSpPr txBox="1"/>
          <p:nvPr/>
        </p:nvSpPr>
        <p:spPr>
          <a:xfrm>
            <a:off x="5868144" y="3356992"/>
            <a:ext cx="2952328" cy="338554"/>
          </a:xfrm>
          <a:prstGeom prst="rect">
            <a:avLst/>
          </a:prstGeom>
          <a:solidFill>
            <a:srgbClr val="FFCC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final perception</a:t>
            </a:r>
            <a:endParaRPr lang="el-GR" sz="1600" dirty="0"/>
          </a:p>
        </p:txBody>
      </p:sp>
      <p:sp>
        <p:nvSpPr>
          <p:cNvPr id="16" name="15 - TextBox"/>
          <p:cNvSpPr txBox="1"/>
          <p:nvPr/>
        </p:nvSpPr>
        <p:spPr>
          <a:xfrm>
            <a:off x="2843808" y="1556792"/>
            <a:ext cx="5184576" cy="923330"/>
          </a:xfrm>
          <a:prstGeom prst="rec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Final pain perception depends on activity of the: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1)  ascending pain (impulse transmitting) tracts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2) descending pain </a:t>
            </a:r>
            <a:r>
              <a:rPr lang="en-US" b="1" dirty="0" err="1" smtClean="0">
                <a:solidFill>
                  <a:schemeClr val="bg1"/>
                </a:solidFill>
              </a:rPr>
              <a:t>modulatory</a:t>
            </a:r>
            <a:r>
              <a:rPr lang="en-US" b="1" dirty="0" smtClean="0">
                <a:solidFill>
                  <a:schemeClr val="bg1"/>
                </a:solidFill>
              </a:rPr>
              <a:t>  (inhibitory) tracts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/>
          <p:nvPr/>
        </p:nvSpPr>
        <p:spPr>
          <a:xfrm>
            <a:off x="467544" y="1916832"/>
            <a:ext cx="2376264" cy="288032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11560" y="692696"/>
            <a:ext cx="77048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kern="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nociceptive</a:t>
            </a:r>
            <a:r>
              <a:rPr lang="en-GB" sz="2000" b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pain 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 smtClean="0"/>
              <a:t>t</a:t>
            </a:r>
            <a:r>
              <a:rPr lang="ro-RO" kern="0" dirty="0"/>
              <a:t>ransduction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t</a:t>
            </a:r>
            <a:r>
              <a:rPr lang="ro-RO" kern="0" dirty="0"/>
              <a:t>ransmission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p</a:t>
            </a:r>
            <a:r>
              <a:rPr lang="ro-RO" kern="0" dirty="0"/>
              <a:t>erception of pain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m</a:t>
            </a:r>
            <a:r>
              <a:rPr lang="ro-RO" kern="0" dirty="0"/>
              <a:t>odulation of pain</a:t>
            </a:r>
          </a:p>
          <a:p>
            <a:endParaRPr lang="el-GR" dirty="0"/>
          </a:p>
        </p:txBody>
      </p:sp>
      <p:sp>
        <p:nvSpPr>
          <p:cNvPr id="20" name="19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 - Physiology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2843808" y="1556792"/>
            <a:ext cx="5184576" cy="923330"/>
          </a:xfrm>
          <a:prstGeom prst="rec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Final pain perception depends on activity of the: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1)  ascending pain (impulse transmitting) tracts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2) descending pain </a:t>
            </a:r>
            <a:r>
              <a:rPr lang="en-US" b="1" dirty="0" err="1" smtClean="0">
                <a:solidFill>
                  <a:schemeClr val="bg1"/>
                </a:solidFill>
              </a:rPr>
              <a:t>modulatory</a:t>
            </a:r>
            <a:r>
              <a:rPr lang="en-US" b="1" dirty="0" smtClean="0">
                <a:solidFill>
                  <a:schemeClr val="bg1"/>
                </a:solidFill>
              </a:rPr>
              <a:t>  (inhibitory) tracts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611560" y="292494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95536" y="2636912"/>
            <a:ext cx="3024336" cy="357795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GB" sz="1700" kern="0" dirty="0" smtClean="0">
                <a:latin typeface="+mn-lt"/>
              </a:rPr>
              <a:t>Modulation involves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GB" sz="1700" kern="0" dirty="0" smtClean="0">
                <a:latin typeface="+mn-lt"/>
              </a:rPr>
              <a:t>many compounds,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GB" sz="1700" kern="0" dirty="0" smtClean="0">
                <a:latin typeface="+mn-lt"/>
              </a:rPr>
              <a:t>including:</a:t>
            </a:r>
            <a:endParaRPr lang="en-GB" sz="17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GB" sz="1700" kern="0" dirty="0">
                <a:latin typeface="+mn-lt"/>
              </a:rPr>
              <a:t>- endorphins, </a:t>
            </a:r>
            <a:endParaRPr lang="ro-RO" sz="17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GB" sz="1700" kern="0" dirty="0">
                <a:latin typeface="+mn-lt"/>
              </a:rPr>
              <a:t>- </a:t>
            </a:r>
            <a:r>
              <a:rPr lang="en-GB" sz="1700" kern="0" dirty="0" err="1">
                <a:latin typeface="+mn-lt"/>
              </a:rPr>
              <a:t>neurokinins</a:t>
            </a:r>
            <a:r>
              <a:rPr lang="en-GB" sz="1700" kern="0" dirty="0">
                <a:latin typeface="+mn-lt"/>
              </a:rPr>
              <a:t>, </a:t>
            </a:r>
            <a:endParaRPr lang="ro-RO" sz="17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GB" sz="1700" kern="0" dirty="0">
                <a:latin typeface="+mn-lt"/>
              </a:rPr>
              <a:t>- prostaglandins, </a:t>
            </a:r>
            <a:endParaRPr lang="ro-RO" sz="17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GB" sz="1700" kern="0" dirty="0">
                <a:latin typeface="+mn-lt"/>
              </a:rPr>
              <a:t>- biogenic amines, </a:t>
            </a:r>
            <a:endParaRPr lang="ro-RO" sz="17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GB" sz="1700" kern="0" dirty="0">
                <a:latin typeface="+mn-lt"/>
              </a:rPr>
              <a:t>- GABA, </a:t>
            </a:r>
            <a:endParaRPr lang="ro-RO" sz="17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GB" sz="1700" kern="0" dirty="0">
                <a:latin typeface="+mn-lt"/>
              </a:rPr>
              <a:t>- </a:t>
            </a:r>
            <a:r>
              <a:rPr lang="en-GB" sz="1700" kern="0" dirty="0" err="1">
                <a:latin typeface="+mn-lt"/>
              </a:rPr>
              <a:t>neurotensin</a:t>
            </a:r>
            <a:r>
              <a:rPr lang="en-GB" sz="1700" kern="0" dirty="0">
                <a:latin typeface="+mn-lt"/>
              </a:rPr>
              <a:t>, </a:t>
            </a:r>
            <a:endParaRPr lang="ro-RO" sz="17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GB" sz="1700" kern="0" dirty="0">
                <a:latin typeface="+mn-lt"/>
              </a:rPr>
              <a:t>- </a:t>
            </a:r>
            <a:r>
              <a:rPr lang="en-GB" sz="1700" kern="0" dirty="0" err="1">
                <a:latin typeface="+mn-lt"/>
              </a:rPr>
              <a:t>cannabinoids</a:t>
            </a:r>
            <a:r>
              <a:rPr lang="en-GB" sz="1700" kern="0" dirty="0">
                <a:latin typeface="+mn-lt"/>
              </a:rPr>
              <a:t>, </a:t>
            </a:r>
            <a:endParaRPr lang="ro-RO" sz="17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GB" sz="1700" kern="0" dirty="0">
                <a:latin typeface="+mn-lt"/>
              </a:rPr>
              <a:t>- </a:t>
            </a:r>
            <a:r>
              <a:rPr lang="en-GB" sz="1700" kern="0" dirty="0" err="1">
                <a:latin typeface="+mn-lt"/>
              </a:rPr>
              <a:t>purines</a:t>
            </a:r>
            <a:r>
              <a:rPr lang="en-GB" sz="1700" kern="0" dirty="0">
                <a:latin typeface="+mn-lt"/>
              </a:rPr>
              <a:t>, </a:t>
            </a:r>
            <a:endParaRPr lang="ro-RO" sz="17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GB" sz="1700" kern="0" dirty="0">
                <a:latin typeface="+mn-lt"/>
              </a:rPr>
              <a:t>- and many </a:t>
            </a:r>
            <a:r>
              <a:rPr lang="en-GB" sz="1700" kern="0" dirty="0" smtClean="0">
                <a:latin typeface="+mn-lt"/>
              </a:rPr>
              <a:t>others</a:t>
            </a:r>
            <a:endParaRPr lang="ro-RO" sz="1700" kern="0" dirty="0">
              <a:latin typeface="+mn-lt"/>
            </a:endParaRPr>
          </a:p>
          <a:p>
            <a:pPr marL="471487"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lang="ro-RO" sz="1700" kern="0" dirty="0">
              <a:latin typeface="+mn-lt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2843808" y="2636912"/>
            <a:ext cx="5184576" cy="3551742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3038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GB" sz="1600" kern="0" dirty="0" smtClean="0"/>
              <a:t>Endorphins are widely distributed in the central nervous system (CNS). They are present in the periphery, on nerve endings, immune-related cells, and other tissues.</a:t>
            </a:r>
          </a:p>
          <a:p>
            <a:pPr marL="173038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endParaRPr lang="ro-RO" sz="800" kern="0" dirty="0" smtClean="0"/>
          </a:p>
          <a:p>
            <a:pPr marL="173038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GB" sz="1600" kern="0" dirty="0" smtClean="0"/>
              <a:t>They are involved in many </a:t>
            </a:r>
            <a:r>
              <a:rPr lang="en-GB" sz="1600" kern="0" dirty="0" err="1" smtClean="0"/>
              <a:t>neuroregulatory</a:t>
            </a:r>
            <a:r>
              <a:rPr lang="en-GB" sz="1600" kern="0" dirty="0" smtClean="0"/>
              <a:t> processes apart from pain control, including the stress response and motor control systems.</a:t>
            </a:r>
          </a:p>
          <a:p>
            <a:pPr marL="173038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endParaRPr lang="en-GB" sz="800" kern="0" dirty="0" smtClean="0"/>
          </a:p>
          <a:p>
            <a:pPr marL="173038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GB" sz="1600" kern="0" dirty="0" smtClean="0"/>
              <a:t>The </a:t>
            </a:r>
            <a:r>
              <a:rPr lang="en-GB" sz="1600" kern="0" dirty="0" err="1" smtClean="0"/>
              <a:t>endorphinergic</a:t>
            </a:r>
            <a:r>
              <a:rPr lang="en-GB" sz="1600" kern="0" dirty="0" smtClean="0"/>
              <a:t> pain </a:t>
            </a:r>
            <a:r>
              <a:rPr lang="en-GB" sz="1600" kern="0" dirty="0" err="1" smtClean="0"/>
              <a:t>modulatory</a:t>
            </a:r>
            <a:r>
              <a:rPr lang="en-GB" sz="1600" kern="0" dirty="0" smtClean="0"/>
              <a:t> pathways are characterized</a:t>
            </a:r>
            <a:r>
              <a:rPr lang="ro-RO" sz="1600" kern="0" dirty="0" smtClean="0"/>
              <a:t> </a:t>
            </a:r>
            <a:r>
              <a:rPr lang="en-GB" sz="1600" kern="0" dirty="0" smtClean="0"/>
              <a:t>by multiple endogenous </a:t>
            </a:r>
            <a:r>
              <a:rPr lang="en-GB" sz="1600" kern="0" dirty="0" err="1" smtClean="0"/>
              <a:t>ligands</a:t>
            </a:r>
            <a:r>
              <a:rPr lang="en-GB" sz="1600" kern="0" dirty="0" smtClean="0"/>
              <a:t> and different types of </a:t>
            </a:r>
            <a:r>
              <a:rPr lang="en-GB" sz="1600" kern="0" dirty="0" err="1" smtClean="0"/>
              <a:t>opioid</a:t>
            </a:r>
            <a:r>
              <a:rPr lang="en-GB" sz="1600" kern="0" dirty="0" smtClean="0"/>
              <a:t> receptors: mu, delta, and kappa. </a:t>
            </a:r>
          </a:p>
          <a:p>
            <a:pPr marL="173038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GB" sz="800" kern="0" dirty="0" smtClean="0"/>
              <a:t> </a:t>
            </a:r>
            <a:endParaRPr lang="ro-RO" sz="800" kern="0" dirty="0" smtClean="0"/>
          </a:p>
          <a:p>
            <a:pPr marL="173038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GB" sz="1600" kern="0" dirty="0" err="1" smtClean="0"/>
              <a:t>Opioid</a:t>
            </a:r>
            <a:r>
              <a:rPr lang="en-GB" sz="1600" kern="0" dirty="0" smtClean="0"/>
              <a:t> drugs mimic the action of endogenous </a:t>
            </a:r>
            <a:r>
              <a:rPr lang="en-GB" sz="1600" kern="0" dirty="0" err="1" smtClean="0"/>
              <a:t>opioid</a:t>
            </a:r>
            <a:r>
              <a:rPr lang="en-GB" sz="1600" kern="0" dirty="0" smtClean="0"/>
              <a:t> </a:t>
            </a:r>
            <a:r>
              <a:rPr lang="en-GB" sz="1600" kern="0" dirty="0" err="1" smtClean="0"/>
              <a:t>ligands</a:t>
            </a:r>
            <a:r>
              <a:rPr lang="en-GB" sz="1600" kern="0" dirty="0" smtClean="0"/>
              <a:t>. Most of the drugs used for pain are full mu receptor agonists.</a:t>
            </a:r>
            <a:endParaRPr lang="ro-RO" sz="1600" kern="0" dirty="0" smtClean="0"/>
          </a:p>
          <a:p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neurons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8078"/>
            <a:ext cx="9144000" cy="5141843"/>
          </a:xfrm>
          <a:prstGeom prst="rect">
            <a:avLst/>
          </a:prstGeom>
        </p:spPr>
      </p:pic>
      <p:pic>
        <p:nvPicPr>
          <p:cNvPr id="6" name="5 - Εικόνα" descr="neurons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8078"/>
            <a:ext cx="9144000" cy="5141843"/>
          </a:xfrm>
          <a:prstGeom prst="rect">
            <a:avLst/>
          </a:prstGeom>
        </p:spPr>
      </p:pic>
      <p:pic>
        <p:nvPicPr>
          <p:cNvPr id="7" name="6 - Εικόνα" descr="neurons5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8078"/>
            <a:ext cx="9144000" cy="5141843"/>
          </a:xfrm>
          <a:prstGeom prst="rect">
            <a:avLst/>
          </a:prstGeom>
        </p:spPr>
      </p:pic>
      <p:pic>
        <p:nvPicPr>
          <p:cNvPr id="8" name="7 - Εικόνα" descr="neurons6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58078"/>
            <a:ext cx="9144000" cy="5141843"/>
          </a:xfrm>
          <a:prstGeom prst="rect">
            <a:avLst/>
          </a:prstGeom>
        </p:spPr>
      </p:pic>
      <p:pic>
        <p:nvPicPr>
          <p:cNvPr id="9" name="8 - Εικόνα" descr="neurons7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858078"/>
            <a:ext cx="9144000" cy="5141843"/>
          </a:xfrm>
          <a:prstGeom prst="rect">
            <a:avLst/>
          </a:prstGeom>
        </p:spPr>
      </p:pic>
      <p:pic>
        <p:nvPicPr>
          <p:cNvPr id="11" name="10 - Εικόνα" descr="neurons8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858078"/>
            <a:ext cx="9144000" cy="5141843"/>
          </a:xfrm>
          <a:prstGeom prst="rect">
            <a:avLst/>
          </a:prstGeom>
        </p:spPr>
      </p:pic>
      <p:pic>
        <p:nvPicPr>
          <p:cNvPr id="12" name="11 - Εικόνα" descr="neurons9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858078"/>
            <a:ext cx="9144000" cy="514184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1484784"/>
            <a:ext cx="2736304" cy="152111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14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 - Physiology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15 - Έλλειψη"/>
          <p:cNvSpPr/>
          <p:nvPr/>
        </p:nvSpPr>
        <p:spPr>
          <a:xfrm>
            <a:off x="8244408" y="332656"/>
            <a:ext cx="648072" cy="576064"/>
          </a:xfrm>
          <a:prstGeom prst="ellipse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--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neurons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8078"/>
            <a:ext cx="9144000" cy="514184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84784"/>
            <a:ext cx="2736304" cy="152111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14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 - Physiology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15 - Έλλειψη"/>
          <p:cNvSpPr/>
          <p:nvPr/>
        </p:nvSpPr>
        <p:spPr>
          <a:xfrm>
            <a:off x="8244408" y="332656"/>
            <a:ext cx="648072" cy="576064"/>
          </a:xfrm>
          <a:prstGeom prst="ellipse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--</a:t>
            </a:r>
            <a:endParaRPr lang="el-GR" sz="3200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5364088" y="2780928"/>
            <a:ext cx="3312368" cy="2308324"/>
          </a:xfrm>
          <a:prstGeom prst="rect">
            <a:avLst/>
          </a:prstGeom>
          <a:solidFill>
            <a:srgbClr val="FFCCCC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Endorphins (endogenous </a:t>
            </a:r>
            <a:r>
              <a:rPr lang="en-US" dirty="0" err="1" smtClean="0"/>
              <a:t>opioids</a:t>
            </a:r>
            <a:r>
              <a:rPr lang="en-US" dirty="0" smtClean="0"/>
              <a:t>) and </a:t>
            </a:r>
            <a:r>
              <a:rPr lang="en-US" dirty="0" err="1" smtClean="0"/>
              <a:t>opioid</a:t>
            </a:r>
            <a:r>
              <a:rPr lang="en-US" dirty="0" smtClean="0"/>
              <a:t> drugs (</a:t>
            </a:r>
            <a:r>
              <a:rPr lang="el-GR" dirty="0" smtClean="0"/>
              <a:t>μ-</a:t>
            </a:r>
            <a:r>
              <a:rPr lang="en-US" dirty="0" smtClean="0"/>
              <a:t>agonists) modulate pain acting in both the excitation of  the afferent system (negatively) and the excitation of the inhibitory system (positively by inhibition of the GABA-</a:t>
            </a:r>
            <a:r>
              <a:rPr lang="en-US" dirty="0" err="1" smtClean="0"/>
              <a:t>ergic</a:t>
            </a:r>
            <a:r>
              <a:rPr lang="en-US" dirty="0" smtClean="0"/>
              <a:t> neurons) </a:t>
            </a:r>
            <a:endParaRPr lang="el-GR" dirty="0"/>
          </a:p>
        </p:txBody>
      </p:sp>
      <p:sp>
        <p:nvSpPr>
          <p:cNvPr id="14" name="13 - Έλλειψη"/>
          <p:cNvSpPr/>
          <p:nvPr/>
        </p:nvSpPr>
        <p:spPr>
          <a:xfrm>
            <a:off x="5868144" y="620688"/>
            <a:ext cx="648072" cy="576064"/>
          </a:xfrm>
          <a:prstGeom prst="ellipse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l-GR" sz="3200" b="1" dirty="0"/>
          </a:p>
        </p:txBody>
      </p:sp>
      <p:sp>
        <p:nvSpPr>
          <p:cNvPr id="17" name="16 - Έλλειψη"/>
          <p:cNvSpPr/>
          <p:nvPr/>
        </p:nvSpPr>
        <p:spPr>
          <a:xfrm>
            <a:off x="2483768" y="692696"/>
            <a:ext cx="648072" cy="576064"/>
          </a:xfrm>
          <a:prstGeom prst="ellipse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l-GR" sz="3200" b="1" dirty="0"/>
          </a:p>
        </p:txBody>
      </p:sp>
      <p:sp>
        <p:nvSpPr>
          <p:cNvPr id="18" name="17 - Έλλειψη"/>
          <p:cNvSpPr/>
          <p:nvPr/>
        </p:nvSpPr>
        <p:spPr>
          <a:xfrm>
            <a:off x="1979712" y="3789040"/>
            <a:ext cx="648072" cy="576064"/>
          </a:xfrm>
          <a:prstGeom prst="ellipse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--</a:t>
            </a:r>
            <a:endParaRPr lang="el-GR" sz="3200" b="1" dirty="0"/>
          </a:p>
        </p:txBody>
      </p:sp>
      <p:sp>
        <p:nvSpPr>
          <p:cNvPr id="19" name="18 - Έλλειψη"/>
          <p:cNvSpPr/>
          <p:nvPr/>
        </p:nvSpPr>
        <p:spPr>
          <a:xfrm>
            <a:off x="2771800" y="2708920"/>
            <a:ext cx="648072" cy="576064"/>
          </a:xfrm>
          <a:prstGeom prst="ellipse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--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>
            <a:off x="467544" y="3501008"/>
            <a:ext cx="2952328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2 - TextBox"/>
          <p:cNvSpPr txBox="1"/>
          <p:nvPr/>
        </p:nvSpPr>
        <p:spPr>
          <a:xfrm>
            <a:off x="611560" y="764704"/>
            <a:ext cx="309634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visceral pain</a:t>
            </a:r>
          </a:p>
          <a:p>
            <a:endParaRPr lang="en-GB" dirty="0" smtClean="0"/>
          </a:p>
          <a:p>
            <a:r>
              <a:rPr lang="en-GB" sz="1400" b="1" dirty="0" smtClean="0"/>
              <a:t>CHARACTERISTICS :</a:t>
            </a:r>
          </a:p>
          <a:p>
            <a:endParaRPr lang="en-GB" sz="800" b="1" dirty="0" smtClean="0"/>
          </a:p>
          <a:p>
            <a:r>
              <a:rPr lang="en-GB" sz="1400" dirty="0" smtClean="0"/>
              <a:t>it is often referred as deep tissue pain</a:t>
            </a:r>
          </a:p>
          <a:p>
            <a:endParaRPr lang="en-GB" sz="800" dirty="0" smtClean="0"/>
          </a:p>
          <a:p>
            <a:r>
              <a:rPr lang="en-US" sz="1400" dirty="0" smtClean="0"/>
              <a:t>in contrast to </a:t>
            </a:r>
            <a:r>
              <a:rPr lang="en-US" sz="1400" dirty="0" err="1" smtClean="0"/>
              <a:t>cutaneous</a:t>
            </a:r>
            <a:r>
              <a:rPr lang="en-US" sz="1400" dirty="0" smtClean="0"/>
              <a:t> pain, visceral pain is deep, diffuse and difficult  to localize</a:t>
            </a:r>
          </a:p>
          <a:p>
            <a:endParaRPr lang="en-US" sz="800" dirty="0" smtClean="0"/>
          </a:p>
          <a:p>
            <a:r>
              <a:rPr lang="en-US" sz="1400" dirty="0" smtClean="0"/>
              <a:t>in contrast to </a:t>
            </a:r>
            <a:r>
              <a:rPr lang="en-US" sz="1400" dirty="0" err="1" smtClean="0"/>
              <a:t>cutaneous</a:t>
            </a:r>
            <a:r>
              <a:rPr lang="en-US" sz="1400" dirty="0" smtClean="0"/>
              <a:t> pain, visceral pain mostly has no first (fast) and second (slow) components</a:t>
            </a:r>
          </a:p>
          <a:p>
            <a:endParaRPr lang="en-US" sz="800" dirty="0" smtClean="0"/>
          </a:p>
          <a:p>
            <a:r>
              <a:rPr lang="en-US" sz="1400" dirty="0" smtClean="0"/>
              <a:t>visceral pain is associated with autonomic reflexes as sweating, </a:t>
            </a:r>
            <a:r>
              <a:rPr lang="en-US" sz="1400" dirty="0" err="1" smtClean="0"/>
              <a:t>tachypnoea</a:t>
            </a:r>
            <a:r>
              <a:rPr lang="en-US" sz="1400" dirty="0" smtClean="0"/>
              <a:t>, hypertension </a:t>
            </a:r>
            <a:r>
              <a:rPr lang="en-US" sz="1400" dirty="0" err="1" smtClean="0"/>
              <a:t>ect</a:t>
            </a:r>
            <a:endParaRPr lang="el-GR" sz="1400" dirty="0" smtClean="0"/>
          </a:p>
          <a:p>
            <a:endParaRPr lang="en-US" sz="1400" dirty="0" smtClean="0"/>
          </a:p>
          <a:p>
            <a:r>
              <a:rPr lang="en-GB" b="1" dirty="0" smtClean="0"/>
              <a:t>examples:</a:t>
            </a:r>
          </a:p>
          <a:p>
            <a:pPr indent="177800"/>
            <a:r>
              <a:rPr lang="en-GB" dirty="0" smtClean="0"/>
              <a:t>cephalic pain</a:t>
            </a:r>
          </a:p>
          <a:p>
            <a:pPr indent="177800"/>
            <a:r>
              <a:rPr lang="en-GB" dirty="0" smtClean="0"/>
              <a:t>angina pectoris</a:t>
            </a:r>
          </a:p>
          <a:p>
            <a:pPr indent="177800"/>
            <a:r>
              <a:rPr lang="en-GB" dirty="0" smtClean="0"/>
              <a:t>myocardial infarction</a:t>
            </a:r>
          </a:p>
          <a:p>
            <a:pPr indent="177800"/>
            <a:r>
              <a:rPr lang="en-GB" dirty="0" smtClean="0"/>
              <a:t>acute pancreatitis</a:t>
            </a:r>
          </a:p>
          <a:p>
            <a:pPr indent="177800"/>
            <a:r>
              <a:rPr lang="en-GB" dirty="0" smtClean="0"/>
              <a:t>prostatic pain</a:t>
            </a:r>
          </a:p>
          <a:p>
            <a:pPr indent="177800"/>
            <a:r>
              <a:rPr lang="en-GB" dirty="0" smtClean="0"/>
              <a:t>ne</a:t>
            </a:r>
            <a:r>
              <a:rPr lang="sk-SK" dirty="0" smtClean="0"/>
              <a:t>phr</a:t>
            </a:r>
            <a:r>
              <a:rPr lang="en-GB" dirty="0" smtClean="0"/>
              <a:t>o-lythiase pain</a:t>
            </a:r>
          </a:p>
          <a:p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3491880" y="4622845"/>
            <a:ext cx="2952328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 - Physiology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67544" y="692696"/>
            <a:ext cx="1800200" cy="5040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3419872" y="764704"/>
            <a:ext cx="540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eaLnBrk="0" hangingPunct="0">
              <a:defRPr/>
            </a:pPr>
            <a:r>
              <a:rPr lang="en-GB" b="1" dirty="0" smtClean="0"/>
              <a:t>Visceral pain stimuli</a:t>
            </a:r>
          </a:p>
          <a:p>
            <a:pPr marL="174625" eaLnBrk="0" hangingPunct="0">
              <a:defRPr/>
            </a:pPr>
            <a:endParaRPr lang="en-GB" dirty="0" smtClean="0"/>
          </a:p>
          <a:p>
            <a:pPr marL="450850" eaLnBrk="0" hangingPunct="0">
              <a:defRPr/>
            </a:pPr>
            <a:r>
              <a:rPr lang="en-GB" sz="1600" b="1" dirty="0" err="1" smtClean="0"/>
              <a:t>distention</a:t>
            </a:r>
            <a:r>
              <a:rPr lang="en-GB" sz="1600" dirty="0" smtClean="0"/>
              <a:t> and </a:t>
            </a:r>
            <a:r>
              <a:rPr lang="en-GB" sz="1600" b="1" dirty="0" smtClean="0"/>
              <a:t>contraction</a:t>
            </a:r>
            <a:r>
              <a:rPr lang="en-GB" sz="1600" dirty="0" smtClean="0"/>
              <a:t> of viscera muscle  walls</a:t>
            </a:r>
          </a:p>
          <a:p>
            <a:pPr marL="450850" eaLnBrk="0" hangingPunct="0">
              <a:defRPr/>
            </a:pPr>
            <a:r>
              <a:rPr lang="en-GB" sz="1600" b="1" dirty="0" smtClean="0"/>
              <a:t>stretching</a:t>
            </a:r>
            <a:r>
              <a:rPr lang="en-GB" sz="1600" dirty="0" smtClean="0"/>
              <a:t> of the capsule of solid visceral organs</a:t>
            </a:r>
          </a:p>
          <a:p>
            <a:pPr marL="450850" eaLnBrk="0" hangingPunct="0">
              <a:defRPr/>
            </a:pPr>
            <a:r>
              <a:rPr lang="en-GB" sz="1600" b="1" dirty="0" smtClean="0"/>
              <a:t>traction</a:t>
            </a:r>
            <a:r>
              <a:rPr lang="en-GB" sz="1600" dirty="0" smtClean="0"/>
              <a:t> of ligaments and vessels</a:t>
            </a:r>
          </a:p>
          <a:p>
            <a:pPr marL="450850" eaLnBrk="0" hangingPunct="0">
              <a:defRPr/>
            </a:pPr>
            <a:r>
              <a:rPr lang="en-GB" sz="1600" b="1" dirty="0" smtClean="0"/>
              <a:t>compression</a:t>
            </a:r>
            <a:r>
              <a:rPr lang="en-GB" sz="1600" dirty="0" smtClean="0"/>
              <a:t> of organ capsules, ligaments and vessels</a:t>
            </a:r>
          </a:p>
          <a:p>
            <a:pPr marL="450850" eaLnBrk="0" hangingPunct="0">
              <a:defRPr/>
            </a:pPr>
            <a:r>
              <a:rPr lang="en-GB" sz="1600" b="1" dirty="0" err="1" smtClean="0"/>
              <a:t>anoxemia</a:t>
            </a:r>
            <a:r>
              <a:rPr lang="en-GB" sz="1600" dirty="0" smtClean="0"/>
              <a:t> of visceral muscles</a:t>
            </a:r>
          </a:p>
          <a:p>
            <a:pPr marL="450850" eaLnBrk="0" hangingPunct="0">
              <a:defRPr/>
            </a:pPr>
            <a:r>
              <a:rPr lang="en-GB" sz="1600" b="1" dirty="0" smtClean="0"/>
              <a:t>inflammatory </a:t>
            </a:r>
            <a:r>
              <a:rPr lang="en-GB" sz="1600" dirty="0" smtClean="0"/>
              <a:t>processes</a:t>
            </a:r>
          </a:p>
          <a:p>
            <a:pPr marL="450850" eaLnBrk="0" hangingPunct="0">
              <a:defRPr/>
            </a:pPr>
            <a:r>
              <a:rPr lang="en-GB" sz="1600" b="1" dirty="0" smtClean="0"/>
              <a:t>necrosis</a:t>
            </a:r>
            <a:r>
              <a:rPr lang="en-GB" sz="1600" dirty="0" smtClean="0"/>
              <a:t> of some structures (myocardium, pancreas)</a:t>
            </a:r>
          </a:p>
          <a:p>
            <a:pPr marL="450850" eaLnBrk="0" hangingPunct="0">
              <a:defRPr/>
            </a:pPr>
            <a:r>
              <a:rPr lang="en-GB" sz="1600" dirty="0" smtClean="0"/>
              <a:t>formation and accumulation </a:t>
            </a:r>
            <a:r>
              <a:rPr lang="en-GB" sz="1600" b="1" dirty="0" smtClean="0"/>
              <a:t>noxious substances</a:t>
            </a:r>
          </a:p>
          <a:p>
            <a:pPr marL="450850" eaLnBrk="0" hangingPunct="0">
              <a:defRPr/>
            </a:pPr>
            <a:r>
              <a:rPr lang="en-GB" sz="1600" dirty="0" smtClean="0"/>
              <a:t>direct action of </a:t>
            </a:r>
            <a:r>
              <a:rPr lang="en-GB" sz="1600" b="1" dirty="0" smtClean="0"/>
              <a:t>chemical stimuli </a:t>
            </a:r>
            <a:r>
              <a:rPr lang="en-GB" sz="1600" dirty="0" smtClean="0"/>
              <a:t>(ex: stomach)</a:t>
            </a:r>
          </a:p>
          <a:p>
            <a:pPr marL="450850" eaLnBrk="0" hangingPunct="0">
              <a:defRPr/>
            </a:pPr>
            <a:endParaRPr lang="en-GB" sz="1600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3491880" y="692696"/>
            <a:ext cx="2304256" cy="5040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3635896" y="4118789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receptors and transmission</a:t>
            </a:r>
          </a:p>
          <a:p>
            <a:endParaRPr lang="en-US" dirty="0" smtClean="0"/>
          </a:p>
          <a:p>
            <a:pPr marL="177800"/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unmyelinated C – fibres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780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silent receptors</a:t>
            </a:r>
            <a:r>
              <a:rPr lang="en-US" dirty="0" smtClean="0"/>
              <a:t>: </a:t>
            </a:r>
          </a:p>
          <a:p>
            <a:pPr marL="177800"/>
            <a:endParaRPr lang="en-US" sz="1600" dirty="0" smtClean="0"/>
          </a:p>
          <a:p>
            <a:pPr marL="177800"/>
            <a:endParaRPr lang="en-US" sz="800" dirty="0" smtClean="0"/>
          </a:p>
          <a:p>
            <a:pPr marL="177800"/>
            <a:r>
              <a:rPr lang="en-US" sz="1600" dirty="0" smtClean="0"/>
              <a:t>units not responding to mechanical stimuli</a:t>
            </a:r>
          </a:p>
          <a:p>
            <a:pPr marL="177800"/>
            <a:r>
              <a:rPr lang="en-US" sz="1600" dirty="0" smtClean="0"/>
              <a:t>silent receptors fail to respond to innocuous or noxious stimuli, but become responsive in inflammatory conditions</a:t>
            </a:r>
            <a:endParaRPr lang="en-US" dirty="0" smtClean="0"/>
          </a:p>
        </p:txBody>
      </p:sp>
      <p:sp>
        <p:nvSpPr>
          <p:cNvPr id="8" name="7 - Ορθογώνιο"/>
          <p:cNvSpPr/>
          <p:nvPr/>
        </p:nvSpPr>
        <p:spPr>
          <a:xfrm>
            <a:off x="3491880" y="4046781"/>
            <a:ext cx="2952328" cy="5040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Ελεύθερη σχεδίαση"/>
          <p:cNvSpPr/>
          <p:nvPr/>
        </p:nvSpPr>
        <p:spPr>
          <a:xfrm>
            <a:off x="6448300" y="1626919"/>
            <a:ext cx="2444179" cy="3182587"/>
          </a:xfrm>
          <a:custGeom>
            <a:avLst/>
            <a:gdLst>
              <a:gd name="connsiteX0" fmla="*/ 0 w 2224644"/>
              <a:gd name="connsiteY0" fmla="*/ 3182587 h 3182587"/>
              <a:gd name="connsiteX1" fmla="*/ 1389413 w 2224644"/>
              <a:gd name="connsiteY1" fmla="*/ 2778826 h 3182587"/>
              <a:gd name="connsiteX2" fmla="*/ 2161309 w 2224644"/>
              <a:gd name="connsiteY2" fmla="*/ 1508167 h 3182587"/>
              <a:gd name="connsiteX3" fmla="*/ 1769424 w 2224644"/>
              <a:gd name="connsiteY3" fmla="*/ 0 h 318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4644" h="3182587">
                <a:moveTo>
                  <a:pt x="0" y="3182587"/>
                </a:moveTo>
                <a:cubicBezTo>
                  <a:pt x="514597" y="3120241"/>
                  <a:pt x="1029195" y="3057896"/>
                  <a:pt x="1389413" y="2778826"/>
                </a:cubicBezTo>
                <a:cubicBezTo>
                  <a:pt x="1749631" y="2499756"/>
                  <a:pt x="2097974" y="1971305"/>
                  <a:pt x="2161309" y="1508167"/>
                </a:cubicBezTo>
                <a:cubicBezTo>
                  <a:pt x="2224644" y="1045029"/>
                  <a:pt x="1997034" y="522514"/>
                  <a:pt x="1769424" y="0"/>
                </a:cubicBezTo>
              </a:path>
            </a:pathLst>
          </a:cu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Ελεύθερη σχεδίαση"/>
          <p:cNvSpPr/>
          <p:nvPr/>
        </p:nvSpPr>
        <p:spPr>
          <a:xfrm>
            <a:off x="6460177" y="1840675"/>
            <a:ext cx="2274124" cy="2968831"/>
          </a:xfrm>
          <a:custGeom>
            <a:avLst/>
            <a:gdLst>
              <a:gd name="connsiteX0" fmla="*/ 0 w 2274124"/>
              <a:gd name="connsiteY0" fmla="*/ 2968831 h 2968831"/>
              <a:gd name="connsiteX1" fmla="*/ 1306285 w 2274124"/>
              <a:gd name="connsiteY1" fmla="*/ 2565070 h 2968831"/>
              <a:gd name="connsiteX2" fmla="*/ 2220685 w 2274124"/>
              <a:gd name="connsiteY2" fmla="*/ 1401289 h 2968831"/>
              <a:gd name="connsiteX3" fmla="*/ 1626919 w 2274124"/>
              <a:gd name="connsiteY3" fmla="*/ 0 h 296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124" h="2968831">
                <a:moveTo>
                  <a:pt x="0" y="2968831"/>
                </a:moveTo>
                <a:cubicBezTo>
                  <a:pt x="468085" y="2897579"/>
                  <a:pt x="936171" y="2826327"/>
                  <a:pt x="1306285" y="2565070"/>
                </a:cubicBezTo>
                <a:cubicBezTo>
                  <a:pt x="1676399" y="2303813"/>
                  <a:pt x="2167246" y="1828801"/>
                  <a:pt x="2220685" y="1401289"/>
                </a:cubicBezTo>
                <a:cubicBezTo>
                  <a:pt x="2274124" y="973777"/>
                  <a:pt x="1950521" y="486888"/>
                  <a:pt x="1626919" y="0"/>
                </a:cubicBezTo>
              </a:path>
            </a:pathLst>
          </a:cu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Ελεύθερη σχεδίαση"/>
          <p:cNvSpPr/>
          <p:nvPr/>
        </p:nvSpPr>
        <p:spPr>
          <a:xfrm>
            <a:off x="6448301" y="1971304"/>
            <a:ext cx="2052452" cy="2838202"/>
          </a:xfrm>
          <a:custGeom>
            <a:avLst/>
            <a:gdLst>
              <a:gd name="connsiteX0" fmla="*/ 0 w 2052452"/>
              <a:gd name="connsiteY0" fmla="*/ 2838202 h 2838202"/>
              <a:gd name="connsiteX1" fmla="*/ 1056904 w 2052452"/>
              <a:gd name="connsiteY1" fmla="*/ 2458192 h 2838202"/>
              <a:gd name="connsiteX2" fmla="*/ 2006930 w 2052452"/>
              <a:gd name="connsiteY2" fmla="*/ 1413164 h 2838202"/>
              <a:gd name="connsiteX3" fmla="*/ 1330037 w 2052452"/>
              <a:gd name="connsiteY3" fmla="*/ 0 h 283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452" h="2838202">
                <a:moveTo>
                  <a:pt x="0" y="2838202"/>
                </a:moveTo>
                <a:cubicBezTo>
                  <a:pt x="361208" y="2766950"/>
                  <a:pt x="722416" y="2695698"/>
                  <a:pt x="1056904" y="2458192"/>
                </a:cubicBezTo>
                <a:cubicBezTo>
                  <a:pt x="1391392" y="2220686"/>
                  <a:pt x="1961408" y="1822863"/>
                  <a:pt x="2006930" y="1413164"/>
                </a:cubicBezTo>
                <a:cubicBezTo>
                  <a:pt x="2052452" y="1003465"/>
                  <a:pt x="1691244" y="501732"/>
                  <a:pt x="1330037" y="0"/>
                </a:cubicBezTo>
              </a:path>
            </a:pathLst>
          </a:cu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Ελεύθερη σχεδίαση"/>
          <p:cNvSpPr/>
          <p:nvPr/>
        </p:nvSpPr>
        <p:spPr>
          <a:xfrm>
            <a:off x="6448301" y="2386940"/>
            <a:ext cx="1886197" cy="2422566"/>
          </a:xfrm>
          <a:custGeom>
            <a:avLst/>
            <a:gdLst>
              <a:gd name="connsiteX0" fmla="*/ 0 w 1886197"/>
              <a:gd name="connsiteY0" fmla="*/ 2422566 h 2422566"/>
              <a:gd name="connsiteX1" fmla="*/ 748146 w 1886197"/>
              <a:gd name="connsiteY1" fmla="*/ 2137559 h 2422566"/>
              <a:gd name="connsiteX2" fmla="*/ 1793174 w 1886197"/>
              <a:gd name="connsiteY2" fmla="*/ 1104405 h 2422566"/>
              <a:gd name="connsiteX3" fmla="*/ 1306286 w 1886197"/>
              <a:gd name="connsiteY3" fmla="*/ 0 h 242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6197" h="2422566">
                <a:moveTo>
                  <a:pt x="0" y="2422566"/>
                </a:moveTo>
                <a:cubicBezTo>
                  <a:pt x="224642" y="2389909"/>
                  <a:pt x="449284" y="2357252"/>
                  <a:pt x="748146" y="2137559"/>
                </a:cubicBezTo>
                <a:cubicBezTo>
                  <a:pt x="1047008" y="1917866"/>
                  <a:pt x="1700151" y="1460665"/>
                  <a:pt x="1793174" y="1104405"/>
                </a:cubicBezTo>
                <a:cubicBezTo>
                  <a:pt x="1886197" y="748145"/>
                  <a:pt x="1596241" y="374072"/>
                  <a:pt x="1306286" y="0"/>
                </a:cubicBezTo>
              </a:path>
            </a:pathLst>
          </a:cu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TextBox"/>
          <p:cNvSpPr txBox="1"/>
          <p:nvPr/>
        </p:nvSpPr>
        <p:spPr>
          <a:xfrm>
            <a:off x="7884368" y="3573016"/>
            <a:ext cx="108012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mechanical</a:t>
            </a:r>
            <a:endParaRPr lang="el-GR" sz="1400" dirty="0"/>
          </a:p>
        </p:txBody>
      </p:sp>
      <p:sp>
        <p:nvSpPr>
          <p:cNvPr id="20" name="19 - Ελεύθερη σχεδίαση"/>
          <p:cNvSpPr/>
          <p:nvPr/>
        </p:nvSpPr>
        <p:spPr>
          <a:xfrm>
            <a:off x="6460177" y="2624447"/>
            <a:ext cx="1579418" cy="2483922"/>
          </a:xfrm>
          <a:custGeom>
            <a:avLst/>
            <a:gdLst>
              <a:gd name="connsiteX0" fmla="*/ 0 w 1579418"/>
              <a:gd name="connsiteY0" fmla="*/ 2481943 h 2483922"/>
              <a:gd name="connsiteX1" fmla="*/ 463137 w 1579418"/>
              <a:gd name="connsiteY1" fmla="*/ 2303813 h 2483922"/>
              <a:gd name="connsiteX2" fmla="*/ 1258784 w 1579418"/>
              <a:gd name="connsiteY2" fmla="*/ 1401288 h 2483922"/>
              <a:gd name="connsiteX3" fmla="*/ 1425039 w 1579418"/>
              <a:gd name="connsiteY3" fmla="*/ 700644 h 2483922"/>
              <a:gd name="connsiteX4" fmla="*/ 332509 w 1579418"/>
              <a:gd name="connsiteY4" fmla="*/ 0 h 248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418" h="2483922">
                <a:moveTo>
                  <a:pt x="0" y="2481943"/>
                </a:moveTo>
                <a:cubicBezTo>
                  <a:pt x="126670" y="2482932"/>
                  <a:pt x="253340" y="2483922"/>
                  <a:pt x="463137" y="2303813"/>
                </a:cubicBezTo>
                <a:cubicBezTo>
                  <a:pt x="672934" y="2123704"/>
                  <a:pt x="1098467" y="1668483"/>
                  <a:pt x="1258784" y="1401288"/>
                </a:cubicBezTo>
                <a:cubicBezTo>
                  <a:pt x="1419101" y="1134093"/>
                  <a:pt x="1579418" y="934192"/>
                  <a:pt x="1425039" y="700644"/>
                </a:cubicBezTo>
                <a:cubicBezTo>
                  <a:pt x="1270660" y="467096"/>
                  <a:pt x="801584" y="233548"/>
                  <a:pt x="332509" y="0"/>
                </a:cubicBezTo>
              </a:path>
            </a:pathLst>
          </a:custGeom>
          <a:ln w="5715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TextBox"/>
          <p:cNvSpPr txBox="1"/>
          <p:nvPr/>
        </p:nvSpPr>
        <p:spPr>
          <a:xfrm>
            <a:off x="6948264" y="4005064"/>
            <a:ext cx="1224136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inflammatory chemical</a:t>
            </a:r>
            <a:endParaRPr lang="el-GR" sz="1400" dirty="0"/>
          </a:p>
        </p:txBody>
      </p:sp>
      <p:sp>
        <p:nvSpPr>
          <p:cNvPr id="18" name="17 - Βέλος προς τα κάτω"/>
          <p:cNvSpPr/>
          <p:nvPr/>
        </p:nvSpPr>
        <p:spPr>
          <a:xfrm>
            <a:off x="3923928" y="530120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 animBg="1"/>
      <p:bldP spid="23" grpId="2" animBg="1"/>
      <p:bldP spid="9" grpId="0" animBg="1"/>
      <p:bldP spid="4" grpId="0" animBg="1"/>
      <p:bldP spid="5" grpId="0"/>
      <p:bldP spid="6" grpId="0" animBg="1"/>
      <p:bldP spid="6" grpId="1" animBg="1"/>
      <p:bldP spid="7" grpId="0"/>
      <p:bldP spid="8" grpId="0" animBg="1"/>
      <p:bldP spid="11" grpId="0" animBg="1"/>
      <p:bldP spid="12" grpId="0" animBg="1"/>
      <p:bldP spid="13" grpId="0" animBg="1"/>
      <p:bldP spid="16" grpId="0" animBg="1"/>
      <p:bldP spid="21" grpId="0" animBg="1"/>
      <p:bldP spid="20" grpId="0" animBg="1"/>
      <p:bldP spid="22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Εικόνα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0" y="1080000"/>
            <a:ext cx="7855715" cy="5517352"/>
          </a:xfrm>
          <a:prstGeom prst="rect">
            <a:avLst/>
          </a:prstGeom>
          <a:ln>
            <a:noFill/>
          </a:ln>
        </p:spPr>
      </p:pic>
      <p:sp>
        <p:nvSpPr>
          <p:cNvPr id="9" name="8 - Ορθογώνιο"/>
          <p:cNvSpPr/>
          <p:nvPr/>
        </p:nvSpPr>
        <p:spPr>
          <a:xfrm>
            <a:off x="4716016" y="1268760"/>
            <a:ext cx="4104456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2 - TextBox"/>
          <p:cNvSpPr txBox="1"/>
          <p:nvPr/>
        </p:nvSpPr>
        <p:spPr>
          <a:xfrm>
            <a:off x="611560" y="764704"/>
            <a:ext cx="3888432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visceral pain</a:t>
            </a:r>
          </a:p>
          <a:p>
            <a:endParaRPr lang="en-GB" dirty="0" smtClean="0"/>
          </a:p>
        </p:txBody>
      </p:sp>
      <p:sp>
        <p:nvSpPr>
          <p:cNvPr id="2" name="1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 - Physiology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716016" y="836712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sensation of visceral pain</a:t>
            </a:r>
          </a:p>
          <a:p>
            <a:endParaRPr lang="en-GB" sz="1000" dirty="0" smtClean="0"/>
          </a:p>
          <a:p>
            <a:r>
              <a:rPr lang="en-GB" sz="1600" dirty="0" smtClean="0"/>
              <a:t>projection of visceral pain in CNS is referred as </a:t>
            </a:r>
            <a:r>
              <a:rPr lang="en-GB" sz="1600" dirty="0" err="1" smtClean="0"/>
              <a:t>cutaneous</a:t>
            </a:r>
            <a:r>
              <a:rPr lang="en-GB" sz="1600" dirty="0" smtClean="0"/>
              <a:t> pain originating from a specific skin area</a:t>
            </a:r>
          </a:p>
          <a:p>
            <a:r>
              <a:rPr lang="en-US" sz="1600" dirty="0" smtClean="0"/>
              <a:t>although and in contrast to true </a:t>
            </a:r>
            <a:r>
              <a:rPr lang="en-US" sz="1600" dirty="0" err="1" smtClean="0"/>
              <a:t>cutaneous</a:t>
            </a:r>
            <a:r>
              <a:rPr lang="en-US" sz="1600" dirty="0" smtClean="0"/>
              <a:t> pain from this specific area, visceral pain is deep, diffuse and difficult  to localize</a:t>
            </a:r>
            <a:endParaRPr lang="en-GB" sz="1600" dirty="0" smtClean="0"/>
          </a:p>
          <a:p>
            <a:endParaRPr lang="el-GR" sz="1600" dirty="0"/>
          </a:p>
        </p:txBody>
      </p:sp>
      <p:sp>
        <p:nvSpPr>
          <p:cNvPr id="8" name="7 - TextBox"/>
          <p:cNvSpPr txBox="1"/>
          <p:nvPr/>
        </p:nvSpPr>
        <p:spPr>
          <a:xfrm>
            <a:off x="4644008" y="3284984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en-GB" dirty="0" smtClean="0"/>
              <a:t>sensory impulses from the viscera create an irritable focus</a:t>
            </a:r>
            <a:r>
              <a:rPr lang="sk-SK" dirty="0" smtClean="0"/>
              <a:t> </a:t>
            </a:r>
            <a:r>
              <a:rPr lang="en-GB" dirty="0" smtClean="0"/>
              <a:t>in the segment at which they enter the spinal cord.</a:t>
            </a:r>
          </a:p>
          <a:p>
            <a:pPr marL="0" lvl="1">
              <a:defRPr/>
            </a:pPr>
            <a:r>
              <a:rPr lang="sk-SK" dirty="0" smtClean="0"/>
              <a:t> </a:t>
            </a:r>
          </a:p>
          <a:p>
            <a:pPr marL="0" lvl="1">
              <a:defRPr/>
            </a:pPr>
            <a:r>
              <a:rPr lang="en-GB" dirty="0" smtClean="0"/>
              <a:t>afferent impulses from the skin entering the same segment are thereby</a:t>
            </a:r>
            <a:r>
              <a:rPr lang="sk-SK" dirty="0" smtClean="0"/>
              <a:t> </a:t>
            </a:r>
            <a:r>
              <a:rPr lang="en-GB" dirty="0" smtClean="0"/>
              <a:t>facilitated, giving rise to true </a:t>
            </a:r>
            <a:r>
              <a:rPr lang="en-GB" dirty="0" err="1" smtClean="0"/>
              <a:t>cutaneous</a:t>
            </a:r>
            <a:r>
              <a:rPr lang="en-GB" dirty="0" smtClean="0"/>
              <a:t> pain.</a:t>
            </a:r>
          </a:p>
          <a:p>
            <a:pPr marL="0" lvl="1">
              <a:defRPr/>
            </a:pPr>
            <a:endParaRPr lang="en-GB" dirty="0" smtClean="0"/>
          </a:p>
          <a:p>
            <a:pPr marL="0" lvl="1">
              <a:defRPr/>
            </a:pPr>
            <a:r>
              <a:rPr lang="en-GB" dirty="0" smtClean="0"/>
              <a:t>sensory impulses from the viscera </a:t>
            </a:r>
            <a:r>
              <a:rPr lang="sk-SK" dirty="0" smtClean="0"/>
              <a:t>senzitiz</a:t>
            </a:r>
            <a:r>
              <a:rPr lang="en-US" dirty="0" smtClean="0"/>
              <a:t>e</a:t>
            </a:r>
            <a:r>
              <a:rPr lang="sk-SK" dirty="0" smtClean="0"/>
              <a:t> neurons in dorsal horn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09899"/>
            <a:ext cx="4579858" cy="634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611560" y="692696"/>
            <a:ext cx="77048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kern="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nociceptive</a:t>
            </a:r>
            <a:r>
              <a:rPr lang="en-GB" sz="2000" b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pain </a:t>
            </a:r>
          </a:p>
          <a:p>
            <a:r>
              <a:rPr lang="en-GB" kern="0" dirty="0" smtClean="0">
                <a:latin typeface="+mn-lt"/>
              </a:rPr>
              <a:t>is a result of the normal activation</a:t>
            </a:r>
          </a:p>
          <a:p>
            <a:r>
              <a:rPr lang="en-GB" kern="0" dirty="0" smtClean="0">
                <a:latin typeface="+mn-lt"/>
              </a:rPr>
              <a:t>of the sensory system by noxious stimuli,</a:t>
            </a:r>
          </a:p>
          <a:p>
            <a:r>
              <a:rPr lang="en-GB" kern="0" dirty="0" smtClean="0">
                <a:latin typeface="+mn-lt"/>
              </a:rPr>
              <a:t>a process that involves</a:t>
            </a:r>
            <a:r>
              <a:rPr lang="ro-RO" kern="0" dirty="0" smtClean="0">
                <a:latin typeface="+mn-lt"/>
              </a:rPr>
              <a:t> </a:t>
            </a:r>
            <a:r>
              <a:rPr lang="en-US" kern="0" dirty="0" smtClean="0">
                <a:latin typeface="+mn-lt"/>
              </a:rPr>
              <a:t>4 </a:t>
            </a:r>
            <a:r>
              <a:rPr lang="en-US" kern="0" dirty="0"/>
              <a:t>b</a:t>
            </a:r>
            <a:r>
              <a:rPr lang="en-US" kern="0" dirty="0" smtClean="0">
                <a:latin typeface="+mn-lt"/>
              </a:rPr>
              <a:t>asic processes</a:t>
            </a:r>
            <a:endParaRPr lang="en-US" kern="0" dirty="0"/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t</a:t>
            </a:r>
            <a:r>
              <a:rPr lang="ro-RO" kern="0" dirty="0"/>
              <a:t>ransduction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t</a:t>
            </a:r>
            <a:r>
              <a:rPr lang="ro-RO" kern="0" dirty="0"/>
              <a:t>ransmission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p</a:t>
            </a:r>
            <a:r>
              <a:rPr lang="ro-RO" kern="0" dirty="0"/>
              <a:t>erception of pain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m</a:t>
            </a:r>
            <a:r>
              <a:rPr lang="ro-RO" kern="0" dirty="0"/>
              <a:t>odulation of pain</a:t>
            </a:r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611560" y="1052736"/>
            <a:ext cx="42484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kern="0" dirty="0" smtClean="0"/>
              <a:t>is a result of the normal activation</a:t>
            </a:r>
          </a:p>
          <a:p>
            <a:r>
              <a:rPr lang="en-GB" sz="1600" kern="0" dirty="0" smtClean="0"/>
              <a:t>of the sensory system by noxious stimuli,</a:t>
            </a:r>
          </a:p>
          <a:p>
            <a:r>
              <a:rPr lang="en-GB" sz="1600" kern="0" dirty="0" smtClean="0"/>
              <a:t>a process that involves</a:t>
            </a:r>
            <a:r>
              <a:rPr lang="ro-RO" sz="1600" kern="0" dirty="0" smtClean="0"/>
              <a:t> </a:t>
            </a:r>
            <a:r>
              <a:rPr lang="en-US" sz="1600" kern="0" dirty="0" smtClean="0"/>
              <a:t>4 basic processes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276872"/>
            <a:ext cx="1057275" cy="3895725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7" name="16 - Ορθογώνιο"/>
          <p:cNvSpPr/>
          <p:nvPr/>
        </p:nvSpPr>
        <p:spPr>
          <a:xfrm>
            <a:off x="539552" y="1844824"/>
            <a:ext cx="237626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upload.wikimedia.org/wikipedia/commons/a/a4/1506_Referred_Pain_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1080000"/>
            <a:ext cx="7858983" cy="551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611560" y="764704"/>
            <a:ext cx="3888432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visceral pain</a:t>
            </a:r>
          </a:p>
          <a:p>
            <a:endParaRPr lang="en-GB" dirty="0" smtClean="0"/>
          </a:p>
        </p:txBody>
      </p:sp>
      <p:sp>
        <p:nvSpPr>
          <p:cNvPr id="2" name="1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 - Physiology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419872" y="1124744"/>
            <a:ext cx="547260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68288"/>
            <a:r>
              <a:rPr lang="el-GR" sz="1600" dirty="0" smtClean="0"/>
              <a:t>Σε ασθενή που έχει υποστεί ακρωτηριασμό άκρου (πόδι) παρατηρείται πόνος που γίνεται αντιληπτός σαν πόνος του ελλείποντος άκρου. Ο πόνος αυτός μπορεί να έχει </a:t>
            </a:r>
            <a:r>
              <a:rPr lang="el-GR" sz="1600" dirty="0" err="1" smtClean="0"/>
              <a:t>χαρα</a:t>
            </a:r>
            <a:r>
              <a:rPr lang="en-US" sz="1600" dirty="0" smtClean="0"/>
              <a:t>-</a:t>
            </a:r>
            <a:r>
              <a:rPr lang="el-GR" sz="1600" dirty="0" err="1" smtClean="0"/>
              <a:t>κτηριστικά</a:t>
            </a:r>
            <a:r>
              <a:rPr lang="el-GR" sz="1600" dirty="0" smtClean="0"/>
              <a:t> νευροπαθητικού πόνου ή σπλαγχνικού πόνου. Εξηγείστε γιατί.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3419872" y="2636912"/>
            <a:ext cx="547260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68288"/>
            <a:r>
              <a:rPr lang="el-GR" sz="1600" dirty="0" smtClean="0"/>
              <a:t>Σε ασθενή που</a:t>
            </a:r>
            <a:r>
              <a:rPr lang="en-US" sz="1600" dirty="0" smtClean="0"/>
              <a:t> </a:t>
            </a:r>
            <a:r>
              <a:rPr lang="el-GR" sz="1600" dirty="0" smtClean="0"/>
              <a:t>υφίσταται εξελισσόμενη αρτηριακή εμβολή στο ύψος της έξω λαγονίου ή της </a:t>
            </a:r>
            <a:r>
              <a:rPr lang="el-GR" sz="1600" dirty="0" err="1" smtClean="0"/>
              <a:t>επιπολής</a:t>
            </a:r>
            <a:r>
              <a:rPr lang="el-GR" sz="1600" dirty="0" smtClean="0"/>
              <a:t> μηριαίας αρτηρίας  παρατηρείται οξύς </a:t>
            </a:r>
            <a:r>
              <a:rPr lang="el-GR" sz="1600" dirty="0" err="1" smtClean="0"/>
              <a:t>συσφικτικός</a:t>
            </a:r>
            <a:r>
              <a:rPr lang="el-GR" sz="1600" dirty="0" smtClean="0"/>
              <a:t> πόνος που γίνεται αντιληπτός στην </a:t>
            </a:r>
            <a:r>
              <a:rPr lang="el-GR" sz="1600" dirty="0" err="1" smtClean="0"/>
              <a:t>γαστροκνημία</a:t>
            </a:r>
            <a:r>
              <a:rPr lang="el-GR" sz="1600" dirty="0" smtClean="0"/>
              <a:t>. Τι χαρακτηριστικά (</a:t>
            </a:r>
            <a:r>
              <a:rPr lang="el-GR" sz="1600" dirty="0" err="1" smtClean="0"/>
              <a:t>σωματοαισθητικού</a:t>
            </a:r>
            <a:r>
              <a:rPr lang="el-GR" sz="1600" dirty="0" smtClean="0"/>
              <a:t> πόνου ή σπλαγχνικού πόνου) έχει ; Εξηγείστε γιατί.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3419872" y="4365104"/>
            <a:ext cx="547260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68288"/>
            <a:r>
              <a:rPr lang="el-GR" sz="1600" dirty="0" smtClean="0"/>
              <a:t>Τα εγκεφαλικά επεισόδια (ΤΙΑ, </a:t>
            </a:r>
            <a:r>
              <a:rPr lang="en-US" sz="1600" dirty="0" smtClean="0"/>
              <a:t>RIND</a:t>
            </a:r>
            <a:r>
              <a:rPr lang="el-GR" sz="1600" dirty="0" smtClean="0"/>
              <a:t>, </a:t>
            </a:r>
            <a:r>
              <a:rPr lang="en-US" sz="1600" dirty="0" smtClean="0"/>
              <a:t>stroke</a:t>
            </a:r>
            <a:r>
              <a:rPr lang="el-GR" sz="1600" dirty="0" smtClean="0"/>
              <a:t>) συνοδεύονται όλα από πονοκέφαλο λόγω ερεθισμού των μηνίγγων</a:t>
            </a:r>
          </a:p>
          <a:p>
            <a:pPr marL="268288"/>
            <a:r>
              <a:rPr lang="el-GR" sz="1600" dirty="0" smtClean="0"/>
              <a:t> </a:t>
            </a:r>
          </a:p>
          <a:p>
            <a:pPr marL="268288"/>
            <a:r>
              <a:rPr lang="el-GR" sz="1600" dirty="0" smtClean="0"/>
              <a:t>α) ΣΩΣΤΟ</a:t>
            </a:r>
          </a:p>
          <a:p>
            <a:pPr marL="268288"/>
            <a:r>
              <a:rPr lang="el-GR" sz="1600" dirty="0" smtClean="0"/>
              <a:t>β) ΛΑΘΟΣ</a:t>
            </a:r>
          </a:p>
          <a:p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4905761"/>
          </a:xfrm>
          <a:prstGeom prst="rect">
            <a:avLst/>
          </a:prstGeom>
        </p:spPr>
      </p:pic>
      <p:sp>
        <p:nvSpPr>
          <p:cNvPr id="2" name="1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 - Physiology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1057275" cy="3895725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00808"/>
            <a:ext cx="1228725" cy="39243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4905761"/>
          </a:xfrm>
          <a:prstGeom prst="rect">
            <a:avLst/>
          </a:prstGeom>
        </p:spPr>
      </p:pic>
      <p:sp>
        <p:nvSpPr>
          <p:cNvPr id="2" name="1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 - Physiology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5 - Ελεύθερη σχεδίαση"/>
          <p:cNvSpPr/>
          <p:nvPr/>
        </p:nvSpPr>
        <p:spPr>
          <a:xfrm>
            <a:off x="1331640" y="1340768"/>
            <a:ext cx="4451643" cy="3741871"/>
          </a:xfrm>
          <a:custGeom>
            <a:avLst/>
            <a:gdLst>
              <a:gd name="connsiteX0" fmla="*/ 4940135 w 4940135"/>
              <a:gd name="connsiteY0" fmla="*/ 3224150 h 3224150"/>
              <a:gd name="connsiteX1" fmla="*/ 831273 w 4940135"/>
              <a:gd name="connsiteY1" fmla="*/ 433449 h 3224150"/>
              <a:gd name="connsiteX2" fmla="*/ 0 w 4940135"/>
              <a:gd name="connsiteY2" fmla="*/ 623454 h 32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0135" h="3224150">
                <a:moveTo>
                  <a:pt x="4940135" y="3224150"/>
                </a:moveTo>
                <a:cubicBezTo>
                  <a:pt x="3297382" y="2045524"/>
                  <a:pt x="1654629" y="866898"/>
                  <a:pt x="831273" y="433449"/>
                </a:cubicBezTo>
                <a:cubicBezTo>
                  <a:pt x="7917" y="0"/>
                  <a:pt x="3958" y="311727"/>
                  <a:pt x="0" y="623454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6 - Ελεύθερη σχεδίαση"/>
          <p:cNvSpPr/>
          <p:nvPr/>
        </p:nvSpPr>
        <p:spPr>
          <a:xfrm>
            <a:off x="2826327" y="2169226"/>
            <a:ext cx="2921330" cy="2937164"/>
          </a:xfrm>
          <a:custGeom>
            <a:avLst/>
            <a:gdLst>
              <a:gd name="connsiteX0" fmla="*/ 2921330 w 2921330"/>
              <a:gd name="connsiteY0" fmla="*/ 2937164 h 2937164"/>
              <a:gd name="connsiteX1" fmla="*/ 1246909 w 2921330"/>
              <a:gd name="connsiteY1" fmla="*/ 383969 h 2937164"/>
              <a:gd name="connsiteX2" fmla="*/ 0 w 2921330"/>
              <a:gd name="connsiteY2" fmla="*/ 633351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330" h="2937164">
                <a:moveTo>
                  <a:pt x="2921330" y="2937164"/>
                </a:moveTo>
                <a:cubicBezTo>
                  <a:pt x="2327563" y="1852551"/>
                  <a:pt x="1733797" y="767938"/>
                  <a:pt x="1246909" y="383969"/>
                </a:cubicBezTo>
                <a:cubicBezTo>
                  <a:pt x="760021" y="0"/>
                  <a:pt x="380010" y="316675"/>
                  <a:pt x="0" y="633351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7 - Ελεύθερη σχεδίαση"/>
          <p:cNvSpPr/>
          <p:nvPr/>
        </p:nvSpPr>
        <p:spPr>
          <a:xfrm>
            <a:off x="2771800" y="1626920"/>
            <a:ext cx="2940231" cy="3491345"/>
          </a:xfrm>
          <a:custGeom>
            <a:avLst/>
            <a:gdLst>
              <a:gd name="connsiteX0" fmla="*/ 2743200 w 2743200"/>
              <a:gd name="connsiteY0" fmla="*/ 3491345 h 3491345"/>
              <a:gd name="connsiteX1" fmla="*/ 1175657 w 2743200"/>
              <a:gd name="connsiteY1" fmla="*/ 522514 h 3491345"/>
              <a:gd name="connsiteX2" fmla="*/ 0 w 2743200"/>
              <a:gd name="connsiteY2" fmla="*/ 356259 h 349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491345">
                <a:moveTo>
                  <a:pt x="2743200" y="3491345"/>
                </a:moveTo>
                <a:cubicBezTo>
                  <a:pt x="2188028" y="2268186"/>
                  <a:pt x="1632857" y="1045028"/>
                  <a:pt x="1175657" y="522514"/>
                </a:cubicBezTo>
                <a:cubicBezTo>
                  <a:pt x="718457" y="0"/>
                  <a:pt x="359228" y="178129"/>
                  <a:pt x="0" y="356259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8 - Ελεύθερη σχεδίαση"/>
          <p:cNvSpPr/>
          <p:nvPr/>
        </p:nvSpPr>
        <p:spPr>
          <a:xfrm>
            <a:off x="4512623" y="1252847"/>
            <a:ext cx="1199408" cy="3841667"/>
          </a:xfrm>
          <a:custGeom>
            <a:avLst/>
            <a:gdLst>
              <a:gd name="connsiteX0" fmla="*/ 1199408 w 1199408"/>
              <a:gd name="connsiteY0" fmla="*/ 3841667 h 3841667"/>
              <a:gd name="connsiteX1" fmla="*/ 629393 w 1199408"/>
              <a:gd name="connsiteY1" fmla="*/ 504701 h 3841667"/>
              <a:gd name="connsiteX2" fmla="*/ 0 w 1199408"/>
              <a:gd name="connsiteY2" fmla="*/ 813459 h 384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9408" h="3841667">
                <a:moveTo>
                  <a:pt x="1199408" y="3841667"/>
                </a:moveTo>
                <a:cubicBezTo>
                  <a:pt x="1014351" y="2425534"/>
                  <a:pt x="829294" y="1009402"/>
                  <a:pt x="629393" y="504701"/>
                </a:cubicBezTo>
                <a:cubicBezTo>
                  <a:pt x="429492" y="0"/>
                  <a:pt x="214746" y="406729"/>
                  <a:pt x="0" y="813459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9 - Ελεύθερη σχεδίαση"/>
          <p:cNvSpPr/>
          <p:nvPr/>
        </p:nvSpPr>
        <p:spPr>
          <a:xfrm>
            <a:off x="4139952" y="2386940"/>
            <a:ext cx="1572079" cy="2707574"/>
          </a:xfrm>
          <a:custGeom>
            <a:avLst/>
            <a:gdLst>
              <a:gd name="connsiteX0" fmla="*/ 1246909 w 1246909"/>
              <a:gd name="connsiteY0" fmla="*/ 2707574 h 2707574"/>
              <a:gd name="connsiteX1" fmla="*/ 665018 w 1246909"/>
              <a:gd name="connsiteY1" fmla="*/ 332509 h 2707574"/>
              <a:gd name="connsiteX2" fmla="*/ 0 w 1246909"/>
              <a:gd name="connsiteY2" fmla="*/ 712520 h 27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6909" h="2707574">
                <a:moveTo>
                  <a:pt x="1246909" y="2707574"/>
                </a:moveTo>
                <a:cubicBezTo>
                  <a:pt x="1059872" y="1686296"/>
                  <a:pt x="872836" y="665018"/>
                  <a:pt x="665018" y="332509"/>
                </a:cubicBezTo>
                <a:cubicBezTo>
                  <a:pt x="457200" y="0"/>
                  <a:pt x="228600" y="356260"/>
                  <a:pt x="0" y="712520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644008" y="4869160"/>
            <a:ext cx="2304256" cy="1046440"/>
          </a:xfrm>
          <a:prstGeom prst="rect">
            <a:avLst/>
          </a:prstGeom>
          <a:solidFill>
            <a:srgbClr val="FFCC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Local anesthetics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topical, local, infiltration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epidural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spinal</a:t>
            </a:r>
          </a:p>
          <a:p>
            <a:pPr algn="ctr"/>
            <a:endParaRPr lang="el-GR" sz="1100" b="1" dirty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644008" y="6021288"/>
            <a:ext cx="2304256" cy="430887"/>
          </a:xfrm>
          <a:prstGeom prst="rect">
            <a:avLst/>
          </a:prstGeom>
          <a:solidFill>
            <a:srgbClr val="FFCC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surgical anesthesia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time-depended 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5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4905761"/>
          </a:xfrm>
          <a:prstGeom prst="rect">
            <a:avLst/>
          </a:prstGeom>
        </p:spPr>
      </p:pic>
      <p:sp>
        <p:nvSpPr>
          <p:cNvPr id="2" name="1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 - Physiology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0" y="692696"/>
            <a:ext cx="9144000" cy="50405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Ορθογώνιο"/>
          <p:cNvSpPr/>
          <p:nvPr/>
        </p:nvSpPr>
        <p:spPr>
          <a:xfrm>
            <a:off x="179512" y="2060848"/>
            <a:ext cx="1728192" cy="172819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Ελεύθερη σχεδίαση"/>
          <p:cNvSpPr/>
          <p:nvPr/>
        </p:nvSpPr>
        <p:spPr>
          <a:xfrm>
            <a:off x="1331640" y="1340768"/>
            <a:ext cx="4451643" cy="3741871"/>
          </a:xfrm>
          <a:custGeom>
            <a:avLst/>
            <a:gdLst>
              <a:gd name="connsiteX0" fmla="*/ 4940135 w 4940135"/>
              <a:gd name="connsiteY0" fmla="*/ 3224150 h 3224150"/>
              <a:gd name="connsiteX1" fmla="*/ 831273 w 4940135"/>
              <a:gd name="connsiteY1" fmla="*/ 433449 h 3224150"/>
              <a:gd name="connsiteX2" fmla="*/ 0 w 4940135"/>
              <a:gd name="connsiteY2" fmla="*/ 623454 h 32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0135" h="3224150">
                <a:moveTo>
                  <a:pt x="4940135" y="3224150"/>
                </a:moveTo>
                <a:cubicBezTo>
                  <a:pt x="3297382" y="2045524"/>
                  <a:pt x="1654629" y="866898"/>
                  <a:pt x="831273" y="433449"/>
                </a:cubicBezTo>
                <a:cubicBezTo>
                  <a:pt x="7917" y="0"/>
                  <a:pt x="3958" y="311727"/>
                  <a:pt x="0" y="623454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6 - Ελεύθερη σχεδίαση"/>
          <p:cNvSpPr/>
          <p:nvPr/>
        </p:nvSpPr>
        <p:spPr>
          <a:xfrm>
            <a:off x="2826327" y="2169226"/>
            <a:ext cx="2921330" cy="2937164"/>
          </a:xfrm>
          <a:custGeom>
            <a:avLst/>
            <a:gdLst>
              <a:gd name="connsiteX0" fmla="*/ 2921330 w 2921330"/>
              <a:gd name="connsiteY0" fmla="*/ 2937164 h 2937164"/>
              <a:gd name="connsiteX1" fmla="*/ 1246909 w 2921330"/>
              <a:gd name="connsiteY1" fmla="*/ 383969 h 2937164"/>
              <a:gd name="connsiteX2" fmla="*/ 0 w 2921330"/>
              <a:gd name="connsiteY2" fmla="*/ 633351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330" h="2937164">
                <a:moveTo>
                  <a:pt x="2921330" y="2937164"/>
                </a:moveTo>
                <a:cubicBezTo>
                  <a:pt x="2327563" y="1852551"/>
                  <a:pt x="1733797" y="767938"/>
                  <a:pt x="1246909" y="383969"/>
                </a:cubicBezTo>
                <a:cubicBezTo>
                  <a:pt x="760021" y="0"/>
                  <a:pt x="380010" y="316675"/>
                  <a:pt x="0" y="633351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7 - Ελεύθερη σχεδίαση"/>
          <p:cNvSpPr/>
          <p:nvPr/>
        </p:nvSpPr>
        <p:spPr>
          <a:xfrm>
            <a:off x="2771800" y="1626920"/>
            <a:ext cx="2940231" cy="3491345"/>
          </a:xfrm>
          <a:custGeom>
            <a:avLst/>
            <a:gdLst>
              <a:gd name="connsiteX0" fmla="*/ 2743200 w 2743200"/>
              <a:gd name="connsiteY0" fmla="*/ 3491345 h 3491345"/>
              <a:gd name="connsiteX1" fmla="*/ 1175657 w 2743200"/>
              <a:gd name="connsiteY1" fmla="*/ 522514 h 3491345"/>
              <a:gd name="connsiteX2" fmla="*/ 0 w 2743200"/>
              <a:gd name="connsiteY2" fmla="*/ 356259 h 349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491345">
                <a:moveTo>
                  <a:pt x="2743200" y="3491345"/>
                </a:moveTo>
                <a:cubicBezTo>
                  <a:pt x="2188028" y="2268186"/>
                  <a:pt x="1632857" y="1045028"/>
                  <a:pt x="1175657" y="522514"/>
                </a:cubicBezTo>
                <a:cubicBezTo>
                  <a:pt x="718457" y="0"/>
                  <a:pt x="359228" y="178129"/>
                  <a:pt x="0" y="356259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8 - Ελεύθερη σχεδίαση"/>
          <p:cNvSpPr/>
          <p:nvPr/>
        </p:nvSpPr>
        <p:spPr>
          <a:xfrm>
            <a:off x="4512623" y="1252847"/>
            <a:ext cx="1199408" cy="3841667"/>
          </a:xfrm>
          <a:custGeom>
            <a:avLst/>
            <a:gdLst>
              <a:gd name="connsiteX0" fmla="*/ 1199408 w 1199408"/>
              <a:gd name="connsiteY0" fmla="*/ 3841667 h 3841667"/>
              <a:gd name="connsiteX1" fmla="*/ 629393 w 1199408"/>
              <a:gd name="connsiteY1" fmla="*/ 504701 h 3841667"/>
              <a:gd name="connsiteX2" fmla="*/ 0 w 1199408"/>
              <a:gd name="connsiteY2" fmla="*/ 813459 h 384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9408" h="3841667">
                <a:moveTo>
                  <a:pt x="1199408" y="3841667"/>
                </a:moveTo>
                <a:cubicBezTo>
                  <a:pt x="1014351" y="2425534"/>
                  <a:pt x="829294" y="1009402"/>
                  <a:pt x="629393" y="504701"/>
                </a:cubicBezTo>
                <a:cubicBezTo>
                  <a:pt x="429492" y="0"/>
                  <a:pt x="214746" y="406729"/>
                  <a:pt x="0" y="813459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9 - Ελεύθερη σχεδίαση"/>
          <p:cNvSpPr/>
          <p:nvPr/>
        </p:nvSpPr>
        <p:spPr>
          <a:xfrm>
            <a:off x="4139952" y="2386940"/>
            <a:ext cx="1572079" cy="2707574"/>
          </a:xfrm>
          <a:custGeom>
            <a:avLst/>
            <a:gdLst>
              <a:gd name="connsiteX0" fmla="*/ 1246909 w 1246909"/>
              <a:gd name="connsiteY0" fmla="*/ 2707574 h 2707574"/>
              <a:gd name="connsiteX1" fmla="*/ 665018 w 1246909"/>
              <a:gd name="connsiteY1" fmla="*/ 332509 h 2707574"/>
              <a:gd name="connsiteX2" fmla="*/ 0 w 1246909"/>
              <a:gd name="connsiteY2" fmla="*/ 712520 h 27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6909" h="2707574">
                <a:moveTo>
                  <a:pt x="1246909" y="2707574"/>
                </a:moveTo>
                <a:cubicBezTo>
                  <a:pt x="1059872" y="1686296"/>
                  <a:pt x="872836" y="665018"/>
                  <a:pt x="665018" y="332509"/>
                </a:cubicBezTo>
                <a:cubicBezTo>
                  <a:pt x="457200" y="0"/>
                  <a:pt x="228600" y="356260"/>
                  <a:pt x="0" y="712520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644008" y="4869160"/>
            <a:ext cx="2304256" cy="1046440"/>
          </a:xfrm>
          <a:prstGeom prst="rect">
            <a:avLst/>
          </a:prstGeom>
          <a:solidFill>
            <a:srgbClr val="FFCC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Local anesthetics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topical, local, infiltration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epidural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spinal</a:t>
            </a:r>
          </a:p>
          <a:p>
            <a:pPr algn="ctr"/>
            <a:endParaRPr lang="el-GR" sz="1100" b="1" dirty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644008" y="6021288"/>
            <a:ext cx="2304256" cy="430887"/>
          </a:xfrm>
          <a:prstGeom prst="rect">
            <a:avLst/>
          </a:prstGeom>
          <a:solidFill>
            <a:srgbClr val="FFCC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surgical anesthesia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time-depended result</a:t>
            </a:r>
          </a:p>
        </p:txBody>
      </p:sp>
      <p:sp>
        <p:nvSpPr>
          <p:cNvPr id="14" name="13 - Αριστερό βέλος"/>
          <p:cNvSpPr/>
          <p:nvPr/>
        </p:nvSpPr>
        <p:spPr>
          <a:xfrm>
            <a:off x="6804248" y="4581128"/>
            <a:ext cx="2160240" cy="2088232"/>
          </a:xfrm>
          <a:prstGeom prst="leftArrow">
            <a:avLst>
              <a:gd name="adj1" fmla="val 59731"/>
              <a:gd name="adj2" fmla="val 3123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anesthetic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implications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5" name="14 - Εικόνα" descr="epi-sp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2825461" cy="3744416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6" name="15 - Εικόνα" descr="epi-spinal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4000" y="763200"/>
            <a:ext cx="3744133" cy="373470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2" name="21 - Εικόνα" descr="epi-spinal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4000" y="763200"/>
            <a:ext cx="3744133" cy="373470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4" name="23 - Εικόνα" descr="epi-spinal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4000" y="763200"/>
            <a:ext cx="3743143" cy="3733715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7" name="16 - TextBox"/>
          <p:cNvSpPr txBox="1"/>
          <p:nvPr/>
        </p:nvSpPr>
        <p:spPr>
          <a:xfrm>
            <a:off x="3203848" y="76470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epidural space</a:t>
            </a:r>
          </a:p>
          <a:p>
            <a:r>
              <a:rPr lang="en-US" sz="1400" b="1" dirty="0" smtClean="0"/>
              <a:t>cerebrospinal fluid</a:t>
            </a:r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>
            <a:off x="4572000" y="908720"/>
            <a:ext cx="1224136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>
            <a:off x="4788024" y="1124744"/>
            <a:ext cx="1224136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  <p:bldP spid="8" grpId="1" animBg="1"/>
      <p:bldP spid="9" grpId="1" animBg="1"/>
      <p:bldP spid="10" grpId="1" animBg="1"/>
      <p:bldP spid="14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4905761"/>
          </a:xfrm>
          <a:prstGeom prst="rect">
            <a:avLst/>
          </a:prstGeom>
        </p:spPr>
      </p:pic>
      <p:sp>
        <p:nvSpPr>
          <p:cNvPr id="2" name="1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 - Physiology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0" y="692696"/>
            <a:ext cx="9144000" cy="50405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Ορθογώνιο"/>
          <p:cNvSpPr/>
          <p:nvPr/>
        </p:nvSpPr>
        <p:spPr>
          <a:xfrm>
            <a:off x="179512" y="2060848"/>
            <a:ext cx="1728192" cy="172819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44008" y="4869160"/>
            <a:ext cx="2304256" cy="1046440"/>
          </a:xfrm>
          <a:prstGeom prst="rect">
            <a:avLst/>
          </a:prstGeom>
          <a:solidFill>
            <a:srgbClr val="FFCC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Local anesthetics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topical, local, infiltration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epidural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spinal</a:t>
            </a:r>
          </a:p>
          <a:p>
            <a:pPr algn="ctr"/>
            <a:endParaRPr lang="el-GR" sz="1100" b="1" dirty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644008" y="6021288"/>
            <a:ext cx="2304256" cy="430887"/>
          </a:xfrm>
          <a:prstGeom prst="rect">
            <a:avLst/>
          </a:prstGeom>
          <a:solidFill>
            <a:srgbClr val="FFCC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surgical anesthesia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time-depended result</a:t>
            </a:r>
          </a:p>
        </p:txBody>
      </p:sp>
      <p:sp>
        <p:nvSpPr>
          <p:cNvPr id="14" name="13 - Αριστερό βέλος"/>
          <p:cNvSpPr/>
          <p:nvPr/>
        </p:nvSpPr>
        <p:spPr>
          <a:xfrm>
            <a:off x="6804248" y="4581128"/>
            <a:ext cx="2160240" cy="2088232"/>
          </a:xfrm>
          <a:prstGeom prst="leftArrow">
            <a:avLst>
              <a:gd name="adj1" fmla="val 59731"/>
              <a:gd name="adj2" fmla="val 3123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anesthetic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implications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25" name="24 - Εικόνα" descr="perif blo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5668166" cy="3877216"/>
          </a:xfrm>
          <a:prstGeom prst="rect">
            <a:avLst/>
          </a:prstGeom>
        </p:spPr>
      </p:pic>
      <p:sp>
        <p:nvSpPr>
          <p:cNvPr id="23" name="22 - Ορθογώνιο"/>
          <p:cNvSpPr/>
          <p:nvPr/>
        </p:nvSpPr>
        <p:spPr>
          <a:xfrm>
            <a:off x="2699792" y="2492896"/>
            <a:ext cx="3168352" cy="216024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TextBox"/>
          <p:cNvSpPr txBox="1"/>
          <p:nvPr/>
        </p:nvSpPr>
        <p:spPr>
          <a:xfrm>
            <a:off x="3635896" y="90872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peripheral </a:t>
            </a:r>
          </a:p>
          <a:p>
            <a:r>
              <a:rPr lang="en-US" b="1" dirty="0" smtClean="0"/>
              <a:t>nerve</a:t>
            </a:r>
          </a:p>
          <a:p>
            <a:r>
              <a:rPr lang="en-US" b="1" dirty="0" smtClean="0"/>
              <a:t>blockade</a:t>
            </a:r>
            <a:endParaRPr lang="el-GR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4860032" y="404664"/>
            <a:ext cx="4032448" cy="3816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3038"/>
            <a:r>
              <a:rPr lang="el-GR" sz="1600" dirty="0" smtClean="0"/>
              <a:t>Τα </a:t>
            </a:r>
            <a:r>
              <a:rPr lang="en-US" sz="1600" b="1" dirty="0" smtClean="0"/>
              <a:t>blocks</a:t>
            </a:r>
            <a:r>
              <a:rPr lang="el-GR" sz="1600" dirty="0" smtClean="0"/>
              <a:t> συνοδεύονται από κινητικό αποκλεισμό μικρότερης διάρκειας, βαρύτητας και εντόπισης γιατί οι κινητικές ίνες είναι άλλου τύπου και μεγαλύτερης ανθεκτικότητας στα τοπικά αναισθητικά</a:t>
            </a:r>
          </a:p>
          <a:p>
            <a:pPr marL="173038"/>
            <a:endParaRPr lang="el-GR" sz="1600" dirty="0" smtClean="0"/>
          </a:p>
          <a:p>
            <a:pPr marL="173038"/>
            <a:r>
              <a:rPr lang="el-GR" sz="1600" dirty="0" smtClean="0"/>
              <a:t>Οι </a:t>
            </a:r>
            <a:r>
              <a:rPr lang="el-GR" sz="1600" b="1" dirty="0" smtClean="0"/>
              <a:t>κεντρικοί νευρικοί αποκλεισμοί </a:t>
            </a:r>
            <a:r>
              <a:rPr lang="el-GR" sz="1600" dirty="0" smtClean="0"/>
              <a:t>(ραχιαία και </a:t>
            </a:r>
            <a:r>
              <a:rPr lang="el-GR" sz="1600" dirty="0" err="1" smtClean="0"/>
              <a:t>επισκληρίδιος</a:t>
            </a:r>
            <a:r>
              <a:rPr lang="el-GR" sz="1600" dirty="0" smtClean="0"/>
              <a:t> αναισθησία):</a:t>
            </a:r>
          </a:p>
          <a:p>
            <a:pPr marL="173038"/>
            <a:r>
              <a:rPr lang="el-GR" sz="1600" dirty="0" smtClean="0"/>
              <a:t>α) δεν συνοδεύονται πάντα με πλήρη κινητικό αποκλεισμό (εξαρτάται από τη δόση)</a:t>
            </a:r>
          </a:p>
          <a:p>
            <a:pPr marL="173038"/>
            <a:r>
              <a:rPr lang="el-GR" sz="1600" dirty="0" smtClean="0"/>
              <a:t>β) </a:t>
            </a:r>
            <a:r>
              <a:rPr lang="el-GR" sz="1600" dirty="0" smtClean="0"/>
              <a:t>συνοδεύονται με </a:t>
            </a:r>
            <a:r>
              <a:rPr lang="el-GR" sz="1600" dirty="0" smtClean="0"/>
              <a:t>επίδραση στο </a:t>
            </a:r>
            <a:r>
              <a:rPr lang="el-GR" sz="1600" dirty="0" err="1" smtClean="0"/>
              <a:t>αυτόνο</a:t>
            </a:r>
            <a:r>
              <a:rPr lang="en-US" sz="1600" dirty="0" smtClean="0"/>
              <a:t>-</a:t>
            </a:r>
            <a:r>
              <a:rPr lang="el-GR" sz="1600" dirty="0" err="1" smtClean="0"/>
              <a:t>μο</a:t>
            </a:r>
            <a:r>
              <a:rPr lang="el-GR" sz="1600" dirty="0" smtClean="0"/>
              <a:t> </a:t>
            </a:r>
            <a:r>
              <a:rPr lang="el-GR" sz="1600" dirty="0" smtClean="0"/>
              <a:t>ΝΣ που εκτείνεται ευρύτερα της </a:t>
            </a:r>
            <a:r>
              <a:rPr lang="el-GR" sz="1600" dirty="0" smtClean="0"/>
              <a:t>αντί</a:t>
            </a:r>
            <a:r>
              <a:rPr lang="en-US" sz="1600" dirty="0" smtClean="0"/>
              <a:t>-</a:t>
            </a:r>
            <a:r>
              <a:rPr lang="el-GR" sz="1600" dirty="0" err="1" smtClean="0"/>
              <a:t>στοιχης</a:t>
            </a:r>
            <a:r>
              <a:rPr lang="el-GR" sz="1600" dirty="0" smtClean="0"/>
              <a:t> </a:t>
            </a:r>
            <a:r>
              <a:rPr lang="el-GR" sz="1600" dirty="0" smtClean="0"/>
              <a:t>περιοχής</a:t>
            </a:r>
          </a:p>
          <a:p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4860032" y="4509120"/>
            <a:ext cx="4032448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3038"/>
            <a:r>
              <a:rPr lang="el-GR" sz="1600" b="1" dirty="0" smtClean="0">
                <a:solidFill>
                  <a:schemeClr val="bg1"/>
                </a:solidFill>
              </a:rPr>
              <a:t>Κατά τον «ανώδυνο τοκετό» (</a:t>
            </a:r>
            <a:r>
              <a:rPr lang="el-GR" sz="1600" b="1" dirty="0" err="1" smtClean="0">
                <a:solidFill>
                  <a:schemeClr val="bg1"/>
                </a:solidFill>
              </a:rPr>
              <a:t>επισκληρίδιος</a:t>
            </a:r>
            <a:r>
              <a:rPr lang="el-GR" sz="1600" b="1" dirty="0" smtClean="0">
                <a:solidFill>
                  <a:schemeClr val="bg1"/>
                </a:solidFill>
              </a:rPr>
              <a:t> αναισθησία)</a:t>
            </a:r>
          </a:p>
          <a:p>
            <a:pPr marL="173038"/>
            <a:r>
              <a:rPr lang="el-GR" sz="1600" b="1" dirty="0" smtClean="0">
                <a:solidFill>
                  <a:schemeClr val="bg1"/>
                </a:solidFill>
              </a:rPr>
              <a:t>η μήτρα συσπάται ; 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4905761"/>
          </a:xfrm>
          <a:prstGeom prst="rect">
            <a:avLst/>
          </a:prstGeom>
        </p:spPr>
      </p:pic>
      <p:sp>
        <p:nvSpPr>
          <p:cNvPr id="2" name="1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 - Physiology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5 - Ελεύθερη σχεδίαση"/>
          <p:cNvSpPr/>
          <p:nvPr/>
        </p:nvSpPr>
        <p:spPr>
          <a:xfrm>
            <a:off x="1331640" y="1340768"/>
            <a:ext cx="4451643" cy="3741871"/>
          </a:xfrm>
          <a:custGeom>
            <a:avLst/>
            <a:gdLst>
              <a:gd name="connsiteX0" fmla="*/ 4940135 w 4940135"/>
              <a:gd name="connsiteY0" fmla="*/ 3224150 h 3224150"/>
              <a:gd name="connsiteX1" fmla="*/ 831273 w 4940135"/>
              <a:gd name="connsiteY1" fmla="*/ 433449 h 3224150"/>
              <a:gd name="connsiteX2" fmla="*/ 0 w 4940135"/>
              <a:gd name="connsiteY2" fmla="*/ 623454 h 32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0135" h="3224150">
                <a:moveTo>
                  <a:pt x="4940135" y="3224150"/>
                </a:moveTo>
                <a:cubicBezTo>
                  <a:pt x="3297382" y="2045524"/>
                  <a:pt x="1654629" y="866898"/>
                  <a:pt x="831273" y="433449"/>
                </a:cubicBezTo>
                <a:cubicBezTo>
                  <a:pt x="7917" y="0"/>
                  <a:pt x="3958" y="311727"/>
                  <a:pt x="0" y="623454"/>
                </a:cubicBezTo>
              </a:path>
            </a:pathLst>
          </a:custGeom>
          <a:ln w="7620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6 - Ελεύθερη σχεδίαση"/>
          <p:cNvSpPr/>
          <p:nvPr/>
        </p:nvSpPr>
        <p:spPr>
          <a:xfrm>
            <a:off x="2826327" y="2169226"/>
            <a:ext cx="2921330" cy="2937164"/>
          </a:xfrm>
          <a:custGeom>
            <a:avLst/>
            <a:gdLst>
              <a:gd name="connsiteX0" fmla="*/ 2921330 w 2921330"/>
              <a:gd name="connsiteY0" fmla="*/ 2937164 h 2937164"/>
              <a:gd name="connsiteX1" fmla="*/ 1246909 w 2921330"/>
              <a:gd name="connsiteY1" fmla="*/ 383969 h 2937164"/>
              <a:gd name="connsiteX2" fmla="*/ 0 w 2921330"/>
              <a:gd name="connsiteY2" fmla="*/ 633351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330" h="2937164">
                <a:moveTo>
                  <a:pt x="2921330" y="2937164"/>
                </a:moveTo>
                <a:cubicBezTo>
                  <a:pt x="2327563" y="1852551"/>
                  <a:pt x="1733797" y="767938"/>
                  <a:pt x="1246909" y="383969"/>
                </a:cubicBezTo>
                <a:cubicBezTo>
                  <a:pt x="760021" y="0"/>
                  <a:pt x="380010" y="316675"/>
                  <a:pt x="0" y="633351"/>
                </a:cubicBezTo>
              </a:path>
            </a:pathLst>
          </a:custGeom>
          <a:ln w="76200">
            <a:solidFill>
              <a:srgbClr val="3276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7 - Ελεύθερη σχεδίαση"/>
          <p:cNvSpPr/>
          <p:nvPr/>
        </p:nvSpPr>
        <p:spPr>
          <a:xfrm>
            <a:off x="2771800" y="1626920"/>
            <a:ext cx="2940231" cy="3491345"/>
          </a:xfrm>
          <a:custGeom>
            <a:avLst/>
            <a:gdLst>
              <a:gd name="connsiteX0" fmla="*/ 2743200 w 2743200"/>
              <a:gd name="connsiteY0" fmla="*/ 3491345 h 3491345"/>
              <a:gd name="connsiteX1" fmla="*/ 1175657 w 2743200"/>
              <a:gd name="connsiteY1" fmla="*/ 522514 h 3491345"/>
              <a:gd name="connsiteX2" fmla="*/ 0 w 2743200"/>
              <a:gd name="connsiteY2" fmla="*/ 356259 h 349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491345">
                <a:moveTo>
                  <a:pt x="2743200" y="3491345"/>
                </a:moveTo>
                <a:cubicBezTo>
                  <a:pt x="2188028" y="2268186"/>
                  <a:pt x="1632857" y="1045028"/>
                  <a:pt x="1175657" y="522514"/>
                </a:cubicBezTo>
                <a:cubicBezTo>
                  <a:pt x="718457" y="0"/>
                  <a:pt x="359228" y="178129"/>
                  <a:pt x="0" y="356259"/>
                </a:cubicBezTo>
              </a:path>
            </a:pathLst>
          </a:custGeom>
          <a:ln w="76200">
            <a:solidFill>
              <a:srgbClr val="3276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8 - Ελεύθερη σχεδίαση"/>
          <p:cNvSpPr/>
          <p:nvPr/>
        </p:nvSpPr>
        <p:spPr>
          <a:xfrm>
            <a:off x="4512623" y="1252847"/>
            <a:ext cx="1199408" cy="3841667"/>
          </a:xfrm>
          <a:custGeom>
            <a:avLst/>
            <a:gdLst>
              <a:gd name="connsiteX0" fmla="*/ 1199408 w 1199408"/>
              <a:gd name="connsiteY0" fmla="*/ 3841667 h 3841667"/>
              <a:gd name="connsiteX1" fmla="*/ 629393 w 1199408"/>
              <a:gd name="connsiteY1" fmla="*/ 504701 h 3841667"/>
              <a:gd name="connsiteX2" fmla="*/ 0 w 1199408"/>
              <a:gd name="connsiteY2" fmla="*/ 813459 h 384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9408" h="3841667">
                <a:moveTo>
                  <a:pt x="1199408" y="3841667"/>
                </a:moveTo>
                <a:cubicBezTo>
                  <a:pt x="1014351" y="2425534"/>
                  <a:pt x="829294" y="1009402"/>
                  <a:pt x="629393" y="504701"/>
                </a:cubicBezTo>
                <a:cubicBezTo>
                  <a:pt x="429492" y="0"/>
                  <a:pt x="214746" y="406729"/>
                  <a:pt x="0" y="813459"/>
                </a:cubicBezTo>
              </a:path>
            </a:pathLst>
          </a:custGeom>
          <a:ln w="7620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644008" y="4869160"/>
            <a:ext cx="2304256" cy="12157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Anti-inflammatory</a:t>
            </a:r>
          </a:p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systematically</a:t>
            </a:r>
          </a:p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topical, local, infiltration</a:t>
            </a:r>
          </a:p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epidural</a:t>
            </a:r>
          </a:p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spinal</a:t>
            </a:r>
          </a:p>
          <a:p>
            <a:pPr algn="ctr"/>
            <a:endParaRPr lang="el-GR" sz="11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4905761"/>
          </a:xfrm>
          <a:prstGeom prst="rect">
            <a:avLst/>
          </a:prstGeom>
        </p:spPr>
      </p:pic>
      <p:sp>
        <p:nvSpPr>
          <p:cNvPr id="2" name="1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 - Physiology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9 - Ελεύθερη σχεδίαση"/>
          <p:cNvSpPr/>
          <p:nvPr/>
        </p:nvSpPr>
        <p:spPr>
          <a:xfrm>
            <a:off x="3016332" y="5510151"/>
            <a:ext cx="1638795" cy="488867"/>
          </a:xfrm>
          <a:custGeom>
            <a:avLst/>
            <a:gdLst>
              <a:gd name="connsiteX0" fmla="*/ 1638795 w 1638795"/>
              <a:gd name="connsiteY0" fmla="*/ 0 h 488867"/>
              <a:gd name="connsiteX1" fmla="*/ 950026 w 1638795"/>
              <a:gd name="connsiteY1" fmla="*/ 486888 h 488867"/>
              <a:gd name="connsiteX2" fmla="*/ 0 w 1638795"/>
              <a:gd name="connsiteY2" fmla="*/ 11875 h 48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8795" h="488867">
                <a:moveTo>
                  <a:pt x="1638795" y="0"/>
                </a:moveTo>
                <a:cubicBezTo>
                  <a:pt x="1430976" y="242454"/>
                  <a:pt x="1223158" y="484909"/>
                  <a:pt x="950026" y="486888"/>
                </a:cubicBezTo>
                <a:cubicBezTo>
                  <a:pt x="676894" y="488867"/>
                  <a:pt x="338447" y="250371"/>
                  <a:pt x="0" y="11875"/>
                </a:cubicBezTo>
              </a:path>
            </a:pathLst>
          </a:cu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10 - Ελεύθερη σχεδίαση"/>
          <p:cNvSpPr/>
          <p:nvPr/>
        </p:nvSpPr>
        <p:spPr>
          <a:xfrm>
            <a:off x="5148064" y="4509120"/>
            <a:ext cx="504056" cy="432048"/>
          </a:xfrm>
          <a:custGeom>
            <a:avLst/>
            <a:gdLst>
              <a:gd name="connsiteX0" fmla="*/ 534390 w 534390"/>
              <a:gd name="connsiteY0" fmla="*/ 356260 h 356260"/>
              <a:gd name="connsiteX1" fmla="*/ 0 w 534390"/>
              <a:gd name="connsiteY1" fmla="*/ 0 h 3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4390" h="356260">
                <a:moveTo>
                  <a:pt x="534390" y="356260"/>
                </a:moveTo>
                <a:lnTo>
                  <a:pt x="0" y="0"/>
                </a:lnTo>
              </a:path>
            </a:pathLst>
          </a:cu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11 - Ελεύθερη σχεδίαση"/>
          <p:cNvSpPr/>
          <p:nvPr/>
        </p:nvSpPr>
        <p:spPr>
          <a:xfrm>
            <a:off x="5940152" y="2996952"/>
            <a:ext cx="765959" cy="1900052"/>
          </a:xfrm>
          <a:custGeom>
            <a:avLst/>
            <a:gdLst>
              <a:gd name="connsiteX0" fmla="*/ 17813 w 765959"/>
              <a:gd name="connsiteY0" fmla="*/ 1900052 h 1900052"/>
              <a:gd name="connsiteX1" fmla="*/ 124691 w 765959"/>
              <a:gd name="connsiteY1" fmla="*/ 498764 h 1900052"/>
              <a:gd name="connsiteX2" fmla="*/ 765959 w 765959"/>
              <a:gd name="connsiteY2" fmla="*/ 0 h 190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5959" h="1900052">
                <a:moveTo>
                  <a:pt x="17813" y="1900052"/>
                </a:moveTo>
                <a:cubicBezTo>
                  <a:pt x="8906" y="1357745"/>
                  <a:pt x="0" y="815439"/>
                  <a:pt x="124691" y="498764"/>
                </a:cubicBezTo>
                <a:cubicBezTo>
                  <a:pt x="249382" y="182089"/>
                  <a:pt x="507670" y="91044"/>
                  <a:pt x="765959" y="0"/>
                </a:cubicBezTo>
              </a:path>
            </a:pathLst>
          </a:cu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12 - Ελεύθερη σχεδίαση"/>
          <p:cNvSpPr/>
          <p:nvPr/>
        </p:nvSpPr>
        <p:spPr>
          <a:xfrm>
            <a:off x="5727865" y="1840675"/>
            <a:ext cx="625434" cy="3016333"/>
          </a:xfrm>
          <a:custGeom>
            <a:avLst/>
            <a:gdLst>
              <a:gd name="connsiteX0" fmla="*/ 79169 w 625434"/>
              <a:gd name="connsiteY0" fmla="*/ 3016333 h 3016333"/>
              <a:gd name="connsiteX1" fmla="*/ 91044 w 625434"/>
              <a:gd name="connsiteY1" fmla="*/ 1021278 h 3016333"/>
              <a:gd name="connsiteX2" fmla="*/ 625434 w 625434"/>
              <a:gd name="connsiteY2" fmla="*/ 0 h 301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434" h="3016333">
                <a:moveTo>
                  <a:pt x="79169" y="3016333"/>
                </a:moveTo>
                <a:cubicBezTo>
                  <a:pt x="39584" y="2270166"/>
                  <a:pt x="0" y="1524000"/>
                  <a:pt x="91044" y="1021278"/>
                </a:cubicBezTo>
                <a:cubicBezTo>
                  <a:pt x="182088" y="518556"/>
                  <a:pt x="403761" y="259278"/>
                  <a:pt x="625434" y="0"/>
                </a:cubicBezTo>
              </a:path>
            </a:pathLst>
          </a:cu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644008" y="4869160"/>
            <a:ext cx="2304256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</a:rPr>
              <a:t>Opioids</a:t>
            </a:r>
            <a:endParaRPr lang="en-US" b="1" dirty="0" smtClean="0">
              <a:solidFill>
                <a:schemeClr val="tx2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systematically per </a:t>
            </a:r>
            <a:r>
              <a:rPr lang="en-US" sz="1100" b="1" dirty="0" err="1" smtClean="0">
                <a:solidFill>
                  <a:schemeClr val="tx2"/>
                </a:solidFill>
              </a:rPr>
              <a:t>os</a:t>
            </a:r>
            <a:endParaRPr lang="en-US" sz="11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systematically IM, IV</a:t>
            </a:r>
          </a:p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epidural</a:t>
            </a:r>
          </a:p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spinal</a:t>
            </a:r>
          </a:p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topical, local, infiltration</a:t>
            </a:r>
          </a:p>
          <a:p>
            <a:pPr algn="ctr"/>
            <a:endParaRPr lang="el-GR" sz="11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Εικόνα" descr="im4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1200"/>
            <a:ext cx="9144000" cy="4905761"/>
          </a:xfrm>
          <a:prstGeom prst="rect">
            <a:avLst/>
          </a:prstGeom>
        </p:spPr>
      </p:pic>
      <p:sp>
        <p:nvSpPr>
          <p:cNvPr id="2" name="1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 - Physiology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0" y="692696"/>
            <a:ext cx="6156176" cy="50405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Ορθογώνιο"/>
          <p:cNvSpPr/>
          <p:nvPr/>
        </p:nvSpPr>
        <p:spPr>
          <a:xfrm>
            <a:off x="179512" y="2060848"/>
            <a:ext cx="1728192" cy="172819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179512" y="692696"/>
            <a:ext cx="5040560" cy="43204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Ορθογώνιο"/>
          <p:cNvSpPr/>
          <p:nvPr/>
        </p:nvSpPr>
        <p:spPr>
          <a:xfrm>
            <a:off x="1691680" y="1412776"/>
            <a:ext cx="2007840" cy="35165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5796136" y="7647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Cancer pain</a:t>
            </a:r>
            <a:endParaRPr lang="el-GR" b="1" dirty="0"/>
          </a:p>
        </p:txBody>
      </p:sp>
      <p:sp>
        <p:nvSpPr>
          <p:cNvPr id="21" name="20 - Ορθογώνιο"/>
          <p:cNvSpPr/>
          <p:nvPr/>
        </p:nvSpPr>
        <p:spPr>
          <a:xfrm>
            <a:off x="6156176" y="4509120"/>
            <a:ext cx="28803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Ορθογώνιο"/>
          <p:cNvSpPr/>
          <p:nvPr/>
        </p:nvSpPr>
        <p:spPr>
          <a:xfrm>
            <a:off x="6156176" y="4509120"/>
            <a:ext cx="2880320" cy="122413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TextBox"/>
          <p:cNvSpPr txBox="1"/>
          <p:nvPr/>
        </p:nvSpPr>
        <p:spPr>
          <a:xfrm>
            <a:off x="1979712" y="4581128"/>
            <a:ext cx="4104456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o-RO" sz="1600" kern="0" dirty="0" smtClean="0"/>
              <a:t>c</a:t>
            </a:r>
            <a:r>
              <a:rPr lang="en-US" sz="1600" kern="0" dirty="0" err="1" smtClean="0"/>
              <a:t>ancer</a:t>
            </a:r>
            <a:r>
              <a:rPr lang="en-US" sz="1600" kern="0" dirty="0" smtClean="0"/>
              <a:t> pain responds to antidepressants which interfere with the reuptake of serotonin and </a:t>
            </a:r>
            <a:r>
              <a:rPr lang="en-US" sz="1600" kern="0" dirty="0" err="1" smtClean="0"/>
              <a:t>norepinephrine</a:t>
            </a:r>
            <a:r>
              <a:rPr lang="en-US" sz="1600" kern="0" dirty="0" smtClean="0"/>
              <a:t> which increases their availability to inhibit noxious stimuli.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/>
            <a:r>
              <a:rPr lang="el-GR" sz="1400" dirty="0" smtClean="0"/>
              <a:t>ΕΡΩΤΗΣΕΙΣ</a:t>
            </a:r>
          </a:p>
          <a:p>
            <a:pPr marL="630238"/>
            <a:r>
              <a:rPr lang="el-GR" sz="1400" dirty="0" smtClean="0"/>
              <a:t> </a:t>
            </a:r>
          </a:p>
          <a:p>
            <a:pPr marL="630238"/>
            <a:r>
              <a:rPr lang="el-GR" sz="1400" b="1" dirty="0" smtClean="0"/>
              <a:t>1) Στο σύστημα μετάδοσης του πόνου από τα άκρα, η πρώτη σύναψη, μεταξύ του νευρώνα πρώτης και δεύτερης τάξης (</a:t>
            </a:r>
            <a:r>
              <a:rPr lang="en-US" sz="1400" b="1" dirty="0" smtClean="0"/>
              <a:t>first and second order neurons</a:t>
            </a:r>
            <a:r>
              <a:rPr lang="el-GR" sz="1400" b="1" dirty="0" smtClean="0"/>
              <a:t>), γίνεται :</a:t>
            </a:r>
          </a:p>
          <a:p>
            <a:pPr marL="630238"/>
            <a:r>
              <a:rPr lang="el-GR" sz="1400" dirty="0" smtClean="0"/>
              <a:t> 	α) στα γάγγλια της συμπαθητικής αλύσου</a:t>
            </a:r>
          </a:p>
          <a:p>
            <a:pPr marL="630238"/>
            <a:r>
              <a:rPr lang="el-GR" sz="1400" dirty="0" smtClean="0"/>
              <a:t>	β) στα γάγγλια των οπισθίων ριζών του νωτιαίου μυελού</a:t>
            </a:r>
          </a:p>
          <a:p>
            <a:pPr marL="630238"/>
            <a:r>
              <a:rPr lang="el-GR" sz="1400" dirty="0" smtClean="0"/>
              <a:t>	γ) στον δικτυωτό σχηματισμό</a:t>
            </a:r>
          </a:p>
          <a:p>
            <a:pPr marL="630238"/>
            <a:r>
              <a:rPr lang="el-GR" sz="1400" dirty="0" smtClean="0"/>
              <a:t>	δ) στην </a:t>
            </a:r>
            <a:r>
              <a:rPr lang="el-GR" sz="1400" dirty="0" err="1" smtClean="0"/>
              <a:t>γελατινώδη</a:t>
            </a:r>
            <a:r>
              <a:rPr lang="el-GR" sz="1400" dirty="0" smtClean="0"/>
              <a:t> ουσία </a:t>
            </a:r>
          </a:p>
          <a:p>
            <a:pPr marL="630238"/>
            <a:r>
              <a:rPr lang="el-GR" sz="1400" dirty="0" smtClean="0"/>
              <a:t>	ε) στον θάλαμο</a:t>
            </a:r>
          </a:p>
          <a:p>
            <a:pPr marL="630238"/>
            <a:r>
              <a:rPr lang="el-GR" sz="1400" dirty="0" smtClean="0"/>
              <a:t> </a:t>
            </a:r>
          </a:p>
          <a:p>
            <a:pPr marL="630238"/>
            <a:r>
              <a:rPr lang="el-GR" sz="1400" b="1" dirty="0" smtClean="0"/>
              <a:t>2) Το σύστημα μετάδοσης είναι διαφορετικό μεταξύ του </a:t>
            </a:r>
            <a:r>
              <a:rPr lang="el-GR" sz="1400" b="1" dirty="0" err="1" smtClean="0"/>
              <a:t>σωματοαισθητικού</a:t>
            </a:r>
            <a:r>
              <a:rPr lang="el-GR" sz="1400" b="1" dirty="0" smtClean="0"/>
              <a:t> και νευροπαθητικού πόνου.</a:t>
            </a:r>
          </a:p>
          <a:p>
            <a:pPr marL="630238"/>
            <a:r>
              <a:rPr lang="el-GR" sz="1400" b="1" dirty="0" smtClean="0"/>
              <a:t> 	</a:t>
            </a:r>
            <a:r>
              <a:rPr lang="el-GR" sz="1400" dirty="0" smtClean="0"/>
              <a:t>α) ΣΩΣΤΟ</a:t>
            </a:r>
          </a:p>
          <a:p>
            <a:pPr marL="630238"/>
            <a:r>
              <a:rPr lang="el-GR" sz="1400" dirty="0" smtClean="0"/>
              <a:t>	β) ΛΑΘΟΣ</a:t>
            </a:r>
          </a:p>
          <a:p>
            <a:pPr marL="630238"/>
            <a:r>
              <a:rPr lang="el-GR" sz="1400" dirty="0" smtClean="0"/>
              <a:t> </a:t>
            </a:r>
          </a:p>
          <a:p>
            <a:pPr marL="630238"/>
            <a:r>
              <a:rPr lang="el-GR" sz="1400" b="1" dirty="0" smtClean="0"/>
              <a:t>3) Τα </a:t>
            </a:r>
            <a:r>
              <a:rPr lang="el-GR" sz="1400" b="1" dirty="0" err="1" smtClean="0"/>
              <a:t>νωτιοθαλαμικά</a:t>
            </a:r>
            <a:r>
              <a:rPr lang="el-GR" sz="1400" b="1" dirty="0" smtClean="0"/>
              <a:t> δεμάτια (ανιούσα μετάδοση του πόνου) εδράζονται στη λευκή ουσία του προσθίου τμήματος του νωτιαίου μυελού.</a:t>
            </a:r>
          </a:p>
          <a:p>
            <a:pPr marL="630238"/>
            <a:r>
              <a:rPr lang="el-GR" sz="1400" dirty="0" smtClean="0"/>
              <a:t> 	α) ΣΩΣΤΟ</a:t>
            </a:r>
          </a:p>
          <a:p>
            <a:pPr marL="630238"/>
            <a:r>
              <a:rPr lang="el-GR" sz="1400" dirty="0" smtClean="0"/>
              <a:t>	β) ΛΑΘΟΣ</a:t>
            </a:r>
          </a:p>
          <a:p>
            <a:pPr marL="630238"/>
            <a:r>
              <a:rPr lang="el-GR" sz="1400" dirty="0" smtClean="0"/>
              <a:t> </a:t>
            </a:r>
          </a:p>
          <a:p>
            <a:pPr marL="630238"/>
            <a:r>
              <a:rPr lang="el-GR" sz="1400" b="1" dirty="0" smtClean="0"/>
              <a:t>4) Σημειώστε το λάθος αναφορικά με τον ρόλο των </a:t>
            </a:r>
            <a:r>
              <a:rPr lang="el-GR" sz="1400" b="1" dirty="0" err="1" smtClean="0"/>
              <a:t>κυτοκινών</a:t>
            </a:r>
            <a:r>
              <a:rPr lang="el-GR" sz="1400" b="1" dirty="0" smtClean="0"/>
              <a:t> στη μετάδοση του πόνου :</a:t>
            </a:r>
          </a:p>
          <a:p>
            <a:pPr marL="630238"/>
            <a:r>
              <a:rPr lang="el-GR" sz="1400" dirty="0" smtClean="0"/>
              <a:t> 	α) ευαισθητοποίηση (ποσοτική ενεργοποίηση) και άλλων </a:t>
            </a:r>
            <a:r>
              <a:rPr lang="el-GR" sz="1400" dirty="0" err="1" smtClean="0"/>
              <a:t>κυτοκινών</a:t>
            </a:r>
            <a:endParaRPr lang="el-GR" sz="1400" dirty="0" smtClean="0"/>
          </a:p>
          <a:p>
            <a:pPr marL="630238"/>
            <a:r>
              <a:rPr lang="el-GR" sz="1400" dirty="0" smtClean="0"/>
              <a:t>	β) ευαισθητοποίηση στο σύστημα των </a:t>
            </a:r>
            <a:r>
              <a:rPr lang="el-GR" sz="1400" dirty="0" err="1" smtClean="0"/>
              <a:t>προσταγλανιδών</a:t>
            </a:r>
            <a:endParaRPr lang="el-GR" sz="1400" dirty="0" smtClean="0"/>
          </a:p>
          <a:p>
            <a:pPr marL="630238"/>
            <a:r>
              <a:rPr lang="el-GR" sz="1400" dirty="0" smtClean="0"/>
              <a:t>	γ) άμεση ευαισθητοποίηση των νευρώνων πρώτης τάξης μέσω ελάττωσης του ουδού</a:t>
            </a:r>
          </a:p>
          <a:p>
            <a:pPr marL="630238"/>
            <a:endParaRPr lang="el-GR" sz="1400" dirty="0" smtClean="0"/>
          </a:p>
          <a:p>
            <a:pPr indent="630238"/>
            <a:r>
              <a:rPr lang="el-GR" sz="1400" b="1" dirty="0" smtClean="0"/>
              <a:t>5) Η «πύλη» ελέγχου του πόνου είναι διακριτός ανατομικός σχηματισμός που εδράζεται στον θάλαμο :</a:t>
            </a:r>
          </a:p>
          <a:p>
            <a:pPr indent="630238"/>
            <a:r>
              <a:rPr lang="el-GR" sz="1400" dirty="0" smtClean="0"/>
              <a:t> 	α) ΣΩΣΤΟ</a:t>
            </a:r>
          </a:p>
          <a:p>
            <a:pPr indent="630238"/>
            <a:r>
              <a:rPr lang="el-GR" sz="1400" dirty="0" smtClean="0"/>
              <a:t>	β) ΛΑΘΟΣ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09899"/>
            <a:ext cx="4579858" cy="634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611560" y="692696"/>
            <a:ext cx="77048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kern="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nociceptive</a:t>
            </a:r>
            <a:r>
              <a:rPr lang="en-GB" sz="2000" b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pain </a:t>
            </a:r>
          </a:p>
          <a:p>
            <a:r>
              <a:rPr lang="en-GB" kern="0" dirty="0" smtClean="0">
                <a:latin typeface="+mn-lt"/>
              </a:rPr>
              <a:t>is a result of the normal activation</a:t>
            </a:r>
          </a:p>
          <a:p>
            <a:r>
              <a:rPr lang="en-GB" kern="0" dirty="0" smtClean="0">
                <a:latin typeface="+mn-lt"/>
              </a:rPr>
              <a:t>of the sensory system by noxious stimuli,</a:t>
            </a:r>
          </a:p>
          <a:p>
            <a:r>
              <a:rPr lang="en-GB" kern="0" dirty="0" smtClean="0">
                <a:latin typeface="+mn-lt"/>
              </a:rPr>
              <a:t>a process that involves</a:t>
            </a:r>
            <a:r>
              <a:rPr lang="ro-RO" kern="0" dirty="0" smtClean="0">
                <a:latin typeface="+mn-lt"/>
              </a:rPr>
              <a:t> </a:t>
            </a:r>
            <a:r>
              <a:rPr lang="en-US" kern="0" dirty="0" smtClean="0">
                <a:latin typeface="+mn-lt"/>
              </a:rPr>
              <a:t>4 </a:t>
            </a:r>
            <a:r>
              <a:rPr lang="en-US" kern="0" dirty="0"/>
              <a:t>b</a:t>
            </a:r>
            <a:r>
              <a:rPr lang="en-US" kern="0" dirty="0" smtClean="0">
                <a:latin typeface="+mn-lt"/>
              </a:rPr>
              <a:t>asic processes</a:t>
            </a:r>
            <a:endParaRPr lang="en-US" kern="0" dirty="0"/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t</a:t>
            </a:r>
            <a:r>
              <a:rPr lang="ro-RO" kern="0" dirty="0"/>
              <a:t>ransduction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t</a:t>
            </a:r>
            <a:r>
              <a:rPr lang="ro-RO" kern="0" dirty="0"/>
              <a:t>ransmission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p</a:t>
            </a:r>
            <a:r>
              <a:rPr lang="ro-RO" kern="0" dirty="0"/>
              <a:t>erception of pain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m</a:t>
            </a:r>
            <a:r>
              <a:rPr lang="ro-RO" kern="0" dirty="0"/>
              <a:t>odulation of pain</a:t>
            </a:r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4139952" y="5157192"/>
            <a:ext cx="1872208" cy="15121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611560" y="3140968"/>
            <a:ext cx="259228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NOCICEPTORS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79512" y="3573016"/>
            <a:ext cx="403244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l"/>
              <a:defRPr/>
            </a:pPr>
            <a:r>
              <a:rPr lang="en-GB" kern="0" dirty="0"/>
              <a:t>skin </a:t>
            </a:r>
            <a:endParaRPr lang="ro-RO" kern="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l"/>
              <a:defRPr/>
            </a:pPr>
            <a:r>
              <a:rPr lang="en-GB" kern="0" dirty="0"/>
              <a:t>muscle </a:t>
            </a:r>
            <a:endParaRPr lang="ro-RO" kern="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l"/>
              <a:defRPr/>
            </a:pPr>
            <a:r>
              <a:rPr lang="en-GB" kern="0" dirty="0"/>
              <a:t>joints </a:t>
            </a:r>
            <a:endParaRPr lang="ro-RO" kern="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l"/>
              <a:defRPr/>
            </a:pPr>
            <a:r>
              <a:rPr lang="en-GB" kern="0" dirty="0"/>
              <a:t>and some visceral tissues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1331640" y="3933056"/>
            <a:ext cx="5328592" cy="1865126"/>
          </a:xfrm>
          <a:prstGeom prst="rect">
            <a:avLst/>
          </a:prstGeom>
          <a:solidFill>
            <a:srgbClr val="FFCC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7800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GB" kern="0" dirty="0" err="1"/>
              <a:t>Nociceptive</a:t>
            </a:r>
            <a:r>
              <a:rPr lang="en-GB" kern="0" dirty="0"/>
              <a:t> primary afferent neurons are varied</a:t>
            </a:r>
            <a:r>
              <a:rPr lang="ro-RO" kern="0" dirty="0"/>
              <a:t>:</a:t>
            </a:r>
            <a:r>
              <a:rPr lang="en-GB" kern="0" dirty="0"/>
              <a:t> </a:t>
            </a:r>
            <a:endParaRPr lang="ro-RO" kern="0" dirty="0"/>
          </a:p>
          <a:p>
            <a:pPr marL="177800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GB" kern="0" dirty="0" smtClean="0"/>
              <a:t>some </a:t>
            </a:r>
            <a:r>
              <a:rPr lang="en-GB" kern="0" dirty="0"/>
              <a:t>are specific</a:t>
            </a:r>
            <a:r>
              <a:rPr lang="ro-RO" kern="0" dirty="0"/>
              <a:t> </a:t>
            </a:r>
            <a:r>
              <a:rPr lang="en-GB" kern="0" dirty="0"/>
              <a:t>to one type of stimulus, such as </a:t>
            </a:r>
            <a:endParaRPr lang="ro-RO" kern="0" dirty="0"/>
          </a:p>
          <a:p>
            <a:pPr marL="177800"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GB" kern="0" dirty="0" smtClean="0"/>
              <a:t>mechanical, thermal, chemical, tissue damage </a:t>
            </a:r>
            <a:endParaRPr lang="ro-RO" kern="0" dirty="0"/>
          </a:p>
          <a:p>
            <a:pPr marL="177800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GB" kern="0" dirty="0"/>
              <a:t>but most are </a:t>
            </a:r>
            <a:r>
              <a:rPr lang="en-GB" kern="0" dirty="0" err="1"/>
              <a:t>polymodal</a:t>
            </a:r>
            <a:r>
              <a:rPr lang="en-GB" kern="0" dirty="0"/>
              <a:t> (respond to many stimuli)</a:t>
            </a:r>
            <a:endParaRPr lang="ro-RO" kern="0" dirty="0"/>
          </a:p>
          <a:p>
            <a:pPr marL="177800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GB" kern="0" dirty="0"/>
              <a:t>the number and size of the receptive fields </a:t>
            </a:r>
            <a:r>
              <a:rPr lang="en-GB" kern="0" dirty="0" smtClean="0"/>
              <a:t>served</a:t>
            </a:r>
          </a:p>
          <a:p>
            <a:pPr marL="177800"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GB" kern="0" dirty="0" smtClean="0"/>
              <a:t>by </a:t>
            </a:r>
            <a:r>
              <a:rPr lang="en-GB" kern="0" dirty="0"/>
              <a:t>each </a:t>
            </a:r>
            <a:r>
              <a:rPr lang="en-GB" kern="0" dirty="0" err="1"/>
              <a:t>fiber</a:t>
            </a:r>
            <a:r>
              <a:rPr lang="en-GB" kern="0" dirty="0"/>
              <a:t> may be small or large, </a:t>
            </a:r>
            <a:r>
              <a:rPr lang="en-GB" kern="0" dirty="0" smtClean="0"/>
              <a:t>respectively</a:t>
            </a:r>
            <a:endParaRPr lang="en-US" kern="0" dirty="0"/>
          </a:p>
        </p:txBody>
      </p:sp>
      <p:sp>
        <p:nvSpPr>
          <p:cNvPr id="12" name="11 - TextBox"/>
          <p:cNvSpPr txBox="1"/>
          <p:nvPr/>
        </p:nvSpPr>
        <p:spPr>
          <a:xfrm>
            <a:off x="2123728" y="3717032"/>
            <a:ext cx="3168352" cy="2973122"/>
          </a:xfrm>
          <a:prstGeom prst="rect">
            <a:avLst/>
          </a:prstGeom>
          <a:solidFill>
            <a:srgbClr val="FFCCCC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SzPct val="85000"/>
              <a:defRPr/>
            </a:pPr>
            <a:r>
              <a:rPr lang="en-US" kern="0" dirty="0"/>
              <a:t>The substances released from the affected tissue are:</a:t>
            </a:r>
            <a:endParaRPr lang="ro-RO" kern="0" dirty="0"/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ro-RO" kern="0" dirty="0"/>
              <a:t>p</a:t>
            </a:r>
            <a:r>
              <a:rPr lang="en-US" kern="0" dirty="0" err="1"/>
              <a:t>rostaglandins</a:t>
            </a:r>
            <a:endParaRPr lang="ro-RO" kern="0" dirty="0"/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ro-RO" kern="0" dirty="0"/>
              <a:t>b</a:t>
            </a:r>
            <a:r>
              <a:rPr lang="en-US" kern="0" dirty="0" err="1"/>
              <a:t>radykinin</a:t>
            </a:r>
            <a:endParaRPr lang="ro-RO" kern="0" dirty="0"/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ro-RO" kern="0" dirty="0"/>
              <a:t>s</a:t>
            </a:r>
            <a:r>
              <a:rPr lang="en-US" kern="0" dirty="0" err="1"/>
              <a:t>erotonin</a:t>
            </a:r>
            <a:endParaRPr lang="ro-RO" kern="0" dirty="0"/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kern="0" dirty="0"/>
              <a:t>substance P</a:t>
            </a:r>
            <a:endParaRPr lang="ro-RO" kern="0" dirty="0"/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kern="0" dirty="0"/>
              <a:t>histamine</a:t>
            </a:r>
            <a:endParaRPr lang="ro-RO" kern="0" dirty="0"/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GB" kern="0" dirty="0"/>
              <a:t>p</a:t>
            </a:r>
            <a:r>
              <a:rPr lang="ro-RO" kern="0" dirty="0"/>
              <a:t>rotons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ro-RO" kern="0" dirty="0" smtClean="0"/>
              <a:t>NGF</a:t>
            </a:r>
            <a:endParaRPr lang="ro-RO" kern="0" dirty="0"/>
          </a:p>
        </p:txBody>
      </p:sp>
      <p:pic>
        <p:nvPicPr>
          <p:cNvPr id="13" name="Picture 2" descr="http://pacificu.edu/optometry/ce/courses/22746/images/clip_image002_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17032"/>
            <a:ext cx="2971800" cy="29241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14 - Αριστερό βέλος"/>
          <p:cNvSpPr/>
          <p:nvPr/>
        </p:nvSpPr>
        <p:spPr>
          <a:xfrm>
            <a:off x="4211960" y="4005064"/>
            <a:ext cx="3816424" cy="2448272"/>
          </a:xfrm>
          <a:prstGeom prst="leftArrow">
            <a:avLst>
              <a:gd name="adj1" fmla="val 87793"/>
              <a:gd name="adj2" fmla="val 1996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SzPct val="85000"/>
              <a:defRPr/>
            </a:pPr>
            <a:r>
              <a:rPr lang="en-US" sz="1400" kern="0" dirty="0">
                <a:solidFill>
                  <a:schemeClr val="tx1"/>
                </a:solidFill>
              </a:rPr>
              <a:t>Non-steroidal anti-</a:t>
            </a:r>
            <a:r>
              <a:rPr lang="en-US" sz="1400" kern="0" dirty="0" err="1">
                <a:solidFill>
                  <a:schemeClr val="tx1"/>
                </a:solidFill>
              </a:rPr>
              <a:t>inflammatories</a:t>
            </a:r>
            <a:r>
              <a:rPr lang="en-US" sz="1400" kern="0" dirty="0">
                <a:solidFill>
                  <a:schemeClr val="tx1"/>
                </a:solidFill>
              </a:rPr>
              <a:t>, such as ibuprofen, are effective in minimizing pain because they minimize the effects of these substances released, especially </a:t>
            </a:r>
            <a:r>
              <a:rPr lang="en-US" sz="1400" kern="0" dirty="0" smtClean="0">
                <a:solidFill>
                  <a:schemeClr val="tx1"/>
                </a:solidFill>
              </a:rPr>
              <a:t>prostaglandins.</a:t>
            </a:r>
            <a:endParaRPr lang="ro-RO" sz="1400" kern="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SzPct val="85000"/>
              <a:defRPr/>
            </a:pPr>
            <a:r>
              <a:rPr lang="en-US" sz="1400" kern="0" dirty="0">
                <a:solidFill>
                  <a:schemeClr val="tx1"/>
                </a:solidFill>
              </a:rPr>
              <a:t>Corticosteroids, such as </a:t>
            </a:r>
            <a:r>
              <a:rPr lang="en-US" sz="1400" kern="0" dirty="0" err="1">
                <a:solidFill>
                  <a:schemeClr val="tx1"/>
                </a:solidFill>
              </a:rPr>
              <a:t>dexamethasone</a:t>
            </a:r>
            <a:r>
              <a:rPr lang="en-US" sz="1400" kern="0" dirty="0">
                <a:solidFill>
                  <a:schemeClr val="tx1"/>
                </a:solidFill>
              </a:rPr>
              <a:t> used for cancer pain, also interferes with the production of prostaglandins.</a:t>
            </a:r>
          </a:p>
          <a:p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611560" y="1052736"/>
            <a:ext cx="42484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kern="0" dirty="0" smtClean="0"/>
              <a:t>is a result of the normal activation</a:t>
            </a:r>
          </a:p>
          <a:p>
            <a:r>
              <a:rPr lang="en-GB" sz="1600" kern="0" dirty="0" smtClean="0"/>
              <a:t>of the sensory system by noxious stimuli,</a:t>
            </a:r>
          </a:p>
          <a:p>
            <a:r>
              <a:rPr lang="en-GB" sz="1600" kern="0" dirty="0" smtClean="0"/>
              <a:t>a process that involves</a:t>
            </a:r>
            <a:r>
              <a:rPr lang="ro-RO" sz="1600" kern="0" dirty="0" smtClean="0"/>
              <a:t> </a:t>
            </a:r>
            <a:r>
              <a:rPr lang="en-US" sz="1600" kern="0" dirty="0" smtClean="0"/>
              <a:t>4 basic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/>
      <p:bldP spid="11" grpId="0" animBg="1"/>
      <p:bldP spid="11" grpId="1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09899"/>
            <a:ext cx="4579858" cy="634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611560" y="692696"/>
            <a:ext cx="77048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kern="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nociceptive</a:t>
            </a:r>
            <a:r>
              <a:rPr lang="en-GB" sz="2000" b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pain </a:t>
            </a:r>
          </a:p>
          <a:p>
            <a:r>
              <a:rPr lang="en-GB" kern="0" dirty="0" smtClean="0">
                <a:latin typeface="+mn-lt"/>
              </a:rPr>
              <a:t>is a result of the normal activation</a:t>
            </a:r>
          </a:p>
          <a:p>
            <a:r>
              <a:rPr lang="en-GB" kern="0" dirty="0" smtClean="0">
                <a:latin typeface="+mn-lt"/>
              </a:rPr>
              <a:t>of the sensory system by noxious stimuli,</a:t>
            </a:r>
          </a:p>
          <a:p>
            <a:r>
              <a:rPr lang="en-GB" kern="0" dirty="0" smtClean="0">
                <a:latin typeface="+mn-lt"/>
              </a:rPr>
              <a:t>a process that involves</a:t>
            </a:r>
            <a:r>
              <a:rPr lang="ro-RO" kern="0" dirty="0" smtClean="0">
                <a:latin typeface="+mn-lt"/>
              </a:rPr>
              <a:t> </a:t>
            </a:r>
            <a:r>
              <a:rPr lang="en-US" kern="0" dirty="0" smtClean="0">
                <a:latin typeface="+mn-lt"/>
              </a:rPr>
              <a:t>4 </a:t>
            </a:r>
            <a:r>
              <a:rPr lang="en-US" kern="0" dirty="0"/>
              <a:t>b</a:t>
            </a:r>
            <a:r>
              <a:rPr lang="en-US" kern="0" dirty="0" smtClean="0">
                <a:latin typeface="+mn-lt"/>
              </a:rPr>
              <a:t>asic processes</a:t>
            </a:r>
            <a:endParaRPr lang="en-US" kern="0" dirty="0"/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t</a:t>
            </a:r>
            <a:r>
              <a:rPr lang="ro-RO" kern="0" dirty="0"/>
              <a:t>ransduction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t</a:t>
            </a:r>
            <a:r>
              <a:rPr lang="ro-RO" kern="0" dirty="0"/>
              <a:t>ransmission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p</a:t>
            </a:r>
            <a:r>
              <a:rPr lang="ro-RO" kern="0" dirty="0"/>
              <a:t>erception of pain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m</a:t>
            </a:r>
            <a:r>
              <a:rPr lang="ro-RO" kern="0" dirty="0"/>
              <a:t>odulation of pain</a:t>
            </a:r>
          </a:p>
          <a:p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611560" y="1052736"/>
            <a:ext cx="42484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kern="0" dirty="0" smtClean="0"/>
              <a:t>is a result of the normal activation</a:t>
            </a:r>
          </a:p>
          <a:p>
            <a:r>
              <a:rPr lang="en-GB" sz="1600" kern="0" dirty="0" smtClean="0"/>
              <a:t>of the sensory system by noxious stimuli,</a:t>
            </a:r>
          </a:p>
          <a:p>
            <a:r>
              <a:rPr lang="en-GB" sz="1600" kern="0" dirty="0" smtClean="0"/>
              <a:t>a process that involves</a:t>
            </a:r>
            <a:r>
              <a:rPr lang="ro-RO" sz="1600" kern="0" dirty="0" smtClean="0"/>
              <a:t> </a:t>
            </a:r>
            <a:r>
              <a:rPr lang="en-US" sz="1600" kern="0" dirty="0" smtClean="0"/>
              <a:t>4 basic processes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39552" y="3140968"/>
            <a:ext cx="460851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Nerve pathways carrying signals to the brain:</a:t>
            </a:r>
          </a:p>
          <a:p>
            <a:endParaRPr lang="en-US" dirty="0" smtClean="0"/>
          </a:p>
          <a:p>
            <a:r>
              <a:rPr lang="en-US" dirty="0" smtClean="0"/>
              <a:t>pain signals enter spinal cord</a:t>
            </a:r>
          </a:p>
          <a:p>
            <a:r>
              <a:rPr lang="en-US" dirty="0" smtClean="0"/>
              <a:t>first synapse is present in the dorsal horn</a:t>
            </a:r>
          </a:p>
          <a:p>
            <a:r>
              <a:rPr lang="en-US" dirty="0" smtClean="0"/>
              <a:t>the second order neuron travels</a:t>
            </a:r>
          </a:p>
          <a:p>
            <a:r>
              <a:rPr lang="en-US" dirty="0" smtClean="0"/>
              <a:t>via lateral </a:t>
            </a:r>
            <a:r>
              <a:rPr lang="en-US" dirty="0" err="1" smtClean="0"/>
              <a:t>spinothalamic</a:t>
            </a:r>
            <a:r>
              <a:rPr lang="en-US" dirty="0" smtClean="0"/>
              <a:t> tracts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4932040" y="4581128"/>
            <a:ext cx="23042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first order neuron</a:t>
            </a:r>
            <a:endParaRPr lang="el-GR" dirty="0"/>
          </a:p>
        </p:txBody>
      </p:sp>
      <p:cxnSp>
        <p:nvCxnSpPr>
          <p:cNvPr id="20" name="19 - Ευθύγραμμο βέλος σύνδεσης"/>
          <p:cNvCxnSpPr>
            <a:stCxn id="15" idx="2"/>
          </p:cNvCxnSpPr>
          <p:nvPr/>
        </p:nvCxnSpPr>
        <p:spPr>
          <a:xfrm>
            <a:off x="6084168" y="4950460"/>
            <a:ext cx="504056" cy="9268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5436096" y="5085184"/>
            <a:ext cx="1296144" cy="115212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2123728" y="764704"/>
            <a:ext cx="6696744" cy="38164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First order neurons (activated from </a:t>
            </a:r>
            <a:r>
              <a:rPr lang="en-US" sz="1600" dirty="0" err="1" smtClean="0"/>
              <a:t>nociceptors</a:t>
            </a:r>
            <a:r>
              <a:rPr lang="en-US" sz="1600" dirty="0" smtClean="0"/>
              <a:t>) have </a:t>
            </a:r>
            <a:r>
              <a:rPr lang="en-US" sz="1600" kern="0" dirty="0" smtClean="0"/>
              <a:t>small diameter </a:t>
            </a:r>
            <a:r>
              <a:rPr lang="en-US" sz="1600" dirty="0" smtClean="0"/>
              <a:t>axons of varying thickness. These afferent neurons have </a:t>
            </a:r>
            <a:r>
              <a:rPr lang="en-US" sz="1600" kern="0" dirty="0" smtClean="0"/>
              <a:t>A-delta and C-fibers. </a:t>
            </a:r>
            <a:r>
              <a:rPr lang="en-US" sz="1600" dirty="0" smtClean="0"/>
              <a:t>Larger fibers conduct impulses more rapidly than small fibers.</a:t>
            </a:r>
          </a:p>
          <a:p>
            <a:r>
              <a:rPr lang="en-US" sz="1600" dirty="0" smtClean="0"/>
              <a:t> </a:t>
            </a:r>
            <a:endParaRPr lang="en-US" sz="800" kern="0" dirty="0" smtClean="0"/>
          </a:p>
          <a:p>
            <a:pPr>
              <a:tabLst>
                <a:tab pos="539750" algn="l"/>
              </a:tabLst>
            </a:pPr>
            <a:r>
              <a:rPr lang="en-US" sz="1600" kern="0" dirty="0" smtClean="0"/>
              <a:t>	A-beta fibers</a:t>
            </a:r>
          </a:p>
          <a:p>
            <a:pPr>
              <a:tabLst>
                <a:tab pos="534988" algn="l"/>
                <a:tab pos="4037013" algn="l"/>
              </a:tabLst>
            </a:pPr>
            <a:r>
              <a:rPr lang="en-US" sz="1600" kern="0" dirty="0" smtClean="0"/>
              <a:t>	</a:t>
            </a:r>
            <a:r>
              <a:rPr lang="en-US" b="1" kern="0" dirty="0" smtClean="0"/>
              <a:t>A-delta fibers	C-fibers</a:t>
            </a:r>
            <a:r>
              <a:rPr lang="en-US" sz="1600" kern="0" dirty="0" smtClean="0"/>
              <a:t>	</a:t>
            </a:r>
          </a:p>
          <a:p>
            <a:pPr>
              <a:tabLst>
                <a:tab pos="534988" algn="l"/>
                <a:tab pos="4037013" algn="l"/>
              </a:tabLst>
            </a:pPr>
            <a:r>
              <a:rPr lang="en-US" sz="1600" kern="0" dirty="0" smtClean="0"/>
              <a:t>	heavily or lightly </a:t>
            </a:r>
            <a:r>
              <a:rPr lang="en-US" sz="1600" kern="0" dirty="0" err="1" smtClean="0"/>
              <a:t>myelinated</a:t>
            </a:r>
            <a:r>
              <a:rPr lang="en-US" sz="1600" kern="0" dirty="0" smtClean="0"/>
              <a:t>	</a:t>
            </a:r>
            <a:r>
              <a:rPr lang="en-US" sz="1600" kern="0" dirty="0" err="1" smtClean="0"/>
              <a:t>unmyelinated</a:t>
            </a:r>
            <a:r>
              <a:rPr lang="en-US" sz="1600" kern="0" dirty="0" smtClean="0"/>
              <a:t>		</a:t>
            </a:r>
          </a:p>
          <a:p>
            <a:pPr>
              <a:tabLst>
                <a:tab pos="534988" algn="l"/>
                <a:tab pos="4037013" algn="l"/>
              </a:tabLst>
            </a:pPr>
            <a:r>
              <a:rPr lang="en-US" sz="1600" kern="0" dirty="0" smtClean="0"/>
              <a:t>	intermittent pain	persistent pain</a:t>
            </a:r>
          </a:p>
          <a:p>
            <a:pPr>
              <a:tabLst>
                <a:tab pos="534988" algn="l"/>
                <a:tab pos="4037013" algn="l"/>
              </a:tabLst>
            </a:pPr>
            <a:r>
              <a:rPr lang="en-US" sz="1600" kern="0" dirty="0" smtClean="0"/>
              <a:t>	rapid conduction	slow conduction</a:t>
            </a:r>
          </a:p>
          <a:p>
            <a:pPr>
              <a:tabLst>
                <a:tab pos="534988" algn="l"/>
                <a:tab pos="4037013" algn="l"/>
              </a:tabLst>
            </a:pPr>
            <a:r>
              <a:rPr lang="en-US" sz="1600" kern="0" dirty="0" smtClean="0"/>
              <a:t>	transmit fast, sharp, well localized	poorly localized,</a:t>
            </a:r>
          </a:p>
          <a:p>
            <a:pPr>
              <a:tabLst>
                <a:tab pos="534988" algn="l"/>
                <a:tab pos="4037013" algn="l"/>
              </a:tabLst>
            </a:pPr>
            <a:r>
              <a:rPr lang="en-US" sz="1600" kern="0" dirty="0" smtClean="0"/>
              <a:t>		dull or burning type of pain		skin and muscles	</a:t>
            </a:r>
            <a:r>
              <a:rPr lang="en-US" sz="1600" kern="0" dirty="0" err="1" smtClean="0"/>
              <a:t>muscles</a:t>
            </a:r>
            <a:r>
              <a:rPr lang="en-US" sz="1600" kern="0" dirty="0" smtClean="0"/>
              <a:t>, </a:t>
            </a:r>
            <a:r>
              <a:rPr lang="en-US" sz="1600" kern="0" dirty="0" err="1" smtClean="0"/>
              <a:t>periosteum</a:t>
            </a:r>
            <a:r>
              <a:rPr lang="en-US" sz="1600" kern="0" dirty="0" smtClean="0"/>
              <a:t>, viscera</a:t>
            </a:r>
          </a:p>
          <a:p>
            <a:pPr>
              <a:tabLst>
                <a:tab pos="534988" algn="l"/>
                <a:tab pos="4037013" algn="l"/>
              </a:tabLst>
            </a:pPr>
            <a:r>
              <a:rPr lang="en-US" sz="1600" kern="0" dirty="0" smtClean="0"/>
              <a:t>	respond to mechanical stimuli	thermal, chemical,</a:t>
            </a:r>
          </a:p>
          <a:p>
            <a:pPr>
              <a:tabLst>
                <a:tab pos="534988" algn="l"/>
                <a:tab pos="4037013" algn="l"/>
              </a:tabLst>
            </a:pPr>
            <a:r>
              <a:rPr lang="en-US" sz="1600" kern="0" dirty="0" smtClean="0"/>
              <a:t>		strong mechanical stimuli</a:t>
            </a:r>
          </a:p>
          <a:p>
            <a:pPr>
              <a:tabLst>
                <a:tab pos="534988" algn="l"/>
                <a:tab pos="4037013" algn="l"/>
              </a:tabLst>
            </a:pPr>
            <a:r>
              <a:rPr lang="en-US" sz="1600" kern="0" dirty="0" smtClean="0"/>
              <a:t>	</a:t>
            </a:r>
          </a:p>
        </p:txBody>
      </p:sp>
      <p:grpSp>
        <p:nvGrpSpPr>
          <p:cNvPr id="19" name="18 - Ομάδα"/>
          <p:cNvGrpSpPr/>
          <p:nvPr/>
        </p:nvGrpSpPr>
        <p:grpSpPr>
          <a:xfrm>
            <a:off x="2627784" y="4149080"/>
            <a:ext cx="2304256" cy="2520280"/>
            <a:chOff x="5364088" y="2924944"/>
            <a:chExt cx="2736304" cy="2664296"/>
          </a:xfrm>
        </p:grpSpPr>
        <p:sp>
          <p:nvSpPr>
            <p:cNvPr id="21" name="20 - Δεξιό βέλος"/>
            <p:cNvSpPr/>
            <p:nvPr/>
          </p:nvSpPr>
          <p:spPr>
            <a:xfrm>
              <a:off x="5364088" y="2924944"/>
              <a:ext cx="2736304" cy="2664296"/>
            </a:xfrm>
            <a:prstGeom prst="rightArrow">
              <a:avLst>
                <a:gd name="adj1" fmla="val 81876"/>
                <a:gd name="adj2" fmla="val 22623"/>
              </a:avLst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8104" y="3356992"/>
              <a:ext cx="210502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09899"/>
            <a:ext cx="4579858" cy="634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611560" y="692696"/>
            <a:ext cx="77048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kern="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nociceptive</a:t>
            </a:r>
            <a:r>
              <a:rPr lang="en-GB" sz="2000" b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pain </a:t>
            </a:r>
          </a:p>
          <a:p>
            <a:r>
              <a:rPr lang="en-GB" kern="0" dirty="0" smtClean="0">
                <a:latin typeface="+mn-lt"/>
              </a:rPr>
              <a:t>is a result of the normal activation</a:t>
            </a:r>
          </a:p>
          <a:p>
            <a:r>
              <a:rPr lang="en-GB" kern="0" dirty="0" smtClean="0">
                <a:latin typeface="+mn-lt"/>
              </a:rPr>
              <a:t>of the sensory system by noxious stimuli,</a:t>
            </a:r>
          </a:p>
          <a:p>
            <a:r>
              <a:rPr lang="en-GB" kern="0" dirty="0" smtClean="0">
                <a:latin typeface="+mn-lt"/>
              </a:rPr>
              <a:t>a process that involves</a:t>
            </a:r>
            <a:r>
              <a:rPr lang="ro-RO" kern="0" dirty="0" smtClean="0">
                <a:latin typeface="+mn-lt"/>
              </a:rPr>
              <a:t> </a:t>
            </a:r>
            <a:r>
              <a:rPr lang="en-US" kern="0" dirty="0" smtClean="0">
                <a:latin typeface="+mn-lt"/>
              </a:rPr>
              <a:t>4 </a:t>
            </a:r>
            <a:r>
              <a:rPr lang="en-US" kern="0" dirty="0"/>
              <a:t>b</a:t>
            </a:r>
            <a:r>
              <a:rPr lang="en-US" kern="0" dirty="0" smtClean="0">
                <a:latin typeface="+mn-lt"/>
              </a:rPr>
              <a:t>asic processes</a:t>
            </a:r>
            <a:endParaRPr lang="en-US" kern="0" dirty="0"/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t</a:t>
            </a:r>
            <a:r>
              <a:rPr lang="ro-RO" kern="0" dirty="0"/>
              <a:t>ransduction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t</a:t>
            </a:r>
            <a:r>
              <a:rPr lang="ro-RO" kern="0" dirty="0"/>
              <a:t>ransmission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p</a:t>
            </a:r>
            <a:r>
              <a:rPr lang="ro-RO" kern="0" dirty="0"/>
              <a:t>erception of pain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m</a:t>
            </a:r>
            <a:r>
              <a:rPr lang="ro-RO" kern="0" dirty="0"/>
              <a:t>odulation of pain</a:t>
            </a:r>
          </a:p>
          <a:p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611560" y="1052736"/>
            <a:ext cx="42484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kern="0" dirty="0" smtClean="0"/>
              <a:t>is a result of the normal activation</a:t>
            </a:r>
          </a:p>
          <a:p>
            <a:r>
              <a:rPr lang="en-GB" sz="1600" kern="0" dirty="0" smtClean="0"/>
              <a:t>of the sensory system by noxious stimuli,</a:t>
            </a:r>
          </a:p>
          <a:p>
            <a:r>
              <a:rPr lang="en-GB" sz="1600" kern="0" dirty="0" smtClean="0"/>
              <a:t>a process that involves</a:t>
            </a:r>
            <a:r>
              <a:rPr lang="ro-RO" sz="1600" kern="0" dirty="0" smtClean="0"/>
              <a:t> </a:t>
            </a:r>
            <a:r>
              <a:rPr lang="en-US" sz="1600" kern="0" dirty="0" smtClean="0"/>
              <a:t>4 basic processes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39552" y="3140968"/>
            <a:ext cx="460851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Nerve pathways carrying signals to the brain:</a:t>
            </a:r>
          </a:p>
          <a:p>
            <a:endParaRPr lang="en-US" dirty="0" smtClean="0"/>
          </a:p>
          <a:p>
            <a:r>
              <a:rPr lang="en-US" dirty="0" smtClean="0"/>
              <a:t>pain signals enter spinal cord</a:t>
            </a:r>
          </a:p>
          <a:p>
            <a:r>
              <a:rPr lang="en-US" dirty="0" smtClean="0"/>
              <a:t>first synapse is present in the dorsal horn</a:t>
            </a:r>
          </a:p>
          <a:p>
            <a:r>
              <a:rPr lang="en-US" dirty="0" smtClean="0"/>
              <a:t>the second order neuron travels</a:t>
            </a:r>
          </a:p>
          <a:p>
            <a:r>
              <a:rPr lang="en-US" dirty="0" smtClean="0"/>
              <a:t>via lateral </a:t>
            </a:r>
            <a:r>
              <a:rPr lang="en-US" dirty="0" err="1" smtClean="0"/>
              <a:t>spinothalamic</a:t>
            </a:r>
            <a:r>
              <a:rPr lang="en-US" dirty="0" smtClean="0"/>
              <a:t> tracts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4932040" y="4581128"/>
            <a:ext cx="23042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first order neuron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4932040" y="4149080"/>
            <a:ext cx="23042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second order neuron</a:t>
            </a:r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4932040" y="3717032"/>
            <a:ext cx="23042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third order neuron</a:t>
            </a:r>
            <a:endParaRPr lang="el-GR" dirty="0"/>
          </a:p>
        </p:txBody>
      </p:sp>
      <p:cxnSp>
        <p:nvCxnSpPr>
          <p:cNvPr id="20" name="19 - Ευθύγραμμο βέλος σύνδεσης"/>
          <p:cNvCxnSpPr>
            <a:stCxn id="15" idx="2"/>
          </p:cNvCxnSpPr>
          <p:nvPr/>
        </p:nvCxnSpPr>
        <p:spPr>
          <a:xfrm>
            <a:off x="6084168" y="4950460"/>
            <a:ext cx="504056" cy="9268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>
            <a:stCxn id="17" idx="3"/>
          </p:cNvCxnSpPr>
          <p:nvPr/>
        </p:nvCxnSpPr>
        <p:spPr>
          <a:xfrm flipV="1">
            <a:off x="7236296" y="4077072"/>
            <a:ext cx="432048" cy="2566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/>
          <p:cNvCxnSpPr>
            <a:stCxn id="18" idx="0"/>
          </p:cNvCxnSpPr>
          <p:nvPr/>
        </p:nvCxnSpPr>
        <p:spPr>
          <a:xfrm flipV="1">
            <a:off x="6084168" y="1484784"/>
            <a:ext cx="1296144" cy="22322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539552" y="5013176"/>
            <a:ext cx="8064896" cy="1643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kern="0" dirty="0" smtClean="0"/>
              <a:t>Sufficient </a:t>
            </a:r>
            <a:r>
              <a:rPr lang="en-US" kern="0" dirty="0"/>
              <a:t>amounts of noxious stimulation cause the cell membrane of the </a:t>
            </a:r>
            <a:r>
              <a:rPr lang="en-US" kern="0"/>
              <a:t>neuron </a:t>
            </a:r>
            <a:r>
              <a:rPr lang="en-US" kern="0" smtClean="0"/>
              <a:t>to </a:t>
            </a:r>
            <a:r>
              <a:rPr lang="en-US" kern="0" dirty="0"/>
              <a:t>become permeable to sodium ions, allowing the ions to rush into the cell and creating a temporary positive </a:t>
            </a:r>
            <a:r>
              <a:rPr lang="en-US" kern="0" dirty="0" smtClean="0"/>
              <a:t>charge, </a:t>
            </a:r>
            <a:r>
              <a:rPr lang="ro-RO" kern="0" dirty="0" smtClean="0"/>
              <a:t>t</a:t>
            </a:r>
            <a:r>
              <a:rPr lang="en-US" kern="0" dirty="0"/>
              <a:t>hen potassium transfers back into the cell, thus changing the charge back to a negative one. </a:t>
            </a:r>
            <a:endParaRPr lang="ro-RO" kern="0" dirty="0"/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defRPr/>
            </a:pPr>
            <a:r>
              <a:rPr lang="en-US" kern="0" dirty="0" smtClean="0"/>
              <a:t>With </a:t>
            </a:r>
            <a:r>
              <a:rPr lang="en-US" kern="0" dirty="0"/>
              <a:t>this </a:t>
            </a:r>
            <a:r>
              <a:rPr lang="en-US" kern="0" dirty="0" err="1"/>
              <a:t>depolariz</a:t>
            </a:r>
            <a:r>
              <a:rPr lang="ro-RO" kern="0" dirty="0"/>
              <a:t>a</a:t>
            </a:r>
            <a:r>
              <a:rPr lang="en-US" kern="0" dirty="0" err="1"/>
              <a:t>tion</a:t>
            </a:r>
            <a:r>
              <a:rPr lang="en-US" kern="0" dirty="0"/>
              <a:t> and </a:t>
            </a:r>
            <a:r>
              <a:rPr lang="en-US" kern="0" dirty="0" err="1"/>
              <a:t>repolarization</a:t>
            </a:r>
            <a:r>
              <a:rPr lang="en-US" kern="0" dirty="0"/>
              <a:t>, the noxious stimuli is converted to an impulse </a:t>
            </a:r>
            <a:r>
              <a:rPr lang="en-US" kern="0" dirty="0" smtClean="0"/>
              <a:t>(</a:t>
            </a:r>
            <a:r>
              <a:rPr lang="ro-RO" kern="0" dirty="0" smtClean="0"/>
              <a:t>t</a:t>
            </a:r>
            <a:r>
              <a:rPr lang="en-US" kern="0" dirty="0"/>
              <a:t>his impulse takes just milliseconds to </a:t>
            </a:r>
            <a:r>
              <a:rPr lang="en-US" kern="0" dirty="0" smtClean="0"/>
              <a:t>occur).</a:t>
            </a:r>
            <a:endParaRPr lang="ro-RO" kern="0" dirty="0"/>
          </a:p>
        </p:txBody>
      </p:sp>
      <p:sp>
        <p:nvSpPr>
          <p:cNvPr id="28" name="27 - Αριστερό βέλος"/>
          <p:cNvSpPr/>
          <p:nvPr/>
        </p:nvSpPr>
        <p:spPr>
          <a:xfrm rot="16200000">
            <a:off x="3401870" y="1286762"/>
            <a:ext cx="2844316" cy="4680520"/>
          </a:xfrm>
          <a:prstGeom prst="leftArrow">
            <a:avLst>
              <a:gd name="adj1" fmla="val 88549"/>
              <a:gd name="adj2" fmla="val 20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273050">
              <a:spcBef>
                <a:spcPct val="20000"/>
              </a:spcBef>
              <a:buSzPct val="85000"/>
              <a:defRPr/>
            </a:pPr>
            <a:r>
              <a:rPr lang="en-US" sz="1600" b="1" kern="0" dirty="0">
                <a:solidFill>
                  <a:schemeClr val="bg1"/>
                </a:solidFill>
              </a:rPr>
              <a:t>Some analgesics relieve pain primarily by decreasing the sodium and potassium transfers at the neuron level, thereby slowing or stopping pain </a:t>
            </a:r>
            <a:r>
              <a:rPr lang="en-US" sz="1600" b="1" kern="0" dirty="0" smtClean="0">
                <a:solidFill>
                  <a:schemeClr val="bg1"/>
                </a:solidFill>
              </a:rPr>
              <a:t>transmission</a:t>
            </a:r>
            <a:r>
              <a:rPr lang="en-GB" sz="1600" b="1" kern="0" dirty="0">
                <a:solidFill>
                  <a:schemeClr val="bg1"/>
                </a:solidFill>
              </a:rPr>
              <a:t> </a:t>
            </a:r>
            <a:r>
              <a:rPr lang="en-GB" sz="1600" b="1" kern="0" dirty="0" smtClean="0">
                <a:solidFill>
                  <a:schemeClr val="bg1"/>
                </a:solidFill>
              </a:rPr>
              <a:t>(e</a:t>
            </a:r>
            <a:r>
              <a:rPr lang="en-US" sz="1600" b="1" kern="0" dirty="0" err="1" smtClean="0">
                <a:solidFill>
                  <a:schemeClr val="bg1"/>
                </a:solidFill>
              </a:rPr>
              <a:t>xamples</a:t>
            </a:r>
            <a:r>
              <a:rPr lang="en-US" sz="1600" b="1" kern="0" dirty="0">
                <a:solidFill>
                  <a:schemeClr val="bg1"/>
                </a:solidFill>
              </a:rPr>
              <a:t>: </a:t>
            </a:r>
            <a:r>
              <a:rPr lang="en-US" sz="1600" b="1" kern="0" dirty="0" smtClean="0">
                <a:solidFill>
                  <a:schemeClr val="bg1"/>
                </a:solidFill>
              </a:rPr>
              <a:t> </a:t>
            </a:r>
            <a:r>
              <a:rPr lang="en-US" sz="1600" b="1" kern="0" dirty="0">
                <a:solidFill>
                  <a:schemeClr val="bg1"/>
                </a:solidFill>
              </a:rPr>
              <a:t>local </a:t>
            </a:r>
            <a:r>
              <a:rPr lang="en-US" sz="1600" b="1" kern="0" dirty="0" smtClean="0">
                <a:solidFill>
                  <a:schemeClr val="bg1"/>
                </a:solidFill>
              </a:rPr>
              <a:t>anesthetics, </a:t>
            </a:r>
            <a:r>
              <a:rPr lang="en-US" sz="1600" b="1" kern="0" dirty="0" err="1" smtClean="0">
                <a:solidFill>
                  <a:schemeClr val="bg1"/>
                </a:solidFill>
              </a:rPr>
              <a:t>anticonvul-sants</a:t>
            </a:r>
            <a:r>
              <a:rPr lang="en-US" sz="1600" b="1" kern="0" dirty="0" smtClean="0">
                <a:solidFill>
                  <a:schemeClr val="bg1"/>
                </a:solidFill>
              </a:rPr>
              <a:t> </a:t>
            </a:r>
            <a:r>
              <a:rPr lang="en-US" sz="1600" b="1" kern="0" dirty="0">
                <a:solidFill>
                  <a:schemeClr val="bg1"/>
                </a:solidFill>
              </a:rPr>
              <a:t>used for neuropathic pain, </a:t>
            </a:r>
            <a:r>
              <a:rPr lang="en-US" sz="1600" b="1" kern="0" dirty="0" smtClean="0">
                <a:solidFill>
                  <a:schemeClr val="bg1"/>
                </a:solidFill>
              </a:rPr>
              <a:t>migraines).</a:t>
            </a:r>
            <a:endParaRPr lang="en-US" sz="1600" b="1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7" grpId="1" animBg="1"/>
      <p:bldP spid="18" grpId="0" animBg="1"/>
      <p:bldP spid="18" grpId="1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im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7815" y="548680"/>
            <a:ext cx="6836185" cy="5976664"/>
          </a:xfrm>
          <a:prstGeom prst="rect">
            <a:avLst/>
          </a:prstGeom>
        </p:spPr>
      </p:pic>
      <p:sp>
        <p:nvSpPr>
          <p:cNvPr id="2" name="1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39552" y="692696"/>
            <a:ext cx="3816424" cy="1200329"/>
          </a:xfrm>
          <a:prstGeom prst="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Nociceptive</a:t>
            </a:r>
            <a:r>
              <a:rPr lang="en-US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signals</a:t>
            </a:r>
          </a:p>
          <a:p>
            <a:r>
              <a:rPr lang="en-US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transmitted to the brain</a:t>
            </a:r>
          </a:p>
          <a:p>
            <a:r>
              <a:rPr lang="en-US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two pathways: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4499992" y="188640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endParaRPr lang="el-G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7956376" y="260648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</a:t>
            </a:r>
            <a:endParaRPr lang="el-G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12" name="11 - Ομάδα"/>
          <p:cNvGrpSpPr/>
          <p:nvPr/>
        </p:nvGrpSpPr>
        <p:grpSpPr>
          <a:xfrm>
            <a:off x="5220072" y="1556792"/>
            <a:ext cx="3672408" cy="3960440"/>
            <a:chOff x="5220072" y="1556792"/>
            <a:chExt cx="3672408" cy="3960440"/>
          </a:xfrm>
        </p:grpSpPr>
        <p:sp>
          <p:nvSpPr>
            <p:cNvPr id="7" name="6 - Αριστερό βέλος"/>
            <p:cNvSpPr/>
            <p:nvPr/>
          </p:nvSpPr>
          <p:spPr>
            <a:xfrm>
              <a:off x="5220072" y="1556792"/>
              <a:ext cx="3672408" cy="3960440"/>
            </a:xfrm>
            <a:prstGeom prst="leftArrow">
              <a:avLst>
                <a:gd name="adj1" fmla="val 78366"/>
                <a:gd name="adj2" fmla="val 276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The lateral system</a:t>
              </a:r>
            </a:p>
            <a:p>
              <a:r>
                <a:rPr lang="en-US" b="1" dirty="0" smtClean="0"/>
                <a:t> rapidly transmits:</a:t>
              </a:r>
            </a:p>
            <a:p>
              <a:endParaRPr lang="en-US" sz="800" b="1" dirty="0" smtClean="0"/>
            </a:p>
            <a:p>
              <a:pPr>
                <a:buFont typeface="Wingdings" pitchFamily="2" charset="2"/>
                <a:buChar char="q"/>
              </a:pPr>
              <a:r>
                <a:rPr lang="en-US" b="1" dirty="0" smtClean="0"/>
                <a:t>  the onset,</a:t>
              </a:r>
            </a:p>
            <a:p>
              <a:pPr>
                <a:buFont typeface="Wingdings" pitchFamily="2" charset="2"/>
                <a:buChar char="q"/>
              </a:pPr>
              <a:r>
                <a:rPr lang="en-US" b="1" dirty="0" smtClean="0"/>
                <a:t>  the location, </a:t>
              </a:r>
            </a:p>
            <a:p>
              <a:pPr>
                <a:buFont typeface="Wingdings" pitchFamily="2" charset="2"/>
                <a:buChar char="q"/>
              </a:pPr>
              <a:r>
                <a:rPr lang="en-US" b="1" dirty="0" smtClean="0"/>
                <a:t>  the intensity of injury</a:t>
              </a:r>
            </a:p>
            <a:p>
              <a:endParaRPr lang="en-US" sz="800" b="1" dirty="0" smtClean="0"/>
            </a:p>
            <a:p>
              <a:r>
                <a:rPr lang="en-US" b="1" dirty="0" smtClean="0"/>
                <a:t>to trigger a rapid anti-pain response from the brain.</a:t>
              </a:r>
            </a:p>
            <a:p>
              <a:pPr algn="ctr"/>
              <a:endParaRPr lang="el-GR" b="1" dirty="0"/>
            </a:p>
          </p:txBody>
        </p:sp>
        <p:sp>
          <p:nvSpPr>
            <p:cNvPr id="11" name="10 - Ορθογώνιο"/>
            <p:cNvSpPr/>
            <p:nvPr/>
          </p:nvSpPr>
          <p:spPr>
            <a:xfrm>
              <a:off x="7956376" y="1628800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A</a:t>
              </a:r>
              <a:endParaRPr lang="el-GR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im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7815" y="548680"/>
            <a:ext cx="6836185" cy="5976664"/>
          </a:xfrm>
          <a:prstGeom prst="rect">
            <a:avLst/>
          </a:prstGeom>
        </p:spPr>
      </p:pic>
      <p:sp>
        <p:nvSpPr>
          <p:cNvPr id="2" name="1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39552" y="692696"/>
            <a:ext cx="3816424" cy="1200329"/>
          </a:xfrm>
          <a:prstGeom prst="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Nociceptive</a:t>
            </a:r>
            <a:r>
              <a:rPr lang="en-US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signals</a:t>
            </a:r>
          </a:p>
          <a:p>
            <a:r>
              <a:rPr lang="en-US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transmitted to the brain</a:t>
            </a:r>
          </a:p>
          <a:p>
            <a:r>
              <a:rPr lang="en-US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two pathways: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4499992" y="188640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endParaRPr lang="el-G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7956376" y="260648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</a:t>
            </a:r>
            <a:endParaRPr lang="el-G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16" name="15 - Ομάδα"/>
          <p:cNvGrpSpPr/>
          <p:nvPr/>
        </p:nvGrpSpPr>
        <p:grpSpPr>
          <a:xfrm>
            <a:off x="2411760" y="1484784"/>
            <a:ext cx="3456384" cy="3960440"/>
            <a:chOff x="2411760" y="1484784"/>
            <a:chExt cx="3456384" cy="3960440"/>
          </a:xfrm>
        </p:grpSpPr>
        <p:sp>
          <p:nvSpPr>
            <p:cNvPr id="13" name="12 - Αριστερό βέλος"/>
            <p:cNvSpPr/>
            <p:nvPr/>
          </p:nvSpPr>
          <p:spPr>
            <a:xfrm flipH="1">
              <a:off x="2411760" y="1484784"/>
              <a:ext cx="3456384" cy="3960440"/>
            </a:xfrm>
            <a:prstGeom prst="leftArrow">
              <a:avLst>
                <a:gd name="adj1" fmla="val 83643"/>
                <a:gd name="adj2" fmla="val 204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en-US" b="1" dirty="0" smtClean="0"/>
                <a:t>The medial system  </a:t>
              </a:r>
            </a:p>
            <a:p>
              <a:pPr marL="182563"/>
              <a:r>
                <a:rPr lang="en-US" b="1" dirty="0" smtClean="0"/>
                <a:t>carries slower signals and may transmit information about the extent of the injury and monitor the body’s responses.</a:t>
              </a:r>
              <a:endParaRPr lang="el-GR" b="1" dirty="0" smtClean="0"/>
            </a:p>
            <a:p>
              <a:endParaRPr lang="el-GR" b="1" dirty="0"/>
            </a:p>
          </p:txBody>
        </p:sp>
        <p:sp>
          <p:nvSpPr>
            <p:cNvPr id="15" name="14 - Ορθογώνιο"/>
            <p:cNvSpPr/>
            <p:nvPr/>
          </p:nvSpPr>
          <p:spPr>
            <a:xfrm>
              <a:off x="4427984" y="1484784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B</a:t>
              </a:r>
              <a:endParaRPr lang="el-GR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/>
          <p:nvPr/>
        </p:nvSpPr>
        <p:spPr>
          <a:xfrm>
            <a:off x="467544" y="1340768"/>
            <a:ext cx="2376264" cy="288032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1148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09899"/>
            <a:ext cx="4579858" cy="634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611560" y="692696"/>
            <a:ext cx="77048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kern="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nociceptive</a:t>
            </a:r>
            <a:r>
              <a:rPr lang="en-GB" sz="2000" b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pain 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 smtClean="0"/>
              <a:t>t</a:t>
            </a:r>
            <a:r>
              <a:rPr lang="ro-RO" kern="0" dirty="0"/>
              <a:t>ransduction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t</a:t>
            </a:r>
            <a:r>
              <a:rPr lang="ro-RO" kern="0" dirty="0"/>
              <a:t>ransmission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p</a:t>
            </a:r>
            <a:r>
              <a:rPr lang="ro-RO" kern="0" dirty="0"/>
              <a:t>erception of pain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m</a:t>
            </a:r>
            <a:r>
              <a:rPr lang="ro-RO" kern="0" dirty="0"/>
              <a:t>odulation of pain</a:t>
            </a:r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3059832" y="12687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connections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26" name="25 - Ορθογώνιο"/>
          <p:cNvSpPr/>
          <p:nvPr/>
        </p:nvSpPr>
        <p:spPr>
          <a:xfrm>
            <a:off x="2843808" y="1340768"/>
            <a:ext cx="187220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TextBox"/>
          <p:cNvSpPr txBox="1"/>
          <p:nvPr/>
        </p:nvSpPr>
        <p:spPr>
          <a:xfrm>
            <a:off x="467544" y="4653136"/>
            <a:ext cx="49685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Neurotransmitters  at the first synapse </a:t>
            </a:r>
          </a:p>
          <a:p>
            <a:endParaRPr lang="en-US" sz="800" dirty="0" smtClean="0"/>
          </a:p>
          <a:p>
            <a:r>
              <a:rPr lang="en-US" dirty="0" smtClean="0"/>
              <a:t>acute pain : glutamate</a:t>
            </a:r>
          </a:p>
          <a:p>
            <a:r>
              <a:rPr lang="en-US" dirty="0" smtClean="0"/>
              <a:t>chronic pain : substance P</a:t>
            </a:r>
          </a:p>
          <a:p>
            <a:r>
              <a:rPr lang="en-US" dirty="0" smtClean="0"/>
              <a:t>inhibitory neurotransmitters : GABA, encephalin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Ορθογώνιο"/>
          <p:cNvSpPr/>
          <p:nvPr/>
        </p:nvSpPr>
        <p:spPr>
          <a:xfrm>
            <a:off x="467544" y="1340768"/>
            <a:ext cx="2376264" cy="288032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09899"/>
            <a:ext cx="4579858" cy="634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611560" y="692696"/>
            <a:ext cx="77048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kern="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nociceptive</a:t>
            </a:r>
            <a:r>
              <a:rPr lang="en-GB" sz="2000" b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pain 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 smtClean="0"/>
              <a:t>t</a:t>
            </a:r>
            <a:r>
              <a:rPr lang="ro-RO" kern="0" dirty="0"/>
              <a:t>ransduction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t</a:t>
            </a:r>
            <a:r>
              <a:rPr lang="ro-RO" kern="0" dirty="0"/>
              <a:t>ransmission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p</a:t>
            </a:r>
            <a:r>
              <a:rPr lang="ro-RO" kern="0" dirty="0"/>
              <a:t>erception of pain</a:t>
            </a:r>
          </a:p>
          <a:p>
            <a:pPr marL="273050" lvl="2" indent="-273050" algn="just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/>
            </a:pPr>
            <a:r>
              <a:rPr lang="en-GB" kern="0" dirty="0"/>
              <a:t>m</a:t>
            </a:r>
            <a:r>
              <a:rPr lang="ro-RO" kern="0" dirty="0"/>
              <a:t>odulation of pain</a:t>
            </a:r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PAIN: Functional Anatomy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3059832" y="12687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connections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26" name="25 - Ορθογώνιο"/>
          <p:cNvSpPr/>
          <p:nvPr/>
        </p:nvSpPr>
        <p:spPr>
          <a:xfrm>
            <a:off x="2843808" y="1340768"/>
            <a:ext cx="187220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0" name="9 - Ομάδα"/>
          <p:cNvGrpSpPr/>
          <p:nvPr/>
        </p:nvGrpSpPr>
        <p:grpSpPr>
          <a:xfrm>
            <a:off x="467544" y="2348880"/>
            <a:ext cx="8064896" cy="4216539"/>
            <a:chOff x="539552" y="404664"/>
            <a:chExt cx="8064896" cy="4216539"/>
          </a:xfrm>
        </p:grpSpPr>
        <p:sp>
          <p:nvSpPr>
            <p:cNvPr id="11" name="10 - TextBox"/>
            <p:cNvSpPr txBox="1"/>
            <p:nvPr/>
          </p:nvSpPr>
          <p:spPr>
            <a:xfrm>
              <a:off x="539552" y="404664"/>
              <a:ext cx="8064896" cy="42165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tabLst>
                  <a:tab pos="352425" algn="l"/>
                  <a:tab pos="2338388" algn="l"/>
                  <a:tab pos="4479925" algn="l"/>
                </a:tabLst>
              </a:pPr>
              <a:r>
                <a:rPr lang="en-US" b="1" dirty="0" smtClean="0"/>
                <a:t>Neuronal mediators and receptors involved in central sensitization</a:t>
              </a:r>
              <a:endParaRPr lang="el-GR" b="1" dirty="0" smtClean="0"/>
            </a:p>
            <a:p>
              <a:pPr>
                <a:tabLst>
                  <a:tab pos="352425" algn="l"/>
                  <a:tab pos="2338388" algn="l"/>
                  <a:tab pos="4479925" algn="l"/>
                </a:tabLst>
              </a:pPr>
              <a:endParaRPr lang="en-US" sz="800" dirty="0" smtClean="0"/>
            </a:p>
            <a:p>
              <a:pPr>
                <a:tabLst>
                  <a:tab pos="352425" algn="l"/>
                  <a:tab pos="2338388" algn="l"/>
                  <a:tab pos="4479925" algn="l"/>
                </a:tabLst>
              </a:pPr>
              <a:r>
                <a:rPr lang="en-US" sz="1600" b="1" dirty="0" smtClean="0">
                  <a:latin typeface="Arial Narrow" pitchFamily="34" charset="0"/>
                </a:rPr>
                <a:t>Neurotransmitter/mediator	target receptors	outcome</a:t>
              </a:r>
              <a:endParaRPr lang="el-GR" sz="1600" b="1" dirty="0" smtClean="0">
                <a:latin typeface="Arial Narrow" pitchFamily="34" charset="0"/>
              </a:endParaRPr>
            </a:p>
            <a:p>
              <a:pPr>
                <a:tabLst>
                  <a:tab pos="352425" algn="l"/>
                  <a:tab pos="2338388" algn="l"/>
                  <a:tab pos="4479925" algn="l"/>
                </a:tabLst>
              </a:pPr>
              <a:endParaRPr lang="en-US" sz="800" dirty="0" smtClean="0"/>
            </a:p>
            <a:p>
              <a:pPr>
                <a:tabLst>
                  <a:tab pos="352425" algn="l"/>
                  <a:tab pos="2338388" algn="l"/>
                  <a:tab pos="4479925" algn="l"/>
                </a:tabLst>
              </a:pPr>
              <a:r>
                <a:rPr lang="en-US" sz="1400" dirty="0" smtClean="0"/>
                <a:t>glutamate	AMPA and NMD	Opening of receptor channels</a:t>
              </a:r>
              <a:endParaRPr lang="el-GR" sz="1400" dirty="0" smtClean="0"/>
            </a:p>
            <a:p>
              <a:pPr>
                <a:tabLst>
                  <a:tab pos="352425" algn="l"/>
                  <a:tab pos="2338388" algn="l"/>
                  <a:tab pos="4479925" algn="l"/>
                </a:tabLst>
              </a:pPr>
              <a:endParaRPr lang="en-US" sz="800" dirty="0" smtClean="0"/>
            </a:p>
            <a:p>
              <a:pPr>
                <a:tabLst>
                  <a:tab pos="352425" algn="l"/>
                  <a:tab pos="2338388" algn="l"/>
                  <a:tab pos="4479925" algn="l"/>
                </a:tabLst>
              </a:pPr>
              <a:r>
                <a:rPr lang="en-US" sz="1400" dirty="0" err="1" smtClean="0"/>
                <a:t>neuropeptides</a:t>
              </a:r>
              <a:r>
                <a:rPr lang="en-US" sz="1400" dirty="0" smtClean="0"/>
                <a:t>		Enhanced </a:t>
              </a:r>
              <a:r>
                <a:rPr lang="en-US" sz="1400" dirty="0" err="1" smtClean="0"/>
                <a:t>glutamatergic</a:t>
              </a:r>
              <a:r>
                <a:rPr lang="en-US" sz="1400" dirty="0" smtClean="0"/>
                <a:t> synaptic transmission</a:t>
              </a:r>
              <a:endParaRPr lang="el-GR" sz="1400" dirty="0" smtClean="0"/>
            </a:p>
            <a:p>
              <a:pPr>
                <a:tabLst>
                  <a:tab pos="352425" algn="l"/>
                  <a:tab pos="2338388" algn="l"/>
                  <a:tab pos="4479925" algn="l"/>
                </a:tabLst>
              </a:pPr>
              <a:r>
                <a:rPr lang="en-US" sz="1400" dirty="0" smtClean="0"/>
                <a:t>	substance P	NK-1</a:t>
              </a:r>
              <a:endParaRPr lang="el-GR" sz="1400" dirty="0" smtClean="0"/>
            </a:p>
            <a:p>
              <a:pPr>
                <a:tabLst>
                  <a:tab pos="352425" algn="l"/>
                  <a:tab pos="2338388" algn="l"/>
                  <a:tab pos="4479925" algn="l"/>
                </a:tabLst>
              </a:pPr>
              <a:r>
                <a:rPr lang="en-US" sz="1400" dirty="0" smtClean="0"/>
                <a:t>	NKA	NK-2</a:t>
              </a:r>
              <a:endParaRPr lang="el-GR" sz="1400" dirty="0" smtClean="0"/>
            </a:p>
            <a:p>
              <a:pPr>
                <a:tabLst>
                  <a:tab pos="352425" algn="l"/>
                  <a:tab pos="2338388" algn="l"/>
                  <a:tab pos="4479925" algn="l"/>
                </a:tabLst>
              </a:pPr>
              <a:r>
                <a:rPr lang="en-US" sz="1400" dirty="0" smtClean="0"/>
                <a:t>	CGRP	</a:t>
              </a:r>
              <a:r>
                <a:rPr lang="en-US" sz="1400" dirty="0" err="1" smtClean="0"/>
                <a:t>CGRP</a:t>
              </a:r>
              <a:endParaRPr lang="el-GR" sz="1400" dirty="0" smtClean="0"/>
            </a:p>
            <a:p>
              <a:pPr>
                <a:tabLst>
                  <a:tab pos="352425" algn="l"/>
                  <a:tab pos="2338388" algn="l"/>
                  <a:tab pos="4479925" algn="l"/>
                </a:tabLst>
              </a:pPr>
              <a:endParaRPr lang="en-US" sz="800" dirty="0" smtClean="0"/>
            </a:p>
            <a:p>
              <a:pPr>
                <a:tabLst>
                  <a:tab pos="352425" algn="l"/>
                  <a:tab pos="2338388" algn="l"/>
                  <a:tab pos="4479925" algn="l"/>
                </a:tabLst>
              </a:pPr>
              <a:r>
                <a:rPr lang="en-US" sz="1400" dirty="0" smtClean="0"/>
                <a:t>prostaglandin E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	EP (pre and postsynaptic)	Enhanced </a:t>
              </a:r>
              <a:r>
                <a:rPr lang="en-US" sz="1400" dirty="0" err="1" smtClean="0"/>
                <a:t>nociceptor</a:t>
              </a:r>
              <a:r>
                <a:rPr lang="en-US" sz="1400" dirty="0" smtClean="0"/>
                <a:t> sensitivity</a:t>
              </a:r>
              <a:endParaRPr lang="el-GR" sz="1400" dirty="0" smtClean="0"/>
            </a:p>
            <a:p>
              <a:pPr>
                <a:tabLst>
                  <a:tab pos="352425" algn="l"/>
                  <a:tab pos="2338388" algn="l"/>
                  <a:tab pos="4479925" algn="l"/>
                </a:tabLst>
              </a:pPr>
              <a:endParaRPr lang="en-US" sz="800" dirty="0" smtClean="0"/>
            </a:p>
            <a:p>
              <a:pPr>
                <a:tabLst>
                  <a:tab pos="352425" algn="l"/>
                  <a:tab pos="2338388" algn="l"/>
                  <a:tab pos="4479925" algn="l"/>
                </a:tabLst>
              </a:pPr>
              <a:r>
                <a:rPr lang="en-US" sz="1400" dirty="0" smtClean="0"/>
                <a:t>pro-inflammatory cytokines	</a:t>
              </a:r>
              <a:endParaRPr lang="el-GR" sz="1400" dirty="0" smtClean="0"/>
            </a:p>
            <a:p>
              <a:pPr>
                <a:tabLst>
                  <a:tab pos="352425" algn="l"/>
                  <a:tab pos="2338388" algn="l"/>
                  <a:tab pos="4479925" algn="l"/>
                </a:tabLst>
              </a:pPr>
              <a:r>
                <a:rPr lang="en-US" sz="1400" dirty="0" smtClean="0"/>
                <a:t>	IL-1β	type 1, IL-1	COX-2 </a:t>
              </a:r>
              <a:r>
                <a:rPr lang="en-US" sz="1400" dirty="0" err="1" smtClean="0"/>
                <a:t>upregulation</a:t>
              </a:r>
              <a:endParaRPr lang="el-GR" sz="1400" dirty="0" smtClean="0"/>
            </a:p>
            <a:p>
              <a:pPr>
                <a:tabLst>
                  <a:tab pos="352425" algn="l"/>
                  <a:tab pos="2338388" algn="l"/>
                  <a:tab pos="4479925" algn="l"/>
                </a:tabLst>
              </a:pPr>
              <a:r>
                <a:rPr lang="en-US" sz="1400" dirty="0" smtClean="0"/>
                <a:t>	TNF-α	TNF types 1 &amp; 2	Sensitization of </a:t>
              </a:r>
              <a:r>
                <a:rPr lang="en-US" sz="1400" dirty="0" err="1" smtClean="0"/>
                <a:t>nociceptive</a:t>
              </a:r>
              <a:r>
                <a:rPr lang="en-US" sz="1400" dirty="0" smtClean="0"/>
                <a:t> neurons</a:t>
              </a:r>
              <a:endParaRPr lang="el-GR" sz="1400" dirty="0" smtClean="0"/>
            </a:p>
            <a:p>
              <a:pPr>
                <a:tabLst>
                  <a:tab pos="352425" algn="l"/>
                  <a:tab pos="2338388" algn="l"/>
                  <a:tab pos="4479925" algn="l"/>
                </a:tabLst>
              </a:pPr>
              <a:endParaRPr lang="en-US" sz="800" dirty="0" smtClean="0"/>
            </a:p>
            <a:p>
              <a:pPr>
                <a:tabLst>
                  <a:tab pos="352425" algn="l"/>
                  <a:tab pos="2338388" algn="l"/>
                  <a:tab pos="4479925" algn="l"/>
                </a:tabLst>
              </a:pPr>
              <a:r>
                <a:rPr lang="en-US" sz="1400" dirty="0" smtClean="0"/>
                <a:t>second messenger systems	</a:t>
              </a:r>
              <a:endParaRPr lang="el-GR" sz="1400" dirty="0" smtClean="0"/>
            </a:p>
            <a:p>
              <a:pPr>
                <a:tabLst>
                  <a:tab pos="352425" algn="l"/>
                  <a:tab pos="2338388" algn="l"/>
                  <a:tab pos="4479925" algn="l"/>
                </a:tabLst>
              </a:pPr>
              <a:r>
                <a:rPr lang="en-US" sz="1400" dirty="0" smtClean="0"/>
                <a:t>	nitric oxide	-	Sensitization of </a:t>
              </a:r>
              <a:r>
                <a:rPr lang="en-US" sz="1400" dirty="0" err="1" smtClean="0"/>
                <a:t>spinothalamic</a:t>
              </a:r>
              <a:r>
                <a:rPr lang="en-US" sz="1400" dirty="0" smtClean="0"/>
                <a:t> tract cells</a:t>
              </a:r>
              <a:endParaRPr lang="el-GR" sz="1400" dirty="0" smtClean="0"/>
            </a:p>
            <a:p>
              <a:pPr>
                <a:tabLst>
                  <a:tab pos="352425" algn="l"/>
                  <a:tab pos="2338388" algn="l"/>
                  <a:tab pos="4479925" algn="l"/>
                </a:tabLst>
              </a:pPr>
              <a:endParaRPr lang="en-US" sz="800" dirty="0" smtClean="0"/>
            </a:p>
            <a:p>
              <a:pPr>
                <a:tabLst>
                  <a:tab pos="352425" algn="l"/>
                  <a:tab pos="2338388" algn="l"/>
                  <a:tab pos="4479925" algn="l"/>
                </a:tabLst>
              </a:pPr>
              <a:r>
                <a:rPr lang="en-US" sz="1200" dirty="0" smtClean="0">
                  <a:latin typeface="Arial Narrow" pitchFamily="34" charset="0"/>
                </a:rPr>
                <a:t>AMPA: </a:t>
              </a:r>
              <a:r>
                <a:rPr lang="el-GR" sz="1200" dirty="0" smtClean="0">
                  <a:latin typeface="Arial Narrow" pitchFamily="34" charset="0"/>
                </a:rPr>
                <a:t>α</a:t>
              </a:r>
              <a:r>
                <a:rPr lang="en-US" sz="1200" dirty="0" smtClean="0">
                  <a:latin typeface="Arial Narrow" pitchFamily="34" charset="0"/>
                </a:rPr>
                <a:t>-amino-3-hydroxyl-5-methyl-isoxazole-4-propionic acid, NMDA: N-methyl-D-</a:t>
              </a:r>
              <a:r>
                <a:rPr lang="en-US" sz="1200" dirty="0" err="1" smtClean="0">
                  <a:latin typeface="Arial Narrow" pitchFamily="34" charset="0"/>
                </a:rPr>
                <a:t>aspartate</a:t>
              </a:r>
              <a:r>
                <a:rPr lang="en-US" sz="1200" dirty="0" smtClean="0">
                  <a:latin typeface="Arial Narrow" pitchFamily="34" charset="0"/>
                </a:rPr>
                <a:t>, CGRP: </a:t>
              </a:r>
              <a:r>
                <a:rPr lang="en-US" sz="1200" dirty="0" err="1" smtClean="0">
                  <a:latin typeface="Arial Narrow" pitchFamily="34" charset="0"/>
                </a:rPr>
                <a:t>calsitonin</a:t>
              </a:r>
              <a:r>
                <a:rPr lang="en-US" sz="1200" dirty="0" smtClean="0">
                  <a:latin typeface="Arial Narrow" pitchFamily="34" charset="0"/>
                </a:rPr>
                <a:t> gene related peptide</a:t>
              </a:r>
              <a:endParaRPr lang="el-GR" sz="1200" dirty="0" smtClean="0">
                <a:latin typeface="Arial Narrow" pitchFamily="34" charset="0"/>
              </a:endParaRPr>
            </a:p>
            <a:p>
              <a:pPr>
                <a:tabLst>
                  <a:tab pos="352425" algn="l"/>
                  <a:tab pos="2338388" algn="l"/>
                  <a:tab pos="4479925" algn="l"/>
                </a:tabLst>
              </a:pPr>
              <a:r>
                <a:rPr lang="en-US" sz="1200" dirty="0" smtClean="0">
                  <a:latin typeface="Arial Narrow" pitchFamily="34" charset="0"/>
                </a:rPr>
                <a:t>NK: </a:t>
              </a:r>
              <a:r>
                <a:rPr lang="en-US" sz="1200" dirty="0" err="1" smtClean="0">
                  <a:latin typeface="Arial Narrow" pitchFamily="34" charset="0"/>
                </a:rPr>
                <a:t>neurokinin</a:t>
              </a:r>
              <a:r>
                <a:rPr lang="en-US" sz="1200" dirty="0" smtClean="0">
                  <a:latin typeface="Arial Narrow" pitchFamily="34" charset="0"/>
                </a:rPr>
                <a:t>, EP: </a:t>
              </a:r>
              <a:r>
                <a:rPr lang="en-US" sz="1200" dirty="0" err="1" smtClean="0">
                  <a:latin typeface="Arial Narrow" pitchFamily="34" charset="0"/>
                </a:rPr>
                <a:t>prostanoid</a:t>
              </a:r>
              <a:r>
                <a:rPr lang="en-US" sz="1200" dirty="0" smtClean="0">
                  <a:latin typeface="Arial Narrow" pitchFamily="34" charset="0"/>
                </a:rPr>
                <a:t> receptors, IL: interleukin, TNF: tumor necrosis factor, COX: </a:t>
              </a:r>
              <a:r>
                <a:rPr lang="en-US" sz="1200" dirty="0" err="1" smtClean="0">
                  <a:latin typeface="Arial Narrow" pitchFamily="34" charset="0"/>
                </a:rPr>
                <a:t>cyclooxygenase</a:t>
              </a:r>
              <a:endParaRPr lang="el-GR" sz="1200" dirty="0">
                <a:latin typeface="Arial Narrow" pitchFamily="34" charset="0"/>
              </a:endParaRPr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539552" y="764704"/>
              <a:ext cx="80648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>
              <a:off x="539552" y="1196752"/>
              <a:ext cx="80648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- Ευθεία γραμμή σύνδεσης"/>
            <p:cNvCxnSpPr/>
            <p:nvPr/>
          </p:nvCxnSpPr>
          <p:spPr>
            <a:xfrm>
              <a:off x="539552" y="1484784"/>
              <a:ext cx="80648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- Ευθεία γραμμή σύνδεσης"/>
            <p:cNvCxnSpPr/>
            <p:nvPr/>
          </p:nvCxnSpPr>
          <p:spPr>
            <a:xfrm>
              <a:off x="539552" y="2420888"/>
              <a:ext cx="80648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>
              <a:off x="539552" y="2780928"/>
              <a:ext cx="80648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>
              <a:off x="539552" y="3573016"/>
              <a:ext cx="80648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- Ευθεία γραμμή σύνδεσης"/>
            <p:cNvCxnSpPr/>
            <p:nvPr/>
          </p:nvCxnSpPr>
          <p:spPr>
            <a:xfrm>
              <a:off x="539552" y="4077072"/>
              <a:ext cx="80648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>
              <a:off x="2843808" y="764704"/>
              <a:ext cx="0" cy="33123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>
              <a:off x="4932040" y="764704"/>
              <a:ext cx="0" cy="33123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2025</Words>
  <Application>Microsoft Office PowerPoint</Application>
  <PresentationFormat>Προβολή στην οθόνη (4:3)</PresentationFormat>
  <Paragraphs>436</Paragraphs>
  <Slides>29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Georgios</dc:creator>
  <cp:lastModifiedBy>Georgios</cp:lastModifiedBy>
  <cp:revision>1099</cp:revision>
  <dcterms:created xsi:type="dcterms:W3CDTF">2018-02-01T14:50:00Z</dcterms:created>
  <dcterms:modified xsi:type="dcterms:W3CDTF">2018-02-20T15:04:26Z</dcterms:modified>
</cp:coreProperties>
</file>