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 id="2147484008" r:id="rId2"/>
  </p:sldMasterIdLst>
  <p:notesMasterIdLst>
    <p:notesMasterId r:id="rId73"/>
  </p:notesMasterIdLst>
  <p:sldIdLst>
    <p:sldId id="256" r:id="rId3"/>
    <p:sldId id="276" r:id="rId4"/>
    <p:sldId id="319" r:id="rId5"/>
    <p:sldId id="425" r:id="rId6"/>
    <p:sldId id="422" r:id="rId7"/>
    <p:sldId id="320" r:id="rId8"/>
    <p:sldId id="321" r:id="rId9"/>
    <p:sldId id="323" r:id="rId10"/>
    <p:sldId id="412" r:id="rId11"/>
    <p:sldId id="324" r:id="rId12"/>
    <p:sldId id="413" r:id="rId13"/>
    <p:sldId id="415" r:id="rId14"/>
    <p:sldId id="278" r:id="rId15"/>
    <p:sldId id="322" r:id="rId16"/>
    <p:sldId id="279" r:id="rId17"/>
    <p:sldId id="280" r:id="rId18"/>
    <p:sldId id="281" r:id="rId19"/>
    <p:sldId id="283" r:id="rId20"/>
    <p:sldId id="282" r:id="rId21"/>
    <p:sldId id="414"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85" r:id="rId39"/>
    <p:sldId id="342" r:id="rId40"/>
    <p:sldId id="387" r:id="rId41"/>
    <p:sldId id="388" r:id="rId42"/>
    <p:sldId id="389" r:id="rId43"/>
    <p:sldId id="390" r:id="rId44"/>
    <p:sldId id="391" r:id="rId45"/>
    <p:sldId id="398" r:id="rId46"/>
    <p:sldId id="399" r:id="rId47"/>
    <p:sldId id="400" r:id="rId48"/>
    <p:sldId id="402" r:id="rId49"/>
    <p:sldId id="403" r:id="rId50"/>
    <p:sldId id="404" r:id="rId51"/>
    <p:sldId id="405" r:id="rId52"/>
    <p:sldId id="408" r:id="rId53"/>
    <p:sldId id="409" r:id="rId54"/>
    <p:sldId id="411" r:id="rId55"/>
    <p:sldId id="393" r:id="rId56"/>
    <p:sldId id="386" r:id="rId57"/>
    <p:sldId id="392" r:id="rId58"/>
    <p:sldId id="394" r:id="rId59"/>
    <p:sldId id="423" r:id="rId60"/>
    <p:sldId id="396" r:id="rId61"/>
    <p:sldId id="395" r:id="rId62"/>
    <p:sldId id="397" r:id="rId63"/>
    <p:sldId id="363" r:id="rId64"/>
    <p:sldId id="364" r:id="rId65"/>
    <p:sldId id="424" r:id="rId66"/>
    <p:sldId id="365" r:id="rId67"/>
    <p:sldId id="367" r:id="rId68"/>
    <p:sldId id="368" r:id="rId69"/>
    <p:sldId id="369" r:id="rId70"/>
    <p:sldId id="371" r:id="rId71"/>
    <p:sldId id="270" r:id="rId7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6327" autoAdjust="0"/>
  </p:normalViewPr>
  <p:slideViewPr>
    <p:cSldViewPr>
      <p:cViewPr varScale="1">
        <p:scale>
          <a:sx n="96" d="100"/>
          <a:sy n="96" d="100"/>
        </p:scale>
        <p:origin x="1578" y="84"/>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28646-617B-440F-8AF3-208393B9A49A}" type="datetimeFigureOut">
              <a:rPr lang="el-GR" smtClean="0"/>
              <a:t>17/11/2018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3BA663-3607-417E-86DA-48BBF4F5EB2B}" type="slidenum">
              <a:rPr lang="el-GR" smtClean="0"/>
              <a:t>‹#›</a:t>
            </a:fld>
            <a:endParaRPr lang="el-GR"/>
          </a:p>
        </p:txBody>
      </p:sp>
    </p:spTree>
    <p:extLst>
      <p:ext uri="{BB962C8B-B14F-4D97-AF65-F5344CB8AC3E}">
        <p14:creationId xmlns:p14="http://schemas.microsoft.com/office/powerpoint/2010/main" val="1277969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journal.frontiersin.org/article/10.3389/fnmol.2012.00086/full#B13"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vertebrate retina and DSCAM in self-avoidance. (A)</a:t>
            </a:r>
            <a:r>
              <a:rPr lang="en-US" dirty="0" smtClean="0"/>
              <a:t> The vertebrate retina is organized in columnar microcircuits connecting rod and cone photoreceptors in the outer nuclear layer (ONL) to horizontal (purple), bipolar (orange), and </a:t>
            </a:r>
            <a:r>
              <a:rPr lang="en-US" dirty="0" err="1" smtClean="0"/>
              <a:t>amacrine</a:t>
            </a:r>
            <a:r>
              <a:rPr lang="en-US" dirty="0" smtClean="0"/>
              <a:t> (blue) interneurons in the inner nuclear layer (INL) by synapses formed in the outer plexiform layer (OPL). The interneurons in turn form synapses in the inner plexiform layer (IPL) onto the dendrites of ganglion cells in the retinal ganglion cell layer (RGL), which project axons to the brain through the optic nerve. Establishing this anatomy involves both vertical organization into the different layers, and horizontal organization in which cells of a given type are non-randomly spaced and their dendritic arbors process information uniformly in circumferential space. </a:t>
            </a:r>
            <a:r>
              <a:rPr lang="en-US" b="1" dirty="0" smtClean="0"/>
              <a:t>(B)</a:t>
            </a:r>
            <a:r>
              <a:rPr lang="en-US" dirty="0" smtClean="0"/>
              <a:t> The circumferential spacing in a wild type retina is depicted for two cell types, in which the cell bodies of each cell type are non-randomly spaced from other cells of the same type, but are randomly distributed in relation to the cell bodies of other cell types. In addition, the dendritic arbors of these cells overlap, even within single cell types. This spacing is referred to as a mosaic. </a:t>
            </a:r>
            <a:r>
              <a:rPr lang="en-US" b="1" dirty="0" smtClean="0"/>
              <a:t>(C)</a:t>
            </a:r>
            <a:r>
              <a:rPr lang="en-US" dirty="0" smtClean="0"/>
              <a:t> In the absence of DSCAM, the dendrites and cell bodies of the neurons fasciculate and clump in a cell-type-specific manner, representing a loss of self-avoidance at the level of both individual cells and between cells of a given subtype. (A adapted from </a:t>
            </a:r>
            <a:r>
              <a:rPr lang="en-US" dirty="0" smtClean="0">
                <a:hlinkClick r:id="rId3"/>
              </a:rPr>
              <a:t>Garrett and Burgess, 2011</a:t>
            </a:r>
            <a:r>
              <a:rPr lang="en-US" dirty="0" smtClean="0"/>
              <a:t>.)</a:t>
            </a:r>
            <a:endParaRPr lang="el-GR" dirty="0"/>
          </a:p>
        </p:txBody>
      </p:sp>
      <p:sp>
        <p:nvSpPr>
          <p:cNvPr id="4" name="Slide Number Placeholder 3"/>
          <p:cNvSpPr>
            <a:spLocks noGrp="1"/>
          </p:cNvSpPr>
          <p:nvPr>
            <p:ph type="sldNum" sz="quarter" idx="10"/>
          </p:nvPr>
        </p:nvSpPr>
        <p:spPr/>
        <p:txBody>
          <a:bodyPr/>
          <a:lstStyle/>
          <a:p>
            <a:fld id="{083BA663-3607-417E-86DA-48BBF4F5EB2B}" type="slidenum">
              <a:rPr lang="el-GR" smtClean="0"/>
              <a:t>59</a:t>
            </a:fld>
            <a:endParaRPr lang="el-GR"/>
          </a:p>
        </p:txBody>
      </p:sp>
    </p:spTree>
    <p:extLst>
      <p:ext uri="{BB962C8B-B14F-4D97-AF65-F5344CB8AC3E}">
        <p14:creationId xmlns:p14="http://schemas.microsoft.com/office/powerpoint/2010/main" val="130802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https://www.ncbi.nlm.nih.gov/pmc/articles/PMC193869/</a:t>
            </a:r>
            <a:endParaRPr lang="el-GR" dirty="0"/>
          </a:p>
        </p:txBody>
      </p:sp>
      <p:sp>
        <p:nvSpPr>
          <p:cNvPr id="4" name="Slide Number Placeholder 3"/>
          <p:cNvSpPr>
            <a:spLocks noGrp="1"/>
          </p:cNvSpPr>
          <p:nvPr>
            <p:ph type="sldNum" sz="quarter" idx="10"/>
          </p:nvPr>
        </p:nvSpPr>
        <p:spPr/>
        <p:txBody>
          <a:bodyPr/>
          <a:lstStyle/>
          <a:p>
            <a:fld id="{083BA663-3607-417E-86DA-48BBF4F5EB2B}" type="slidenum">
              <a:rPr lang="el-GR" smtClean="0"/>
              <a:t>63</a:t>
            </a:fld>
            <a:endParaRPr lang="el-GR"/>
          </a:p>
        </p:txBody>
      </p:sp>
    </p:spTree>
    <p:extLst>
      <p:ext uri="{BB962C8B-B14F-4D97-AF65-F5344CB8AC3E}">
        <p14:creationId xmlns:p14="http://schemas.microsoft.com/office/powerpoint/2010/main" val="409852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Molecular organization of the </a:t>
            </a:r>
            <a:r>
              <a:rPr lang="en-US" i="1" dirty="0" err="1" smtClean="0"/>
              <a:t>Sxl</a:t>
            </a:r>
            <a:r>
              <a:rPr lang="en-US" dirty="0" smtClean="0"/>
              <a:t> gene. The </a:t>
            </a:r>
            <a:r>
              <a:rPr lang="en-US" i="1" dirty="0" err="1" smtClean="0"/>
              <a:t>Sxl</a:t>
            </a:r>
            <a:r>
              <a:rPr lang="en-US" dirty="0" smtClean="0"/>
              <a:t> gene produces two separate sets of transcripts, linked to the function of its two promoters, the so-called early (PE) and late (PL) promoters. Alternative splicing and different polyadenylation sites give rise to several different transcripts. Boxes represent exons, and horizontal lines represent introns. The embryo-specific exon (E1) is represented in green (light green for the noncoding region, and dark green for the coding region). The male-specific exon is represented in red. Other exons are represented in blue (light blue for the noncoding region, and dark blue for the coding region).</a:t>
            </a:r>
            <a:endParaRPr lang="el-GR" dirty="0"/>
          </a:p>
        </p:txBody>
      </p:sp>
      <p:sp>
        <p:nvSpPr>
          <p:cNvPr id="4" name="Slide Number Placeholder 3"/>
          <p:cNvSpPr>
            <a:spLocks noGrp="1"/>
          </p:cNvSpPr>
          <p:nvPr>
            <p:ph type="sldNum" sz="quarter" idx="10"/>
          </p:nvPr>
        </p:nvSpPr>
        <p:spPr/>
        <p:txBody>
          <a:bodyPr/>
          <a:lstStyle/>
          <a:p>
            <a:fld id="{083BA663-3607-417E-86DA-48BBF4F5EB2B}" type="slidenum">
              <a:rPr lang="el-GR" smtClean="0"/>
              <a:t>64</a:t>
            </a:fld>
            <a:endParaRPr lang="el-GR"/>
          </a:p>
        </p:txBody>
      </p:sp>
    </p:spTree>
    <p:extLst>
      <p:ext uri="{BB962C8B-B14F-4D97-AF65-F5344CB8AC3E}">
        <p14:creationId xmlns:p14="http://schemas.microsoft.com/office/powerpoint/2010/main" val="135297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Pre-mRNAs from the </a:t>
            </a:r>
            <a:r>
              <a:rPr lang="en-US" sz="1200" i="1" kern="1200" dirty="0" smtClean="0">
                <a:solidFill>
                  <a:schemeClr val="tx1"/>
                </a:solidFill>
                <a:effectLst/>
                <a:latin typeface="+mn-lt"/>
                <a:ea typeface="+mn-ea"/>
                <a:cs typeface="+mn-cs"/>
              </a:rPr>
              <a:t>D. melanogaster </a:t>
            </a:r>
            <a:r>
              <a:rPr lang="en-US" sz="1200" kern="1200" dirty="0" smtClean="0">
                <a:solidFill>
                  <a:schemeClr val="tx1"/>
                </a:solidFill>
                <a:effectLst/>
                <a:latin typeface="+mn-lt"/>
                <a:ea typeface="+mn-ea"/>
                <a:cs typeface="+mn-cs"/>
              </a:rPr>
              <a:t>gene </a:t>
            </a:r>
            <a:r>
              <a:rPr lang="en-US" sz="1200" i="1" kern="1200" dirty="0" err="1" smtClean="0">
                <a:solidFill>
                  <a:schemeClr val="tx1"/>
                </a:solidFill>
                <a:effectLst/>
                <a:latin typeface="+mn-lt"/>
                <a:ea typeface="+mn-ea"/>
                <a:cs typeface="+mn-cs"/>
              </a:rPr>
              <a:t>dsx</a:t>
            </a:r>
            <a:r>
              <a:rPr lang="en-US" sz="1200" kern="1200" dirty="0" smtClean="0">
                <a:solidFill>
                  <a:schemeClr val="tx1"/>
                </a:solidFill>
                <a:effectLst/>
                <a:latin typeface="+mn-lt"/>
                <a:ea typeface="+mn-ea"/>
                <a:cs typeface="+mn-cs"/>
              </a:rPr>
              <a:t> contain 6 exons. In males, exons 1,2,3,5,and 6 are joined to form the mRNA, which encodes a transcriptional regulatory protein required for male development. The exon 4 is eliminated. In females, Tra1 and Tra2 in splicing between 3 and 4 </a:t>
            </a:r>
            <a:r>
              <a:rPr lang="en-US" sz="1200" kern="1200" dirty="0" err="1"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exons, thus exons 1,2,3, and 4 are joined, and a </a:t>
            </a:r>
            <a:r>
              <a:rPr lang="en-US" sz="1200" kern="1200" dirty="0" err="1" smtClean="0">
                <a:solidFill>
                  <a:schemeClr val="tx1"/>
                </a:solidFill>
                <a:effectLst/>
                <a:latin typeface="+mn-lt"/>
                <a:ea typeface="+mn-ea"/>
                <a:cs typeface="+mn-cs"/>
              </a:rPr>
              <a:t>polyadenylation</a:t>
            </a:r>
            <a:r>
              <a:rPr lang="en-US" sz="1200" kern="1200" dirty="0" smtClean="0">
                <a:solidFill>
                  <a:schemeClr val="tx1"/>
                </a:solidFill>
                <a:effectLst/>
                <a:latin typeface="+mn-lt"/>
                <a:ea typeface="+mn-ea"/>
                <a:cs typeface="+mn-cs"/>
              </a:rPr>
              <a:t> signal in exon 4 causes cleavage of the mRNA at that point. The resulting mRNA is a transcriptional regulatory protein required for female development.</a:t>
            </a:r>
            <a:endParaRPr lang="en-US" dirty="0" smtClean="0">
              <a:effectLst/>
            </a:endParaRPr>
          </a:p>
          <a:p>
            <a:r>
              <a:rPr lang="en-US" sz="1200" kern="1200" dirty="0" smtClean="0">
                <a:solidFill>
                  <a:schemeClr val="tx1"/>
                </a:solidFill>
                <a:effectLst/>
                <a:latin typeface="+mn-lt"/>
                <a:ea typeface="+mn-ea"/>
                <a:cs typeface="+mn-cs"/>
              </a:rPr>
              <a:t>This is an example of exon skipping alternative splicing. The intron upstream from exon 4 has a weak-consensus </a:t>
            </a:r>
            <a:r>
              <a:rPr lang="en-US" sz="1200" kern="1200" dirty="0" err="1" smtClean="0">
                <a:solidFill>
                  <a:schemeClr val="tx1"/>
                </a:solidFill>
                <a:effectLst/>
                <a:latin typeface="+mn-lt"/>
                <a:ea typeface="+mn-ea"/>
                <a:cs typeface="+mn-cs"/>
              </a:rPr>
              <a:t>polypyrimidine</a:t>
            </a:r>
            <a:r>
              <a:rPr lang="en-US" sz="1200" kern="1200" dirty="0" smtClean="0">
                <a:solidFill>
                  <a:schemeClr val="tx1"/>
                </a:solidFill>
                <a:effectLst/>
                <a:latin typeface="+mn-lt"/>
                <a:ea typeface="+mn-ea"/>
                <a:cs typeface="+mn-cs"/>
              </a:rPr>
              <a:t> tract, to which U2AF proteins bind poorly without assistance from splicing activators. This 3' splice acceptor site is therefore not used in males. Females, however, produce the splicing activator Transformer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The SR protein Tra2 is produced in both sexes and binds to an ESE in exon 4; if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is present, it binds to Tra2 and, along with another SR protein, forms a complex that assists U2AF proteins in binding to the weak </a:t>
            </a:r>
            <a:r>
              <a:rPr lang="en-US" sz="1200" kern="1200" dirty="0" err="1" smtClean="0">
                <a:solidFill>
                  <a:schemeClr val="tx1"/>
                </a:solidFill>
                <a:effectLst/>
                <a:latin typeface="+mn-lt"/>
                <a:ea typeface="+mn-ea"/>
                <a:cs typeface="+mn-cs"/>
              </a:rPr>
              <a:t>polypyrimidine</a:t>
            </a:r>
            <a:r>
              <a:rPr lang="en-US" sz="1200" kern="1200" dirty="0" smtClean="0">
                <a:solidFill>
                  <a:schemeClr val="tx1"/>
                </a:solidFill>
                <a:effectLst/>
                <a:latin typeface="+mn-lt"/>
                <a:ea typeface="+mn-ea"/>
                <a:cs typeface="+mn-cs"/>
              </a:rPr>
              <a:t> tract. U2 is recruited to the associated branch point, and this leads to inclusion of exon 4 in the mRNA.</a:t>
            </a:r>
            <a:endParaRPr lang="en-US" dirty="0" smtClean="0">
              <a:effectLst/>
            </a:endParaRP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Dsx</a:t>
            </a:r>
            <a:r>
              <a:rPr lang="en-US" sz="1200" kern="1200" dirty="0" smtClean="0">
                <a:solidFill>
                  <a:schemeClr val="tx1"/>
                </a:solidFill>
                <a:effectLst/>
                <a:latin typeface="+mn-lt"/>
                <a:ea typeface="+mn-ea"/>
                <a:cs typeface="+mn-cs"/>
              </a:rPr>
              <a:t> protein in female prevents male sex organ differentiation and development and the </a:t>
            </a:r>
            <a:r>
              <a:rPr lang="en-US" sz="1200" kern="1200" dirty="0" err="1" smtClean="0">
                <a:solidFill>
                  <a:schemeClr val="tx1"/>
                </a:solidFill>
                <a:effectLst/>
                <a:latin typeface="+mn-lt"/>
                <a:ea typeface="+mn-ea"/>
                <a:cs typeface="+mn-cs"/>
              </a:rPr>
              <a:t>Dsx</a:t>
            </a:r>
            <a:r>
              <a:rPr lang="en-US" sz="1200" kern="1200" dirty="0" smtClean="0">
                <a:solidFill>
                  <a:schemeClr val="tx1"/>
                </a:solidFill>
                <a:effectLst/>
                <a:latin typeface="+mn-lt"/>
                <a:ea typeface="+mn-ea"/>
                <a:cs typeface="+mn-cs"/>
              </a:rPr>
              <a:t> protein in females blocks male sex organ development.</a:t>
            </a:r>
            <a:endParaRPr lang="en-US" dirty="0" smtClean="0">
              <a:effectLst/>
            </a:endParaRPr>
          </a:p>
        </p:txBody>
      </p:sp>
      <p:sp>
        <p:nvSpPr>
          <p:cNvPr id="4" name="Slide Number Placeholder 3"/>
          <p:cNvSpPr>
            <a:spLocks noGrp="1"/>
          </p:cNvSpPr>
          <p:nvPr>
            <p:ph type="sldNum" sz="quarter" idx="10"/>
          </p:nvPr>
        </p:nvSpPr>
        <p:spPr/>
        <p:txBody>
          <a:bodyPr/>
          <a:lstStyle/>
          <a:p>
            <a:fld id="{B5AAA110-6506-4682-9E45-9D4A19BB5D30}" type="slidenum">
              <a:rPr lang="el-GR" smtClean="0"/>
              <a:t>68</a:t>
            </a:fld>
            <a:endParaRPr lang="el-GR"/>
          </a:p>
        </p:txBody>
      </p:sp>
    </p:spTree>
    <p:extLst>
      <p:ext uri="{BB962C8B-B14F-4D97-AF65-F5344CB8AC3E}">
        <p14:creationId xmlns:p14="http://schemas.microsoft.com/office/powerpoint/2010/main" val="4116484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B50356B-E6C5-4392-B0AA-B5127EE33469}" type="datetimeFigureOut">
              <a:rPr lang="el-GR" smtClean="0"/>
              <a:t>17/11/2018</a:t>
            </a:fld>
            <a:endParaRPr lang="el-G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CCA8978-029B-4878-ABFB-4A6551E6D99E}"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50356B-E6C5-4392-B0AA-B5127EE33469}" type="datetimeFigureOut">
              <a:rPr lang="el-GR" smtClean="0"/>
              <a:t>17/11/2018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CA8978-029B-4878-ABFB-4A6551E6D99E}"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50356B-E6C5-4392-B0AA-B5127EE33469}" type="datetimeFigureOut">
              <a:rPr lang="el-GR" smtClean="0"/>
              <a:t>17/11/2018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CA8978-029B-4878-ABFB-4A6551E6D99E}"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1AAC36-881D-4AD6-BC10-3D54993289C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124908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9E71D2-8412-4527-BB1F-0F99E4C8FFAB}"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4288075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8ECC88-2E69-432D-8B7A-BF778FD21297}"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974614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EA5810-5298-4817-AE07-69372B2461B0}"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09057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3D745AC-C65D-4835-96E4-3EC35A63F651}"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219149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D79189-81EE-4A01-8D1D-89ACEC92B96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417772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84C81BE-F0BC-4806-95D6-B072270AA496}"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739978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EDC767-37D0-4FA7-9F44-743754CF742E}"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85136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50356B-E6C5-4392-B0AA-B5127EE33469}" type="datetimeFigureOut">
              <a:rPr lang="el-GR" smtClean="0"/>
              <a:t>17/11/2018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CA8978-029B-4878-ABFB-4A6551E6D99E}" type="slidenum">
              <a:rPr lang="el-GR" smtClean="0"/>
              <a:t>‹#›</a:t>
            </a:fld>
            <a:endParaRPr lang="el-G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2EA259-3A80-4CEE-8ACC-887A8CF15D4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509248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709862-47F5-4E2F-A5CF-5DE44917A5B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750605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7E0D77-CDD4-4954-A522-CAEF82FF4C9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53804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50356B-E6C5-4392-B0AA-B5127EE33469}" type="datetimeFigureOut">
              <a:rPr lang="el-GR" smtClean="0"/>
              <a:t>17/11/2018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CA8978-029B-4878-ABFB-4A6551E6D99E}" type="slidenum">
              <a:rPr lang="el-GR" smtClean="0"/>
              <a:t>‹#›</a:t>
            </a:fld>
            <a:endParaRPr lang="el-G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50356B-E6C5-4392-B0AA-B5127EE33469}" type="datetimeFigureOut">
              <a:rPr lang="el-GR" smtClean="0"/>
              <a:t>17/11/2018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CA8978-029B-4878-ABFB-4A6551E6D99E}" type="slidenum">
              <a:rPr lang="el-GR" smtClean="0"/>
              <a:t>‹#›</a:t>
            </a:fld>
            <a:endParaRPr lang="el-G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50356B-E6C5-4392-B0AA-B5127EE33469}" type="datetimeFigureOut">
              <a:rPr lang="el-GR" smtClean="0"/>
              <a:t>17/11/2018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CCA8978-029B-4878-ABFB-4A6551E6D99E}"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50356B-E6C5-4392-B0AA-B5127EE33469}" type="datetimeFigureOut">
              <a:rPr lang="el-GR" smtClean="0"/>
              <a:t>17/11/2018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CCA8978-029B-4878-ABFB-4A6551E6D99E}" type="slidenum">
              <a:rPr lang="el-GR" smtClean="0"/>
              <a:t>‹#›</a:t>
            </a:fld>
            <a:endParaRPr lang="el-G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0356B-E6C5-4392-B0AA-B5127EE33469}" type="datetimeFigureOut">
              <a:rPr lang="el-GR" smtClean="0"/>
              <a:t>17/11/2018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CCA8978-029B-4878-ABFB-4A6551E6D99E}"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B50356B-E6C5-4392-B0AA-B5127EE33469}" type="datetimeFigureOut">
              <a:rPr lang="el-GR" smtClean="0"/>
              <a:t>17/11/2018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CA8978-029B-4878-ABFB-4A6551E6D99E}"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B50356B-E6C5-4392-B0AA-B5127EE33469}" type="datetimeFigureOut">
              <a:rPr lang="el-GR" smtClean="0"/>
              <a:t>17/11/2018</a:t>
            </a:fld>
            <a:endParaRPr lang="el-G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CCA8978-029B-4878-ABFB-4A6551E6D99E}" type="slidenum">
              <a:rPr lang="el-GR" smtClean="0"/>
              <a:t>‹#›</a:t>
            </a:fld>
            <a:endParaRPr lang="el-G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B50356B-E6C5-4392-B0AA-B5127EE33469}" type="datetimeFigureOut">
              <a:rPr lang="el-GR" smtClean="0"/>
              <a:t>17/11/2018</a:t>
            </a:fld>
            <a:endParaRPr lang="el-G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CCA8978-029B-4878-ABFB-4A6551E6D99E}"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2699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3DA3421-86D4-4A24-BA73-CCF5834EF0D5}" type="slidenum">
              <a:rPr lang="el-GR">
                <a:solidFill>
                  <a:srgbClr val="000000"/>
                </a:solidFill>
              </a:rPr>
              <a:pPr fontAlgn="base">
                <a:spcBef>
                  <a:spcPct val="0"/>
                </a:spcBef>
                <a:spcAft>
                  <a:spcPct val="0"/>
                </a:spcAft>
                <a:defRPr/>
              </a:pPr>
              <a:t>‹#›</a:t>
            </a:fld>
            <a:endParaRPr lang="el-GR">
              <a:solidFill>
                <a:srgbClr val="000000"/>
              </a:solidFill>
            </a:endParaRPr>
          </a:p>
        </p:txBody>
      </p:sp>
    </p:spTree>
    <p:extLst>
      <p:ext uri="{BB962C8B-B14F-4D97-AF65-F5344CB8AC3E}">
        <p14:creationId xmlns:p14="http://schemas.microsoft.com/office/powerpoint/2010/main" val="1933984204"/>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4800" dirty="0" smtClean="0"/>
              <a:t>0</a:t>
            </a:r>
            <a:r>
              <a:rPr lang="en-US" sz="4800" dirty="0" smtClean="0"/>
              <a:t>8</a:t>
            </a:r>
            <a:r>
              <a:rPr lang="el-GR" sz="4800" dirty="0" smtClean="0"/>
              <a:t>-</a:t>
            </a:r>
            <a:r>
              <a:rPr lang="el-GR" sz="4800" dirty="0" err="1" smtClean="0"/>
              <a:t>Ευκαρυωτική</a:t>
            </a:r>
            <a:r>
              <a:rPr lang="el-GR" sz="4800" dirty="0" smtClean="0"/>
              <a:t> μεταγραφή-</a:t>
            </a:r>
            <a:r>
              <a:rPr lang="en-US" sz="4800" dirty="0" smtClean="0"/>
              <a:t>I</a:t>
            </a:r>
            <a:r>
              <a:rPr lang="el-GR" sz="4800" dirty="0" smtClean="0"/>
              <a:t>Ι</a:t>
            </a:r>
            <a:endParaRPr lang="el-GR" sz="4800" dirty="0"/>
          </a:p>
        </p:txBody>
      </p:sp>
    </p:spTree>
    <p:extLst>
      <p:ext uri="{BB962C8B-B14F-4D97-AF65-F5344CB8AC3E}">
        <p14:creationId xmlns:p14="http://schemas.microsoft.com/office/powerpoint/2010/main" val="3833743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304548" y="1182762"/>
            <a:ext cx="6579820" cy="3034638"/>
          </a:xfrm>
          <a:prstGeom prst="rect">
            <a:avLst/>
          </a:prstGeom>
        </p:spPr>
      </p:pic>
      <p:sp>
        <p:nvSpPr>
          <p:cNvPr id="2" name="Title 1"/>
          <p:cNvSpPr>
            <a:spLocks noGrp="1"/>
          </p:cNvSpPr>
          <p:nvPr>
            <p:ph type="title"/>
          </p:nvPr>
        </p:nvSpPr>
        <p:spPr>
          <a:xfrm>
            <a:off x="457200" y="188640"/>
            <a:ext cx="8229600" cy="864096"/>
          </a:xfrm>
        </p:spPr>
        <p:txBody>
          <a:bodyPr/>
          <a:lstStyle/>
          <a:p>
            <a:r>
              <a:rPr lang="el-GR" dirty="0" smtClean="0"/>
              <a:t>Ο τερματισμός της </a:t>
            </a:r>
            <a:r>
              <a:rPr lang="en-US" dirty="0" smtClean="0"/>
              <a:t>RNA pol</a:t>
            </a:r>
            <a:r>
              <a:rPr lang="el-GR" dirty="0" smtClean="0"/>
              <a:t> </a:t>
            </a:r>
            <a:r>
              <a:rPr lang="en-US" dirty="0" smtClean="0"/>
              <a:t>I</a:t>
            </a:r>
            <a:endParaRPr lang="el-GR" dirty="0"/>
          </a:p>
        </p:txBody>
      </p:sp>
      <p:sp>
        <p:nvSpPr>
          <p:cNvPr id="3" name="Content Placeholder 2"/>
          <p:cNvSpPr>
            <a:spLocks noGrp="1"/>
          </p:cNvSpPr>
          <p:nvPr>
            <p:ph idx="1"/>
          </p:nvPr>
        </p:nvSpPr>
        <p:spPr>
          <a:xfrm>
            <a:off x="457200" y="4361416"/>
            <a:ext cx="8229600" cy="2235936"/>
          </a:xfrm>
          <a:solidFill>
            <a:schemeClr val="bg1"/>
          </a:solidFill>
        </p:spPr>
        <p:txBody>
          <a:bodyPr>
            <a:noAutofit/>
          </a:bodyPr>
          <a:lstStyle/>
          <a:p>
            <a:pPr>
              <a:spcBef>
                <a:spcPts val="1200"/>
              </a:spcBef>
            </a:pPr>
            <a:r>
              <a:rPr lang="en-US" sz="2000" dirty="0" smtClean="0"/>
              <a:t>O TTF-1 (transcription termination factor-1)</a:t>
            </a:r>
            <a:r>
              <a:rPr lang="el-GR" sz="2000" dirty="0" smtClean="0"/>
              <a:t> προσδένεται στο πλαίσιο </a:t>
            </a:r>
            <a:r>
              <a:rPr lang="en-US" sz="2000" dirty="0" smtClean="0"/>
              <a:t>Sal</a:t>
            </a:r>
          </a:p>
          <a:p>
            <a:pPr>
              <a:spcBef>
                <a:spcPts val="1200"/>
              </a:spcBef>
            </a:pPr>
            <a:r>
              <a:rPr lang="el-GR" sz="2000" dirty="0" smtClean="0"/>
              <a:t>Η πολυμεράση Ι σταματά όταν συναντήσει τον </a:t>
            </a:r>
            <a:r>
              <a:rPr lang="en-US" sz="2000" dirty="0" smtClean="0"/>
              <a:t>TTF-1</a:t>
            </a:r>
          </a:p>
          <a:p>
            <a:pPr>
              <a:spcBef>
                <a:spcPts val="1200"/>
              </a:spcBef>
            </a:pPr>
            <a:r>
              <a:rPr lang="en-US" sz="2000" dirty="0" smtClean="0"/>
              <a:t>O PTRF (polymerase transcription release factor) </a:t>
            </a:r>
            <a:r>
              <a:rPr lang="el-GR" sz="2000" dirty="0" smtClean="0"/>
              <a:t>αλληλεπιδρά με πολυμεράση και </a:t>
            </a:r>
            <a:r>
              <a:rPr lang="en-US" sz="2000" dirty="0" smtClean="0"/>
              <a:t>TTF-1, </a:t>
            </a:r>
            <a:r>
              <a:rPr lang="el-GR" sz="2000" dirty="0" smtClean="0"/>
              <a:t>αποδεσμεύοντας την πολυμεράση</a:t>
            </a:r>
            <a:endParaRPr lang="el-GR" sz="2000" dirty="0"/>
          </a:p>
        </p:txBody>
      </p:sp>
    </p:spTree>
    <p:extLst>
      <p:ext uri="{BB962C8B-B14F-4D97-AF65-F5344CB8AC3E}">
        <p14:creationId xmlns:p14="http://schemas.microsoft.com/office/powerpoint/2010/main" val="3889233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381000" y="731838"/>
            <a:ext cx="8458200" cy="5592762"/>
          </a:xfrm>
        </p:spPr>
        <p:txBody>
          <a:bodyPr>
            <a:noAutofit/>
          </a:bodyPr>
          <a:lstStyle/>
          <a:p>
            <a:pPr eaLnBrk="1" hangingPunct="1">
              <a:spcBef>
                <a:spcPts val="600"/>
              </a:spcBef>
            </a:pPr>
            <a:r>
              <a:rPr lang="el-GR" sz="2800" dirty="0" smtClean="0"/>
              <a:t>Το προϊόν της μεταγραφής της </a:t>
            </a:r>
            <a:r>
              <a:rPr lang="en-US" sz="2800" dirty="0" smtClean="0"/>
              <a:t>pol I</a:t>
            </a:r>
            <a:r>
              <a:rPr lang="el-GR" sz="2800" dirty="0" smtClean="0"/>
              <a:t> είναι ένα μεγάλο πρόδρομο </a:t>
            </a:r>
            <a:r>
              <a:rPr lang="en-US" sz="2800" dirty="0" err="1" smtClean="0"/>
              <a:t>rRNA</a:t>
            </a:r>
            <a:r>
              <a:rPr lang="el-GR" sz="2800" dirty="0" smtClean="0"/>
              <a:t>. </a:t>
            </a:r>
          </a:p>
          <a:p>
            <a:pPr eaLnBrk="1" hangingPunct="1">
              <a:spcBef>
                <a:spcPts val="600"/>
              </a:spcBef>
            </a:pPr>
            <a:r>
              <a:rPr lang="el-GR" sz="2800" dirty="0" smtClean="0"/>
              <a:t>Το μόριο αυτό υφίσταται εκτεταμένη επεξεργασία. </a:t>
            </a:r>
          </a:p>
          <a:p>
            <a:pPr eaLnBrk="1" hangingPunct="1">
              <a:spcBef>
                <a:spcPts val="600"/>
              </a:spcBef>
            </a:pPr>
            <a:r>
              <a:rPr lang="el-GR" sz="2800" dirty="0" smtClean="0"/>
              <a:t>Ο τερματισμός συμβαίνει σε απόσταση ~1000 βάσεων καθοδικά του 3' άκρου</a:t>
            </a:r>
            <a:r>
              <a:rPr lang="en-US" sz="2800" dirty="0" smtClean="0"/>
              <a:t> </a:t>
            </a:r>
            <a:r>
              <a:rPr lang="el-GR" sz="2800" dirty="0" smtClean="0"/>
              <a:t>του ώριμου </a:t>
            </a:r>
            <a:r>
              <a:rPr lang="en-US" sz="2800" dirty="0" err="1" smtClean="0"/>
              <a:t>rRNA</a:t>
            </a:r>
            <a:r>
              <a:rPr lang="el-GR" sz="2800" dirty="0" smtClean="0"/>
              <a:t>. </a:t>
            </a:r>
          </a:p>
          <a:p>
            <a:pPr eaLnBrk="1" hangingPunct="1">
              <a:spcBef>
                <a:spcPts val="600"/>
              </a:spcBef>
            </a:pPr>
            <a:r>
              <a:rPr lang="el-GR" sz="2800" dirty="0" smtClean="0"/>
              <a:t>Ο τερματισμός προϋποθέτει την αναγνώριση αλληλουχίας τερματισμού 18 βάσεων από βοηθητικό παράγοντα. </a:t>
            </a:r>
          </a:p>
        </p:txBody>
      </p:sp>
    </p:spTree>
    <p:extLst>
      <p:ext uri="{BB962C8B-B14F-4D97-AF65-F5344CB8AC3E}">
        <p14:creationId xmlns:p14="http://schemas.microsoft.com/office/powerpoint/2010/main" val="15790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5"/>
          <p:cNvSpPr txBox="1">
            <a:spLocks noChangeArrowheads="1"/>
          </p:cNvSpPr>
          <p:nvPr/>
        </p:nvSpPr>
        <p:spPr bwMode="auto">
          <a:xfrm>
            <a:off x="4356100" y="223480"/>
            <a:ext cx="4787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dirty="0" smtClean="0">
                <a:latin typeface="+mn-lt"/>
              </a:rPr>
              <a:t>Τα </a:t>
            </a:r>
            <a:r>
              <a:rPr lang="el-GR" dirty="0">
                <a:latin typeface="+mn-lt"/>
              </a:rPr>
              <a:t>ώριμα </a:t>
            </a:r>
            <a:r>
              <a:rPr lang="el-GR" dirty="0" err="1">
                <a:latin typeface="+mn-lt"/>
              </a:rPr>
              <a:t>ευκαρυωτικά</a:t>
            </a:r>
            <a:r>
              <a:rPr lang="el-GR" dirty="0">
                <a:latin typeface="+mn-lt"/>
              </a:rPr>
              <a:t> </a:t>
            </a:r>
            <a:r>
              <a:rPr lang="en-US" dirty="0" err="1">
                <a:latin typeface="+mn-lt"/>
              </a:rPr>
              <a:t>rRNA</a:t>
            </a:r>
            <a:r>
              <a:rPr lang="el-GR" dirty="0">
                <a:latin typeface="+mn-lt"/>
              </a:rPr>
              <a:t> δημιουργούνται από ένα πρωτογενές </a:t>
            </a:r>
            <a:r>
              <a:rPr lang="el-GR" dirty="0" err="1">
                <a:latin typeface="+mn-lt"/>
              </a:rPr>
              <a:t>μετάγραφο</a:t>
            </a:r>
            <a:r>
              <a:rPr lang="el-GR" dirty="0">
                <a:latin typeface="+mn-lt"/>
              </a:rPr>
              <a:t> με φαινόμενα αποκοπής και περιορισμού των άκρων.</a:t>
            </a:r>
          </a:p>
        </p:txBody>
      </p:sp>
      <p:pic>
        <p:nvPicPr>
          <p:cNvPr id="604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0"/>
            <a:ext cx="3722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815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a:noFill/>
        </p:spPr>
        <p:txBody>
          <a:bodyPr>
            <a:normAutofit/>
          </a:bodyPr>
          <a:lstStyle/>
          <a:p>
            <a:pPr eaLnBrk="1" hangingPunct="1"/>
            <a:r>
              <a:rPr lang="el-GR" b="1" dirty="0" smtClean="0">
                <a:solidFill>
                  <a:schemeClr val="tx1">
                    <a:lumMod val="65000"/>
                    <a:lumOff val="35000"/>
                  </a:schemeClr>
                </a:solidFill>
              </a:rPr>
              <a:t>Η </a:t>
            </a:r>
            <a:r>
              <a:rPr lang="en-US" b="1" dirty="0" smtClean="0">
                <a:solidFill>
                  <a:schemeClr val="tx1">
                    <a:lumMod val="65000"/>
                    <a:lumOff val="35000"/>
                  </a:schemeClr>
                </a:solidFill>
              </a:rPr>
              <a:t>RNA pol III</a:t>
            </a:r>
            <a:endParaRPr lang="el-GR" b="1" dirty="0" smtClean="0">
              <a:solidFill>
                <a:schemeClr val="tx1">
                  <a:lumMod val="65000"/>
                  <a:lumOff val="35000"/>
                </a:schemeClr>
              </a:solidFill>
            </a:endParaRPr>
          </a:p>
        </p:txBody>
      </p:sp>
      <p:sp>
        <p:nvSpPr>
          <p:cNvPr id="18434" name="Rectangle 3"/>
          <p:cNvSpPr>
            <a:spLocks noGrp="1" noChangeArrowheads="1"/>
          </p:cNvSpPr>
          <p:nvPr>
            <p:ph type="body" idx="1"/>
          </p:nvPr>
        </p:nvSpPr>
        <p:spPr/>
        <p:txBody>
          <a:bodyPr>
            <a:normAutofit/>
          </a:bodyPr>
          <a:lstStyle/>
          <a:p>
            <a:pPr eaLnBrk="1" hangingPunct="1"/>
            <a:r>
              <a:rPr lang="en-US" b="1" dirty="0" smtClean="0">
                <a:solidFill>
                  <a:schemeClr val="tx1">
                    <a:lumMod val="85000"/>
                    <a:lumOff val="15000"/>
                  </a:schemeClr>
                </a:solidFill>
              </a:rPr>
              <a:t>H RNA pol III </a:t>
            </a:r>
            <a:r>
              <a:rPr lang="el-GR" b="1" dirty="0" smtClean="0">
                <a:solidFill>
                  <a:schemeClr val="tx1">
                    <a:lumMod val="85000"/>
                    <a:lumOff val="15000"/>
                  </a:schemeClr>
                </a:solidFill>
              </a:rPr>
              <a:t>χρησιμοποιεί καθοδικούς και ανοδικούς υποκινητές</a:t>
            </a:r>
          </a:p>
        </p:txBody>
      </p:sp>
    </p:spTree>
    <p:extLst>
      <p:ext uri="{BB962C8B-B14F-4D97-AF65-F5344CB8AC3E}">
        <p14:creationId xmlns:p14="http://schemas.microsoft.com/office/powerpoint/2010/main" val="2015587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457200" y="2895600"/>
            <a:ext cx="8229600" cy="3230563"/>
          </a:xfrm>
        </p:spPr>
        <p:txBody>
          <a:bodyPr/>
          <a:lstStyle/>
          <a:p>
            <a:pPr eaLnBrk="1" hangingPunct="1"/>
            <a:r>
              <a:rPr lang="el-GR" dirty="0" smtClean="0">
                <a:solidFill>
                  <a:schemeClr val="tx1">
                    <a:lumMod val="85000"/>
                    <a:lumOff val="15000"/>
                  </a:schemeClr>
                </a:solidFill>
              </a:rPr>
              <a:t>Οι υποκινητές των 5</a:t>
            </a:r>
            <a:r>
              <a:rPr lang="en-US" dirty="0" smtClean="0">
                <a:solidFill>
                  <a:schemeClr val="tx1">
                    <a:lumMod val="85000"/>
                    <a:lumOff val="15000"/>
                  </a:schemeClr>
                </a:solidFill>
              </a:rPr>
              <a:t>S </a:t>
            </a:r>
            <a:r>
              <a:rPr lang="el-GR" dirty="0" smtClean="0">
                <a:solidFill>
                  <a:schemeClr val="tx1">
                    <a:lumMod val="85000"/>
                    <a:lumOff val="15000"/>
                  </a:schemeClr>
                </a:solidFill>
              </a:rPr>
              <a:t>και </a:t>
            </a:r>
            <a:r>
              <a:rPr lang="en-US" dirty="0" err="1" smtClean="0">
                <a:solidFill>
                  <a:schemeClr val="tx1">
                    <a:lumMod val="85000"/>
                    <a:lumOff val="15000"/>
                  </a:schemeClr>
                </a:solidFill>
              </a:rPr>
              <a:t>tRNA</a:t>
            </a:r>
            <a:r>
              <a:rPr lang="en-US" dirty="0" smtClean="0">
                <a:solidFill>
                  <a:schemeClr val="tx1">
                    <a:lumMod val="85000"/>
                    <a:lumOff val="15000"/>
                  </a:schemeClr>
                </a:solidFill>
              </a:rPr>
              <a:t> </a:t>
            </a:r>
            <a:r>
              <a:rPr lang="el-GR" dirty="0" smtClean="0">
                <a:solidFill>
                  <a:schemeClr val="tx1">
                    <a:lumMod val="85000"/>
                    <a:lumOff val="15000"/>
                  </a:schemeClr>
                </a:solidFill>
              </a:rPr>
              <a:t>είναι καθοδικοί. </a:t>
            </a:r>
          </a:p>
          <a:p>
            <a:pPr eaLnBrk="1" hangingPunct="1"/>
            <a:r>
              <a:rPr lang="el-GR" dirty="0" smtClean="0">
                <a:solidFill>
                  <a:schemeClr val="tx1">
                    <a:lumMod val="85000"/>
                    <a:lumOff val="15000"/>
                  </a:schemeClr>
                </a:solidFill>
              </a:rPr>
              <a:t>Οι υποκινητές των </a:t>
            </a:r>
            <a:r>
              <a:rPr lang="en-US" dirty="0" smtClean="0">
                <a:solidFill>
                  <a:schemeClr val="tx1">
                    <a:lumMod val="85000"/>
                    <a:lumOff val="15000"/>
                  </a:schemeClr>
                </a:solidFill>
              </a:rPr>
              <a:t>snRNA </a:t>
            </a:r>
            <a:r>
              <a:rPr lang="el-GR" dirty="0" smtClean="0">
                <a:solidFill>
                  <a:schemeClr val="tx1">
                    <a:lumMod val="85000"/>
                    <a:lumOff val="15000"/>
                  </a:schemeClr>
                </a:solidFill>
              </a:rPr>
              <a:t>είναι ανοδικοί. </a:t>
            </a:r>
          </a:p>
        </p:txBody>
      </p:sp>
    </p:spTree>
    <p:extLst>
      <p:ext uri="{BB962C8B-B14F-4D97-AF65-F5344CB8AC3E}">
        <p14:creationId xmlns:p14="http://schemas.microsoft.com/office/powerpoint/2010/main" val="2722407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25" name="Rectangle 185"/>
          <p:cNvSpPr>
            <a:spLocks noChangeArrowheads="1"/>
          </p:cNvSpPr>
          <p:nvPr/>
        </p:nvSpPr>
        <p:spPr bwMode="auto">
          <a:xfrm>
            <a:off x="1258888" y="333375"/>
            <a:ext cx="6408737" cy="59753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p>
        </p:txBody>
      </p:sp>
      <p:grpSp>
        <p:nvGrpSpPr>
          <p:cNvPr id="2" name="Group 187"/>
          <p:cNvGrpSpPr>
            <a:grpSpLocks/>
          </p:cNvGrpSpPr>
          <p:nvPr/>
        </p:nvGrpSpPr>
        <p:grpSpPr bwMode="auto">
          <a:xfrm>
            <a:off x="1547813" y="404813"/>
            <a:ext cx="5976937" cy="2316162"/>
            <a:chOff x="975" y="255"/>
            <a:chExt cx="3765" cy="1459"/>
          </a:xfrm>
        </p:grpSpPr>
        <p:sp>
          <p:nvSpPr>
            <p:cNvPr id="19544" name="Line 5"/>
            <p:cNvSpPr>
              <a:spLocks noChangeShapeType="1"/>
            </p:cNvSpPr>
            <p:nvPr/>
          </p:nvSpPr>
          <p:spPr bwMode="auto">
            <a:xfrm>
              <a:off x="2704" y="744"/>
              <a:ext cx="590" cy="0"/>
            </a:xfrm>
            <a:prstGeom prst="line">
              <a:avLst/>
            </a:prstGeom>
            <a:noFill/>
            <a:ln w="381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19545" name="Line 6"/>
            <p:cNvSpPr>
              <a:spLocks noChangeShapeType="1"/>
            </p:cNvSpPr>
            <p:nvPr/>
          </p:nvSpPr>
          <p:spPr bwMode="auto">
            <a:xfrm>
              <a:off x="2029" y="744"/>
              <a:ext cx="0" cy="859"/>
            </a:xfrm>
            <a:prstGeom prst="line">
              <a:avLst/>
            </a:prstGeom>
            <a:noFill/>
            <a:ln w="1905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19546" name="Line 7"/>
            <p:cNvSpPr>
              <a:spLocks noChangeShapeType="1"/>
            </p:cNvSpPr>
            <p:nvPr/>
          </p:nvSpPr>
          <p:spPr bwMode="auto">
            <a:xfrm>
              <a:off x="975" y="959"/>
              <a:ext cx="2741"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47" name="Rectangle 8"/>
            <p:cNvSpPr>
              <a:spLocks noChangeArrowheads="1"/>
            </p:cNvSpPr>
            <p:nvPr/>
          </p:nvSpPr>
          <p:spPr bwMode="auto">
            <a:xfrm>
              <a:off x="1439" y="905"/>
              <a:ext cx="1939" cy="107"/>
            </a:xfrm>
            <a:prstGeom prst="rect">
              <a:avLst/>
            </a:prstGeom>
            <a:solidFill>
              <a:srgbClr val="FFFF66"/>
            </a:solidFill>
            <a:ln w="9525">
              <a:solidFill>
                <a:srgbClr val="000000"/>
              </a:solidFill>
              <a:miter lim="800000"/>
              <a:headEnd/>
              <a:tailEnd/>
            </a:ln>
          </p:spPr>
          <p:txBody>
            <a:bodyPr anchor="ctr"/>
            <a:lstStyle/>
            <a:p>
              <a:endParaRPr lang="el-GR"/>
            </a:p>
          </p:txBody>
        </p:sp>
        <p:sp>
          <p:nvSpPr>
            <p:cNvPr id="19548" name="Rectangle 9"/>
            <p:cNvSpPr>
              <a:spLocks noChangeArrowheads="1"/>
            </p:cNvSpPr>
            <p:nvPr/>
          </p:nvSpPr>
          <p:spPr bwMode="auto">
            <a:xfrm>
              <a:off x="2619" y="905"/>
              <a:ext cx="759" cy="107"/>
            </a:xfrm>
            <a:prstGeom prst="rect">
              <a:avLst/>
            </a:prstGeom>
            <a:solidFill>
              <a:srgbClr val="3333CC"/>
            </a:solidFill>
            <a:ln w="9525">
              <a:solidFill>
                <a:srgbClr val="000000"/>
              </a:solidFill>
              <a:miter lim="800000"/>
              <a:headEnd/>
              <a:tailEnd/>
            </a:ln>
          </p:spPr>
          <p:txBody>
            <a:bodyPr anchor="ctr"/>
            <a:lstStyle/>
            <a:p>
              <a:endParaRPr lang="el-GR"/>
            </a:p>
          </p:txBody>
        </p:sp>
        <p:sp>
          <p:nvSpPr>
            <p:cNvPr id="19549" name="Line 10"/>
            <p:cNvSpPr>
              <a:spLocks noChangeShapeType="1"/>
            </p:cNvSpPr>
            <p:nvPr/>
          </p:nvSpPr>
          <p:spPr bwMode="auto">
            <a:xfrm>
              <a:off x="975" y="1174"/>
              <a:ext cx="2741"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50" name="Rectangle 11"/>
            <p:cNvSpPr>
              <a:spLocks noChangeArrowheads="1"/>
            </p:cNvSpPr>
            <p:nvPr/>
          </p:nvSpPr>
          <p:spPr bwMode="auto">
            <a:xfrm>
              <a:off x="1945" y="1120"/>
              <a:ext cx="1433" cy="107"/>
            </a:xfrm>
            <a:prstGeom prst="rect">
              <a:avLst/>
            </a:prstGeom>
            <a:solidFill>
              <a:srgbClr val="FFFF66"/>
            </a:solidFill>
            <a:ln w="9525">
              <a:solidFill>
                <a:srgbClr val="000000"/>
              </a:solidFill>
              <a:miter lim="800000"/>
              <a:headEnd/>
              <a:tailEnd/>
            </a:ln>
          </p:spPr>
          <p:txBody>
            <a:bodyPr anchor="ctr"/>
            <a:lstStyle/>
            <a:p>
              <a:endParaRPr lang="el-GR"/>
            </a:p>
          </p:txBody>
        </p:sp>
        <p:sp>
          <p:nvSpPr>
            <p:cNvPr id="19551" name="Rectangle 12"/>
            <p:cNvSpPr>
              <a:spLocks noChangeArrowheads="1"/>
            </p:cNvSpPr>
            <p:nvPr/>
          </p:nvSpPr>
          <p:spPr bwMode="auto">
            <a:xfrm>
              <a:off x="2619" y="1120"/>
              <a:ext cx="759" cy="107"/>
            </a:xfrm>
            <a:prstGeom prst="rect">
              <a:avLst/>
            </a:prstGeom>
            <a:solidFill>
              <a:srgbClr val="3333CC"/>
            </a:solidFill>
            <a:ln w="9525">
              <a:solidFill>
                <a:srgbClr val="000000"/>
              </a:solidFill>
              <a:miter lim="800000"/>
              <a:headEnd/>
              <a:tailEnd/>
            </a:ln>
          </p:spPr>
          <p:txBody>
            <a:bodyPr anchor="ctr"/>
            <a:lstStyle/>
            <a:p>
              <a:endParaRPr lang="el-GR"/>
            </a:p>
          </p:txBody>
        </p:sp>
        <p:sp>
          <p:nvSpPr>
            <p:cNvPr id="19552" name="Line 13"/>
            <p:cNvSpPr>
              <a:spLocks noChangeShapeType="1"/>
            </p:cNvSpPr>
            <p:nvPr/>
          </p:nvSpPr>
          <p:spPr bwMode="auto">
            <a:xfrm>
              <a:off x="975" y="1388"/>
              <a:ext cx="2741"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53" name="Rectangle 14"/>
            <p:cNvSpPr>
              <a:spLocks noChangeArrowheads="1"/>
            </p:cNvSpPr>
            <p:nvPr/>
          </p:nvSpPr>
          <p:spPr bwMode="auto">
            <a:xfrm>
              <a:off x="2029" y="1335"/>
              <a:ext cx="1349" cy="107"/>
            </a:xfrm>
            <a:prstGeom prst="rect">
              <a:avLst/>
            </a:prstGeom>
            <a:solidFill>
              <a:srgbClr val="FFFF66"/>
            </a:solidFill>
            <a:ln w="9525">
              <a:solidFill>
                <a:srgbClr val="000000"/>
              </a:solidFill>
              <a:miter lim="800000"/>
              <a:headEnd/>
              <a:tailEnd/>
            </a:ln>
          </p:spPr>
          <p:txBody>
            <a:bodyPr anchor="ctr"/>
            <a:lstStyle/>
            <a:p>
              <a:endParaRPr lang="el-GR"/>
            </a:p>
          </p:txBody>
        </p:sp>
        <p:sp>
          <p:nvSpPr>
            <p:cNvPr id="19554" name="Rectangle 15"/>
            <p:cNvSpPr>
              <a:spLocks noChangeArrowheads="1"/>
            </p:cNvSpPr>
            <p:nvPr/>
          </p:nvSpPr>
          <p:spPr bwMode="auto">
            <a:xfrm>
              <a:off x="2619" y="1335"/>
              <a:ext cx="759" cy="107"/>
            </a:xfrm>
            <a:prstGeom prst="rect">
              <a:avLst/>
            </a:prstGeom>
            <a:solidFill>
              <a:srgbClr val="3333CC"/>
            </a:solidFill>
            <a:ln w="9525">
              <a:solidFill>
                <a:srgbClr val="000000"/>
              </a:solidFill>
              <a:miter lim="800000"/>
              <a:headEnd/>
              <a:tailEnd/>
            </a:ln>
          </p:spPr>
          <p:txBody>
            <a:bodyPr anchor="ctr"/>
            <a:lstStyle/>
            <a:p>
              <a:endParaRPr lang="el-GR"/>
            </a:p>
          </p:txBody>
        </p:sp>
        <p:sp>
          <p:nvSpPr>
            <p:cNvPr id="19555" name="Line 16"/>
            <p:cNvSpPr>
              <a:spLocks noChangeShapeType="1"/>
            </p:cNvSpPr>
            <p:nvPr/>
          </p:nvSpPr>
          <p:spPr bwMode="auto">
            <a:xfrm>
              <a:off x="975" y="1603"/>
              <a:ext cx="2741"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56" name="Rectangle 17"/>
            <p:cNvSpPr>
              <a:spLocks noChangeArrowheads="1"/>
            </p:cNvSpPr>
            <p:nvPr/>
          </p:nvSpPr>
          <p:spPr bwMode="auto">
            <a:xfrm>
              <a:off x="2240" y="1550"/>
              <a:ext cx="1138" cy="107"/>
            </a:xfrm>
            <a:prstGeom prst="rect">
              <a:avLst/>
            </a:prstGeom>
            <a:solidFill>
              <a:srgbClr val="FFFF66"/>
            </a:solidFill>
            <a:ln w="9525">
              <a:solidFill>
                <a:srgbClr val="000000"/>
              </a:solidFill>
              <a:miter lim="800000"/>
              <a:headEnd/>
              <a:tailEnd/>
            </a:ln>
          </p:spPr>
          <p:txBody>
            <a:bodyPr anchor="ctr"/>
            <a:lstStyle/>
            <a:p>
              <a:endParaRPr lang="el-GR"/>
            </a:p>
          </p:txBody>
        </p:sp>
        <p:sp>
          <p:nvSpPr>
            <p:cNvPr id="19557" name="Rectangle 18"/>
            <p:cNvSpPr>
              <a:spLocks noChangeArrowheads="1"/>
            </p:cNvSpPr>
            <p:nvPr/>
          </p:nvSpPr>
          <p:spPr bwMode="auto">
            <a:xfrm>
              <a:off x="2619" y="1550"/>
              <a:ext cx="759" cy="107"/>
            </a:xfrm>
            <a:prstGeom prst="rect">
              <a:avLst/>
            </a:prstGeom>
            <a:solidFill>
              <a:srgbClr val="3333CC"/>
            </a:solidFill>
            <a:ln w="9525">
              <a:solidFill>
                <a:srgbClr val="000000"/>
              </a:solidFill>
              <a:miter lim="800000"/>
              <a:headEnd/>
              <a:tailEnd/>
            </a:ln>
          </p:spPr>
          <p:txBody>
            <a:bodyPr anchor="ctr"/>
            <a:lstStyle/>
            <a:p>
              <a:endParaRPr lang="el-GR"/>
            </a:p>
          </p:txBody>
        </p:sp>
        <p:sp>
          <p:nvSpPr>
            <p:cNvPr id="19558" name="Line 19"/>
            <p:cNvSpPr>
              <a:spLocks noChangeShapeType="1"/>
            </p:cNvSpPr>
            <p:nvPr/>
          </p:nvSpPr>
          <p:spPr bwMode="auto">
            <a:xfrm>
              <a:off x="1144" y="744"/>
              <a:ext cx="1475"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59" name="Line 20"/>
            <p:cNvSpPr>
              <a:spLocks noChangeShapeType="1"/>
            </p:cNvSpPr>
            <p:nvPr/>
          </p:nvSpPr>
          <p:spPr bwMode="auto">
            <a:xfrm>
              <a:off x="1186" y="637"/>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60" name="Line 21"/>
            <p:cNvSpPr>
              <a:spLocks noChangeShapeType="1"/>
            </p:cNvSpPr>
            <p:nvPr/>
          </p:nvSpPr>
          <p:spPr bwMode="auto">
            <a:xfrm>
              <a:off x="2029" y="422"/>
              <a:ext cx="0" cy="3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61" name="AutoShape 22"/>
            <p:cNvSpPr>
              <a:spLocks noChangeArrowheads="1"/>
            </p:cNvSpPr>
            <p:nvPr/>
          </p:nvSpPr>
          <p:spPr bwMode="auto">
            <a:xfrm>
              <a:off x="2029" y="422"/>
              <a:ext cx="380" cy="161"/>
            </a:xfrm>
            <a:prstGeom prst="homePlate">
              <a:avLst>
                <a:gd name="adj" fmla="val 59006"/>
              </a:avLst>
            </a:prstGeom>
            <a:solidFill>
              <a:srgbClr val="00CC99"/>
            </a:solidFill>
            <a:ln w="9525">
              <a:solidFill>
                <a:srgbClr val="000000"/>
              </a:solidFill>
              <a:miter lim="800000"/>
              <a:headEnd/>
              <a:tailEnd/>
            </a:ln>
          </p:spPr>
          <p:txBody>
            <a:bodyPr anchor="ctr"/>
            <a:lstStyle/>
            <a:p>
              <a:endParaRPr lang="el-GR"/>
            </a:p>
          </p:txBody>
        </p:sp>
        <p:sp>
          <p:nvSpPr>
            <p:cNvPr id="19562" name="Text Box 23"/>
            <p:cNvSpPr txBox="1">
              <a:spLocks noChangeArrowheads="1"/>
            </p:cNvSpPr>
            <p:nvPr/>
          </p:nvSpPr>
          <p:spPr bwMode="auto">
            <a:xfrm>
              <a:off x="2041" y="445"/>
              <a:ext cx="2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1000" b="1">
                  <a:solidFill>
                    <a:srgbClr val="000000"/>
                  </a:solidFill>
                </a:rPr>
                <a:t>έναρξη</a:t>
              </a:r>
              <a:endParaRPr lang="el-GR" sz="2400"/>
            </a:p>
          </p:txBody>
        </p:sp>
        <p:sp>
          <p:nvSpPr>
            <p:cNvPr id="19563" name="Line 24"/>
            <p:cNvSpPr>
              <a:spLocks noChangeShapeType="1"/>
            </p:cNvSpPr>
            <p:nvPr/>
          </p:nvSpPr>
          <p:spPr bwMode="auto">
            <a:xfrm>
              <a:off x="1607" y="422"/>
              <a:ext cx="85"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64" name="Text Box 25"/>
            <p:cNvSpPr txBox="1">
              <a:spLocks noChangeArrowheads="1"/>
            </p:cNvSpPr>
            <p:nvPr/>
          </p:nvSpPr>
          <p:spPr bwMode="auto">
            <a:xfrm>
              <a:off x="1562" y="255"/>
              <a:ext cx="2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0000"/>
                  </a:solidFill>
                </a:rPr>
                <a:t>10bp</a:t>
              </a:r>
              <a:endParaRPr lang="el-GR" sz="2400"/>
            </a:p>
          </p:txBody>
        </p:sp>
        <p:sp>
          <p:nvSpPr>
            <p:cNvPr id="19565" name="Line 26"/>
            <p:cNvSpPr>
              <a:spLocks noChangeShapeType="1"/>
            </p:cNvSpPr>
            <p:nvPr/>
          </p:nvSpPr>
          <p:spPr bwMode="auto">
            <a:xfrm>
              <a:off x="1270" y="637"/>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66" name="Line 27"/>
            <p:cNvSpPr>
              <a:spLocks noChangeShapeType="1"/>
            </p:cNvSpPr>
            <p:nvPr/>
          </p:nvSpPr>
          <p:spPr bwMode="auto">
            <a:xfrm>
              <a:off x="1354" y="637"/>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67" name="Line 28"/>
            <p:cNvSpPr>
              <a:spLocks noChangeShapeType="1"/>
            </p:cNvSpPr>
            <p:nvPr/>
          </p:nvSpPr>
          <p:spPr bwMode="auto">
            <a:xfrm>
              <a:off x="1439" y="637"/>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68" name="Line 29"/>
            <p:cNvSpPr>
              <a:spLocks noChangeShapeType="1"/>
            </p:cNvSpPr>
            <p:nvPr/>
          </p:nvSpPr>
          <p:spPr bwMode="auto">
            <a:xfrm>
              <a:off x="1523" y="637"/>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69" name="Line 30"/>
            <p:cNvSpPr>
              <a:spLocks noChangeShapeType="1"/>
            </p:cNvSpPr>
            <p:nvPr/>
          </p:nvSpPr>
          <p:spPr bwMode="auto">
            <a:xfrm>
              <a:off x="1607" y="637"/>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70" name="Line 31"/>
            <p:cNvSpPr>
              <a:spLocks noChangeShapeType="1"/>
            </p:cNvSpPr>
            <p:nvPr/>
          </p:nvSpPr>
          <p:spPr bwMode="auto">
            <a:xfrm>
              <a:off x="1692" y="637"/>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71" name="Line 32"/>
            <p:cNvSpPr>
              <a:spLocks noChangeShapeType="1"/>
            </p:cNvSpPr>
            <p:nvPr/>
          </p:nvSpPr>
          <p:spPr bwMode="auto">
            <a:xfrm>
              <a:off x="1776" y="637"/>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72" name="Line 33"/>
            <p:cNvSpPr>
              <a:spLocks noChangeShapeType="1"/>
            </p:cNvSpPr>
            <p:nvPr/>
          </p:nvSpPr>
          <p:spPr bwMode="auto">
            <a:xfrm>
              <a:off x="1860" y="637"/>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73" name="Line 34"/>
            <p:cNvSpPr>
              <a:spLocks noChangeShapeType="1"/>
            </p:cNvSpPr>
            <p:nvPr/>
          </p:nvSpPr>
          <p:spPr bwMode="auto">
            <a:xfrm>
              <a:off x="1945" y="637"/>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74" name="Line 35"/>
            <p:cNvSpPr>
              <a:spLocks noChangeShapeType="1"/>
            </p:cNvSpPr>
            <p:nvPr/>
          </p:nvSpPr>
          <p:spPr bwMode="auto">
            <a:xfrm>
              <a:off x="2113" y="637"/>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75" name="Line 36"/>
            <p:cNvSpPr>
              <a:spLocks noChangeShapeType="1"/>
            </p:cNvSpPr>
            <p:nvPr/>
          </p:nvSpPr>
          <p:spPr bwMode="auto">
            <a:xfrm>
              <a:off x="2198" y="637"/>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76" name="Line 37"/>
            <p:cNvSpPr>
              <a:spLocks noChangeShapeType="1"/>
            </p:cNvSpPr>
            <p:nvPr/>
          </p:nvSpPr>
          <p:spPr bwMode="auto">
            <a:xfrm>
              <a:off x="2282" y="637"/>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77" name="Line 38"/>
            <p:cNvSpPr>
              <a:spLocks noChangeShapeType="1"/>
            </p:cNvSpPr>
            <p:nvPr/>
          </p:nvSpPr>
          <p:spPr bwMode="auto">
            <a:xfrm>
              <a:off x="2366" y="637"/>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78" name="Line 39"/>
            <p:cNvSpPr>
              <a:spLocks noChangeShapeType="1"/>
            </p:cNvSpPr>
            <p:nvPr/>
          </p:nvSpPr>
          <p:spPr bwMode="auto">
            <a:xfrm>
              <a:off x="2451" y="637"/>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79" name="Line 40"/>
            <p:cNvSpPr>
              <a:spLocks noChangeShapeType="1"/>
            </p:cNvSpPr>
            <p:nvPr/>
          </p:nvSpPr>
          <p:spPr bwMode="auto">
            <a:xfrm>
              <a:off x="2535" y="637"/>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80" name="Text Box 41"/>
            <p:cNvSpPr txBox="1">
              <a:spLocks noChangeArrowheads="1"/>
            </p:cNvSpPr>
            <p:nvPr/>
          </p:nvSpPr>
          <p:spPr bwMode="auto">
            <a:xfrm>
              <a:off x="3884" y="475"/>
              <a:ext cx="8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1600" b="1">
                  <a:solidFill>
                    <a:srgbClr val="000000"/>
                  </a:solidFill>
                </a:rPr>
                <a:t>Μεταγραφή</a:t>
              </a:r>
              <a:endParaRPr lang="el-GR" sz="3200"/>
            </a:p>
          </p:txBody>
        </p:sp>
        <p:grpSp>
          <p:nvGrpSpPr>
            <p:cNvPr id="19581" name="Group 42"/>
            <p:cNvGrpSpPr>
              <a:grpSpLocks/>
            </p:cNvGrpSpPr>
            <p:nvPr/>
          </p:nvGrpSpPr>
          <p:grpSpPr bwMode="auto">
            <a:xfrm>
              <a:off x="3969" y="880"/>
              <a:ext cx="126" cy="162"/>
              <a:chOff x="2256" y="2236"/>
              <a:chExt cx="144" cy="144"/>
            </a:xfrm>
          </p:grpSpPr>
          <p:sp>
            <p:nvSpPr>
              <p:cNvPr id="19613" name="Line 43"/>
              <p:cNvSpPr>
                <a:spLocks noChangeShapeType="1"/>
              </p:cNvSpPr>
              <p:nvPr/>
            </p:nvSpPr>
            <p:spPr bwMode="auto">
              <a:xfrm>
                <a:off x="2256" y="2304"/>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614" name="Line 44"/>
              <p:cNvSpPr>
                <a:spLocks noChangeShapeType="1"/>
              </p:cNvSpPr>
              <p:nvPr/>
            </p:nvSpPr>
            <p:spPr bwMode="auto">
              <a:xfrm rot="5351584">
                <a:off x="2257" y="2307"/>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9582" name="Group 45"/>
            <p:cNvGrpSpPr>
              <a:grpSpLocks/>
            </p:cNvGrpSpPr>
            <p:nvPr/>
          </p:nvGrpSpPr>
          <p:grpSpPr bwMode="auto">
            <a:xfrm>
              <a:off x="4306" y="880"/>
              <a:ext cx="127" cy="162"/>
              <a:chOff x="2256" y="2236"/>
              <a:chExt cx="144" cy="144"/>
            </a:xfrm>
          </p:grpSpPr>
          <p:sp>
            <p:nvSpPr>
              <p:cNvPr id="19611" name="Line 46"/>
              <p:cNvSpPr>
                <a:spLocks noChangeShapeType="1"/>
              </p:cNvSpPr>
              <p:nvPr/>
            </p:nvSpPr>
            <p:spPr bwMode="auto">
              <a:xfrm>
                <a:off x="2256" y="2304"/>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612" name="Line 47"/>
              <p:cNvSpPr>
                <a:spLocks noChangeShapeType="1"/>
              </p:cNvSpPr>
              <p:nvPr/>
            </p:nvSpPr>
            <p:spPr bwMode="auto">
              <a:xfrm rot="5351584">
                <a:off x="2257" y="2307"/>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9583" name="Group 48"/>
            <p:cNvGrpSpPr>
              <a:grpSpLocks/>
            </p:cNvGrpSpPr>
            <p:nvPr/>
          </p:nvGrpSpPr>
          <p:grpSpPr bwMode="auto">
            <a:xfrm>
              <a:off x="4137" y="880"/>
              <a:ext cx="127" cy="162"/>
              <a:chOff x="2256" y="2236"/>
              <a:chExt cx="144" cy="144"/>
            </a:xfrm>
          </p:grpSpPr>
          <p:sp>
            <p:nvSpPr>
              <p:cNvPr id="19609" name="Line 49"/>
              <p:cNvSpPr>
                <a:spLocks noChangeShapeType="1"/>
              </p:cNvSpPr>
              <p:nvPr/>
            </p:nvSpPr>
            <p:spPr bwMode="auto">
              <a:xfrm>
                <a:off x="2256" y="2304"/>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610" name="Line 50"/>
              <p:cNvSpPr>
                <a:spLocks noChangeShapeType="1"/>
              </p:cNvSpPr>
              <p:nvPr/>
            </p:nvSpPr>
            <p:spPr bwMode="auto">
              <a:xfrm rot="5351584">
                <a:off x="2257" y="2307"/>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9584" name="Group 51"/>
            <p:cNvGrpSpPr>
              <a:grpSpLocks/>
            </p:cNvGrpSpPr>
            <p:nvPr/>
          </p:nvGrpSpPr>
          <p:grpSpPr bwMode="auto">
            <a:xfrm>
              <a:off x="4137" y="1095"/>
              <a:ext cx="127" cy="161"/>
              <a:chOff x="2256" y="2236"/>
              <a:chExt cx="144" cy="144"/>
            </a:xfrm>
          </p:grpSpPr>
          <p:sp>
            <p:nvSpPr>
              <p:cNvPr id="19607" name="Line 52"/>
              <p:cNvSpPr>
                <a:spLocks noChangeShapeType="1"/>
              </p:cNvSpPr>
              <p:nvPr/>
            </p:nvSpPr>
            <p:spPr bwMode="auto">
              <a:xfrm>
                <a:off x="2256" y="2304"/>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608" name="Line 53"/>
              <p:cNvSpPr>
                <a:spLocks noChangeShapeType="1"/>
              </p:cNvSpPr>
              <p:nvPr/>
            </p:nvSpPr>
            <p:spPr bwMode="auto">
              <a:xfrm rot="5351584">
                <a:off x="2257" y="2307"/>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9585" name="Line 54"/>
            <p:cNvSpPr>
              <a:spLocks noChangeShapeType="1"/>
            </p:cNvSpPr>
            <p:nvPr/>
          </p:nvSpPr>
          <p:spPr bwMode="auto">
            <a:xfrm>
              <a:off x="4151" y="1608"/>
              <a:ext cx="12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86" name="Line 55"/>
            <p:cNvSpPr>
              <a:spLocks noChangeShapeType="1"/>
            </p:cNvSpPr>
            <p:nvPr/>
          </p:nvSpPr>
          <p:spPr bwMode="auto">
            <a:xfrm>
              <a:off x="3378" y="744"/>
              <a:ext cx="338"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87" name="AutoShape 56"/>
            <p:cNvSpPr>
              <a:spLocks/>
            </p:cNvSpPr>
            <p:nvPr/>
          </p:nvSpPr>
          <p:spPr bwMode="auto">
            <a:xfrm>
              <a:off x="2662" y="637"/>
              <a:ext cx="42" cy="214"/>
            </a:xfrm>
            <a:prstGeom prst="leftBracket">
              <a:avLst>
                <a:gd name="adj" fmla="val 42460"/>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19588" name="AutoShape 57"/>
            <p:cNvSpPr>
              <a:spLocks/>
            </p:cNvSpPr>
            <p:nvPr/>
          </p:nvSpPr>
          <p:spPr bwMode="auto">
            <a:xfrm>
              <a:off x="3294" y="637"/>
              <a:ext cx="42" cy="214"/>
            </a:xfrm>
            <a:prstGeom prst="rightBracket">
              <a:avLst>
                <a:gd name="adj" fmla="val 42460"/>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19589" name="Text Box 58"/>
            <p:cNvSpPr txBox="1">
              <a:spLocks noChangeArrowheads="1"/>
            </p:cNvSpPr>
            <p:nvPr/>
          </p:nvSpPr>
          <p:spPr bwMode="auto">
            <a:xfrm>
              <a:off x="2896" y="606"/>
              <a:ext cx="21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0000"/>
                  </a:solidFill>
                </a:rPr>
                <a:t>2 kb</a:t>
              </a:r>
              <a:endParaRPr lang="el-GR" sz="2400"/>
            </a:p>
          </p:txBody>
        </p:sp>
        <p:grpSp>
          <p:nvGrpSpPr>
            <p:cNvPr id="19590" name="Group 59"/>
            <p:cNvGrpSpPr>
              <a:grpSpLocks/>
            </p:cNvGrpSpPr>
            <p:nvPr/>
          </p:nvGrpSpPr>
          <p:grpSpPr bwMode="auto">
            <a:xfrm>
              <a:off x="2927" y="1484"/>
              <a:ext cx="140" cy="230"/>
              <a:chOff x="3078" y="1717"/>
              <a:chExt cx="160" cy="206"/>
            </a:xfrm>
          </p:grpSpPr>
          <p:sp>
            <p:nvSpPr>
              <p:cNvPr id="19604" name="Rectangle 60"/>
              <p:cNvSpPr>
                <a:spLocks noChangeArrowheads="1"/>
              </p:cNvSpPr>
              <p:nvPr/>
            </p:nvSpPr>
            <p:spPr bwMode="auto">
              <a:xfrm rot="2060302">
                <a:off x="3141" y="1717"/>
                <a:ext cx="34" cy="206"/>
              </a:xfrm>
              <a:prstGeom prst="rect">
                <a:avLst/>
              </a:prstGeom>
              <a:solidFill>
                <a:srgbClr val="FFFFFF"/>
              </a:solidFill>
              <a:ln w="9525">
                <a:solidFill>
                  <a:srgbClr val="000000"/>
                </a:solidFill>
                <a:miter lim="800000"/>
                <a:headEnd/>
                <a:tailEnd/>
              </a:ln>
            </p:spPr>
            <p:txBody>
              <a:bodyPr anchor="ctr"/>
              <a:lstStyle/>
              <a:p>
                <a:endParaRPr lang="el-GR"/>
              </a:p>
            </p:txBody>
          </p:sp>
          <p:sp>
            <p:nvSpPr>
              <p:cNvPr id="19605" name="Line 61"/>
              <p:cNvSpPr>
                <a:spLocks noChangeShapeType="1"/>
              </p:cNvSpPr>
              <p:nvPr/>
            </p:nvSpPr>
            <p:spPr bwMode="auto">
              <a:xfrm rot="-752118">
                <a:off x="3078" y="1886"/>
                <a:ext cx="41" cy="3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606" name="Line 62"/>
              <p:cNvSpPr>
                <a:spLocks noChangeShapeType="1"/>
              </p:cNvSpPr>
              <p:nvPr/>
            </p:nvSpPr>
            <p:spPr bwMode="auto">
              <a:xfrm rot="-752118">
                <a:off x="3197" y="1721"/>
                <a:ext cx="41" cy="3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9591" name="Group 63"/>
            <p:cNvGrpSpPr>
              <a:grpSpLocks/>
            </p:cNvGrpSpPr>
            <p:nvPr/>
          </p:nvGrpSpPr>
          <p:grpSpPr bwMode="auto">
            <a:xfrm>
              <a:off x="2934" y="1269"/>
              <a:ext cx="140" cy="230"/>
              <a:chOff x="3078" y="1717"/>
              <a:chExt cx="160" cy="206"/>
            </a:xfrm>
          </p:grpSpPr>
          <p:sp>
            <p:nvSpPr>
              <p:cNvPr id="19601" name="Rectangle 64"/>
              <p:cNvSpPr>
                <a:spLocks noChangeArrowheads="1"/>
              </p:cNvSpPr>
              <p:nvPr/>
            </p:nvSpPr>
            <p:spPr bwMode="auto">
              <a:xfrm rot="2060302">
                <a:off x="3141" y="1717"/>
                <a:ext cx="34" cy="206"/>
              </a:xfrm>
              <a:prstGeom prst="rect">
                <a:avLst/>
              </a:prstGeom>
              <a:solidFill>
                <a:srgbClr val="FFFFFF"/>
              </a:solidFill>
              <a:ln w="9525">
                <a:solidFill>
                  <a:srgbClr val="000000"/>
                </a:solidFill>
                <a:miter lim="800000"/>
                <a:headEnd/>
                <a:tailEnd/>
              </a:ln>
            </p:spPr>
            <p:txBody>
              <a:bodyPr anchor="ctr"/>
              <a:lstStyle/>
              <a:p>
                <a:endParaRPr lang="el-GR"/>
              </a:p>
            </p:txBody>
          </p:sp>
          <p:sp>
            <p:nvSpPr>
              <p:cNvPr id="19602" name="Line 65"/>
              <p:cNvSpPr>
                <a:spLocks noChangeShapeType="1"/>
              </p:cNvSpPr>
              <p:nvPr/>
            </p:nvSpPr>
            <p:spPr bwMode="auto">
              <a:xfrm rot="-752118">
                <a:off x="3078" y="1886"/>
                <a:ext cx="41" cy="3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603" name="Line 66"/>
              <p:cNvSpPr>
                <a:spLocks noChangeShapeType="1"/>
              </p:cNvSpPr>
              <p:nvPr/>
            </p:nvSpPr>
            <p:spPr bwMode="auto">
              <a:xfrm rot="-752118">
                <a:off x="3197" y="1721"/>
                <a:ext cx="41" cy="3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9592" name="Group 67"/>
            <p:cNvGrpSpPr>
              <a:grpSpLocks/>
            </p:cNvGrpSpPr>
            <p:nvPr/>
          </p:nvGrpSpPr>
          <p:grpSpPr bwMode="auto">
            <a:xfrm>
              <a:off x="2941" y="1054"/>
              <a:ext cx="140" cy="230"/>
              <a:chOff x="3078" y="1717"/>
              <a:chExt cx="160" cy="206"/>
            </a:xfrm>
          </p:grpSpPr>
          <p:sp>
            <p:nvSpPr>
              <p:cNvPr id="19598" name="Rectangle 68"/>
              <p:cNvSpPr>
                <a:spLocks noChangeArrowheads="1"/>
              </p:cNvSpPr>
              <p:nvPr/>
            </p:nvSpPr>
            <p:spPr bwMode="auto">
              <a:xfrm rot="2060302">
                <a:off x="3141" y="1717"/>
                <a:ext cx="34" cy="206"/>
              </a:xfrm>
              <a:prstGeom prst="rect">
                <a:avLst/>
              </a:prstGeom>
              <a:solidFill>
                <a:srgbClr val="FFFFFF"/>
              </a:solidFill>
              <a:ln w="9525">
                <a:solidFill>
                  <a:srgbClr val="000000"/>
                </a:solidFill>
                <a:miter lim="800000"/>
                <a:headEnd/>
                <a:tailEnd/>
              </a:ln>
            </p:spPr>
            <p:txBody>
              <a:bodyPr anchor="ctr"/>
              <a:lstStyle/>
              <a:p>
                <a:endParaRPr lang="el-GR"/>
              </a:p>
            </p:txBody>
          </p:sp>
          <p:sp>
            <p:nvSpPr>
              <p:cNvPr id="19599" name="Line 69"/>
              <p:cNvSpPr>
                <a:spLocks noChangeShapeType="1"/>
              </p:cNvSpPr>
              <p:nvPr/>
            </p:nvSpPr>
            <p:spPr bwMode="auto">
              <a:xfrm rot="-752118">
                <a:off x="3078" y="1886"/>
                <a:ext cx="41" cy="3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600" name="Line 70"/>
              <p:cNvSpPr>
                <a:spLocks noChangeShapeType="1"/>
              </p:cNvSpPr>
              <p:nvPr/>
            </p:nvSpPr>
            <p:spPr bwMode="auto">
              <a:xfrm rot="-752118">
                <a:off x="3197" y="1721"/>
                <a:ext cx="41" cy="3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9593" name="Group 71"/>
            <p:cNvGrpSpPr>
              <a:grpSpLocks/>
            </p:cNvGrpSpPr>
            <p:nvPr/>
          </p:nvGrpSpPr>
          <p:grpSpPr bwMode="auto">
            <a:xfrm>
              <a:off x="2948" y="839"/>
              <a:ext cx="141" cy="231"/>
              <a:chOff x="3078" y="1717"/>
              <a:chExt cx="160" cy="206"/>
            </a:xfrm>
          </p:grpSpPr>
          <p:sp>
            <p:nvSpPr>
              <p:cNvPr id="19595" name="Rectangle 72"/>
              <p:cNvSpPr>
                <a:spLocks noChangeArrowheads="1"/>
              </p:cNvSpPr>
              <p:nvPr/>
            </p:nvSpPr>
            <p:spPr bwMode="auto">
              <a:xfrm rot="2060302">
                <a:off x="3141" y="1717"/>
                <a:ext cx="34" cy="206"/>
              </a:xfrm>
              <a:prstGeom prst="rect">
                <a:avLst/>
              </a:prstGeom>
              <a:solidFill>
                <a:srgbClr val="FFFFFF"/>
              </a:solidFill>
              <a:ln w="9525">
                <a:solidFill>
                  <a:srgbClr val="000000"/>
                </a:solidFill>
                <a:miter lim="800000"/>
                <a:headEnd/>
                <a:tailEnd/>
              </a:ln>
            </p:spPr>
            <p:txBody>
              <a:bodyPr anchor="ctr"/>
              <a:lstStyle/>
              <a:p>
                <a:endParaRPr lang="el-GR"/>
              </a:p>
            </p:txBody>
          </p:sp>
          <p:sp>
            <p:nvSpPr>
              <p:cNvPr id="19596" name="Line 73"/>
              <p:cNvSpPr>
                <a:spLocks noChangeShapeType="1"/>
              </p:cNvSpPr>
              <p:nvPr/>
            </p:nvSpPr>
            <p:spPr bwMode="auto">
              <a:xfrm rot="-752118">
                <a:off x="3078" y="1886"/>
                <a:ext cx="41" cy="3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97" name="Line 74"/>
              <p:cNvSpPr>
                <a:spLocks noChangeShapeType="1"/>
              </p:cNvSpPr>
              <p:nvPr/>
            </p:nvSpPr>
            <p:spPr bwMode="auto">
              <a:xfrm rot="-752118">
                <a:off x="3197" y="1721"/>
                <a:ext cx="41" cy="3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9594" name="Line 75"/>
            <p:cNvSpPr>
              <a:spLocks noChangeShapeType="1"/>
            </p:cNvSpPr>
            <p:nvPr/>
          </p:nvSpPr>
          <p:spPr bwMode="auto">
            <a:xfrm>
              <a:off x="4146" y="1388"/>
              <a:ext cx="12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1" name="Group 186"/>
          <p:cNvGrpSpPr>
            <a:grpSpLocks/>
          </p:cNvGrpSpPr>
          <p:nvPr/>
        </p:nvGrpSpPr>
        <p:grpSpPr bwMode="auto">
          <a:xfrm>
            <a:off x="1331913" y="3632200"/>
            <a:ext cx="6192837" cy="2460625"/>
            <a:chOff x="839" y="2288"/>
            <a:chExt cx="3901" cy="1550"/>
          </a:xfrm>
        </p:grpSpPr>
        <p:sp>
          <p:nvSpPr>
            <p:cNvPr id="19461" name="AutoShape 173"/>
            <p:cNvSpPr>
              <a:spLocks noChangeAspect="1" noChangeArrowheads="1" noTextEdit="1"/>
            </p:cNvSpPr>
            <p:nvPr/>
          </p:nvSpPr>
          <p:spPr bwMode="auto">
            <a:xfrm>
              <a:off x="839" y="2296"/>
              <a:ext cx="3741"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19462" name="Line 172"/>
            <p:cNvSpPr>
              <a:spLocks noChangeShapeType="1"/>
            </p:cNvSpPr>
            <p:nvPr/>
          </p:nvSpPr>
          <p:spPr bwMode="auto">
            <a:xfrm>
              <a:off x="2762" y="2746"/>
              <a:ext cx="577" cy="0"/>
            </a:xfrm>
            <a:prstGeom prst="line">
              <a:avLst/>
            </a:prstGeom>
            <a:noFill/>
            <a:ln w="381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19463" name="Line 171"/>
            <p:cNvSpPr>
              <a:spLocks noChangeShapeType="1"/>
            </p:cNvSpPr>
            <p:nvPr/>
          </p:nvSpPr>
          <p:spPr bwMode="auto">
            <a:xfrm>
              <a:off x="2100" y="2746"/>
              <a:ext cx="0" cy="991"/>
            </a:xfrm>
            <a:prstGeom prst="line">
              <a:avLst/>
            </a:prstGeom>
            <a:noFill/>
            <a:ln w="1905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19464" name="Line 170"/>
            <p:cNvSpPr>
              <a:spLocks noChangeShapeType="1"/>
            </p:cNvSpPr>
            <p:nvPr/>
          </p:nvSpPr>
          <p:spPr bwMode="auto">
            <a:xfrm>
              <a:off x="1066" y="2945"/>
              <a:ext cx="2687"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65" name="Rectangle 169"/>
            <p:cNvSpPr>
              <a:spLocks noChangeArrowheads="1"/>
            </p:cNvSpPr>
            <p:nvPr/>
          </p:nvSpPr>
          <p:spPr bwMode="auto">
            <a:xfrm>
              <a:off x="1521" y="2894"/>
              <a:ext cx="1901" cy="100"/>
            </a:xfrm>
            <a:prstGeom prst="rect">
              <a:avLst/>
            </a:prstGeom>
            <a:solidFill>
              <a:srgbClr val="FFFF66"/>
            </a:solidFill>
            <a:ln w="9525">
              <a:solidFill>
                <a:srgbClr val="000000"/>
              </a:solidFill>
              <a:miter lim="800000"/>
              <a:headEnd/>
              <a:tailEnd/>
            </a:ln>
          </p:spPr>
          <p:txBody>
            <a:bodyPr anchor="ctr"/>
            <a:lstStyle/>
            <a:p>
              <a:endParaRPr lang="el-GR"/>
            </a:p>
          </p:txBody>
        </p:sp>
        <p:sp>
          <p:nvSpPr>
            <p:cNvPr id="19466" name="Rectangle 168"/>
            <p:cNvSpPr>
              <a:spLocks noChangeArrowheads="1"/>
            </p:cNvSpPr>
            <p:nvPr/>
          </p:nvSpPr>
          <p:spPr bwMode="auto">
            <a:xfrm>
              <a:off x="2679" y="2894"/>
              <a:ext cx="743" cy="100"/>
            </a:xfrm>
            <a:prstGeom prst="rect">
              <a:avLst/>
            </a:prstGeom>
            <a:solidFill>
              <a:srgbClr val="3333CC"/>
            </a:solidFill>
            <a:ln w="9525">
              <a:solidFill>
                <a:srgbClr val="000000"/>
              </a:solidFill>
              <a:miter lim="800000"/>
              <a:headEnd/>
              <a:tailEnd/>
            </a:ln>
          </p:spPr>
          <p:txBody>
            <a:bodyPr anchor="ctr"/>
            <a:lstStyle/>
            <a:p>
              <a:endParaRPr lang="el-GR"/>
            </a:p>
          </p:txBody>
        </p:sp>
        <p:sp>
          <p:nvSpPr>
            <p:cNvPr id="19467" name="Line 167"/>
            <p:cNvSpPr>
              <a:spLocks noChangeShapeType="1"/>
            </p:cNvSpPr>
            <p:nvPr/>
          </p:nvSpPr>
          <p:spPr bwMode="auto">
            <a:xfrm>
              <a:off x="1066" y="3142"/>
              <a:ext cx="2687"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68" name="Rectangle 166"/>
            <p:cNvSpPr>
              <a:spLocks noChangeArrowheads="1"/>
            </p:cNvSpPr>
            <p:nvPr/>
          </p:nvSpPr>
          <p:spPr bwMode="auto">
            <a:xfrm>
              <a:off x="2017" y="3093"/>
              <a:ext cx="1405" cy="100"/>
            </a:xfrm>
            <a:prstGeom prst="rect">
              <a:avLst/>
            </a:prstGeom>
            <a:solidFill>
              <a:srgbClr val="FFFF66"/>
            </a:solidFill>
            <a:ln w="9525">
              <a:solidFill>
                <a:srgbClr val="000000"/>
              </a:solidFill>
              <a:miter lim="800000"/>
              <a:headEnd/>
              <a:tailEnd/>
            </a:ln>
          </p:spPr>
          <p:txBody>
            <a:bodyPr anchor="ctr"/>
            <a:lstStyle/>
            <a:p>
              <a:endParaRPr lang="el-GR"/>
            </a:p>
          </p:txBody>
        </p:sp>
        <p:sp>
          <p:nvSpPr>
            <p:cNvPr id="19469" name="Rectangle 165"/>
            <p:cNvSpPr>
              <a:spLocks noChangeArrowheads="1"/>
            </p:cNvSpPr>
            <p:nvPr/>
          </p:nvSpPr>
          <p:spPr bwMode="auto">
            <a:xfrm>
              <a:off x="2679" y="3093"/>
              <a:ext cx="743" cy="100"/>
            </a:xfrm>
            <a:prstGeom prst="rect">
              <a:avLst/>
            </a:prstGeom>
            <a:solidFill>
              <a:srgbClr val="3333CC"/>
            </a:solidFill>
            <a:ln w="9525">
              <a:solidFill>
                <a:srgbClr val="000000"/>
              </a:solidFill>
              <a:miter lim="800000"/>
              <a:headEnd/>
              <a:tailEnd/>
            </a:ln>
          </p:spPr>
          <p:txBody>
            <a:bodyPr anchor="ctr"/>
            <a:lstStyle/>
            <a:p>
              <a:endParaRPr lang="el-GR"/>
            </a:p>
          </p:txBody>
        </p:sp>
        <p:sp>
          <p:nvSpPr>
            <p:cNvPr id="19470" name="Line 164"/>
            <p:cNvSpPr>
              <a:spLocks noChangeShapeType="1"/>
            </p:cNvSpPr>
            <p:nvPr/>
          </p:nvSpPr>
          <p:spPr bwMode="auto">
            <a:xfrm>
              <a:off x="1066" y="3341"/>
              <a:ext cx="2687"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71" name="Rectangle 163"/>
            <p:cNvSpPr>
              <a:spLocks noChangeArrowheads="1"/>
            </p:cNvSpPr>
            <p:nvPr/>
          </p:nvSpPr>
          <p:spPr bwMode="auto">
            <a:xfrm>
              <a:off x="2100" y="3290"/>
              <a:ext cx="1322" cy="100"/>
            </a:xfrm>
            <a:prstGeom prst="rect">
              <a:avLst/>
            </a:prstGeom>
            <a:solidFill>
              <a:srgbClr val="FFFF66"/>
            </a:solidFill>
            <a:ln w="9525">
              <a:solidFill>
                <a:srgbClr val="000000"/>
              </a:solidFill>
              <a:miter lim="800000"/>
              <a:headEnd/>
              <a:tailEnd/>
            </a:ln>
          </p:spPr>
          <p:txBody>
            <a:bodyPr anchor="ctr"/>
            <a:lstStyle/>
            <a:p>
              <a:endParaRPr lang="el-GR"/>
            </a:p>
          </p:txBody>
        </p:sp>
        <p:sp>
          <p:nvSpPr>
            <p:cNvPr id="19472" name="Rectangle 162"/>
            <p:cNvSpPr>
              <a:spLocks noChangeArrowheads="1"/>
            </p:cNvSpPr>
            <p:nvPr/>
          </p:nvSpPr>
          <p:spPr bwMode="auto">
            <a:xfrm>
              <a:off x="2679" y="3290"/>
              <a:ext cx="743" cy="100"/>
            </a:xfrm>
            <a:prstGeom prst="rect">
              <a:avLst/>
            </a:prstGeom>
            <a:solidFill>
              <a:srgbClr val="3333CC"/>
            </a:solidFill>
            <a:ln w="9525">
              <a:solidFill>
                <a:srgbClr val="000000"/>
              </a:solidFill>
              <a:miter lim="800000"/>
              <a:headEnd/>
              <a:tailEnd/>
            </a:ln>
          </p:spPr>
          <p:txBody>
            <a:bodyPr anchor="ctr"/>
            <a:lstStyle/>
            <a:p>
              <a:endParaRPr lang="el-GR"/>
            </a:p>
          </p:txBody>
        </p:sp>
        <p:sp>
          <p:nvSpPr>
            <p:cNvPr id="19473" name="Line 161"/>
            <p:cNvSpPr>
              <a:spLocks noChangeShapeType="1"/>
            </p:cNvSpPr>
            <p:nvPr/>
          </p:nvSpPr>
          <p:spPr bwMode="auto">
            <a:xfrm>
              <a:off x="1066" y="3538"/>
              <a:ext cx="2687"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74" name="Rectangle 160"/>
            <p:cNvSpPr>
              <a:spLocks noChangeArrowheads="1"/>
            </p:cNvSpPr>
            <p:nvPr/>
          </p:nvSpPr>
          <p:spPr bwMode="auto">
            <a:xfrm>
              <a:off x="2307" y="3489"/>
              <a:ext cx="1115" cy="100"/>
            </a:xfrm>
            <a:prstGeom prst="rect">
              <a:avLst/>
            </a:prstGeom>
            <a:solidFill>
              <a:srgbClr val="FFFF66"/>
            </a:solidFill>
            <a:ln w="9525">
              <a:solidFill>
                <a:srgbClr val="000000"/>
              </a:solidFill>
              <a:miter lim="800000"/>
              <a:headEnd/>
              <a:tailEnd/>
            </a:ln>
          </p:spPr>
          <p:txBody>
            <a:bodyPr anchor="ctr"/>
            <a:lstStyle/>
            <a:p>
              <a:endParaRPr lang="el-GR"/>
            </a:p>
          </p:txBody>
        </p:sp>
        <p:sp>
          <p:nvSpPr>
            <p:cNvPr id="19475" name="Rectangle 159"/>
            <p:cNvSpPr>
              <a:spLocks noChangeArrowheads="1"/>
            </p:cNvSpPr>
            <p:nvPr/>
          </p:nvSpPr>
          <p:spPr bwMode="auto">
            <a:xfrm>
              <a:off x="2679" y="3489"/>
              <a:ext cx="743" cy="100"/>
            </a:xfrm>
            <a:prstGeom prst="rect">
              <a:avLst/>
            </a:prstGeom>
            <a:solidFill>
              <a:srgbClr val="3333CC"/>
            </a:solidFill>
            <a:ln w="9525">
              <a:solidFill>
                <a:srgbClr val="000000"/>
              </a:solidFill>
              <a:miter lim="800000"/>
              <a:headEnd/>
              <a:tailEnd/>
            </a:ln>
          </p:spPr>
          <p:txBody>
            <a:bodyPr anchor="ctr"/>
            <a:lstStyle/>
            <a:p>
              <a:endParaRPr lang="el-GR"/>
            </a:p>
          </p:txBody>
        </p:sp>
        <p:sp>
          <p:nvSpPr>
            <p:cNvPr id="19476" name="Line 158"/>
            <p:cNvSpPr>
              <a:spLocks noChangeShapeType="1"/>
            </p:cNvSpPr>
            <p:nvPr/>
          </p:nvSpPr>
          <p:spPr bwMode="auto">
            <a:xfrm>
              <a:off x="1066" y="3737"/>
              <a:ext cx="2687"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77" name="Rectangle 157"/>
            <p:cNvSpPr>
              <a:spLocks noChangeArrowheads="1"/>
            </p:cNvSpPr>
            <p:nvPr/>
          </p:nvSpPr>
          <p:spPr bwMode="auto">
            <a:xfrm>
              <a:off x="2555" y="3686"/>
              <a:ext cx="867" cy="100"/>
            </a:xfrm>
            <a:prstGeom prst="rect">
              <a:avLst/>
            </a:prstGeom>
            <a:solidFill>
              <a:srgbClr val="FFFF66"/>
            </a:solidFill>
            <a:ln w="9525">
              <a:solidFill>
                <a:srgbClr val="000000"/>
              </a:solidFill>
              <a:miter lim="800000"/>
              <a:headEnd/>
              <a:tailEnd/>
            </a:ln>
          </p:spPr>
          <p:txBody>
            <a:bodyPr anchor="ctr"/>
            <a:lstStyle/>
            <a:p>
              <a:endParaRPr lang="el-GR"/>
            </a:p>
          </p:txBody>
        </p:sp>
        <p:sp>
          <p:nvSpPr>
            <p:cNvPr id="19478" name="Rectangle 156"/>
            <p:cNvSpPr>
              <a:spLocks noChangeArrowheads="1"/>
            </p:cNvSpPr>
            <p:nvPr/>
          </p:nvSpPr>
          <p:spPr bwMode="auto">
            <a:xfrm>
              <a:off x="2679" y="3686"/>
              <a:ext cx="743" cy="100"/>
            </a:xfrm>
            <a:prstGeom prst="rect">
              <a:avLst/>
            </a:prstGeom>
            <a:solidFill>
              <a:srgbClr val="3333CC"/>
            </a:solidFill>
            <a:ln w="9525">
              <a:solidFill>
                <a:srgbClr val="000000"/>
              </a:solidFill>
              <a:miter lim="800000"/>
              <a:headEnd/>
              <a:tailEnd/>
            </a:ln>
          </p:spPr>
          <p:txBody>
            <a:bodyPr anchor="ctr"/>
            <a:lstStyle/>
            <a:p>
              <a:endParaRPr lang="el-GR"/>
            </a:p>
          </p:txBody>
        </p:sp>
        <p:sp>
          <p:nvSpPr>
            <p:cNvPr id="19479" name="Line 155"/>
            <p:cNvSpPr>
              <a:spLocks noChangeShapeType="1"/>
            </p:cNvSpPr>
            <p:nvPr/>
          </p:nvSpPr>
          <p:spPr bwMode="auto">
            <a:xfrm>
              <a:off x="1231" y="2746"/>
              <a:ext cx="1448"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80" name="Line 154"/>
            <p:cNvSpPr>
              <a:spLocks noChangeShapeType="1"/>
            </p:cNvSpPr>
            <p:nvPr/>
          </p:nvSpPr>
          <p:spPr bwMode="auto">
            <a:xfrm>
              <a:off x="1273" y="2648"/>
              <a:ext cx="0" cy="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81" name="Line 153"/>
            <p:cNvSpPr>
              <a:spLocks noChangeShapeType="1"/>
            </p:cNvSpPr>
            <p:nvPr/>
          </p:nvSpPr>
          <p:spPr bwMode="auto">
            <a:xfrm>
              <a:off x="2100" y="2450"/>
              <a:ext cx="0" cy="2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82" name="AutoShape 152"/>
            <p:cNvSpPr>
              <a:spLocks noChangeArrowheads="1"/>
            </p:cNvSpPr>
            <p:nvPr/>
          </p:nvSpPr>
          <p:spPr bwMode="auto">
            <a:xfrm>
              <a:off x="2100" y="2450"/>
              <a:ext cx="372" cy="148"/>
            </a:xfrm>
            <a:prstGeom prst="homePlate">
              <a:avLst>
                <a:gd name="adj" fmla="val 62838"/>
              </a:avLst>
            </a:prstGeom>
            <a:solidFill>
              <a:srgbClr val="00CC99"/>
            </a:solidFill>
            <a:ln w="9525">
              <a:solidFill>
                <a:srgbClr val="000000"/>
              </a:solidFill>
              <a:miter lim="800000"/>
              <a:headEnd/>
              <a:tailEnd/>
            </a:ln>
          </p:spPr>
          <p:txBody>
            <a:bodyPr anchor="ctr"/>
            <a:lstStyle/>
            <a:p>
              <a:endParaRPr lang="el-GR"/>
            </a:p>
          </p:txBody>
        </p:sp>
        <p:sp>
          <p:nvSpPr>
            <p:cNvPr id="19483" name="Line 150"/>
            <p:cNvSpPr>
              <a:spLocks noChangeShapeType="1"/>
            </p:cNvSpPr>
            <p:nvPr/>
          </p:nvSpPr>
          <p:spPr bwMode="auto">
            <a:xfrm>
              <a:off x="1686" y="2450"/>
              <a:ext cx="83"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84" name="Text Box 149"/>
            <p:cNvSpPr txBox="1">
              <a:spLocks noChangeArrowheads="1"/>
            </p:cNvSpPr>
            <p:nvPr/>
          </p:nvSpPr>
          <p:spPr bwMode="auto">
            <a:xfrm>
              <a:off x="1641" y="2288"/>
              <a:ext cx="20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a:solidFill>
                    <a:srgbClr val="000000"/>
                  </a:solidFill>
                  <a:ea typeface="Times New Roman" pitchFamily="18" charset="0"/>
                  <a:cs typeface="Arial" charset="0"/>
                </a:rPr>
                <a:t>10bp</a:t>
              </a:r>
              <a:endParaRPr lang="en-US" sz="2400">
                <a:ea typeface="Times New Roman" pitchFamily="18" charset="0"/>
                <a:cs typeface="Arial" charset="0"/>
              </a:endParaRPr>
            </a:p>
          </p:txBody>
        </p:sp>
        <p:sp>
          <p:nvSpPr>
            <p:cNvPr id="19485" name="Line 148"/>
            <p:cNvSpPr>
              <a:spLocks noChangeShapeType="1"/>
            </p:cNvSpPr>
            <p:nvPr/>
          </p:nvSpPr>
          <p:spPr bwMode="auto">
            <a:xfrm>
              <a:off x="1355" y="2648"/>
              <a:ext cx="0" cy="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86" name="Line 147"/>
            <p:cNvSpPr>
              <a:spLocks noChangeShapeType="1"/>
            </p:cNvSpPr>
            <p:nvPr/>
          </p:nvSpPr>
          <p:spPr bwMode="auto">
            <a:xfrm>
              <a:off x="1438" y="2648"/>
              <a:ext cx="0" cy="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87" name="Line 146"/>
            <p:cNvSpPr>
              <a:spLocks noChangeShapeType="1"/>
            </p:cNvSpPr>
            <p:nvPr/>
          </p:nvSpPr>
          <p:spPr bwMode="auto">
            <a:xfrm>
              <a:off x="1521" y="2648"/>
              <a:ext cx="0" cy="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88" name="Line 145"/>
            <p:cNvSpPr>
              <a:spLocks noChangeShapeType="1"/>
            </p:cNvSpPr>
            <p:nvPr/>
          </p:nvSpPr>
          <p:spPr bwMode="auto">
            <a:xfrm>
              <a:off x="1604" y="2648"/>
              <a:ext cx="0" cy="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89" name="Line 144"/>
            <p:cNvSpPr>
              <a:spLocks noChangeShapeType="1"/>
            </p:cNvSpPr>
            <p:nvPr/>
          </p:nvSpPr>
          <p:spPr bwMode="auto">
            <a:xfrm>
              <a:off x="1686" y="2648"/>
              <a:ext cx="0" cy="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0" name="Line 143"/>
            <p:cNvSpPr>
              <a:spLocks noChangeShapeType="1"/>
            </p:cNvSpPr>
            <p:nvPr/>
          </p:nvSpPr>
          <p:spPr bwMode="auto">
            <a:xfrm>
              <a:off x="1769" y="2648"/>
              <a:ext cx="0" cy="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1" name="Line 142"/>
            <p:cNvSpPr>
              <a:spLocks noChangeShapeType="1"/>
            </p:cNvSpPr>
            <p:nvPr/>
          </p:nvSpPr>
          <p:spPr bwMode="auto">
            <a:xfrm>
              <a:off x="1852" y="2648"/>
              <a:ext cx="0" cy="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2" name="Line 141"/>
            <p:cNvSpPr>
              <a:spLocks noChangeShapeType="1"/>
            </p:cNvSpPr>
            <p:nvPr/>
          </p:nvSpPr>
          <p:spPr bwMode="auto">
            <a:xfrm>
              <a:off x="1935" y="2648"/>
              <a:ext cx="0" cy="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3" name="Line 140"/>
            <p:cNvSpPr>
              <a:spLocks noChangeShapeType="1"/>
            </p:cNvSpPr>
            <p:nvPr/>
          </p:nvSpPr>
          <p:spPr bwMode="auto">
            <a:xfrm>
              <a:off x="2017" y="2648"/>
              <a:ext cx="0" cy="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4" name="Line 139"/>
            <p:cNvSpPr>
              <a:spLocks noChangeShapeType="1"/>
            </p:cNvSpPr>
            <p:nvPr/>
          </p:nvSpPr>
          <p:spPr bwMode="auto">
            <a:xfrm>
              <a:off x="2183" y="2648"/>
              <a:ext cx="0" cy="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5" name="Line 138"/>
            <p:cNvSpPr>
              <a:spLocks noChangeShapeType="1"/>
            </p:cNvSpPr>
            <p:nvPr/>
          </p:nvSpPr>
          <p:spPr bwMode="auto">
            <a:xfrm>
              <a:off x="2266" y="2648"/>
              <a:ext cx="0" cy="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6" name="Line 137"/>
            <p:cNvSpPr>
              <a:spLocks noChangeShapeType="1"/>
            </p:cNvSpPr>
            <p:nvPr/>
          </p:nvSpPr>
          <p:spPr bwMode="auto">
            <a:xfrm>
              <a:off x="2348" y="2648"/>
              <a:ext cx="0" cy="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7" name="Line 136"/>
            <p:cNvSpPr>
              <a:spLocks noChangeShapeType="1"/>
            </p:cNvSpPr>
            <p:nvPr/>
          </p:nvSpPr>
          <p:spPr bwMode="auto">
            <a:xfrm>
              <a:off x="2431" y="2648"/>
              <a:ext cx="0" cy="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8" name="Line 135"/>
            <p:cNvSpPr>
              <a:spLocks noChangeShapeType="1"/>
            </p:cNvSpPr>
            <p:nvPr/>
          </p:nvSpPr>
          <p:spPr bwMode="auto">
            <a:xfrm>
              <a:off x="2514" y="2648"/>
              <a:ext cx="0" cy="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9" name="Line 134"/>
            <p:cNvSpPr>
              <a:spLocks noChangeShapeType="1"/>
            </p:cNvSpPr>
            <p:nvPr/>
          </p:nvSpPr>
          <p:spPr bwMode="auto">
            <a:xfrm>
              <a:off x="2596" y="2648"/>
              <a:ext cx="0" cy="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00" name="Rectangle 133"/>
            <p:cNvSpPr>
              <a:spLocks noChangeArrowheads="1"/>
            </p:cNvSpPr>
            <p:nvPr/>
          </p:nvSpPr>
          <p:spPr bwMode="auto">
            <a:xfrm rot="2060302">
              <a:off x="3027" y="3625"/>
              <a:ext cx="29" cy="213"/>
            </a:xfrm>
            <a:prstGeom prst="rect">
              <a:avLst/>
            </a:prstGeom>
            <a:solidFill>
              <a:srgbClr val="FFFFFF"/>
            </a:solidFill>
            <a:ln w="9525">
              <a:solidFill>
                <a:srgbClr val="000000"/>
              </a:solidFill>
              <a:miter lim="800000"/>
              <a:headEnd/>
              <a:tailEnd/>
            </a:ln>
          </p:spPr>
          <p:txBody>
            <a:bodyPr anchor="ctr"/>
            <a:lstStyle/>
            <a:p>
              <a:endParaRPr lang="el-GR"/>
            </a:p>
          </p:txBody>
        </p:sp>
        <p:sp>
          <p:nvSpPr>
            <p:cNvPr id="19501" name="Line 132"/>
            <p:cNvSpPr>
              <a:spLocks noChangeShapeType="1"/>
            </p:cNvSpPr>
            <p:nvPr/>
          </p:nvSpPr>
          <p:spPr bwMode="auto">
            <a:xfrm rot="-752118">
              <a:off x="2973" y="3800"/>
              <a:ext cx="35" cy="3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02" name="Line 131"/>
            <p:cNvSpPr>
              <a:spLocks noChangeShapeType="1"/>
            </p:cNvSpPr>
            <p:nvPr/>
          </p:nvSpPr>
          <p:spPr bwMode="auto">
            <a:xfrm rot="-752118">
              <a:off x="3075" y="3629"/>
              <a:ext cx="35" cy="36"/>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03" name="Text Box 129"/>
            <p:cNvSpPr txBox="1">
              <a:spLocks noChangeArrowheads="1"/>
            </p:cNvSpPr>
            <p:nvPr/>
          </p:nvSpPr>
          <p:spPr bwMode="auto">
            <a:xfrm>
              <a:off x="3918" y="2500"/>
              <a:ext cx="82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345" tIns="27172" rIns="54345" bIns="2717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l-GR" sz="1500" b="1">
                  <a:cs typeface="Arial" charset="0"/>
                </a:rPr>
                <a:t>Μεταγραφή</a:t>
              </a:r>
            </a:p>
            <a:p>
              <a:endParaRPr lang="el-GR"/>
            </a:p>
          </p:txBody>
        </p:sp>
        <p:sp>
          <p:nvSpPr>
            <p:cNvPr id="19504" name="Line 128"/>
            <p:cNvSpPr>
              <a:spLocks noChangeShapeType="1"/>
            </p:cNvSpPr>
            <p:nvPr/>
          </p:nvSpPr>
          <p:spPr bwMode="auto">
            <a:xfrm>
              <a:off x="4001" y="2943"/>
              <a:ext cx="12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05" name="Line 127"/>
            <p:cNvSpPr>
              <a:spLocks noChangeShapeType="1"/>
            </p:cNvSpPr>
            <p:nvPr/>
          </p:nvSpPr>
          <p:spPr bwMode="auto">
            <a:xfrm rot="5351584">
              <a:off x="3990" y="2947"/>
              <a:ext cx="14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06" name="Line 125"/>
            <p:cNvSpPr>
              <a:spLocks noChangeShapeType="1"/>
            </p:cNvSpPr>
            <p:nvPr/>
          </p:nvSpPr>
          <p:spPr bwMode="auto">
            <a:xfrm>
              <a:off x="4332" y="2943"/>
              <a:ext cx="12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07" name="Line 124"/>
            <p:cNvSpPr>
              <a:spLocks noChangeShapeType="1"/>
            </p:cNvSpPr>
            <p:nvPr/>
          </p:nvSpPr>
          <p:spPr bwMode="auto">
            <a:xfrm rot="5351584">
              <a:off x="4321" y="2947"/>
              <a:ext cx="14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08" name="Line 122"/>
            <p:cNvSpPr>
              <a:spLocks noChangeShapeType="1"/>
            </p:cNvSpPr>
            <p:nvPr/>
          </p:nvSpPr>
          <p:spPr bwMode="auto">
            <a:xfrm>
              <a:off x="4166" y="2943"/>
              <a:ext cx="1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09" name="Line 121"/>
            <p:cNvSpPr>
              <a:spLocks noChangeShapeType="1"/>
            </p:cNvSpPr>
            <p:nvPr/>
          </p:nvSpPr>
          <p:spPr bwMode="auto">
            <a:xfrm rot="5351584">
              <a:off x="4155" y="2946"/>
              <a:ext cx="147"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10" name="Line 119"/>
            <p:cNvSpPr>
              <a:spLocks noChangeShapeType="1"/>
            </p:cNvSpPr>
            <p:nvPr/>
          </p:nvSpPr>
          <p:spPr bwMode="auto">
            <a:xfrm>
              <a:off x="4084" y="3140"/>
              <a:ext cx="12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11" name="Line 118"/>
            <p:cNvSpPr>
              <a:spLocks noChangeShapeType="1"/>
            </p:cNvSpPr>
            <p:nvPr/>
          </p:nvSpPr>
          <p:spPr bwMode="auto">
            <a:xfrm rot="5351584">
              <a:off x="4072" y="3145"/>
              <a:ext cx="14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12" name="Line 116"/>
            <p:cNvSpPr>
              <a:spLocks noChangeShapeType="1"/>
            </p:cNvSpPr>
            <p:nvPr/>
          </p:nvSpPr>
          <p:spPr bwMode="auto">
            <a:xfrm>
              <a:off x="4166" y="3737"/>
              <a:ext cx="1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13" name="Line 115"/>
            <p:cNvSpPr>
              <a:spLocks noChangeShapeType="1"/>
            </p:cNvSpPr>
            <p:nvPr/>
          </p:nvSpPr>
          <p:spPr bwMode="auto">
            <a:xfrm>
              <a:off x="3422" y="2746"/>
              <a:ext cx="331"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14" name="AutoShape 114"/>
            <p:cNvSpPr>
              <a:spLocks/>
            </p:cNvSpPr>
            <p:nvPr/>
          </p:nvSpPr>
          <p:spPr bwMode="auto">
            <a:xfrm>
              <a:off x="2720" y="2648"/>
              <a:ext cx="42" cy="197"/>
            </a:xfrm>
            <a:prstGeom prst="leftBracket">
              <a:avLst>
                <a:gd name="adj" fmla="val 39087"/>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19515" name="AutoShape 113"/>
            <p:cNvSpPr>
              <a:spLocks/>
            </p:cNvSpPr>
            <p:nvPr/>
          </p:nvSpPr>
          <p:spPr bwMode="auto">
            <a:xfrm>
              <a:off x="3339" y="2648"/>
              <a:ext cx="41" cy="197"/>
            </a:xfrm>
            <a:prstGeom prst="rightBracket">
              <a:avLst>
                <a:gd name="adj" fmla="val 40041"/>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19516" name="Text Box 112"/>
            <p:cNvSpPr txBox="1">
              <a:spLocks noChangeArrowheads="1"/>
            </p:cNvSpPr>
            <p:nvPr/>
          </p:nvSpPr>
          <p:spPr bwMode="auto">
            <a:xfrm>
              <a:off x="2935" y="2620"/>
              <a:ext cx="23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0000"/>
                  </a:solidFill>
                  <a:ea typeface="Times New Roman" pitchFamily="18" charset="0"/>
                  <a:cs typeface="Arial" charset="0"/>
                </a:rPr>
                <a:t> 2 kb</a:t>
              </a:r>
              <a:endParaRPr lang="en-US" sz="2400">
                <a:ea typeface="Times New Roman" pitchFamily="18" charset="0"/>
                <a:cs typeface="Arial" charset="0"/>
              </a:endParaRPr>
            </a:p>
          </p:txBody>
        </p:sp>
        <p:sp>
          <p:nvSpPr>
            <p:cNvPr id="19517" name="Line 111"/>
            <p:cNvSpPr>
              <a:spLocks noChangeShapeType="1"/>
            </p:cNvSpPr>
            <p:nvPr/>
          </p:nvSpPr>
          <p:spPr bwMode="auto">
            <a:xfrm>
              <a:off x="4249" y="3142"/>
              <a:ext cx="12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18" name="Line 110"/>
            <p:cNvSpPr>
              <a:spLocks noChangeShapeType="1"/>
            </p:cNvSpPr>
            <p:nvPr/>
          </p:nvSpPr>
          <p:spPr bwMode="auto">
            <a:xfrm rot="5351584">
              <a:off x="4236" y="3147"/>
              <a:ext cx="14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9519" name="Group 106"/>
            <p:cNvGrpSpPr>
              <a:grpSpLocks/>
            </p:cNvGrpSpPr>
            <p:nvPr/>
          </p:nvGrpSpPr>
          <p:grpSpPr bwMode="auto">
            <a:xfrm>
              <a:off x="4084" y="3268"/>
              <a:ext cx="124" cy="148"/>
              <a:chOff x="2256" y="2236"/>
              <a:chExt cx="144" cy="144"/>
            </a:xfrm>
          </p:grpSpPr>
          <p:sp>
            <p:nvSpPr>
              <p:cNvPr id="19542" name="Line 108"/>
              <p:cNvSpPr>
                <a:spLocks noChangeShapeType="1"/>
              </p:cNvSpPr>
              <p:nvPr/>
            </p:nvSpPr>
            <p:spPr bwMode="auto">
              <a:xfrm>
                <a:off x="2256" y="2304"/>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43" name="Line 107"/>
              <p:cNvSpPr>
                <a:spLocks noChangeShapeType="1"/>
              </p:cNvSpPr>
              <p:nvPr/>
            </p:nvSpPr>
            <p:spPr bwMode="auto">
              <a:xfrm rot="5351584">
                <a:off x="2257" y="2307"/>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9520" name="Group 103"/>
            <p:cNvGrpSpPr>
              <a:grpSpLocks/>
            </p:cNvGrpSpPr>
            <p:nvPr/>
          </p:nvGrpSpPr>
          <p:grpSpPr bwMode="auto">
            <a:xfrm>
              <a:off x="4249" y="3269"/>
              <a:ext cx="124" cy="149"/>
              <a:chOff x="2256" y="2236"/>
              <a:chExt cx="144" cy="144"/>
            </a:xfrm>
          </p:grpSpPr>
          <p:sp>
            <p:nvSpPr>
              <p:cNvPr id="19540" name="Line 105"/>
              <p:cNvSpPr>
                <a:spLocks noChangeShapeType="1"/>
              </p:cNvSpPr>
              <p:nvPr/>
            </p:nvSpPr>
            <p:spPr bwMode="auto">
              <a:xfrm>
                <a:off x="2256" y="2304"/>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41" name="Line 104"/>
              <p:cNvSpPr>
                <a:spLocks noChangeShapeType="1"/>
              </p:cNvSpPr>
              <p:nvPr/>
            </p:nvSpPr>
            <p:spPr bwMode="auto">
              <a:xfrm rot="5351584">
                <a:off x="2257" y="2307"/>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9521" name="Group 99"/>
            <p:cNvGrpSpPr>
              <a:grpSpLocks/>
            </p:cNvGrpSpPr>
            <p:nvPr/>
          </p:nvGrpSpPr>
          <p:grpSpPr bwMode="auto">
            <a:xfrm>
              <a:off x="4084" y="3461"/>
              <a:ext cx="124" cy="150"/>
              <a:chOff x="2256" y="2236"/>
              <a:chExt cx="144" cy="144"/>
            </a:xfrm>
          </p:grpSpPr>
          <p:sp>
            <p:nvSpPr>
              <p:cNvPr id="19538" name="Line 101"/>
              <p:cNvSpPr>
                <a:spLocks noChangeShapeType="1"/>
              </p:cNvSpPr>
              <p:nvPr/>
            </p:nvSpPr>
            <p:spPr bwMode="auto">
              <a:xfrm>
                <a:off x="2256" y="2304"/>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39" name="Line 100"/>
              <p:cNvSpPr>
                <a:spLocks noChangeShapeType="1"/>
              </p:cNvSpPr>
              <p:nvPr/>
            </p:nvSpPr>
            <p:spPr bwMode="auto">
              <a:xfrm rot="5351584">
                <a:off x="2257" y="2307"/>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9522" name="Group 96"/>
            <p:cNvGrpSpPr>
              <a:grpSpLocks/>
            </p:cNvGrpSpPr>
            <p:nvPr/>
          </p:nvGrpSpPr>
          <p:grpSpPr bwMode="auto">
            <a:xfrm>
              <a:off x="4249" y="3463"/>
              <a:ext cx="124" cy="150"/>
              <a:chOff x="2256" y="2236"/>
              <a:chExt cx="144" cy="144"/>
            </a:xfrm>
          </p:grpSpPr>
          <p:sp>
            <p:nvSpPr>
              <p:cNvPr id="19536" name="Line 98"/>
              <p:cNvSpPr>
                <a:spLocks noChangeShapeType="1"/>
              </p:cNvSpPr>
              <p:nvPr/>
            </p:nvSpPr>
            <p:spPr bwMode="auto">
              <a:xfrm>
                <a:off x="2256" y="2304"/>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37" name="Line 97"/>
              <p:cNvSpPr>
                <a:spLocks noChangeShapeType="1"/>
              </p:cNvSpPr>
              <p:nvPr/>
            </p:nvSpPr>
            <p:spPr bwMode="auto">
              <a:xfrm rot="5351584">
                <a:off x="2257" y="2307"/>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9523" name="Rectangle 94"/>
            <p:cNvSpPr>
              <a:spLocks noChangeArrowheads="1"/>
            </p:cNvSpPr>
            <p:nvPr/>
          </p:nvSpPr>
          <p:spPr bwMode="auto">
            <a:xfrm rot="2060302">
              <a:off x="3034" y="3428"/>
              <a:ext cx="30" cy="213"/>
            </a:xfrm>
            <a:prstGeom prst="rect">
              <a:avLst/>
            </a:prstGeom>
            <a:solidFill>
              <a:srgbClr val="FFFFFF"/>
            </a:solidFill>
            <a:ln w="9525">
              <a:solidFill>
                <a:srgbClr val="000000"/>
              </a:solidFill>
              <a:miter lim="800000"/>
              <a:headEnd/>
              <a:tailEnd/>
            </a:ln>
          </p:spPr>
          <p:txBody>
            <a:bodyPr anchor="ctr"/>
            <a:lstStyle/>
            <a:p>
              <a:endParaRPr lang="el-GR"/>
            </a:p>
          </p:txBody>
        </p:sp>
        <p:sp>
          <p:nvSpPr>
            <p:cNvPr id="19524" name="Line 93"/>
            <p:cNvSpPr>
              <a:spLocks noChangeShapeType="1"/>
            </p:cNvSpPr>
            <p:nvPr/>
          </p:nvSpPr>
          <p:spPr bwMode="auto">
            <a:xfrm rot="-752118">
              <a:off x="2980" y="3603"/>
              <a:ext cx="35" cy="3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25" name="Line 92"/>
            <p:cNvSpPr>
              <a:spLocks noChangeShapeType="1"/>
            </p:cNvSpPr>
            <p:nvPr/>
          </p:nvSpPr>
          <p:spPr bwMode="auto">
            <a:xfrm rot="-752118">
              <a:off x="3083" y="3432"/>
              <a:ext cx="34" cy="36"/>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26" name="Rectangle 90"/>
            <p:cNvSpPr>
              <a:spLocks noChangeArrowheads="1"/>
            </p:cNvSpPr>
            <p:nvPr/>
          </p:nvSpPr>
          <p:spPr bwMode="auto">
            <a:xfrm rot="2060302">
              <a:off x="3040" y="3229"/>
              <a:ext cx="31" cy="213"/>
            </a:xfrm>
            <a:prstGeom prst="rect">
              <a:avLst/>
            </a:prstGeom>
            <a:solidFill>
              <a:srgbClr val="FFFFFF"/>
            </a:solidFill>
            <a:ln w="9525">
              <a:solidFill>
                <a:srgbClr val="000000"/>
              </a:solidFill>
              <a:miter lim="800000"/>
              <a:headEnd/>
              <a:tailEnd/>
            </a:ln>
          </p:spPr>
          <p:txBody>
            <a:bodyPr anchor="ctr"/>
            <a:lstStyle/>
            <a:p>
              <a:endParaRPr lang="el-GR"/>
            </a:p>
          </p:txBody>
        </p:sp>
        <p:sp>
          <p:nvSpPr>
            <p:cNvPr id="19527" name="Line 89"/>
            <p:cNvSpPr>
              <a:spLocks noChangeShapeType="1"/>
            </p:cNvSpPr>
            <p:nvPr/>
          </p:nvSpPr>
          <p:spPr bwMode="auto">
            <a:xfrm rot="-752118">
              <a:off x="2986" y="3404"/>
              <a:ext cx="35" cy="3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28" name="Line 88"/>
            <p:cNvSpPr>
              <a:spLocks noChangeShapeType="1"/>
            </p:cNvSpPr>
            <p:nvPr/>
          </p:nvSpPr>
          <p:spPr bwMode="auto">
            <a:xfrm rot="-752118">
              <a:off x="3090" y="3233"/>
              <a:ext cx="35" cy="36"/>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29" name="Rectangle 86"/>
            <p:cNvSpPr>
              <a:spLocks noChangeArrowheads="1"/>
            </p:cNvSpPr>
            <p:nvPr/>
          </p:nvSpPr>
          <p:spPr bwMode="auto">
            <a:xfrm rot="2060302">
              <a:off x="3048" y="3032"/>
              <a:ext cx="29" cy="213"/>
            </a:xfrm>
            <a:prstGeom prst="rect">
              <a:avLst/>
            </a:prstGeom>
            <a:solidFill>
              <a:srgbClr val="FFFFFF"/>
            </a:solidFill>
            <a:ln w="9525">
              <a:solidFill>
                <a:srgbClr val="000000"/>
              </a:solidFill>
              <a:miter lim="800000"/>
              <a:headEnd/>
              <a:tailEnd/>
            </a:ln>
          </p:spPr>
          <p:txBody>
            <a:bodyPr anchor="ctr"/>
            <a:lstStyle/>
            <a:p>
              <a:endParaRPr lang="el-GR"/>
            </a:p>
          </p:txBody>
        </p:sp>
        <p:sp>
          <p:nvSpPr>
            <p:cNvPr id="19530" name="Line 85"/>
            <p:cNvSpPr>
              <a:spLocks noChangeShapeType="1"/>
            </p:cNvSpPr>
            <p:nvPr/>
          </p:nvSpPr>
          <p:spPr bwMode="auto">
            <a:xfrm rot="-752118">
              <a:off x="2994" y="3207"/>
              <a:ext cx="35" cy="3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31" name="Line 84"/>
            <p:cNvSpPr>
              <a:spLocks noChangeShapeType="1"/>
            </p:cNvSpPr>
            <p:nvPr/>
          </p:nvSpPr>
          <p:spPr bwMode="auto">
            <a:xfrm rot="-752118">
              <a:off x="3096" y="3036"/>
              <a:ext cx="35" cy="36"/>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32" name="Rectangle 82"/>
            <p:cNvSpPr>
              <a:spLocks noChangeArrowheads="1"/>
            </p:cNvSpPr>
            <p:nvPr/>
          </p:nvSpPr>
          <p:spPr bwMode="auto">
            <a:xfrm rot="2060302">
              <a:off x="3055" y="2835"/>
              <a:ext cx="29" cy="211"/>
            </a:xfrm>
            <a:prstGeom prst="rect">
              <a:avLst/>
            </a:prstGeom>
            <a:solidFill>
              <a:srgbClr val="FFFFFF"/>
            </a:solidFill>
            <a:ln w="9525">
              <a:solidFill>
                <a:srgbClr val="000000"/>
              </a:solidFill>
              <a:miter lim="800000"/>
              <a:headEnd/>
              <a:tailEnd/>
            </a:ln>
          </p:spPr>
          <p:txBody>
            <a:bodyPr anchor="ctr"/>
            <a:lstStyle/>
            <a:p>
              <a:endParaRPr lang="el-GR"/>
            </a:p>
          </p:txBody>
        </p:sp>
        <p:sp>
          <p:nvSpPr>
            <p:cNvPr id="19533" name="Line 81"/>
            <p:cNvSpPr>
              <a:spLocks noChangeShapeType="1"/>
            </p:cNvSpPr>
            <p:nvPr/>
          </p:nvSpPr>
          <p:spPr bwMode="auto">
            <a:xfrm rot="-752118">
              <a:off x="3001" y="3008"/>
              <a:ext cx="35" cy="3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34" name="Line 80"/>
            <p:cNvSpPr>
              <a:spLocks noChangeShapeType="1"/>
            </p:cNvSpPr>
            <p:nvPr/>
          </p:nvSpPr>
          <p:spPr bwMode="auto">
            <a:xfrm rot="-752118">
              <a:off x="3103" y="2838"/>
              <a:ext cx="35" cy="3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35" name="Text Box 181"/>
            <p:cNvSpPr txBox="1">
              <a:spLocks noChangeArrowheads="1"/>
            </p:cNvSpPr>
            <p:nvPr/>
          </p:nvSpPr>
          <p:spPr bwMode="auto">
            <a:xfrm>
              <a:off x="2109" y="2477"/>
              <a:ext cx="2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1000" b="1">
                  <a:solidFill>
                    <a:srgbClr val="000000"/>
                  </a:solidFill>
                </a:rPr>
                <a:t>έναρξη</a:t>
              </a:r>
              <a:endParaRPr lang="el-GR" sz="2400"/>
            </a:p>
          </p:txBody>
        </p:sp>
      </p:grpSp>
    </p:spTree>
    <p:extLst>
      <p:ext uri="{BB962C8B-B14F-4D97-AF65-F5344CB8AC3E}">
        <p14:creationId xmlns:p14="http://schemas.microsoft.com/office/powerpoint/2010/main" val="389211566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7225"/>
                                        </p:tgtEl>
                                        <p:attrNameLst>
                                          <p:attrName>style.visibility</p:attrName>
                                        </p:attrNameLst>
                                      </p:cBhvr>
                                      <p:to>
                                        <p:strVal val="visible"/>
                                      </p:to>
                                    </p:set>
                                    <p:anim calcmode="lin" valueType="num">
                                      <p:cBhvr additive="base">
                                        <p:cTn id="7" dur="500" fill="hold"/>
                                        <p:tgtEl>
                                          <p:spTgt spid="87225"/>
                                        </p:tgtEl>
                                        <p:attrNameLst>
                                          <p:attrName>ppt_x</p:attrName>
                                        </p:attrNameLst>
                                      </p:cBhvr>
                                      <p:tavLst>
                                        <p:tav tm="0">
                                          <p:val>
                                            <p:strVal val="#ppt_x"/>
                                          </p:val>
                                        </p:tav>
                                        <p:tav tm="100000">
                                          <p:val>
                                            <p:strVal val="#ppt_x"/>
                                          </p:val>
                                        </p:tav>
                                      </p:tavLst>
                                    </p:anim>
                                    <p:anim calcmode="lin" valueType="num">
                                      <p:cBhvr additive="base">
                                        <p:cTn id="8" dur="500" fill="hold"/>
                                        <p:tgtEl>
                                          <p:spTgt spid="87225"/>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5"/>
          <p:cNvSpPr txBox="1">
            <a:spLocks noChangeArrowheads="1"/>
          </p:cNvSpPr>
          <p:nvPr/>
        </p:nvSpPr>
        <p:spPr bwMode="auto">
          <a:xfrm>
            <a:off x="5356225" y="234950"/>
            <a:ext cx="32400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dirty="0" smtClean="0">
                <a:latin typeface="+mn-lt"/>
              </a:rPr>
              <a:t>Η </a:t>
            </a:r>
            <a:r>
              <a:rPr lang="el-GR" dirty="0">
                <a:latin typeface="+mn-lt"/>
              </a:rPr>
              <a:t>ανάλυση με ελλείμματα δείχνει ότι ο υποκινητής των γονιδίων 5</a:t>
            </a:r>
            <a:r>
              <a:rPr lang="en-US" dirty="0">
                <a:latin typeface="+mn-lt"/>
              </a:rPr>
              <a:t>S RNA</a:t>
            </a:r>
            <a:r>
              <a:rPr lang="el-GR" dirty="0">
                <a:latin typeface="+mn-lt"/>
              </a:rPr>
              <a:t> είναι εσωτερικός: η έναρξη λαμβάνει χώρα σε καθορισμένη απόσταση (~55 </a:t>
            </a:r>
            <a:r>
              <a:rPr lang="en-US" dirty="0" err="1">
                <a:latin typeface="+mn-lt"/>
              </a:rPr>
              <a:t>bp</a:t>
            </a:r>
            <a:r>
              <a:rPr lang="el-GR" dirty="0">
                <a:latin typeface="+mn-lt"/>
              </a:rPr>
              <a:t>) ανοδικά του υποκινητή.</a:t>
            </a:r>
          </a:p>
        </p:txBody>
      </p:sp>
      <p:pic>
        <p:nvPicPr>
          <p:cNvPr id="2048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90513"/>
            <a:ext cx="489585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862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5"/>
          <p:cNvSpPr txBox="1">
            <a:spLocks noChangeArrowheads="1"/>
          </p:cNvSpPr>
          <p:nvPr/>
        </p:nvSpPr>
        <p:spPr bwMode="auto">
          <a:xfrm>
            <a:off x="146050" y="5229200"/>
            <a:ext cx="8820150" cy="1477328"/>
          </a:xfrm>
          <a:prstGeom prst="rect">
            <a:avLst/>
          </a:prstGeom>
          <a:solidFill>
            <a:schemeClr val="bg1"/>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dirty="0" smtClean="0">
                <a:latin typeface="+mn-lt"/>
              </a:rPr>
              <a:t>Οι </a:t>
            </a:r>
            <a:r>
              <a:rPr lang="el-GR" dirty="0">
                <a:latin typeface="+mn-lt"/>
              </a:rPr>
              <a:t>υποκινητές της </a:t>
            </a:r>
            <a:r>
              <a:rPr lang="en-US" dirty="0">
                <a:latin typeface="+mn-lt"/>
              </a:rPr>
              <a:t>RNA</a:t>
            </a:r>
            <a:r>
              <a:rPr lang="el-GR" dirty="0">
                <a:latin typeface="+mn-lt"/>
              </a:rPr>
              <a:t> πολυμεράσης ΙΙΙ μπορεί να αποτελούνται από διμερή στοιχεία που βρίσκονται καθοδικά του σημείου έναρξης, οπότε ένα πλαίσιο Α συνδυάζεται είτε με ένα πλαίσιο </a:t>
            </a:r>
            <a:r>
              <a:rPr lang="en-US" dirty="0">
                <a:latin typeface="+mn-lt"/>
              </a:rPr>
              <a:t>C</a:t>
            </a:r>
            <a:r>
              <a:rPr lang="el-GR" dirty="0">
                <a:latin typeface="+mn-lt"/>
              </a:rPr>
              <a:t> είτε με ένα πλαίσιο </a:t>
            </a:r>
            <a:r>
              <a:rPr lang="en-US" dirty="0">
                <a:latin typeface="+mn-lt"/>
              </a:rPr>
              <a:t>B</a:t>
            </a:r>
            <a:r>
              <a:rPr lang="el-GR" dirty="0">
                <a:latin typeface="+mn-lt"/>
              </a:rPr>
              <a:t>. Εναλλακτικά, μπορεί να αποτελούνται από διακριτά στοιχεία ανοδικά του σημείου έναρξης (</a:t>
            </a:r>
            <a:r>
              <a:rPr lang="en-US" dirty="0">
                <a:latin typeface="+mn-lt"/>
              </a:rPr>
              <a:t>Oct</a:t>
            </a:r>
            <a:r>
              <a:rPr lang="el-GR" dirty="0">
                <a:latin typeface="+mn-lt"/>
              </a:rPr>
              <a:t>, </a:t>
            </a:r>
            <a:r>
              <a:rPr lang="en-US" dirty="0">
                <a:latin typeface="+mn-lt"/>
              </a:rPr>
              <a:t>PSE</a:t>
            </a:r>
            <a:r>
              <a:rPr lang="el-GR" dirty="0">
                <a:latin typeface="+mn-lt"/>
              </a:rPr>
              <a:t>, </a:t>
            </a:r>
            <a:r>
              <a:rPr lang="en-US" dirty="0">
                <a:latin typeface="+mn-lt"/>
              </a:rPr>
              <a:t>TATA</a:t>
            </a:r>
            <a:r>
              <a:rPr lang="el-GR" dirty="0">
                <a:latin typeface="+mn-lt"/>
              </a:rPr>
              <a:t>).</a:t>
            </a:r>
          </a:p>
        </p:txBody>
      </p:sp>
      <p:pic>
        <p:nvPicPr>
          <p:cNvPr id="2" name="Εικόνα 1"/>
          <p:cNvPicPr>
            <a:picLocks noChangeAspect="1"/>
          </p:cNvPicPr>
          <p:nvPr/>
        </p:nvPicPr>
        <p:blipFill>
          <a:blip r:embed="rId2"/>
          <a:stretch>
            <a:fillRect/>
          </a:stretch>
        </p:blipFill>
        <p:spPr>
          <a:xfrm>
            <a:off x="456843" y="310452"/>
            <a:ext cx="8230313" cy="4846740"/>
          </a:xfrm>
          <a:prstGeom prst="rect">
            <a:avLst/>
          </a:prstGeom>
        </p:spPr>
      </p:pic>
    </p:spTree>
    <p:extLst>
      <p:ext uri="{BB962C8B-B14F-4D97-AF65-F5344CB8AC3E}">
        <p14:creationId xmlns:p14="http://schemas.microsoft.com/office/powerpoint/2010/main" val="2163135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4241800" y="1336700"/>
            <a:ext cx="487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dirty="0" smtClean="0">
                <a:latin typeface="+mn-lt"/>
              </a:rPr>
              <a:t>Στους </a:t>
            </a:r>
            <a:r>
              <a:rPr lang="el-GR" dirty="0">
                <a:latin typeface="+mn-lt"/>
              </a:rPr>
              <a:t>εσωτερικούς υποκινητές </a:t>
            </a:r>
            <a:r>
              <a:rPr lang="en-US" dirty="0">
                <a:latin typeface="+mn-lt"/>
              </a:rPr>
              <a:t>pol III</a:t>
            </a:r>
            <a:r>
              <a:rPr lang="el-GR" dirty="0">
                <a:latin typeface="+mn-lt"/>
              </a:rPr>
              <a:t> τύπου 1, οι </a:t>
            </a:r>
            <a:r>
              <a:rPr lang="el-GR" u="sng" dirty="0">
                <a:latin typeface="+mn-lt"/>
              </a:rPr>
              <a:t>παράγοντες συναρμολόγησης </a:t>
            </a:r>
            <a:r>
              <a:rPr lang="en-US" dirty="0">
                <a:latin typeface="+mn-lt"/>
              </a:rPr>
              <a:t>TF</a:t>
            </a:r>
            <a:r>
              <a:rPr lang="el-GR" baseline="-25000" dirty="0">
                <a:latin typeface="+mn-lt"/>
              </a:rPr>
              <a:t>ΙΙΙ</a:t>
            </a:r>
            <a:r>
              <a:rPr lang="en-US" dirty="0">
                <a:latin typeface="+mn-lt"/>
              </a:rPr>
              <a:t>A</a:t>
            </a:r>
            <a:r>
              <a:rPr lang="el-GR" dirty="0">
                <a:latin typeface="+mn-lt"/>
              </a:rPr>
              <a:t> και </a:t>
            </a:r>
            <a:r>
              <a:rPr lang="en-US" dirty="0">
                <a:latin typeface="+mn-lt"/>
              </a:rPr>
              <a:t>TF</a:t>
            </a:r>
            <a:r>
              <a:rPr lang="el-GR" baseline="-25000" dirty="0">
                <a:latin typeface="+mn-lt"/>
              </a:rPr>
              <a:t>ΙΙΙ</a:t>
            </a:r>
            <a:r>
              <a:rPr lang="en-US" dirty="0">
                <a:latin typeface="+mn-lt"/>
              </a:rPr>
              <a:t>C</a:t>
            </a:r>
            <a:r>
              <a:rPr lang="el-GR" dirty="0">
                <a:latin typeface="+mn-lt"/>
              </a:rPr>
              <a:t> προσδένονται αντίστοιχα στα πλαίσια Α και </a:t>
            </a:r>
            <a:r>
              <a:rPr lang="en-US" dirty="0">
                <a:latin typeface="+mn-lt"/>
              </a:rPr>
              <a:t>C</a:t>
            </a:r>
            <a:r>
              <a:rPr lang="el-GR" dirty="0">
                <a:latin typeface="+mn-lt"/>
              </a:rPr>
              <a:t>, προκειμένου να προσελκύσουν τον </a:t>
            </a:r>
            <a:r>
              <a:rPr lang="el-GR" u="sng" dirty="0">
                <a:latin typeface="+mn-lt"/>
              </a:rPr>
              <a:t>παράγοντα τοποθέτησης </a:t>
            </a:r>
            <a:r>
              <a:rPr lang="en-US" dirty="0">
                <a:latin typeface="+mn-lt"/>
              </a:rPr>
              <a:t>TF</a:t>
            </a:r>
            <a:r>
              <a:rPr lang="el-GR" baseline="-25000" dirty="0">
                <a:latin typeface="+mn-lt"/>
              </a:rPr>
              <a:t>ΙΙΙ</a:t>
            </a:r>
            <a:r>
              <a:rPr lang="en-US" dirty="0">
                <a:latin typeface="+mn-lt"/>
              </a:rPr>
              <a:t>B</a:t>
            </a:r>
            <a:r>
              <a:rPr lang="el-GR" dirty="0">
                <a:latin typeface="+mn-lt"/>
              </a:rPr>
              <a:t>, </a:t>
            </a:r>
            <a:r>
              <a:rPr lang="en-US" dirty="0">
                <a:latin typeface="+mn-lt"/>
              </a:rPr>
              <a:t>o</a:t>
            </a:r>
            <a:r>
              <a:rPr lang="el-GR" dirty="0">
                <a:latin typeface="+mn-lt"/>
              </a:rPr>
              <a:t> οποίος στρατολογεί την </a:t>
            </a:r>
            <a:r>
              <a:rPr lang="en-US" dirty="0">
                <a:latin typeface="+mn-lt"/>
              </a:rPr>
              <a:t>RNA</a:t>
            </a:r>
            <a:r>
              <a:rPr lang="el-GR" dirty="0">
                <a:latin typeface="+mn-lt"/>
              </a:rPr>
              <a:t> πολυμεράση ΙΙΙ.</a:t>
            </a:r>
          </a:p>
        </p:txBody>
      </p:sp>
      <p:grpSp>
        <p:nvGrpSpPr>
          <p:cNvPr id="3" name="Group 2"/>
          <p:cNvGrpSpPr/>
          <p:nvPr/>
        </p:nvGrpSpPr>
        <p:grpSpPr>
          <a:xfrm>
            <a:off x="138113" y="0"/>
            <a:ext cx="4002087" cy="6858000"/>
            <a:chOff x="138113" y="0"/>
            <a:chExt cx="4002087" cy="6858000"/>
          </a:xfrm>
        </p:grpSpPr>
        <p:pic>
          <p:nvPicPr>
            <p:cNvPr id="235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0"/>
              <a:ext cx="4002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47864" y="1556792"/>
              <a:ext cx="360040" cy="307777"/>
            </a:xfrm>
            <a:prstGeom prst="rect">
              <a:avLst/>
            </a:prstGeom>
            <a:solidFill>
              <a:schemeClr val="accent4">
                <a:lumMod val="20000"/>
                <a:lumOff val="80000"/>
              </a:schemeClr>
            </a:solidFill>
          </p:spPr>
          <p:txBody>
            <a:bodyPr wrap="square" rtlCol="0">
              <a:spAutoFit/>
            </a:bodyPr>
            <a:lstStyle/>
            <a:p>
              <a:r>
                <a:rPr lang="en-US" sz="1400" b="1" dirty="0" smtClean="0"/>
                <a:t>C</a:t>
              </a:r>
              <a:endParaRPr lang="en-US" sz="1400" b="1" dirty="0"/>
            </a:p>
          </p:txBody>
        </p:sp>
      </p:grpSp>
    </p:spTree>
    <p:extLst>
      <p:ext uri="{BB962C8B-B14F-4D97-AF65-F5344CB8AC3E}">
        <p14:creationId xmlns:p14="http://schemas.microsoft.com/office/powerpoint/2010/main" val="95736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5"/>
          <p:cNvSpPr txBox="1">
            <a:spLocks noChangeArrowheads="1"/>
          </p:cNvSpPr>
          <p:nvPr/>
        </p:nvSpPr>
        <p:spPr bwMode="auto">
          <a:xfrm>
            <a:off x="4775200" y="1696740"/>
            <a:ext cx="43561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dirty="0" smtClean="0">
                <a:latin typeface="+mn-lt"/>
              </a:rPr>
              <a:t>Στους </a:t>
            </a:r>
            <a:r>
              <a:rPr lang="el-GR" dirty="0">
                <a:latin typeface="+mn-lt"/>
              </a:rPr>
              <a:t>εσωτερικούς υποκινητές </a:t>
            </a:r>
            <a:r>
              <a:rPr lang="en-US" dirty="0">
                <a:latin typeface="+mn-lt"/>
              </a:rPr>
              <a:t>pol III</a:t>
            </a:r>
            <a:r>
              <a:rPr lang="el-GR" dirty="0">
                <a:latin typeface="+mn-lt"/>
              </a:rPr>
              <a:t> τύπου 2, η πρόσδεση του παράγοντα </a:t>
            </a:r>
            <a:r>
              <a:rPr lang="en-US" dirty="0">
                <a:latin typeface="+mn-lt"/>
              </a:rPr>
              <a:t>TF</a:t>
            </a:r>
            <a:r>
              <a:rPr lang="el-GR" baseline="-25000" dirty="0">
                <a:latin typeface="+mn-lt"/>
              </a:rPr>
              <a:t>ΙΙΙ</a:t>
            </a:r>
            <a:r>
              <a:rPr lang="en-US" dirty="0">
                <a:latin typeface="+mn-lt"/>
              </a:rPr>
              <a:t>C</a:t>
            </a:r>
            <a:r>
              <a:rPr lang="el-GR" dirty="0">
                <a:latin typeface="+mn-lt"/>
              </a:rPr>
              <a:t> στις αλληλουχίες των πλαισίων Α και </a:t>
            </a:r>
            <a:r>
              <a:rPr lang="en-US" dirty="0">
                <a:latin typeface="+mn-lt"/>
              </a:rPr>
              <a:t>B</a:t>
            </a:r>
            <a:r>
              <a:rPr lang="el-GR" dirty="0">
                <a:latin typeface="+mn-lt"/>
              </a:rPr>
              <a:t> είναι προϋπόθεση για τη σύνδεση του παράγοντα τοποθέτησης </a:t>
            </a:r>
            <a:r>
              <a:rPr lang="en-US" dirty="0">
                <a:latin typeface="+mn-lt"/>
              </a:rPr>
              <a:t>TF</a:t>
            </a:r>
            <a:r>
              <a:rPr lang="el-GR" baseline="-25000" dirty="0">
                <a:latin typeface="+mn-lt"/>
              </a:rPr>
              <a:t>ΙΙΙ</a:t>
            </a:r>
            <a:r>
              <a:rPr lang="en-US" dirty="0">
                <a:latin typeface="+mn-lt"/>
              </a:rPr>
              <a:t>B</a:t>
            </a:r>
            <a:r>
              <a:rPr lang="el-GR" dirty="0">
                <a:latin typeface="+mn-lt"/>
              </a:rPr>
              <a:t>, ο οποίος στρατολογεί την </a:t>
            </a:r>
            <a:r>
              <a:rPr lang="en-US" dirty="0">
                <a:latin typeface="+mn-lt"/>
              </a:rPr>
              <a:t>RNA</a:t>
            </a:r>
            <a:r>
              <a:rPr lang="el-GR" dirty="0">
                <a:latin typeface="+mn-lt"/>
              </a:rPr>
              <a:t> πολυμεράση ΙΙΙ.</a:t>
            </a:r>
          </a:p>
        </p:txBody>
      </p:sp>
      <p:pic>
        <p:nvPicPr>
          <p:cNvPr id="2253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0"/>
            <a:ext cx="4659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818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l-GR" b="1" dirty="0" smtClean="0">
                <a:solidFill>
                  <a:schemeClr val="tx1">
                    <a:lumMod val="65000"/>
                    <a:lumOff val="35000"/>
                  </a:schemeClr>
                </a:solidFill>
              </a:rPr>
              <a:t>Η </a:t>
            </a:r>
            <a:r>
              <a:rPr lang="en-US" b="1" dirty="0" smtClean="0">
                <a:solidFill>
                  <a:schemeClr val="tx1">
                    <a:lumMod val="65000"/>
                    <a:lumOff val="35000"/>
                  </a:schemeClr>
                </a:solidFill>
              </a:rPr>
              <a:t>RNA pol I </a:t>
            </a:r>
            <a:r>
              <a:rPr lang="el-GR" b="1" dirty="0" smtClean="0">
                <a:solidFill>
                  <a:schemeClr val="tx1">
                    <a:lumMod val="65000"/>
                    <a:lumOff val="35000"/>
                  </a:schemeClr>
                </a:solidFill>
              </a:rPr>
              <a:t>έχει διμερή υποκινητή</a:t>
            </a:r>
          </a:p>
        </p:txBody>
      </p:sp>
      <p:sp>
        <p:nvSpPr>
          <p:cNvPr id="2" name="Θέση κειμένου 1"/>
          <p:cNvSpPr>
            <a:spLocks noGrp="1"/>
          </p:cNvSpPr>
          <p:nvPr>
            <p:ph type="body" idx="1"/>
          </p:nvPr>
        </p:nvSpPr>
        <p:spPr/>
        <p:txBody>
          <a:bodyPr/>
          <a:lstStyle/>
          <a:p>
            <a:endParaRPr lang="el-GR"/>
          </a:p>
        </p:txBody>
      </p:sp>
    </p:spTree>
    <p:extLst>
      <p:ext uri="{BB962C8B-B14F-4D97-AF65-F5344CB8AC3E}">
        <p14:creationId xmlns:p14="http://schemas.microsoft.com/office/powerpoint/2010/main" val="2476439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457200" y="1600200"/>
            <a:ext cx="8229600" cy="3657600"/>
          </a:xfrm>
        </p:spPr>
        <p:txBody>
          <a:bodyPr/>
          <a:lstStyle/>
          <a:p>
            <a:pPr eaLnBrk="1" hangingPunct="1"/>
            <a:r>
              <a:rPr lang="el-GR" dirty="0" smtClean="0"/>
              <a:t>Η αντίδραση τερματισμού της </a:t>
            </a:r>
            <a:r>
              <a:rPr lang="en-US" dirty="0" smtClean="0"/>
              <a:t>pol</a:t>
            </a:r>
            <a:r>
              <a:rPr lang="el-GR" dirty="0" smtClean="0"/>
              <a:t> </a:t>
            </a:r>
            <a:r>
              <a:rPr lang="en-US" dirty="0" smtClean="0"/>
              <a:t>III </a:t>
            </a:r>
            <a:r>
              <a:rPr lang="el-GR" dirty="0" smtClean="0"/>
              <a:t>(</a:t>
            </a:r>
            <a:r>
              <a:rPr lang="en-US" dirty="0" smtClean="0"/>
              <a:t>5S </a:t>
            </a:r>
            <a:r>
              <a:rPr lang="en-US" dirty="0" err="1" smtClean="0"/>
              <a:t>rRNA</a:t>
            </a:r>
            <a:r>
              <a:rPr lang="en-US" dirty="0" smtClean="0"/>
              <a:t>, </a:t>
            </a:r>
            <a:r>
              <a:rPr lang="en-US" dirty="0" err="1" smtClean="0"/>
              <a:t>tRNAs</a:t>
            </a:r>
            <a:r>
              <a:rPr lang="en-US" dirty="0" smtClean="0"/>
              <a:t>, small RNAs) </a:t>
            </a:r>
            <a:r>
              <a:rPr lang="el-GR" dirty="0" smtClean="0"/>
              <a:t>μοιάζει με αυτή των </a:t>
            </a:r>
            <a:r>
              <a:rPr lang="el-GR" dirty="0" err="1" smtClean="0"/>
              <a:t>προκαρυωτών</a:t>
            </a:r>
            <a:r>
              <a:rPr lang="el-GR" dirty="0" smtClean="0"/>
              <a:t>.</a:t>
            </a:r>
          </a:p>
          <a:p>
            <a:pPr eaLnBrk="1" hangingPunct="1"/>
            <a:endParaRPr lang="el-GR" dirty="0" smtClean="0"/>
          </a:p>
          <a:p>
            <a:pPr eaLnBrk="1" hangingPunct="1"/>
            <a:r>
              <a:rPr lang="el-GR" dirty="0" smtClean="0"/>
              <a:t>Ο τερματισμός συμβαίνει συνήθως στη 2η </a:t>
            </a:r>
            <a:r>
              <a:rPr lang="en-US" dirty="0" smtClean="0"/>
              <a:t>U </a:t>
            </a:r>
            <a:r>
              <a:rPr lang="el-GR" dirty="0" smtClean="0"/>
              <a:t>σε σειρά 4 </a:t>
            </a:r>
            <a:r>
              <a:rPr lang="en-US" dirty="0" smtClean="0"/>
              <a:t>U</a:t>
            </a:r>
            <a:r>
              <a:rPr lang="el-GR" dirty="0" smtClean="0"/>
              <a:t> σε περιοχή πλούσια σε </a:t>
            </a:r>
            <a:r>
              <a:rPr lang="en-US" dirty="0" smtClean="0"/>
              <a:t>GC. </a:t>
            </a:r>
            <a:endParaRPr lang="el-GR" dirty="0" smtClean="0"/>
          </a:p>
        </p:txBody>
      </p:sp>
    </p:spTree>
    <p:extLst>
      <p:ext uri="{BB962C8B-B14F-4D97-AF65-F5344CB8AC3E}">
        <p14:creationId xmlns:p14="http://schemas.microsoft.com/office/powerpoint/2010/main" val="589672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7000" r="-247000"/>
          </a:stretch>
        </a:blipFill>
        <a:effectLst/>
      </p:bgPr>
    </p:bg>
    <p:spTree>
      <p:nvGrpSpPr>
        <p:cNvPr id="1" name=""/>
        <p:cNvGrpSpPr/>
        <p:nvPr/>
      </p:nvGrpSpPr>
      <p:grpSpPr>
        <a:xfrm>
          <a:off x="0" y="0"/>
          <a:ext cx="0" cy="0"/>
          <a:chOff x="0" y="0"/>
          <a:chExt cx="0" cy="0"/>
        </a:xfrm>
      </p:grpSpPr>
      <p:sp>
        <p:nvSpPr>
          <p:cNvPr id="15363" name="Text Box 5"/>
          <p:cNvSpPr txBox="1">
            <a:spLocks noChangeArrowheads="1"/>
          </p:cNvSpPr>
          <p:nvPr/>
        </p:nvSpPr>
        <p:spPr bwMode="auto">
          <a:xfrm>
            <a:off x="1259632" y="1916832"/>
            <a:ext cx="65882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kumimoji="1" lang="el-GR" altLang="el-GR" sz="4800" b="1" dirty="0" smtClean="0">
                <a:solidFill>
                  <a:srgbClr val="DAEDEF">
                    <a:lumMod val="10000"/>
                  </a:srgbClr>
                </a:solidFill>
                <a:latin typeface="Lucida Sans" panose="020B0602040502020204" pitchFamily="34" charset="0"/>
                <a:cs typeface="Lucida Sans" panose="020B0602040502020204" pitchFamily="34" charset="0"/>
              </a:rPr>
              <a:t>Σύνθεση και επεξεργασία </a:t>
            </a:r>
            <a:r>
              <a:rPr kumimoji="1" lang="el-GR" altLang="el-GR" sz="4800" b="1" dirty="0" err="1" smtClean="0">
                <a:solidFill>
                  <a:srgbClr val="DAEDEF">
                    <a:lumMod val="10000"/>
                  </a:srgbClr>
                </a:solidFill>
                <a:latin typeface="Lucida Sans" panose="020B0602040502020204" pitchFamily="34" charset="0"/>
                <a:cs typeface="Lucida Sans" panose="020B0602040502020204" pitchFamily="34" charset="0"/>
              </a:rPr>
              <a:t>ευκαρυωτικού</a:t>
            </a:r>
            <a:r>
              <a:rPr kumimoji="1" lang="el-GR" altLang="el-GR" sz="4800" b="1" dirty="0" smtClean="0">
                <a:solidFill>
                  <a:srgbClr val="DAEDEF">
                    <a:lumMod val="10000"/>
                  </a:srgbClr>
                </a:solidFill>
                <a:latin typeface="Lucida Sans" panose="020B0602040502020204" pitchFamily="34" charset="0"/>
                <a:cs typeface="Lucida Sans" panose="020B0602040502020204" pitchFamily="34" charset="0"/>
              </a:rPr>
              <a:t> </a:t>
            </a:r>
            <a:r>
              <a:rPr kumimoji="1" lang="en-US" altLang="el-GR" sz="4800" b="1" dirty="0" smtClean="0">
                <a:solidFill>
                  <a:srgbClr val="DAEDEF">
                    <a:lumMod val="10000"/>
                  </a:srgbClr>
                </a:solidFill>
                <a:latin typeface="Lucida Sans" panose="020B0602040502020204" pitchFamily="34" charset="0"/>
                <a:cs typeface="Lucida Sans" panose="020B0602040502020204" pitchFamily="34" charset="0"/>
              </a:rPr>
              <a:t>RNA</a:t>
            </a:r>
            <a:endParaRPr kumimoji="1" lang="el-GR" altLang="el-GR" sz="4800" dirty="0">
              <a:solidFill>
                <a:srgbClr val="DAEDEF">
                  <a:lumMod val="10000"/>
                </a:srgbClr>
              </a:solidFill>
              <a:latin typeface="Lucida Sans" panose="020B0602040502020204" pitchFamily="34" charset="0"/>
              <a:cs typeface="Lucida Sans" panose="020B0602040502020204" pitchFamily="34" charset="0"/>
            </a:endParaRPr>
          </a:p>
        </p:txBody>
      </p:sp>
    </p:spTree>
    <p:extLst>
      <p:ext uri="{BB962C8B-B14F-4D97-AF65-F5344CB8AC3E}">
        <p14:creationId xmlns:p14="http://schemas.microsoft.com/office/powerpoint/2010/main" val="1947026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552" y="1052736"/>
            <a:ext cx="8064896" cy="4176464"/>
          </a:xfrm>
        </p:spPr>
        <p:txBody>
          <a:bodyPr>
            <a:noAutofit/>
          </a:bodyPr>
          <a:lstStyle/>
          <a:p>
            <a:pPr eaLnBrk="1" hangingPunct="1"/>
            <a:r>
              <a:rPr lang="el-GR" dirty="0" smtClean="0">
                <a:cs typeface="Lucida Sans" panose="020B0602040502020204" pitchFamily="34" charset="0"/>
              </a:rPr>
              <a:t>Το </a:t>
            </a:r>
            <a:r>
              <a:rPr lang="el-GR" dirty="0" err="1" smtClean="0">
                <a:cs typeface="Lucida Sans" panose="020B0602040502020204" pitchFamily="34" charset="0"/>
              </a:rPr>
              <a:t>ευκαρυωτικό</a:t>
            </a:r>
            <a:r>
              <a:rPr lang="el-GR" dirty="0" smtClean="0">
                <a:cs typeface="Lucida Sans" panose="020B0602040502020204" pitchFamily="34" charset="0"/>
              </a:rPr>
              <a:t> </a:t>
            </a:r>
            <a:r>
              <a:rPr lang="en-US" dirty="0" smtClean="0">
                <a:cs typeface="Lucida Sans" panose="020B0602040502020204" pitchFamily="34" charset="0"/>
              </a:rPr>
              <a:t>mRNA </a:t>
            </a:r>
            <a:r>
              <a:rPr lang="el-GR" dirty="0" smtClean="0">
                <a:cs typeface="Lucida Sans" panose="020B0602040502020204" pitchFamily="34" charset="0"/>
              </a:rPr>
              <a:t>τροποποιείται κατά τη διάρκεια ή μετά το πέρας της μεταγραφής </a:t>
            </a:r>
            <a:r>
              <a:rPr lang="el-GR" dirty="0" smtClean="0">
                <a:cs typeface="Lucida Sans" panose="020B0602040502020204" pitchFamily="34" charset="0"/>
              </a:rPr>
              <a:t>του</a:t>
            </a:r>
            <a:endParaRPr lang="el-GR" dirty="0" smtClean="0">
              <a:cs typeface="Lucida Sans" panose="020B0602040502020204" pitchFamily="34" charset="0"/>
            </a:endParaRPr>
          </a:p>
        </p:txBody>
      </p:sp>
    </p:spTree>
    <p:extLst>
      <p:ext uri="{BB962C8B-B14F-4D97-AF65-F5344CB8AC3E}">
        <p14:creationId xmlns:p14="http://schemas.microsoft.com/office/powerpoint/2010/main" val="2854197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5"/>
          <p:cNvSpPr txBox="1">
            <a:spLocks noChangeArrowheads="1"/>
          </p:cNvSpPr>
          <p:nvPr/>
        </p:nvSpPr>
        <p:spPr bwMode="auto">
          <a:xfrm>
            <a:off x="1979613" y="4830763"/>
            <a:ext cx="57086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dirty="0" smtClean="0">
                <a:latin typeface="+mn-lt"/>
                <a:cs typeface="Lucida Sans" panose="020B0602040502020204" pitchFamily="34" charset="0"/>
              </a:rPr>
              <a:t>Το </a:t>
            </a:r>
            <a:r>
              <a:rPr lang="el-GR" dirty="0" err="1">
                <a:latin typeface="+mn-lt"/>
                <a:cs typeface="Lucida Sans" panose="020B0602040502020204" pitchFamily="34" charset="0"/>
              </a:rPr>
              <a:t>ευκαρυωτικό</a:t>
            </a:r>
            <a:r>
              <a:rPr lang="el-GR" dirty="0">
                <a:latin typeface="+mn-lt"/>
                <a:cs typeface="Lucida Sans" panose="020B0602040502020204" pitchFamily="34" charset="0"/>
              </a:rPr>
              <a:t> </a:t>
            </a:r>
            <a:r>
              <a:rPr lang="en-US" dirty="0">
                <a:latin typeface="+mn-lt"/>
                <a:cs typeface="Lucida Sans" panose="020B0602040502020204" pitchFamily="34" charset="0"/>
              </a:rPr>
              <a:t>mRNA</a:t>
            </a:r>
            <a:r>
              <a:rPr lang="el-GR" dirty="0">
                <a:latin typeface="+mn-lt"/>
                <a:cs typeface="Lucida Sans" panose="020B0602040502020204" pitchFamily="34" charset="0"/>
              </a:rPr>
              <a:t> τροποποιείται με την προσθήκη μιας καλύπτρας στο 5΄ άκρο και μιας ουράς </a:t>
            </a:r>
            <a:r>
              <a:rPr lang="el-GR" dirty="0" err="1">
                <a:latin typeface="+mn-lt"/>
                <a:cs typeface="Lucida Sans" panose="020B0602040502020204" pitchFamily="34" charset="0"/>
              </a:rPr>
              <a:t>πολυ</a:t>
            </a:r>
            <a:r>
              <a:rPr lang="el-GR" dirty="0">
                <a:latin typeface="+mn-lt"/>
                <a:cs typeface="Lucida Sans" panose="020B0602040502020204" pitchFamily="34" charset="0"/>
              </a:rPr>
              <a:t> (Α) στο 3΄ άκρο.</a:t>
            </a:r>
          </a:p>
        </p:txBody>
      </p:sp>
      <p:pic>
        <p:nvPicPr>
          <p:cNvPr id="235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138" y="765175"/>
            <a:ext cx="48863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292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4579027" y="260648"/>
            <a:ext cx="457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600" dirty="0" smtClean="0">
                <a:latin typeface="+mn-lt"/>
                <a:cs typeface="Lucida Sans" panose="020B0602040502020204" pitchFamily="34" charset="0"/>
              </a:rPr>
              <a:t>Επισκόπηση</a:t>
            </a:r>
            <a:r>
              <a:rPr lang="el-GR" sz="1600" dirty="0">
                <a:latin typeface="+mn-lt"/>
                <a:cs typeface="Lucida Sans" panose="020B0602040502020204" pitchFamily="34" charset="0"/>
              </a:rPr>
              <a:t>: Η έκφραση του </a:t>
            </a:r>
            <a:r>
              <a:rPr lang="en-US" sz="1600" dirty="0">
                <a:latin typeface="+mn-lt"/>
                <a:cs typeface="Lucida Sans" panose="020B0602040502020204" pitchFamily="34" charset="0"/>
              </a:rPr>
              <a:t>mRNA</a:t>
            </a:r>
            <a:r>
              <a:rPr lang="el-GR" sz="1600" dirty="0">
                <a:latin typeface="+mn-lt"/>
                <a:cs typeface="Lucida Sans" panose="020B0602040502020204" pitchFamily="34" charset="0"/>
              </a:rPr>
              <a:t> σε ζωικά κύτταρα απαιτεί μεταγραφή, τροποποίηση, επεξεργασία, </a:t>
            </a:r>
            <a:r>
              <a:rPr lang="el-GR" sz="1600" dirty="0" err="1">
                <a:latin typeface="+mn-lt"/>
                <a:cs typeface="Lucida Sans" panose="020B0602040502020204" pitchFamily="34" charset="0"/>
              </a:rPr>
              <a:t>πυρηνο</a:t>
            </a:r>
            <a:r>
              <a:rPr lang="el-GR" sz="1600" dirty="0">
                <a:latin typeface="+mn-lt"/>
                <a:cs typeface="Lucida Sans" panose="020B0602040502020204" pitchFamily="34" charset="0"/>
              </a:rPr>
              <a:t>-</a:t>
            </a:r>
            <a:r>
              <a:rPr lang="el-GR" sz="1600" dirty="0" err="1">
                <a:latin typeface="+mn-lt"/>
                <a:cs typeface="Lucida Sans" panose="020B0602040502020204" pitchFamily="34" charset="0"/>
              </a:rPr>
              <a:t>κυτταροπλασματική</a:t>
            </a:r>
            <a:r>
              <a:rPr lang="el-GR" sz="1600" dirty="0">
                <a:latin typeface="+mn-lt"/>
                <a:cs typeface="Lucida Sans" panose="020B0602040502020204" pitchFamily="34" charset="0"/>
              </a:rPr>
              <a:t> μεταφορά και μετάφραση.</a:t>
            </a:r>
          </a:p>
        </p:txBody>
      </p:sp>
      <p:pic>
        <p:nvPicPr>
          <p:cNvPr id="245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4564063" cy="4618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938" y="2049463"/>
            <a:ext cx="4551362" cy="48085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050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p:txBody>
          <a:bodyPr>
            <a:normAutofit/>
          </a:bodyPr>
          <a:lstStyle/>
          <a:p>
            <a:pPr eaLnBrk="1" hangingPunct="1"/>
            <a:r>
              <a:rPr lang="el-GR" sz="2800" dirty="0" smtClean="0">
                <a:latin typeface="Lucida Sans" panose="020B0602040502020204" pitchFamily="34" charset="0"/>
                <a:cs typeface="Lucida Sans" panose="020B0602040502020204" pitchFamily="34" charset="0"/>
              </a:rPr>
              <a:t>Η μεταγραφή στα ζωικά κύτταρα συμβαίνει με την ίδια περίπου ταχύτητα που συμβαίνει και στα βακτήρια (~40 </a:t>
            </a:r>
            <a:r>
              <a:rPr lang="en-US" sz="2800" dirty="0" smtClean="0">
                <a:latin typeface="Lucida Sans" panose="020B0602040502020204" pitchFamily="34" charset="0"/>
                <a:cs typeface="Lucida Sans" panose="020B0602040502020204" pitchFamily="34" charset="0"/>
              </a:rPr>
              <a:t>b / sec). </a:t>
            </a:r>
          </a:p>
          <a:p>
            <a:pPr eaLnBrk="1" hangingPunct="1"/>
            <a:endParaRPr lang="el-GR" sz="2800" dirty="0" smtClean="0">
              <a:latin typeface="Lucida Sans" panose="020B0602040502020204" pitchFamily="34" charset="0"/>
              <a:cs typeface="Lucida Sans" panose="020B0602040502020204" pitchFamily="34" charset="0"/>
            </a:endParaRPr>
          </a:p>
          <a:p>
            <a:pPr eaLnBrk="1" hangingPunct="1"/>
            <a:r>
              <a:rPr lang="el-GR" sz="2800" dirty="0" smtClean="0">
                <a:latin typeface="Lucida Sans" panose="020B0602040502020204" pitchFamily="34" charset="0"/>
                <a:cs typeface="Lucida Sans" panose="020B0602040502020204" pitchFamily="34" charset="0"/>
              </a:rPr>
              <a:t>Για ένα γονίδιο 10</a:t>
            </a:r>
            <a:r>
              <a:rPr lang="en-US" sz="2800" dirty="0" smtClean="0">
                <a:latin typeface="Lucida Sans" panose="020B0602040502020204" pitchFamily="34" charset="0"/>
                <a:cs typeface="Lucida Sans" panose="020B0602040502020204" pitchFamily="34" charset="0"/>
              </a:rPr>
              <a:t>,</a:t>
            </a:r>
            <a:r>
              <a:rPr lang="el-GR" sz="2800" dirty="0" smtClean="0">
                <a:latin typeface="Lucida Sans" panose="020B0602040502020204" pitchFamily="34" charset="0"/>
                <a:cs typeface="Lucida Sans" panose="020B0602040502020204" pitchFamily="34" charset="0"/>
              </a:rPr>
              <a:t>000</a:t>
            </a:r>
            <a:r>
              <a:rPr lang="en-US" sz="2800" dirty="0" smtClean="0">
                <a:latin typeface="Lucida Sans" panose="020B0602040502020204" pitchFamily="34" charset="0"/>
                <a:cs typeface="Lucida Sans" panose="020B0602040502020204" pitchFamily="34" charset="0"/>
              </a:rPr>
              <a:t> </a:t>
            </a:r>
            <a:r>
              <a:rPr lang="en-US" sz="2800" dirty="0" err="1" smtClean="0">
                <a:latin typeface="Lucida Sans" panose="020B0602040502020204" pitchFamily="34" charset="0"/>
                <a:cs typeface="Lucida Sans" panose="020B0602040502020204" pitchFamily="34" charset="0"/>
              </a:rPr>
              <a:t>bp</a:t>
            </a:r>
            <a:r>
              <a:rPr lang="en-US" sz="2800" dirty="0" smtClean="0">
                <a:latin typeface="Lucida Sans" panose="020B0602040502020204" pitchFamily="34" charset="0"/>
                <a:cs typeface="Lucida Sans" panose="020B0602040502020204" pitchFamily="34" charset="0"/>
              </a:rPr>
              <a:t> </a:t>
            </a:r>
            <a:r>
              <a:rPr lang="el-GR" sz="2800" dirty="0" smtClean="0">
                <a:latin typeface="Lucida Sans" panose="020B0602040502020204" pitchFamily="34" charset="0"/>
                <a:cs typeface="Lucida Sans" panose="020B0602040502020204" pitchFamily="34" charset="0"/>
              </a:rPr>
              <a:t>χρειάζονται ~5 λεπτά για να μεταγραφεί. </a:t>
            </a:r>
          </a:p>
        </p:txBody>
      </p:sp>
    </p:spTree>
    <p:extLst>
      <p:ext uri="{BB962C8B-B14F-4D97-AF65-F5344CB8AC3E}">
        <p14:creationId xmlns:p14="http://schemas.microsoft.com/office/powerpoint/2010/main" val="300558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Untitled-3"/>
          <p:cNvPicPr>
            <a:picLocks noChangeAspect="1" noChangeArrowheads="1"/>
          </p:cNvPicPr>
          <p:nvPr/>
        </p:nvPicPr>
        <p:blipFill>
          <a:blip r:embed="rId2">
            <a:extLst>
              <a:ext uri="{28A0092B-C50C-407E-A947-70E740481C1C}">
                <a14:useLocalDpi xmlns:a14="http://schemas.microsoft.com/office/drawing/2010/main" val="0"/>
              </a:ext>
            </a:extLst>
          </a:blip>
          <a:srcRect l="2728" r="5649"/>
          <a:stretch>
            <a:fillRect/>
          </a:stretch>
        </p:blipFill>
        <p:spPr bwMode="auto">
          <a:xfrm>
            <a:off x="2273300" y="119063"/>
            <a:ext cx="4456113" cy="6619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73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5"/>
          <p:cNvSpPr txBox="1">
            <a:spLocks noChangeArrowheads="1"/>
          </p:cNvSpPr>
          <p:nvPr/>
        </p:nvSpPr>
        <p:spPr bwMode="auto">
          <a:xfrm flipH="1">
            <a:off x="809240" y="6093297"/>
            <a:ext cx="7507175" cy="641350"/>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dirty="0" smtClean="0">
                <a:latin typeface="Lucida Sans" panose="020B0602040502020204" pitchFamily="34" charset="0"/>
                <a:cs typeface="Lucida Sans" panose="020B0602040502020204" pitchFamily="34" charset="0"/>
              </a:rPr>
              <a:t>Η </a:t>
            </a:r>
            <a:r>
              <a:rPr lang="el-GR" dirty="0">
                <a:latin typeface="Lucida Sans" panose="020B0602040502020204" pitchFamily="34" charset="0"/>
                <a:cs typeface="Lucida Sans" panose="020B0602040502020204" pitchFamily="34" charset="0"/>
              </a:rPr>
              <a:t>καλύπτρα ασφαλίζει το 5΄ άκρο του </a:t>
            </a:r>
            <a:r>
              <a:rPr lang="en-US" dirty="0">
                <a:latin typeface="Lucida Sans" panose="020B0602040502020204" pitchFamily="34" charset="0"/>
                <a:cs typeface="Lucida Sans" panose="020B0602040502020204" pitchFamily="34" charset="0"/>
              </a:rPr>
              <a:t>mRNA</a:t>
            </a:r>
            <a:r>
              <a:rPr lang="el-GR" dirty="0">
                <a:latin typeface="Lucida Sans" panose="020B0602040502020204" pitchFamily="34" charset="0"/>
                <a:cs typeface="Lucida Sans" panose="020B0602040502020204" pitchFamily="34" charset="0"/>
              </a:rPr>
              <a:t> και μπορεί να μεθυλιωθεί σε αρκετές θέσεις.</a:t>
            </a:r>
          </a:p>
        </p:txBody>
      </p:sp>
      <p:pic>
        <p:nvPicPr>
          <p:cNvPr id="2765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41" y="1"/>
            <a:ext cx="7507175" cy="60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08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type="body" idx="4294967295"/>
          </p:nvPr>
        </p:nvSpPr>
        <p:spPr>
          <a:xfrm>
            <a:off x="381000" y="457200"/>
            <a:ext cx="8655496" cy="6019800"/>
          </a:xfrm>
        </p:spPr>
        <p:txBody>
          <a:bodyPr>
            <a:normAutofit lnSpcReduction="10000"/>
          </a:bodyPr>
          <a:lstStyle/>
          <a:p>
            <a:pPr eaLnBrk="1" hangingPunct="1">
              <a:lnSpc>
                <a:spcPct val="110000"/>
              </a:lnSpc>
              <a:spcBef>
                <a:spcPts val="1200"/>
              </a:spcBef>
            </a:pPr>
            <a:r>
              <a:rPr lang="el-GR" sz="2800" dirty="0" smtClean="0">
                <a:latin typeface="Lucida Sans" panose="020B0602040502020204" pitchFamily="34" charset="0"/>
                <a:cs typeface="Lucida Sans" panose="020B0602040502020204" pitchFamily="34" charset="0"/>
              </a:rPr>
              <a:t>Η καλύπτρα 0 υπάρχει σε όλους τους </a:t>
            </a:r>
            <a:r>
              <a:rPr lang="el-GR" sz="2800" dirty="0" err="1" smtClean="0">
                <a:latin typeface="Lucida Sans" panose="020B0602040502020204" pitchFamily="34" charset="0"/>
                <a:cs typeface="Lucida Sans" panose="020B0602040502020204" pitchFamily="34" charset="0"/>
              </a:rPr>
              <a:t>ευκαρυώτες</a:t>
            </a:r>
            <a:r>
              <a:rPr lang="el-GR" sz="2800" dirty="0" smtClean="0">
                <a:latin typeface="Lucida Sans" panose="020B0602040502020204" pitchFamily="34" charset="0"/>
                <a:cs typeface="Lucida Sans" panose="020B0602040502020204" pitchFamily="34" charset="0"/>
              </a:rPr>
              <a:t>. Στους μονοκύτταρους </a:t>
            </a:r>
            <a:r>
              <a:rPr lang="el-GR" sz="2800" dirty="0" err="1" smtClean="0">
                <a:latin typeface="Lucida Sans" panose="020B0602040502020204" pitchFamily="34" charset="0"/>
                <a:cs typeface="Lucida Sans" panose="020B0602040502020204" pitchFamily="34" charset="0"/>
              </a:rPr>
              <a:t>ευκαρυώτες</a:t>
            </a:r>
            <a:r>
              <a:rPr lang="el-GR" sz="2800" dirty="0" smtClean="0">
                <a:latin typeface="Lucida Sans" panose="020B0602040502020204" pitchFamily="34" charset="0"/>
                <a:cs typeface="Lucida Sans" panose="020B0602040502020204" pitchFamily="34" charset="0"/>
              </a:rPr>
              <a:t> υπάρχει μόνο αυτή (το υπεύθυνο ένζυμο είναι η 7-μεθυλο-τρανσφεράση της </a:t>
            </a:r>
            <a:r>
              <a:rPr lang="el-GR" sz="2800" dirty="0" err="1" smtClean="0">
                <a:latin typeface="Lucida Sans" panose="020B0602040502020204" pitchFamily="34" charset="0"/>
                <a:cs typeface="Lucida Sans" panose="020B0602040502020204" pitchFamily="34" charset="0"/>
              </a:rPr>
              <a:t>γουανίνης</a:t>
            </a:r>
            <a:r>
              <a:rPr lang="el-GR" sz="2800" dirty="0" smtClean="0">
                <a:latin typeface="Lucida Sans" panose="020B0602040502020204" pitchFamily="34" charset="0"/>
                <a:cs typeface="Lucida Sans" panose="020B0602040502020204" pitchFamily="34" charset="0"/>
              </a:rPr>
              <a:t>). </a:t>
            </a:r>
          </a:p>
          <a:p>
            <a:pPr eaLnBrk="1" hangingPunct="1">
              <a:lnSpc>
                <a:spcPct val="110000"/>
              </a:lnSpc>
              <a:spcBef>
                <a:spcPts val="1200"/>
              </a:spcBef>
            </a:pPr>
            <a:r>
              <a:rPr lang="el-GR" sz="2800" dirty="0" smtClean="0">
                <a:latin typeface="Lucida Sans" panose="020B0602040502020204" pitchFamily="34" charset="0"/>
                <a:cs typeface="Lucida Sans" panose="020B0602040502020204" pitchFamily="34" charset="0"/>
              </a:rPr>
              <a:t>Η καλύπτρα 1 είναι ο κύριος τύπος καλύπτρας εκτός από τους μονοκύτταρους. </a:t>
            </a:r>
          </a:p>
          <a:p>
            <a:pPr eaLnBrk="1" hangingPunct="1">
              <a:lnSpc>
                <a:spcPct val="110000"/>
              </a:lnSpc>
              <a:spcBef>
                <a:spcPts val="1200"/>
              </a:spcBef>
            </a:pPr>
            <a:r>
              <a:rPr lang="el-GR" sz="2800" dirty="0" smtClean="0">
                <a:latin typeface="Lucida Sans" panose="020B0602040502020204" pitchFamily="34" charset="0"/>
                <a:cs typeface="Lucida Sans" panose="020B0602040502020204" pitchFamily="34" charset="0"/>
              </a:rPr>
              <a:t>Η καλύπτρα 2 αντιπροσωπεύει λιγότερα από το 10-15% του συνολικού πληθυσμού του </a:t>
            </a:r>
            <a:r>
              <a:rPr lang="en-US" sz="2800" dirty="0" smtClean="0">
                <a:latin typeface="Lucida Sans" panose="020B0602040502020204" pitchFamily="34" charset="0"/>
                <a:cs typeface="Lucida Sans" panose="020B0602040502020204" pitchFamily="34" charset="0"/>
              </a:rPr>
              <a:t>mRNA </a:t>
            </a:r>
            <a:r>
              <a:rPr lang="el-GR" sz="2800" dirty="0" smtClean="0">
                <a:latin typeface="Lucida Sans" panose="020B0602040502020204" pitchFamily="34" charset="0"/>
                <a:cs typeface="Lucida Sans" panose="020B0602040502020204" pitchFamily="34" charset="0"/>
              </a:rPr>
              <a:t>που είναι καλυμμένο. </a:t>
            </a:r>
          </a:p>
          <a:p>
            <a:pPr eaLnBrk="1" hangingPunct="1">
              <a:lnSpc>
                <a:spcPct val="110000"/>
              </a:lnSpc>
              <a:spcBef>
                <a:spcPts val="1200"/>
              </a:spcBef>
            </a:pPr>
            <a:r>
              <a:rPr lang="el-GR" sz="2800" dirty="0" smtClean="0">
                <a:latin typeface="Lucida Sans" panose="020B0602040502020204" pitchFamily="34" charset="0"/>
                <a:cs typeface="Lucida Sans" panose="020B0602040502020204" pitchFamily="34" charset="0"/>
              </a:rPr>
              <a:t>Οι ποσοστιαίες αναλογίες των διαφόρων τύπων καλύπτρας είναι χαρακτηριστικές για ένα συγκεκριμένο οργανισμό. </a:t>
            </a:r>
          </a:p>
        </p:txBody>
      </p:sp>
    </p:spTree>
    <p:extLst>
      <p:ext uri="{BB962C8B-B14F-4D97-AF65-F5344CB8AC3E}">
        <p14:creationId xmlns:p14="http://schemas.microsoft.com/office/powerpoint/2010/main" val="4242554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90872" y="220216"/>
            <a:ext cx="8229600" cy="832520"/>
          </a:xfrm>
        </p:spPr>
        <p:txBody>
          <a:bodyPr/>
          <a:lstStyle/>
          <a:p>
            <a:pPr eaLnBrk="1" hangingPunct="1"/>
            <a:r>
              <a:rPr lang="el-GR" sz="3600" dirty="0" smtClean="0">
                <a:solidFill>
                  <a:schemeClr val="tx1"/>
                </a:solidFill>
                <a:latin typeface="Lucida Sans" panose="020B0602040502020204" pitchFamily="34" charset="0"/>
                <a:cs typeface="Lucida Sans" panose="020B0602040502020204" pitchFamily="34" charset="0"/>
              </a:rPr>
              <a:t>Το 3’ άκρο </a:t>
            </a:r>
            <a:r>
              <a:rPr lang="el-GR" sz="3600" dirty="0" err="1" smtClean="0">
                <a:solidFill>
                  <a:schemeClr val="tx1"/>
                </a:solidFill>
                <a:latin typeface="Lucida Sans" panose="020B0602040502020204" pitchFamily="34" charset="0"/>
                <a:cs typeface="Lucida Sans" panose="020B0602040502020204" pitchFamily="34" charset="0"/>
              </a:rPr>
              <a:t>πολυαδενυλιώνεται</a:t>
            </a:r>
            <a:endParaRPr lang="el-GR" sz="3600" dirty="0" smtClean="0">
              <a:solidFill>
                <a:schemeClr val="tx1"/>
              </a:solidFill>
              <a:latin typeface="Lucida Sans" panose="020B0602040502020204" pitchFamily="34" charset="0"/>
              <a:cs typeface="Lucida Sans" panose="020B0602040502020204" pitchFamily="34" charset="0"/>
            </a:endParaRPr>
          </a:p>
        </p:txBody>
      </p:sp>
      <p:pic>
        <p:nvPicPr>
          <p:cNvPr id="29699" name="Picture 3"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p:cNvSpPr txBox="1">
            <a:spLocks noChangeArrowheads="1"/>
          </p:cNvSpPr>
          <p:nvPr/>
        </p:nvSpPr>
        <p:spPr bwMode="auto">
          <a:xfrm>
            <a:off x="5699125" y="4379913"/>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8000"/>
                </a:solidFill>
              </a:rPr>
              <a:t>rich</a:t>
            </a:r>
            <a:endParaRPr lang="el-GR">
              <a:solidFill>
                <a:srgbClr val="008000"/>
              </a:solidFill>
            </a:endParaRPr>
          </a:p>
        </p:txBody>
      </p:sp>
      <p:sp>
        <p:nvSpPr>
          <p:cNvPr id="29701" name="Text Box 5"/>
          <p:cNvSpPr txBox="1">
            <a:spLocks noChangeArrowheads="1"/>
          </p:cNvSpPr>
          <p:nvPr/>
        </p:nvSpPr>
        <p:spPr bwMode="auto">
          <a:xfrm>
            <a:off x="60325" y="2624138"/>
            <a:ext cx="3292475" cy="6397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CPSF: cleavage and polyadenylation</a:t>
            </a:r>
          </a:p>
          <a:p>
            <a:pPr eaLnBrk="1" hangingPunct="1"/>
            <a:r>
              <a:rPr lang="en-US" sz="1200" b="1"/>
              <a:t>            specificity factor</a:t>
            </a:r>
          </a:p>
          <a:p>
            <a:pPr eaLnBrk="1" hangingPunct="1"/>
            <a:r>
              <a:rPr lang="en-US" sz="1200" b="1"/>
              <a:t>CstF: cleavage stimulation factor </a:t>
            </a:r>
            <a:endParaRPr lang="el-GR" sz="1200" b="1"/>
          </a:p>
        </p:txBody>
      </p:sp>
    </p:spTree>
    <p:extLst>
      <p:ext uri="{BB962C8B-B14F-4D97-AF65-F5344CB8AC3E}">
        <p14:creationId xmlns:p14="http://schemas.microsoft.com/office/powerpoint/2010/main" val="3408884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57200" y="706686"/>
            <a:ext cx="8229600" cy="778098"/>
          </a:xfrm>
        </p:spPr>
        <p:txBody>
          <a:bodyPr/>
          <a:lstStyle/>
          <a:p>
            <a:r>
              <a:rPr lang="en-US" dirty="0" smtClean="0"/>
              <a:t>rDNA </a:t>
            </a:r>
            <a:r>
              <a:rPr lang="en-US" dirty="0" smtClean="0"/>
              <a:t>locus</a:t>
            </a:r>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 y="2430962"/>
            <a:ext cx="9143244" cy="2438198"/>
          </a:xfrm>
          <a:prstGeom prst="rect">
            <a:avLst/>
          </a:prstGeom>
        </p:spPr>
      </p:pic>
    </p:spTree>
    <p:extLst>
      <p:ext uri="{BB962C8B-B14F-4D97-AF65-F5344CB8AC3E}">
        <p14:creationId xmlns:p14="http://schemas.microsoft.com/office/powerpoint/2010/main" val="636200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829121" y="868333"/>
            <a:ext cx="77540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just"/>
            <a:r>
              <a:rPr lang="el-GR" sz="2000" dirty="0">
                <a:latin typeface="Lucida Sans" panose="020B0602040502020204" pitchFamily="34" charset="0"/>
                <a:cs typeface="Lucida Sans" panose="020B0602040502020204" pitchFamily="34" charset="0"/>
              </a:rPr>
              <a:t>Η οργάνωση του γονιδίου της β-σφαιρίνης του ανθρώπου</a:t>
            </a:r>
          </a:p>
        </p:txBody>
      </p:sp>
      <p:pic>
        <p:nvPicPr>
          <p:cNvPr id="327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841500"/>
            <a:ext cx="8947150" cy="275590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651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etstasmania.com.au/images/products/lock-splicing-full.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543"/>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51" name="Text Box 5"/>
          <p:cNvSpPr txBox="1">
            <a:spLocks noChangeArrowheads="1"/>
          </p:cNvSpPr>
          <p:nvPr/>
        </p:nvSpPr>
        <p:spPr bwMode="auto">
          <a:xfrm>
            <a:off x="2915816" y="5085184"/>
            <a:ext cx="62646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kumimoji="1" lang="el-GR" altLang="el-GR" sz="4000" b="1" dirty="0" smtClean="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Το </a:t>
            </a:r>
            <a:r>
              <a:rPr kumimoji="1" lang="el-GR" altLang="el-GR" sz="4000" b="1" dirty="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μάτισμα και η επεξεργασία του R</a:t>
            </a:r>
            <a:r>
              <a:rPr kumimoji="1" lang="en-US" altLang="el-GR" sz="4000" b="1" dirty="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NA</a:t>
            </a:r>
            <a:r>
              <a:rPr kumimoji="1" lang="el-GR" altLang="el-GR" sz="3200" b="1" dirty="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t>
            </a:r>
            <a:endParaRPr kumimoji="1" lang="el-GR" altLang="el-GR" sz="3200" dirty="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499091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446856" y="609600"/>
            <a:ext cx="8229600" cy="5516563"/>
          </a:xfrm>
        </p:spPr>
        <p:txBody>
          <a:bodyPr>
            <a:normAutofit/>
          </a:bodyPr>
          <a:lstStyle/>
          <a:p>
            <a:pPr eaLnBrk="1" hangingPunct="1">
              <a:spcBef>
                <a:spcPts val="600"/>
              </a:spcBef>
              <a:spcAft>
                <a:spcPts val="600"/>
              </a:spcAft>
            </a:pPr>
            <a:r>
              <a:rPr lang="el-GR" sz="3200" dirty="0" smtClean="0">
                <a:latin typeface="Lucida Sans" panose="020B0602040502020204" pitchFamily="34" charset="0"/>
                <a:cs typeface="Lucida Sans" panose="020B0602040502020204" pitchFamily="34" charset="0"/>
              </a:rPr>
              <a:t>Ασυνεχή γονίδια απαντώνται σε όλες τις τάξεις των οργανισμών:</a:t>
            </a:r>
          </a:p>
          <a:p>
            <a:pPr lvl="1" eaLnBrk="1" hangingPunct="1">
              <a:spcBef>
                <a:spcPts val="600"/>
              </a:spcBef>
              <a:spcAft>
                <a:spcPts val="600"/>
              </a:spcAft>
            </a:pPr>
            <a:r>
              <a:rPr lang="el-GR" sz="2800" dirty="0" smtClean="0">
                <a:latin typeface="Lucida Sans" panose="020B0602040502020204" pitchFamily="34" charset="0"/>
                <a:cs typeface="Lucida Sans" panose="020B0602040502020204" pitchFamily="34" charset="0"/>
              </a:rPr>
              <a:t>Μικρό ποσοστό σε κατώτερους </a:t>
            </a:r>
            <a:r>
              <a:rPr lang="el-GR" sz="2800" dirty="0" err="1" smtClean="0">
                <a:latin typeface="Lucida Sans" panose="020B0602040502020204" pitchFamily="34" charset="0"/>
                <a:cs typeface="Lucida Sans" panose="020B0602040502020204" pitchFamily="34" charset="0"/>
              </a:rPr>
              <a:t>ευκαρυώτες</a:t>
            </a:r>
            <a:endParaRPr lang="el-GR" sz="2800" dirty="0" smtClean="0">
              <a:latin typeface="Lucida Sans" panose="020B0602040502020204" pitchFamily="34" charset="0"/>
              <a:cs typeface="Lucida Sans" panose="020B0602040502020204" pitchFamily="34" charset="0"/>
            </a:endParaRPr>
          </a:p>
          <a:p>
            <a:pPr lvl="1" eaLnBrk="1" hangingPunct="1">
              <a:spcBef>
                <a:spcPts val="600"/>
              </a:spcBef>
              <a:spcAft>
                <a:spcPts val="600"/>
              </a:spcAft>
            </a:pPr>
            <a:r>
              <a:rPr lang="el-GR" sz="2800" dirty="0" smtClean="0">
                <a:latin typeface="Lucida Sans" panose="020B0602040502020204" pitchFamily="34" charset="0"/>
                <a:cs typeface="Lucida Sans" panose="020B0602040502020204" pitchFamily="34" charset="0"/>
              </a:rPr>
              <a:t>Πλειοψηφία στους ανώτερους </a:t>
            </a:r>
            <a:r>
              <a:rPr lang="el-GR" sz="2800" dirty="0" err="1" smtClean="0">
                <a:latin typeface="Lucida Sans" panose="020B0602040502020204" pitchFamily="34" charset="0"/>
                <a:cs typeface="Lucida Sans" panose="020B0602040502020204" pitchFamily="34" charset="0"/>
              </a:rPr>
              <a:t>ευκαρυώτες</a:t>
            </a:r>
            <a:endParaRPr lang="el-GR" sz="2800" dirty="0" smtClean="0">
              <a:latin typeface="Lucida Sans" panose="020B0602040502020204" pitchFamily="34" charset="0"/>
              <a:cs typeface="Lucida Sans" panose="020B0602040502020204" pitchFamily="34" charset="0"/>
            </a:endParaRPr>
          </a:p>
          <a:p>
            <a:pPr eaLnBrk="1" hangingPunct="1">
              <a:spcBef>
                <a:spcPts val="1800"/>
              </a:spcBef>
              <a:spcAft>
                <a:spcPts val="600"/>
              </a:spcAft>
            </a:pPr>
            <a:r>
              <a:rPr lang="el-GR" sz="3200" dirty="0" smtClean="0">
                <a:latin typeface="Lucida Sans" panose="020B0602040502020204" pitchFamily="34" charset="0"/>
                <a:cs typeface="Lucida Sans" panose="020B0602040502020204" pitchFamily="34" charset="0"/>
              </a:rPr>
              <a:t>Τυπικό γονίδιο θηλαστικού:</a:t>
            </a:r>
          </a:p>
          <a:p>
            <a:pPr lvl="1" eaLnBrk="1" hangingPunct="1">
              <a:spcBef>
                <a:spcPts val="600"/>
              </a:spcBef>
              <a:spcAft>
                <a:spcPts val="600"/>
              </a:spcAft>
            </a:pPr>
            <a:r>
              <a:rPr lang="el-GR" sz="2800" dirty="0" smtClean="0">
                <a:latin typeface="Lucida Sans" panose="020B0602040502020204" pitchFamily="34" charset="0"/>
                <a:cs typeface="Lucida Sans" panose="020B0602040502020204" pitchFamily="34" charset="0"/>
              </a:rPr>
              <a:t>7-8 εξόνια σε έκταση ~16</a:t>
            </a:r>
            <a:r>
              <a:rPr lang="en-US" sz="2800" dirty="0" smtClean="0">
                <a:latin typeface="Lucida Sans" panose="020B0602040502020204" pitchFamily="34" charset="0"/>
                <a:cs typeface="Lucida Sans" panose="020B0602040502020204" pitchFamily="34" charset="0"/>
              </a:rPr>
              <a:t>kb. </a:t>
            </a:r>
            <a:endParaRPr lang="el-GR" sz="2800" dirty="0" smtClean="0">
              <a:latin typeface="Lucida Sans" panose="020B0602040502020204" pitchFamily="34" charset="0"/>
              <a:cs typeface="Lucida Sans" panose="020B0602040502020204" pitchFamily="34" charset="0"/>
            </a:endParaRPr>
          </a:p>
          <a:p>
            <a:pPr lvl="1" eaLnBrk="1" hangingPunct="1">
              <a:spcBef>
                <a:spcPts val="600"/>
              </a:spcBef>
              <a:spcAft>
                <a:spcPts val="600"/>
              </a:spcAft>
            </a:pPr>
            <a:r>
              <a:rPr lang="el-GR" sz="2800" dirty="0" smtClean="0">
                <a:latin typeface="Lucida Sans" panose="020B0602040502020204" pitchFamily="34" charset="0"/>
                <a:cs typeface="Lucida Sans" panose="020B0602040502020204" pitchFamily="34" charset="0"/>
              </a:rPr>
              <a:t>Εξόνια: ~100-200 </a:t>
            </a:r>
            <a:r>
              <a:rPr lang="en-US" sz="2800" dirty="0" err="1" smtClean="0">
                <a:latin typeface="Lucida Sans" panose="020B0602040502020204" pitchFamily="34" charset="0"/>
                <a:cs typeface="Lucida Sans" panose="020B0602040502020204" pitchFamily="34" charset="0"/>
              </a:rPr>
              <a:t>bp</a:t>
            </a:r>
            <a:r>
              <a:rPr lang="en-US" sz="2800" dirty="0" smtClean="0">
                <a:latin typeface="Lucida Sans" panose="020B0602040502020204" pitchFamily="34" charset="0"/>
                <a:cs typeface="Lucida Sans" panose="020B0602040502020204" pitchFamily="34" charset="0"/>
              </a:rPr>
              <a:t>, </a:t>
            </a:r>
            <a:r>
              <a:rPr lang="el-GR" sz="2800" dirty="0" smtClean="0">
                <a:latin typeface="Lucida Sans" panose="020B0602040502020204" pitchFamily="34" charset="0"/>
                <a:cs typeface="Lucida Sans" panose="020B0602040502020204" pitchFamily="34" charset="0"/>
              </a:rPr>
              <a:t>ιντρόνια: &gt;1</a:t>
            </a:r>
            <a:r>
              <a:rPr lang="en-US" sz="2800" dirty="0" smtClean="0">
                <a:latin typeface="Lucida Sans" panose="020B0602040502020204" pitchFamily="34" charset="0"/>
                <a:cs typeface="Lucida Sans" panose="020B0602040502020204" pitchFamily="34" charset="0"/>
              </a:rPr>
              <a:t>kb. </a:t>
            </a:r>
            <a:endParaRPr lang="el-GR" sz="2800" dirty="0" smtClean="0">
              <a:latin typeface="Lucida Sans" panose="020B0602040502020204" pitchFamily="34" charset="0"/>
              <a:cs typeface="Lucida Sans" panose="020B0602040502020204" pitchFamily="34" charset="0"/>
            </a:endParaRPr>
          </a:p>
        </p:txBody>
      </p:sp>
    </p:spTree>
    <p:extLst>
      <p:ext uri="{BB962C8B-B14F-4D97-AF65-F5344CB8AC3E}">
        <p14:creationId xmlns:p14="http://schemas.microsoft.com/office/powerpoint/2010/main" val="431273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able 1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916113"/>
            <a:ext cx="9091613"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117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899592" y="838200"/>
            <a:ext cx="7330008" cy="5287963"/>
          </a:xfrm>
        </p:spPr>
        <p:txBody>
          <a:bodyPr/>
          <a:lstStyle/>
          <a:p>
            <a:pPr eaLnBrk="1" hangingPunct="1">
              <a:spcBef>
                <a:spcPts val="1200"/>
              </a:spcBef>
            </a:pPr>
            <a:r>
              <a:rPr lang="el-GR" dirty="0" smtClean="0">
                <a:latin typeface="+mj-lt"/>
                <a:cs typeface="Lucida Sans" panose="020B0602040502020204" pitchFamily="34" charset="0"/>
              </a:rPr>
              <a:t>Το μάτισμα εμπλέκεται στην παραγωγή μεγαλύτερου ποσοστού (50%) </a:t>
            </a:r>
            <a:r>
              <a:rPr lang="en-US" dirty="0" smtClean="0">
                <a:latin typeface="+mj-lt"/>
                <a:cs typeface="Lucida Sans" panose="020B0602040502020204" pitchFamily="34" charset="0"/>
              </a:rPr>
              <a:t>mRNA </a:t>
            </a:r>
            <a:r>
              <a:rPr lang="el-GR" dirty="0" smtClean="0">
                <a:latin typeface="+mj-lt"/>
                <a:cs typeface="Lucida Sans" panose="020B0602040502020204" pitchFamily="34" charset="0"/>
              </a:rPr>
              <a:t>από το αναμενόμενο βάσει της ανάλυσης του γονιδιώματος. </a:t>
            </a:r>
          </a:p>
          <a:p>
            <a:pPr eaLnBrk="1" hangingPunct="1">
              <a:spcBef>
                <a:spcPts val="1800"/>
              </a:spcBef>
            </a:pPr>
            <a:r>
              <a:rPr lang="el-GR" dirty="0" smtClean="0">
                <a:latin typeface="+mj-lt"/>
                <a:cs typeface="Lucida Sans" panose="020B0602040502020204" pitchFamily="34" charset="0"/>
              </a:rPr>
              <a:t>Το πυρηνικό </a:t>
            </a:r>
            <a:r>
              <a:rPr lang="en-US" dirty="0" smtClean="0">
                <a:latin typeface="+mj-lt"/>
                <a:cs typeface="Lucida Sans" panose="020B0602040502020204" pitchFamily="34" charset="0"/>
              </a:rPr>
              <a:t>RNA (</a:t>
            </a:r>
            <a:r>
              <a:rPr lang="en-US" dirty="0" err="1" smtClean="0">
                <a:latin typeface="+mj-lt"/>
                <a:cs typeface="Lucida Sans" panose="020B0602040502020204" pitchFamily="34" charset="0"/>
              </a:rPr>
              <a:t>hnRNA</a:t>
            </a:r>
            <a:r>
              <a:rPr lang="en-US" dirty="0" smtClean="0">
                <a:latin typeface="+mj-lt"/>
                <a:cs typeface="Lucida Sans" panose="020B0602040502020204" pitchFamily="34" charset="0"/>
              </a:rPr>
              <a:t>) </a:t>
            </a:r>
            <a:r>
              <a:rPr lang="el-GR" dirty="0" smtClean="0">
                <a:latin typeface="+mj-lt"/>
                <a:cs typeface="Lucida Sans" panose="020B0602040502020204" pitchFamily="34" charset="0"/>
              </a:rPr>
              <a:t>έχει μέσο μέγεθος κατά πολύ μεγαλύτερο του </a:t>
            </a:r>
            <a:r>
              <a:rPr lang="en-US" dirty="0" smtClean="0">
                <a:latin typeface="+mj-lt"/>
                <a:cs typeface="Lucida Sans" panose="020B0602040502020204" pitchFamily="34" charset="0"/>
              </a:rPr>
              <a:t>mRNA</a:t>
            </a:r>
            <a:r>
              <a:rPr lang="el-GR" dirty="0" smtClean="0">
                <a:latin typeface="+mj-lt"/>
                <a:cs typeface="Lucida Sans" panose="020B0602040502020204" pitchFamily="34" charset="0"/>
              </a:rPr>
              <a:t>, είναι ασταθές και η αλληλουχία του εμφανίζει μεγαλύτερη πολυπλοκότητα. </a:t>
            </a:r>
          </a:p>
        </p:txBody>
      </p:sp>
    </p:spTree>
    <p:extLst>
      <p:ext uri="{BB962C8B-B14F-4D97-AF65-F5344CB8AC3E}">
        <p14:creationId xmlns:p14="http://schemas.microsoft.com/office/powerpoint/2010/main" val="674883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72008" y="4653136"/>
            <a:ext cx="9036496" cy="1938992"/>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600" dirty="0" smtClean="0">
                <a:latin typeface="Lucida Sans" panose="020B0602040502020204" pitchFamily="34" charset="0"/>
                <a:cs typeface="Lucida Sans" panose="020B0602040502020204" pitchFamily="34" charset="0"/>
              </a:rPr>
              <a:t>Το </a:t>
            </a:r>
            <a:r>
              <a:rPr lang="en-US" sz="1600" dirty="0" err="1">
                <a:latin typeface="Lucida Sans" panose="020B0602040502020204" pitchFamily="34" charset="0"/>
                <a:cs typeface="Lucida Sans" panose="020B0602040502020204" pitchFamily="34" charset="0"/>
              </a:rPr>
              <a:t>hnRNA</a:t>
            </a:r>
            <a:r>
              <a:rPr lang="el-GR" sz="1600" dirty="0">
                <a:latin typeface="Lucida Sans" panose="020B0602040502020204" pitchFamily="34" charset="0"/>
                <a:cs typeface="Lucida Sans" panose="020B0602040502020204" pitchFamily="34" charset="0"/>
              </a:rPr>
              <a:t> απαντάται ως </a:t>
            </a:r>
            <a:r>
              <a:rPr lang="el-GR" sz="1600" dirty="0" err="1">
                <a:latin typeface="Lucida Sans" panose="020B0602040502020204" pitchFamily="34" charset="0"/>
                <a:cs typeface="Lucida Sans" panose="020B0602040502020204" pitchFamily="34" charset="0"/>
              </a:rPr>
              <a:t>ριβονουκλεοπρωτεϊνικό</a:t>
            </a:r>
            <a:r>
              <a:rPr lang="el-GR" sz="1600" dirty="0">
                <a:latin typeface="Lucida Sans" panose="020B0602040502020204" pitchFamily="34" charset="0"/>
                <a:cs typeface="Lucida Sans" panose="020B0602040502020204" pitchFamily="34" charset="0"/>
              </a:rPr>
              <a:t> σύμπλοκο με μορφή μιας σειράς από χάντρες.</a:t>
            </a:r>
            <a:endParaRPr lang="en-US" sz="1600" dirty="0">
              <a:latin typeface="Lucida Sans" panose="020B0602040502020204" pitchFamily="34" charset="0"/>
              <a:cs typeface="Lucida Sans" panose="020B0602040502020204" pitchFamily="34" charset="0"/>
            </a:endParaRPr>
          </a:p>
          <a:p>
            <a:pPr eaLnBrk="1" hangingPunct="1">
              <a:spcBef>
                <a:spcPct val="50000"/>
              </a:spcBef>
            </a:pPr>
            <a:r>
              <a:rPr lang="el-GR" sz="1600" dirty="0">
                <a:latin typeface="Lucida Sans" panose="020B0602040502020204" pitchFamily="34" charset="0"/>
                <a:cs typeface="Lucida Sans" panose="020B0602040502020204" pitchFamily="34" charset="0"/>
              </a:rPr>
              <a:t>Περίπου 20 πρωτεΐνες συμμετέχουν στη δημιουργία του </a:t>
            </a:r>
            <a:r>
              <a:rPr lang="en-US" sz="1600" dirty="0" err="1">
                <a:latin typeface="Lucida Sans" panose="020B0602040502020204" pitchFamily="34" charset="0"/>
                <a:cs typeface="Lucida Sans" panose="020B0602040502020204" pitchFamily="34" charset="0"/>
              </a:rPr>
              <a:t>hnRNA</a:t>
            </a:r>
            <a:r>
              <a:rPr lang="en-US" sz="1600" dirty="0">
                <a:latin typeface="Lucida Sans" panose="020B0602040502020204" pitchFamily="34" charset="0"/>
                <a:cs typeface="Lucida Sans" panose="020B0602040502020204" pitchFamily="34" charset="0"/>
              </a:rPr>
              <a:t>. </a:t>
            </a:r>
            <a:r>
              <a:rPr lang="el-GR" sz="1600" dirty="0">
                <a:latin typeface="Lucida Sans" panose="020B0602040502020204" pitchFamily="34" charset="0"/>
                <a:cs typeface="Lucida Sans" panose="020B0602040502020204" pitchFamily="34" charset="0"/>
              </a:rPr>
              <a:t>Οι πρωτεΐνες αυτές τυπικά υπάρχουν σε ~10</a:t>
            </a:r>
            <a:r>
              <a:rPr lang="el-GR" sz="1600" baseline="30000" dirty="0">
                <a:latin typeface="Lucida Sans" panose="020B0602040502020204" pitchFamily="34" charset="0"/>
                <a:cs typeface="Lucida Sans" panose="020B0602040502020204" pitchFamily="34" charset="0"/>
              </a:rPr>
              <a:t>8</a:t>
            </a:r>
            <a:r>
              <a:rPr lang="el-GR" sz="1600" dirty="0">
                <a:latin typeface="Lucida Sans" panose="020B0602040502020204" pitchFamily="34" charset="0"/>
                <a:cs typeface="Lucida Sans" panose="020B0602040502020204" pitchFamily="34" charset="0"/>
              </a:rPr>
              <a:t> αντίγραφα ανά πυρήνα, συγκρινόμενες με τα ~10</a:t>
            </a:r>
            <a:r>
              <a:rPr lang="el-GR" sz="1600" baseline="30000" dirty="0">
                <a:latin typeface="Lucida Sans" panose="020B0602040502020204" pitchFamily="34" charset="0"/>
                <a:cs typeface="Lucida Sans" panose="020B0602040502020204" pitchFamily="34" charset="0"/>
              </a:rPr>
              <a:t>6</a:t>
            </a:r>
            <a:r>
              <a:rPr lang="el-GR" sz="1600" dirty="0">
                <a:latin typeface="Lucida Sans" panose="020B0602040502020204" pitchFamily="34" charset="0"/>
                <a:cs typeface="Lucida Sans" panose="020B0602040502020204" pitchFamily="34" charset="0"/>
              </a:rPr>
              <a:t> μόρια του </a:t>
            </a:r>
            <a:r>
              <a:rPr lang="en-US" sz="1600" dirty="0" err="1">
                <a:latin typeface="Lucida Sans" panose="020B0602040502020204" pitchFamily="34" charset="0"/>
                <a:cs typeface="Lucida Sans" panose="020B0602040502020204" pitchFamily="34" charset="0"/>
              </a:rPr>
              <a:t>hnRNA</a:t>
            </a:r>
            <a:r>
              <a:rPr lang="en-US" sz="1600" dirty="0">
                <a:latin typeface="Lucida Sans" panose="020B0602040502020204" pitchFamily="34" charset="0"/>
                <a:cs typeface="Lucida Sans" panose="020B0602040502020204" pitchFamily="34" charset="0"/>
              </a:rPr>
              <a:t>. </a:t>
            </a:r>
            <a:r>
              <a:rPr lang="el-GR" sz="1600" dirty="0">
                <a:latin typeface="Lucida Sans" panose="020B0602040502020204" pitchFamily="34" charset="0"/>
                <a:cs typeface="Lucida Sans" panose="020B0602040502020204" pitchFamily="34" charset="0"/>
              </a:rPr>
              <a:t>Κάποιες μπορεί να έχουν δομικό ρόλο στο πακετάρισμα. Άλλες παλινδρομούν μεταξύ του πυρήνα και του κυτταροπλάσματος συμμετέχοντας στην εξαγωγή του </a:t>
            </a:r>
            <a:r>
              <a:rPr lang="en-US" sz="1600" dirty="0">
                <a:latin typeface="Lucida Sans" panose="020B0602040502020204" pitchFamily="34" charset="0"/>
                <a:cs typeface="Lucida Sans" panose="020B0602040502020204" pitchFamily="34" charset="0"/>
              </a:rPr>
              <a:t>RNA </a:t>
            </a:r>
            <a:r>
              <a:rPr lang="el-GR" sz="1600" dirty="0">
                <a:latin typeface="Lucida Sans" panose="020B0602040502020204" pitchFamily="34" charset="0"/>
                <a:cs typeface="Lucida Sans" panose="020B0602040502020204" pitchFamily="34" charset="0"/>
              </a:rPr>
              <a:t>από τον πυρήνα. </a:t>
            </a:r>
          </a:p>
        </p:txBody>
      </p:sp>
      <p:pic>
        <p:nvPicPr>
          <p:cNvPr id="614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15888"/>
            <a:ext cx="42545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875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6420296" y="98623"/>
            <a:ext cx="26162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600" dirty="0" smtClean="0">
                <a:latin typeface="Lucida Sans" panose="020B0602040502020204" pitchFamily="34" charset="0"/>
                <a:cs typeface="Lucida Sans" panose="020B0602040502020204" pitchFamily="34" charset="0"/>
              </a:rPr>
              <a:t>Το </a:t>
            </a:r>
            <a:r>
              <a:rPr lang="en-US" sz="1600" dirty="0">
                <a:latin typeface="Lucida Sans" panose="020B0602040502020204" pitchFamily="34" charset="0"/>
                <a:cs typeface="Lucida Sans" panose="020B0602040502020204" pitchFamily="34" charset="0"/>
              </a:rPr>
              <a:t>RNA</a:t>
            </a:r>
            <a:r>
              <a:rPr lang="el-GR" sz="1600" dirty="0">
                <a:latin typeface="Lucida Sans" panose="020B0602040502020204" pitchFamily="34" charset="0"/>
                <a:cs typeface="Lucida Sans" panose="020B0602040502020204" pitchFamily="34" charset="0"/>
              </a:rPr>
              <a:t> τροποποιείται στον πυρήνα με προσθήκες στα 5΄ και 3΄ άκρα και με μάτισμα, ώστε να αφαιρεθούν τα ιντρόνια. Η διαδικασία του ματίσματος απαιτεί τη διάσπαση των θέσεων συνένωσης </a:t>
            </a:r>
            <a:r>
              <a:rPr lang="el-GR" sz="1600" dirty="0" err="1">
                <a:latin typeface="Lucida Sans" panose="020B0602040502020204" pitchFamily="34" charset="0"/>
                <a:cs typeface="Lucida Sans" panose="020B0602040502020204" pitchFamily="34" charset="0"/>
              </a:rPr>
              <a:t>εξονίου</a:t>
            </a:r>
            <a:r>
              <a:rPr lang="el-GR" sz="1600" dirty="0">
                <a:latin typeface="Lucida Sans" panose="020B0602040502020204" pitchFamily="34" charset="0"/>
                <a:cs typeface="Lucida Sans" panose="020B0602040502020204" pitchFamily="34" charset="0"/>
              </a:rPr>
              <a:t>-</a:t>
            </a:r>
            <a:r>
              <a:rPr lang="el-GR" sz="1600" dirty="0" err="1">
                <a:latin typeface="Lucida Sans" panose="020B0602040502020204" pitchFamily="34" charset="0"/>
                <a:cs typeface="Lucida Sans" panose="020B0602040502020204" pitchFamily="34" charset="0"/>
              </a:rPr>
              <a:t>ιντρονίου</a:t>
            </a:r>
            <a:r>
              <a:rPr lang="el-GR" sz="1600" dirty="0">
                <a:latin typeface="Lucida Sans" panose="020B0602040502020204" pitchFamily="34" charset="0"/>
                <a:cs typeface="Lucida Sans" panose="020B0602040502020204" pitchFamily="34" charset="0"/>
              </a:rPr>
              <a:t> και τη συρραφή των άκρων των εξονίων. Το ώριμο </a:t>
            </a:r>
            <a:r>
              <a:rPr lang="en-US" sz="1600" dirty="0">
                <a:latin typeface="Lucida Sans" panose="020B0602040502020204" pitchFamily="34" charset="0"/>
                <a:cs typeface="Lucida Sans" panose="020B0602040502020204" pitchFamily="34" charset="0"/>
              </a:rPr>
              <a:t>mRNA</a:t>
            </a:r>
            <a:r>
              <a:rPr lang="el-GR" sz="1600" dirty="0">
                <a:latin typeface="Lucida Sans" panose="020B0602040502020204" pitchFamily="34" charset="0"/>
                <a:cs typeface="Lucida Sans" panose="020B0602040502020204" pitchFamily="34" charset="0"/>
              </a:rPr>
              <a:t> μεταφέρεται μέσα από τους πυρηνικούς πόρους στο κυτταρόπλασμα, όπου μεταφράζεται.</a:t>
            </a:r>
          </a:p>
        </p:txBody>
      </p:sp>
      <p:pic>
        <p:nvPicPr>
          <p:cNvPr id="71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67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6084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24" y="9844"/>
            <a:ext cx="6908280" cy="6875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00192" y="4365104"/>
            <a:ext cx="2376264" cy="1754326"/>
          </a:xfrm>
          <a:prstGeom prst="rect">
            <a:avLst/>
          </a:prstGeom>
          <a:solidFill>
            <a:schemeClr val="bg1"/>
          </a:solidFill>
          <a:ln>
            <a:solidFill>
              <a:schemeClr val="accent1"/>
            </a:solidFill>
          </a:ln>
        </p:spPr>
        <p:txBody>
          <a:bodyPr wrap="square" rtlCol="0">
            <a:spAutoFit/>
          </a:bodyPr>
          <a:lstStyle/>
          <a:p>
            <a:r>
              <a:rPr lang="el-GR" dirty="0" smtClean="0"/>
              <a:t>Πειραματική απόδειξη ότι το γονίδιο της </a:t>
            </a:r>
            <a:r>
              <a:rPr lang="el-GR" dirty="0" err="1" smtClean="0"/>
              <a:t>ωοαλβουμίνης</a:t>
            </a:r>
            <a:r>
              <a:rPr lang="el-GR" dirty="0" smtClean="0"/>
              <a:t> της κότας είναι διακοπτόμενο</a:t>
            </a:r>
            <a:endParaRPr lang="el-GR" dirty="0"/>
          </a:p>
        </p:txBody>
      </p:sp>
    </p:spTree>
    <p:extLst>
      <p:ext uri="{BB962C8B-B14F-4D97-AF65-F5344CB8AC3E}">
        <p14:creationId xmlns:p14="http://schemas.microsoft.com/office/powerpoint/2010/main" val="1535661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527675" y="2360186"/>
            <a:ext cx="350882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r>
              <a:rPr lang="el-GR" sz="2000" dirty="0" smtClean="0">
                <a:latin typeface="Lucida Sans" panose="020B0602040502020204" pitchFamily="34" charset="0"/>
                <a:cs typeface="Lucida Sans" panose="020B0602040502020204" pitchFamily="34" charset="0"/>
              </a:rPr>
              <a:t>Εξέταση </a:t>
            </a:r>
            <a:r>
              <a:rPr lang="el-GR" sz="2000" dirty="0">
                <a:latin typeface="Lucida Sans" panose="020B0602040502020204" pitchFamily="34" charset="0"/>
                <a:cs typeface="Lucida Sans" panose="020B0602040502020204" pitchFamily="34" charset="0"/>
              </a:rPr>
              <a:t>της δομής </a:t>
            </a:r>
            <a:r>
              <a:rPr lang="el-GR" sz="2000" dirty="0" smtClean="0">
                <a:latin typeface="Lucida Sans" panose="020B0602040502020204" pitchFamily="34" charset="0"/>
                <a:cs typeface="Lucida Sans" panose="020B0602040502020204" pitchFamily="34" charset="0"/>
              </a:rPr>
              <a:t>του γονιδίου της </a:t>
            </a:r>
            <a:r>
              <a:rPr lang="el-GR" sz="2000" dirty="0" err="1" smtClean="0">
                <a:latin typeface="Lucida Sans" panose="020B0602040502020204" pitchFamily="34" charset="0"/>
                <a:cs typeface="Lucida Sans" panose="020B0602040502020204" pitchFamily="34" charset="0"/>
              </a:rPr>
              <a:t>ωοαλβουμίνης</a:t>
            </a:r>
            <a:r>
              <a:rPr lang="el-GR" sz="2000" dirty="0" smtClean="0">
                <a:latin typeface="Lucida Sans" panose="020B0602040502020204" pitchFamily="34" charset="0"/>
                <a:cs typeface="Lucida Sans" panose="020B0602040502020204" pitchFamily="34" charset="0"/>
              </a:rPr>
              <a:t> </a:t>
            </a:r>
            <a:r>
              <a:rPr lang="el-GR" sz="2000" dirty="0">
                <a:latin typeface="Lucida Sans" panose="020B0602040502020204" pitchFamily="34" charset="0"/>
                <a:cs typeface="Lucida Sans" panose="020B0602040502020204" pitchFamily="34" charset="0"/>
              </a:rPr>
              <a:t>με ηλεκτρονική μικροσκοπία υβριδίων DNA-</a:t>
            </a:r>
            <a:r>
              <a:rPr lang="el-GR" sz="2000" dirty="0" err="1">
                <a:latin typeface="Lucida Sans" panose="020B0602040502020204" pitchFamily="34" charset="0"/>
                <a:cs typeface="Lucida Sans" panose="020B0602040502020204" pitchFamily="34" charset="0"/>
              </a:rPr>
              <a:t>mRNA</a:t>
            </a:r>
            <a:r>
              <a:rPr lang="el-GR" sz="2000" dirty="0">
                <a:latin typeface="Lucida Sans" panose="020B0602040502020204" pitchFamily="34" charset="0"/>
                <a:cs typeface="Lucida Sans" panose="020B0602040502020204" pitchFamily="34" charset="0"/>
              </a:rPr>
              <a:t>.</a:t>
            </a: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260350"/>
            <a:ext cx="5265737" cy="604837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1788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71600" y="1844824"/>
            <a:ext cx="7653536" cy="2578298"/>
          </a:xfrm>
        </p:spPr>
        <p:txBody>
          <a:bodyPr>
            <a:normAutofit/>
          </a:bodyPr>
          <a:lstStyle/>
          <a:p>
            <a:pPr algn="ctr" eaLnBrk="1" hangingPunct="1"/>
            <a:r>
              <a:rPr lang="el-GR" altLang="el-GR" sz="4000" b="1" dirty="0" smtClean="0">
                <a:solidFill>
                  <a:schemeClr val="tx1"/>
                </a:solidFill>
              </a:rPr>
              <a:t>Το μέγεθος ο αριθμός των ιντρονίων κυμαίνεται σε μεγάλο εύρος</a:t>
            </a:r>
          </a:p>
        </p:txBody>
      </p:sp>
    </p:spTree>
    <p:extLst>
      <p:ext uri="{BB962C8B-B14F-4D97-AF65-F5344CB8AC3E}">
        <p14:creationId xmlns:p14="http://schemas.microsoft.com/office/powerpoint/2010/main" val="3645853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2771800" y="5661248"/>
            <a:ext cx="2602632" cy="1080120"/>
          </a:xfrm>
          <a:solidFill>
            <a:schemeClr val="bg1"/>
          </a:solidFill>
        </p:spPr>
        <p:txBody>
          <a:bodyPr>
            <a:noAutofit/>
          </a:bodyPr>
          <a:lstStyle/>
          <a:p>
            <a:r>
              <a:rPr lang="el-GR" sz="1400" dirty="0"/>
              <a:t>Ζύμη: 150</a:t>
            </a:r>
          </a:p>
          <a:p>
            <a:r>
              <a:rPr lang="el-GR" sz="1400" dirty="0" smtClean="0"/>
              <a:t>Μύγα: 240</a:t>
            </a:r>
          </a:p>
          <a:p>
            <a:r>
              <a:rPr lang="el-GR" sz="1400" dirty="0" smtClean="0"/>
              <a:t>Βάτραχος: 600</a:t>
            </a:r>
          </a:p>
          <a:p>
            <a:r>
              <a:rPr lang="el-GR" sz="1400" dirty="0" smtClean="0"/>
              <a:t>Άνθρωπος</a:t>
            </a:r>
            <a:r>
              <a:rPr lang="el-GR" sz="1400" dirty="0"/>
              <a:t>: </a:t>
            </a:r>
            <a:r>
              <a:rPr lang="el-GR" sz="1400" dirty="0" smtClean="0"/>
              <a:t>350</a:t>
            </a:r>
            <a:endParaRPr lang="el-GR" sz="1400" dirty="0"/>
          </a:p>
        </p:txBody>
      </p:sp>
      <p:sp>
        <p:nvSpPr>
          <p:cNvPr id="3" name="Τίτλος 2"/>
          <p:cNvSpPr>
            <a:spLocks noGrp="1"/>
          </p:cNvSpPr>
          <p:nvPr>
            <p:ph type="title"/>
          </p:nvPr>
        </p:nvSpPr>
        <p:spPr>
          <a:xfrm>
            <a:off x="457200" y="274638"/>
            <a:ext cx="8229600" cy="778098"/>
          </a:xfrm>
        </p:spPr>
        <p:txBody>
          <a:bodyPr/>
          <a:lstStyle/>
          <a:p>
            <a:r>
              <a:rPr lang="en-US" dirty="0" smtClean="0"/>
              <a:t>rDNA </a:t>
            </a:r>
            <a:r>
              <a:rPr lang="en-US" dirty="0" smtClean="0"/>
              <a:t>locus</a:t>
            </a:r>
            <a:endParaRPr lang="el-GR" dirty="0"/>
          </a:p>
        </p:txBody>
      </p:sp>
      <p:pic>
        <p:nvPicPr>
          <p:cNvPr id="4" name="Εικόνα 3"/>
          <p:cNvPicPr>
            <a:picLocks noChangeAspect="1"/>
          </p:cNvPicPr>
          <p:nvPr/>
        </p:nvPicPr>
        <p:blipFill>
          <a:blip r:embed="rId2"/>
          <a:stretch>
            <a:fillRect/>
          </a:stretch>
        </p:blipFill>
        <p:spPr>
          <a:xfrm>
            <a:off x="837876" y="1173284"/>
            <a:ext cx="7468247" cy="4511431"/>
          </a:xfrm>
          <a:prstGeom prst="rect">
            <a:avLst/>
          </a:prstGeom>
        </p:spPr>
      </p:pic>
      <p:sp>
        <p:nvSpPr>
          <p:cNvPr id="5" name="Θέση περιεχομένου 1"/>
          <p:cNvSpPr txBox="1">
            <a:spLocks/>
          </p:cNvSpPr>
          <p:nvPr/>
        </p:nvSpPr>
        <p:spPr>
          <a:xfrm>
            <a:off x="5004048" y="5684715"/>
            <a:ext cx="2602632" cy="970648"/>
          </a:xfrm>
          <a:prstGeom prst="rect">
            <a:avLst/>
          </a:prstGeom>
          <a:solidFill>
            <a:schemeClr val="bg1"/>
          </a:solidFill>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1400" dirty="0" smtClean="0"/>
              <a:t>Arabidopsis</a:t>
            </a:r>
            <a:r>
              <a:rPr lang="el-GR" sz="1400" dirty="0" smtClean="0"/>
              <a:t>: </a:t>
            </a:r>
            <a:r>
              <a:rPr lang="en-US" sz="1400" dirty="0" smtClean="0"/>
              <a:t>57</a:t>
            </a:r>
            <a:r>
              <a:rPr lang="el-GR" sz="1400" dirty="0" smtClean="0"/>
              <a:t>0</a:t>
            </a:r>
          </a:p>
          <a:p>
            <a:r>
              <a:rPr lang="el-GR" sz="1400" dirty="0"/>
              <a:t>Μ</a:t>
            </a:r>
            <a:r>
              <a:rPr lang="el-GR" sz="1400" dirty="0" smtClean="0"/>
              <a:t>πιζέλι: 3900</a:t>
            </a:r>
          </a:p>
          <a:p>
            <a:r>
              <a:rPr lang="el-GR" sz="1400" dirty="0" smtClean="0"/>
              <a:t>Καλαμπόκι: 12000</a:t>
            </a:r>
          </a:p>
        </p:txBody>
      </p:sp>
    </p:spTree>
    <p:extLst>
      <p:ext uri="{BB962C8B-B14F-4D97-AF65-F5344CB8AC3E}">
        <p14:creationId xmlns:p14="http://schemas.microsoft.com/office/powerpoint/2010/main" val="27917543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85800" y="5589240"/>
            <a:ext cx="7924800" cy="1077218"/>
          </a:xfrm>
          <a:prstGeom prst="rect">
            <a:avLst/>
          </a:prstGeom>
          <a:solidFill>
            <a:schemeClr val="bg1"/>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sz="1600" dirty="0" smtClean="0">
                <a:latin typeface="+mn-lt"/>
                <a:cs typeface="Lucida Sans" panose="020B0602040502020204" pitchFamily="34" charset="0"/>
              </a:rPr>
              <a:t>Στη </a:t>
            </a:r>
            <a:r>
              <a:rPr lang="el-GR" altLang="el-GR" sz="1600" dirty="0">
                <a:latin typeface="+mn-lt"/>
                <a:cs typeface="Lucida Sans" panose="020B0602040502020204" pitchFamily="34" charset="0"/>
              </a:rPr>
              <a:t>ζύμη, τα περισσότερα γονίδια δεν είναι διακοπτόμενα. Αντίθετα, στις μύγες και στα θηλαστικά, τα περισσότερα γονίδια είναι διακοπτόμενα. Τα μη διακοπτόμενα γονίδια έχουν μόνο ένα εξόνιο και το ποσοστό τους σε κάθε οργανισμό αντιστοιχεί στο ύψος της κόκκινης ράβδου.</a:t>
            </a: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
            <a:ext cx="7924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8261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35496" y="2060848"/>
            <a:ext cx="419233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sz="2400" dirty="0" smtClean="0">
                <a:latin typeface="Lucida Sans" panose="020B0602040502020204" pitchFamily="34" charset="0"/>
                <a:cs typeface="Lucida Sans" panose="020B0602040502020204" pitchFamily="34" charset="0"/>
              </a:rPr>
              <a:t>Τα </a:t>
            </a:r>
            <a:r>
              <a:rPr lang="el-GR" altLang="el-GR" sz="2400" dirty="0">
                <a:latin typeface="Lucida Sans" panose="020B0602040502020204" pitchFamily="34" charset="0"/>
                <a:cs typeface="Lucida Sans" panose="020B0602040502020204" pitchFamily="34" charset="0"/>
              </a:rPr>
              <a:t>γονίδια της ζύμης είναι μικρά, ενώ στις μύγες και στα θηλαστικά το μέγεθός τους ποικίλλει και μπορεί να έχουν πολύ μεγάλο μήκος.</a:t>
            </a:r>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112" y="3672"/>
            <a:ext cx="4788024" cy="6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15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1187624" y="1484784"/>
            <a:ext cx="3816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sz="2400" dirty="0" smtClean="0">
                <a:latin typeface="+mn-lt"/>
                <a:cs typeface="Lucida Sans" panose="020B0602040502020204" pitchFamily="34" charset="0"/>
              </a:rPr>
              <a:t>Τα </a:t>
            </a:r>
            <a:r>
              <a:rPr lang="el-GR" altLang="el-GR" sz="2400" dirty="0">
                <a:latin typeface="+mn-lt"/>
                <a:cs typeface="Lucida Sans" panose="020B0602040502020204" pitchFamily="34" charset="0"/>
              </a:rPr>
              <a:t>εξόνια που κωδικοποιούν πρωτεΐνες συνήθως είναι </a:t>
            </a:r>
            <a:r>
              <a:rPr lang="el-GR" altLang="el-GR" sz="2400" dirty="0" smtClean="0">
                <a:latin typeface="+mn-lt"/>
                <a:cs typeface="Lucida Sans" panose="020B0602040502020204" pitchFamily="34" charset="0"/>
              </a:rPr>
              <a:t>μικρά</a:t>
            </a:r>
            <a:endParaRPr lang="el-GR" altLang="el-GR" sz="2400" dirty="0">
              <a:latin typeface="+mn-lt"/>
              <a:cs typeface="Lucida Sans" panose="020B0602040502020204" pitchFamily="34" charset="0"/>
            </a:endParaRPr>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587" y="-20560"/>
            <a:ext cx="3681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833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971600" y="1916832"/>
            <a:ext cx="376164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sz="2400" dirty="0" smtClean="0">
                <a:latin typeface="+mn-lt"/>
                <a:cs typeface="Lucida Sans" panose="020B0602040502020204" pitchFamily="34" charset="0"/>
              </a:rPr>
              <a:t>Το </a:t>
            </a:r>
            <a:r>
              <a:rPr lang="el-GR" altLang="el-GR" sz="2400" dirty="0">
                <a:latin typeface="+mn-lt"/>
                <a:cs typeface="Lucida Sans" panose="020B0602040502020204" pitchFamily="34" charset="0"/>
              </a:rPr>
              <a:t>μήκος των ιντρονίων μπορεί να κυμαίνεται από πολύ μικρό έως πολύ μεγάλο.</a:t>
            </a: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6008"/>
            <a:ext cx="37290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8629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μηχανισμός του ματίσματος</a:t>
            </a:r>
            <a:endParaRPr lang="el-GR" dirty="0"/>
          </a:p>
        </p:txBody>
      </p:sp>
      <p:sp>
        <p:nvSpPr>
          <p:cNvPr id="3" name="Text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6358043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2000"/>
            <a:ext cx="8229600" cy="1828800"/>
          </a:xfrm>
        </p:spPr>
        <p:txBody>
          <a:bodyPr>
            <a:normAutofit fontScale="90000"/>
          </a:bodyPr>
          <a:lstStyle/>
          <a:p>
            <a:pPr eaLnBrk="1" hangingPunct="1"/>
            <a:r>
              <a:rPr lang="el-GR" sz="4800" b="1" dirty="0" smtClean="0">
                <a:latin typeface="+mn-lt"/>
                <a:cs typeface="Lucida Sans" panose="020B0602040502020204" pitchFamily="34" charset="0"/>
              </a:rPr>
              <a:t>Οι θέσεις ματίσματος είναι βραχείες αλληλουχίες</a:t>
            </a:r>
          </a:p>
        </p:txBody>
      </p:sp>
      <p:sp>
        <p:nvSpPr>
          <p:cNvPr id="9219" name="Rectangle 3"/>
          <p:cNvSpPr>
            <a:spLocks noGrp="1" noChangeArrowheads="1"/>
          </p:cNvSpPr>
          <p:nvPr>
            <p:ph type="body" idx="1"/>
          </p:nvPr>
        </p:nvSpPr>
        <p:spPr>
          <a:xfrm>
            <a:off x="457200" y="3124200"/>
            <a:ext cx="8229600" cy="1905000"/>
          </a:xfrm>
        </p:spPr>
        <p:txBody>
          <a:bodyPr>
            <a:normAutofit fontScale="92500"/>
          </a:bodyPr>
          <a:lstStyle/>
          <a:p>
            <a:pPr eaLnBrk="1" hangingPunct="1"/>
            <a:r>
              <a:rPr lang="el-GR" sz="3600" dirty="0" smtClean="0">
                <a:cs typeface="Lucida Sans" panose="020B0602040502020204" pitchFamily="34" charset="0"/>
              </a:rPr>
              <a:t>Τα σημεία συνένωσης διαθέτουν καλά συντηρημένες, αν και μικρές σε μήκος, πρότυπες αλληλουχίες. </a:t>
            </a:r>
          </a:p>
          <a:p>
            <a:pPr eaLnBrk="1" hangingPunct="1"/>
            <a:endParaRPr lang="el-GR" sz="3600" b="1" dirty="0" smtClean="0">
              <a:solidFill>
                <a:schemeClr val="accent1"/>
              </a:solidFill>
              <a:cs typeface="Lucida Sans" panose="020B0602040502020204" pitchFamily="34" charset="0"/>
            </a:endParaRPr>
          </a:p>
        </p:txBody>
      </p:sp>
    </p:spTree>
    <p:extLst>
      <p:ext uri="{BB962C8B-B14F-4D97-AF65-F5344CB8AC3E}">
        <p14:creationId xmlns:p14="http://schemas.microsoft.com/office/powerpoint/2010/main" val="34267766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1292375" y="4002959"/>
            <a:ext cx="70154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spcBef>
                <a:spcPct val="50000"/>
              </a:spcBef>
              <a:buFont typeface="Arial" panose="020B0604020202020204" pitchFamily="34" charset="0"/>
              <a:buChar char="•"/>
            </a:pPr>
            <a:r>
              <a:rPr lang="el-GR" sz="1600" dirty="0" smtClean="0">
                <a:latin typeface="+mn-lt"/>
                <a:cs typeface="Lucida Sans" panose="020B0602040502020204" pitchFamily="34" charset="0"/>
              </a:rPr>
              <a:t>Τα </a:t>
            </a:r>
            <a:r>
              <a:rPr lang="el-GR" sz="1600" dirty="0">
                <a:latin typeface="+mn-lt"/>
                <a:cs typeface="Lucida Sans" panose="020B0602040502020204" pitchFamily="34" charset="0"/>
              </a:rPr>
              <a:t>άκρα των πυρηνικών ιντρονίων </a:t>
            </a:r>
            <a:r>
              <a:rPr lang="el-GR" sz="1600" dirty="0" smtClean="0">
                <a:latin typeface="+mn-lt"/>
                <a:cs typeface="Lucida Sans" panose="020B0602040502020204" pitchFamily="34" charset="0"/>
              </a:rPr>
              <a:t>καθορίζονται</a:t>
            </a:r>
            <a:r>
              <a:rPr lang="en-US" sz="1600" dirty="0" smtClean="0">
                <a:latin typeface="+mn-lt"/>
                <a:cs typeface="Lucida Sans" panose="020B0602040502020204" pitchFamily="34" charset="0"/>
              </a:rPr>
              <a:t>, </a:t>
            </a:r>
            <a:r>
              <a:rPr lang="el-GR" sz="1600" dirty="0" smtClean="0">
                <a:latin typeface="+mn-lt"/>
                <a:cs typeface="Lucida Sans" panose="020B0602040502020204" pitchFamily="34" charset="0"/>
              </a:rPr>
              <a:t>ως επί το πλείστον, </a:t>
            </a:r>
            <a:r>
              <a:rPr lang="el-GR" sz="1600" dirty="0">
                <a:latin typeface="+mn-lt"/>
                <a:cs typeface="Lucida Sans" panose="020B0602040502020204" pitchFamily="34" charset="0"/>
              </a:rPr>
              <a:t>από τον κανόνα </a:t>
            </a:r>
            <a:r>
              <a:rPr lang="en-US" sz="1600" dirty="0">
                <a:latin typeface="+mn-lt"/>
                <a:cs typeface="Lucida Sans" panose="020B0602040502020204" pitchFamily="34" charset="0"/>
              </a:rPr>
              <a:t>GU</a:t>
            </a:r>
            <a:r>
              <a:rPr lang="el-GR" sz="1600" dirty="0">
                <a:latin typeface="+mn-lt"/>
                <a:cs typeface="Lucida Sans" panose="020B0602040502020204" pitchFamily="34" charset="0"/>
              </a:rPr>
              <a:t>-</a:t>
            </a:r>
            <a:r>
              <a:rPr lang="en-US" sz="1600" dirty="0">
                <a:latin typeface="+mn-lt"/>
                <a:cs typeface="Lucida Sans" panose="020B0602040502020204" pitchFamily="34" charset="0"/>
              </a:rPr>
              <a:t>AG</a:t>
            </a:r>
            <a:r>
              <a:rPr lang="el-GR" sz="1600" dirty="0">
                <a:latin typeface="+mn-lt"/>
                <a:cs typeface="Lucida Sans" panose="020B0602040502020204" pitchFamily="34" charset="0"/>
              </a:rPr>
              <a:t>.</a:t>
            </a:r>
          </a:p>
          <a:p>
            <a:pPr marL="285750" indent="-285750" eaLnBrk="1" hangingPunct="1">
              <a:spcBef>
                <a:spcPct val="50000"/>
              </a:spcBef>
              <a:buFont typeface="Arial" panose="020B0604020202020204" pitchFamily="34" charset="0"/>
              <a:buChar char="•"/>
            </a:pPr>
            <a:r>
              <a:rPr lang="el-GR" sz="1600" dirty="0">
                <a:latin typeface="+mn-lt"/>
                <a:cs typeface="Lucida Sans" panose="020B0602040502020204" pitchFamily="34" charset="0"/>
              </a:rPr>
              <a:t>Οι δύο θέσεις ματίσματος έχουν διαφορετική αλληλουχία και έτσι προσδιορίζουν τη φορά του </a:t>
            </a:r>
            <a:r>
              <a:rPr lang="el-GR" sz="1600" dirty="0" err="1">
                <a:latin typeface="+mn-lt"/>
                <a:cs typeface="Lucida Sans" panose="020B0602040502020204" pitchFamily="34" charset="0"/>
              </a:rPr>
              <a:t>ιντρονίου</a:t>
            </a:r>
            <a:r>
              <a:rPr lang="el-GR" sz="1600" dirty="0">
                <a:latin typeface="+mn-lt"/>
                <a:cs typeface="Lucida Sans" panose="020B0602040502020204" pitchFamily="34" charset="0"/>
              </a:rPr>
              <a:t>. </a:t>
            </a:r>
          </a:p>
        </p:txBody>
      </p:sp>
      <p:sp>
        <p:nvSpPr>
          <p:cNvPr id="10244" name="Text Box 7"/>
          <p:cNvSpPr txBox="1">
            <a:spLocks noChangeArrowheads="1"/>
          </p:cNvSpPr>
          <p:nvPr/>
        </p:nvSpPr>
        <p:spPr bwMode="auto">
          <a:xfrm>
            <a:off x="1403648" y="5301208"/>
            <a:ext cx="6792861" cy="1077218"/>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l-GR" sz="1600" dirty="0">
                <a:latin typeface="+mn-lt"/>
                <a:cs typeface="Lucida Sans" panose="020B0602040502020204" pitchFamily="34" charset="0"/>
              </a:rPr>
              <a:t>  Σημειακές μεταλλάξεις στις θέσεις ματίσματος </a:t>
            </a:r>
            <a:r>
              <a:rPr lang="en-US" sz="1600" dirty="0">
                <a:latin typeface="+mn-lt"/>
                <a:cs typeface="Lucida Sans" panose="020B0602040502020204" pitchFamily="34" charset="0"/>
              </a:rPr>
              <a:t>(GT-AG) </a:t>
            </a:r>
            <a:r>
              <a:rPr lang="el-GR" sz="1600" dirty="0">
                <a:latin typeface="+mn-lt"/>
                <a:cs typeface="Lucida Sans" panose="020B0602040502020204" pitchFamily="34" charset="0"/>
              </a:rPr>
              <a:t>παρεμποδίζουν το μάτισμα είτε </a:t>
            </a:r>
            <a:r>
              <a:rPr lang="en-US" sz="1600" i="1" dirty="0">
                <a:latin typeface="+mn-lt"/>
                <a:cs typeface="Lucida Sans" panose="020B0602040502020204" pitchFamily="34" charset="0"/>
              </a:rPr>
              <a:t>in vivo </a:t>
            </a:r>
            <a:r>
              <a:rPr lang="el-GR" sz="1600" dirty="0">
                <a:latin typeface="+mn-lt"/>
                <a:cs typeface="Lucida Sans" panose="020B0602040502020204" pitchFamily="34" charset="0"/>
              </a:rPr>
              <a:t>είτε </a:t>
            </a:r>
            <a:r>
              <a:rPr lang="en-US" sz="1600" i="1" dirty="0">
                <a:latin typeface="+mn-lt"/>
                <a:cs typeface="Lucida Sans" panose="020B0602040502020204" pitchFamily="34" charset="0"/>
              </a:rPr>
              <a:t>in vitro</a:t>
            </a:r>
            <a:r>
              <a:rPr lang="el-GR" sz="1600" dirty="0">
                <a:latin typeface="+mn-lt"/>
                <a:cs typeface="Lucida Sans" panose="020B0602040502020204" pitchFamily="34" charset="0"/>
              </a:rPr>
              <a:t>, αποδεικνύοντας ότι οι συντηρημένες αλληλουχίες είναι πράγματι αυτές που αναγνωρίζονται κατά το μάτισμα.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0"/>
            <a:ext cx="6792861" cy="400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2136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6"/>
          <p:cNvSpPr txBox="1">
            <a:spLocks noChangeArrowheads="1"/>
          </p:cNvSpPr>
          <p:nvPr/>
        </p:nvSpPr>
        <p:spPr bwMode="auto">
          <a:xfrm>
            <a:off x="893565" y="6228601"/>
            <a:ext cx="7296548" cy="584775"/>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600" dirty="0" smtClean="0">
                <a:latin typeface="+mn-lt"/>
                <a:cs typeface="Lucida Sans" panose="020B0602040502020204" pitchFamily="34" charset="0"/>
              </a:rPr>
              <a:t>Μόνο </a:t>
            </a:r>
            <a:r>
              <a:rPr lang="el-GR" sz="1600" dirty="0">
                <a:latin typeface="+mn-lt"/>
                <a:cs typeface="Lucida Sans" panose="020B0602040502020204" pitchFamily="34" charset="0"/>
              </a:rPr>
              <a:t>οι σωστοί συνδυασμοί θέσεων ματίσματος αναγνωρίζονται ανά ζεύγη.</a:t>
            </a:r>
          </a:p>
        </p:txBody>
      </p:sp>
      <p:pic>
        <p:nvPicPr>
          <p:cNvPr id="1229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565" y="857320"/>
            <a:ext cx="7296547" cy="523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7504" y="260648"/>
            <a:ext cx="8928992" cy="576064"/>
          </a:xfrm>
        </p:spPr>
        <p:txBody>
          <a:bodyPr>
            <a:noAutofit/>
          </a:bodyPr>
          <a:lstStyle/>
          <a:p>
            <a:r>
              <a:rPr lang="el-GR" sz="2800" dirty="0">
                <a:latin typeface="+mn-lt"/>
              </a:rPr>
              <a:t>Οι θέσεις ματίσματος διαβάζονται κατά ζεύγη</a:t>
            </a:r>
          </a:p>
        </p:txBody>
      </p:sp>
    </p:spTree>
    <p:extLst>
      <p:ext uri="{BB962C8B-B14F-4D97-AF65-F5344CB8AC3E}">
        <p14:creationId xmlns:p14="http://schemas.microsoft.com/office/powerpoint/2010/main" val="22966718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1498848"/>
            <a:ext cx="8229600" cy="3442320"/>
          </a:xfrm>
        </p:spPr>
        <p:txBody>
          <a:bodyPr/>
          <a:lstStyle/>
          <a:p>
            <a:pPr eaLnBrk="1" hangingPunct="1">
              <a:spcBef>
                <a:spcPts val="1200"/>
              </a:spcBef>
            </a:pPr>
            <a:r>
              <a:rPr lang="el-GR" dirty="0" smtClean="0"/>
              <a:t>Όλες οι 5' θέσεις ματίσματος είναι λειτουργικά ισοδύναμες και όλες οι 3' θέσεις είναι επίσης λειτουργικά ισοδύναμες. </a:t>
            </a:r>
          </a:p>
          <a:p>
            <a:pPr eaLnBrk="1" hangingPunct="1">
              <a:spcBef>
                <a:spcPts val="1200"/>
              </a:spcBef>
            </a:pPr>
            <a:r>
              <a:rPr lang="el-GR" dirty="0" smtClean="0"/>
              <a:t>Παρόλα αυτά, το μάτισμα πραγματοποιείται μεταξύ των 5' και 3' θέσεων του ίδιου </a:t>
            </a:r>
            <a:r>
              <a:rPr lang="el-GR" dirty="0" err="1" smtClean="0"/>
              <a:t>ιντρονίου</a:t>
            </a:r>
            <a:r>
              <a:rPr lang="el-GR" dirty="0" smtClean="0"/>
              <a:t>. </a:t>
            </a:r>
          </a:p>
        </p:txBody>
      </p:sp>
    </p:spTree>
    <p:extLst>
      <p:ext uri="{BB962C8B-B14F-4D97-AF65-F5344CB8AC3E}">
        <p14:creationId xmlns:p14="http://schemas.microsoft.com/office/powerpoint/2010/main" val="32180308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200" y="1600200"/>
            <a:ext cx="8229600" cy="1447800"/>
          </a:xfrm>
        </p:spPr>
        <p:txBody>
          <a:bodyPr/>
          <a:lstStyle/>
          <a:p>
            <a:pPr eaLnBrk="1" hangingPunct="1"/>
            <a:r>
              <a:rPr lang="el-GR" dirty="0" smtClean="0"/>
              <a:t>Με ποια σειρά αφαιρούνται τα ιντρόνια από ένα μόριο </a:t>
            </a:r>
            <a:r>
              <a:rPr lang="en-US" dirty="0" smtClean="0"/>
              <a:t>RNA</a:t>
            </a:r>
            <a:r>
              <a:rPr lang="el-GR" dirty="0" smtClean="0"/>
              <a:t>;</a:t>
            </a:r>
          </a:p>
        </p:txBody>
      </p:sp>
    </p:spTree>
    <p:extLst>
      <p:ext uri="{BB962C8B-B14F-4D97-AF65-F5344CB8AC3E}">
        <p14:creationId xmlns:p14="http://schemas.microsoft.com/office/powerpoint/2010/main" val="644296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pbio.pbworks.com/f/mcb4.24.rR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31234"/>
            <a:ext cx="8923840" cy="541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31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4572000" y="472604"/>
            <a:ext cx="41764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dirty="0" smtClean="0">
                <a:latin typeface="+mn-lt"/>
                <a:cs typeface="Lucida Sans" panose="020B0602040502020204" pitchFamily="34" charset="0"/>
              </a:rPr>
              <a:t>Στύπωμα </a:t>
            </a:r>
            <a:r>
              <a:rPr lang="el-GR" dirty="0">
                <a:latin typeface="+mn-lt"/>
                <a:cs typeface="Lucida Sans" panose="020B0602040502020204" pitchFamily="34" charset="0"/>
              </a:rPr>
              <a:t>τύπου </a:t>
            </a:r>
            <a:r>
              <a:rPr lang="en-US" dirty="0">
                <a:latin typeface="+mn-lt"/>
                <a:cs typeface="Lucida Sans" panose="020B0602040502020204" pitchFamily="34" charset="0"/>
              </a:rPr>
              <a:t>Northern</a:t>
            </a:r>
            <a:r>
              <a:rPr lang="el-GR" dirty="0">
                <a:latin typeface="+mn-lt"/>
                <a:cs typeface="Lucida Sans" panose="020B0602040502020204" pitchFamily="34" charset="0"/>
              </a:rPr>
              <a:t> πυρηνικού </a:t>
            </a:r>
            <a:r>
              <a:rPr lang="en-US" dirty="0">
                <a:latin typeface="+mn-lt"/>
                <a:cs typeface="Lucida Sans" panose="020B0602040502020204" pitchFamily="34" charset="0"/>
              </a:rPr>
              <a:t>RNA</a:t>
            </a:r>
            <a:r>
              <a:rPr lang="el-GR" dirty="0">
                <a:latin typeface="+mn-lt"/>
                <a:cs typeface="Lucida Sans" panose="020B0602040502020204" pitchFamily="34" charset="0"/>
              </a:rPr>
              <a:t> χρησιμοποιώντας το γονίδιο μιας </a:t>
            </a:r>
            <a:r>
              <a:rPr lang="el-GR" dirty="0" err="1">
                <a:latin typeface="+mn-lt"/>
                <a:cs typeface="Lucida Sans" panose="020B0602040502020204" pitchFamily="34" charset="0"/>
              </a:rPr>
              <a:t>ωοβλεννοειδούς</a:t>
            </a:r>
            <a:r>
              <a:rPr lang="el-GR" dirty="0">
                <a:latin typeface="+mn-lt"/>
                <a:cs typeface="Lucida Sans" panose="020B0602040502020204" pitchFamily="34" charset="0"/>
              </a:rPr>
              <a:t> πρωτεΐνης ως ιχνηθέτη δείχνει διακριτά ενδιάμεσα μόρια κατά το μάτισμα. Αναγράφονται τα συστατικά τμήματα των κυρίαρχων ζωνών. </a:t>
            </a:r>
          </a:p>
        </p:txBody>
      </p:sp>
      <p:pic>
        <p:nvPicPr>
          <p:cNvPr id="1536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0"/>
            <a:ext cx="3529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7"/>
          <p:cNvSpPr txBox="1">
            <a:spLocks noChangeArrowheads="1"/>
          </p:cNvSpPr>
          <p:nvPr/>
        </p:nvSpPr>
        <p:spPr bwMode="auto">
          <a:xfrm>
            <a:off x="4572000" y="3200400"/>
            <a:ext cx="43434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l-GR" dirty="0">
                <a:latin typeface="+mn-lt"/>
                <a:cs typeface="Lucida Sans" panose="020B0602040502020204" pitchFamily="34" charset="0"/>
              </a:rPr>
              <a:t>  Εάν τα </a:t>
            </a:r>
            <a:r>
              <a:rPr lang="el-GR" dirty="0" err="1">
                <a:latin typeface="+mn-lt"/>
                <a:cs typeface="Lucida Sans" panose="020B0602040502020204" pitchFamily="34" charset="0"/>
              </a:rPr>
              <a:t>ιντρόνια</a:t>
            </a:r>
            <a:r>
              <a:rPr lang="el-GR" dirty="0">
                <a:latin typeface="+mn-lt"/>
                <a:cs typeface="Lucida Sans" panose="020B0602040502020204" pitchFamily="34" charset="0"/>
              </a:rPr>
              <a:t> αφαιρούνταν με τυχαία σειρά θα υπήρχαν περισσότερα από 300 πρόδρομα μόρια. </a:t>
            </a:r>
          </a:p>
          <a:p>
            <a:pPr eaLnBrk="1" hangingPunct="1">
              <a:spcBef>
                <a:spcPct val="50000"/>
              </a:spcBef>
              <a:buFontTx/>
              <a:buChar char="•"/>
            </a:pPr>
            <a:r>
              <a:rPr lang="el-GR" dirty="0">
                <a:latin typeface="+mn-lt"/>
                <a:cs typeface="Lucida Sans" panose="020B0602040502020204" pitchFamily="34" charset="0"/>
              </a:rPr>
              <a:t>  Εν τούτοις, δεν υπάρχει ένα μοναδικό μονοπάτι, καθώς ανιχνεύονται ενδιάμεσα μόρια από τα οποία έχουν αφαιρεθεί διαφορετικοί συνδυασμοί </a:t>
            </a:r>
            <a:r>
              <a:rPr lang="el-GR" dirty="0" err="1">
                <a:latin typeface="+mn-lt"/>
                <a:cs typeface="Lucida Sans" panose="020B0602040502020204" pitchFamily="34" charset="0"/>
              </a:rPr>
              <a:t>ιντρονίων</a:t>
            </a:r>
            <a:r>
              <a:rPr lang="el-GR" dirty="0">
                <a:latin typeface="+mn-lt"/>
                <a:cs typeface="Lucida Sans" panose="020B0602040502020204" pitchFamily="34" charset="0"/>
              </a:rPr>
              <a:t>. </a:t>
            </a:r>
          </a:p>
        </p:txBody>
      </p:sp>
    </p:spTree>
    <p:extLst>
      <p:ext uri="{BB962C8B-B14F-4D97-AF65-F5344CB8AC3E}">
        <p14:creationId xmlns:p14="http://schemas.microsoft.com/office/powerpoint/2010/main" val="28172782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49700" y="0"/>
            <a:ext cx="5194300" cy="850900"/>
          </a:xfrm>
          <a:solidFill>
            <a:srgbClr val="F5B411"/>
          </a:solidFill>
        </p:spPr>
        <p:txBody>
          <a:bodyPr/>
          <a:lstStyle/>
          <a:p>
            <a:pPr eaLnBrk="1" hangingPunct="1"/>
            <a:r>
              <a:rPr lang="en-US" b="1" smtClean="0"/>
              <a:t>Splicing in outline</a:t>
            </a:r>
            <a:endParaRPr lang="el-GR" b="1" smtClean="0"/>
          </a:p>
        </p:txBody>
      </p:sp>
      <p:pic>
        <p:nvPicPr>
          <p:cNvPr id="18435" name="Picture 2" descr="figure 1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9164638"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8403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683568" y="685800"/>
            <a:ext cx="7776864" cy="5638800"/>
          </a:xfrm>
        </p:spPr>
        <p:txBody>
          <a:bodyPr>
            <a:normAutofit/>
          </a:bodyPr>
          <a:lstStyle/>
          <a:p>
            <a:pPr eaLnBrk="1" hangingPunct="1">
              <a:spcBef>
                <a:spcPts val="1200"/>
              </a:spcBef>
            </a:pPr>
            <a:r>
              <a:rPr lang="el-GR" sz="2400" dirty="0" smtClean="0"/>
              <a:t>Η θέση διακλάδωσης διαδραματίζει σημαντικό ρόλο στην αναγνώριση της 3' θέσης ματίσματος.</a:t>
            </a:r>
          </a:p>
          <a:p>
            <a:pPr eaLnBrk="1" hangingPunct="1">
              <a:spcBef>
                <a:spcPts val="1200"/>
              </a:spcBef>
            </a:pPr>
            <a:r>
              <a:rPr lang="el-GR" sz="2400" dirty="0" smtClean="0"/>
              <a:t>Στο ζυμομύκητα είναι συντηρημένη. Ελλείμματα στη θέση διακλάδωσης αποτρέπει το μάτισμα.</a:t>
            </a:r>
          </a:p>
          <a:p>
            <a:pPr eaLnBrk="1" hangingPunct="1">
              <a:spcBef>
                <a:spcPts val="1200"/>
              </a:spcBef>
            </a:pPr>
            <a:r>
              <a:rPr lang="el-GR" sz="2400" dirty="0" smtClean="0"/>
              <a:t>Στους ανώτερους </a:t>
            </a:r>
            <a:r>
              <a:rPr lang="el-GR" sz="2400" dirty="0" err="1" smtClean="0"/>
              <a:t>ευκαρυώτες</a:t>
            </a:r>
            <a:r>
              <a:rPr lang="el-GR" sz="2400" dirty="0" smtClean="0"/>
              <a:t> είναι λιγότερο συντηρημένη </a:t>
            </a:r>
            <a:r>
              <a:rPr lang="el-GR" sz="2400" dirty="0" smtClean="0">
                <a:sym typeface="Symbol"/>
              </a:rPr>
              <a:t></a:t>
            </a:r>
            <a:r>
              <a:rPr lang="el-GR" sz="2400" dirty="0" smtClean="0"/>
              <a:t> σε περίπτωση ελλείμματος χρησιμοποιούνται κρυφές θέσεις, που όμως βρίσκονται στη γειτονιά.</a:t>
            </a:r>
          </a:p>
          <a:p>
            <a:pPr eaLnBrk="1" hangingPunct="1">
              <a:spcBef>
                <a:spcPts val="1200"/>
              </a:spcBef>
            </a:pPr>
            <a:r>
              <a:rPr lang="el-GR" sz="2400" dirty="0" smtClean="0">
                <a:sym typeface="Symbol"/>
              </a:rPr>
              <a:t></a:t>
            </a:r>
            <a:r>
              <a:rPr lang="el-GR" sz="2400" dirty="0" smtClean="0"/>
              <a:t> Ο ρόλος της θέσης διακλάδωσης είναι να αναγνωρίζει την πλησιέστερη 3' θέση ματίσματος. </a:t>
            </a:r>
          </a:p>
        </p:txBody>
      </p:sp>
      <p:sp>
        <p:nvSpPr>
          <p:cNvPr id="21507" name="Text Box 4"/>
          <p:cNvSpPr txBox="1">
            <a:spLocks noChangeArrowheads="1"/>
          </p:cNvSpPr>
          <p:nvPr/>
        </p:nvSpPr>
        <p:spPr bwMode="auto">
          <a:xfrm>
            <a:off x="9144000" y="995363"/>
            <a:ext cx="35052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l-GR"/>
          </a:p>
          <a:p>
            <a:pPr eaLnBrk="1" hangingPunct="1">
              <a:spcBef>
                <a:spcPct val="50000"/>
              </a:spcBef>
            </a:pPr>
            <a:endParaRPr lang="el-GR"/>
          </a:p>
          <a:p>
            <a:pPr eaLnBrk="1" hangingPunct="1">
              <a:spcBef>
                <a:spcPct val="50000"/>
              </a:spcBef>
            </a:pPr>
            <a:endParaRPr lang="el-GR"/>
          </a:p>
          <a:p>
            <a:pPr eaLnBrk="1" hangingPunct="1">
              <a:spcBef>
                <a:spcPct val="50000"/>
              </a:spcBef>
            </a:pPr>
            <a:endParaRPr lang="el-GR"/>
          </a:p>
        </p:txBody>
      </p:sp>
    </p:spTree>
    <p:extLst>
      <p:ext uri="{BB962C8B-B14F-4D97-AF65-F5344CB8AC3E}">
        <p14:creationId xmlns:p14="http://schemas.microsoft.com/office/powerpoint/2010/main" val="16586544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0-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6781800" cy="6858000"/>
          </a:xfrm>
          <a:noFill/>
        </p:spPr>
      </p:pic>
      <p:sp>
        <p:nvSpPr>
          <p:cNvPr id="27651" name="Rectangle 3"/>
          <p:cNvSpPr>
            <a:spLocks noGrp="1" noChangeArrowheads="1"/>
          </p:cNvSpPr>
          <p:nvPr>
            <p:ph type="title"/>
          </p:nvPr>
        </p:nvSpPr>
        <p:spPr>
          <a:xfrm>
            <a:off x="5292725" y="3357563"/>
            <a:ext cx="3851275" cy="2433637"/>
          </a:xfrm>
          <a:solidFill>
            <a:schemeClr val="bg1"/>
          </a:solidFill>
        </p:spPr>
        <p:txBody>
          <a:bodyPr>
            <a:normAutofit fontScale="90000"/>
          </a:bodyPr>
          <a:lstStyle/>
          <a:p>
            <a:pPr eaLnBrk="1" hangingPunct="1"/>
            <a:r>
              <a:rPr lang="el-GR" sz="3200" b="0" dirty="0" smtClean="0">
                <a:solidFill>
                  <a:schemeClr val="tx1"/>
                </a:solidFill>
              </a:rPr>
              <a:t>Οι ρόλοι των </a:t>
            </a:r>
            <a:r>
              <a:rPr lang="en-US" sz="3200" b="0" dirty="0" smtClean="0">
                <a:solidFill>
                  <a:schemeClr val="tx1"/>
                </a:solidFill>
              </a:rPr>
              <a:t> </a:t>
            </a:r>
            <a:r>
              <a:rPr lang="en-US" sz="3200" b="0" dirty="0" err="1" smtClean="0">
                <a:solidFill>
                  <a:schemeClr val="tx1"/>
                </a:solidFill>
              </a:rPr>
              <a:t>snRNPs</a:t>
            </a:r>
            <a:r>
              <a:rPr lang="en-US" sz="3200" b="0" dirty="0" smtClean="0">
                <a:solidFill>
                  <a:schemeClr val="tx1"/>
                </a:solidFill>
              </a:rPr>
              <a:t> </a:t>
            </a:r>
            <a:r>
              <a:rPr lang="el-GR" sz="3200" b="0" dirty="0" smtClean="0">
                <a:solidFill>
                  <a:schemeClr val="tx1"/>
                </a:solidFill>
              </a:rPr>
              <a:t>και των συνδεόμενων πρωτεϊνών κατά το μάτισμα</a:t>
            </a:r>
          </a:p>
        </p:txBody>
      </p:sp>
    </p:spTree>
    <p:extLst>
      <p:ext uri="{BB962C8B-B14F-4D97-AF65-F5344CB8AC3E}">
        <p14:creationId xmlns:p14="http://schemas.microsoft.com/office/powerpoint/2010/main" val="4349532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εναλλακτικό μάτισμα</a:t>
            </a:r>
            <a:endParaRPr lang="el-GR" dirty="0"/>
          </a:p>
        </p:txBody>
      </p:sp>
      <p:sp>
        <p:nvSpPr>
          <p:cNvPr id="3" name="Text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415042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662" y="836712"/>
            <a:ext cx="4608512" cy="1143000"/>
          </a:xfrm>
        </p:spPr>
        <p:txBody>
          <a:bodyPr>
            <a:noAutofit/>
          </a:bodyPr>
          <a:lstStyle/>
          <a:p>
            <a:r>
              <a:rPr lang="el-GR" sz="2400" dirty="0" smtClean="0"/>
              <a:t>Από ένα </a:t>
            </a:r>
            <a:r>
              <a:rPr lang="en-US" sz="2400" dirty="0" smtClean="0"/>
              <a:t>pre-mRNA</a:t>
            </a:r>
            <a:r>
              <a:rPr lang="el-GR" sz="2400" dirty="0" smtClean="0"/>
              <a:t> είναι δυνατόν να παραχθούν δύο ή περισσότερα </a:t>
            </a:r>
            <a:r>
              <a:rPr lang="en-US" sz="2400" dirty="0" smtClean="0"/>
              <a:t>mRNA</a:t>
            </a:r>
            <a:endParaRPr lang="el-GR" sz="2400" dirty="0"/>
          </a:p>
        </p:txBody>
      </p:sp>
      <p:sp>
        <p:nvSpPr>
          <p:cNvPr id="3" name="Content Placeholder 2"/>
          <p:cNvSpPr>
            <a:spLocks noGrp="1"/>
          </p:cNvSpPr>
          <p:nvPr>
            <p:ph idx="1"/>
          </p:nvPr>
        </p:nvSpPr>
        <p:spPr>
          <a:xfrm>
            <a:off x="4387214" y="2132856"/>
            <a:ext cx="4114800" cy="3514395"/>
          </a:xfrm>
        </p:spPr>
        <p:txBody>
          <a:bodyPr>
            <a:noAutofit/>
          </a:bodyPr>
          <a:lstStyle/>
          <a:p>
            <a:r>
              <a:rPr lang="el-GR" sz="2000" dirty="0" smtClean="0"/>
              <a:t>&gt;95% των γονιδίων του ανθρώπου υφίσταται εναλλακτικό μάτισμα</a:t>
            </a:r>
          </a:p>
          <a:p>
            <a:r>
              <a:rPr lang="el-GR" sz="2000" dirty="0" err="1" smtClean="0"/>
              <a:t>Ιδιοστατικά</a:t>
            </a:r>
            <a:r>
              <a:rPr lang="el-GR" sz="2000" dirty="0" smtClean="0"/>
              <a:t> εξόνια (κόκκινο)</a:t>
            </a:r>
          </a:p>
          <a:p>
            <a:r>
              <a:rPr lang="el-GR" sz="2000" dirty="0" smtClean="0"/>
              <a:t>Προαιρετικά εξόνια (μπλε-</a:t>
            </a:r>
            <a:r>
              <a:rPr lang="el-GR" sz="2000" dirty="0" err="1" smtClean="0"/>
              <a:t>πράσιν</a:t>
            </a:r>
            <a:r>
              <a:rPr lang="el-GR" sz="2000" dirty="0" smtClean="0"/>
              <a:t>ο)</a:t>
            </a:r>
          </a:p>
          <a:p>
            <a:r>
              <a:rPr lang="el-GR" sz="2000" dirty="0" smtClean="0"/>
              <a:t>Εναλλακτικές θέσεις ματίσματος</a:t>
            </a:r>
            <a:endParaRPr lang="el-GR"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4374662"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5299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784"/>
            <a:ext cx="8229600" cy="3243816"/>
          </a:xfrm>
        </p:spPr>
        <p:txBody>
          <a:bodyPr>
            <a:normAutofit/>
          </a:bodyPr>
          <a:lstStyle/>
          <a:p>
            <a:pPr>
              <a:lnSpc>
                <a:spcPct val="110000"/>
              </a:lnSpc>
            </a:pPr>
            <a:r>
              <a:rPr lang="el-GR" sz="2000" dirty="0" smtClean="0"/>
              <a:t>Ορισμένες μεταλλαγμένες μορφές του γονιδίου </a:t>
            </a:r>
            <a:r>
              <a:rPr lang="en-US" sz="2000" i="1" dirty="0" smtClean="0"/>
              <a:t>WT1</a:t>
            </a:r>
            <a:r>
              <a:rPr lang="en-US" sz="2000" dirty="0" smtClean="0"/>
              <a:t> </a:t>
            </a:r>
            <a:r>
              <a:rPr lang="el-GR" sz="2000" dirty="0" smtClean="0"/>
              <a:t>προκαλούν τον όγκο </a:t>
            </a:r>
            <a:r>
              <a:rPr lang="en-US" sz="2000" dirty="0" smtClean="0"/>
              <a:t>Wilms:</a:t>
            </a:r>
            <a:r>
              <a:rPr lang="el-GR" sz="2000" dirty="0" smtClean="0"/>
              <a:t> παιδικό </a:t>
            </a:r>
            <a:r>
              <a:rPr lang="el-GR" sz="2000" dirty="0" err="1" smtClean="0"/>
              <a:t>νεφροβλάστωμα</a:t>
            </a:r>
            <a:endParaRPr lang="el-GR" sz="2000" dirty="0" smtClean="0"/>
          </a:p>
          <a:p>
            <a:pPr>
              <a:lnSpc>
                <a:spcPct val="110000"/>
              </a:lnSpc>
            </a:pPr>
            <a:r>
              <a:rPr lang="en-US" sz="2000" i="1" dirty="0" smtClean="0"/>
              <a:t>WT1</a:t>
            </a:r>
            <a:r>
              <a:rPr lang="el-GR" sz="2000" dirty="0" smtClean="0"/>
              <a:t> έχει μήκος </a:t>
            </a:r>
            <a:r>
              <a:rPr lang="en-US" sz="2000" dirty="0" smtClean="0"/>
              <a:t>~50 kb</a:t>
            </a:r>
            <a:endParaRPr lang="el-GR" sz="2000" dirty="0" smtClean="0"/>
          </a:p>
          <a:p>
            <a:pPr>
              <a:lnSpc>
                <a:spcPct val="110000"/>
              </a:lnSpc>
            </a:pPr>
            <a:r>
              <a:rPr lang="el-GR" sz="2000" dirty="0" smtClean="0"/>
              <a:t>Κωδικοποιεί μέχρι και 24 πρωτεϊνικές </a:t>
            </a:r>
            <a:r>
              <a:rPr lang="el-GR" sz="2000" dirty="0" err="1" smtClean="0"/>
              <a:t>ισομορφές</a:t>
            </a:r>
            <a:r>
              <a:rPr lang="el-GR" sz="2000" dirty="0" smtClean="0"/>
              <a:t> 52-56 </a:t>
            </a:r>
            <a:r>
              <a:rPr lang="en-US" sz="2000" dirty="0" err="1" smtClean="0"/>
              <a:t>kDa</a:t>
            </a:r>
            <a:r>
              <a:rPr lang="el-GR" sz="2000" dirty="0" smtClean="0"/>
              <a:t> μέσω εναλλακτικού ματίσματος: </a:t>
            </a:r>
          </a:p>
          <a:p>
            <a:pPr lvl="1">
              <a:lnSpc>
                <a:spcPct val="110000"/>
              </a:lnSpc>
            </a:pPr>
            <a:r>
              <a:rPr lang="el-GR" sz="1800" dirty="0" smtClean="0"/>
              <a:t>Τρία εναλλακτικά </a:t>
            </a:r>
            <a:r>
              <a:rPr lang="el-GR" sz="1800" dirty="0" err="1" smtClean="0"/>
              <a:t>κωδικόνια</a:t>
            </a:r>
            <a:r>
              <a:rPr lang="el-GR" sz="1800" dirty="0" smtClean="0"/>
              <a:t> έναρξης</a:t>
            </a:r>
          </a:p>
          <a:p>
            <a:pPr lvl="1">
              <a:lnSpc>
                <a:spcPct val="110000"/>
              </a:lnSpc>
            </a:pPr>
            <a:r>
              <a:rPr lang="el-GR" sz="1800" dirty="0" smtClean="0"/>
              <a:t>Εναλλακτικό μάτισμα της </a:t>
            </a:r>
            <a:r>
              <a:rPr lang="el-GR" sz="1800" dirty="0" err="1" smtClean="0"/>
              <a:t>εξονικής</a:t>
            </a:r>
            <a:r>
              <a:rPr lang="el-GR" sz="1800" dirty="0" smtClean="0"/>
              <a:t> κασέτας 5</a:t>
            </a:r>
          </a:p>
          <a:p>
            <a:pPr lvl="1">
              <a:lnSpc>
                <a:spcPct val="110000"/>
              </a:lnSpc>
            </a:pPr>
            <a:r>
              <a:rPr lang="el-GR" sz="1800" dirty="0" smtClean="0"/>
              <a:t>Εναλλακτικών θέσεων ματίσματος στο </a:t>
            </a:r>
            <a:r>
              <a:rPr lang="el-GR" sz="1800" dirty="0" err="1" smtClean="0"/>
              <a:t>εξόνιο</a:t>
            </a:r>
            <a:r>
              <a:rPr lang="el-GR" sz="1800" dirty="0" smtClean="0"/>
              <a:t> 9</a:t>
            </a:r>
          </a:p>
          <a:p>
            <a:pPr lvl="1">
              <a:lnSpc>
                <a:spcPct val="110000"/>
              </a:lnSpc>
            </a:pPr>
            <a:r>
              <a:rPr lang="el-GR" sz="1800" dirty="0" smtClean="0"/>
              <a:t>Άλλες </a:t>
            </a:r>
            <a:r>
              <a:rPr lang="el-GR" sz="1800" dirty="0" err="1" smtClean="0"/>
              <a:t>μετα</a:t>
            </a:r>
            <a:r>
              <a:rPr lang="el-GR" sz="1800" dirty="0" smtClean="0"/>
              <a:t>-μεταγραφικές </a:t>
            </a:r>
            <a:r>
              <a:rPr lang="el-GR" sz="1800" dirty="0" err="1" smtClean="0"/>
              <a:t>τροποιποιήσεις</a:t>
            </a:r>
            <a:r>
              <a:rPr lang="el-GR" sz="1800" dirty="0" smtClean="0"/>
              <a:t> </a:t>
            </a:r>
            <a:endParaRPr lang="el-GR" sz="1800" dirty="0"/>
          </a:p>
        </p:txBody>
      </p:sp>
      <p:sp>
        <p:nvSpPr>
          <p:cNvPr id="3" name="Title 2"/>
          <p:cNvSpPr>
            <a:spLocks noGrp="1"/>
          </p:cNvSpPr>
          <p:nvPr>
            <p:ph type="title"/>
          </p:nvPr>
        </p:nvSpPr>
        <p:spPr/>
        <p:txBody>
          <a:bodyPr>
            <a:noAutofit/>
          </a:bodyPr>
          <a:lstStyle/>
          <a:p>
            <a:pPr algn="ctr"/>
            <a:r>
              <a:rPr lang="el-GR" sz="3600" dirty="0" smtClean="0"/>
              <a:t>1. </a:t>
            </a:r>
            <a:r>
              <a:rPr lang="en-US" sz="3600" dirty="0" smtClean="0"/>
              <a:t>To </a:t>
            </a:r>
            <a:r>
              <a:rPr lang="el-GR" sz="3600" dirty="0" smtClean="0"/>
              <a:t>εναλλακτικό μάτισμα του γονιδίου </a:t>
            </a:r>
            <a:r>
              <a:rPr lang="en-US" sz="3600" i="1" dirty="0" smtClean="0"/>
              <a:t>WT1</a:t>
            </a:r>
            <a:endParaRPr lang="el-GR" sz="3600"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7" y="4814887"/>
            <a:ext cx="8669337"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3847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97352"/>
            <a:ext cx="8229600" cy="4755984"/>
          </a:xfrm>
        </p:spPr>
        <p:txBody>
          <a:bodyPr>
            <a:normAutofit/>
          </a:bodyPr>
          <a:lstStyle/>
          <a:p>
            <a:pPr>
              <a:spcAft>
                <a:spcPts val="1200"/>
              </a:spcAft>
            </a:pPr>
            <a:r>
              <a:rPr lang="el-GR" dirty="0"/>
              <a:t>Η </a:t>
            </a:r>
            <a:r>
              <a:rPr lang="el-GR" dirty="0" err="1"/>
              <a:t>δροσόφιλα</a:t>
            </a:r>
            <a:r>
              <a:rPr lang="el-GR" dirty="0"/>
              <a:t> έχει ~250 000 νευρώνες. Κατά την ανάπτυξη του </a:t>
            </a:r>
            <a:r>
              <a:rPr lang="el-GR" dirty="0" smtClean="0"/>
              <a:t>οργανισμού, </a:t>
            </a:r>
            <a:r>
              <a:rPr lang="el-GR" dirty="0"/>
              <a:t>θα πρέπει να υπάρχει ένα σύστημα </a:t>
            </a:r>
            <a:r>
              <a:rPr lang="el-GR" dirty="0" smtClean="0"/>
              <a:t>που, </a:t>
            </a:r>
            <a:r>
              <a:rPr lang="el-GR" dirty="0"/>
              <a:t>με </a:t>
            </a:r>
            <a:r>
              <a:rPr lang="el-GR" dirty="0" smtClean="0"/>
              <a:t>απόλυτη ακρίβεια </a:t>
            </a:r>
            <a:r>
              <a:rPr lang="el-GR" dirty="0"/>
              <a:t>και </a:t>
            </a:r>
            <a:r>
              <a:rPr lang="el-GR" dirty="0" err="1" smtClean="0"/>
              <a:t>επαναληψιμότητα</a:t>
            </a:r>
            <a:r>
              <a:rPr lang="el-GR" dirty="0" smtClean="0"/>
              <a:t>, να καθοδηγεί </a:t>
            </a:r>
            <a:r>
              <a:rPr lang="el-GR" dirty="0"/>
              <a:t>τους </a:t>
            </a:r>
            <a:r>
              <a:rPr lang="el-GR" dirty="0" err="1"/>
              <a:t>νευράξονες</a:t>
            </a:r>
            <a:r>
              <a:rPr lang="el-GR" dirty="0"/>
              <a:t> που αναπτύσσονται στον προορισμό τους, ώστε να δημιουργηθούν τα διάφορα νευρωνικά συστήματα. </a:t>
            </a:r>
          </a:p>
          <a:p>
            <a:pPr>
              <a:spcBef>
                <a:spcPts val="600"/>
              </a:spcBef>
              <a:spcAft>
                <a:spcPts val="1200"/>
              </a:spcAft>
            </a:pPr>
            <a:r>
              <a:rPr lang="el-GR" dirty="0"/>
              <a:t>Στις μύγες φαίνεται ότι το γονίδιο </a:t>
            </a:r>
            <a:r>
              <a:rPr lang="en-US" i="1" dirty="0" err="1"/>
              <a:t>Dscam</a:t>
            </a:r>
            <a:r>
              <a:rPr lang="el-GR" dirty="0"/>
              <a:t> αναλαμβάνει μέρος αυτής της διαδικασίας </a:t>
            </a:r>
          </a:p>
        </p:txBody>
      </p:sp>
      <p:sp>
        <p:nvSpPr>
          <p:cNvPr id="3" name="Title 2"/>
          <p:cNvSpPr>
            <a:spLocks noGrp="1"/>
          </p:cNvSpPr>
          <p:nvPr>
            <p:ph type="title"/>
          </p:nvPr>
        </p:nvSpPr>
        <p:spPr/>
        <p:txBody>
          <a:bodyPr>
            <a:noAutofit/>
          </a:bodyPr>
          <a:lstStyle/>
          <a:p>
            <a:pPr algn="ctr"/>
            <a:r>
              <a:rPr lang="el-GR" sz="3600" dirty="0" smtClean="0"/>
              <a:t>2. Το εναλλακτικό μάτισμα του </a:t>
            </a:r>
            <a:r>
              <a:rPr lang="en-US" sz="3600" i="1" dirty="0" err="1" smtClean="0"/>
              <a:t>Dscam</a:t>
            </a:r>
            <a:endParaRPr lang="el-GR" sz="3600" i="1" dirty="0"/>
          </a:p>
        </p:txBody>
      </p:sp>
    </p:spTree>
    <p:extLst>
      <p:ext uri="{BB962C8B-B14F-4D97-AF65-F5344CB8AC3E}">
        <p14:creationId xmlns:p14="http://schemas.microsoft.com/office/powerpoint/2010/main" val="17828292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4864"/>
            <a:ext cx="8229600" cy="2739760"/>
          </a:xfrm>
        </p:spPr>
        <p:txBody>
          <a:bodyPr/>
          <a:lstStyle/>
          <a:p>
            <a:r>
              <a:rPr lang="en-US" dirty="0" err="1" smtClean="0"/>
              <a:t>Dscam</a:t>
            </a:r>
            <a:r>
              <a:rPr lang="en-US" dirty="0" smtClean="0"/>
              <a:t>: Down’s syndrome cell adhesion molecule. </a:t>
            </a:r>
            <a:endParaRPr lang="el-GR" dirty="0" smtClean="0"/>
          </a:p>
          <a:p>
            <a:pPr>
              <a:spcBef>
                <a:spcPts val="1200"/>
              </a:spcBef>
            </a:pPr>
            <a:r>
              <a:rPr lang="el-GR" dirty="0" smtClean="0"/>
              <a:t>Κωδικοποιεί πρωτεϊνικές </a:t>
            </a:r>
            <a:r>
              <a:rPr lang="el-GR" dirty="0" err="1" smtClean="0"/>
              <a:t>ισομορφές</a:t>
            </a:r>
            <a:r>
              <a:rPr lang="el-GR" dirty="0" smtClean="0"/>
              <a:t> που είναι ομόλογες των πρωτεϊνών κυτταρικής συγκόλλησης</a:t>
            </a:r>
            <a:endParaRPr lang="el-GR" dirty="0"/>
          </a:p>
        </p:txBody>
      </p:sp>
      <p:sp>
        <p:nvSpPr>
          <p:cNvPr id="3" name="Title 2"/>
          <p:cNvSpPr>
            <a:spLocks noGrp="1"/>
          </p:cNvSpPr>
          <p:nvPr>
            <p:ph type="title"/>
          </p:nvPr>
        </p:nvSpPr>
        <p:spPr/>
        <p:txBody>
          <a:bodyPr/>
          <a:lstStyle/>
          <a:p>
            <a:endParaRPr lang="el-GR"/>
          </a:p>
        </p:txBody>
      </p:sp>
    </p:spTree>
    <p:extLst>
      <p:ext uri="{BB962C8B-B14F-4D97-AF65-F5344CB8AC3E}">
        <p14:creationId xmlns:p14="http://schemas.microsoft.com/office/powerpoint/2010/main" val="30101458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800"/>
            <a:ext cx="906045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Autofit/>
          </a:bodyPr>
          <a:lstStyle/>
          <a:p>
            <a:pPr algn="ctr"/>
            <a:r>
              <a:rPr lang="el-GR" sz="3000" dirty="0" smtClean="0"/>
              <a:t>Ο ρόλος του </a:t>
            </a:r>
            <a:r>
              <a:rPr lang="en-US" sz="3000" dirty="0" smtClean="0"/>
              <a:t>DSCAM</a:t>
            </a:r>
            <a:r>
              <a:rPr lang="el-GR" sz="3000" dirty="0" smtClean="0"/>
              <a:t> στη δημιουργία του αμφιβληστροειδούς των σπονδυλωτών</a:t>
            </a:r>
            <a:endParaRPr lang="el-GR" sz="3000" dirty="0"/>
          </a:p>
        </p:txBody>
      </p:sp>
    </p:spTree>
    <p:extLst>
      <p:ext uri="{BB962C8B-B14F-4D97-AF65-F5344CB8AC3E}">
        <p14:creationId xmlns:p14="http://schemas.microsoft.com/office/powerpoint/2010/main" val="4183632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smtClean="0"/>
              <a:t>Christmas tree replication</a:t>
            </a:r>
            <a:endParaRPr lang="el-GR" dirty="0"/>
          </a:p>
        </p:txBody>
      </p:sp>
      <p:pic>
        <p:nvPicPr>
          <p:cNvPr id="5" name="Εικόνα 4"/>
          <p:cNvPicPr>
            <a:picLocks noChangeAspect="1"/>
          </p:cNvPicPr>
          <p:nvPr/>
        </p:nvPicPr>
        <p:blipFill>
          <a:blip r:embed="rId2"/>
          <a:stretch>
            <a:fillRect/>
          </a:stretch>
        </p:blipFill>
        <p:spPr>
          <a:xfrm>
            <a:off x="1800225" y="1833562"/>
            <a:ext cx="5543550" cy="3190875"/>
          </a:xfrm>
          <a:prstGeom prst="rect">
            <a:avLst/>
          </a:prstGeom>
        </p:spPr>
      </p:pic>
    </p:spTree>
    <p:extLst>
      <p:ext uri="{BB962C8B-B14F-4D97-AF65-F5344CB8AC3E}">
        <p14:creationId xmlns:p14="http://schemas.microsoft.com/office/powerpoint/2010/main" val="29181733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44000" cy="545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355976" y="3068960"/>
            <a:ext cx="3816424" cy="2592288"/>
          </a:xfrm>
        </p:spPr>
        <p:txBody>
          <a:bodyPr>
            <a:normAutofit/>
          </a:bodyPr>
          <a:lstStyle/>
          <a:p>
            <a:pPr>
              <a:spcBef>
                <a:spcPts val="1200"/>
              </a:spcBef>
            </a:pPr>
            <a:r>
              <a:rPr lang="el-GR" sz="1600" dirty="0" smtClean="0"/>
              <a:t>Επιλέγοντας μία παραλλαγή </a:t>
            </a:r>
            <a:r>
              <a:rPr lang="el-GR" sz="1600" dirty="0" err="1" smtClean="0"/>
              <a:t>εξονίου</a:t>
            </a:r>
            <a:r>
              <a:rPr lang="el-GR" sz="1600" dirty="0" smtClean="0"/>
              <a:t> 4, 6, 9 και 17 κάθε φορά, ο συνολικός αριθμός των πιθανών </a:t>
            </a:r>
            <a:r>
              <a:rPr lang="el-GR" sz="1600" dirty="0" err="1" smtClean="0"/>
              <a:t>ισομορφών</a:t>
            </a:r>
            <a:r>
              <a:rPr lang="el-GR" sz="1600" dirty="0" smtClean="0"/>
              <a:t> εναλλακτικά ματισμένου </a:t>
            </a:r>
            <a:r>
              <a:rPr lang="en-US" sz="1600" dirty="0" smtClean="0"/>
              <a:t>mRNA </a:t>
            </a:r>
            <a:r>
              <a:rPr lang="el-GR" sz="1600" dirty="0" smtClean="0"/>
              <a:t>είναι 12</a:t>
            </a:r>
            <a:r>
              <a:rPr lang="el-GR" sz="1600" dirty="0" smtClean="0">
                <a:sym typeface="Symbol"/>
              </a:rPr>
              <a:t>48332=38016</a:t>
            </a:r>
            <a:endParaRPr lang="el-GR" sz="1600" dirty="0" smtClean="0"/>
          </a:p>
          <a:p>
            <a:pPr>
              <a:spcBef>
                <a:spcPts val="1200"/>
              </a:spcBef>
            </a:pPr>
            <a:r>
              <a:rPr lang="el-GR" sz="1600" dirty="0" smtClean="0"/>
              <a:t>Αυτό </a:t>
            </a:r>
            <a:r>
              <a:rPr lang="el-GR" sz="1600" dirty="0"/>
              <a:t>αντιστοιχεί σε 2-3 φορές του συνολικού αριθμού των γονιδίων της </a:t>
            </a:r>
            <a:r>
              <a:rPr lang="en-US" sz="1600" dirty="0" smtClean="0"/>
              <a:t>Drosophila</a:t>
            </a:r>
            <a:r>
              <a:rPr lang="el-GR" sz="1600" dirty="0"/>
              <a:t>!</a:t>
            </a:r>
          </a:p>
        </p:txBody>
      </p:sp>
    </p:spTree>
    <p:extLst>
      <p:ext uri="{BB962C8B-B14F-4D97-AF65-F5344CB8AC3E}">
        <p14:creationId xmlns:p14="http://schemas.microsoft.com/office/powerpoint/2010/main" val="3434403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481329"/>
            <a:ext cx="7560840" cy="3675864"/>
          </a:xfrm>
        </p:spPr>
        <p:txBody>
          <a:bodyPr/>
          <a:lstStyle/>
          <a:p>
            <a:pPr>
              <a:spcAft>
                <a:spcPts val="1200"/>
              </a:spcAft>
            </a:pPr>
            <a:r>
              <a:rPr lang="el-GR" dirty="0"/>
              <a:t>Αφού όλες οι παραλλαγές των εξονίων 4, 6, 9 και 17 έχουν τα ίδια 5’ και 3’ σημεία ματίσματος, είναι </a:t>
            </a:r>
            <a:r>
              <a:rPr lang="el-GR" dirty="0" smtClean="0"/>
              <a:t>άγνωστος:</a:t>
            </a:r>
          </a:p>
          <a:p>
            <a:pPr lvl="1">
              <a:spcAft>
                <a:spcPts val="1200"/>
              </a:spcAft>
            </a:pPr>
            <a:r>
              <a:rPr lang="el-GR" dirty="0" smtClean="0"/>
              <a:t>Ο </a:t>
            </a:r>
            <a:r>
              <a:rPr lang="el-GR" dirty="0"/>
              <a:t>μηχανισμός επιλογής της κάθε </a:t>
            </a:r>
            <a:r>
              <a:rPr lang="el-GR" dirty="0" smtClean="0"/>
              <a:t>παραλλαγής</a:t>
            </a:r>
          </a:p>
          <a:p>
            <a:pPr lvl="1">
              <a:spcAft>
                <a:spcPts val="1200"/>
              </a:spcAft>
            </a:pPr>
            <a:r>
              <a:rPr lang="el-GR" dirty="0" smtClean="0"/>
              <a:t>Ο </a:t>
            </a:r>
            <a:r>
              <a:rPr lang="el-GR" dirty="0"/>
              <a:t>λόγος για τον οποίο </a:t>
            </a:r>
            <a:r>
              <a:rPr lang="el-GR" u="sng" dirty="0"/>
              <a:t>δεν</a:t>
            </a:r>
            <a:r>
              <a:rPr lang="el-GR" dirty="0"/>
              <a:t> χρησιμοποιούνται </a:t>
            </a:r>
            <a:r>
              <a:rPr lang="el-GR" u="sng" dirty="0"/>
              <a:t>και</a:t>
            </a:r>
            <a:r>
              <a:rPr lang="el-GR" dirty="0"/>
              <a:t> διπλανές παραλλαγές στο ίδιο </a:t>
            </a:r>
            <a:r>
              <a:rPr lang="el-GR" dirty="0" err="1" smtClean="0"/>
              <a:t>μετάγραφο</a:t>
            </a:r>
            <a:endParaRPr lang="el-GR" dirty="0"/>
          </a:p>
        </p:txBody>
      </p:sp>
    </p:spTree>
    <p:extLst>
      <p:ext uri="{BB962C8B-B14F-4D97-AF65-F5344CB8AC3E}">
        <p14:creationId xmlns:p14="http://schemas.microsoft.com/office/powerpoint/2010/main" val="32614451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485800"/>
            <a:ext cx="8229600" cy="1143000"/>
          </a:xfrm>
          <a:solidFill>
            <a:schemeClr val="bg1"/>
          </a:solidFill>
        </p:spPr>
        <p:txBody>
          <a:bodyPr>
            <a:noAutofit/>
          </a:bodyPr>
          <a:lstStyle/>
          <a:p>
            <a:pPr algn="ctr" eaLnBrk="1" hangingPunct="1"/>
            <a:r>
              <a:rPr lang="el-GR" sz="3600" b="1" dirty="0" smtClean="0">
                <a:latin typeface="+mn-lt"/>
                <a:cs typeface="Lucida Sans" panose="020B0602040502020204" pitchFamily="34" charset="0"/>
              </a:rPr>
              <a:t>3</a:t>
            </a:r>
            <a:r>
              <a:rPr lang="en-US" sz="3600" b="1" dirty="0" smtClean="0">
                <a:latin typeface="+mn-lt"/>
                <a:cs typeface="Lucida Sans" panose="020B0602040502020204" pitchFamily="34" charset="0"/>
              </a:rPr>
              <a:t>. </a:t>
            </a:r>
            <a:r>
              <a:rPr lang="el-GR" sz="3600" b="1" dirty="0" smtClean="0">
                <a:latin typeface="+mn-lt"/>
                <a:cs typeface="Lucida Sans" panose="020B0602040502020204" pitchFamily="34" charset="0"/>
              </a:rPr>
              <a:t>Το μονοπάτι </a:t>
            </a:r>
            <a:r>
              <a:rPr lang="el-GR" sz="3600" b="1" dirty="0" err="1" smtClean="0">
                <a:latin typeface="+mn-lt"/>
                <a:cs typeface="Lucida Sans" panose="020B0602040502020204" pitchFamily="34" charset="0"/>
              </a:rPr>
              <a:t>φυλοκαθορισμού</a:t>
            </a:r>
            <a:r>
              <a:rPr lang="el-GR" sz="3600" b="1" dirty="0" smtClean="0">
                <a:latin typeface="+mn-lt"/>
                <a:cs typeface="Lucida Sans" panose="020B0602040502020204" pitchFamily="34" charset="0"/>
              </a:rPr>
              <a:t> στη </a:t>
            </a:r>
            <a:r>
              <a:rPr lang="en-US" sz="3600" b="1" i="1" dirty="0" smtClean="0">
                <a:latin typeface="+mn-lt"/>
                <a:cs typeface="Lucida Sans" panose="020B0602040502020204" pitchFamily="34" charset="0"/>
              </a:rPr>
              <a:t>Drosophila</a:t>
            </a:r>
            <a:endParaRPr lang="el-GR" sz="3600" b="1" i="1" dirty="0" smtClean="0">
              <a:latin typeface="+mn-lt"/>
              <a:cs typeface="Lucida Sans" panose="020B0602040502020204" pitchFamily="34" charset="0"/>
            </a:endParaRPr>
          </a:p>
        </p:txBody>
      </p:sp>
      <p:pic>
        <p:nvPicPr>
          <p:cNvPr id="45059" name="Picture 3" descr="FIG12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14364"/>
            <a:ext cx="8763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7883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17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836712"/>
            <a:ext cx="7387857" cy="599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noChangeArrowheads="1"/>
          </p:cNvSpPr>
          <p:nvPr>
            <p:ph type="title"/>
          </p:nvPr>
        </p:nvSpPr>
        <p:spPr>
          <a:xfrm>
            <a:off x="899592" y="44624"/>
            <a:ext cx="7128792" cy="792088"/>
          </a:xfrm>
          <a:solidFill>
            <a:schemeClr val="bg1"/>
          </a:solidFill>
        </p:spPr>
        <p:txBody>
          <a:bodyPr>
            <a:noAutofit/>
          </a:bodyPr>
          <a:lstStyle/>
          <a:p>
            <a:pPr algn="ctr" eaLnBrk="1" hangingPunct="1"/>
            <a:r>
              <a:rPr lang="el-GR" sz="2000" dirty="0" smtClean="0">
                <a:effectLst>
                  <a:outerShdw blurRad="38100" dist="38100" dir="2700000" algn="tl">
                    <a:srgbClr val="000000">
                      <a:alpha val="43137"/>
                    </a:srgbClr>
                  </a:outerShdw>
                </a:effectLst>
                <a:latin typeface="+mn-lt"/>
                <a:cs typeface="Lucida Sans" panose="020B0602040502020204" pitchFamily="34" charset="0"/>
              </a:rPr>
              <a:t>Η διαφορική ενεργοποίηση του γονιδίου </a:t>
            </a:r>
            <a:r>
              <a:rPr lang="en-US" sz="2000" i="1" dirty="0" err="1" smtClean="0">
                <a:effectLst>
                  <a:outerShdw blurRad="38100" dist="38100" dir="2700000" algn="tl">
                    <a:srgbClr val="000000">
                      <a:alpha val="43137"/>
                    </a:srgbClr>
                  </a:outerShdw>
                </a:effectLst>
                <a:latin typeface="+mn-lt"/>
                <a:cs typeface="Lucida Sans" panose="020B0602040502020204" pitchFamily="34" charset="0"/>
              </a:rPr>
              <a:t>sxl</a:t>
            </a:r>
            <a:r>
              <a:rPr lang="en-US" sz="2000" dirty="0" smtClean="0">
                <a:effectLst>
                  <a:outerShdw blurRad="38100" dist="38100" dir="2700000" algn="tl">
                    <a:srgbClr val="000000">
                      <a:alpha val="43137"/>
                    </a:srgbClr>
                  </a:outerShdw>
                </a:effectLst>
                <a:latin typeface="+mn-lt"/>
                <a:cs typeface="Lucida Sans" panose="020B0602040502020204" pitchFamily="34" charset="0"/>
              </a:rPr>
              <a:t> </a:t>
            </a:r>
            <a:r>
              <a:rPr lang="el-GR" sz="2000" dirty="0" smtClean="0">
                <a:effectLst>
                  <a:outerShdw blurRad="38100" dist="38100" dir="2700000" algn="tl">
                    <a:srgbClr val="000000">
                      <a:alpha val="43137"/>
                    </a:srgbClr>
                  </a:outerShdw>
                </a:effectLst>
                <a:latin typeface="+mn-lt"/>
                <a:cs typeface="Lucida Sans" panose="020B0602040502020204" pitchFamily="34" charset="0"/>
              </a:rPr>
              <a:t>σε θηλυκά και αρσενικά</a:t>
            </a:r>
          </a:p>
        </p:txBody>
      </p:sp>
    </p:spTree>
    <p:extLst>
      <p:ext uri="{BB962C8B-B14F-4D97-AF65-F5344CB8AC3E}">
        <p14:creationId xmlns:p14="http://schemas.microsoft.com/office/powerpoint/2010/main" val="8014787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4918" t="9963" r="19395" b="50664"/>
          <a:stretch/>
        </p:blipFill>
        <p:spPr bwMode="auto">
          <a:xfrm>
            <a:off x="607352" y="2132856"/>
            <a:ext cx="8008536" cy="2700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89662" y="764704"/>
            <a:ext cx="7043916" cy="523220"/>
          </a:xfrm>
          <a:prstGeom prst="rect">
            <a:avLst/>
          </a:prstGeom>
        </p:spPr>
        <p:txBody>
          <a:bodyPr wrap="none">
            <a:spAutoFit/>
          </a:bodyPr>
          <a:lstStyle/>
          <a:p>
            <a:pPr algn="ctr">
              <a:spcBef>
                <a:spcPct val="0"/>
              </a:spcBef>
            </a:pPr>
            <a:r>
              <a:rPr lang="en-US" sz="2800" b="1" i="1" dirty="0">
                <a:solidFill>
                  <a:schemeClr val="accent3">
                    <a:lumMod val="95000"/>
                  </a:schemeClr>
                </a:solidFill>
                <a:effectLst>
                  <a:outerShdw blurRad="31750" dist="25400" dir="5400000" algn="tl" rotWithShape="0">
                    <a:srgbClr val="000000">
                      <a:alpha val="25000"/>
                    </a:srgbClr>
                  </a:outerShdw>
                </a:effectLst>
                <a:ea typeface="+mj-ea"/>
                <a:cs typeface="+mj-cs"/>
              </a:rPr>
              <a:t>Molecular organization of the </a:t>
            </a:r>
            <a:r>
              <a:rPr lang="en-US" sz="2800" b="1" i="1" dirty="0" err="1">
                <a:solidFill>
                  <a:schemeClr val="accent3">
                    <a:lumMod val="95000"/>
                  </a:schemeClr>
                </a:solidFill>
                <a:effectLst>
                  <a:outerShdw blurRad="31750" dist="25400" dir="5400000" algn="tl" rotWithShape="0">
                    <a:srgbClr val="000000">
                      <a:alpha val="25000"/>
                    </a:srgbClr>
                  </a:outerShdw>
                </a:effectLst>
                <a:ea typeface="+mj-ea"/>
                <a:cs typeface="+mj-cs"/>
              </a:rPr>
              <a:t>Sxl</a:t>
            </a:r>
            <a:r>
              <a:rPr lang="en-US" sz="2800" b="1" i="1" dirty="0">
                <a:solidFill>
                  <a:schemeClr val="accent3">
                    <a:lumMod val="95000"/>
                  </a:schemeClr>
                </a:solidFill>
                <a:effectLst>
                  <a:outerShdw blurRad="31750" dist="25400" dir="5400000" algn="tl" rotWithShape="0">
                    <a:srgbClr val="000000">
                      <a:alpha val="25000"/>
                    </a:srgbClr>
                  </a:outerShdw>
                </a:effectLst>
                <a:ea typeface="+mj-ea"/>
                <a:cs typeface="+mj-cs"/>
              </a:rPr>
              <a:t> gene </a:t>
            </a:r>
            <a:endParaRPr lang="el-GR" sz="2800" b="1" i="1" dirty="0">
              <a:solidFill>
                <a:schemeClr val="accent3">
                  <a:lumMod val="95000"/>
                </a:schemeClr>
              </a:solidFill>
              <a:effectLst>
                <a:outerShdw blurRad="31750" dist="25400" dir="5400000" algn="tl" rotWithShape="0">
                  <a:srgbClr val="000000">
                    <a:alpha val="25000"/>
                  </a:srgbClr>
                </a:outerShdw>
              </a:effectLst>
              <a:ea typeface="+mj-ea"/>
              <a:cs typeface="+mj-cs"/>
            </a:endParaRPr>
          </a:p>
        </p:txBody>
      </p:sp>
    </p:spTree>
    <p:extLst>
      <p:ext uri="{BB962C8B-B14F-4D97-AF65-F5344CB8AC3E}">
        <p14:creationId xmlns:p14="http://schemas.microsoft.com/office/powerpoint/2010/main" val="4289846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004" y="1"/>
            <a:ext cx="4987636" cy="6858000"/>
          </a:xfrm>
          <a:prstGeom prst="rect">
            <a:avLst/>
          </a:prstGeom>
          <a:solidFill>
            <a:schemeClr val="bg1"/>
          </a:solidFill>
        </p:spPr>
      </p:pic>
    </p:spTree>
    <p:extLst>
      <p:ext uri="{BB962C8B-B14F-4D97-AF65-F5344CB8AC3E}">
        <p14:creationId xmlns:p14="http://schemas.microsoft.com/office/powerpoint/2010/main" val="158670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6632"/>
            <a:ext cx="6552727" cy="668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443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026" descr="figure 12-33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0"/>
            <a:ext cx="556260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Line 1028"/>
          <p:cNvSpPr>
            <a:spLocks noChangeShapeType="1"/>
          </p:cNvSpPr>
          <p:nvPr/>
        </p:nvSpPr>
        <p:spPr bwMode="auto">
          <a:xfrm flipH="1" flipV="1">
            <a:off x="5029200" y="3429000"/>
            <a:ext cx="1600200" cy="609600"/>
          </a:xfrm>
          <a:prstGeom prst="line">
            <a:avLst/>
          </a:prstGeom>
          <a:noFill/>
          <a:ln w="15875">
            <a:solidFill>
              <a:srgbClr val="333399"/>
            </a:solidFill>
            <a:round/>
            <a:headEnd/>
            <a:tailEnd type="triangle" w="sm" len="sm"/>
          </a:ln>
          <a:extLst>
            <a:ext uri="{909E8E84-426E-40DD-AFC4-6F175D3DCCD1}">
              <a14:hiddenFill xmlns:a14="http://schemas.microsoft.com/office/drawing/2010/main">
                <a:noFill/>
              </a14:hiddenFill>
            </a:ext>
          </a:extLst>
        </p:spPr>
        <p:txBody>
          <a:bodyPr/>
          <a:lstStyle/>
          <a:p>
            <a:endParaRPr lang="el-GR"/>
          </a:p>
        </p:txBody>
      </p:sp>
      <p:sp>
        <p:nvSpPr>
          <p:cNvPr id="48132" name="Text Box 1029"/>
          <p:cNvSpPr txBox="1">
            <a:spLocks noChangeArrowheads="1"/>
          </p:cNvSpPr>
          <p:nvPr/>
        </p:nvSpPr>
        <p:spPr bwMode="auto">
          <a:xfrm>
            <a:off x="6629400" y="4044950"/>
            <a:ext cx="2362200" cy="738664"/>
          </a:xfrm>
          <a:prstGeom prst="rect">
            <a:avLst/>
          </a:prstGeom>
          <a:noFill/>
          <a:ln w="158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err="1" smtClean="0"/>
              <a:t>Exonic</a:t>
            </a:r>
            <a:r>
              <a:rPr lang="en-US" sz="1400" dirty="0" smtClean="0"/>
              <a:t> Splicing Enhancer: </a:t>
            </a:r>
            <a:r>
              <a:rPr lang="el-GR" sz="1400" dirty="0" smtClean="0"/>
              <a:t>Ενισχυτής </a:t>
            </a:r>
            <a:r>
              <a:rPr lang="el-GR" sz="1400" dirty="0"/>
              <a:t>ματίσματος για την παρακείμενη 3' θέση</a:t>
            </a:r>
          </a:p>
        </p:txBody>
      </p:sp>
    </p:spTree>
    <p:extLst>
      <p:ext uri="{BB962C8B-B14F-4D97-AF65-F5344CB8AC3E}">
        <p14:creationId xmlns:p14="http://schemas.microsoft.com/office/powerpoint/2010/main" val="35706132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052736"/>
            <a:ext cx="466841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077072"/>
            <a:ext cx="651167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a:xfrm>
            <a:off x="539552" y="188640"/>
            <a:ext cx="8064896" cy="778098"/>
          </a:xfrm>
        </p:spPr>
        <p:txBody>
          <a:bodyPr>
            <a:normAutofit/>
          </a:bodyPr>
          <a:lstStyle/>
          <a:p>
            <a:r>
              <a:rPr lang="en-US" sz="2800" i="1" dirty="0" err="1" smtClean="0">
                <a:solidFill>
                  <a:schemeClr val="accent3">
                    <a:lumMod val="95000"/>
                  </a:schemeClr>
                </a:solidFill>
                <a:latin typeface="+mn-lt"/>
              </a:rPr>
              <a:t>Dsx</a:t>
            </a:r>
            <a:r>
              <a:rPr lang="en-US" sz="2800" dirty="0" smtClean="0">
                <a:solidFill>
                  <a:schemeClr val="accent3">
                    <a:lumMod val="95000"/>
                  </a:schemeClr>
                </a:solidFill>
                <a:latin typeface="+mn-lt"/>
              </a:rPr>
              <a:t> alternative splicing in males and females</a:t>
            </a:r>
            <a:endParaRPr lang="el-GR" sz="2800" dirty="0">
              <a:solidFill>
                <a:schemeClr val="accent3">
                  <a:lumMod val="95000"/>
                </a:schemeClr>
              </a:solidFill>
              <a:latin typeface="+mn-lt"/>
            </a:endParaRPr>
          </a:p>
        </p:txBody>
      </p:sp>
    </p:spTree>
    <p:extLst>
      <p:ext uri="{BB962C8B-B14F-4D97-AF65-F5344CB8AC3E}">
        <p14:creationId xmlns:p14="http://schemas.microsoft.com/office/powerpoint/2010/main" val="14279395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17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80772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title"/>
          </p:nvPr>
        </p:nvSpPr>
        <p:spPr>
          <a:xfrm>
            <a:off x="6145832" y="274638"/>
            <a:ext cx="2818656" cy="1714202"/>
          </a:xfrm>
          <a:solidFill>
            <a:schemeClr val="bg1"/>
          </a:solidFill>
        </p:spPr>
        <p:txBody>
          <a:bodyPr>
            <a:normAutofit fontScale="90000"/>
          </a:bodyPr>
          <a:lstStyle/>
          <a:p>
            <a:pPr eaLnBrk="1" hangingPunct="1"/>
            <a:r>
              <a:rPr lang="el-GR" sz="2400" b="1" dirty="0" smtClean="0"/>
              <a:t>Λεπτομέρειες των βημάτων ρύθμισης του </a:t>
            </a:r>
            <a:r>
              <a:rPr lang="el-GR" sz="2400" b="1" dirty="0" err="1" smtClean="0"/>
              <a:t>φυλοκαθορισμού</a:t>
            </a:r>
            <a:r>
              <a:rPr lang="el-GR" sz="2400" b="1" dirty="0" smtClean="0"/>
              <a:t> στη </a:t>
            </a:r>
            <a:r>
              <a:rPr lang="en-US" sz="2400" b="1" i="1" dirty="0" smtClean="0"/>
              <a:t>Drosophila</a:t>
            </a:r>
            <a:endParaRPr lang="el-GR" dirty="0" smtClean="0"/>
          </a:p>
        </p:txBody>
      </p:sp>
    </p:spTree>
    <p:extLst>
      <p:ext uri="{BB962C8B-B14F-4D97-AF65-F5344CB8AC3E}">
        <p14:creationId xmlns:p14="http://schemas.microsoft.com/office/powerpoint/2010/main" val="2376970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864" y="3866880"/>
            <a:ext cx="8229600" cy="2298424"/>
          </a:xfrm>
        </p:spPr>
        <p:txBody>
          <a:bodyPr>
            <a:normAutofit fontScale="85000" lnSpcReduction="20000"/>
          </a:bodyPr>
          <a:lstStyle/>
          <a:p>
            <a:pPr>
              <a:lnSpc>
                <a:spcPct val="120000"/>
              </a:lnSpc>
            </a:pPr>
            <a:r>
              <a:rPr lang="el-GR" dirty="0"/>
              <a:t>Οι υποκινητές </a:t>
            </a:r>
            <a:r>
              <a:rPr lang="el-GR" dirty="0" smtClean="0"/>
              <a:t>των διαφόρων οργανισμών </a:t>
            </a:r>
            <a:r>
              <a:rPr lang="el-GR" dirty="0"/>
              <a:t>εμφανίζουν παρόμοια δομή αλλά μικρή ομοιότητα αλληλουχίας</a:t>
            </a:r>
          </a:p>
          <a:p>
            <a:pPr>
              <a:lnSpc>
                <a:spcPct val="120000"/>
              </a:lnSpc>
            </a:pPr>
            <a:r>
              <a:rPr lang="el-GR" dirty="0" smtClean="0"/>
              <a:t>Ο κεντρικός υποκινητής είναι πλούσιος σε ΑΤ, αλλά μόνο το </a:t>
            </a:r>
            <a:r>
              <a:rPr lang="en-US" dirty="0" err="1" smtClean="0"/>
              <a:t>rInr</a:t>
            </a:r>
            <a:r>
              <a:rPr lang="el-GR" dirty="0" smtClean="0"/>
              <a:t> είναι σχετικά συντηρημένο ανάμεσα στους διάφορους οργανισμούς</a:t>
            </a:r>
          </a:p>
        </p:txBody>
      </p:sp>
      <p:sp>
        <p:nvSpPr>
          <p:cNvPr id="3" name="Τίτλος 2"/>
          <p:cNvSpPr>
            <a:spLocks noGrp="1"/>
          </p:cNvSpPr>
          <p:nvPr>
            <p:ph type="title"/>
          </p:nvPr>
        </p:nvSpPr>
        <p:spPr/>
        <p:txBody>
          <a:bodyPr/>
          <a:lstStyle/>
          <a:p>
            <a:r>
              <a:rPr lang="en-US" dirty="0" smtClean="0"/>
              <a:t>H </a:t>
            </a:r>
            <a:r>
              <a:rPr lang="el-GR" dirty="0" smtClean="0"/>
              <a:t>δομή του υποκινητή </a:t>
            </a:r>
            <a:r>
              <a:rPr lang="en-US" dirty="0" err="1" smtClean="0"/>
              <a:t>rRNA</a:t>
            </a:r>
            <a:endParaRPr lang="el-GR" dirty="0"/>
          </a:p>
        </p:txBody>
      </p:sp>
      <p:pic>
        <p:nvPicPr>
          <p:cNvPr id="4" name="Εικόνα 3"/>
          <p:cNvPicPr>
            <a:picLocks noChangeAspect="1"/>
          </p:cNvPicPr>
          <p:nvPr/>
        </p:nvPicPr>
        <p:blipFill>
          <a:blip r:embed="rId2"/>
          <a:stretch>
            <a:fillRect/>
          </a:stretch>
        </p:blipFill>
        <p:spPr>
          <a:xfrm>
            <a:off x="292237" y="1556792"/>
            <a:ext cx="8559526" cy="2152075"/>
          </a:xfrm>
          <a:prstGeom prst="rect">
            <a:avLst/>
          </a:prstGeom>
        </p:spPr>
      </p:pic>
    </p:spTree>
    <p:extLst>
      <p:ext uri="{BB962C8B-B14F-4D97-AF65-F5344CB8AC3E}">
        <p14:creationId xmlns:p14="http://schemas.microsoft.com/office/powerpoint/2010/main" val="30580935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5272" y="2633456"/>
            <a:ext cx="6995120" cy="2955784"/>
          </a:xfrm>
        </p:spPr>
        <p:txBody>
          <a:bodyPr>
            <a:normAutofit/>
          </a:bodyPr>
          <a:lstStyle/>
          <a:p>
            <a:r>
              <a:rPr lang="en-US" sz="3600" dirty="0" err="1" smtClean="0"/>
              <a:t>Tropp</a:t>
            </a:r>
            <a:endParaRPr lang="en-US" sz="3600" dirty="0" smtClean="0"/>
          </a:p>
          <a:p>
            <a:pPr lvl="1"/>
            <a:r>
              <a:rPr lang="en-US" sz="3200" dirty="0" smtClean="0"/>
              <a:t>13.12-13.13</a:t>
            </a:r>
            <a:endParaRPr lang="el-GR" sz="3200" dirty="0" smtClean="0"/>
          </a:p>
          <a:p>
            <a:pPr lvl="1"/>
            <a:r>
              <a:rPr lang="el-GR" sz="3200" dirty="0" smtClean="0"/>
              <a:t>14.1-14.3 (μέχρι σελ. 751</a:t>
            </a:r>
            <a:r>
              <a:rPr lang="el-GR" sz="3200" dirty="0"/>
              <a:t>)</a:t>
            </a:r>
            <a:endParaRPr lang="el-GR" sz="3200" dirty="0" smtClean="0"/>
          </a:p>
        </p:txBody>
      </p:sp>
      <p:sp>
        <p:nvSpPr>
          <p:cNvPr id="3" name="Title 2"/>
          <p:cNvSpPr>
            <a:spLocks noGrp="1"/>
          </p:cNvSpPr>
          <p:nvPr>
            <p:ph type="title"/>
          </p:nvPr>
        </p:nvSpPr>
        <p:spPr>
          <a:xfrm>
            <a:off x="1105272" y="1138733"/>
            <a:ext cx="6419056" cy="1143000"/>
          </a:xfrm>
        </p:spPr>
        <p:txBody>
          <a:bodyPr/>
          <a:lstStyle/>
          <a:p>
            <a:r>
              <a:rPr lang="el-GR" dirty="0" smtClean="0"/>
              <a:t>Τι να μελετήσετε</a:t>
            </a:r>
            <a:endParaRPr lang="el-GR" dirty="0"/>
          </a:p>
        </p:txBody>
      </p:sp>
    </p:spTree>
    <p:extLst>
      <p:ext uri="{BB962C8B-B14F-4D97-AF65-F5344CB8AC3E}">
        <p14:creationId xmlns:p14="http://schemas.microsoft.com/office/powerpoint/2010/main" val="654803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216030" y="467238"/>
            <a:ext cx="8711939" cy="2889754"/>
          </a:xfrm>
          <a:prstGeom prst="rect">
            <a:avLst/>
          </a:prstGeom>
        </p:spPr>
      </p:pic>
      <p:sp>
        <p:nvSpPr>
          <p:cNvPr id="6" name="Θέση περιεχομένου 5"/>
          <p:cNvSpPr>
            <a:spLocks noGrp="1"/>
          </p:cNvSpPr>
          <p:nvPr>
            <p:ph idx="1"/>
          </p:nvPr>
        </p:nvSpPr>
        <p:spPr>
          <a:xfrm>
            <a:off x="457200" y="3356992"/>
            <a:ext cx="8229600" cy="3240360"/>
          </a:xfrm>
          <a:solidFill>
            <a:schemeClr val="bg1"/>
          </a:solidFill>
        </p:spPr>
        <p:txBody>
          <a:bodyPr>
            <a:normAutofit fontScale="62500" lnSpcReduction="20000"/>
          </a:bodyPr>
          <a:lstStyle/>
          <a:p>
            <a:pPr>
              <a:lnSpc>
                <a:spcPct val="120000"/>
              </a:lnSpc>
              <a:spcBef>
                <a:spcPct val="50000"/>
              </a:spcBef>
            </a:pPr>
            <a:r>
              <a:rPr lang="el-GR" sz="2800" dirty="0">
                <a:solidFill>
                  <a:schemeClr val="tx1">
                    <a:lumMod val="85000"/>
                    <a:lumOff val="15000"/>
                  </a:schemeClr>
                </a:solidFill>
              </a:rPr>
              <a:t>Οι μεταγραφικές μονάδες της </a:t>
            </a:r>
            <a:r>
              <a:rPr lang="en-US" sz="2800" dirty="0">
                <a:solidFill>
                  <a:schemeClr val="tx1">
                    <a:lumMod val="85000"/>
                    <a:lumOff val="15000"/>
                  </a:schemeClr>
                </a:solidFill>
              </a:rPr>
              <a:t>RNA</a:t>
            </a:r>
            <a:r>
              <a:rPr lang="el-GR" sz="2800" dirty="0">
                <a:solidFill>
                  <a:schemeClr val="tx1">
                    <a:lumMod val="85000"/>
                    <a:lumOff val="15000"/>
                  </a:schemeClr>
                </a:solidFill>
              </a:rPr>
              <a:t> </a:t>
            </a:r>
            <a:r>
              <a:rPr lang="el-GR" sz="2800" dirty="0" err="1">
                <a:solidFill>
                  <a:schemeClr val="tx1">
                    <a:lumMod val="85000"/>
                    <a:lumOff val="15000"/>
                  </a:schemeClr>
                </a:solidFill>
              </a:rPr>
              <a:t>πολυμεράσης</a:t>
            </a:r>
            <a:r>
              <a:rPr lang="el-GR" sz="2800" dirty="0">
                <a:solidFill>
                  <a:schemeClr val="tx1">
                    <a:lumMod val="85000"/>
                    <a:lumOff val="15000"/>
                  </a:schemeClr>
                </a:solidFill>
              </a:rPr>
              <a:t> Ι έχουν έναν κεντρικό υποκινητή ο οποίος διαχωρίζεται με ~70 </a:t>
            </a:r>
            <a:r>
              <a:rPr lang="en-US" sz="2800" dirty="0" err="1">
                <a:solidFill>
                  <a:schemeClr val="tx1">
                    <a:lumMod val="85000"/>
                    <a:lumOff val="15000"/>
                  </a:schemeClr>
                </a:solidFill>
              </a:rPr>
              <a:t>bp</a:t>
            </a:r>
            <a:r>
              <a:rPr lang="el-GR" sz="2800" dirty="0">
                <a:solidFill>
                  <a:schemeClr val="tx1">
                    <a:lumMod val="85000"/>
                    <a:lumOff val="15000"/>
                  </a:schemeClr>
                </a:solidFill>
              </a:rPr>
              <a:t> από το ανοδικό στοιχείο του υποκινητή. Η πρόσδεση του </a:t>
            </a:r>
            <a:r>
              <a:rPr lang="en-US" sz="2800" dirty="0">
                <a:solidFill>
                  <a:schemeClr val="tx1">
                    <a:lumMod val="85000"/>
                    <a:lumOff val="15000"/>
                  </a:schemeClr>
                </a:solidFill>
              </a:rPr>
              <a:t>UBF</a:t>
            </a:r>
            <a:r>
              <a:rPr lang="el-GR" sz="2800" dirty="0">
                <a:solidFill>
                  <a:schemeClr val="tx1">
                    <a:lumMod val="85000"/>
                    <a:lumOff val="15000"/>
                  </a:schemeClr>
                </a:solidFill>
              </a:rPr>
              <a:t> στο </a:t>
            </a:r>
            <a:r>
              <a:rPr lang="en-US" sz="2800" dirty="0">
                <a:solidFill>
                  <a:schemeClr val="tx1">
                    <a:lumMod val="85000"/>
                    <a:lumOff val="15000"/>
                  </a:schemeClr>
                </a:solidFill>
              </a:rPr>
              <a:t>UPE</a:t>
            </a:r>
            <a:r>
              <a:rPr lang="el-GR" sz="2800" dirty="0">
                <a:solidFill>
                  <a:schemeClr val="tx1">
                    <a:lumMod val="85000"/>
                    <a:lumOff val="15000"/>
                  </a:schemeClr>
                </a:solidFill>
              </a:rPr>
              <a:t> διεγείρει τη σύνδεση του παράγοντα πρόσδεσης </a:t>
            </a:r>
            <a:r>
              <a:rPr lang="en-US" sz="2800" dirty="0" smtClean="0">
                <a:solidFill>
                  <a:schemeClr val="tx1">
                    <a:lumMod val="85000"/>
                    <a:lumOff val="15000"/>
                  </a:schemeClr>
                </a:solidFill>
              </a:rPr>
              <a:t>(TIF1A, SLI/TIF-IB) </a:t>
            </a:r>
            <a:r>
              <a:rPr lang="el-GR" sz="2800" dirty="0" smtClean="0">
                <a:solidFill>
                  <a:schemeClr val="tx1">
                    <a:lumMod val="85000"/>
                    <a:lumOff val="15000"/>
                  </a:schemeClr>
                </a:solidFill>
              </a:rPr>
              <a:t>στον </a:t>
            </a:r>
            <a:r>
              <a:rPr lang="el-GR" sz="2800" dirty="0">
                <a:solidFill>
                  <a:schemeClr val="tx1">
                    <a:lumMod val="85000"/>
                    <a:lumOff val="15000"/>
                  </a:schemeClr>
                </a:solidFill>
              </a:rPr>
              <a:t>κεντρικό υποκινητή. Αυτός ο παράγοντας τοποθετεί την </a:t>
            </a:r>
            <a:r>
              <a:rPr lang="en-US" sz="2800" dirty="0">
                <a:solidFill>
                  <a:schemeClr val="tx1">
                    <a:lumMod val="85000"/>
                    <a:lumOff val="15000"/>
                  </a:schemeClr>
                </a:solidFill>
              </a:rPr>
              <a:t>RNA</a:t>
            </a:r>
            <a:r>
              <a:rPr lang="el-GR" sz="2800" dirty="0">
                <a:solidFill>
                  <a:schemeClr val="tx1">
                    <a:lumMod val="85000"/>
                    <a:lumOff val="15000"/>
                  </a:schemeClr>
                </a:solidFill>
              </a:rPr>
              <a:t> </a:t>
            </a:r>
            <a:r>
              <a:rPr lang="en-US" sz="2800" dirty="0" smtClean="0">
                <a:solidFill>
                  <a:schemeClr val="tx1">
                    <a:lumMod val="85000"/>
                    <a:lumOff val="15000"/>
                  </a:schemeClr>
                </a:solidFill>
              </a:rPr>
              <a:t>pol </a:t>
            </a:r>
            <a:r>
              <a:rPr lang="el-GR" sz="2800" dirty="0" smtClean="0">
                <a:solidFill>
                  <a:schemeClr val="tx1">
                    <a:lumMod val="85000"/>
                    <a:lumOff val="15000"/>
                  </a:schemeClr>
                </a:solidFill>
              </a:rPr>
              <a:t>Ι </a:t>
            </a:r>
            <a:r>
              <a:rPr lang="el-GR" sz="2800" dirty="0">
                <a:solidFill>
                  <a:schemeClr val="tx1">
                    <a:lumMod val="85000"/>
                    <a:lumOff val="15000"/>
                  </a:schemeClr>
                </a:solidFill>
              </a:rPr>
              <a:t>στο σημείο έναρξης</a:t>
            </a:r>
            <a:r>
              <a:rPr lang="el-GR" sz="2800" dirty="0" smtClean="0">
                <a:solidFill>
                  <a:schemeClr val="tx1">
                    <a:lumMod val="85000"/>
                    <a:lumOff val="15000"/>
                  </a:schemeClr>
                </a:solidFill>
              </a:rPr>
              <a:t>.</a:t>
            </a:r>
            <a:endParaRPr lang="el-GR" sz="2800" dirty="0">
              <a:solidFill>
                <a:schemeClr val="tx1">
                  <a:lumMod val="85000"/>
                  <a:lumOff val="15000"/>
                </a:schemeClr>
              </a:solidFill>
            </a:endParaRPr>
          </a:p>
          <a:p>
            <a:pPr>
              <a:lnSpc>
                <a:spcPct val="120000"/>
              </a:lnSpc>
              <a:spcBef>
                <a:spcPct val="50000"/>
              </a:spcBef>
            </a:pPr>
            <a:r>
              <a:rPr lang="el-GR" sz="2800" dirty="0">
                <a:solidFill>
                  <a:schemeClr val="tx1">
                    <a:lumMod val="85000"/>
                    <a:lumOff val="15000"/>
                  </a:schemeClr>
                </a:solidFill>
              </a:rPr>
              <a:t>Ο ΠΠΚΥ έχει την κύρια ευθύνη για τη σωστή τοποθέτηση της </a:t>
            </a:r>
            <a:r>
              <a:rPr lang="en-US" sz="2800" dirty="0">
                <a:solidFill>
                  <a:schemeClr val="tx1">
                    <a:lumMod val="85000"/>
                    <a:lumOff val="15000"/>
                  </a:schemeClr>
                </a:solidFill>
              </a:rPr>
              <a:t>RNA pol I </a:t>
            </a:r>
            <a:r>
              <a:rPr lang="el-GR" sz="2800" dirty="0">
                <a:solidFill>
                  <a:schemeClr val="tx1">
                    <a:lumMod val="85000"/>
                    <a:lumOff val="15000"/>
                  </a:schemeClr>
                </a:solidFill>
              </a:rPr>
              <a:t>στο σημείο </a:t>
            </a:r>
            <a:r>
              <a:rPr lang="el-GR" sz="2800" dirty="0" smtClean="0">
                <a:solidFill>
                  <a:schemeClr val="tx1">
                    <a:lumMod val="85000"/>
                    <a:lumOff val="15000"/>
                  </a:schemeClr>
                </a:solidFill>
              </a:rPr>
              <a:t>έναρξης</a:t>
            </a:r>
            <a:endParaRPr lang="el-GR" sz="2800" dirty="0">
              <a:solidFill>
                <a:schemeClr val="tx1">
                  <a:lumMod val="85000"/>
                  <a:lumOff val="15000"/>
                </a:schemeClr>
              </a:solidFill>
            </a:endParaRPr>
          </a:p>
          <a:p>
            <a:pPr>
              <a:lnSpc>
                <a:spcPct val="120000"/>
              </a:lnSpc>
              <a:spcBef>
                <a:spcPct val="50000"/>
              </a:spcBef>
            </a:pPr>
            <a:r>
              <a:rPr lang="el-GR" sz="2800" dirty="0">
                <a:solidFill>
                  <a:schemeClr val="tx1">
                    <a:lumMod val="85000"/>
                    <a:lumOff val="15000"/>
                  </a:schemeClr>
                </a:solidFill>
              </a:rPr>
              <a:t>Η απόσταση ανάμεσα σε ΠΠΚΥ και </a:t>
            </a:r>
            <a:r>
              <a:rPr lang="en-US" sz="2800" dirty="0" smtClean="0">
                <a:solidFill>
                  <a:schemeClr val="tx1">
                    <a:lumMod val="85000"/>
                    <a:lumOff val="15000"/>
                  </a:schemeClr>
                </a:solidFill>
              </a:rPr>
              <a:t>UPE  </a:t>
            </a:r>
            <a:r>
              <a:rPr lang="el-GR" sz="2800" dirty="0">
                <a:solidFill>
                  <a:schemeClr val="tx1">
                    <a:lumMod val="85000"/>
                    <a:lumOff val="15000"/>
                  </a:schemeClr>
                </a:solidFill>
              </a:rPr>
              <a:t>μπορεί να μεταβληθεί κατά ακέραιο αριθμό στροφών </a:t>
            </a:r>
            <a:r>
              <a:rPr lang="en-US" sz="2800" dirty="0" smtClean="0">
                <a:solidFill>
                  <a:schemeClr val="tx1">
                    <a:lumMod val="85000"/>
                    <a:lumOff val="15000"/>
                  </a:schemeClr>
                </a:solidFill>
              </a:rPr>
              <a:t>DNA</a:t>
            </a:r>
            <a:endParaRPr lang="el-GR" sz="2800" dirty="0">
              <a:solidFill>
                <a:schemeClr val="tx1">
                  <a:lumMod val="85000"/>
                  <a:lumOff val="15000"/>
                </a:schemeClr>
              </a:solidFill>
            </a:endParaRPr>
          </a:p>
        </p:txBody>
      </p:sp>
    </p:spTree>
    <p:extLst>
      <p:ext uri="{BB962C8B-B14F-4D97-AF65-F5344CB8AC3E}">
        <p14:creationId xmlns:p14="http://schemas.microsoft.com/office/powerpoint/2010/main" val="2986750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Bef>
                <a:spcPts val="1200"/>
              </a:spcBef>
            </a:pPr>
            <a:r>
              <a:rPr lang="el-GR" sz="2000" dirty="0" smtClean="0"/>
              <a:t>Ο ρυθμός επιμήκυνσης της ανθρώπινης </a:t>
            </a:r>
            <a:r>
              <a:rPr lang="en-US" sz="2000" dirty="0" smtClean="0"/>
              <a:t>RNA</a:t>
            </a:r>
            <a:r>
              <a:rPr lang="el-GR" sz="2000" dirty="0" smtClean="0"/>
              <a:t> </a:t>
            </a:r>
            <a:r>
              <a:rPr lang="en-US" sz="2000" dirty="0" smtClean="0"/>
              <a:t>pol</a:t>
            </a:r>
            <a:r>
              <a:rPr lang="el-GR" sz="2000" dirty="0" smtClean="0"/>
              <a:t> </a:t>
            </a:r>
            <a:r>
              <a:rPr lang="en-US" sz="2000" dirty="0" smtClean="0"/>
              <a:t>I</a:t>
            </a:r>
            <a:r>
              <a:rPr lang="el-GR" sz="2000" dirty="0" smtClean="0"/>
              <a:t> είναι ~95 νουκλεοτίδια το </a:t>
            </a:r>
            <a:r>
              <a:rPr lang="en-US" sz="2000" dirty="0" smtClean="0"/>
              <a:t>sec</a:t>
            </a:r>
            <a:r>
              <a:rPr lang="el-GR" sz="2000" dirty="0" smtClean="0"/>
              <a:t> (~2-4</a:t>
            </a:r>
            <a:r>
              <a:rPr lang="el-GR" sz="2000" dirty="0" smtClean="0">
                <a:sym typeface="Symbol"/>
              </a:rPr>
              <a:t>) του ρυθμού της </a:t>
            </a:r>
            <a:r>
              <a:rPr lang="en-US" sz="2000" dirty="0" smtClean="0">
                <a:sym typeface="Symbol"/>
              </a:rPr>
              <a:t>RNA</a:t>
            </a:r>
            <a:r>
              <a:rPr lang="el-GR" sz="2000" dirty="0" smtClean="0">
                <a:sym typeface="Symbol"/>
              </a:rPr>
              <a:t> </a:t>
            </a:r>
            <a:r>
              <a:rPr lang="en-US" sz="2000" dirty="0" smtClean="0">
                <a:sym typeface="Symbol"/>
              </a:rPr>
              <a:t>pol</a:t>
            </a:r>
            <a:r>
              <a:rPr lang="el-GR" sz="2000" dirty="0" smtClean="0">
                <a:sym typeface="Symbol"/>
              </a:rPr>
              <a:t> </a:t>
            </a:r>
            <a:r>
              <a:rPr lang="en-US" sz="2000" dirty="0" smtClean="0">
                <a:sym typeface="Symbol"/>
              </a:rPr>
              <a:t>II)</a:t>
            </a:r>
            <a:endParaRPr lang="el-GR" sz="2000" dirty="0" smtClean="0">
              <a:sym typeface="Symbol"/>
            </a:endParaRPr>
          </a:p>
          <a:p>
            <a:pPr>
              <a:spcBef>
                <a:spcPts val="1200"/>
              </a:spcBef>
            </a:pPr>
            <a:r>
              <a:rPr lang="el-GR" sz="2000" dirty="0" smtClean="0"/>
              <a:t>Κατά την επιμήκυνση, η </a:t>
            </a:r>
            <a:r>
              <a:rPr lang="en-US" sz="2000" dirty="0" smtClean="0"/>
              <a:t>RNA pol</a:t>
            </a:r>
            <a:r>
              <a:rPr lang="el-GR" sz="2000" dirty="0" smtClean="0"/>
              <a:t> </a:t>
            </a:r>
            <a:r>
              <a:rPr lang="en-US" sz="2000" dirty="0" smtClean="0"/>
              <a:t>I</a:t>
            </a:r>
            <a:r>
              <a:rPr lang="el-GR" sz="2000" dirty="0" smtClean="0"/>
              <a:t> αποδεσμεύεται από τους </a:t>
            </a:r>
            <a:r>
              <a:rPr lang="en-US" sz="2000" dirty="0" smtClean="0"/>
              <a:t>UBF </a:t>
            </a:r>
            <a:r>
              <a:rPr lang="el-GR" sz="2000" dirty="0" smtClean="0"/>
              <a:t>και </a:t>
            </a:r>
            <a:r>
              <a:rPr lang="en-US" sz="2000" dirty="0" smtClean="0"/>
              <a:t>SL1/TIF-1B</a:t>
            </a:r>
            <a:endParaRPr lang="el-GR" sz="2000" dirty="0" smtClean="0"/>
          </a:p>
          <a:p>
            <a:pPr>
              <a:spcBef>
                <a:spcPts val="1200"/>
              </a:spcBef>
            </a:pPr>
            <a:r>
              <a:rPr lang="el-GR" sz="2000" dirty="0" smtClean="0"/>
              <a:t>Η πολυμεράση αποδεσμεύεται όταν φτάσει στην αλληλουχία τερματισμού</a:t>
            </a:r>
          </a:p>
          <a:p>
            <a:pPr>
              <a:spcBef>
                <a:spcPts val="1200"/>
              </a:spcBef>
            </a:pPr>
            <a:r>
              <a:rPr lang="el-GR" sz="2000" dirty="0" smtClean="0"/>
              <a:t>Η ελεύθερη πολυμεράση μπορεί να ξαναρχίσει μια νέα μεταγραφή από έναν ήδη ενεργοποιημένο υποκινητή (όπου ήδη έχουν προσδεθεί οι </a:t>
            </a:r>
            <a:r>
              <a:rPr lang="en-US" sz="2000" dirty="0"/>
              <a:t>UBF </a:t>
            </a:r>
            <a:r>
              <a:rPr lang="el-GR" sz="2000" dirty="0"/>
              <a:t>και </a:t>
            </a:r>
            <a:r>
              <a:rPr lang="en-US" sz="2000" dirty="0" smtClean="0"/>
              <a:t>SL1/TIF-1B</a:t>
            </a:r>
            <a:r>
              <a:rPr lang="el-GR" sz="2000" dirty="0" smtClean="0"/>
              <a:t>)</a:t>
            </a:r>
          </a:p>
          <a:p>
            <a:pPr>
              <a:spcBef>
                <a:spcPts val="1200"/>
              </a:spcBef>
            </a:pPr>
            <a:r>
              <a:rPr lang="el-GR" sz="2000" dirty="0" smtClean="0"/>
              <a:t>Η συνεχής παρουσία των </a:t>
            </a:r>
            <a:r>
              <a:rPr lang="en-US" sz="2000" dirty="0"/>
              <a:t>UBF </a:t>
            </a:r>
            <a:r>
              <a:rPr lang="el-GR" sz="2000" dirty="0"/>
              <a:t>και </a:t>
            </a:r>
            <a:r>
              <a:rPr lang="en-US" sz="2000" dirty="0" smtClean="0"/>
              <a:t>SL1/TIF-1B</a:t>
            </a:r>
            <a:r>
              <a:rPr lang="el-GR" sz="2000" dirty="0" smtClean="0"/>
              <a:t> εξασφαλίζει τη γρήγορη έναρξη κάθε κύκλου</a:t>
            </a:r>
            <a:endParaRPr lang="el-GR" sz="2000" dirty="0"/>
          </a:p>
        </p:txBody>
      </p:sp>
      <p:sp>
        <p:nvSpPr>
          <p:cNvPr id="3" name="Title 2"/>
          <p:cNvSpPr>
            <a:spLocks noGrp="1"/>
          </p:cNvSpPr>
          <p:nvPr>
            <p:ph type="title"/>
          </p:nvPr>
        </p:nvSpPr>
        <p:spPr/>
        <p:txBody>
          <a:bodyPr/>
          <a:lstStyle/>
          <a:p>
            <a:r>
              <a:rPr lang="el-GR" dirty="0" smtClean="0"/>
              <a:t>Η επιμήκυνση της </a:t>
            </a:r>
            <a:r>
              <a:rPr lang="en-US" dirty="0" smtClean="0"/>
              <a:t>RNA pol</a:t>
            </a:r>
            <a:r>
              <a:rPr lang="el-GR" dirty="0" smtClean="0"/>
              <a:t> </a:t>
            </a:r>
            <a:r>
              <a:rPr lang="en-US" dirty="0" smtClean="0"/>
              <a:t>I</a:t>
            </a:r>
            <a:endParaRPr lang="el-GR" dirty="0"/>
          </a:p>
        </p:txBody>
      </p:sp>
    </p:spTree>
    <p:extLst>
      <p:ext uri="{BB962C8B-B14F-4D97-AF65-F5344CB8AC3E}">
        <p14:creationId xmlns:p14="http://schemas.microsoft.com/office/powerpoint/2010/main" val="17144963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4989</TotalTime>
  <Words>2478</Words>
  <Application>Microsoft Office PowerPoint</Application>
  <PresentationFormat>On-screen Show (4:3)</PresentationFormat>
  <Paragraphs>157</Paragraphs>
  <Slides>70</Slides>
  <Notes>4</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70</vt:i4>
      </vt:variant>
    </vt:vector>
  </HeadingPairs>
  <TitlesOfParts>
    <vt:vector size="81" baseType="lpstr">
      <vt:lpstr>Arial</vt:lpstr>
      <vt:lpstr>Calibri</vt:lpstr>
      <vt:lpstr>Lucida Sans</vt:lpstr>
      <vt:lpstr>Lucida Sans Unicode</vt:lpstr>
      <vt:lpstr>Symbol</vt:lpstr>
      <vt:lpstr>Times New Roman</vt:lpstr>
      <vt:lpstr>Verdana</vt:lpstr>
      <vt:lpstr>Wingdings 2</vt:lpstr>
      <vt:lpstr>Wingdings 3</vt:lpstr>
      <vt:lpstr>Concourse</vt:lpstr>
      <vt:lpstr>Προεπιλεγμένη σχεδίαση</vt:lpstr>
      <vt:lpstr>08-Ευκαρυωτική μεταγραφή-IΙ</vt:lpstr>
      <vt:lpstr>Η RNA pol I έχει διμερή υποκινητή</vt:lpstr>
      <vt:lpstr>rDNA locus</vt:lpstr>
      <vt:lpstr>rDNA locus</vt:lpstr>
      <vt:lpstr>PowerPoint Presentation</vt:lpstr>
      <vt:lpstr>Christmas tree replication</vt:lpstr>
      <vt:lpstr>H δομή του υποκινητή rRNA</vt:lpstr>
      <vt:lpstr>PowerPoint Presentation</vt:lpstr>
      <vt:lpstr>Η επιμήκυνση της RNA pol I</vt:lpstr>
      <vt:lpstr>Ο τερματισμός της RNA pol I</vt:lpstr>
      <vt:lpstr>PowerPoint Presentation</vt:lpstr>
      <vt:lpstr>PowerPoint Presentation</vt:lpstr>
      <vt:lpstr>Η RNA pol 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Το ευκαρυωτικό mRNA τροποποιείται κατά τη διάρκεια ή μετά το πέρας της μεταγραφής του</vt:lpstr>
      <vt:lpstr>PowerPoint Presentation</vt:lpstr>
      <vt:lpstr>PowerPoint Presentation</vt:lpstr>
      <vt:lpstr>PowerPoint Presentation</vt:lpstr>
      <vt:lpstr>PowerPoint Presentation</vt:lpstr>
      <vt:lpstr>PowerPoint Presentation</vt:lpstr>
      <vt:lpstr>PowerPoint Presentation</vt:lpstr>
      <vt:lpstr>Το 3’ άκρο πολυαδενυλιώνεται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Το μέγεθος ο αριθμός των ιντρονίων κυμαίνεται σε μεγάλο εύρος</vt:lpstr>
      <vt:lpstr>PowerPoint Presentation</vt:lpstr>
      <vt:lpstr>PowerPoint Presentation</vt:lpstr>
      <vt:lpstr>PowerPoint Presentation</vt:lpstr>
      <vt:lpstr>PowerPoint Presentation</vt:lpstr>
      <vt:lpstr>Ο μηχανισμός του ματίσματος</vt:lpstr>
      <vt:lpstr>Οι θέσεις ματίσματος είναι βραχείες αλληλουχίες</vt:lpstr>
      <vt:lpstr>PowerPoint Presentation</vt:lpstr>
      <vt:lpstr>Οι θέσεις ματίσματος διαβάζονται κατά ζεύγη</vt:lpstr>
      <vt:lpstr>PowerPoint Presentation</vt:lpstr>
      <vt:lpstr>PowerPoint Presentation</vt:lpstr>
      <vt:lpstr>PowerPoint Presentation</vt:lpstr>
      <vt:lpstr>Splicing in outline</vt:lpstr>
      <vt:lpstr>PowerPoint Presentation</vt:lpstr>
      <vt:lpstr>Οι ρόλοι των  snRNPs και των συνδεόμενων πρωτεϊνών κατά το μάτισμα</vt:lpstr>
      <vt:lpstr>Το εναλλακτικό μάτισμα</vt:lpstr>
      <vt:lpstr>Από ένα pre-mRNA είναι δυνατόν να παραχθούν δύο ή περισσότερα mRNA</vt:lpstr>
      <vt:lpstr>1. To εναλλακτικό μάτισμα του γονιδίου WT1</vt:lpstr>
      <vt:lpstr>2. Το εναλλακτικό μάτισμα του Dscam</vt:lpstr>
      <vt:lpstr>PowerPoint Presentation</vt:lpstr>
      <vt:lpstr>Ο ρόλος του DSCAM στη δημιουργία του αμφιβληστροειδούς των σπονδυλωτών</vt:lpstr>
      <vt:lpstr>PowerPoint Presentation</vt:lpstr>
      <vt:lpstr>PowerPoint Presentation</vt:lpstr>
      <vt:lpstr>3. Το μονοπάτι φυλοκαθορισμού στη Drosophila</vt:lpstr>
      <vt:lpstr>Η διαφορική ενεργοποίηση του γονιδίου sxl σε θηλυκά και αρσενικά</vt:lpstr>
      <vt:lpstr>PowerPoint Presentation</vt:lpstr>
      <vt:lpstr>PowerPoint Presentation</vt:lpstr>
      <vt:lpstr>PowerPoint Presentation</vt:lpstr>
      <vt:lpstr>PowerPoint Presentation</vt:lpstr>
      <vt:lpstr>Dsx alternative splicing in males and females</vt:lpstr>
      <vt:lpstr>Λεπτομέρειες των βημάτων ρύθμισης του φυλοκαθορισμού στη Drosophila</vt:lpstr>
      <vt:lpstr>Τι να μελετήσετε</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07-Ευκαρυωτική μεταγραφή-Ι</dc:title>
  <dc:creator>hp</dc:creator>
  <cp:lastModifiedBy>Kostas Mathiopoulos</cp:lastModifiedBy>
  <cp:revision>97</cp:revision>
  <dcterms:created xsi:type="dcterms:W3CDTF">2015-10-28T17:28:29Z</dcterms:created>
  <dcterms:modified xsi:type="dcterms:W3CDTF">2018-11-17T11:15:44Z</dcterms:modified>
</cp:coreProperties>
</file>