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7" r:id="rId2"/>
    <p:sldId id="258" r:id="rId3"/>
    <p:sldId id="261" r:id="rId4"/>
    <p:sldId id="263" r:id="rId5"/>
    <p:sldId id="336" r:id="rId6"/>
    <p:sldId id="337" r:id="rId7"/>
    <p:sldId id="343" r:id="rId8"/>
    <p:sldId id="342" r:id="rId9"/>
    <p:sldId id="344" r:id="rId10"/>
    <p:sldId id="345" r:id="rId11"/>
    <p:sldId id="346" r:id="rId12"/>
    <p:sldId id="347" r:id="rId13"/>
    <p:sldId id="348" r:id="rId14"/>
    <p:sldId id="349" r:id="rId15"/>
    <p:sldId id="383" r:id="rId16"/>
    <p:sldId id="384" r:id="rId17"/>
    <p:sldId id="382" r:id="rId18"/>
    <p:sldId id="339" r:id="rId19"/>
    <p:sldId id="338" r:id="rId20"/>
    <p:sldId id="340" r:id="rId21"/>
    <p:sldId id="341" r:id="rId22"/>
    <p:sldId id="350" r:id="rId23"/>
    <p:sldId id="351" r:id="rId24"/>
    <p:sldId id="352" r:id="rId25"/>
    <p:sldId id="353" r:id="rId26"/>
    <p:sldId id="355" r:id="rId27"/>
    <p:sldId id="354" r:id="rId28"/>
    <p:sldId id="356" r:id="rId29"/>
    <p:sldId id="373" r:id="rId30"/>
    <p:sldId id="374" r:id="rId31"/>
    <p:sldId id="375" r:id="rId32"/>
    <p:sldId id="395" r:id="rId33"/>
    <p:sldId id="376" r:id="rId34"/>
    <p:sldId id="396" r:id="rId35"/>
    <p:sldId id="377" r:id="rId36"/>
    <p:sldId id="378" r:id="rId37"/>
    <p:sldId id="379" r:id="rId38"/>
    <p:sldId id="369" r:id="rId39"/>
    <p:sldId id="370" r:id="rId40"/>
    <p:sldId id="371" r:id="rId41"/>
    <p:sldId id="372" r:id="rId42"/>
    <p:sldId id="387" r:id="rId43"/>
    <p:sldId id="385" r:id="rId44"/>
    <p:sldId id="363" r:id="rId45"/>
    <p:sldId id="362" r:id="rId46"/>
    <p:sldId id="366" r:id="rId47"/>
    <p:sldId id="367" r:id="rId48"/>
    <p:sldId id="364" r:id="rId49"/>
    <p:sldId id="365" r:id="rId50"/>
    <p:sldId id="368" r:id="rId51"/>
    <p:sldId id="393" r:id="rId52"/>
    <p:sldId id="394" r:id="rId53"/>
    <p:sldId id="357" r:id="rId54"/>
    <p:sldId id="358" r:id="rId55"/>
    <p:sldId id="359" r:id="rId56"/>
    <p:sldId id="360" r:id="rId57"/>
    <p:sldId id="361" r:id="rId58"/>
    <p:sldId id="390" r:id="rId59"/>
    <p:sldId id="391" r:id="rId60"/>
    <p:sldId id="388"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CEAE"/>
    <a:srgbClr val="C9B485"/>
    <a:srgbClr val="EACAC0"/>
    <a:srgbClr val="DDAB9B"/>
    <a:srgbClr val="EDD3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24" autoAdjust="0"/>
  </p:normalViewPr>
  <p:slideViewPr>
    <p:cSldViewPr>
      <p:cViewPr>
        <p:scale>
          <a:sx n="75" d="100"/>
          <a:sy n="75" d="100"/>
        </p:scale>
        <p:origin x="-1170" y="30"/>
      </p:cViewPr>
      <p:guideLst>
        <p:guide orient="horz" pos="2160"/>
        <p:guide pos="2880"/>
      </p:guideLst>
    </p:cSldViewPr>
  </p:slideViewPr>
  <p:outlineViewPr>
    <p:cViewPr>
      <p:scale>
        <a:sx n="33" d="100"/>
        <a:sy n="33" d="100"/>
      </p:scale>
      <p:origin x="0" y="2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92F32-9582-42D7-967A-A764185F610A}" type="datetimeFigureOut">
              <a:rPr lang="el-GR" smtClean="0"/>
              <a:pPr/>
              <a:t>2/1/2014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F417B-9177-4BB3-930F-91E5948EBF9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24F417B-9177-4BB3-930F-91E5948EBF95}"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24F417B-9177-4BB3-930F-91E5948EBF95}" type="slidenum">
              <a:rPr lang="el-GR" smtClean="0"/>
              <a:pPr/>
              <a:t>56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941D770B-02AD-47C2-BE82-8F94A243AA40}" type="datetimeFigureOut">
              <a:rPr lang="el-GR" smtClean="0"/>
              <a:pPr/>
              <a:t>2/1/2014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20F8EFC-0F88-4983-A611-DAD806C62DED}"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41D770B-02AD-47C2-BE82-8F94A243AA40}" type="datetimeFigureOut">
              <a:rPr lang="el-GR" smtClean="0"/>
              <a:pPr/>
              <a:t>2/1/2014</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20F8EFC-0F88-4983-A611-DAD806C62DED}"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upload.wikimedia.org/wikipedia/commons/5/5b/Pollution_-_Damaged_by_acid_rain.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hyperlink" Target="//upload.wikimedia.org/wikipedia/commons/0/0c/Acid_rain_woods1.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l.wikipedia.org/wiki/%CE%91%CE%BD%CF%84%CE%B1%CF%81%CE%BA%CF%84%CE%B9%CE%BA%CE%A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3" Type="http://schemas.openxmlformats.org/officeDocument/2006/relationships/hyperlink" Target="//upload.wikimedia.org/wikipedia/commons/7/7c/160658main2_OZONE_large_350.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0"/>
            <a:ext cx="8072462" cy="6669360"/>
          </a:xfrm>
          <a:blipFill dpi="0" rotWithShape="1">
            <a:blip r:embed="rId2" cstate="print"/>
            <a:srcRect/>
            <a:tile tx="0" ty="0" sx="100000" sy="100000" flip="none" algn="tl"/>
          </a:blipFill>
        </p:spPr>
        <p:txBody>
          <a:bodyPr>
            <a:normAutofit fontScale="90000"/>
          </a:bodyPr>
          <a:lstStyle/>
          <a:p>
            <a:pPr algn="ctr"/>
            <a:r>
              <a:rPr lang="el-GR" sz="4900" b="1" dirty="0" smtClean="0">
                <a:solidFill>
                  <a:schemeClr val="tx1"/>
                </a:solidFill>
              </a:rPr>
              <a:t>Ατμόσφαιρα</a:t>
            </a:r>
            <a:r>
              <a:rPr lang="en-US" sz="4900" b="1" dirty="0" smtClean="0">
                <a:solidFill>
                  <a:schemeClr val="tx1"/>
                </a:solidFill>
              </a:rPr>
              <a:t/>
            </a:r>
            <a:br>
              <a:rPr lang="en-US" sz="4900" b="1" dirty="0" smtClean="0">
                <a:solidFill>
                  <a:schemeClr val="tx1"/>
                </a:solidFill>
              </a:rPr>
            </a:br>
            <a:r>
              <a:rPr lang="en-US" sz="4900" b="1" dirty="0" smtClean="0"/>
              <a:t/>
            </a:r>
            <a:br>
              <a:rPr lang="en-US" sz="4900" b="1" dirty="0" smtClean="0"/>
            </a:br>
            <a:r>
              <a:rPr lang="en-US" sz="4400" b="1" dirty="0" smtClean="0"/>
              <a:t/>
            </a:r>
            <a:br>
              <a:rPr lang="en-US" sz="4400" b="1" dirty="0" smtClean="0"/>
            </a:br>
            <a:r>
              <a:rPr lang="en-US" sz="4400" b="1" dirty="0" smtClean="0"/>
              <a:t/>
            </a:r>
            <a:br>
              <a:rPr lang="en-US" sz="4400" b="1" dirty="0" smtClean="0"/>
            </a:br>
            <a:r>
              <a:rPr lang="el-GR" sz="4400" b="1" dirty="0" smtClean="0"/>
              <a:t/>
            </a:r>
            <a:br>
              <a:rPr lang="el-GR" sz="4400" b="1" dirty="0" smtClean="0"/>
            </a:br>
            <a:r>
              <a:rPr lang="el-GR" sz="4400" b="1" dirty="0" smtClean="0"/>
              <a:t/>
            </a:r>
            <a:br>
              <a:rPr lang="el-GR" sz="4400" b="1" dirty="0" smtClean="0"/>
            </a:br>
            <a:r>
              <a:rPr lang="el-GR" sz="2800" b="1" dirty="0" smtClean="0">
                <a:solidFill>
                  <a:schemeClr val="tx1"/>
                </a:solidFill>
              </a:rPr>
              <a:t>Χαχάμη Σοφία</a:t>
            </a:r>
            <a:br>
              <a:rPr lang="el-GR" sz="2800" b="1" dirty="0" smtClean="0">
                <a:solidFill>
                  <a:schemeClr val="tx1"/>
                </a:solidFill>
              </a:rPr>
            </a:br>
            <a:r>
              <a:rPr lang="el-GR" sz="2000" b="1" dirty="0" smtClean="0">
                <a:solidFill>
                  <a:schemeClr val="tx1"/>
                </a:solidFill>
              </a:rPr>
              <a:t>Υποψήφια Διδάκτωρ Πανεπιστημίου Θεσσαλίας</a:t>
            </a:r>
            <a:r>
              <a:rPr lang="en-US" sz="2000" b="1" dirty="0" smtClean="0">
                <a:solidFill>
                  <a:schemeClr val="tx1"/>
                </a:solidFill>
              </a:rPr>
              <a:t/>
            </a:r>
            <a:br>
              <a:rPr lang="en-US" sz="2000" b="1" dirty="0" smtClean="0">
                <a:solidFill>
                  <a:schemeClr val="tx1"/>
                </a:solidFill>
              </a:rPr>
            </a:br>
            <a:r>
              <a:rPr lang="el-GR" sz="2000" b="1" dirty="0" smtClean="0">
                <a:solidFill>
                  <a:schemeClr val="tx1"/>
                </a:solidFill>
              </a:rPr>
              <a:t>Μηχανικός Περιβάλλοντος Δ.Π.Θ</a:t>
            </a:r>
            <a:br>
              <a:rPr lang="el-GR" sz="2000" b="1" dirty="0" smtClean="0">
                <a:solidFill>
                  <a:schemeClr val="tx1"/>
                </a:solidFill>
              </a:rPr>
            </a:br>
            <a:r>
              <a:rPr lang="el-GR" sz="2000" b="1" dirty="0" smtClean="0">
                <a:solidFill>
                  <a:schemeClr val="tx1"/>
                </a:solidFill>
              </a:rPr>
              <a:t>Μ.</a:t>
            </a:r>
            <a:r>
              <a:rPr lang="en-US" sz="2000" b="1" dirty="0" smtClean="0">
                <a:solidFill>
                  <a:schemeClr val="tx1"/>
                </a:solidFill>
              </a:rPr>
              <a:t>Sc “ </a:t>
            </a:r>
            <a:r>
              <a:rPr lang="el-GR" sz="2000" b="1" dirty="0" smtClean="0">
                <a:solidFill>
                  <a:schemeClr val="tx1"/>
                </a:solidFill>
              </a:rPr>
              <a:t>Διαχείριση Αποβλήτων</a:t>
            </a:r>
            <a:r>
              <a:rPr lang="en-US" sz="2000" b="1" dirty="0" smtClean="0">
                <a:solidFill>
                  <a:schemeClr val="tx1"/>
                </a:solidFill>
              </a:rPr>
              <a:t>”</a:t>
            </a:r>
            <a:br>
              <a:rPr lang="en-US" sz="2000" b="1" dirty="0" smtClean="0">
                <a:solidFill>
                  <a:schemeClr val="tx1"/>
                </a:solidFill>
              </a:rPr>
            </a:br>
            <a:r>
              <a:rPr lang="el-GR" sz="2000" b="1" dirty="0" smtClean="0">
                <a:solidFill>
                  <a:schemeClr val="tx1"/>
                </a:solidFill>
              </a:rPr>
              <a:t> Μ.</a:t>
            </a:r>
            <a:r>
              <a:rPr lang="en-US" sz="2000" b="1" dirty="0" smtClean="0">
                <a:solidFill>
                  <a:schemeClr val="tx1"/>
                </a:solidFill>
              </a:rPr>
              <a:t>Sc “</a:t>
            </a:r>
            <a:r>
              <a:rPr lang="el-GR" sz="2000" b="1" dirty="0" smtClean="0">
                <a:solidFill>
                  <a:schemeClr val="tx1"/>
                </a:solidFill>
              </a:rPr>
              <a:t>Υδραυλικά Έργα και περιβάλλον</a:t>
            </a:r>
            <a:r>
              <a:rPr lang="en-US" sz="2000" b="1" dirty="0" smtClean="0">
                <a:solidFill>
                  <a:schemeClr val="tx1"/>
                </a:solidFill>
              </a:rPr>
              <a:t>” </a:t>
            </a:r>
            <a:br>
              <a:rPr lang="en-US" sz="2000" b="1" dirty="0" smtClean="0">
                <a:solidFill>
                  <a:schemeClr val="tx1"/>
                </a:solidFill>
              </a:rPr>
            </a:br>
            <a:r>
              <a:rPr lang="el-GR" sz="2800" b="1" dirty="0" smtClean="0">
                <a:solidFill>
                  <a:schemeClr val="tx1"/>
                </a:solidFill>
              </a:rPr>
              <a:t/>
            </a:r>
            <a:br>
              <a:rPr lang="el-GR" sz="2800" b="1" dirty="0" smtClean="0">
                <a:solidFill>
                  <a:schemeClr val="tx1"/>
                </a:solidFill>
              </a:rPr>
            </a:br>
            <a:r>
              <a:rPr lang="el-GR" sz="2000" b="1" i="1" dirty="0" smtClean="0">
                <a:solidFill>
                  <a:schemeClr val="tx1"/>
                </a:solidFill>
              </a:rPr>
              <a:t>Σχολή Πολιτικών Μηχανικών</a:t>
            </a:r>
            <a:r>
              <a:rPr lang="en-US" sz="2000" b="1" dirty="0" smtClean="0"/>
              <a:t/>
            </a:r>
            <a:br>
              <a:rPr lang="en-US" sz="2000" b="1" dirty="0" smtClean="0"/>
            </a:br>
            <a:r>
              <a:rPr lang="el-GR" sz="2000" b="1" dirty="0" smtClean="0">
                <a:solidFill>
                  <a:schemeClr val="tx1"/>
                </a:solidFill>
              </a:rPr>
              <a:t>Νοέμβριος 2013</a:t>
            </a:r>
            <a:endParaRPr lang="el-GR" sz="2000"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3786182" y="1357298"/>
            <a:ext cx="2686824" cy="1797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Προθέματα που χρησιμοποιούνται ανάλογα με την ποσότητα της ουσίας</a:t>
            </a:r>
            <a:endParaRPr lang="el-GR" sz="3200" b="1" dirty="0"/>
          </a:p>
        </p:txBody>
      </p:sp>
      <p:pic>
        <p:nvPicPr>
          <p:cNvPr id="3074" name="Picture 2"/>
          <p:cNvPicPr>
            <a:picLocks noGrp="1" noChangeAspect="1" noChangeArrowheads="1"/>
          </p:cNvPicPr>
          <p:nvPr>
            <p:ph idx="1"/>
          </p:nvPr>
        </p:nvPicPr>
        <p:blipFill>
          <a:blip r:embed="rId2" cstate="print">
            <a:duotone>
              <a:prstClr val="black"/>
              <a:srgbClr val="D9C3A5">
                <a:tint val="50000"/>
                <a:satMod val="180000"/>
              </a:srgbClr>
            </a:duotone>
          </a:blip>
          <a:srcRect/>
          <a:stretch>
            <a:fillRect/>
          </a:stretch>
        </p:blipFill>
        <p:spPr bwMode="auto">
          <a:xfrm>
            <a:off x="1214414" y="1785926"/>
            <a:ext cx="7572428"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25470"/>
          </a:xfrm>
          <a:blipFill dpi="0" rotWithShape="1">
            <a:blip r:embed="rId2" cstate="print"/>
            <a:srcRect/>
            <a:tile tx="0" ty="0" sx="100000" sy="100000" flip="none" algn="tl"/>
          </a:blipFill>
        </p:spPr>
        <p:txBody>
          <a:bodyPr>
            <a:normAutofit/>
          </a:bodyPr>
          <a:lstStyle/>
          <a:p>
            <a:pPr algn="ctr"/>
            <a:r>
              <a:rPr lang="el-GR" sz="2800" b="1" dirty="0" smtClean="0"/>
              <a:t>Χημικές-Φωτοχημικές Αντιδράσεις</a:t>
            </a:r>
            <a:endParaRPr lang="el-GR" sz="2800" b="1" dirty="0"/>
          </a:p>
        </p:txBody>
      </p:sp>
      <p:sp>
        <p:nvSpPr>
          <p:cNvPr id="3" name="2 - Θέση περιεχομένου"/>
          <p:cNvSpPr>
            <a:spLocks noGrp="1"/>
          </p:cNvSpPr>
          <p:nvPr>
            <p:ph idx="1"/>
          </p:nvPr>
        </p:nvSpPr>
        <p:spPr>
          <a:xfrm>
            <a:off x="1115616" y="1214422"/>
            <a:ext cx="7818072" cy="5357850"/>
          </a:xfrm>
          <a:blipFill dpi="0" rotWithShape="1">
            <a:blip r:embed="rId2" cstate="print"/>
            <a:srcRect/>
            <a:tile tx="0" ty="0" sx="100000" sy="100000" flip="none" algn="tl"/>
          </a:blipFill>
        </p:spPr>
        <p:txBody>
          <a:bodyPr/>
          <a:lstStyle/>
          <a:p>
            <a:pPr>
              <a:buNone/>
            </a:pPr>
            <a:r>
              <a:rPr lang="el-GR" dirty="0" smtClean="0"/>
              <a:t>    </a:t>
            </a:r>
            <a:r>
              <a:rPr lang="el-GR" sz="2400" dirty="0" smtClean="0"/>
              <a:t>Ένα μεγάλο ποσοστό της ηλιακής ακτινοβολίας απορροφάται από τα συστατικά της ατμόσφαιρας. </a:t>
            </a:r>
          </a:p>
          <a:p>
            <a:pPr>
              <a:buNone/>
            </a:pPr>
            <a:r>
              <a:rPr lang="el-GR" sz="2400" dirty="0" smtClean="0"/>
              <a:t>     Το ποσοστό αυτό περιλαμβάνει ακτινοβολίες  με μήκος κύματος &lt;330</a:t>
            </a:r>
            <a:r>
              <a:rPr lang="en-US" sz="2400" dirty="0" smtClean="0"/>
              <a:t>nm (</a:t>
            </a:r>
            <a:r>
              <a:rPr lang="el-GR" sz="2400" dirty="0" smtClean="0"/>
              <a:t>υπεριώδη ακτινοβολία).</a:t>
            </a:r>
          </a:p>
          <a:p>
            <a:pPr>
              <a:buNone/>
            </a:pPr>
            <a:endParaRPr lang="el-GR" sz="2400" dirty="0" smtClean="0"/>
          </a:p>
          <a:p>
            <a:pPr>
              <a:buNone/>
            </a:pPr>
            <a:endParaRPr lang="el-GR" sz="2400" dirty="0" smtClean="0"/>
          </a:p>
          <a:p>
            <a:pPr>
              <a:buNone/>
            </a:pPr>
            <a:endParaRPr lang="el-GR" sz="2400" dirty="0" smtClean="0"/>
          </a:p>
          <a:p>
            <a:pPr>
              <a:buNone/>
            </a:pPr>
            <a:endParaRPr lang="el-GR" sz="2400" dirty="0"/>
          </a:p>
        </p:txBody>
      </p:sp>
      <p:pic>
        <p:nvPicPr>
          <p:cNvPr id="7" name="Picture 2"/>
          <p:cNvPicPr>
            <a:picLocks noChangeAspect="1" noChangeArrowheads="1"/>
          </p:cNvPicPr>
          <p:nvPr/>
        </p:nvPicPr>
        <p:blipFill>
          <a:blip r:embed="rId3" cstate="print"/>
          <a:srcRect/>
          <a:stretch>
            <a:fillRect/>
          </a:stretch>
        </p:blipFill>
        <p:spPr bwMode="auto">
          <a:xfrm>
            <a:off x="2714612" y="3143248"/>
            <a:ext cx="4857784"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214414" y="214290"/>
            <a:ext cx="7719274" cy="6429420"/>
          </a:xfrm>
          <a:blipFill dpi="0" rotWithShape="1">
            <a:blip r:embed="rId3" cstate="print"/>
            <a:srcRect/>
            <a:tile tx="0" ty="0" sx="100000" sy="100000" flip="none" algn="tl"/>
          </a:blipFill>
        </p:spPr>
        <p:txBody>
          <a:bodyPr>
            <a:normAutofit/>
          </a:bodyPr>
          <a:lstStyle/>
          <a:p>
            <a:pPr>
              <a:buClr>
                <a:schemeClr val="accent4">
                  <a:lumMod val="75000"/>
                </a:schemeClr>
              </a:buClr>
            </a:pPr>
            <a:r>
              <a:rPr lang="el-GR" sz="2400" dirty="0" smtClean="0"/>
              <a:t>Η απορρόφηση της ακτινοβολίας προκαλεί ηλεκτρονικές διεγέρσεις.</a:t>
            </a:r>
          </a:p>
          <a:p>
            <a:pPr>
              <a:buClr>
                <a:schemeClr val="accent4">
                  <a:lumMod val="75000"/>
                </a:schemeClr>
              </a:buClr>
            </a:pPr>
            <a:r>
              <a:rPr lang="el-GR" sz="2400" dirty="0" smtClean="0"/>
              <a:t>Έτσι όταν ένα μόριο οξυγόνου απορροφά ένα φωτόνιο, παρατηρούνται τα ακόλουθα φαινόμενα, ανάλογα με το μήκος κύματος της ακτινοβολίας διέγερσης.</a:t>
            </a:r>
          </a:p>
          <a:p>
            <a:pPr marL="539496" indent="-457200">
              <a:buClr>
                <a:schemeClr val="accent4">
                  <a:lumMod val="75000"/>
                </a:schemeClr>
              </a:buClr>
              <a:buNone/>
            </a:pPr>
            <a:r>
              <a:rPr lang="el-GR" sz="2400" b="1" dirty="0" smtClean="0"/>
              <a:t>Α)   </a:t>
            </a:r>
            <a:r>
              <a:rPr lang="el-GR" sz="2400" b="1" dirty="0" err="1" smtClean="0"/>
              <a:t>Αποδιέγερση</a:t>
            </a:r>
            <a:r>
              <a:rPr lang="el-GR" sz="2400" b="1" dirty="0" smtClean="0"/>
              <a:t> του μορίου του Ο2 με ταυτόχρονη εκπομπή φωτονίου             Φωταύγεια</a:t>
            </a:r>
            <a:r>
              <a:rPr lang="el-GR" sz="2400" dirty="0" smtClean="0"/>
              <a:t>             απαλό ατμοσφαιρικό φως της νύχτας</a:t>
            </a:r>
          </a:p>
          <a:p>
            <a:pPr marL="539496" indent="-457200">
              <a:buClr>
                <a:schemeClr val="accent4">
                  <a:lumMod val="75000"/>
                </a:schemeClr>
              </a:buClr>
              <a:buNone/>
            </a:pPr>
            <a:endParaRPr lang="el-GR" sz="2400" dirty="0" smtClean="0"/>
          </a:p>
          <a:p>
            <a:pPr marL="539496" indent="-457200">
              <a:buClr>
                <a:schemeClr val="accent4">
                  <a:lumMod val="75000"/>
                </a:schemeClr>
              </a:buClr>
              <a:buNone/>
            </a:pPr>
            <a:r>
              <a:rPr lang="el-GR" sz="2400" b="1" dirty="0" smtClean="0"/>
              <a:t>Β)   </a:t>
            </a:r>
            <a:r>
              <a:rPr lang="el-GR" sz="2400" b="1" dirty="0" err="1" smtClean="0"/>
              <a:t>Αποδιέγερση</a:t>
            </a:r>
            <a:r>
              <a:rPr lang="el-GR" sz="2400" b="1" dirty="0" smtClean="0"/>
              <a:t> του μορίου του Ο2 με ταυτόχρονη μεταφορά ενέργειας σε άλλο μόριο</a:t>
            </a:r>
            <a:endParaRPr lang="el-GR" sz="2400" dirty="0" smtClean="0"/>
          </a:p>
          <a:p>
            <a:pPr marL="539496" indent="-457200">
              <a:buClr>
                <a:schemeClr val="accent4">
                  <a:lumMod val="75000"/>
                </a:schemeClr>
              </a:buClr>
              <a:buNone/>
            </a:pPr>
            <a:endParaRPr lang="el-GR" sz="2400" dirty="0" smtClean="0"/>
          </a:p>
          <a:p>
            <a:pPr marL="539496" indent="-457200">
              <a:buClr>
                <a:schemeClr val="accent4">
                  <a:lumMod val="75000"/>
                </a:schemeClr>
              </a:buClr>
              <a:buFont typeface="+mj-lt"/>
              <a:buAutoNum type="alphaLcParenR"/>
            </a:pPr>
            <a:endParaRPr lang="el-GR" sz="2400" dirty="0" smtClean="0"/>
          </a:p>
          <a:p>
            <a:pPr marL="539496" indent="-457200">
              <a:buClr>
                <a:schemeClr val="accent4">
                  <a:lumMod val="75000"/>
                </a:schemeClr>
              </a:buClr>
              <a:buNone/>
            </a:pPr>
            <a:endParaRPr lang="el-GR" sz="2400" b="1" dirty="0" smtClean="0"/>
          </a:p>
          <a:p>
            <a:pPr marL="539496" indent="-457200">
              <a:buClr>
                <a:schemeClr val="accent4">
                  <a:lumMod val="75000"/>
                </a:schemeClr>
              </a:buClr>
              <a:buFont typeface="+mj-lt"/>
              <a:buAutoNum type="alphaLcParenR"/>
            </a:pPr>
            <a:endParaRPr lang="el-GR" sz="2400" dirty="0" smtClean="0"/>
          </a:p>
          <a:p>
            <a:pPr marL="539496" indent="-457200">
              <a:buClr>
                <a:schemeClr val="accent4">
                  <a:lumMod val="75000"/>
                </a:schemeClr>
              </a:buClr>
              <a:buFont typeface="+mj-lt"/>
              <a:buAutoNum type="alphaLcParenR"/>
            </a:pPr>
            <a:endParaRPr lang="el-GR" sz="2400" dirty="0"/>
          </a:p>
        </p:txBody>
      </p:sp>
      <p:graphicFrame>
        <p:nvGraphicFramePr>
          <p:cNvPr id="5123" name="Object 3"/>
          <p:cNvGraphicFramePr>
            <a:graphicFrameLocks noChangeAspect="1"/>
          </p:cNvGraphicFramePr>
          <p:nvPr/>
        </p:nvGraphicFramePr>
        <p:xfrm>
          <a:off x="4071934" y="3357562"/>
          <a:ext cx="2286016" cy="500066"/>
        </p:xfrm>
        <a:graphic>
          <a:graphicData uri="http://schemas.openxmlformats.org/presentationml/2006/ole">
            <p:oleObj spid="_x0000_s5123" name="Equation" r:id="rId4" imgW="914400" imgH="241200" progId="Equation.DSMT4">
              <p:embed/>
            </p:oleObj>
          </a:graphicData>
        </a:graphic>
      </p:graphicFrame>
      <p:sp>
        <p:nvSpPr>
          <p:cNvPr id="7" name="6 - Δεξιό βέλος"/>
          <p:cNvSpPr/>
          <p:nvPr/>
        </p:nvSpPr>
        <p:spPr>
          <a:xfrm>
            <a:off x="6858016" y="2714620"/>
            <a:ext cx="571504" cy="214314"/>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4572000" y="2714620"/>
            <a:ext cx="571504" cy="214314"/>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5125" name="Object 5"/>
          <p:cNvGraphicFramePr>
            <a:graphicFrameLocks noChangeAspect="1"/>
          </p:cNvGraphicFramePr>
          <p:nvPr/>
        </p:nvGraphicFramePr>
        <p:xfrm>
          <a:off x="3857620" y="5072074"/>
          <a:ext cx="2233377" cy="428628"/>
        </p:xfrm>
        <a:graphic>
          <a:graphicData uri="http://schemas.openxmlformats.org/presentationml/2006/ole">
            <p:oleObj spid="_x0000_s5125" name="Equation" r:id="rId5" imgW="1257120" imgH="2412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428604"/>
            <a:ext cx="7498080" cy="6072230"/>
          </a:xfrm>
        </p:spPr>
        <p:txBody>
          <a:bodyPr/>
          <a:lstStyle/>
          <a:p>
            <a:pPr marL="596646" indent="-514350">
              <a:buNone/>
            </a:pPr>
            <a:r>
              <a:rPr lang="el-GR" b="1" dirty="0" smtClean="0"/>
              <a:t>Γ)  </a:t>
            </a:r>
            <a:r>
              <a:rPr lang="el-GR" sz="2400" b="1" dirty="0" smtClean="0"/>
              <a:t>Το μόριο του οξυγόνου μπορεί να αποβάλλει ηλεκτρόνιο, εφόσον η ενέργεια που απορροφήθηκε ήταν αρκετά μεγάλη &amp; ιονίζεται θετικά.</a:t>
            </a:r>
          </a:p>
          <a:p>
            <a:pPr marL="596646" indent="-514350">
              <a:buNone/>
            </a:pPr>
            <a:endParaRPr lang="el-GR" sz="2400" b="1" dirty="0" smtClean="0"/>
          </a:p>
          <a:p>
            <a:pPr marL="596646" indent="-514350">
              <a:buClr>
                <a:schemeClr val="accent4">
                  <a:lumMod val="75000"/>
                </a:schemeClr>
              </a:buClr>
              <a:buFont typeface="Wingdings" pitchFamily="2" charset="2"/>
              <a:buChar char="ü"/>
            </a:pPr>
            <a:r>
              <a:rPr lang="el-GR" sz="2400" dirty="0" smtClean="0"/>
              <a:t>Ο </a:t>
            </a:r>
            <a:r>
              <a:rPr lang="el-GR" sz="2400" dirty="0" err="1" smtClean="0"/>
              <a:t>φωτοιονισμός</a:t>
            </a:r>
            <a:r>
              <a:rPr lang="el-GR" sz="2400" dirty="0" smtClean="0"/>
              <a:t> προκύπτει σε μεγάλα ύψη</a:t>
            </a:r>
          </a:p>
          <a:p>
            <a:pPr marL="596646" indent="-514350">
              <a:buClr>
                <a:schemeClr val="accent4">
                  <a:lumMod val="75000"/>
                </a:schemeClr>
              </a:buClr>
              <a:buFont typeface="Wingdings" pitchFamily="2" charset="2"/>
              <a:buChar char="ü"/>
            </a:pPr>
            <a:r>
              <a:rPr lang="el-GR" sz="2400" dirty="0" smtClean="0"/>
              <a:t>Απορρόφηση της ακτινοβολίας είναι 15</a:t>
            </a:r>
            <a:r>
              <a:rPr lang="en-US" sz="2400" dirty="0" smtClean="0"/>
              <a:t>nm – 105nm</a:t>
            </a:r>
            <a:endParaRPr lang="el-GR" sz="2400" dirty="0" smtClean="0"/>
          </a:p>
          <a:p>
            <a:pPr marL="596646" indent="-514350">
              <a:buClr>
                <a:schemeClr val="accent4">
                  <a:lumMod val="75000"/>
                </a:schemeClr>
              </a:buClr>
              <a:buNone/>
            </a:pPr>
            <a:endParaRPr lang="el-GR" sz="2400" dirty="0" smtClean="0"/>
          </a:p>
          <a:p>
            <a:pPr marL="596646" indent="-514350">
              <a:buClr>
                <a:schemeClr val="accent4">
                  <a:lumMod val="75000"/>
                </a:schemeClr>
              </a:buClr>
              <a:buNone/>
            </a:pPr>
            <a:r>
              <a:rPr lang="el-GR" sz="2400" b="1" dirty="0" smtClean="0"/>
              <a:t>Δ) Το μόριο του οξυγόνου μπορεί να </a:t>
            </a:r>
            <a:r>
              <a:rPr lang="el-GR" sz="2400" b="1" dirty="0" err="1" smtClean="0"/>
              <a:t>διασταθεί</a:t>
            </a:r>
            <a:r>
              <a:rPr lang="el-GR" sz="2400" b="1" dirty="0" smtClean="0"/>
              <a:t> (</a:t>
            </a:r>
            <a:r>
              <a:rPr lang="el-GR" sz="2400" b="1" dirty="0" err="1" smtClean="0"/>
              <a:t>φωτοδιάσταση</a:t>
            </a:r>
            <a:r>
              <a:rPr lang="el-GR" sz="2400" b="1" dirty="0" smtClean="0"/>
              <a:t>)</a:t>
            </a:r>
          </a:p>
          <a:p>
            <a:pPr marL="596646" indent="-514350">
              <a:buNone/>
            </a:pPr>
            <a:endParaRPr lang="el-GR" sz="2400" b="1" dirty="0" smtClean="0"/>
          </a:p>
          <a:p>
            <a:pPr marL="596646" indent="-514350">
              <a:buClr>
                <a:schemeClr val="accent4">
                  <a:lumMod val="75000"/>
                </a:schemeClr>
              </a:buClr>
              <a:buFont typeface="Wingdings" pitchFamily="2" charset="2"/>
              <a:buChar char="ü"/>
            </a:pPr>
            <a:endParaRPr lang="el-GR" sz="2400" dirty="0" smtClean="0"/>
          </a:p>
          <a:p>
            <a:pPr marL="596646" indent="-514350">
              <a:buClr>
                <a:schemeClr val="accent4">
                  <a:lumMod val="75000"/>
                </a:schemeClr>
              </a:buClr>
              <a:buFont typeface="Wingdings" pitchFamily="2" charset="2"/>
              <a:buChar char="ü"/>
            </a:pPr>
            <a:r>
              <a:rPr lang="el-GR" sz="2400" dirty="0" smtClean="0"/>
              <a:t>Απορρόφηση της ακτινοβολίας είναι 15</a:t>
            </a:r>
            <a:r>
              <a:rPr lang="en-US" sz="2400" dirty="0" smtClean="0"/>
              <a:t>nm – 105nm</a:t>
            </a:r>
            <a:endParaRPr lang="el-GR" sz="2400" dirty="0" smtClean="0"/>
          </a:p>
          <a:p>
            <a:pPr marL="596646" indent="-514350">
              <a:buNone/>
            </a:pPr>
            <a:endParaRPr lang="el-GR" sz="2400" b="1" dirty="0" smtClean="0"/>
          </a:p>
          <a:p>
            <a:pPr marL="596646" indent="-514350">
              <a:buNone/>
            </a:pPr>
            <a:endParaRPr lang="el-GR" sz="2400" dirty="0"/>
          </a:p>
        </p:txBody>
      </p:sp>
      <p:graphicFrame>
        <p:nvGraphicFramePr>
          <p:cNvPr id="6146" name="Object 2"/>
          <p:cNvGraphicFramePr>
            <a:graphicFrameLocks noChangeAspect="1"/>
          </p:cNvGraphicFramePr>
          <p:nvPr/>
        </p:nvGraphicFramePr>
        <p:xfrm>
          <a:off x="3714744" y="1857364"/>
          <a:ext cx="2131861" cy="547370"/>
        </p:xfrm>
        <a:graphic>
          <a:graphicData uri="http://schemas.openxmlformats.org/presentationml/2006/ole">
            <p:oleObj spid="_x0000_s6146" name="Equation" r:id="rId3" imgW="939600" imgH="241200" progId="Equation.DSMT4">
              <p:embed/>
            </p:oleObj>
          </a:graphicData>
        </a:graphic>
      </p:graphicFrame>
      <p:graphicFrame>
        <p:nvGraphicFramePr>
          <p:cNvPr id="6147" name="Object 3"/>
          <p:cNvGraphicFramePr>
            <a:graphicFrameLocks noChangeAspect="1"/>
          </p:cNvGraphicFramePr>
          <p:nvPr/>
        </p:nvGraphicFramePr>
        <p:xfrm>
          <a:off x="4030575" y="4714884"/>
          <a:ext cx="1710752" cy="500066"/>
        </p:xfrm>
        <a:graphic>
          <a:graphicData uri="http://schemas.openxmlformats.org/presentationml/2006/ole">
            <p:oleObj spid="_x0000_s6147" name="Equation" r:id="rId4" imgW="825480" imgH="2412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00232" y="274638"/>
            <a:ext cx="6286544" cy="796908"/>
          </a:xfrm>
          <a:blipFill dpi="0" rotWithShape="1">
            <a:blip r:embed="rId2" cstate="print">
              <a:alphaModFix amt="50000"/>
            </a:blip>
            <a:srcRect/>
            <a:tile tx="0" ty="0" sx="100000" sy="100000" flip="none" algn="tl"/>
          </a:blipFill>
        </p:spPr>
        <p:txBody>
          <a:bodyPr>
            <a:normAutofit/>
          </a:bodyPr>
          <a:lstStyle/>
          <a:p>
            <a:pPr algn="ctr"/>
            <a:r>
              <a:rPr lang="el-GR" sz="3600" b="1" dirty="0" smtClean="0"/>
              <a:t>Θερμοκρασιακή Αναστροφή</a:t>
            </a:r>
            <a:endParaRPr lang="el-GR" sz="3600" b="1" dirty="0"/>
          </a:p>
        </p:txBody>
      </p:sp>
      <p:sp>
        <p:nvSpPr>
          <p:cNvPr id="3" name="2 - Θέση περιεχομένου"/>
          <p:cNvSpPr>
            <a:spLocks noGrp="1"/>
          </p:cNvSpPr>
          <p:nvPr>
            <p:ph idx="1"/>
          </p:nvPr>
        </p:nvSpPr>
        <p:spPr>
          <a:blipFill dpi="0" rotWithShape="1">
            <a:blip r:embed="rId2" cstate="print">
              <a:alphaModFix amt="50000"/>
            </a:blip>
            <a:srcRect/>
            <a:tile tx="0" ty="0" sx="100000" sy="100000" flip="none" algn="tl"/>
          </a:blipFill>
        </p:spPr>
        <p:txBody>
          <a:bodyPr>
            <a:normAutofit fontScale="70000" lnSpcReduction="20000"/>
          </a:bodyPr>
          <a:lstStyle/>
          <a:p>
            <a:r>
              <a:rPr lang="el-GR" dirty="0" smtClean="0"/>
              <a:t>Ιδιαίτερα στις μέρες όπου επικρατεί καλοκαιρία είτε το χειμώνα είτε το καλοκαίρι(συνήθως το φαινόμενο σε αυτή τη περίπτωση παρατηρείται σχεδόν καθημερινά) η θερμοκρασιακή αναστροφή ουσιαστικά αντιστρέφει τους ρόλους σε ότι ακριβώς γνωρίζουμε .</a:t>
            </a:r>
          </a:p>
          <a:p>
            <a:r>
              <a:rPr lang="el-GR" dirty="0" smtClean="0"/>
              <a:t>Το θερμοκρασιακά σωστό ,</a:t>
            </a:r>
            <a:r>
              <a:rPr lang="el-GR" i="1" dirty="0" smtClean="0"/>
              <a:t>αν μπορούμε να το ορίσουμε έτσι,</a:t>
            </a:r>
            <a:r>
              <a:rPr lang="el-GR" dirty="0" smtClean="0"/>
              <a:t> </a:t>
            </a:r>
            <a:r>
              <a:rPr lang="el-GR" b="1" dirty="0" smtClean="0"/>
              <a:t>είναι οι περιοχές με μεγαλύτερο υψόμετρο να έχουν χαμηλότερη θερμοκρασία </a:t>
            </a:r>
            <a:r>
              <a:rPr lang="el-GR" dirty="0" smtClean="0"/>
              <a:t>από ότι περιοχές με χαμηλότερο υψόμετρο, πεδινές και παραθαλάσσιες.</a:t>
            </a:r>
          </a:p>
          <a:p>
            <a:pPr>
              <a:buNone/>
            </a:pPr>
            <a:r>
              <a:rPr lang="el-GR" dirty="0" smtClean="0"/>
              <a:t>     Όμως αυτό συμβαίνει υπό σωστές θερμοκρασιακές και κλιματολογικές συνθήκες π.χ.(με συννεφιά το χειμώνα, με την ύπαρξη ανέμων, με τις βροχές και πόσο μάλλον με τα χιόνια όπου εκεί φαίνεται καθαρά η διαφορά υψομέτρου και θερμοκρασίας μαζί).</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87624" y="260648"/>
            <a:ext cx="7746064" cy="6383014"/>
          </a:xfrm>
          <a:blipFill dpi="0" rotWithShape="1">
            <a:blip r:embed="rId2" cstate="print">
              <a:alphaModFix amt="50000"/>
              <a:duotone>
                <a:prstClr val="black"/>
                <a:schemeClr val="accent2">
                  <a:tint val="45000"/>
                  <a:satMod val="400000"/>
                </a:schemeClr>
              </a:duotone>
            </a:blip>
            <a:srcRect/>
            <a:tile tx="0" ty="0" sx="100000" sy="100000" flip="none" algn="tl"/>
          </a:blipFill>
        </p:spPr>
        <p:txBody>
          <a:bodyPr>
            <a:noAutofit/>
          </a:bodyPr>
          <a:lstStyle/>
          <a:p>
            <a:pPr>
              <a:buClr>
                <a:schemeClr val="accent4">
                  <a:lumMod val="75000"/>
                </a:schemeClr>
              </a:buClr>
            </a:pPr>
            <a:endParaRPr lang="el-GR" sz="2000" dirty="0" smtClean="0"/>
          </a:p>
          <a:p>
            <a:pPr>
              <a:buClr>
                <a:schemeClr val="accent4">
                  <a:lumMod val="75000"/>
                </a:schemeClr>
              </a:buClr>
            </a:pPr>
            <a:r>
              <a:rPr lang="el-GR" sz="2000" dirty="0" smtClean="0"/>
              <a:t>Έτσι θερμοκρασιακή αναστροφή </a:t>
            </a:r>
            <a:r>
              <a:rPr lang="el-GR" sz="2000" b="1" u="sng" dirty="0" smtClean="0"/>
              <a:t>λέγεται το φαινόμενο κατά το οποίο η θερμοκρασία του αέρα αυξάνεται τοπικά με το ύψος, αντί να μειώνεται</a:t>
            </a:r>
          </a:p>
          <a:p>
            <a:pPr>
              <a:buClr>
                <a:schemeClr val="accent4">
                  <a:lumMod val="75000"/>
                </a:schemeClr>
              </a:buClr>
            </a:pPr>
            <a:endParaRPr lang="el-GR" sz="2000" b="1" u="sng" dirty="0" smtClean="0"/>
          </a:p>
          <a:p>
            <a:pPr>
              <a:buClr>
                <a:schemeClr val="accent4">
                  <a:lumMod val="75000"/>
                </a:schemeClr>
              </a:buClr>
            </a:pPr>
            <a:endParaRPr lang="el-GR" sz="2000" b="1" u="sng" dirty="0" smtClean="0"/>
          </a:p>
          <a:p>
            <a:pPr>
              <a:buClr>
                <a:schemeClr val="accent4">
                  <a:lumMod val="75000"/>
                </a:schemeClr>
              </a:buClr>
            </a:pPr>
            <a:endParaRPr lang="el-GR" sz="2000" b="1" u="sng" dirty="0" smtClean="0"/>
          </a:p>
          <a:p>
            <a:pPr>
              <a:buClr>
                <a:schemeClr val="accent4">
                  <a:lumMod val="75000"/>
                </a:schemeClr>
              </a:buClr>
            </a:pPr>
            <a:endParaRPr lang="el-GR" sz="2000" b="1" u="sng" dirty="0" smtClean="0"/>
          </a:p>
          <a:p>
            <a:pPr>
              <a:buClr>
                <a:schemeClr val="accent4">
                  <a:lumMod val="75000"/>
                </a:schemeClr>
              </a:buClr>
            </a:pPr>
            <a:endParaRPr lang="el-GR" sz="2000" b="1" u="sng" dirty="0" smtClean="0"/>
          </a:p>
          <a:p>
            <a:pPr>
              <a:buClr>
                <a:schemeClr val="accent4">
                  <a:lumMod val="75000"/>
                </a:schemeClr>
              </a:buClr>
            </a:pPr>
            <a:endParaRPr lang="el-GR" sz="2000" b="1" u="sng" dirty="0" smtClean="0"/>
          </a:p>
          <a:p>
            <a:pPr>
              <a:buClr>
                <a:schemeClr val="accent4">
                  <a:lumMod val="75000"/>
                </a:schemeClr>
              </a:buClr>
            </a:pPr>
            <a:endParaRPr lang="el-GR" sz="2000" b="1" dirty="0"/>
          </a:p>
        </p:txBody>
      </p:sp>
      <p:pic>
        <p:nvPicPr>
          <p:cNvPr id="8" name="Picture 2" descr="C:\Users\user\Desktop\images.jpg"/>
          <p:cNvPicPr>
            <a:picLocks noChangeAspect="1" noChangeArrowheads="1"/>
          </p:cNvPicPr>
          <p:nvPr/>
        </p:nvPicPr>
        <p:blipFill>
          <a:blip r:embed="rId3" cstate="print"/>
          <a:srcRect/>
          <a:stretch>
            <a:fillRect/>
          </a:stretch>
        </p:blipFill>
        <p:spPr bwMode="auto">
          <a:xfrm>
            <a:off x="1979712" y="1700808"/>
            <a:ext cx="5929353" cy="478634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071538" y="214290"/>
            <a:ext cx="7786742" cy="6357982"/>
          </a:xfrm>
          <a:blipFill dpi="0" rotWithShape="1">
            <a:blip r:embed="rId2" cstate="print"/>
            <a:srcRect/>
            <a:tile tx="0" ty="0" sx="100000" sy="100000" flip="none" algn="tl"/>
          </a:blipFill>
        </p:spPr>
        <p:txBody>
          <a:bodyPr>
            <a:noAutofit/>
          </a:bodyPr>
          <a:lstStyle/>
          <a:p>
            <a:pPr algn="just"/>
            <a:r>
              <a:rPr lang="el-GR" sz="2200" dirty="0" smtClean="0"/>
              <a:t>Το φαινόμενο της θερμοκρασιακής αναστροφής, προκαλείται συνήθως από τη ψύξη του αέρα που βρίσκεται κοντά στο έδαφος. Μετά τη δύση του ηλίου, το έδαφος χάνει θερμότητα με γοργούς ρυθμούς, με αποτέλεσμα το υπερκείμενο στρώμα αέρα να ψύχεται.</a:t>
            </a:r>
          </a:p>
          <a:p>
            <a:pPr algn="just"/>
            <a:r>
              <a:rPr lang="el-GR" sz="2200" dirty="0" smtClean="0"/>
              <a:t>Επειδή, όμως ο αέρας δεν ψύχεται με τον ίδιο ρυθμό με αυτόν του εδάφους, τα αέρια στρώματα που βρίσκονται ψηλότερα από το προαναφερόμενο στρώμα, παραμένουν θερμότερα. Οι συνθήκες που ευνοούν την ανάπτυξη των επιφανειακών θερμοκρασιακών αναστροφών είναι οι ασθενείς άνεμοι, ο ανέφελος ουρανός και η απουσία ηλιακού φωτός. </a:t>
            </a:r>
          </a:p>
          <a:p>
            <a:pPr algn="just"/>
            <a:r>
              <a:rPr lang="el-GR" sz="2200" dirty="0" smtClean="0"/>
              <a:t>Οι ασθενείς άνεμοι εμποδίζουν την ανάμειξη των αέριων στρωμάτων, ενώ ο ανέφελος ουρανός αυξάνει το ρυθμό ψύξης της επιφάνειας του εδάφους. </a:t>
            </a:r>
          </a:p>
          <a:p>
            <a:pPr algn="just"/>
            <a:r>
              <a:rPr lang="el-GR" sz="2200" dirty="0" smtClean="0"/>
              <a:t>Τέλος, η απουσία του ηλιακού φωτός επιτρέπει την παράταση του φαινομένου της θερμοκρασιακής αναστροφής, αφού επιτείνει την ψύξη του εδάφους.</a:t>
            </a:r>
            <a:endParaRPr lang="el-G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 Θέση υποσέλιδου"/>
          <p:cNvSpPr>
            <a:spLocks noGrp="1"/>
          </p:cNvSpPr>
          <p:nvPr>
            <p:ph type="ftr" sz="quarter" idx="11"/>
          </p:nvPr>
        </p:nvSpPr>
        <p:spPr/>
        <p:txBody>
          <a:bodyPr/>
          <a:lstStyle/>
          <a:p>
            <a:r>
              <a:rPr lang="el-GR"/>
              <a:t> </a:t>
            </a:r>
            <a:r>
              <a:rPr lang="el-GR" b="0"/>
              <a:t>Α. Α. Αργυρίου – Τμήμα Φυσικής – Τομέας Εφαρμοσμένης Φυσικής</a:t>
            </a:r>
            <a:endParaRPr lang="en-US" b="0"/>
          </a:p>
        </p:txBody>
      </p:sp>
      <p:sp>
        <p:nvSpPr>
          <p:cNvPr id="108546" name="Rectangle 2"/>
          <p:cNvSpPr>
            <a:spLocks noGrp="1" noChangeArrowheads="1"/>
          </p:cNvSpPr>
          <p:nvPr>
            <p:ph type="title"/>
          </p:nvPr>
        </p:nvSpPr>
        <p:spPr>
          <a:xfrm>
            <a:off x="1357290" y="152400"/>
            <a:ext cx="7177110" cy="847708"/>
          </a:xfrm>
        </p:spPr>
        <p:txBody>
          <a:bodyPr>
            <a:normAutofit fontScale="90000"/>
          </a:bodyPr>
          <a:lstStyle/>
          <a:p>
            <a:pPr algn="ctr"/>
            <a:r>
              <a:rPr lang="el-GR" sz="4000" dirty="0" smtClean="0"/>
              <a:t>  </a:t>
            </a:r>
            <a:r>
              <a:rPr lang="el-GR" sz="4000" b="1" dirty="0" smtClean="0"/>
              <a:t>Επίδραση </a:t>
            </a:r>
            <a:r>
              <a:rPr lang="el-GR" sz="4000" b="1" dirty="0"/>
              <a:t>αναστροφών στη ρύπανση</a:t>
            </a:r>
            <a:endParaRPr lang="en-GB" sz="4000" b="1" dirty="0"/>
          </a:p>
        </p:txBody>
      </p:sp>
      <p:pic>
        <p:nvPicPr>
          <p:cNvPr id="108547" name="Picture 3"/>
          <p:cNvPicPr>
            <a:picLocks noChangeAspect="1" noChangeArrowheads="1"/>
          </p:cNvPicPr>
          <p:nvPr/>
        </p:nvPicPr>
        <p:blipFill>
          <a:blip r:embed="rId2" cstate="print"/>
          <a:srcRect/>
          <a:stretch>
            <a:fillRect/>
          </a:stretch>
        </p:blipFill>
        <p:spPr bwMode="auto">
          <a:xfrm>
            <a:off x="1071538" y="1219200"/>
            <a:ext cx="3805262" cy="2566990"/>
          </a:xfrm>
          <a:prstGeom prst="rect">
            <a:avLst/>
          </a:prstGeom>
          <a:noFill/>
        </p:spPr>
      </p:pic>
      <p:pic>
        <p:nvPicPr>
          <p:cNvPr id="108548" name="Picture 4"/>
          <p:cNvPicPr>
            <a:picLocks noChangeAspect="1" noChangeArrowheads="1"/>
          </p:cNvPicPr>
          <p:nvPr/>
        </p:nvPicPr>
        <p:blipFill>
          <a:blip r:embed="rId3" cstate="print"/>
          <a:srcRect/>
          <a:stretch>
            <a:fillRect/>
          </a:stretch>
        </p:blipFill>
        <p:spPr bwMode="auto">
          <a:xfrm>
            <a:off x="4800600" y="1219200"/>
            <a:ext cx="2097088" cy="3403600"/>
          </a:xfrm>
          <a:prstGeom prst="rect">
            <a:avLst/>
          </a:prstGeom>
          <a:noFill/>
        </p:spPr>
      </p:pic>
      <p:pic>
        <p:nvPicPr>
          <p:cNvPr id="108549" name="Picture 5"/>
          <p:cNvPicPr>
            <a:picLocks noChangeAspect="1" noChangeArrowheads="1"/>
          </p:cNvPicPr>
          <p:nvPr/>
        </p:nvPicPr>
        <p:blipFill>
          <a:blip r:embed="rId4" cstate="print"/>
          <a:srcRect/>
          <a:stretch>
            <a:fillRect/>
          </a:stretch>
        </p:blipFill>
        <p:spPr bwMode="auto">
          <a:xfrm>
            <a:off x="2847975" y="3810000"/>
            <a:ext cx="1987550" cy="2873375"/>
          </a:xfrm>
          <a:prstGeom prst="rect">
            <a:avLst/>
          </a:prstGeom>
          <a:noFill/>
        </p:spPr>
      </p:pic>
      <p:pic>
        <p:nvPicPr>
          <p:cNvPr id="108550" name="Picture 6"/>
          <p:cNvPicPr>
            <a:picLocks noChangeAspect="1" noChangeArrowheads="1"/>
          </p:cNvPicPr>
          <p:nvPr/>
        </p:nvPicPr>
        <p:blipFill>
          <a:blip r:embed="rId5" cstate="print"/>
          <a:srcRect/>
          <a:stretch>
            <a:fillRect/>
          </a:stretch>
        </p:blipFill>
        <p:spPr bwMode="auto">
          <a:xfrm>
            <a:off x="4572000" y="3810000"/>
            <a:ext cx="4341813" cy="2894013"/>
          </a:xfrm>
          <a:prstGeom prst="rect">
            <a:avLst/>
          </a:prstGeom>
          <a:noFill/>
        </p:spPr>
      </p:pic>
      <p:pic>
        <p:nvPicPr>
          <p:cNvPr id="108551" name="Picture 7"/>
          <p:cNvPicPr>
            <a:picLocks noChangeAspect="1" noChangeArrowheads="1"/>
          </p:cNvPicPr>
          <p:nvPr/>
        </p:nvPicPr>
        <p:blipFill>
          <a:blip r:embed="rId6" cstate="print"/>
          <a:srcRect/>
          <a:stretch>
            <a:fillRect/>
          </a:stretch>
        </p:blipFill>
        <p:spPr bwMode="auto">
          <a:xfrm>
            <a:off x="1013980" y="3786190"/>
            <a:ext cx="1772069" cy="2571768"/>
          </a:xfrm>
          <a:prstGeom prst="rect">
            <a:avLst/>
          </a:prstGeom>
          <a:noFill/>
        </p:spPr>
      </p:pic>
      <p:pic>
        <p:nvPicPr>
          <p:cNvPr id="108552" name="Picture 8"/>
          <p:cNvPicPr>
            <a:picLocks noChangeAspect="1" noChangeArrowheads="1"/>
          </p:cNvPicPr>
          <p:nvPr/>
        </p:nvPicPr>
        <p:blipFill>
          <a:blip r:embed="rId7" cstate="print"/>
          <a:srcRect/>
          <a:stretch>
            <a:fillRect/>
          </a:stretch>
        </p:blipFill>
        <p:spPr bwMode="auto">
          <a:xfrm>
            <a:off x="6705600" y="1219200"/>
            <a:ext cx="2222500" cy="25908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00232" y="274638"/>
            <a:ext cx="6500858" cy="582594"/>
          </a:xfrm>
          <a:blipFill dpi="0" rotWithShape="1">
            <a:blip r:embed="rId2" cstate="print"/>
            <a:srcRect/>
            <a:tile tx="0" ty="0" sx="100000" sy="100000" flip="none" algn="tl"/>
          </a:blipFill>
        </p:spPr>
        <p:txBody>
          <a:bodyPr>
            <a:normAutofit fontScale="90000"/>
          </a:bodyPr>
          <a:lstStyle/>
          <a:p>
            <a:pPr algn="ctr"/>
            <a:r>
              <a:rPr lang="el-GR" sz="3600" dirty="0" smtClean="0"/>
              <a:t>Ρύπανση της Ατμόσφαιρας</a:t>
            </a:r>
            <a:endParaRPr lang="el-GR" sz="3600" dirty="0"/>
          </a:p>
        </p:txBody>
      </p:sp>
      <p:sp>
        <p:nvSpPr>
          <p:cNvPr id="3" name="2 - Θέση περιεχομένου"/>
          <p:cNvSpPr>
            <a:spLocks noGrp="1"/>
          </p:cNvSpPr>
          <p:nvPr>
            <p:ph idx="1"/>
          </p:nvPr>
        </p:nvSpPr>
        <p:spPr>
          <a:xfrm>
            <a:off x="1259632" y="1071546"/>
            <a:ext cx="7674056" cy="5453798"/>
          </a:xfrm>
          <a:blipFill dpi="0" rotWithShape="1">
            <a:blip r:embed="rId2" cstate="print"/>
            <a:srcRect/>
            <a:tile tx="0" ty="0" sx="100000" sy="100000" flip="none" algn="tl"/>
          </a:blipFill>
        </p:spPr>
        <p:txBody>
          <a:bodyPr/>
          <a:lstStyle/>
          <a:p>
            <a:pPr>
              <a:buNone/>
            </a:pPr>
            <a:r>
              <a:rPr lang="el-GR" dirty="0" smtClean="0"/>
              <a:t>Ο ξηρός (καθαρός) αέρας</a:t>
            </a:r>
          </a:p>
          <a:p>
            <a:pPr>
              <a:buClr>
                <a:schemeClr val="accent4">
                  <a:lumMod val="75000"/>
                </a:schemeClr>
              </a:buClr>
              <a:buFont typeface="Wingdings" pitchFamily="2" charset="2"/>
              <a:buChar char="§"/>
            </a:pPr>
            <a:r>
              <a:rPr lang="el-GR" dirty="0" smtClean="0"/>
              <a:t>   78 % άζωτ0</a:t>
            </a:r>
          </a:p>
          <a:p>
            <a:pPr>
              <a:buClr>
                <a:schemeClr val="accent4">
                  <a:lumMod val="75000"/>
                </a:schemeClr>
              </a:buClr>
              <a:buFont typeface="Wingdings" pitchFamily="2" charset="2"/>
              <a:buChar char="§"/>
            </a:pPr>
            <a:r>
              <a:rPr lang="el-GR" dirty="0" smtClean="0"/>
              <a:t>21 %   οξυγόνο</a:t>
            </a:r>
          </a:p>
          <a:p>
            <a:pPr>
              <a:buClr>
                <a:schemeClr val="accent4">
                  <a:lumMod val="75000"/>
                </a:schemeClr>
              </a:buClr>
              <a:buFont typeface="Wingdings" pitchFamily="2" charset="2"/>
              <a:buChar char="§"/>
            </a:pPr>
            <a:r>
              <a:rPr lang="el-GR" dirty="0" smtClean="0"/>
              <a:t>1 % αργό</a:t>
            </a:r>
          </a:p>
          <a:p>
            <a:pPr>
              <a:buClr>
                <a:schemeClr val="accent4">
                  <a:lumMod val="75000"/>
                </a:schemeClr>
              </a:buClr>
              <a:buFont typeface="Wingdings" pitchFamily="2" charset="2"/>
              <a:buChar char="§"/>
            </a:pPr>
            <a:r>
              <a:rPr lang="el-GR" dirty="0" smtClean="0"/>
              <a:t>2 % νερό σε μορφή υδρατμών</a:t>
            </a:r>
          </a:p>
          <a:p>
            <a:pPr>
              <a:buClr>
                <a:schemeClr val="accent4">
                  <a:lumMod val="75000"/>
                </a:schemeClr>
              </a:buClr>
              <a:buFont typeface="Wingdings" pitchFamily="2" charset="2"/>
              <a:buChar char="§"/>
            </a:pPr>
            <a:r>
              <a:rPr lang="el-GR" dirty="0" smtClean="0"/>
              <a:t>μικρές ποσότητες</a:t>
            </a:r>
            <a:r>
              <a:rPr lang="en-US" dirty="0" smtClean="0"/>
              <a:t> CO</a:t>
            </a:r>
            <a:r>
              <a:rPr lang="en-US" baseline="-25000" dirty="0" smtClean="0"/>
              <a:t>2</a:t>
            </a:r>
            <a:r>
              <a:rPr lang="el-GR" dirty="0" smtClean="0"/>
              <a:t> </a:t>
            </a:r>
          </a:p>
          <a:p>
            <a:pPr>
              <a:buClr>
                <a:schemeClr val="accent4">
                  <a:lumMod val="75000"/>
                </a:schemeClr>
              </a:buClr>
              <a:buFont typeface="Wingdings" pitchFamily="2" charset="2"/>
              <a:buChar char="§"/>
            </a:pPr>
            <a:r>
              <a:rPr lang="el-GR" dirty="0" smtClean="0"/>
              <a:t>Αιωρούμενα σωματίδια (</a:t>
            </a:r>
            <a:r>
              <a:rPr lang="en-US" dirty="0" smtClean="0"/>
              <a:t>PM</a:t>
            </a:r>
            <a:r>
              <a:rPr lang="en-US" baseline="-25000" dirty="0" smtClean="0"/>
              <a:t>10</a:t>
            </a:r>
            <a:r>
              <a:rPr lang="en-US" dirty="0" smtClean="0"/>
              <a:t> </a:t>
            </a:r>
            <a:r>
              <a:rPr lang="el-GR" dirty="0" smtClean="0"/>
              <a:t>&amp;</a:t>
            </a:r>
            <a:r>
              <a:rPr lang="en-US" dirty="0" smtClean="0"/>
              <a:t> PM</a:t>
            </a:r>
            <a:r>
              <a:rPr lang="en-US" baseline="-25000" dirty="0" smtClean="0"/>
              <a:t>2.5</a:t>
            </a:r>
            <a:r>
              <a:rPr lang="el-GR" dirty="0" smtClean="0"/>
              <a:t>) που είναι τοξικά όταν η </a:t>
            </a:r>
            <a:r>
              <a:rPr lang="en-US" dirty="0" smtClean="0"/>
              <a:t>C </a:t>
            </a:r>
            <a:r>
              <a:rPr lang="el-GR" dirty="0" smtClean="0"/>
              <a:t>ξεπερνά ορισμένες τιμές (αέριοι ρύποι)</a:t>
            </a:r>
            <a:endParaRPr lang="el-GR" dirty="0"/>
          </a:p>
        </p:txBody>
      </p:sp>
      <p:sp>
        <p:nvSpPr>
          <p:cNvPr id="4" name="3 - Δεξιό βέλος"/>
          <p:cNvSpPr/>
          <p:nvPr/>
        </p:nvSpPr>
        <p:spPr>
          <a:xfrm>
            <a:off x="6429388" y="1285860"/>
            <a:ext cx="714380" cy="285752"/>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1435100" y="714356"/>
            <a:ext cx="7499350" cy="5072097"/>
          </a:xfrm>
          <a:prstGeom prst="rect">
            <a:avLst/>
          </a:prstGeom>
          <a:blipFill>
            <a:blip r:embed="rId3" cstate="print"/>
            <a:tile tx="0" ty="0" sx="100000" sy="100000" flip="none" algn="tl"/>
          </a:blip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1143000"/>
          </a:xfrm>
          <a:blipFill dpi="0" rotWithShape="1">
            <a:blip r:embed="rId2" cstate="print"/>
            <a:srcRect/>
            <a:tile tx="0" ty="0" sx="100000" sy="100000" flip="none" algn="tl"/>
          </a:blipFill>
        </p:spPr>
        <p:style>
          <a:lnRef idx="3">
            <a:schemeClr val="lt1"/>
          </a:lnRef>
          <a:fillRef idx="1">
            <a:schemeClr val="accent3"/>
          </a:fillRef>
          <a:effectRef idx="1">
            <a:schemeClr val="accent3"/>
          </a:effectRef>
          <a:fontRef idx="minor">
            <a:schemeClr val="lt1"/>
          </a:fontRef>
        </p:style>
        <p:txBody>
          <a:bodyPr/>
          <a:lstStyle/>
          <a:p>
            <a:pPr algn="ctr"/>
            <a:r>
              <a:rPr lang="el-GR" b="1" dirty="0" smtClean="0">
                <a:solidFill>
                  <a:schemeClr val="tx1"/>
                </a:solidFill>
              </a:rPr>
              <a:t>Ενότητες - Κεφάλαια </a:t>
            </a:r>
            <a:endParaRPr lang="el-GR" b="1" dirty="0">
              <a:solidFill>
                <a:schemeClr val="tx1"/>
              </a:solidFill>
            </a:endParaRPr>
          </a:p>
        </p:txBody>
      </p:sp>
      <p:sp>
        <p:nvSpPr>
          <p:cNvPr id="3" name="2 - Θέση περιεχομένου"/>
          <p:cNvSpPr>
            <a:spLocks noGrp="1"/>
          </p:cNvSpPr>
          <p:nvPr>
            <p:ph idx="1"/>
          </p:nvPr>
        </p:nvSpPr>
        <p:spPr>
          <a:xfrm>
            <a:off x="1403648" y="1600200"/>
            <a:ext cx="7560840" cy="4709120"/>
          </a:xfrm>
          <a:blipFill dpi="0" rotWithShape="1">
            <a:blip r:embed="rId2" cstate="print"/>
            <a:srcRect/>
            <a:tile tx="0" ty="0" sx="100000" sy="100000" flip="none" algn="tl"/>
          </a:blipFill>
        </p:spPr>
        <p:txBody>
          <a:bodyPr>
            <a:normAutofit/>
          </a:bodyPr>
          <a:lstStyle/>
          <a:p>
            <a:pPr>
              <a:buClr>
                <a:schemeClr val="tx1"/>
              </a:buClr>
              <a:buFont typeface="Arial" pitchFamily="34" charset="0"/>
              <a:buChar char="•"/>
            </a:pPr>
            <a:r>
              <a:rPr lang="el-GR" dirty="0" smtClean="0"/>
              <a:t>Δομή και χημική σύσταση της ατμόσφαιρας</a:t>
            </a:r>
            <a:endParaRPr lang="el-GR" dirty="0"/>
          </a:p>
          <a:p>
            <a:pPr>
              <a:buClr>
                <a:schemeClr val="tx1"/>
              </a:buClr>
              <a:buFont typeface="Arial" pitchFamily="34" charset="0"/>
              <a:buChar char="•"/>
            </a:pPr>
            <a:r>
              <a:rPr lang="el-GR" dirty="0" smtClean="0"/>
              <a:t>Χημικές - φωτοχημικές αντιδράσεις στην ατμόσφαιρα</a:t>
            </a:r>
          </a:p>
          <a:p>
            <a:pPr>
              <a:buClr>
                <a:schemeClr val="tx1"/>
              </a:buClr>
              <a:buFont typeface="Arial" pitchFamily="34" charset="0"/>
              <a:buChar char="•"/>
            </a:pPr>
            <a:r>
              <a:rPr lang="el-GR" dirty="0" smtClean="0"/>
              <a:t>Θερμοκρασιακή αναστροφή και προβλήματα αέριας ρύπανσης</a:t>
            </a:r>
            <a:endParaRPr lang="el-GR" dirty="0"/>
          </a:p>
          <a:p>
            <a:pPr>
              <a:buNone/>
            </a:pPr>
            <a:endParaRPr lang="el-GR" dirty="0"/>
          </a:p>
          <a:p>
            <a:endParaRPr lang="el-GR" dirty="0"/>
          </a:p>
        </p:txBody>
      </p:sp>
      <p:pic>
        <p:nvPicPr>
          <p:cNvPr id="5" name="Picture 4" descr="earth01"/>
          <p:cNvPicPr>
            <a:picLocks noChangeAspect="1" noChangeArrowheads="1"/>
          </p:cNvPicPr>
          <p:nvPr/>
        </p:nvPicPr>
        <p:blipFill>
          <a:blip r:embed="rId3" cstate="print"/>
          <a:srcRect/>
          <a:stretch>
            <a:fillRect/>
          </a:stretch>
        </p:blipFill>
        <p:spPr bwMode="auto">
          <a:xfrm>
            <a:off x="7072330" y="5275879"/>
            <a:ext cx="2071670" cy="1582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14414" y="260648"/>
            <a:ext cx="7719274" cy="5987752"/>
          </a:xfrm>
          <a:blipFill dpi="0" rotWithShape="1">
            <a:blip r:embed="rId2" cstate="print"/>
            <a:srcRect/>
            <a:tile tx="0" ty="0" sx="100000" sy="100000" flip="none" algn="tl"/>
          </a:blipFill>
        </p:spPr>
        <p:txBody>
          <a:bodyPr/>
          <a:lstStyle/>
          <a:p>
            <a:pPr>
              <a:buClr>
                <a:schemeClr val="accent4">
                  <a:lumMod val="75000"/>
                </a:schemeClr>
              </a:buClr>
              <a:buFont typeface="Wingdings" pitchFamily="2" charset="2"/>
              <a:buChar char="Ø"/>
            </a:pPr>
            <a:r>
              <a:rPr lang="el-GR" b="1" dirty="0" smtClean="0"/>
              <a:t>Η ρύπανση οφείλεται</a:t>
            </a:r>
            <a:r>
              <a:rPr lang="en-US" b="1" dirty="0" smtClean="0"/>
              <a:t>:</a:t>
            </a:r>
            <a:endParaRPr lang="el-GR" b="1" dirty="0" smtClean="0"/>
          </a:p>
          <a:p>
            <a:pPr>
              <a:buClr>
                <a:schemeClr val="accent4">
                  <a:lumMod val="75000"/>
                </a:schemeClr>
              </a:buClr>
              <a:buNone/>
            </a:pPr>
            <a:endParaRPr lang="en-US" dirty="0" smtClean="0"/>
          </a:p>
          <a:p>
            <a:pPr>
              <a:buClr>
                <a:schemeClr val="accent4">
                  <a:lumMod val="75000"/>
                </a:schemeClr>
              </a:buClr>
              <a:buFont typeface="Wingdings" pitchFamily="2" charset="2"/>
              <a:buChar char="§"/>
            </a:pPr>
            <a:r>
              <a:rPr lang="el-GR" sz="2400" b="1" dirty="0" smtClean="0"/>
              <a:t>Φυσικές διεργασίες </a:t>
            </a:r>
            <a:r>
              <a:rPr lang="el-GR" sz="2400" dirty="0" smtClean="0"/>
              <a:t>(ηφαίστεια, πυρκαγιές)</a:t>
            </a:r>
          </a:p>
          <a:p>
            <a:pPr>
              <a:buClr>
                <a:schemeClr val="accent4">
                  <a:lumMod val="75000"/>
                </a:schemeClr>
              </a:buClr>
              <a:buNone/>
            </a:pPr>
            <a:endParaRPr lang="el-GR" sz="2400" dirty="0" smtClean="0"/>
          </a:p>
          <a:p>
            <a:pPr>
              <a:buClr>
                <a:schemeClr val="accent4">
                  <a:lumMod val="75000"/>
                </a:schemeClr>
              </a:buClr>
              <a:buFont typeface="Wingdings" pitchFamily="2" charset="2"/>
              <a:buChar char="§"/>
            </a:pPr>
            <a:r>
              <a:rPr lang="el-GR" sz="2400" b="1" dirty="0" smtClean="0"/>
              <a:t>Ανθρώπινες δραστηριότητες  </a:t>
            </a:r>
            <a:r>
              <a:rPr lang="el-GR" sz="2400" dirty="0" smtClean="0"/>
              <a:t>(βιομηχανία, θέρμανση, αυτοκίνητα, παραγωγή ενέργειας </a:t>
            </a:r>
            <a:r>
              <a:rPr lang="el-GR" sz="2400" dirty="0" err="1" smtClean="0"/>
              <a:t>κ.λ.π</a:t>
            </a:r>
            <a:r>
              <a:rPr lang="el-GR" sz="2400" dirty="0" smtClean="0"/>
              <a:t>.</a:t>
            </a:r>
          </a:p>
          <a:p>
            <a:pPr>
              <a:buClr>
                <a:schemeClr val="accent4">
                  <a:lumMod val="75000"/>
                </a:schemeClr>
              </a:buClr>
              <a:buNone/>
            </a:pPr>
            <a:endParaRPr lang="el-GR" sz="2400" dirty="0" smtClean="0"/>
          </a:p>
          <a:p>
            <a:pPr>
              <a:buClr>
                <a:schemeClr val="accent4">
                  <a:lumMod val="75000"/>
                </a:schemeClr>
              </a:buClr>
              <a:buFont typeface="Wingdings" pitchFamily="2" charset="2"/>
              <a:buChar char="§"/>
            </a:pPr>
            <a:r>
              <a:rPr lang="el-GR" sz="2400" b="1" dirty="0" smtClean="0"/>
              <a:t>Έκτακτα επεισόδια ατμοσφαιρικής ρύπανσης </a:t>
            </a:r>
            <a:r>
              <a:rPr lang="el-GR" sz="2400" dirty="0" smtClean="0"/>
              <a:t>(</a:t>
            </a:r>
            <a:r>
              <a:rPr lang="el-GR" sz="2400" dirty="0" err="1" smtClean="0"/>
              <a:t>καπνομίχλες</a:t>
            </a:r>
            <a:r>
              <a:rPr lang="el-GR" sz="2400" dirty="0" smtClean="0"/>
              <a:t>, φωτοχημικά νέφη, όξινη βροχή </a:t>
            </a:r>
          </a:p>
          <a:p>
            <a:pPr>
              <a:buClr>
                <a:schemeClr val="accent4">
                  <a:lumMod val="75000"/>
                </a:schemeClr>
              </a:buClr>
              <a:buNone/>
            </a:pPr>
            <a:endParaRPr lang="el-GR" sz="2400" dirty="0" smtClean="0"/>
          </a:p>
          <a:p>
            <a:pPr>
              <a:buClr>
                <a:schemeClr val="accent4">
                  <a:lumMod val="75000"/>
                </a:schemeClr>
              </a:buClr>
              <a:buFont typeface="Wingdings" pitchFamily="2" charset="2"/>
              <a:buChar char="§"/>
            </a:pPr>
            <a:r>
              <a:rPr lang="el-GR" sz="2400" b="1" dirty="0" smtClean="0"/>
              <a:t>Περιπτώσεις ρύπανσης από ατυχήματα </a:t>
            </a:r>
            <a:r>
              <a:rPr lang="el-GR" sz="2400" dirty="0" smtClean="0"/>
              <a:t>(</a:t>
            </a:r>
            <a:r>
              <a:rPr lang="el-GR" sz="2400" dirty="0" err="1" smtClean="0"/>
              <a:t>Σεβέζο</a:t>
            </a:r>
            <a:r>
              <a:rPr lang="el-GR" sz="2400" dirty="0" smtClean="0"/>
              <a:t>, </a:t>
            </a:r>
            <a:r>
              <a:rPr lang="el-GR" sz="2400" dirty="0" err="1" smtClean="0"/>
              <a:t>Τσέρνομπιλ</a:t>
            </a:r>
            <a:r>
              <a:rPr lang="el-GR" sz="2400" dirty="0" smtClean="0"/>
              <a:t>…)</a:t>
            </a:r>
          </a:p>
          <a:p>
            <a:pPr>
              <a:buClr>
                <a:schemeClr val="accent4">
                  <a:lumMod val="75000"/>
                </a:schemeClr>
              </a:buClr>
              <a:buNone/>
            </a:pPr>
            <a:endParaRPr lang="el-GR"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939784"/>
          </a:xfrm>
          <a:blipFill dpi="0" rotWithShape="1">
            <a:blip r:embed="rId2" cstate="print"/>
            <a:srcRect/>
            <a:tile tx="0" ty="0" sx="100000" sy="100000" flip="none" algn="tl"/>
          </a:blipFill>
        </p:spPr>
        <p:txBody>
          <a:bodyPr>
            <a:normAutofit fontScale="90000"/>
          </a:bodyPr>
          <a:lstStyle/>
          <a:p>
            <a:r>
              <a:rPr lang="el-GR" sz="4400" b="1" dirty="0" smtClean="0">
                <a:solidFill>
                  <a:srgbClr val="000000"/>
                </a:solidFill>
                <a:ea typeface="SimSun" pitchFamily="2" charset="-122"/>
                <a:cs typeface="Times New Roman" charset="0"/>
              </a:rPr>
              <a:t>Μορφές ατμοσφαιρικών ρύπων</a:t>
            </a:r>
            <a:endParaRPr lang="el-GR" dirty="0"/>
          </a:p>
        </p:txBody>
      </p:sp>
      <p:sp>
        <p:nvSpPr>
          <p:cNvPr id="3" name="2 - Θέση περιεχομένου"/>
          <p:cNvSpPr>
            <a:spLocks noGrp="1"/>
          </p:cNvSpPr>
          <p:nvPr>
            <p:ph idx="1"/>
          </p:nvPr>
        </p:nvSpPr>
        <p:spPr>
          <a:xfrm>
            <a:off x="1115616" y="1447800"/>
            <a:ext cx="7818072" cy="5221560"/>
          </a:xfrm>
          <a:blipFill dpi="0" rotWithShape="1">
            <a:blip r:embed="rId2" cstate="print"/>
            <a:srcRect/>
            <a:tile tx="0" ty="0" sx="100000" sy="100000" flip="none" algn="tl"/>
          </a:blipFill>
        </p:spPr>
        <p:txBody>
          <a:bodyPr>
            <a:normAutofit/>
          </a:bodyPr>
          <a:lstStyle/>
          <a:p>
            <a:pPr>
              <a:buNone/>
              <a:defRPr/>
            </a:pPr>
            <a:r>
              <a:rPr lang="el-GR" dirty="0" smtClean="0">
                <a:cs typeface="Times New Roman" pitchFamily="18"/>
              </a:rPr>
              <a:t>    </a:t>
            </a:r>
            <a:r>
              <a:rPr lang="el-GR" sz="2600" dirty="0" smtClean="0">
                <a:cs typeface="Times New Roman" pitchFamily="18"/>
              </a:rPr>
              <a:t>Η κατάσταση με την οποία μπορεί να βρίσκονται οι ρύποι στην ατμόσφαιρα είναι:</a:t>
            </a:r>
          </a:p>
          <a:p>
            <a:pPr marL="742950" indent="-514350">
              <a:buClr>
                <a:schemeClr val="accent4">
                  <a:lumMod val="75000"/>
                </a:schemeClr>
              </a:buClr>
              <a:buFont typeface="Wingdings" pitchFamily="2" charset="2"/>
              <a:buChar char="§"/>
              <a:tabLst>
                <a:tab pos="914400" algn="l"/>
              </a:tabLst>
              <a:defRPr/>
            </a:pPr>
            <a:r>
              <a:rPr lang="el-GR" sz="2600" b="1" dirty="0" smtClean="0">
                <a:cs typeface="Times New Roman" pitchFamily="18"/>
              </a:rPr>
              <a:t>Αέρια</a:t>
            </a:r>
            <a:r>
              <a:rPr lang="el-GR" sz="2600" dirty="0" smtClean="0">
                <a:cs typeface="Times New Roman" pitchFamily="18"/>
              </a:rPr>
              <a:t>, με την μορφή αερίων ή ατμών και ονομάζονται αέριοι ρύποι.</a:t>
            </a:r>
          </a:p>
          <a:p>
            <a:pPr marL="742950" indent="-514350">
              <a:buClr>
                <a:schemeClr val="accent4">
                  <a:lumMod val="75000"/>
                </a:schemeClr>
              </a:buClr>
              <a:buFont typeface="Wingdings" pitchFamily="2" charset="2"/>
              <a:buChar char="§"/>
              <a:tabLst>
                <a:tab pos="914400" algn="l"/>
              </a:tabLst>
              <a:defRPr/>
            </a:pPr>
            <a:r>
              <a:rPr lang="el-GR" sz="2600" b="1" dirty="0" smtClean="0">
                <a:cs typeface="Times New Roman" pitchFamily="18"/>
              </a:rPr>
              <a:t>Στερεή, </a:t>
            </a:r>
            <a:r>
              <a:rPr lang="el-GR" sz="2600" dirty="0" smtClean="0">
                <a:cs typeface="Times New Roman" pitchFamily="18"/>
              </a:rPr>
              <a:t>με την μορφή αιωρούμενων σωματιδίων και ονομάζονται σωματιδιακοί ρύποι.</a:t>
            </a:r>
          </a:p>
          <a:p>
            <a:pPr marL="742950" indent="-514350">
              <a:buClr>
                <a:schemeClr val="accent4">
                  <a:lumMod val="75000"/>
                </a:schemeClr>
              </a:buClr>
              <a:buFont typeface="Wingdings" pitchFamily="2" charset="2"/>
              <a:buChar char="§"/>
              <a:tabLst>
                <a:tab pos="914400" algn="l"/>
              </a:tabLst>
              <a:defRPr/>
            </a:pPr>
            <a:r>
              <a:rPr lang="el-GR" sz="2600" b="1" dirty="0" smtClean="0">
                <a:cs typeface="Times New Roman" pitchFamily="18"/>
              </a:rPr>
              <a:t>Υγρή</a:t>
            </a:r>
            <a:r>
              <a:rPr lang="el-GR" sz="2600" dirty="0" smtClean="0">
                <a:cs typeface="Times New Roman" pitchFamily="18"/>
              </a:rPr>
              <a:t>, π.χ. σταγονίδια από τη θάλασσα, υδρογονάνθρακες, σταγονίδια βροχής εμπλουτισμένα με ρυπαντές.</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57290" y="404664"/>
            <a:ext cx="7643866" cy="5843736"/>
          </a:xfrm>
          <a:blipFill dpi="0" rotWithShape="1">
            <a:blip r:embed="rId2" cstate="print"/>
            <a:srcRect/>
            <a:tile tx="0" ty="0" sx="100000" sy="100000" flip="none" algn="tl"/>
          </a:blipFill>
        </p:spPr>
        <p:txBody>
          <a:bodyPr/>
          <a:lstStyle/>
          <a:p>
            <a:pPr>
              <a:buClr>
                <a:schemeClr val="accent4">
                  <a:lumMod val="75000"/>
                </a:schemeClr>
              </a:buClr>
              <a:buNone/>
            </a:pPr>
            <a:r>
              <a:rPr lang="el-GR" b="1" dirty="0" smtClean="0"/>
              <a:t>Κάθε αέριος ρύπος χαρακτηρίζεται από</a:t>
            </a:r>
            <a:r>
              <a:rPr lang="en-US" b="1" dirty="0" smtClean="0"/>
              <a:t>:</a:t>
            </a:r>
            <a:endParaRPr lang="el-GR" b="1" dirty="0" smtClean="0"/>
          </a:p>
          <a:p>
            <a:pPr>
              <a:buClr>
                <a:schemeClr val="accent4">
                  <a:lumMod val="75000"/>
                </a:schemeClr>
              </a:buClr>
              <a:buNone/>
            </a:pPr>
            <a:endParaRPr lang="el-GR" dirty="0" smtClean="0"/>
          </a:p>
          <a:p>
            <a:pPr>
              <a:buClr>
                <a:schemeClr val="accent4">
                  <a:lumMod val="75000"/>
                </a:schemeClr>
              </a:buClr>
              <a:buFont typeface="Wingdings" pitchFamily="2" charset="2"/>
              <a:buChar char="§"/>
            </a:pPr>
            <a:r>
              <a:rPr lang="el-GR" sz="2400" b="1" dirty="0" smtClean="0"/>
              <a:t>Το χρόνο παραμονής του στην ατμόσφαιρα (</a:t>
            </a:r>
            <a:r>
              <a:rPr lang="en-US" sz="2400" b="1" dirty="0" smtClean="0"/>
              <a:t>residence time)</a:t>
            </a:r>
            <a:endParaRPr lang="el-GR" sz="2400" b="1" dirty="0" smtClean="0"/>
          </a:p>
          <a:p>
            <a:pPr>
              <a:buClr>
                <a:schemeClr val="accent4">
                  <a:lumMod val="75000"/>
                </a:schemeClr>
              </a:buClr>
              <a:buNone/>
            </a:pPr>
            <a:endParaRPr lang="en-US" sz="2400" b="1" dirty="0" smtClean="0"/>
          </a:p>
          <a:p>
            <a:pPr>
              <a:buClr>
                <a:schemeClr val="accent4">
                  <a:lumMod val="75000"/>
                </a:schemeClr>
              </a:buClr>
              <a:buFont typeface="Wingdings" pitchFamily="2" charset="2"/>
              <a:buChar char="§"/>
            </a:pPr>
            <a:r>
              <a:rPr lang="el-GR" sz="2400" b="1" dirty="0" smtClean="0"/>
              <a:t>Το χρόνο </a:t>
            </a:r>
            <a:r>
              <a:rPr lang="el-GR" sz="2400" b="1" dirty="0" err="1" smtClean="0"/>
              <a:t>ημιζωής</a:t>
            </a:r>
            <a:r>
              <a:rPr lang="el-GR" sz="2400" b="1" dirty="0" smtClean="0"/>
              <a:t>, δηλαδή το χρόνο που χρειάζεται ώστε να απομακρυνθεί από την ατμόσφαιρα το μισό της ποσότητας του ρύπου</a:t>
            </a:r>
            <a:endParaRPr lang="en-US" sz="2400" b="1" dirty="0" smtClean="0"/>
          </a:p>
          <a:p>
            <a:pPr>
              <a:buNone/>
            </a:pP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654032"/>
          </a:xfrm>
          <a:blipFill dpi="0" rotWithShape="1">
            <a:blip r:embed="rId2" cstate="print"/>
            <a:srcRect/>
            <a:tile tx="0" ty="0" sx="100000" sy="100000" flip="none" algn="tl"/>
          </a:blipFill>
        </p:spPr>
        <p:txBody>
          <a:bodyPr>
            <a:normAutofit/>
          </a:bodyPr>
          <a:lstStyle/>
          <a:p>
            <a:pPr algn="ctr"/>
            <a:r>
              <a:rPr lang="el-GR" sz="3600" b="1" dirty="0" smtClean="0"/>
              <a:t>Κυριότεροι Ρυπαντές</a:t>
            </a:r>
            <a:endParaRPr lang="el-GR" sz="3600" b="1" dirty="0"/>
          </a:p>
        </p:txBody>
      </p:sp>
      <p:sp>
        <p:nvSpPr>
          <p:cNvPr id="3" name="2 - Θέση περιεχομένου"/>
          <p:cNvSpPr>
            <a:spLocks noGrp="1"/>
          </p:cNvSpPr>
          <p:nvPr>
            <p:ph idx="1"/>
          </p:nvPr>
        </p:nvSpPr>
        <p:spPr>
          <a:xfrm>
            <a:off x="1115616" y="1196752"/>
            <a:ext cx="7818072" cy="5400600"/>
          </a:xfrm>
          <a:blipFill dpi="0" rotWithShape="1">
            <a:blip r:embed="rId2" cstate="print"/>
            <a:srcRect/>
            <a:tile tx="0" ty="0" sx="100000" sy="100000" flip="none" algn="tl"/>
          </a:blipFill>
        </p:spPr>
        <p:txBody>
          <a:bodyPr>
            <a:normAutofit/>
          </a:bodyPr>
          <a:lstStyle/>
          <a:p>
            <a:pPr>
              <a:buClr>
                <a:schemeClr val="accent4">
                  <a:lumMod val="75000"/>
                </a:schemeClr>
              </a:buClr>
            </a:pPr>
            <a:r>
              <a:rPr lang="el-GR" b="1" dirty="0" smtClean="0"/>
              <a:t>Οξείδια του αζώτου (ΝΟ</a:t>
            </a:r>
            <a:r>
              <a:rPr lang="en-US" b="1" baseline="-25000" dirty="0" smtClean="0"/>
              <a:t>x</a:t>
            </a:r>
            <a:r>
              <a:rPr lang="en-US" b="1" dirty="0" smtClean="0"/>
              <a:t>)</a:t>
            </a:r>
          </a:p>
          <a:p>
            <a:pPr>
              <a:buClr>
                <a:schemeClr val="accent4">
                  <a:lumMod val="75000"/>
                </a:schemeClr>
              </a:buClr>
            </a:pPr>
            <a:r>
              <a:rPr lang="el-GR" b="1" dirty="0" smtClean="0"/>
              <a:t>Οξείδια του θείου (</a:t>
            </a:r>
            <a:r>
              <a:rPr lang="en-US" b="1" dirty="0" smtClean="0"/>
              <a:t>S</a:t>
            </a:r>
            <a:r>
              <a:rPr lang="el-GR" b="1" dirty="0" smtClean="0"/>
              <a:t>Ο</a:t>
            </a:r>
            <a:r>
              <a:rPr lang="en-US" b="1" baseline="-25000" dirty="0" smtClean="0"/>
              <a:t>x</a:t>
            </a:r>
            <a:r>
              <a:rPr lang="en-US" b="1" dirty="0" smtClean="0"/>
              <a:t>)</a:t>
            </a:r>
          </a:p>
          <a:p>
            <a:pPr>
              <a:buClr>
                <a:schemeClr val="accent4">
                  <a:lumMod val="75000"/>
                </a:schemeClr>
              </a:buClr>
            </a:pPr>
            <a:r>
              <a:rPr lang="el-GR" b="1" dirty="0" smtClean="0"/>
              <a:t>Μονοξείδιο του άνθρακα (</a:t>
            </a:r>
            <a:r>
              <a:rPr lang="en-US" b="1" dirty="0" smtClean="0"/>
              <a:t>CO)</a:t>
            </a:r>
          </a:p>
          <a:p>
            <a:pPr>
              <a:buClr>
                <a:schemeClr val="accent4">
                  <a:lumMod val="75000"/>
                </a:schemeClr>
              </a:buClr>
            </a:pPr>
            <a:r>
              <a:rPr lang="el-GR" b="1" dirty="0" smtClean="0"/>
              <a:t>Υδρογονάνθρακες (</a:t>
            </a:r>
            <a:r>
              <a:rPr lang="en-US" b="1" dirty="0" smtClean="0"/>
              <a:t>HC)</a:t>
            </a:r>
          </a:p>
          <a:p>
            <a:pPr>
              <a:buClr>
                <a:schemeClr val="accent4">
                  <a:lumMod val="75000"/>
                </a:schemeClr>
              </a:buClr>
            </a:pPr>
            <a:r>
              <a:rPr lang="el-GR" b="1" dirty="0" smtClean="0"/>
              <a:t>Αιωρούμενα σωματίδια (Τ</a:t>
            </a:r>
            <a:r>
              <a:rPr lang="en-US" b="1" dirty="0" smtClean="0"/>
              <a:t>SP)</a:t>
            </a:r>
            <a:endParaRPr lang="el-GR" sz="2600" dirty="0" smtClean="0"/>
          </a:p>
          <a:p>
            <a:pPr>
              <a:buClr>
                <a:schemeClr val="accent4">
                  <a:lumMod val="75000"/>
                </a:schemeClr>
              </a:buClr>
              <a:buNone/>
            </a:pPr>
            <a:r>
              <a:rPr lang="el-GR" sz="2600" dirty="0" smtClean="0"/>
              <a:t>     </a:t>
            </a:r>
          </a:p>
          <a:p>
            <a:pPr>
              <a:buClr>
                <a:schemeClr val="accent4">
                  <a:lumMod val="75000"/>
                </a:schemeClr>
              </a:buClr>
              <a:buNone/>
            </a:pPr>
            <a:r>
              <a:rPr lang="el-GR" sz="2600" dirty="0" smtClean="0"/>
              <a:t>    Πολλά κράτη έχουν θεσπίσει ανώτατα επιτρεπτά όρια συγκέντρωσης των ρύπων στην ατμόσφαιρα. </a:t>
            </a:r>
          </a:p>
          <a:p>
            <a:pPr>
              <a:buClr>
                <a:schemeClr val="accent4">
                  <a:lumMod val="75000"/>
                </a:schemeClr>
              </a:buClr>
              <a:buNone/>
            </a:pPr>
            <a:r>
              <a:rPr lang="el-GR" sz="2600" dirty="0" smtClean="0"/>
              <a:t>    Όταν ξεπεραστούν τα όρια, λαμβάνονται ειδικά μέτρα για τον περιορισμό της ρύπανσης.</a:t>
            </a:r>
            <a:endParaRPr lang="el-GR" sz="2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918" y="274638"/>
            <a:ext cx="7147770" cy="796908"/>
          </a:xfrm>
          <a:blipFill dpi="0" rotWithShape="1">
            <a:blip r:embed="rId2" cstate="print"/>
            <a:srcRect/>
            <a:tile tx="0" ty="0" sx="100000" sy="100000" flip="none" algn="tl"/>
          </a:blipFill>
        </p:spPr>
        <p:txBody>
          <a:bodyPr/>
          <a:lstStyle/>
          <a:p>
            <a:pPr algn="ctr"/>
            <a:r>
              <a:rPr lang="el-GR" b="1" dirty="0" smtClean="0"/>
              <a:t>Βασικές Έννοιες</a:t>
            </a:r>
            <a:endParaRPr lang="el-GR" b="1" dirty="0"/>
          </a:p>
        </p:txBody>
      </p:sp>
      <p:sp>
        <p:nvSpPr>
          <p:cNvPr id="3" name="2 - Θέση περιεχομένου"/>
          <p:cNvSpPr>
            <a:spLocks noGrp="1"/>
          </p:cNvSpPr>
          <p:nvPr>
            <p:ph idx="1"/>
          </p:nvPr>
        </p:nvSpPr>
        <p:spPr>
          <a:xfrm>
            <a:off x="1115616" y="1412776"/>
            <a:ext cx="7818072" cy="5256584"/>
          </a:xfrm>
          <a:blipFill dpi="0" rotWithShape="1">
            <a:blip r:embed="rId2" cstate="print"/>
            <a:srcRect/>
            <a:tile tx="0" ty="0" sx="100000" sy="100000" flip="none" algn="tl"/>
          </a:blipFill>
        </p:spPr>
        <p:txBody>
          <a:bodyPr>
            <a:normAutofit/>
          </a:bodyPr>
          <a:lstStyle/>
          <a:p>
            <a:pPr>
              <a:buNone/>
            </a:pPr>
            <a:r>
              <a:rPr lang="el-GR" sz="2400" b="1" dirty="0" smtClean="0"/>
              <a:t>    Ν 1650/1986</a:t>
            </a:r>
            <a:r>
              <a:rPr lang="en-US" sz="2400" b="1" dirty="0" smtClean="0"/>
              <a:t>: </a:t>
            </a:r>
            <a:r>
              <a:rPr lang="el-GR" sz="2400" b="1" dirty="0" smtClean="0"/>
              <a:t>Θέσπιση θεμελιωδών κανόνων και καθιέρωση κριτηρίων για την προστασία του περιβάλλοντος. </a:t>
            </a:r>
          </a:p>
          <a:p>
            <a:pPr>
              <a:buNone/>
            </a:pPr>
            <a:endParaRPr lang="el-GR" sz="2400" b="1" dirty="0" smtClean="0"/>
          </a:p>
          <a:p>
            <a:pPr>
              <a:buClr>
                <a:schemeClr val="accent4">
                  <a:lumMod val="75000"/>
                </a:schemeClr>
              </a:buClr>
              <a:buFont typeface="Wingdings" pitchFamily="2" charset="2"/>
              <a:buChar char="§"/>
            </a:pPr>
            <a:r>
              <a:rPr lang="el-GR" sz="2000" b="1" dirty="0" smtClean="0">
                <a:solidFill>
                  <a:schemeClr val="accent4">
                    <a:lumMod val="75000"/>
                  </a:schemeClr>
                </a:solidFill>
              </a:rPr>
              <a:t> Περιβάλλον</a:t>
            </a:r>
            <a:r>
              <a:rPr lang="en-US" sz="2000" b="1" dirty="0" smtClean="0">
                <a:solidFill>
                  <a:schemeClr val="accent4">
                    <a:lumMod val="75000"/>
                  </a:schemeClr>
                </a:solidFill>
              </a:rPr>
              <a:t> </a:t>
            </a:r>
            <a:r>
              <a:rPr lang="el-GR" sz="2000" b="1" dirty="0" smtClean="0">
                <a:solidFill>
                  <a:schemeClr val="accent4">
                    <a:lumMod val="75000"/>
                  </a:schemeClr>
                </a:solidFill>
              </a:rPr>
              <a:t>είναι το σύνολο των φυσικών και ανθρωπογενών  παραγόντων που βρίσκονται σε αλληλεπίδραση και επηρεάζουν την οικολογική ισορροπία, την ποιότητα της ζωής, την υγεία των κατοίκων, την ιστορική και πολιτιστική παράδοση και τις αισθητικές αξίες.</a:t>
            </a:r>
          </a:p>
          <a:p>
            <a:pPr>
              <a:buClr>
                <a:schemeClr val="accent4">
                  <a:lumMod val="75000"/>
                </a:schemeClr>
              </a:buClr>
              <a:buNone/>
            </a:pPr>
            <a:endParaRPr lang="el-GR" sz="2000" b="1" dirty="0" smtClean="0">
              <a:solidFill>
                <a:schemeClr val="accent4">
                  <a:lumMod val="75000"/>
                </a:schemeClr>
              </a:solidFill>
            </a:endParaRPr>
          </a:p>
          <a:p>
            <a:pPr>
              <a:buClr>
                <a:schemeClr val="accent4">
                  <a:lumMod val="75000"/>
                </a:schemeClr>
              </a:buClr>
              <a:buFont typeface="Wingdings" pitchFamily="2" charset="2"/>
              <a:buChar char="§"/>
            </a:pPr>
            <a:r>
              <a:rPr lang="el-GR" sz="2000" b="1" dirty="0" smtClean="0">
                <a:solidFill>
                  <a:srgbClr val="FF0000"/>
                </a:solidFill>
              </a:rPr>
              <a:t>Ρύπανση είναι η παρουσία στο περιβάλλον ρύπων, δηλαδή είδους ουσιών, θορύβου, ακτινοβολίας ή άλλων μορφών ενέργειας σε ποσότητα, συγκέντρωση ή διάρκεια που μπορούν να προκαλέσουν αρνητικές επιδράσεις στην υγεία, στους ζωντανούς οργανισμούς και στα οικοσυστήματα.</a:t>
            </a:r>
            <a:endParaRPr lang="el-GR" sz="20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87624" y="285728"/>
            <a:ext cx="7746064" cy="6239616"/>
          </a:xfrm>
          <a:blipFill dpi="0" rotWithShape="1">
            <a:blip r:embed="rId2" cstate="print"/>
            <a:srcRect/>
            <a:tile tx="0" ty="0" sx="100000" sy="100000" flip="none" algn="tl"/>
          </a:blipFill>
        </p:spPr>
        <p:txBody>
          <a:bodyPr>
            <a:normAutofit/>
          </a:bodyPr>
          <a:lstStyle/>
          <a:p>
            <a:pPr>
              <a:buClr>
                <a:schemeClr val="accent4">
                  <a:lumMod val="75000"/>
                </a:schemeClr>
              </a:buClr>
            </a:pPr>
            <a:r>
              <a:rPr lang="el-GR" sz="2000" b="1" dirty="0" smtClean="0"/>
              <a:t>Μόλυνση είναι η μορφή ρύπανσης που χαρακτηρίζεται από την παρουσία παθογόνων μικροοργανισμών στο περιβάλλον.</a:t>
            </a:r>
          </a:p>
          <a:p>
            <a:pPr>
              <a:buClr>
                <a:schemeClr val="accent4">
                  <a:lumMod val="75000"/>
                </a:schemeClr>
              </a:buClr>
            </a:pPr>
            <a:r>
              <a:rPr lang="el-GR" sz="2000" b="1" dirty="0" smtClean="0"/>
              <a:t>Οικοσύστημα είναι κάθε σύνολο βιοτικών και μη βιοτικών παραγόντων που δρουν σε ορισμένο χώρο και βρίσκονται σε αλληλεπίδραση μεταξύ τους.</a:t>
            </a:r>
          </a:p>
          <a:p>
            <a:pPr>
              <a:buClr>
                <a:schemeClr val="accent4">
                  <a:lumMod val="75000"/>
                </a:schemeClr>
              </a:buClr>
            </a:pPr>
            <a:r>
              <a:rPr lang="el-GR" sz="2000" b="1" dirty="0" smtClean="0"/>
              <a:t>Φυσικός αποδέκτης είναι κάθε στοιχείο του περιβάλλοντος που χρησιμοποιείται για την τελική διάθεση των αποβλήτων, </a:t>
            </a:r>
            <a:r>
              <a:rPr lang="el-GR" sz="2000" b="1" dirty="0" err="1" smtClean="0"/>
              <a:t>π.χ</a:t>
            </a:r>
            <a:r>
              <a:rPr lang="el-GR" sz="2000" b="1" dirty="0" smtClean="0"/>
              <a:t> λίμνες, ποτάμια</a:t>
            </a:r>
          </a:p>
          <a:p>
            <a:pPr>
              <a:buClr>
                <a:schemeClr val="accent4">
                  <a:lumMod val="75000"/>
                </a:schemeClr>
              </a:buClr>
            </a:pPr>
            <a:r>
              <a:rPr lang="el-GR" sz="2000" b="1" dirty="0" smtClean="0"/>
              <a:t>Απόβλητα είναι κάθε ποσότητα ρύπων σε οποιαδήποτε φυσική κατάσταση ή αντικειμένων από τα οποία ο κάτοχος τους θέλει ή υποχρεούται να απαλλαγεί.</a:t>
            </a:r>
          </a:p>
          <a:p>
            <a:pPr>
              <a:buClr>
                <a:schemeClr val="accent4">
                  <a:lumMod val="75000"/>
                </a:schemeClr>
              </a:buClr>
            </a:pPr>
            <a:r>
              <a:rPr lang="el-GR" sz="2000" b="1" dirty="0" smtClean="0"/>
              <a:t>Πηγές ονομάζονται τα μέρη στα οποία εκπέμπονται οι ρύποι.</a:t>
            </a:r>
          </a:p>
          <a:p>
            <a:pPr>
              <a:buClr>
                <a:schemeClr val="accent4">
                  <a:lumMod val="75000"/>
                </a:schemeClr>
              </a:buClr>
              <a:buFont typeface="Wingdings" pitchFamily="2" charset="2"/>
              <a:buChar char="ü"/>
            </a:pPr>
            <a:r>
              <a:rPr lang="el-GR" sz="2000" b="1" dirty="0" smtClean="0"/>
              <a:t>φυσικές (ηφαίστειο)</a:t>
            </a:r>
          </a:p>
          <a:p>
            <a:pPr>
              <a:buClr>
                <a:schemeClr val="accent4">
                  <a:lumMod val="75000"/>
                </a:schemeClr>
              </a:buClr>
              <a:buFont typeface="Wingdings" pitchFamily="2" charset="2"/>
              <a:buChar char="ü"/>
            </a:pPr>
            <a:r>
              <a:rPr lang="el-GR" sz="2000" b="1" dirty="0" smtClean="0"/>
              <a:t>Ανθρωπογενείς (καμινάδα εργοστασίου)</a:t>
            </a:r>
          </a:p>
          <a:p>
            <a:pPr>
              <a:buClr>
                <a:schemeClr val="accent4">
                  <a:lumMod val="75000"/>
                </a:schemeClr>
              </a:buClr>
              <a:buFont typeface="Wingdings" pitchFamily="2" charset="2"/>
              <a:buChar char="ü"/>
            </a:pPr>
            <a:r>
              <a:rPr lang="el-GR" sz="2000" b="1" dirty="0" smtClean="0"/>
              <a:t>Σημειακές (καμινάδα εργοστασίου)</a:t>
            </a:r>
          </a:p>
          <a:p>
            <a:pPr>
              <a:buClr>
                <a:schemeClr val="accent4">
                  <a:lumMod val="75000"/>
                </a:schemeClr>
              </a:buClr>
              <a:buFont typeface="Wingdings" pitchFamily="2" charset="2"/>
              <a:buChar char="ü"/>
            </a:pPr>
            <a:r>
              <a:rPr lang="el-GR" sz="2000" b="1" dirty="0" smtClean="0"/>
              <a:t>Μη σημειακές (αυτοκίνητα σε πόλη)</a:t>
            </a:r>
          </a:p>
          <a:p>
            <a:pPr>
              <a:buClr>
                <a:schemeClr val="accent4">
                  <a:lumMod val="75000"/>
                </a:schemeClr>
              </a:buClr>
            </a:pPr>
            <a:endParaRPr lang="el-G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116632"/>
            <a:ext cx="7776864" cy="6527078"/>
          </a:xfrm>
          <a:blipFill dpi="0" rotWithShape="1">
            <a:blip r:embed="rId2" cstate="print"/>
            <a:srcRect/>
            <a:tile tx="0" ty="0" sx="100000" sy="100000" flip="none" algn="tl"/>
          </a:blipFill>
        </p:spPr>
        <p:txBody>
          <a:bodyPr>
            <a:normAutofit fontScale="92500" lnSpcReduction="10000"/>
          </a:bodyPr>
          <a:lstStyle/>
          <a:p>
            <a:pPr algn="ctr">
              <a:lnSpc>
                <a:spcPct val="80000"/>
              </a:lnSpc>
              <a:buNone/>
            </a:pPr>
            <a:r>
              <a:rPr lang="el-GR" sz="2800" b="1" dirty="0" smtClean="0">
                <a:latin typeface="Corbel" pitchFamily="34" charset="0"/>
                <a:cs typeface="Times New Roman" pitchFamily="18" charset="0"/>
              </a:rPr>
              <a:t>Ανάλογα με τον τρόπο παραγωγής τους, οι ρύποι διακρίνονται σε πρωτογενείς και δευτερογενείς. </a:t>
            </a:r>
          </a:p>
          <a:p>
            <a:pPr>
              <a:lnSpc>
                <a:spcPct val="80000"/>
              </a:lnSpc>
              <a:buNone/>
            </a:pPr>
            <a:endParaRPr lang="el-GR" sz="2800" dirty="0" smtClean="0">
              <a:latin typeface="Corbel" pitchFamily="34" charset="0"/>
              <a:cs typeface="Times New Roman" pitchFamily="18" charset="0"/>
            </a:endParaRPr>
          </a:p>
          <a:p>
            <a:pPr algn="just">
              <a:lnSpc>
                <a:spcPct val="80000"/>
              </a:lnSpc>
              <a:buClr>
                <a:schemeClr val="accent4">
                  <a:lumMod val="75000"/>
                </a:schemeClr>
              </a:buClr>
              <a:buFont typeface="Wingdings" pitchFamily="2" charset="2"/>
              <a:buChar char="§"/>
            </a:pPr>
            <a:r>
              <a:rPr lang="el-GR" sz="2800" dirty="0" smtClean="0">
                <a:latin typeface="Corbel" pitchFamily="34" charset="0"/>
                <a:cs typeface="Times New Roman" pitchFamily="18" charset="0"/>
              </a:rPr>
              <a:t>Οι </a:t>
            </a:r>
            <a:r>
              <a:rPr lang="el-GR" sz="2800" b="1" u="sng" dirty="0" smtClean="0">
                <a:latin typeface="Corbel" pitchFamily="34" charset="0"/>
                <a:cs typeface="Times New Roman" pitchFamily="18" charset="0"/>
              </a:rPr>
              <a:t>πρωτογενείς ρύποι</a:t>
            </a:r>
            <a:r>
              <a:rPr lang="el-GR" sz="2800" b="1" dirty="0" smtClean="0">
                <a:latin typeface="Corbel" pitchFamily="34" charset="0"/>
                <a:cs typeface="Times New Roman" pitchFamily="18" charset="0"/>
              </a:rPr>
              <a:t> </a:t>
            </a:r>
            <a:r>
              <a:rPr lang="el-GR" sz="2800" dirty="0" smtClean="0">
                <a:latin typeface="Corbel" pitchFamily="34" charset="0"/>
                <a:cs typeface="Times New Roman" pitchFamily="18" charset="0"/>
              </a:rPr>
              <a:t>εκπέμπονται απευθείας από τις διάφορες πηγές στην ατμόσφαιρα και οι σημαντικότεροι είναι τα αιωρούμενα σωματίδια (σκόνη, καπνός, σωματίδια </a:t>
            </a:r>
            <a:r>
              <a:rPr lang="el-GR" sz="2800" dirty="0" err="1" smtClean="0">
                <a:latin typeface="Corbel" pitchFamily="34" charset="0"/>
                <a:cs typeface="Times New Roman" pitchFamily="18" charset="0"/>
              </a:rPr>
              <a:t>βαρεών</a:t>
            </a:r>
            <a:r>
              <a:rPr lang="el-GR" sz="2800" dirty="0" smtClean="0">
                <a:latin typeface="Corbel" pitchFamily="34" charset="0"/>
                <a:cs typeface="Times New Roman" pitchFamily="18" charset="0"/>
              </a:rPr>
              <a:t> μετάλλων, όπως μολύβδου (</a:t>
            </a:r>
            <a:r>
              <a:rPr lang="el-GR" sz="2800" dirty="0" err="1" smtClean="0">
                <a:latin typeface="Corbel" pitchFamily="34" charset="0"/>
                <a:cs typeface="Times New Roman" pitchFamily="18" charset="0"/>
              </a:rPr>
              <a:t>Pb</a:t>
            </a:r>
            <a:r>
              <a:rPr lang="el-GR" sz="2800" dirty="0" smtClean="0">
                <a:latin typeface="Corbel" pitchFamily="34" charset="0"/>
                <a:cs typeface="Times New Roman" pitchFamily="18" charset="0"/>
              </a:rPr>
              <a:t>) και νικελίου (</a:t>
            </a:r>
            <a:r>
              <a:rPr lang="el-GR" sz="2800" dirty="0" err="1" smtClean="0">
                <a:latin typeface="Corbel" pitchFamily="34" charset="0"/>
                <a:cs typeface="Times New Roman" pitchFamily="18" charset="0"/>
              </a:rPr>
              <a:t>Ni</a:t>
            </a:r>
            <a:r>
              <a:rPr lang="el-GR" sz="2800" dirty="0" smtClean="0">
                <a:latin typeface="Corbel" pitchFamily="34" charset="0"/>
                <a:cs typeface="Times New Roman" pitchFamily="18" charset="0"/>
              </a:rPr>
              <a:t>)), το διοξείδιο του θείου (SO</a:t>
            </a:r>
            <a:r>
              <a:rPr lang="el-GR" sz="2800" baseline="-25000" dirty="0" smtClean="0">
                <a:latin typeface="Corbel" pitchFamily="34" charset="0"/>
                <a:cs typeface="Times New Roman" pitchFamily="18" charset="0"/>
              </a:rPr>
              <a:t>2</a:t>
            </a:r>
            <a:r>
              <a:rPr lang="el-GR" sz="2800" dirty="0" smtClean="0">
                <a:latin typeface="Corbel" pitchFamily="34" charset="0"/>
                <a:cs typeface="Times New Roman" pitchFamily="18" charset="0"/>
              </a:rPr>
              <a:t>), το μονοξείδιο του άνθρακα (CO), οι υδρογονάνθρακες, το χλώριο (</a:t>
            </a:r>
            <a:r>
              <a:rPr lang="el-GR" sz="2800" dirty="0" err="1" smtClean="0">
                <a:latin typeface="Corbel" pitchFamily="34" charset="0"/>
                <a:cs typeface="Times New Roman" pitchFamily="18" charset="0"/>
              </a:rPr>
              <a:t>Cl</a:t>
            </a:r>
            <a:r>
              <a:rPr lang="el-GR" sz="2800" baseline="-25000" dirty="0" err="1" smtClean="0">
                <a:latin typeface="Corbel" pitchFamily="34" charset="0"/>
                <a:cs typeface="Times New Roman" pitchFamily="18" charset="0"/>
              </a:rPr>
              <a:t>2</a:t>
            </a:r>
            <a:r>
              <a:rPr lang="el-GR" sz="2800" dirty="0" smtClean="0">
                <a:latin typeface="Corbel" pitchFamily="34" charset="0"/>
                <a:cs typeface="Times New Roman" pitchFamily="18" charset="0"/>
              </a:rPr>
              <a:t>) και το φθόριο (F</a:t>
            </a:r>
            <a:r>
              <a:rPr lang="el-GR" sz="2800" baseline="-25000" dirty="0" smtClean="0">
                <a:latin typeface="Corbel" pitchFamily="34" charset="0"/>
                <a:cs typeface="Times New Roman" pitchFamily="18" charset="0"/>
              </a:rPr>
              <a:t>2</a:t>
            </a:r>
            <a:r>
              <a:rPr lang="el-GR" sz="2800" dirty="0" smtClean="0">
                <a:latin typeface="Corbel" pitchFamily="34" charset="0"/>
                <a:cs typeface="Times New Roman" pitchFamily="18" charset="0"/>
              </a:rPr>
              <a:t>) </a:t>
            </a:r>
          </a:p>
          <a:p>
            <a:pPr algn="just">
              <a:lnSpc>
                <a:spcPct val="80000"/>
              </a:lnSpc>
              <a:buClr>
                <a:schemeClr val="accent4">
                  <a:lumMod val="75000"/>
                </a:schemeClr>
              </a:buClr>
              <a:buFont typeface="Wingdings" pitchFamily="2" charset="2"/>
              <a:buChar char="§"/>
            </a:pPr>
            <a:endParaRPr lang="el-GR" sz="2800" dirty="0" smtClean="0">
              <a:latin typeface="Corbel" pitchFamily="34" charset="0"/>
              <a:cs typeface="Times New Roman" pitchFamily="18" charset="0"/>
            </a:endParaRPr>
          </a:p>
          <a:p>
            <a:pPr algn="just">
              <a:lnSpc>
                <a:spcPct val="80000"/>
              </a:lnSpc>
              <a:buClr>
                <a:schemeClr val="accent4">
                  <a:lumMod val="75000"/>
                </a:schemeClr>
              </a:buClr>
              <a:buFont typeface="Wingdings" pitchFamily="2" charset="2"/>
              <a:buChar char="§"/>
            </a:pPr>
            <a:r>
              <a:rPr lang="el-GR" sz="2800" dirty="0" smtClean="0">
                <a:latin typeface="Corbel" pitchFamily="34" charset="0"/>
                <a:cs typeface="Times New Roman" pitchFamily="18" charset="0"/>
              </a:rPr>
              <a:t>Οι </a:t>
            </a:r>
            <a:r>
              <a:rPr lang="el-GR" sz="2800" b="1" u="sng" dirty="0" smtClean="0">
                <a:latin typeface="Corbel" pitchFamily="34" charset="0"/>
                <a:cs typeface="Times New Roman" pitchFamily="18" charset="0"/>
              </a:rPr>
              <a:t>δευτερογενείς ρύποι</a:t>
            </a:r>
            <a:r>
              <a:rPr lang="el-GR" sz="2800" b="1" dirty="0" smtClean="0">
                <a:latin typeface="Corbel" pitchFamily="34" charset="0"/>
                <a:cs typeface="Times New Roman" pitchFamily="18" charset="0"/>
              </a:rPr>
              <a:t> </a:t>
            </a:r>
            <a:r>
              <a:rPr lang="el-GR" sz="2800" dirty="0" smtClean="0">
                <a:latin typeface="Corbel" pitchFamily="34" charset="0"/>
                <a:cs typeface="Times New Roman" pitchFamily="18" charset="0"/>
              </a:rPr>
              <a:t>σχηματίζονται στην ατμόσφαιρα από τους πρωτογενείς με χημικές αντιδράσεις που γίνονται είτε μεταξύ τους είτε με τα φυσικά συστατικά της ατμόσφαιρας με συμμετοχή του ηλιακού φωτός, της θερμοκρασίας και της υγρασίας. Σημαντικότεροι είναι το μονοξείδιο του αζώτου (NO), το διοξείδιο του αζώτου (NO</a:t>
            </a:r>
            <a:r>
              <a:rPr lang="el-GR" sz="2800" baseline="-25000" dirty="0" smtClean="0">
                <a:latin typeface="Corbel" pitchFamily="34" charset="0"/>
                <a:cs typeface="Times New Roman" pitchFamily="18" charset="0"/>
              </a:rPr>
              <a:t>2</a:t>
            </a:r>
            <a:r>
              <a:rPr lang="el-GR" sz="2800" dirty="0" smtClean="0">
                <a:latin typeface="Corbel" pitchFamily="34" charset="0"/>
                <a:cs typeface="Times New Roman" pitchFamily="18" charset="0"/>
              </a:rPr>
              <a:t>) και το </a:t>
            </a:r>
            <a:r>
              <a:rPr lang="el-GR" sz="2800" dirty="0" err="1" smtClean="0">
                <a:latin typeface="Corbel" pitchFamily="34" charset="0"/>
                <a:cs typeface="Times New Roman" pitchFamily="18" charset="0"/>
              </a:rPr>
              <a:t>όζoν</a:t>
            </a:r>
            <a:r>
              <a:rPr lang="el-GR" sz="2800" dirty="0" smtClean="0">
                <a:latin typeface="Corbel" pitchFamily="34" charset="0"/>
                <a:cs typeface="Times New Roman" pitchFamily="18" charset="0"/>
              </a:rPr>
              <a:t> (O</a:t>
            </a:r>
            <a:r>
              <a:rPr lang="el-GR" sz="2800" baseline="-25000" dirty="0" smtClean="0">
                <a:latin typeface="Corbel" pitchFamily="34" charset="0"/>
                <a:cs typeface="Times New Roman" pitchFamily="18" charset="0"/>
              </a:rPr>
              <a:t>3</a:t>
            </a:r>
            <a:r>
              <a:rPr lang="el-GR" sz="2800" dirty="0" smtClean="0">
                <a:latin typeface="Corbel" pitchFamily="34" charset="0"/>
                <a:cs typeface="Times New Roman" pitchFamily="18" charset="0"/>
              </a:rPr>
              <a:t>)</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57356" y="274638"/>
            <a:ext cx="6215106" cy="725470"/>
          </a:xfrm>
          <a:blipFill dpi="0" rotWithShape="1">
            <a:blip r:embed="rId2" cstate="print"/>
            <a:srcRect/>
            <a:tile tx="0" ty="0" sx="100000" sy="100000" flip="none" algn="tl"/>
          </a:blipFill>
        </p:spPr>
        <p:txBody>
          <a:bodyPr>
            <a:normAutofit/>
          </a:bodyPr>
          <a:lstStyle/>
          <a:p>
            <a:pPr algn="ctr"/>
            <a:r>
              <a:rPr lang="el-GR" sz="3200" b="1" dirty="0" smtClean="0"/>
              <a:t>Οξείδια του Αζώτου</a:t>
            </a:r>
            <a:endParaRPr lang="el-GR" sz="3200" b="1" dirty="0"/>
          </a:p>
        </p:txBody>
      </p:sp>
      <p:sp>
        <p:nvSpPr>
          <p:cNvPr id="3" name="2 - Θέση περιεχομένου"/>
          <p:cNvSpPr>
            <a:spLocks noGrp="1"/>
          </p:cNvSpPr>
          <p:nvPr>
            <p:ph idx="1"/>
          </p:nvPr>
        </p:nvSpPr>
        <p:spPr>
          <a:blipFill dpi="0" rotWithShape="1">
            <a:blip r:embed="rId2" cstate="print"/>
            <a:srcRect/>
            <a:tile tx="0" ty="0" sx="100000" sy="100000" flip="none" algn="tl"/>
          </a:blipFill>
        </p:spPr>
        <p:txBody>
          <a:bodyPr/>
          <a:lstStyle/>
          <a:p>
            <a:pPr>
              <a:buClr>
                <a:schemeClr val="accent4">
                  <a:lumMod val="75000"/>
                </a:schemeClr>
              </a:buClr>
            </a:pPr>
            <a:r>
              <a:rPr lang="el-GR" dirty="0" smtClean="0"/>
              <a:t>Μονοξείδιο αζώτου (ΝΟ)</a:t>
            </a:r>
          </a:p>
          <a:p>
            <a:pPr>
              <a:buClr>
                <a:schemeClr val="accent4">
                  <a:lumMod val="75000"/>
                </a:schemeClr>
              </a:buClr>
            </a:pPr>
            <a:r>
              <a:rPr lang="el-GR" dirty="0" smtClean="0"/>
              <a:t>Διοξείδιο αζώτου (ΝΟ</a:t>
            </a:r>
            <a:r>
              <a:rPr lang="el-GR" baseline="-25000" dirty="0" smtClean="0"/>
              <a:t>2</a:t>
            </a:r>
            <a:r>
              <a:rPr lang="el-GR" dirty="0" smtClean="0"/>
              <a:t>)</a:t>
            </a:r>
          </a:p>
          <a:p>
            <a:pPr>
              <a:buClr>
                <a:schemeClr val="accent4">
                  <a:lumMod val="75000"/>
                </a:schemeClr>
              </a:buClr>
            </a:pPr>
            <a:r>
              <a:rPr lang="el-GR" dirty="0" smtClean="0"/>
              <a:t>Υποξείδιο του αζώτου ή </a:t>
            </a:r>
            <a:r>
              <a:rPr lang="el-GR" dirty="0" err="1" smtClean="0"/>
              <a:t>διαζωτοξείδιο</a:t>
            </a:r>
            <a:r>
              <a:rPr lang="el-GR" dirty="0" smtClean="0"/>
              <a:t> (Ν</a:t>
            </a:r>
            <a:r>
              <a:rPr lang="el-GR" baseline="-25000" dirty="0" smtClean="0"/>
              <a:t>2</a:t>
            </a:r>
            <a:r>
              <a:rPr lang="el-GR" dirty="0" smtClean="0"/>
              <a:t>Ο)</a:t>
            </a:r>
          </a:p>
          <a:p>
            <a:pPr>
              <a:buClr>
                <a:schemeClr val="accent4">
                  <a:lumMod val="75000"/>
                </a:schemeClr>
              </a:buClr>
            </a:pPr>
            <a:r>
              <a:rPr lang="el-GR" dirty="0" smtClean="0"/>
              <a:t>Αμμωνία (ΝΗ</a:t>
            </a:r>
            <a:r>
              <a:rPr lang="el-GR" baseline="-25000" dirty="0" smtClean="0"/>
              <a:t>3</a:t>
            </a:r>
            <a:r>
              <a:rPr lang="el-GR" dirty="0" smtClean="0"/>
              <a:t>)</a:t>
            </a:r>
            <a:endParaRPr lang="el-GR" baseline="-25000" dirty="0" smtClean="0"/>
          </a:p>
          <a:p>
            <a:pPr>
              <a:buClr>
                <a:schemeClr val="accent4">
                  <a:lumMod val="75000"/>
                </a:schemeClr>
              </a:buClr>
            </a:pPr>
            <a:endParaRPr lang="el-GR" baseline="-25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428604"/>
            <a:ext cx="7498080" cy="5819796"/>
          </a:xfrm>
          <a:blipFill dpi="0" rotWithShape="1">
            <a:blip r:embed="rId2" cstate="print"/>
            <a:srcRect/>
            <a:tile tx="0" ty="0" sx="100000" sy="100000" flip="none" algn="tl"/>
          </a:blipFill>
        </p:spPr>
        <p:txBody>
          <a:bodyPr>
            <a:normAutofit/>
          </a:bodyPr>
          <a:lstStyle/>
          <a:p>
            <a:pPr marL="341313" indent="-341313">
              <a:spcBef>
                <a:spcPts val="400"/>
              </a:spcBef>
              <a:buClr>
                <a:srgbClr val="000000"/>
              </a:buClr>
              <a:buSzPct val="10000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sz="2600" b="1" u="sng" dirty="0" smtClean="0">
                <a:solidFill>
                  <a:srgbClr val="000000"/>
                </a:solidFill>
                <a:ea typeface="SimSun" pitchFamily="2" charset="-122"/>
                <a:cs typeface="Mangal" pitchFamily="18" charset="0"/>
              </a:rPr>
              <a:t>Διοξείδιο του αζώτου</a:t>
            </a:r>
          </a:p>
          <a:p>
            <a:pPr marL="341313" indent="-341313">
              <a:spcBef>
                <a:spcPts val="400"/>
              </a:spcBef>
              <a:buClr>
                <a:srgbClr val="000000"/>
              </a:buClr>
              <a:buSzPct val="10000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sz="2600" dirty="0" smtClean="0">
                <a:solidFill>
                  <a:srgbClr val="000000"/>
                </a:solidFill>
                <a:ea typeface="SimSun" pitchFamily="2" charset="-122"/>
                <a:cs typeface="Mangal" pitchFamily="18" charset="0"/>
              </a:rPr>
              <a:t>	 Είναι αέριο με </a:t>
            </a:r>
            <a:r>
              <a:rPr lang="el-GR" sz="2600" dirty="0" err="1" smtClean="0">
                <a:solidFill>
                  <a:srgbClr val="000000"/>
                </a:solidFill>
                <a:ea typeface="SimSun" pitchFamily="2" charset="-122"/>
                <a:cs typeface="Mangal" pitchFamily="18" charset="0"/>
              </a:rPr>
              <a:t>ερυθροκάστανο</a:t>
            </a:r>
            <a:r>
              <a:rPr lang="el-GR" sz="2600" dirty="0" smtClean="0">
                <a:solidFill>
                  <a:srgbClr val="000000"/>
                </a:solidFill>
                <a:ea typeface="SimSun" pitchFamily="2" charset="-122"/>
                <a:cs typeface="Mangal" pitchFamily="18" charset="0"/>
              </a:rPr>
              <a:t> χρώμα και ιδιάζουσα οσμή. Σε υψηλές συγκεντρώσεις δίνει το χαρακτηριστικό χρώμα του στην όψη του ουρανού στις αστικές περιοχές.</a:t>
            </a:r>
          </a:p>
          <a:p>
            <a:pPr marL="341313" indent="-341313">
              <a:spcBef>
                <a:spcPts val="400"/>
              </a:spcBef>
              <a:buClr>
                <a:srgbClr val="000000"/>
              </a:buClr>
              <a:buSzPct val="10000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sz="2600" b="1" u="sng" dirty="0" smtClean="0">
                <a:solidFill>
                  <a:srgbClr val="000000"/>
                </a:solidFill>
                <a:ea typeface="SimSun" pitchFamily="2" charset="-122"/>
                <a:cs typeface="Mangal" pitchFamily="18" charset="0"/>
              </a:rPr>
              <a:t>Πηγές</a:t>
            </a:r>
          </a:p>
          <a:p>
            <a:pPr marL="341313" indent="-341313">
              <a:spcBef>
                <a:spcPts val="400"/>
              </a:spcBef>
              <a:buClr>
                <a:srgbClr val="000000"/>
              </a:buClr>
              <a:buSzPct val="10000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sz="2600" dirty="0" smtClean="0">
                <a:solidFill>
                  <a:srgbClr val="000000"/>
                </a:solidFill>
                <a:ea typeface="SimSun" pitchFamily="2" charset="-122"/>
                <a:cs typeface="Mangal" pitchFamily="18" charset="0"/>
              </a:rPr>
              <a:t>	Η χρήση καυσίμων κυρίως σε αυτοκίνητα αλλά και σε βιομηχανικούς καυστήρες ή σε σταθμούς ηλεκτροπαραγωγής παράγει μονοξείδιο του αζώτου. Αυτό με διάφορες χημικές αντιδράσεις που ενισχύονται με την παρουσία της ηλιακής ακτινοβολίας μετατρέπεται σε διοξείδιο του αζώτου.</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918" y="274638"/>
            <a:ext cx="7147770" cy="796908"/>
          </a:xfrm>
          <a:blipFill dpi="0" rotWithShape="1">
            <a:blip r:embed="rId3" cstate="print"/>
            <a:srcRect/>
            <a:tile tx="0" ty="0" sx="100000" sy="100000" flip="none" algn="tl"/>
          </a:blipFill>
        </p:spPr>
        <p:txBody>
          <a:bodyPr>
            <a:noAutofit/>
          </a:bodyPr>
          <a:lstStyle/>
          <a:p>
            <a:pPr algn="ctr"/>
            <a:r>
              <a:rPr lang="el-GR" sz="3200" b="1" dirty="0" smtClean="0"/>
              <a:t>Φωτοχημικός κύκλος οξειδίων του αζώτου</a:t>
            </a:r>
            <a:endParaRPr lang="el-GR" sz="3200" b="1" dirty="0"/>
          </a:p>
        </p:txBody>
      </p:sp>
      <p:sp>
        <p:nvSpPr>
          <p:cNvPr id="3" name="2 - Θέση περιεχομένου"/>
          <p:cNvSpPr>
            <a:spLocks noGrp="1"/>
          </p:cNvSpPr>
          <p:nvPr>
            <p:ph idx="1"/>
          </p:nvPr>
        </p:nvSpPr>
        <p:spPr>
          <a:blipFill dpi="0" rotWithShape="1">
            <a:blip r:embed="rId3" cstate="print"/>
            <a:srcRect/>
            <a:tile tx="0" ty="0" sx="100000" sy="100000" flip="none" algn="tl"/>
          </a:blipFill>
        </p:spPr>
        <p:txBody>
          <a:bodyPr>
            <a:normAutofit/>
          </a:bodyPr>
          <a:lstStyle/>
          <a:p>
            <a:endParaRPr lang="el-GR" dirty="0" smtClean="0"/>
          </a:p>
          <a:p>
            <a:endParaRPr lang="el-GR" dirty="0" smtClean="0"/>
          </a:p>
          <a:p>
            <a:endParaRPr lang="el-GR" dirty="0" smtClean="0"/>
          </a:p>
          <a:p>
            <a:pPr>
              <a:buNone/>
            </a:pPr>
            <a:endParaRPr lang="el-GR" dirty="0" smtClean="0"/>
          </a:p>
          <a:p>
            <a:pPr>
              <a:buClr>
                <a:schemeClr val="accent4">
                  <a:lumMod val="75000"/>
                </a:schemeClr>
              </a:buClr>
            </a:pPr>
            <a:r>
              <a:rPr lang="el-GR" sz="2600" dirty="0" smtClean="0"/>
              <a:t>Ο χρόνος παραμονής τους ανέρχεται σε μερικές μέρες.</a:t>
            </a:r>
          </a:p>
          <a:p>
            <a:pPr>
              <a:buClr>
                <a:schemeClr val="accent4">
                  <a:lumMod val="75000"/>
                </a:schemeClr>
              </a:buClr>
            </a:pPr>
            <a:r>
              <a:rPr lang="el-GR" sz="2600" dirty="0" smtClean="0"/>
              <a:t>Απομακρύνονται είτε ως νιτρικό οξύ και νιτρικά άλατα είτε με χημικές αντιδράσεις που οδηγούν σε δευτερογενείς ρύπους.</a:t>
            </a:r>
            <a:endParaRPr lang="el-GR" sz="2600" dirty="0"/>
          </a:p>
        </p:txBody>
      </p:sp>
      <p:graphicFrame>
        <p:nvGraphicFramePr>
          <p:cNvPr id="10242" name="Object 2"/>
          <p:cNvGraphicFramePr>
            <a:graphicFrameLocks noChangeAspect="1"/>
          </p:cNvGraphicFramePr>
          <p:nvPr/>
        </p:nvGraphicFramePr>
        <p:xfrm>
          <a:off x="2643174" y="1571612"/>
          <a:ext cx="5143536" cy="1843098"/>
        </p:xfrm>
        <a:graphic>
          <a:graphicData uri="http://schemas.openxmlformats.org/presentationml/2006/ole">
            <p:oleObj spid="_x0000_s10242" name="Equation" r:id="rId4" imgW="2057400" imgH="68580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85852" y="500042"/>
            <a:ext cx="7606628" cy="6025302"/>
          </a:xfrm>
          <a:blipFill dpi="0" rotWithShape="1">
            <a:blip r:embed="rId3" cstate="print"/>
            <a:srcRect/>
            <a:tile tx="0" ty="0" sx="100000" sy="100000" flip="none" algn="tl"/>
          </a:blipFill>
        </p:spPr>
        <p:txBody>
          <a:bodyPr>
            <a:normAutofit/>
          </a:bodyPr>
          <a:lstStyle/>
          <a:p>
            <a:pPr>
              <a:buClr>
                <a:schemeClr val="accent4">
                  <a:lumMod val="75000"/>
                </a:schemeClr>
              </a:buClr>
            </a:pPr>
            <a:r>
              <a:rPr lang="el-GR" b="1" dirty="0" smtClean="0"/>
              <a:t>Ατμόσφαιρα</a:t>
            </a:r>
            <a:r>
              <a:rPr lang="el-GR" dirty="0" smtClean="0"/>
              <a:t>                Μείγμα των αερίων που περικλείουν τη γη με τη μορφή λεπτού στρώματος</a:t>
            </a:r>
          </a:p>
          <a:p>
            <a:pPr>
              <a:buClr>
                <a:schemeClr val="accent4">
                  <a:lumMod val="75000"/>
                </a:schemeClr>
              </a:buClr>
            </a:pPr>
            <a:r>
              <a:rPr lang="el-GR" dirty="0" smtClean="0"/>
              <a:t>Σύσταση, πυκνότητα &amp; η θερμοκρασία</a:t>
            </a:r>
          </a:p>
          <a:p>
            <a:pPr>
              <a:buNone/>
            </a:pPr>
            <a:r>
              <a:rPr lang="el-GR" dirty="0" smtClean="0"/>
              <a:t>                    ύψος</a:t>
            </a:r>
          </a:p>
          <a:p>
            <a:pPr>
              <a:buClr>
                <a:schemeClr val="accent4">
                  <a:lumMod val="75000"/>
                </a:schemeClr>
              </a:buClr>
            </a:pPr>
            <a:r>
              <a:rPr lang="el-GR" dirty="0" smtClean="0"/>
              <a:t>Η ατμόσφαιρα                    προστατευτικός μανδύας</a:t>
            </a:r>
          </a:p>
          <a:p>
            <a:pPr algn="just">
              <a:buClr>
                <a:schemeClr val="accent4">
                  <a:lumMod val="75000"/>
                </a:schemeClr>
              </a:buClr>
              <a:buFont typeface="Wingdings" pitchFamily="2" charset="2"/>
              <a:buChar char="ü"/>
            </a:pPr>
            <a:r>
              <a:rPr lang="el-GR" dirty="0" smtClean="0"/>
              <a:t>Απορροφά την ηλιακή ακτινοβολία</a:t>
            </a:r>
          </a:p>
          <a:p>
            <a:pPr algn="just">
              <a:buClr>
                <a:schemeClr val="accent4">
                  <a:lumMod val="75000"/>
                </a:schemeClr>
              </a:buClr>
              <a:buFont typeface="Wingdings" pitchFamily="2" charset="2"/>
              <a:buChar char="ü"/>
            </a:pPr>
            <a:r>
              <a:rPr lang="el-GR" dirty="0" smtClean="0"/>
              <a:t>Απορροφά την υπέρυθρη ακτινοβολία</a:t>
            </a:r>
          </a:p>
          <a:p>
            <a:pPr algn="just">
              <a:buClr>
                <a:schemeClr val="accent4">
                  <a:lumMod val="75000"/>
                </a:schemeClr>
              </a:buClr>
              <a:buFont typeface="Wingdings" pitchFamily="2" charset="2"/>
              <a:buChar char="ü"/>
            </a:pPr>
            <a:r>
              <a:rPr lang="el-GR" dirty="0" smtClean="0"/>
              <a:t>Απορροφά την ακτινοβολία που εκπέμπεται από το έδαφος</a:t>
            </a:r>
          </a:p>
          <a:p>
            <a:pPr algn="just">
              <a:buFont typeface="Wingdings" pitchFamily="2" charset="2"/>
              <a:buChar char="ü"/>
            </a:pPr>
            <a:endParaRPr lang="el-GR" dirty="0" smtClean="0"/>
          </a:p>
          <a:p>
            <a:pPr algn="just">
              <a:buFont typeface="Wingdings" pitchFamily="2" charset="2"/>
              <a:buChar char="ü"/>
            </a:pPr>
            <a:endParaRPr lang="el-GR" dirty="0"/>
          </a:p>
        </p:txBody>
      </p:sp>
      <p:sp>
        <p:nvSpPr>
          <p:cNvPr id="5" name="4 - Δεξιό βέλος"/>
          <p:cNvSpPr/>
          <p:nvPr/>
        </p:nvSpPr>
        <p:spPr>
          <a:xfrm>
            <a:off x="4286248" y="571480"/>
            <a:ext cx="978408" cy="484632"/>
          </a:xfrm>
          <a:prstGeom prst="rightArrow">
            <a:avLst/>
          </a:prstGeom>
          <a:solidFill>
            <a:schemeClr val="accent4">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1928794" y="2714620"/>
            <a:ext cx="978408" cy="484632"/>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4714876" y="3214686"/>
            <a:ext cx="978408" cy="484632"/>
          </a:xfrm>
          <a:prstGeom prst="rightArrow">
            <a:avLst/>
          </a:prstGeom>
          <a:no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εξιό βέλος"/>
          <p:cNvSpPr/>
          <p:nvPr/>
        </p:nvSpPr>
        <p:spPr>
          <a:xfrm>
            <a:off x="4714876" y="3214686"/>
            <a:ext cx="978408" cy="484632"/>
          </a:xfrm>
          <a:prstGeom prst="rightArrow">
            <a:avLst/>
          </a:prstGeom>
          <a:solidFill>
            <a:schemeClr val="accent4">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blipFill dpi="0" rotWithShape="1">
            <a:blip r:embed="rId2" cstate="print"/>
            <a:srcRect/>
            <a:tile tx="0" ty="0" sx="100000" sy="100000" flip="none" algn="tl"/>
          </a:blipFill>
        </p:spPr>
        <p:txBody>
          <a:bodyPr/>
          <a:lstStyle/>
          <a:p>
            <a:pPr algn="ctr"/>
            <a:r>
              <a:rPr lang="el-GR" b="1" dirty="0" smtClean="0"/>
              <a:t>Τοξικότητα</a:t>
            </a:r>
            <a:endParaRPr lang="el-GR" b="1" dirty="0"/>
          </a:p>
        </p:txBody>
      </p:sp>
      <p:sp>
        <p:nvSpPr>
          <p:cNvPr id="3" name="2 - Θέση περιεχομένου"/>
          <p:cNvSpPr>
            <a:spLocks noGrp="1"/>
          </p:cNvSpPr>
          <p:nvPr>
            <p:ph idx="1"/>
          </p:nvPr>
        </p:nvSpPr>
        <p:spPr>
          <a:xfrm>
            <a:off x="1435608" y="1428736"/>
            <a:ext cx="7498080" cy="4819664"/>
          </a:xfrm>
          <a:blipFill dpi="0" rotWithShape="1">
            <a:blip r:embed="rId2" cstate="print"/>
            <a:srcRect/>
            <a:tile tx="0" ty="0" sx="100000" sy="100000" flip="none" algn="tl"/>
          </a:blipFill>
        </p:spPr>
        <p:txBody>
          <a:bodyPr>
            <a:normAutofit/>
          </a:bodyPr>
          <a:lstStyle/>
          <a:p>
            <a:pPr>
              <a:buClr>
                <a:schemeClr val="accent4">
                  <a:lumMod val="75000"/>
                </a:schemeClr>
              </a:buClr>
            </a:pPr>
            <a:r>
              <a:rPr lang="el-GR" sz="2800" dirty="0" smtClean="0"/>
              <a:t>Είναι τοξικές ενώσεις με δυσμενείς επιπτώσεις στα ζώα, στους ανθρώπους και στα φυτά.</a:t>
            </a:r>
          </a:p>
          <a:p>
            <a:pPr>
              <a:buClr>
                <a:schemeClr val="accent4">
                  <a:lumMod val="75000"/>
                </a:schemeClr>
              </a:buClr>
            </a:pPr>
            <a:r>
              <a:rPr lang="el-GR" sz="2800" dirty="0" smtClean="0"/>
              <a:t>Το ΝΟ προκαλεί παράλυση και σπασμούς του νευρικού συστήματος</a:t>
            </a:r>
          </a:p>
          <a:p>
            <a:pPr>
              <a:buClr>
                <a:schemeClr val="accent4">
                  <a:lumMod val="75000"/>
                </a:schemeClr>
              </a:buClr>
            </a:pPr>
            <a:r>
              <a:rPr lang="el-GR" sz="2800" dirty="0" smtClean="0"/>
              <a:t>ΤΟ ΝΟ2 είναι ερεθιστικό για τα μάτια και τους πνεύμονες, προκαλεί πνευμονικό οίδημα.</a:t>
            </a:r>
          </a:p>
          <a:p>
            <a:pPr>
              <a:buClr>
                <a:schemeClr val="accent4">
                  <a:lumMod val="75000"/>
                </a:schemeClr>
              </a:buClr>
            </a:pPr>
            <a:r>
              <a:rPr lang="el-GR" sz="2800" dirty="0" smtClean="0"/>
              <a:t>Κ τα δύο ελαττώνουν την ανάπτυξη των φυτών </a:t>
            </a:r>
            <a:endParaRPr lang="el-G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285728"/>
            <a:ext cx="7076332" cy="725470"/>
          </a:xfrm>
          <a:blipFill dpi="0" rotWithShape="1">
            <a:blip r:embed="rId3" cstate="print"/>
            <a:srcRect/>
            <a:tile tx="0" ty="0" sx="100000" sy="100000" flip="none" algn="tl"/>
          </a:blipFill>
        </p:spPr>
        <p:txBody>
          <a:bodyPr>
            <a:normAutofit/>
          </a:bodyPr>
          <a:lstStyle/>
          <a:p>
            <a:pPr algn="ctr"/>
            <a:r>
              <a:rPr lang="el-GR" sz="3600" b="1" dirty="0" smtClean="0"/>
              <a:t>Οξείδια του </a:t>
            </a:r>
            <a:r>
              <a:rPr lang="en-US" sz="3600" b="1" dirty="0" smtClean="0"/>
              <a:t>S, SOx</a:t>
            </a:r>
            <a:endParaRPr lang="el-GR" sz="3600" b="1" dirty="0"/>
          </a:p>
        </p:txBody>
      </p:sp>
      <p:sp>
        <p:nvSpPr>
          <p:cNvPr id="3" name="2 - Θέση περιεχομένου"/>
          <p:cNvSpPr>
            <a:spLocks noGrp="1"/>
          </p:cNvSpPr>
          <p:nvPr>
            <p:ph idx="1"/>
          </p:nvPr>
        </p:nvSpPr>
        <p:spPr>
          <a:xfrm>
            <a:off x="1187624" y="1196752"/>
            <a:ext cx="7746064" cy="5446958"/>
          </a:xfrm>
          <a:blipFill dpi="0" rotWithShape="1">
            <a:blip r:embed="rId3" cstate="print"/>
            <a:srcRect/>
            <a:tile tx="0" ty="0" sx="100000" sy="100000" flip="none" algn="tl"/>
          </a:blipFill>
        </p:spPr>
        <p:txBody>
          <a:bodyPr>
            <a:normAutofit/>
          </a:bodyPr>
          <a:lstStyle/>
          <a:p>
            <a:pPr>
              <a:buClr>
                <a:schemeClr val="accent4">
                  <a:lumMod val="75000"/>
                </a:schemeClr>
              </a:buClr>
            </a:pPr>
            <a:r>
              <a:rPr lang="en-US" sz="2800" dirty="0" smtClean="0"/>
              <a:t>SO</a:t>
            </a:r>
            <a:r>
              <a:rPr lang="en-US" sz="2800" baseline="-25000" dirty="0" smtClean="0"/>
              <a:t>2</a:t>
            </a:r>
          </a:p>
          <a:p>
            <a:pPr>
              <a:buClr>
                <a:schemeClr val="accent4">
                  <a:lumMod val="75000"/>
                </a:schemeClr>
              </a:buClr>
            </a:pPr>
            <a:r>
              <a:rPr lang="en-US" sz="2800" dirty="0" smtClean="0"/>
              <a:t>SO</a:t>
            </a:r>
            <a:r>
              <a:rPr lang="en-US" sz="2800" baseline="-25000" dirty="0" smtClean="0"/>
              <a:t>3</a:t>
            </a:r>
          </a:p>
          <a:p>
            <a:pPr>
              <a:buClr>
                <a:schemeClr val="accent4">
                  <a:lumMod val="75000"/>
                </a:schemeClr>
              </a:buClr>
            </a:pPr>
            <a:r>
              <a:rPr lang="el-GR" sz="2800" dirty="0" smtClean="0"/>
              <a:t>Θειικό Οξύ (Η</a:t>
            </a:r>
            <a:r>
              <a:rPr lang="el-GR" sz="2800" baseline="-25000" dirty="0" smtClean="0"/>
              <a:t>2</a:t>
            </a:r>
            <a:r>
              <a:rPr lang="en-US" sz="2800" dirty="0" smtClean="0"/>
              <a:t>SO</a:t>
            </a:r>
            <a:r>
              <a:rPr lang="en-US" sz="2800" baseline="-25000" dirty="0" smtClean="0"/>
              <a:t>4</a:t>
            </a:r>
            <a:r>
              <a:rPr lang="en-US" sz="2800" dirty="0" smtClean="0"/>
              <a:t>)</a:t>
            </a:r>
            <a:endParaRPr lang="el-GR" sz="2800" dirty="0" smtClean="0"/>
          </a:p>
          <a:p>
            <a:pPr>
              <a:buClr>
                <a:schemeClr val="accent4">
                  <a:lumMod val="75000"/>
                </a:schemeClr>
              </a:buClr>
            </a:pPr>
            <a:r>
              <a:rPr lang="el-GR" sz="2800" dirty="0" smtClean="0"/>
              <a:t>Υδρόθειο (Η2</a:t>
            </a:r>
            <a:r>
              <a:rPr lang="en-US" sz="2800" dirty="0" smtClean="0"/>
              <a:t>S)</a:t>
            </a:r>
          </a:p>
          <a:p>
            <a:pPr algn="ctr">
              <a:buNone/>
            </a:pPr>
            <a:r>
              <a:rPr lang="el-GR" sz="2800" dirty="0" smtClean="0"/>
              <a:t>Οφείλονται σε φυσικές &amp; ανθρωπογενείς πηγές</a:t>
            </a:r>
            <a:endParaRPr lang="en-US" sz="2800" dirty="0" smtClean="0"/>
          </a:p>
          <a:p>
            <a:pPr algn="just">
              <a:buClr>
                <a:schemeClr val="accent4">
                  <a:lumMod val="75000"/>
                </a:schemeClr>
              </a:buClr>
              <a:buFont typeface="Wingdings" pitchFamily="2" charset="2"/>
              <a:buChar char="ü"/>
            </a:pPr>
            <a:r>
              <a:rPr lang="el-GR" sz="2800" b="1" dirty="0" smtClean="0"/>
              <a:t>Φυσικές</a:t>
            </a:r>
            <a:r>
              <a:rPr lang="en-US" sz="2800" b="1" dirty="0" smtClean="0"/>
              <a:t>:</a:t>
            </a:r>
            <a:r>
              <a:rPr lang="el-GR" sz="2800" b="1" dirty="0" smtClean="0"/>
              <a:t> </a:t>
            </a:r>
            <a:r>
              <a:rPr lang="el-GR" sz="2800" dirty="0" smtClean="0"/>
              <a:t>ηφαίστεια, ωκεανοί, αποσύνθεση οργανικών ενώσεων</a:t>
            </a:r>
          </a:p>
          <a:p>
            <a:pPr algn="just">
              <a:buClr>
                <a:schemeClr val="accent4">
                  <a:lumMod val="75000"/>
                </a:schemeClr>
              </a:buClr>
              <a:buFont typeface="Wingdings" pitchFamily="2" charset="2"/>
              <a:buChar char="ü"/>
            </a:pPr>
            <a:r>
              <a:rPr lang="el-GR" sz="2800" b="1" dirty="0" smtClean="0"/>
              <a:t>Ανθρωπογενείς</a:t>
            </a:r>
            <a:r>
              <a:rPr lang="en-US" sz="2800" b="1" dirty="0" smtClean="0"/>
              <a:t>: </a:t>
            </a:r>
            <a:r>
              <a:rPr lang="el-GR" sz="2800" dirty="0" smtClean="0"/>
              <a:t>καύση ξύλων, καύσεις ορυκτού θείου…</a:t>
            </a:r>
          </a:p>
          <a:p>
            <a:pPr algn="just">
              <a:buClr>
                <a:schemeClr val="accent4">
                  <a:lumMod val="75000"/>
                </a:schemeClr>
              </a:buClr>
              <a:buFont typeface="Wingdings" pitchFamily="2" charset="2"/>
              <a:buChar char="ü"/>
            </a:pPr>
            <a:endParaRPr lang="el-GR" sz="2800" dirty="0" smtClean="0"/>
          </a:p>
        </p:txBody>
      </p:sp>
      <p:graphicFrame>
        <p:nvGraphicFramePr>
          <p:cNvPr id="11266" name="Object 2"/>
          <p:cNvGraphicFramePr>
            <a:graphicFrameLocks noChangeAspect="1"/>
          </p:cNvGraphicFramePr>
          <p:nvPr/>
        </p:nvGraphicFramePr>
        <p:xfrm>
          <a:off x="3500430" y="5643577"/>
          <a:ext cx="3214710" cy="785819"/>
        </p:xfrm>
        <a:graphic>
          <a:graphicData uri="http://schemas.openxmlformats.org/presentationml/2006/ole">
            <p:oleObj spid="_x0000_s11266" name="Equation" r:id="rId4" imgW="1206360" imgH="457200" progId="Equation.DSMT4">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285728"/>
            <a:ext cx="7076332" cy="725470"/>
          </a:xfrm>
          <a:blipFill dpi="0" rotWithShape="1">
            <a:blip r:embed="rId2" cstate="print"/>
            <a:srcRect/>
            <a:tile tx="0" ty="0" sx="100000" sy="100000" flip="none" algn="tl"/>
          </a:blipFill>
        </p:spPr>
        <p:txBody>
          <a:bodyPr>
            <a:normAutofit/>
          </a:bodyPr>
          <a:lstStyle/>
          <a:p>
            <a:pPr algn="ctr"/>
            <a:r>
              <a:rPr lang="el-GR" sz="3600" b="1" dirty="0" smtClean="0"/>
              <a:t>Απομάκρυνση του </a:t>
            </a:r>
            <a:r>
              <a:rPr lang="en-US" sz="3600" b="1" dirty="0" smtClean="0"/>
              <a:t>SO</a:t>
            </a:r>
            <a:r>
              <a:rPr lang="el-GR" sz="3600" b="1" dirty="0" smtClean="0"/>
              <a:t>2</a:t>
            </a:r>
            <a:endParaRPr lang="el-GR" sz="3600" b="1" dirty="0"/>
          </a:p>
        </p:txBody>
      </p:sp>
      <p:sp>
        <p:nvSpPr>
          <p:cNvPr id="3" name="2 - Θέση περιεχομένου"/>
          <p:cNvSpPr>
            <a:spLocks noGrp="1"/>
          </p:cNvSpPr>
          <p:nvPr>
            <p:ph idx="1"/>
          </p:nvPr>
        </p:nvSpPr>
        <p:spPr>
          <a:xfrm>
            <a:off x="1115616" y="1071546"/>
            <a:ext cx="7818072" cy="5572164"/>
          </a:xfrm>
          <a:blipFill>
            <a:blip r:embed="rId2" cstate="print"/>
            <a:tile tx="0" ty="0" sx="100000" sy="100000" flip="none" algn="tl"/>
          </a:blipFill>
        </p:spPr>
        <p:txBody>
          <a:bodyPr>
            <a:normAutofit/>
          </a:bodyPr>
          <a:lstStyle/>
          <a:p>
            <a:pPr marL="596646" indent="-514350" algn="just">
              <a:buClr>
                <a:schemeClr val="accent4">
                  <a:lumMod val="75000"/>
                </a:schemeClr>
              </a:buClr>
              <a:buFont typeface="+mj-lt"/>
              <a:buAutoNum type="arabicPeriod"/>
            </a:pPr>
            <a:r>
              <a:rPr lang="el-GR" sz="2800" dirty="0" smtClean="0"/>
              <a:t>Διάλυση του </a:t>
            </a:r>
            <a:r>
              <a:rPr lang="en-US" sz="2800" dirty="0" smtClean="0"/>
              <a:t>SO</a:t>
            </a:r>
            <a:r>
              <a:rPr lang="el-GR" sz="2800" baseline="-25000" dirty="0" smtClean="0"/>
              <a:t>2</a:t>
            </a:r>
            <a:r>
              <a:rPr lang="en-US" sz="2800" dirty="0" smtClean="0"/>
              <a:t> </a:t>
            </a:r>
            <a:r>
              <a:rPr lang="el-GR" sz="2800" dirty="0" smtClean="0"/>
              <a:t>στο νερό της βροχής</a:t>
            </a:r>
          </a:p>
          <a:p>
            <a:pPr marL="596646" indent="-514350" algn="just">
              <a:buClr>
                <a:schemeClr val="accent4">
                  <a:lumMod val="75000"/>
                </a:schemeClr>
              </a:buClr>
              <a:buFont typeface="+mj-lt"/>
              <a:buAutoNum type="arabicPeriod"/>
            </a:pPr>
            <a:endParaRPr lang="el-GR" sz="2800" dirty="0" smtClean="0"/>
          </a:p>
          <a:p>
            <a:pPr marL="596646" indent="-514350" algn="just">
              <a:buClr>
                <a:schemeClr val="accent4">
                  <a:lumMod val="75000"/>
                </a:schemeClr>
              </a:buClr>
              <a:buFont typeface="+mj-lt"/>
              <a:buAutoNum type="arabicPeriod"/>
            </a:pPr>
            <a:r>
              <a:rPr lang="el-GR" sz="2800" dirty="0" err="1" smtClean="0"/>
              <a:t>Φωτοοξείδωση</a:t>
            </a:r>
            <a:r>
              <a:rPr lang="el-GR" sz="2800" dirty="0" smtClean="0"/>
              <a:t> του</a:t>
            </a:r>
            <a:r>
              <a:rPr lang="en-US" sz="2800" baseline="-25000" dirty="0" smtClean="0"/>
              <a:t> </a:t>
            </a:r>
            <a:r>
              <a:rPr lang="en-US" sz="2800" dirty="0" smtClean="0"/>
              <a:t>SO</a:t>
            </a:r>
            <a:r>
              <a:rPr lang="el-GR" sz="2800" baseline="-25000" dirty="0" smtClean="0"/>
              <a:t>2</a:t>
            </a:r>
            <a:r>
              <a:rPr lang="en-US" sz="2800" dirty="0" smtClean="0"/>
              <a:t> </a:t>
            </a:r>
            <a:endParaRPr lang="el-GR" sz="2800" dirty="0" smtClean="0"/>
          </a:p>
          <a:p>
            <a:pPr marL="596646" indent="-514350" algn="just">
              <a:buClr>
                <a:schemeClr val="accent4">
                  <a:lumMod val="75000"/>
                </a:schemeClr>
              </a:buClr>
              <a:buFont typeface="+mj-lt"/>
              <a:buAutoNum type="arabicPeriod"/>
            </a:pPr>
            <a:endParaRPr lang="el-GR" sz="2800" dirty="0" smtClean="0"/>
          </a:p>
          <a:p>
            <a:pPr marL="596646" indent="-514350" algn="just">
              <a:buClr>
                <a:schemeClr val="accent4">
                  <a:lumMod val="75000"/>
                </a:schemeClr>
              </a:buClr>
              <a:buFont typeface="+mj-lt"/>
              <a:buAutoNum type="arabicPeriod"/>
            </a:pPr>
            <a:r>
              <a:rPr lang="el-GR" sz="2800" dirty="0" smtClean="0"/>
              <a:t>Απευθείας απόθεση του</a:t>
            </a:r>
            <a:r>
              <a:rPr lang="en-US" sz="2800" baseline="-25000" dirty="0" smtClean="0"/>
              <a:t> </a:t>
            </a:r>
            <a:r>
              <a:rPr lang="en-US" sz="2800" dirty="0" smtClean="0"/>
              <a:t>SO</a:t>
            </a:r>
            <a:r>
              <a:rPr lang="el-GR" sz="2800" baseline="-25000" dirty="0" smtClean="0"/>
              <a:t>2</a:t>
            </a:r>
            <a:r>
              <a:rPr lang="en-US" sz="2800" dirty="0" smtClean="0"/>
              <a:t> </a:t>
            </a:r>
            <a:r>
              <a:rPr lang="el-GR" sz="2800" dirty="0" smtClean="0"/>
              <a:t>στο έδαφος ή προσρόφησή του από το έδαφος και τα φύλλα των φυτών ή απόθεσή του στο έδαφος  προσροφημένο σε αιωρούμενα σωματίδια.</a:t>
            </a:r>
          </a:p>
          <a:p>
            <a:pPr marL="596646" indent="-514350" algn="just">
              <a:buClr>
                <a:schemeClr val="accent4">
                  <a:lumMod val="75000"/>
                </a:schemeClr>
              </a:buClr>
              <a:buFont typeface="+mj-lt"/>
              <a:buAutoNum type="arabicPeriod"/>
            </a:pPr>
            <a:endParaRPr lang="el-GR" sz="2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96908"/>
          </a:xfrm>
          <a:blipFill dpi="0" rotWithShape="1">
            <a:blip r:embed="rId2" cstate="print"/>
            <a:srcRect/>
            <a:tile tx="0" ty="0" sx="100000" sy="100000" flip="none" algn="tl"/>
          </a:blipFill>
        </p:spPr>
        <p:txBody>
          <a:bodyPr>
            <a:normAutofit/>
          </a:bodyPr>
          <a:lstStyle/>
          <a:p>
            <a:pPr algn="ctr"/>
            <a:r>
              <a:rPr lang="el-GR" sz="3600" b="1" dirty="0" smtClean="0"/>
              <a:t>Τοξικότητα</a:t>
            </a:r>
            <a:endParaRPr lang="el-GR" sz="3600" b="1" dirty="0"/>
          </a:p>
        </p:txBody>
      </p:sp>
      <p:sp>
        <p:nvSpPr>
          <p:cNvPr id="3" name="2 - Θέση περιεχομένου"/>
          <p:cNvSpPr>
            <a:spLocks noGrp="1"/>
          </p:cNvSpPr>
          <p:nvPr>
            <p:ph idx="1"/>
          </p:nvPr>
        </p:nvSpPr>
        <p:spPr>
          <a:xfrm>
            <a:off x="1187624" y="1447800"/>
            <a:ext cx="7746064" cy="4800600"/>
          </a:xfrm>
          <a:blipFill dpi="0" rotWithShape="1">
            <a:blip r:embed="rId2" cstate="print"/>
            <a:srcRect/>
            <a:tile tx="0" ty="0" sx="100000" sy="100000" flip="none" algn="tl"/>
          </a:blipFill>
        </p:spPr>
        <p:txBody>
          <a:bodyPr/>
          <a:lstStyle/>
          <a:p>
            <a:pPr>
              <a:buClr>
                <a:schemeClr val="accent4">
                  <a:lumMod val="75000"/>
                </a:schemeClr>
              </a:buClr>
            </a:pPr>
            <a:r>
              <a:rPr lang="en-US" dirty="0" smtClean="0"/>
              <a:t>SO</a:t>
            </a:r>
            <a:r>
              <a:rPr lang="en-US" baseline="-25000" dirty="0" smtClean="0"/>
              <a:t>2</a:t>
            </a:r>
            <a:r>
              <a:rPr lang="el-GR" baseline="-25000" dirty="0" smtClean="0"/>
              <a:t> </a:t>
            </a:r>
            <a:r>
              <a:rPr lang="el-GR" dirty="0" smtClean="0"/>
              <a:t>έχει δυσάρεστη και πνιγερή μορφή.</a:t>
            </a:r>
          </a:p>
          <a:p>
            <a:pPr>
              <a:buClr>
                <a:schemeClr val="accent4">
                  <a:lumMod val="75000"/>
                </a:schemeClr>
              </a:buClr>
            </a:pPr>
            <a:r>
              <a:rPr lang="en-US" dirty="0" smtClean="0"/>
              <a:t>C</a:t>
            </a:r>
            <a:r>
              <a:rPr lang="el-GR" dirty="0" smtClean="0"/>
              <a:t>&gt;20</a:t>
            </a:r>
            <a:r>
              <a:rPr lang="en-US" dirty="0" smtClean="0"/>
              <a:t>ppm </a:t>
            </a:r>
            <a:r>
              <a:rPr lang="el-GR" dirty="0" smtClean="0"/>
              <a:t>προκαλεί πνευμονικό οίδημα</a:t>
            </a:r>
            <a:endParaRPr lang="en-US" dirty="0" smtClean="0"/>
          </a:p>
          <a:p>
            <a:pPr>
              <a:buClr>
                <a:schemeClr val="accent4">
                  <a:lumMod val="75000"/>
                </a:schemeClr>
              </a:buClr>
            </a:pPr>
            <a:r>
              <a:rPr lang="en-US" dirty="0" smtClean="0"/>
              <a:t>C= 0,1-0,7ppm + </a:t>
            </a:r>
            <a:r>
              <a:rPr lang="el-GR" dirty="0" smtClean="0"/>
              <a:t>μακροχρόνια έκθεση αυξάνονται τα αναπνευστικά νοσήματα</a:t>
            </a:r>
          </a:p>
          <a:p>
            <a:pPr>
              <a:buClr>
                <a:schemeClr val="accent4">
                  <a:lumMod val="75000"/>
                </a:schemeClr>
              </a:buClr>
            </a:pPr>
            <a:r>
              <a:rPr lang="el-GR" dirty="0" smtClean="0"/>
              <a:t>Παρουσία καπνού κ ομίχλης αυξάνεται η θνησιμότητα</a:t>
            </a:r>
            <a:r>
              <a:rPr lang="en-US" dirty="0" smtClean="0"/>
              <a:t> </a:t>
            </a:r>
          </a:p>
          <a:p>
            <a:pPr>
              <a:buNone/>
            </a:pP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96908"/>
          </a:xfrm>
          <a:blipFill dpi="0" rotWithShape="1">
            <a:blip r:embed="rId2" cstate="print"/>
            <a:srcRect/>
            <a:tile tx="0" ty="0" sx="100000" sy="100000" flip="none" algn="tl"/>
          </a:blipFill>
        </p:spPr>
        <p:txBody>
          <a:bodyPr>
            <a:normAutofit/>
          </a:bodyPr>
          <a:lstStyle/>
          <a:p>
            <a:pPr algn="ctr"/>
            <a:r>
              <a:rPr lang="el-GR" sz="3600" b="1" dirty="0" smtClean="0"/>
              <a:t>Περιορισμός εκπομπών </a:t>
            </a:r>
            <a:r>
              <a:rPr lang="en-US" sz="3600" b="1" dirty="0" smtClean="0"/>
              <a:t>SO</a:t>
            </a:r>
            <a:r>
              <a:rPr lang="en-US" sz="3600" b="1" baseline="-25000" dirty="0" smtClean="0"/>
              <a:t>x</a:t>
            </a:r>
            <a:r>
              <a:rPr lang="el-GR" sz="3600" b="1" dirty="0" smtClean="0"/>
              <a:t> </a:t>
            </a:r>
            <a:endParaRPr lang="el-GR" sz="3600" b="1" dirty="0"/>
          </a:p>
        </p:txBody>
      </p:sp>
      <p:sp>
        <p:nvSpPr>
          <p:cNvPr id="3" name="2 - Θέση περιεχομένου"/>
          <p:cNvSpPr>
            <a:spLocks noGrp="1"/>
          </p:cNvSpPr>
          <p:nvPr>
            <p:ph idx="1"/>
          </p:nvPr>
        </p:nvSpPr>
        <p:spPr>
          <a:xfrm>
            <a:off x="1115616" y="1447800"/>
            <a:ext cx="7818072" cy="5005536"/>
          </a:xfrm>
          <a:blipFill dpi="0" rotWithShape="1">
            <a:blip r:embed="rId2" cstate="print"/>
            <a:srcRect/>
            <a:tile tx="0" ty="0" sx="100000" sy="100000" flip="none" algn="tl"/>
          </a:blipFill>
        </p:spPr>
        <p:txBody>
          <a:bodyPr/>
          <a:lstStyle/>
          <a:p>
            <a:pPr algn="just">
              <a:buClr>
                <a:schemeClr val="accent4">
                  <a:lumMod val="75000"/>
                </a:schemeClr>
              </a:buClr>
              <a:buFont typeface="Wingdings" pitchFamily="2" charset="2"/>
              <a:buChar char="§"/>
            </a:pPr>
            <a:r>
              <a:rPr lang="el-GR" dirty="0" smtClean="0"/>
              <a:t>Ο περιορισμός των </a:t>
            </a:r>
            <a:r>
              <a:rPr lang="en-US" dirty="0" smtClean="0"/>
              <a:t>S</a:t>
            </a:r>
            <a:r>
              <a:rPr lang="el-GR" dirty="0" smtClean="0"/>
              <a:t>Ο</a:t>
            </a:r>
            <a:r>
              <a:rPr lang="en-US" baseline="-25000" dirty="0" smtClean="0"/>
              <a:t>x</a:t>
            </a:r>
            <a:r>
              <a:rPr lang="el-GR" dirty="0" smtClean="0"/>
              <a:t> επιτυγχάνεται χρησιμοποιώντας καύσιμα που περιέχουν μικρά ποσοστά θειούχων ενώσεων.</a:t>
            </a:r>
          </a:p>
          <a:p>
            <a:pPr algn="just">
              <a:buClr>
                <a:schemeClr val="accent4">
                  <a:lumMod val="75000"/>
                </a:schemeClr>
              </a:buClr>
              <a:buFont typeface="Wingdings" pitchFamily="2" charset="2"/>
              <a:buChar char="§"/>
            </a:pPr>
            <a:r>
              <a:rPr lang="el-GR" dirty="0" smtClean="0"/>
              <a:t>Το φυσικό αέριο είναι το πιο φυσικό καύσιμο (από τους υδρογονάνθρακες) ενώ το μαζούτ έχει μεγάλη περιεκτικότητα σε θείο.</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14" y="0"/>
            <a:ext cx="7290646" cy="857232"/>
          </a:xfrm>
          <a:blipFill dpi="0" rotWithShape="1">
            <a:blip r:embed="rId2" cstate="print"/>
            <a:srcRect/>
            <a:tile tx="0" ty="0" sx="100000" sy="100000" flip="none" algn="tl"/>
          </a:blipFill>
        </p:spPr>
        <p:txBody>
          <a:bodyPr/>
          <a:lstStyle/>
          <a:p>
            <a:pPr algn="just"/>
            <a:r>
              <a:rPr lang="el-GR" b="1" dirty="0" smtClean="0"/>
              <a:t>Όξινη Βροχή</a:t>
            </a:r>
            <a:endParaRPr lang="el-GR" b="1" dirty="0"/>
          </a:p>
        </p:txBody>
      </p:sp>
      <p:sp>
        <p:nvSpPr>
          <p:cNvPr id="3" name="2 - Θέση περιεχομένου"/>
          <p:cNvSpPr>
            <a:spLocks noGrp="1"/>
          </p:cNvSpPr>
          <p:nvPr>
            <p:ph idx="1"/>
          </p:nvPr>
        </p:nvSpPr>
        <p:spPr>
          <a:xfrm>
            <a:off x="1071538" y="1000108"/>
            <a:ext cx="7862150" cy="5572164"/>
          </a:xfrm>
          <a:blipFill dpi="0" rotWithShape="1">
            <a:blip r:embed="rId2" cstate="print"/>
            <a:srcRect/>
            <a:tile tx="0" ty="0" sx="100000" sy="100000" flip="none" algn="tl"/>
          </a:blipFill>
        </p:spPr>
        <p:txBody>
          <a:bodyPr>
            <a:normAutofit fontScale="77500" lnSpcReduction="20000"/>
          </a:bodyPr>
          <a:lstStyle/>
          <a:p>
            <a:pPr algn="just">
              <a:lnSpc>
                <a:spcPct val="80000"/>
              </a:lnSpc>
              <a:buClr>
                <a:schemeClr val="accent4">
                  <a:lumMod val="75000"/>
                </a:schemeClr>
              </a:buClr>
              <a:buFont typeface="Wingdings" pitchFamily="2" charset="2"/>
              <a:buChar char="§"/>
            </a:pPr>
            <a:r>
              <a:rPr lang="el-GR" sz="3100" dirty="0" smtClean="0">
                <a:latin typeface="Corbel" pitchFamily="34" charset="0"/>
                <a:cs typeface="Times New Roman" pitchFamily="18" charset="0"/>
              </a:rPr>
              <a:t>Το  </a:t>
            </a:r>
            <a:r>
              <a:rPr lang="en-US" sz="3100" dirty="0" smtClean="0">
                <a:latin typeface="Corbel" pitchFamily="34" charset="0"/>
                <a:cs typeface="Times New Roman" pitchFamily="18" charset="0"/>
              </a:rPr>
              <a:t>pH </a:t>
            </a:r>
            <a:r>
              <a:rPr lang="el-GR" sz="3100" dirty="0" smtClean="0">
                <a:latin typeface="Corbel" pitchFamily="34" charset="0"/>
                <a:cs typeface="Times New Roman" pitchFamily="18" charset="0"/>
              </a:rPr>
              <a:t>της βροχής σε καθαρό περιβάλλον είναι 5,6. Το φαινόμενο κατά το οποίο το </a:t>
            </a:r>
            <a:r>
              <a:rPr lang="en-US" sz="3100" dirty="0" smtClean="0">
                <a:latin typeface="Corbel" pitchFamily="34" charset="0"/>
                <a:cs typeface="Times New Roman" pitchFamily="18" charset="0"/>
              </a:rPr>
              <a:t>pH </a:t>
            </a:r>
            <a:r>
              <a:rPr lang="el-GR" sz="3100" dirty="0" smtClean="0">
                <a:latin typeface="Corbel" pitchFamily="34" charset="0"/>
                <a:cs typeface="Times New Roman" pitchFamily="18" charset="0"/>
              </a:rPr>
              <a:t>της βροχής είναι μικρότερο του 5,6 και πολλές φορές &lt; 4, ονομάζεται </a:t>
            </a:r>
            <a:r>
              <a:rPr lang="el-GR" sz="3100" b="1" dirty="0" smtClean="0">
                <a:solidFill>
                  <a:srgbClr val="FF0000"/>
                </a:solidFill>
                <a:latin typeface="Corbel" pitchFamily="34" charset="0"/>
                <a:cs typeface="Times New Roman" pitchFamily="18" charset="0"/>
              </a:rPr>
              <a:t>ΟΞΙΝΗ ΒΡΟΧΗ</a:t>
            </a:r>
          </a:p>
          <a:p>
            <a:pPr algn="just">
              <a:lnSpc>
                <a:spcPct val="80000"/>
              </a:lnSpc>
              <a:buClr>
                <a:schemeClr val="accent4">
                  <a:lumMod val="75000"/>
                </a:schemeClr>
              </a:buClr>
              <a:buNone/>
            </a:pPr>
            <a:endParaRPr lang="el-GR" sz="3100" dirty="0" smtClean="0">
              <a:latin typeface="Corbel" pitchFamily="34" charset="0"/>
              <a:cs typeface="Times New Roman" pitchFamily="18" charset="0"/>
            </a:endParaRPr>
          </a:p>
          <a:p>
            <a:pPr algn="just">
              <a:lnSpc>
                <a:spcPct val="80000"/>
              </a:lnSpc>
              <a:buClr>
                <a:schemeClr val="accent4">
                  <a:lumMod val="75000"/>
                </a:schemeClr>
              </a:buClr>
              <a:buFont typeface="Wingdings" pitchFamily="2" charset="2"/>
              <a:buChar char="§"/>
            </a:pPr>
            <a:r>
              <a:rPr lang="el-GR" sz="3100" dirty="0" smtClean="0">
                <a:latin typeface="Corbel" pitchFamily="34" charset="0"/>
                <a:cs typeface="Times New Roman" pitchFamily="18" charset="0"/>
              </a:rPr>
              <a:t>Η όξινη βροχή σχηματίζεται από αέριους ρύπους όπως τα οξείδια του θείου και του αζώτου (ρύποι από καύση ορυκτών καυσίμων, χημική βιομηχανία, παραγωγή ενέργειας), που μετατρέπονται με την υγρασία της ατμόσφαιρας σε οξέα και επιστρέφουν στο έδαφος ως όξινη βροχή. </a:t>
            </a:r>
          </a:p>
          <a:p>
            <a:pPr algn="just">
              <a:lnSpc>
                <a:spcPct val="80000"/>
              </a:lnSpc>
              <a:buClr>
                <a:schemeClr val="accent4">
                  <a:lumMod val="75000"/>
                </a:schemeClr>
              </a:buClr>
              <a:buFont typeface="Wingdings" pitchFamily="2" charset="2"/>
              <a:buChar char="§"/>
            </a:pPr>
            <a:endParaRPr lang="el-GR" sz="3100" dirty="0" smtClean="0">
              <a:latin typeface="Corbel" pitchFamily="34" charset="0"/>
              <a:cs typeface="Times New Roman" pitchFamily="18" charset="0"/>
            </a:endParaRPr>
          </a:p>
          <a:p>
            <a:pPr algn="just">
              <a:lnSpc>
                <a:spcPct val="80000"/>
              </a:lnSpc>
              <a:buClr>
                <a:schemeClr val="accent4">
                  <a:lumMod val="75000"/>
                </a:schemeClr>
              </a:buClr>
              <a:buFont typeface="Wingdings" pitchFamily="2" charset="2"/>
              <a:buChar char="§"/>
            </a:pPr>
            <a:r>
              <a:rPr lang="el-GR" sz="3100" dirty="0" smtClean="0">
                <a:latin typeface="Corbel" pitchFamily="34" charset="0"/>
                <a:cs typeface="Times New Roman" pitchFamily="18" charset="0"/>
              </a:rPr>
              <a:t>Στην Ελλάδα δεν φαίνεται τα δάση να απειλούνται, τουλάχιστον προς το παρόν, από την όξινη βροχή.  Ακόμη και στην Πτολεμαΐδα (λειτουργία </a:t>
            </a:r>
            <a:r>
              <a:rPr lang="el-GR" sz="3100" dirty="0" err="1" smtClean="0">
                <a:latin typeface="Corbel" pitchFamily="34" charset="0"/>
                <a:cs typeface="Times New Roman" pitchFamily="18" charset="0"/>
              </a:rPr>
              <a:t>θερμο</a:t>
            </a:r>
            <a:r>
              <a:rPr lang="el-GR" sz="3100" dirty="0" smtClean="0">
                <a:latin typeface="Corbel" pitchFamily="34" charset="0"/>
                <a:cs typeface="Times New Roman" pitchFamily="18" charset="0"/>
              </a:rPr>
              <a:t>-ηλεκτρικής μονάδας παραγωγής ηλεκτρισμού) όπου ο χρησιμοποιούμενος άνθρακας περιέχει 0,6% θειάφι και θα περίμενε κανείς όξινη βροχή, εξουδετερώνεται από τη στάχτη που εκλύεται ταυτόχρονα και έχει βασική αντίδραση. </a:t>
            </a:r>
          </a:p>
          <a:p>
            <a:pPr algn="just">
              <a:lnSpc>
                <a:spcPct val="80000"/>
              </a:lnSpc>
              <a:buClr>
                <a:schemeClr val="accent4">
                  <a:lumMod val="75000"/>
                </a:schemeClr>
              </a:buClr>
              <a:buFont typeface="Wingdings" pitchFamily="2" charset="2"/>
              <a:buChar char="§"/>
            </a:pPr>
            <a:r>
              <a:rPr lang="el-GR" sz="3100" b="1" dirty="0" smtClean="0">
                <a:latin typeface="Corbel" pitchFamily="34" charset="0"/>
                <a:cs typeface="Times New Roman" pitchFamily="18" charset="0"/>
              </a:rPr>
              <a:t>Γενικά τα ασβεστολιθικά εδάφη της χώρας μας εξουδετερώνουν την όξινη βροχή. </a:t>
            </a:r>
          </a:p>
          <a:p>
            <a:pPr algn="just"/>
            <a:endParaRPr lang="el-GR" dirty="0">
              <a:latin typeface="Corbe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blipFill dpi="0" rotWithShape="1">
            <a:blip r:embed="rId2" cstate="print"/>
            <a:srcRect/>
            <a:tile tx="0" ty="0" sx="100000" sy="100000" flip="none" algn="tl"/>
          </a:blipFill>
        </p:spPr>
        <p:txBody>
          <a:bodyPr>
            <a:noAutofit/>
          </a:bodyPr>
          <a:lstStyle/>
          <a:p>
            <a:pPr algn="ctr"/>
            <a:r>
              <a:rPr lang="el-GR" sz="2800" b="1" dirty="0" smtClean="0"/>
              <a:t>Τα μαρμάρινα ιστορικά μνημεία </a:t>
            </a:r>
            <a:br>
              <a:rPr lang="el-GR" sz="2800" b="1" dirty="0" smtClean="0"/>
            </a:br>
            <a:r>
              <a:rPr lang="el-GR" sz="2800" b="1" dirty="0" smtClean="0"/>
              <a:t>είναι το πιο συνηθισμένο θύμα της όξινης βροχής </a:t>
            </a:r>
            <a:endParaRPr lang="el-GR" sz="2800" dirty="0"/>
          </a:p>
        </p:txBody>
      </p:sp>
      <p:pic>
        <p:nvPicPr>
          <p:cNvPr id="4" name="Picture 5" descr="Αρχείο:Pollution - Damaged by acid rain.jpg">
            <a:hlinkClick r:id="rId3"/>
          </p:cNvPr>
          <p:cNvPicPr>
            <a:picLocks noGrp="1" noChangeAspect="1" noChangeArrowheads="1"/>
          </p:cNvPicPr>
          <p:nvPr>
            <p:ph idx="1"/>
          </p:nvPr>
        </p:nvPicPr>
        <p:blipFill>
          <a:blip r:embed="rId4" cstate="print"/>
          <a:srcRect/>
          <a:stretch>
            <a:fillRect/>
          </a:stretch>
        </p:blipFill>
        <p:spPr bwMode="auto">
          <a:xfrm>
            <a:off x="1500166" y="1785926"/>
            <a:ext cx="6858048" cy="435771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1417638"/>
          </a:xfrm>
          <a:blipFill dpi="0" rotWithShape="1">
            <a:blip r:embed="rId2" cstate="print"/>
            <a:srcRect/>
            <a:tile tx="0" ty="0" sx="100000" sy="100000" flip="none" algn="tl"/>
          </a:blipFill>
        </p:spPr>
        <p:txBody>
          <a:bodyPr>
            <a:normAutofit fontScale="90000"/>
          </a:bodyPr>
          <a:lstStyle/>
          <a:p>
            <a:pPr algn="ctr"/>
            <a:r>
              <a:rPr lang="el-GR" sz="3100" b="1" dirty="0" smtClean="0"/>
              <a:t>Δυσμενή αποτελέσματα όξινης βροχής σε δάσος, </a:t>
            </a:r>
            <a:br>
              <a:rPr lang="el-GR" sz="3100" b="1" dirty="0" smtClean="0"/>
            </a:br>
            <a:r>
              <a:rPr lang="el-GR" sz="3100" b="1" dirty="0" err="1" smtClean="0"/>
              <a:t>Jizera</a:t>
            </a:r>
            <a:r>
              <a:rPr lang="el-GR" sz="3100" b="1" dirty="0" smtClean="0"/>
              <a:t> </a:t>
            </a:r>
            <a:r>
              <a:rPr lang="el-GR" sz="3100" b="1" dirty="0" err="1" smtClean="0"/>
              <a:t>Mountains</a:t>
            </a:r>
            <a:r>
              <a:rPr lang="el-GR" sz="3100" b="1" dirty="0" smtClean="0"/>
              <a:t>, </a:t>
            </a:r>
            <a:r>
              <a:rPr lang="el-GR" sz="3100" b="1" dirty="0" err="1" smtClean="0"/>
              <a:t>Czech</a:t>
            </a:r>
            <a:r>
              <a:rPr lang="el-GR" sz="3100" b="1" dirty="0" smtClean="0"/>
              <a:t> </a:t>
            </a:r>
            <a:r>
              <a:rPr lang="el-GR" sz="3100" b="1" dirty="0" err="1" smtClean="0"/>
              <a:t>Republ</a:t>
            </a:r>
            <a:r>
              <a:rPr lang="el-GR" sz="4400" b="1" dirty="0" err="1" smtClean="0"/>
              <a:t>ic</a:t>
            </a:r>
            <a:r>
              <a:rPr lang="el-GR" b="1" dirty="0" smtClean="0"/>
              <a:t> </a:t>
            </a:r>
            <a:endParaRPr lang="el-GR" dirty="0"/>
          </a:p>
        </p:txBody>
      </p:sp>
      <p:pic>
        <p:nvPicPr>
          <p:cNvPr id="4" name="Picture 5" descr="Αρχείο:Acid rain woods1.JPG">
            <a:hlinkClick r:id="rId3"/>
          </p:cNvPr>
          <p:cNvPicPr>
            <a:picLocks noGrp="1" noChangeAspect="1" noChangeArrowheads="1"/>
          </p:cNvPicPr>
          <p:nvPr>
            <p:ph idx="1"/>
          </p:nvPr>
        </p:nvPicPr>
        <p:blipFill>
          <a:blip r:embed="rId4" cstate="print"/>
          <a:srcRect/>
          <a:stretch>
            <a:fillRect/>
          </a:stretch>
        </p:blipFill>
        <p:spPr bwMode="auto">
          <a:xfrm>
            <a:off x="1928794" y="1571612"/>
            <a:ext cx="6400800" cy="4800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918" y="274638"/>
            <a:ext cx="7147770" cy="868346"/>
          </a:xfrm>
          <a:blipFill dpi="0" rotWithShape="1">
            <a:blip r:embed="rId3" cstate="print"/>
            <a:srcRect/>
            <a:tile tx="0" ty="0" sx="100000" sy="100000" flip="none" algn="tl"/>
          </a:blipFill>
        </p:spPr>
        <p:txBody>
          <a:bodyPr>
            <a:normAutofit/>
          </a:bodyPr>
          <a:lstStyle/>
          <a:p>
            <a:pPr algn="ctr"/>
            <a:r>
              <a:rPr lang="el-GR" sz="3600" b="1" dirty="0" smtClean="0">
                <a:solidFill>
                  <a:schemeClr val="tx1"/>
                </a:solidFill>
              </a:rPr>
              <a:t>Μονοξείδιο του άνθρακα</a:t>
            </a:r>
            <a:endParaRPr lang="el-GR" sz="3600" b="1" dirty="0">
              <a:solidFill>
                <a:schemeClr val="tx1"/>
              </a:solidFill>
            </a:endParaRPr>
          </a:p>
        </p:txBody>
      </p:sp>
      <p:sp>
        <p:nvSpPr>
          <p:cNvPr id="3" name="2 - Θέση περιεχομένου"/>
          <p:cNvSpPr>
            <a:spLocks noGrp="1"/>
          </p:cNvSpPr>
          <p:nvPr>
            <p:ph idx="1"/>
          </p:nvPr>
        </p:nvSpPr>
        <p:spPr>
          <a:blipFill>
            <a:blip r:embed="rId3" cstate="print"/>
            <a:tile tx="0" ty="0" sx="100000" sy="100000" flip="none" algn="tl"/>
          </a:blipFill>
        </p:spPr>
        <p:txBody>
          <a:bodyPr>
            <a:normAutofit lnSpcReduction="10000"/>
          </a:bodyPr>
          <a:lstStyle/>
          <a:p>
            <a:pPr>
              <a:buClr>
                <a:schemeClr val="accent4">
                  <a:lumMod val="75000"/>
                </a:schemeClr>
              </a:buClr>
              <a:buFont typeface="Wingdings" pitchFamily="2" charset="2"/>
              <a:buChar char="§"/>
            </a:pPr>
            <a:r>
              <a:rPr lang="el-GR" sz="2400" dirty="0" smtClean="0"/>
              <a:t>Κατά την καύση του άνθρακα ή οργανικών ενώσεων εμφανίζεται το μονοξείδιο και το διοξείδιο του άνθρακα.</a:t>
            </a:r>
          </a:p>
          <a:p>
            <a:pPr>
              <a:buClr>
                <a:schemeClr val="accent4">
                  <a:lumMod val="75000"/>
                </a:schemeClr>
              </a:buClr>
              <a:buFont typeface="Wingdings" pitchFamily="2" charset="2"/>
              <a:buChar char="§"/>
            </a:pPr>
            <a:endParaRPr lang="el-GR" sz="2400" dirty="0" smtClean="0"/>
          </a:p>
          <a:p>
            <a:pPr>
              <a:buClr>
                <a:schemeClr val="accent4">
                  <a:lumMod val="75000"/>
                </a:schemeClr>
              </a:buClr>
              <a:buFont typeface="Wingdings" pitchFamily="2" charset="2"/>
              <a:buChar char="§"/>
            </a:pPr>
            <a:endParaRPr lang="el-GR" sz="2400" dirty="0" smtClean="0"/>
          </a:p>
          <a:p>
            <a:pPr>
              <a:buClr>
                <a:schemeClr val="accent4">
                  <a:lumMod val="75000"/>
                </a:schemeClr>
              </a:buClr>
              <a:buFont typeface="Wingdings" pitchFamily="2" charset="2"/>
              <a:buChar char="§"/>
            </a:pPr>
            <a:r>
              <a:rPr lang="el-GR" sz="2400" dirty="0" smtClean="0"/>
              <a:t>Το </a:t>
            </a:r>
            <a:r>
              <a:rPr lang="en-US" sz="2400" dirty="0" smtClean="0"/>
              <a:t>CO</a:t>
            </a:r>
            <a:r>
              <a:rPr lang="el-GR" sz="2400" dirty="0" smtClean="0"/>
              <a:t> εκπέμπεται από τα ηφαίστεια και τις πυρκαγιές των δασών ή σχηματίζεται από την οξείδωση των υδρογονανθράκων, κυρίως του μεθανίου.</a:t>
            </a:r>
          </a:p>
          <a:p>
            <a:pPr>
              <a:buClr>
                <a:schemeClr val="accent4">
                  <a:lumMod val="75000"/>
                </a:schemeClr>
              </a:buClr>
              <a:buFont typeface="Wingdings" pitchFamily="2" charset="2"/>
              <a:buChar char="§"/>
            </a:pPr>
            <a:endParaRPr lang="el-GR" sz="2400" dirty="0" smtClean="0"/>
          </a:p>
          <a:p>
            <a:pPr>
              <a:buClr>
                <a:schemeClr val="accent4">
                  <a:lumMod val="75000"/>
                </a:schemeClr>
              </a:buClr>
              <a:buFont typeface="Wingdings" pitchFamily="2" charset="2"/>
              <a:buChar char="§"/>
            </a:pPr>
            <a:r>
              <a:rPr lang="el-GR" sz="2400" dirty="0" smtClean="0"/>
              <a:t>Το </a:t>
            </a:r>
            <a:r>
              <a:rPr lang="en-US" sz="2400" dirty="0" smtClean="0"/>
              <a:t>CO</a:t>
            </a:r>
            <a:r>
              <a:rPr lang="el-GR" sz="2400" baseline="-25000" dirty="0" smtClean="0"/>
              <a:t> </a:t>
            </a:r>
            <a:r>
              <a:rPr lang="el-GR" sz="2400" dirty="0" smtClean="0"/>
              <a:t> παράγεται σε μεγάλη ποσότητα, κυρίως από οχήματα</a:t>
            </a:r>
            <a:endParaRPr lang="el-GR" sz="2400" dirty="0"/>
          </a:p>
        </p:txBody>
      </p:sp>
      <p:graphicFrame>
        <p:nvGraphicFramePr>
          <p:cNvPr id="8194" name="Object 2"/>
          <p:cNvGraphicFramePr>
            <a:graphicFrameLocks noChangeAspect="1"/>
          </p:cNvGraphicFramePr>
          <p:nvPr/>
        </p:nvGraphicFramePr>
        <p:xfrm>
          <a:off x="3714744" y="2500306"/>
          <a:ext cx="2071702" cy="857256"/>
        </p:xfrm>
        <a:graphic>
          <a:graphicData uri="http://schemas.openxmlformats.org/presentationml/2006/ole">
            <p:oleObj spid="_x0000_s8194" name="Equation" r:id="rId4" imgW="990360" imgH="634680" progId="Equation.DSMT4">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274638"/>
            <a:ext cx="7386024" cy="706090"/>
          </a:xfrm>
          <a:blipFill dpi="0" rotWithShape="1">
            <a:blip r:embed="rId2" cstate="print"/>
            <a:srcRect/>
            <a:tile tx="0" ty="0" sx="100000" sy="100000" flip="none" algn="tl"/>
          </a:blipFill>
        </p:spPr>
        <p:txBody>
          <a:bodyPr>
            <a:normAutofit/>
          </a:bodyPr>
          <a:lstStyle/>
          <a:p>
            <a:pPr algn="ctr"/>
            <a:r>
              <a:rPr lang="el-GR" sz="3200" b="1" dirty="0" smtClean="0"/>
              <a:t>Μέθοδοι Απομάκρυνσης</a:t>
            </a:r>
            <a:endParaRPr lang="el-GR" sz="3200" b="1" dirty="0"/>
          </a:p>
        </p:txBody>
      </p:sp>
      <p:sp>
        <p:nvSpPr>
          <p:cNvPr id="3" name="2 - Θέση περιεχομένου"/>
          <p:cNvSpPr>
            <a:spLocks noGrp="1"/>
          </p:cNvSpPr>
          <p:nvPr>
            <p:ph idx="1"/>
          </p:nvPr>
        </p:nvSpPr>
        <p:spPr>
          <a:xfrm>
            <a:off x="1435608" y="1447800"/>
            <a:ext cx="7498080" cy="5124472"/>
          </a:xfrm>
          <a:blipFill dpi="0" rotWithShape="1">
            <a:blip r:embed="rId2" cstate="print"/>
            <a:srcRect/>
            <a:tile tx="0" ty="0" sx="100000" sy="100000" flip="none" algn="tl"/>
          </a:blipFill>
        </p:spPr>
        <p:txBody>
          <a:bodyPr>
            <a:normAutofit/>
          </a:bodyPr>
          <a:lstStyle/>
          <a:p>
            <a:pPr>
              <a:buClr>
                <a:schemeClr val="accent4">
                  <a:lumMod val="75000"/>
                </a:schemeClr>
              </a:buClr>
            </a:pPr>
            <a:r>
              <a:rPr lang="el-GR" sz="2400" dirty="0" smtClean="0"/>
              <a:t>Οξείδωση του </a:t>
            </a:r>
            <a:r>
              <a:rPr lang="en-US" sz="2400" dirty="0" smtClean="0"/>
              <a:t>CO </a:t>
            </a:r>
            <a:r>
              <a:rPr lang="el-GR" sz="2400" dirty="0" smtClean="0"/>
              <a:t>σε </a:t>
            </a:r>
            <a:r>
              <a:rPr lang="en-US" sz="2400" dirty="0" smtClean="0"/>
              <a:t>CO</a:t>
            </a:r>
            <a:r>
              <a:rPr lang="en-US" sz="2400" baseline="-25000" dirty="0" smtClean="0"/>
              <a:t>2 </a:t>
            </a:r>
            <a:r>
              <a:rPr lang="el-GR" sz="2400" dirty="0" smtClean="0"/>
              <a:t>τόσο από τα άτομα του οξυγόνου όσο και από το όζον και το διοξείδιο του αζώτου.</a:t>
            </a:r>
          </a:p>
          <a:p>
            <a:pPr>
              <a:buClr>
                <a:schemeClr val="accent4">
                  <a:lumMod val="75000"/>
                </a:schemeClr>
              </a:buClr>
            </a:pPr>
            <a:r>
              <a:rPr lang="el-GR" sz="2400" dirty="0" smtClean="0"/>
              <a:t>Δέσμευση του</a:t>
            </a:r>
            <a:r>
              <a:rPr lang="en-US" sz="2400" dirty="0" smtClean="0"/>
              <a:t> CO</a:t>
            </a:r>
            <a:r>
              <a:rPr lang="el-GR" sz="2400" dirty="0" smtClean="0"/>
              <a:t> από μικροοργανισμούς του εδάφους</a:t>
            </a:r>
          </a:p>
          <a:p>
            <a:pPr>
              <a:buClr>
                <a:schemeClr val="accent4">
                  <a:lumMod val="75000"/>
                </a:schemeClr>
              </a:buClr>
              <a:buNone/>
            </a:pPr>
            <a:endParaRPr lang="en-US" sz="2400" dirty="0" smtClean="0"/>
          </a:p>
          <a:p>
            <a:pPr>
              <a:buClr>
                <a:schemeClr val="accent4">
                  <a:lumMod val="75000"/>
                </a:schemeClr>
              </a:buClr>
              <a:buFont typeface="Wingdings" pitchFamily="2" charset="2"/>
              <a:buChar char="v"/>
            </a:pPr>
            <a:r>
              <a:rPr lang="en-US" sz="2400" b="1" dirty="0" smtClean="0"/>
              <a:t>C</a:t>
            </a:r>
            <a:r>
              <a:rPr lang="el-GR" sz="2400" b="1" dirty="0" smtClean="0"/>
              <a:t>μέση </a:t>
            </a:r>
            <a:r>
              <a:rPr lang="en-US" sz="2400" b="1" dirty="0" smtClean="0"/>
              <a:t>CO=0,1 </a:t>
            </a:r>
            <a:r>
              <a:rPr lang="en-US" sz="2400" b="1" dirty="0" err="1" smtClean="0"/>
              <a:t>ppm</a:t>
            </a:r>
            <a:endParaRPr lang="en-US" sz="2400" b="1" dirty="0" smtClean="0"/>
          </a:p>
          <a:p>
            <a:pPr>
              <a:buClr>
                <a:schemeClr val="accent4">
                  <a:lumMod val="75000"/>
                </a:schemeClr>
              </a:buClr>
              <a:buFont typeface="Wingdings" pitchFamily="2" charset="2"/>
              <a:buChar char="v"/>
            </a:pPr>
            <a:r>
              <a:rPr lang="en-US" sz="2400" b="1" dirty="0" smtClean="0"/>
              <a:t>C</a:t>
            </a:r>
            <a:r>
              <a:rPr lang="el-GR" sz="2400" b="1" dirty="0" smtClean="0"/>
              <a:t>μέση </a:t>
            </a:r>
            <a:r>
              <a:rPr lang="en-US" sz="2400" b="1" dirty="0" smtClean="0"/>
              <a:t>CO=15 </a:t>
            </a:r>
            <a:r>
              <a:rPr lang="en-US" sz="2400" b="1" dirty="0" err="1" smtClean="0"/>
              <a:t>ppm</a:t>
            </a:r>
            <a:r>
              <a:rPr lang="en-US" sz="2400" b="1" dirty="0" smtClean="0"/>
              <a:t> </a:t>
            </a:r>
            <a:r>
              <a:rPr lang="el-GR" sz="2400" b="1" dirty="0" smtClean="0"/>
              <a:t>σε κατοικημένες περιοχές</a:t>
            </a:r>
          </a:p>
          <a:p>
            <a:pPr>
              <a:buClr>
                <a:schemeClr val="accent4">
                  <a:lumMod val="75000"/>
                </a:schemeClr>
              </a:buClr>
              <a:buFont typeface="Wingdings" pitchFamily="2" charset="2"/>
              <a:buChar char="v"/>
            </a:pPr>
            <a:r>
              <a:rPr lang="en-US" sz="2400" b="1" dirty="0" smtClean="0"/>
              <a:t>C</a:t>
            </a:r>
            <a:r>
              <a:rPr lang="el-GR" sz="2400" b="1" dirty="0" smtClean="0"/>
              <a:t>μέση </a:t>
            </a:r>
            <a:r>
              <a:rPr lang="en-US" sz="2400" b="1" dirty="0" smtClean="0"/>
              <a:t>CO=</a:t>
            </a:r>
            <a:r>
              <a:rPr lang="el-GR" sz="2400" b="1" dirty="0" smtClean="0"/>
              <a:t>50</a:t>
            </a:r>
            <a:r>
              <a:rPr lang="en-US" sz="2400" b="1" dirty="0" smtClean="0"/>
              <a:t> </a:t>
            </a:r>
            <a:r>
              <a:rPr lang="en-US" sz="2400" b="1" dirty="0" err="1" smtClean="0"/>
              <a:t>ppm</a:t>
            </a:r>
            <a:r>
              <a:rPr lang="el-GR" sz="2400" b="1" dirty="0" smtClean="0"/>
              <a:t> σε σήραγγες  αυτοκινητοδρόμων ή σε λεωφόρους μεγάλης κυκλοφορίας</a:t>
            </a:r>
          </a:p>
          <a:p>
            <a:pPr>
              <a:buClr>
                <a:schemeClr val="accent4">
                  <a:lumMod val="75000"/>
                </a:schemeClr>
              </a:buClr>
              <a:buFont typeface="Wingdings" pitchFamily="2" charset="2"/>
              <a:buChar char="v"/>
            </a:pPr>
            <a:r>
              <a:rPr lang="el-GR" sz="2400" b="1" dirty="0" smtClean="0"/>
              <a:t>Ο χρόνος παραμονής του είναι της τάξης του 1 μήνα</a:t>
            </a:r>
            <a:endParaRPr lang="en-US" sz="2400" b="1" dirty="0" smtClean="0"/>
          </a:p>
          <a:p>
            <a:pPr>
              <a:buClr>
                <a:schemeClr val="accent4">
                  <a:lumMod val="75000"/>
                </a:schemeClr>
              </a:buClr>
              <a:buFont typeface="Wingdings" pitchFamily="2" charset="2"/>
              <a:buChar char="v"/>
            </a:pPr>
            <a:endParaRPr lang="en-US" sz="2400" b="1" dirty="0" smtClean="0"/>
          </a:p>
          <a:p>
            <a:pPr>
              <a:buClr>
                <a:schemeClr val="accent4">
                  <a:lumMod val="75000"/>
                </a:schemeClr>
              </a:buClr>
              <a:buFont typeface="Wingdings" pitchFamily="2" charset="2"/>
              <a:buChar char="v"/>
            </a:pPr>
            <a:endParaRPr lang="el-GR" sz="2400" b="1" dirty="0" smtClean="0"/>
          </a:p>
          <a:p>
            <a:pPr>
              <a:buClr>
                <a:schemeClr val="accent4">
                  <a:lumMod val="75000"/>
                </a:schemeClr>
              </a:buClr>
            </a:pPr>
            <a:endParaRPr lang="el-GR" baseline="-2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43608" y="0"/>
            <a:ext cx="8100392" cy="6741368"/>
          </a:xfrm>
          <a:blipFill dpi="0" rotWithShape="1">
            <a:blip r:embed="rId2" cstate="print"/>
            <a:srcRect/>
            <a:tile tx="0" ty="0" sx="100000" sy="100000" flip="none" algn="tl"/>
          </a:blipFill>
        </p:spPr>
        <p:txBody>
          <a:bodyPr>
            <a:normAutofit lnSpcReduction="10000"/>
          </a:bodyPr>
          <a:lstStyle/>
          <a:p>
            <a:pPr>
              <a:buNone/>
            </a:pPr>
            <a:r>
              <a:rPr lang="en-US" sz="2800" b="1" dirty="0" smtClean="0"/>
              <a:t>   </a:t>
            </a:r>
            <a:r>
              <a:rPr lang="el-GR" sz="2800" b="1" dirty="0" smtClean="0"/>
              <a:t>Η ατμόσφαιρα με βάση τη μεταβολή της θερμοκρασίας σε σχέση με το ύψος</a:t>
            </a:r>
            <a:r>
              <a:rPr lang="en-US" sz="2800" b="1" dirty="0" smtClean="0"/>
              <a:t>:</a:t>
            </a:r>
          </a:p>
          <a:p>
            <a:pPr>
              <a:buClr>
                <a:schemeClr val="accent4">
                  <a:lumMod val="75000"/>
                </a:schemeClr>
              </a:buClr>
              <a:buFont typeface="Arial" pitchFamily="34" charset="0"/>
              <a:buChar char="•"/>
            </a:pPr>
            <a:r>
              <a:rPr lang="el-GR" sz="2800" b="1" dirty="0" smtClean="0">
                <a:solidFill>
                  <a:schemeClr val="accent4">
                    <a:lumMod val="75000"/>
                  </a:schemeClr>
                </a:solidFill>
              </a:rPr>
              <a:t>Τροπόσφαιρα</a:t>
            </a:r>
          </a:p>
          <a:p>
            <a:pPr>
              <a:buClr>
                <a:schemeClr val="accent4">
                  <a:lumMod val="75000"/>
                </a:schemeClr>
              </a:buClr>
              <a:buNone/>
            </a:pPr>
            <a:r>
              <a:rPr lang="el-GR" sz="2400" dirty="0" smtClean="0"/>
              <a:t>     Στρώμα αέρα μέχρι το ύψος των 12+/-4</a:t>
            </a:r>
            <a:r>
              <a:rPr lang="en-US" sz="2400" dirty="0" smtClean="0"/>
              <a:t> km</a:t>
            </a:r>
            <a:r>
              <a:rPr lang="el-GR" sz="2400" dirty="0" smtClean="0"/>
              <a:t>. Το ύψος της είναι μεγαλύτερο στον Ισημερινό και μικρότερο στους πόλους. Χαρακτηρίζεται από βαθμιαία ελάττωση της θερμοκρασίας με το ύψος.</a:t>
            </a:r>
          </a:p>
          <a:p>
            <a:pPr>
              <a:buClr>
                <a:schemeClr val="accent4">
                  <a:lumMod val="75000"/>
                </a:schemeClr>
              </a:buClr>
              <a:buFont typeface="Arial" pitchFamily="34" charset="0"/>
              <a:buChar char="•"/>
            </a:pPr>
            <a:r>
              <a:rPr lang="el-GR" sz="2800" b="1" dirty="0" smtClean="0">
                <a:solidFill>
                  <a:schemeClr val="accent4">
                    <a:lumMod val="75000"/>
                  </a:schemeClr>
                </a:solidFill>
              </a:rPr>
              <a:t>Στρατόσφαιρα</a:t>
            </a:r>
          </a:p>
          <a:p>
            <a:pPr>
              <a:buClr>
                <a:schemeClr val="accent4">
                  <a:lumMod val="75000"/>
                </a:schemeClr>
              </a:buClr>
              <a:buNone/>
            </a:pPr>
            <a:r>
              <a:rPr lang="el-GR" sz="2800" b="1" dirty="0" smtClean="0">
                <a:solidFill>
                  <a:schemeClr val="accent4">
                    <a:lumMod val="75000"/>
                  </a:schemeClr>
                </a:solidFill>
              </a:rPr>
              <a:t>    </a:t>
            </a:r>
            <a:r>
              <a:rPr lang="el-GR" sz="2200" dirty="0" smtClean="0"/>
              <a:t>Αρχίζει από την τροπόπαυση και φθάνει στο ύψος των 45-55</a:t>
            </a:r>
            <a:r>
              <a:rPr lang="en-US" sz="2200" dirty="0" smtClean="0"/>
              <a:t> km</a:t>
            </a:r>
            <a:r>
              <a:rPr lang="el-GR" sz="2200" dirty="0" smtClean="0"/>
              <a:t>. Στην αρχή η θερμοκρασία είναι σταθερή. Μετά αυξάνει μέχρι την </a:t>
            </a:r>
            <a:r>
              <a:rPr lang="el-GR" sz="2200" dirty="0" err="1" smtClean="0"/>
              <a:t>στρατόπαυση</a:t>
            </a:r>
            <a:r>
              <a:rPr lang="el-GR" sz="2200" dirty="0" smtClean="0"/>
              <a:t> και φθάνει στους</a:t>
            </a:r>
            <a:r>
              <a:rPr lang="en-US" sz="2200" dirty="0" smtClean="0"/>
              <a:t> 0</a:t>
            </a:r>
            <a:r>
              <a:rPr lang="el-GR" sz="2200" baseline="30000" dirty="0" smtClean="0"/>
              <a:t>ο</a:t>
            </a:r>
            <a:r>
              <a:rPr lang="el-GR" sz="2200" dirty="0" smtClean="0"/>
              <a:t> </a:t>
            </a:r>
            <a:r>
              <a:rPr lang="en-US" sz="2200" dirty="0" smtClean="0"/>
              <a:t>C</a:t>
            </a:r>
            <a:r>
              <a:rPr lang="el-GR" sz="2200" dirty="0" smtClean="0"/>
              <a:t> </a:t>
            </a:r>
            <a:r>
              <a:rPr lang="en-US" sz="2200" dirty="0" smtClean="0"/>
              <a:t>. </a:t>
            </a:r>
            <a:r>
              <a:rPr lang="el-GR" sz="2200" dirty="0" smtClean="0"/>
              <a:t>Η αύξηση                  στρώμα του όζοντος  (25-30</a:t>
            </a:r>
            <a:r>
              <a:rPr lang="en-US" sz="2200" dirty="0" smtClean="0"/>
              <a:t> 0</a:t>
            </a:r>
            <a:r>
              <a:rPr lang="el-GR" sz="2200" baseline="30000" dirty="0" smtClean="0"/>
              <a:t>ο</a:t>
            </a:r>
            <a:r>
              <a:rPr lang="el-GR" sz="2200" dirty="0" smtClean="0"/>
              <a:t> </a:t>
            </a:r>
            <a:r>
              <a:rPr lang="en-US" sz="2200" dirty="0" smtClean="0"/>
              <a:t>C</a:t>
            </a:r>
            <a:r>
              <a:rPr lang="el-GR" sz="2200" dirty="0" smtClean="0"/>
              <a:t> )</a:t>
            </a:r>
          </a:p>
          <a:p>
            <a:pPr>
              <a:buClr>
                <a:schemeClr val="accent4">
                  <a:lumMod val="75000"/>
                </a:schemeClr>
              </a:buClr>
              <a:buFont typeface="Arial" pitchFamily="34" charset="0"/>
              <a:buChar char="•"/>
            </a:pPr>
            <a:r>
              <a:rPr lang="el-GR" sz="2800" b="1" dirty="0" smtClean="0">
                <a:solidFill>
                  <a:schemeClr val="accent4">
                    <a:lumMod val="75000"/>
                  </a:schemeClr>
                </a:solidFill>
              </a:rPr>
              <a:t>Μεσόσφαιρα</a:t>
            </a:r>
          </a:p>
          <a:p>
            <a:pPr>
              <a:buClr>
                <a:schemeClr val="accent4">
                  <a:lumMod val="75000"/>
                </a:schemeClr>
              </a:buClr>
              <a:buNone/>
            </a:pPr>
            <a:r>
              <a:rPr lang="el-GR" sz="2000" dirty="0" smtClean="0"/>
              <a:t>      </a:t>
            </a:r>
            <a:r>
              <a:rPr lang="el-GR" sz="2200" dirty="0" smtClean="0"/>
              <a:t>Μετά τη στρατόσφαιρα παρατηρείται πτώση της θερμοκρασίας μέχρι τα 85</a:t>
            </a:r>
            <a:r>
              <a:rPr lang="en-US" sz="2200" dirty="0" smtClean="0"/>
              <a:t> km (</a:t>
            </a:r>
            <a:r>
              <a:rPr lang="el-GR" sz="2200" dirty="0" err="1" smtClean="0"/>
              <a:t>μεσόπαυση</a:t>
            </a:r>
            <a:r>
              <a:rPr lang="el-GR" sz="2200" dirty="0" smtClean="0"/>
              <a:t>, η πιο ψυχρή περιοχή). Η πτώση               κατακόρυφα ανοδικά ρεύματα &amp; στην πολύ μικρή συγκέντρωση συστατικών που απορροφούν την ακτινοβόλο ενέργεια.</a:t>
            </a:r>
          </a:p>
        </p:txBody>
      </p:sp>
      <p:sp>
        <p:nvSpPr>
          <p:cNvPr id="10" name="9 - Δεξιό βέλος"/>
          <p:cNvSpPr/>
          <p:nvPr/>
        </p:nvSpPr>
        <p:spPr>
          <a:xfrm>
            <a:off x="6660232" y="4221088"/>
            <a:ext cx="571504" cy="214314"/>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8215338" y="5715016"/>
            <a:ext cx="714380" cy="285752"/>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25470"/>
          </a:xfrm>
          <a:blipFill dpi="0" rotWithShape="1">
            <a:blip r:embed="rId3" cstate="print"/>
            <a:srcRect/>
            <a:tile tx="0" ty="0" sx="100000" sy="100000" flip="none" algn="tl"/>
          </a:blipFill>
        </p:spPr>
        <p:txBody>
          <a:bodyPr>
            <a:normAutofit/>
          </a:bodyPr>
          <a:lstStyle/>
          <a:p>
            <a:pPr algn="ctr"/>
            <a:r>
              <a:rPr lang="el-GR" sz="3200" b="1" dirty="0" smtClean="0">
                <a:solidFill>
                  <a:schemeClr val="tx1"/>
                </a:solidFill>
              </a:rPr>
              <a:t>Τοξικότητα του </a:t>
            </a:r>
            <a:r>
              <a:rPr lang="en-US" sz="3200" b="1" dirty="0" smtClean="0">
                <a:solidFill>
                  <a:schemeClr val="tx1"/>
                </a:solidFill>
              </a:rPr>
              <a:t>CO</a:t>
            </a:r>
            <a:endParaRPr lang="el-GR" sz="3200" b="1" dirty="0">
              <a:solidFill>
                <a:schemeClr val="tx1"/>
              </a:solidFill>
            </a:endParaRPr>
          </a:p>
        </p:txBody>
      </p:sp>
      <p:sp>
        <p:nvSpPr>
          <p:cNvPr id="3" name="2 - Θέση περιεχομένου"/>
          <p:cNvSpPr>
            <a:spLocks noGrp="1"/>
          </p:cNvSpPr>
          <p:nvPr>
            <p:ph idx="1"/>
          </p:nvPr>
        </p:nvSpPr>
        <p:spPr>
          <a:xfrm>
            <a:off x="1187624" y="1214422"/>
            <a:ext cx="7746064" cy="5429288"/>
          </a:xfrm>
          <a:blipFill dpi="0" rotWithShape="1">
            <a:blip r:embed="rId3" cstate="print"/>
            <a:srcRect/>
            <a:tile tx="0" ty="0" sx="100000" sy="100000" flip="none" algn="tl"/>
          </a:blipFill>
        </p:spPr>
        <p:txBody>
          <a:bodyPr/>
          <a:lstStyle/>
          <a:p>
            <a:pPr>
              <a:buClr>
                <a:schemeClr val="accent4">
                  <a:lumMod val="60000"/>
                  <a:lumOff val="40000"/>
                </a:schemeClr>
              </a:buClr>
              <a:buFont typeface="Wingdings" pitchFamily="2" charset="2"/>
              <a:buChar char="§"/>
            </a:pPr>
            <a:r>
              <a:rPr lang="el-GR" sz="2400" dirty="0" smtClean="0"/>
              <a:t>Είναι αέριο, άχρωμο, άγευστο και άοσμο</a:t>
            </a:r>
          </a:p>
          <a:p>
            <a:pPr>
              <a:buClr>
                <a:schemeClr val="accent4">
                  <a:lumMod val="60000"/>
                  <a:lumOff val="40000"/>
                </a:schemeClr>
              </a:buClr>
              <a:buFont typeface="Wingdings" pitchFamily="2" charset="2"/>
              <a:buChar char="§"/>
            </a:pPr>
            <a:r>
              <a:rPr lang="el-GR" sz="2400" dirty="0" smtClean="0"/>
              <a:t>Σε μεγάλες συγκεντρώσεις &gt;</a:t>
            </a:r>
            <a:r>
              <a:rPr lang="en-US" sz="2400" dirty="0" smtClean="0"/>
              <a:t>100ppm </a:t>
            </a:r>
            <a:r>
              <a:rPr lang="el-GR" sz="2400" dirty="0" smtClean="0"/>
              <a:t>είναι θανατηφόρο.</a:t>
            </a:r>
          </a:p>
          <a:p>
            <a:pPr>
              <a:buClr>
                <a:schemeClr val="accent4">
                  <a:lumMod val="60000"/>
                  <a:lumOff val="40000"/>
                </a:schemeClr>
              </a:buClr>
              <a:buFont typeface="Wingdings" pitchFamily="2" charset="2"/>
              <a:buChar char="§"/>
            </a:pPr>
            <a:r>
              <a:rPr lang="el-GR" sz="2400" dirty="0" smtClean="0"/>
              <a:t>Η τοξική του δράση οφείλεται στη χημική συγγένεια με την αιμοσφαιρίνη του αίματος (Η</a:t>
            </a:r>
            <a:r>
              <a:rPr lang="en-US" sz="2400" dirty="0" smtClean="0"/>
              <a:t>b)</a:t>
            </a:r>
            <a:r>
              <a:rPr lang="el-GR" sz="2400" dirty="0" smtClean="0"/>
              <a:t>, η οποία δρα ως μεταφορέας του Ο2 από τους πνεύμονες στα κύτταρα και του </a:t>
            </a:r>
            <a:r>
              <a:rPr lang="en-US" sz="2400" dirty="0" smtClean="0"/>
              <a:t>CO</a:t>
            </a:r>
            <a:r>
              <a:rPr lang="en-US" sz="2400" baseline="-25000" dirty="0" smtClean="0"/>
              <a:t>2</a:t>
            </a:r>
            <a:r>
              <a:rPr lang="en-US" sz="2400" dirty="0" smtClean="0"/>
              <a:t> </a:t>
            </a:r>
            <a:r>
              <a:rPr lang="el-GR" sz="2400" dirty="0" smtClean="0"/>
              <a:t>από τα κύτταρα στους πνεύμονες. Έτσι το </a:t>
            </a:r>
            <a:r>
              <a:rPr lang="en-US" sz="2400" dirty="0" smtClean="0"/>
              <a:t>CO </a:t>
            </a:r>
            <a:r>
              <a:rPr lang="el-GR" sz="2400" dirty="0" smtClean="0"/>
              <a:t>στον αέρα που εισπνέουμε περιορίζει την οξυγόνωση των κυττάρων, επειδή αντικαθιστά το Ο2 στην </a:t>
            </a:r>
            <a:r>
              <a:rPr lang="el-GR" sz="2400" dirty="0" err="1" smtClean="0"/>
              <a:t>οξυαιμοσφαιρίνη</a:t>
            </a:r>
            <a:r>
              <a:rPr lang="el-GR" sz="2400" dirty="0" smtClean="0"/>
              <a:t> και σχηματίζει την </a:t>
            </a:r>
            <a:r>
              <a:rPr lang="el-GR" sz="2400" dirty="0" err="1" smtClean="0"/>
              <a:t>καρβοξυαιμοσφαιρίνη</a:t>
            </a:r>
            <a:r>
              <a:rPr lang="el-GR" sz="2400" dirty="0" smtClean="0"/>
              <a:t>.</a:t>
            </a:r>
          </a:p>
          <a:p>
            <a:pPr>
              <a:buClr>
                <a:schemeClr val="accent4">
                  <a:lumMod val="60000"/>
                  <a:lumOff val="40000"/>
                </a:schemeClr>
              </a:buClr>
              <a:buFont typeface="Wingdings" pitchFamily="2" charset="2"/>
              <a:buChar char="§"/>
            </a:pPr>
            <a:endParaRPr lang="el-GR" sz="2400" dirty="0" smtClean="0"/>
          </a:p>
          <a:p>
            <a:pPr>
              <a:buNone/>
            </a:pPr>
            <a:endParaRPr lang="el-GR" dirty="0"/>
          </a:p>
        </p:txBody>
      </p:sp>
      <p:graphicFrame>
        <p:nvGraphicFramePr>
          <p:cNvPr id="9218" name="Object 2"/>
          <p:cNvGraphicFramePr>
            <a:graphicFrameLocks noChangeAspect="1"/>
          </p:cNvGraphicFramePr>
          <p:nvPr/>
        </p:nvGraphicFramePr>
        <p:xfrm>
          <a:off x="3286116" y="5929330"/>
          <a:ext cx="3639369" cy="500066"/>
        </p:xfrm>
        <a:graphic>
          <a:graphicData uri="http://schemas.openxmlformats.org/presentationml/2006/ole">
            <p:oleObj spid="_x0000_s9218" name="Equation" r:id="rId4" imgW="1663560" imgH="228600" progId="Equation.DSMT4">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87624" y="357166"/>
            <a:ext cx="7746064" cy="6096170"/>
          </a:xfrm>
          <a:blipFill dpi="0" rotWithShape="1">
            <a:blip r:embed="rId2" cstate="print"/>
            <a:srcRect/>
            <a:tile tx="0" ty="0" sx="100000" sy="100000" flip="none" algn="tl"/>
          </a:blipFill>
        </p:spPr>
        <p:txBody>
          <a:bodyPr>
            <a:normAutofit/>
          </a:bodyPr>
          <a:lstStyle/>
          <a:p>
            <a:pPr>
              <a:buClr>
                <a:schemeClr val="accent4">
                  <a:lumMod val="75000"/>
                </a:schemeClr>
              </a:buClr>
            </a:pPr>
            <a:r>
              <a:rPr lang="el-GR" sz="2400" dirty="0" smtClean="0"/>
              <a:t>Η </a:t>
            </a:r>
            <a:r>
              <a:rPr lang="el-GR" sz="2400" dirty="0" err="1" smtClean="0"/>
              <a:t>καρβοξυαιμοσφαιρίνη</a:t>
            </a:r>
            <a:r>
              <a:rPr lang="el-GR" sz="2400" dirty="0" smtClean="0"/>
              <a:t> προκαλεί </a:t>
            </a:r>
            <a:r>
              <a:rPr lang="el-GR" sz="2400" dirty="0" err="1" smtClean="0"/>
              <a:t>ανοξαιμία</a:t>
            </a:r>
            <a:r>
              <a:rPr lang="el-GR" sz="2400" dirty="0" smtClean="0"/>
              <a:t> που εκδηλώνεται στον εγκέφαλο με </a:t>
            </a:r>
            <a:r>
              <a:rPr lang="el-GR" sz="2400" dirty="0" err="1" smtClean="0"/>
              <a:t>καφαλαλγίες</a:t>
            </a:r>
            <a:r>
              <a:rPr lang="el-GR" sz="2400" dirty="0" smtClean="0"/>
              <a:t>, ναυτίες κλπ</a:t>
            </a:r>
          </a:p>
          <a:p>
            <a:pPr>
              <a:buClr>
                <a:schemeClr val="accent4">
                  <a:lumMod val="75000"/>
                </a:schemeClr>
              </a:buClr>
            </a:pPr>
            <a:r>
              <a:rPr lang="el-GR" sz="2400" dirty="0" smtClean="0"/>
              <a:t>Η συνεχής έκθεση σε μεγάλες συγκεντρώσεις </a:t>
            </a:r>
            <a:r>
              <a:rPr lang="en-US" sz="2400" dirty="0" smtClean="0"/>
              <a:t>CO </a:t>
            </a:r>
            <a:r>
              <a:rPr lang="el-GR" sz="2400" dirty="0" smtClean="0"/>
              <a:t>προκαλεί απώλεια της συνείδησης χωρίς αναπνευστικές διαταραχές, ενώ η συνεχιζόμενη προκαλεί ακόμα και θάνατο.</a:t>
            </a:r>
          </a:p>
          <a:p>
            <a:pPr>
              <a:buClr>
                <a:schemeClr val="accent4">
                  <a:lumMod val="75000"/>
                </a:schemeClr>
              </a:buClr>
            </a:pPr>
            <a:r>
              <a:rPr lang="el-GR" sz="2400" dirty="0" smtClean="0"/>
              <a:t>Το </a:t>
            </a:r>
            <a:r>
              <a:rPr lang="en-US" sz="2400" dirty="0" smtClean="0"/>
              <a:t>CO </a:t>
            </a:r>
            <a:r>
              <a:rPr lang="el-GR" sz="2400" dirty="0" smtClean="0"/>
              <a:t>είναι επικίνδυνο γιατί δεν </a:t>
            </a:r>
            <a:r>
              <a:rPr lang="el-GR" sz="2400" dirty="0" err="1" smtClean="0"/>
              <a:t>γίνετια</a:t>
            </a:r>
            <a:r>
              <a:rPr lang="el-GR" sz="2400" dirty="0" smtClean="0"/>
              <a:t> εύκολα αντιληπτό.</a:t>
            </a:r>
          </a:p>
          <a:p>
            <a:pPr>
              <a:buClr>
                <a:schemeClr val="accent4">
                  <a:lumMod val="75000"/>
                </a:schemeClr>
              </a:buClr>
            </a:pPr>
            <a:r>
              <a:rPr lang="el-GR" sz="2400" dirty="0" smtClean="0"/>
              <a:t>Έχουν σημειωθεί πολλοί θάνατοι από χρήση μαγκαλιού σε εσωτερικούς χώρους.</a:t>
            </a:r>
          </a:p>
          <a:p>
            <a:pPr>
              <a:buClr>
                <a:schemeClr val="accent4">
                  <a:lumMod val="75000"/>
                </a:schemeClr>
              </a:buClr>
            </a:pPr>
            <a:r>
              <a:rPr lang="el-GR" sz="2400" dirty="0" smtClean="0"/>
              <a:t>Περιέχεται και στον καπνό του τσιγάρου έως 600 </a:t>
            </a:r>
            <a:r>
              <a:rPr lang="en-US" sz="2400" dirty="0" smtClean="0"/>
              <a:t>ppm</a:t>
            </a:r>
            <a:endParaRPr lang="el-G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96908"/>
          </a:xfrm>
          <a:blipFill>
            <a:blip r:embed="rId2" cstate="print"/>
            <a:tile tx="0" ty="0" sx="100000" sy="100000" flip="none" algn="tl"/>
          </a:blipFill>
        </p:spPr>
        <p:txBody>
          <a:bodyPr>
            <a:normAutofit fontScale="90000"/>
          </a:bodyPr>
          <a:lstStyle/>
          <a:p>
            <a:pPr algn="ctr"/>
            <a:r>
              <a:rPr lang="el-GR" b="1" dirty="0" smtClean="0"/>
              <a:t>Περιορισμός των εκπομπών </a:t>
            </a:r>
            <a:r>
              <a:rPr lang="en-US" b="1" dirty="0" smtClean="0"/>
              <a:t>CO</a:t>
            </a:r>
            <a:endParaRPr lang="el-GR" b="1" dirty="0"/>
          </a:p>
        </p:txBody>
      </p:sp>
      <p:sp>
        <p:nvSpPr>
          <p:cNvPr id="3" name="2 - Θέση περιεχομένου"/>
          <p:cNvSpPr>
            <a:spLocks noGrp="1"/>
          </p:cNvSpPr>
          <p:nvPr>
            <p:ph idx="1"/>
          </p:nvPr>
        </p:nvSpPr>
        <p:spPr>
          <a:xfrm>
            <a:off x="1142976" y="1447800"/>
            <a:ext cx="7790712" cy="5077544"/>
          </a:xfrm>
          <a:blipFill>
            <a:blip r:embed="rId2" cstate="print"/>
            <a:tile tx="0" ty="0" sx="100000" sy="100000" flip="none" algn="tl"/>
          </a:blipFill>
        </p:spPr>
        <p:txBody>
          <a:bodyPr>
            <a:normAutofit fontScale="92500" lnSpcReduction="10000"/>
          </a:bodyPr>
          <a:lstStyle/>
          <a:p>
            <a:pPr>
              <a:buNone/>
            </a:pPr>
            <a:r>
              <a:rPr lang="el-GR" dirty="0" smtClean="0"/>
              <a:t>   Καθιερώθηκε το όριο των 5% </a:t>
            </a:r>
            <a:r>
              <a:rPr lang="el-GR" dirty="0" err="1" smtClean="0"/>
              <a:t>κ.ο</a:t>
            </a:r>
            <a:r>
              <a:rPr lang="el-GR" dirty="0" smtClean="0"/>
              <a:t> </a:t>
            </a:r>
            <a:r>
              <a:rPr lang="en-US" dirty="0" smtClean="0"/>
              <a:t>CO </a:t>
            </a:r>
            <a:r>
              <a:rPr lang="el-GR" dirty="0" smtClean="0"/>
              <a:t>στα καυσαέρια των μη καταλυτικών αυτοκινήτων.</a:t>
            </a:r>
            <a:endParaRPr lang="en-US" dirty="0" smtClean="0"/>
          </a:p>
          <a:p>
            <a:pPr>
              <a:buNone/>
            </a:pPr>
            <a:endParaRPr lang="el-GR" dirty="0" smtClean="0"/>
          </a:p>
          <a:p>
            <a:pPr>
              <a:buNone/>
            </a:pPr>
            <a:r>
              <a:rPr lang="en-US" dirty="0" smtClean="0"/>
              <a:t>  </a:t>
            </a:r>
            <a:r>
              <a:rPr lang="el-GR" b="1" dirty="0" smtClean="0"/>
              <a:t>Συνεπώς για τα μη καταλυτικά αυτοκίνητα</a:t>
            </a:r>
            <a:r>
              <a:rPr lang="en-US" b="1" dirty="0" smtClean="0"/>
              <a:t>:</a:t>
            </a:r>
          </a:p>
          <a:p>
            <a:r>
              <a:rPr lang="el-GR" b="1" dirty="0" smtClean="0"/>
              <a:t>Καλύτερη λειτουργία του κινητήρα</a:t>
            </a:r>
          </a:p>
          <a:p>
            <a:r>
              <a:rPr lang="el-GR" b="1" dirty="0" smtClean="0"/>
              <a:t>Χρήση ειδικών αντιδραστηρίων </a:t>
            </a:r>
            <a:endParaRPr lang="en-US" b="1" dirty="0" smtClean="0"/>
          </a:p>
          <a:p>
            <a:pPr>
              <a:buNone/>
            </a:pPr>
            <a:endParaRPr lang="el-GR" b="1" dirty="0" smtClean="0"/>
          </a:p>
          <a:p>
            <a:pPr algn="just">
              <a:buNone/>
            </a:pPr>
            <a:r>
              <a:rPr lang="en-US" b="1" dirty="0" smtClean="0"/>
              <a:t>  </a:t>
            </a:r>
            <a:r>
              <a:rPr lang="el-GR" dirty="0" smtClean="0"/>
              <a:t>Τα καταλυτικά αυτοκίνητα – όταν ο καταλύτης λειτουργεί ικανοποιητικά παράγουν μικρό ποσοστό </a:t>
            </a:r>
            <a:r>
              <a:rPr lang="en-US" dirty="0" smtClean="0"/>
              <a:t>CO.</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96908"/>
          </a:xfrm>
          <a:blipFill>
            <a:blip r:embed="rId2" cstate="print"/>
            <a:tile tx="0" ty="0" sx="100000" sy="100000" flip="none" algn="tl"/>
          </a:blipFill>
        </p:spPr>
        <p:txBody>
          <a:bodyPr>
            <a:normAutofit/>
          </a:bodyPr>
          <a:lstStyle/>
          <a:p>
            <a:pPr algn="ctr"/>
            <a:r>
              <a:rPr lang="el-GR" b="1" dirty="0" smtClean="0"/>
              <a:t>Προσδιορισμός του </a:t>
            </a:r>
            <a:r>
              <a:rPr lang="en-US" b="1" dirty="0" smtClean="0"/>
              <a:t>CO</a:t>
            </a:r>
            <a:endParaRPr lang="el-GR" b="1" dirty="0"/>
          </a:p>
        </p:txBody>
      </p:sp>
      <p:sp>
        <p:nvSpPr>
          <p:cNvPr id="3" name="2 - Θέση περιεχομένου"/>
          <p:cNvSpPr>
            <a:spLocks noGrp="1"/>
          </p:cNvSpPr>
          <p:nvPr>
            <p:ph idx="1"/>
          </p:nvPr>
        </p:nvSpPr>
        <p:spPr>
          <a:xfrm>
            <a:off x="1142976" y="1142984"/>
            <a:ext cx="7790712" cy="5105416"/>
          </a:xfrm>
          <a:blipFill>
            <a:blip r:embed="rId2" cstate="print"/>
            <a:tile tx="0" ty="0" sx="100000" sy="100000" flip="none" algn="tl"/>
          </a:blipFill>
        </p:spPr>
        <p:txBody>
          <a:bodyPr>
            <a:normAutofit/>
          </a:bodyPr>
          <a:lstStyle/>
          <a:p>
            <a:pPr marL="596646" indent="-514350">
              <a:buFont typeface="+mj-lt"/>
              <a:buAutoNum type="arabicPeriod"/>
            </a:pPr>
            <a:r>
              <a:rPr lang="el-GR" sz="2800" b="1" dirty="0" err="1" smtClean="0"/>
              <a:t>Φασματοφωτομετρικά</a:t>
            </a:r>
            <a:r>
              <a:rPr lang="el-GR" sz="2800" b="1" dirty="0" smtClean="0"/>
              <a:t> από την απορρόφηση της υπέρυθρης ακτινοβολίας</a:t>
            </a:r>
          </a:p>
          <a:p>
            <a:pPr marL="596646" indent="-514350">
              <a:buNone/>
            </a:pPr>
            <a:endParaRPr lang="el-GR" sz="2800" b="1" dirty="0" smtClean="0"/>
          </a:p>
          <a:p>
            <a:pPr marL="596646" indent="-514350">
              <a:buFont typeface="+mj-lt"/>
              <a:buAutoNum type="arabicPeriod"/>
            </a:pPr>
            <a:r>
              <a:rPr lang="el-GR" sz="2800" b="1" dirty="0" smtClean="0"/>
              <a:t>Ηλεκτροχημικά</a:t>
            </a:r>
          </a:p>
          <a:p>
            <a:pPr marL="596646" indent="-514350">
              <a:buFont typeface="+mj-lt"/>
              <a:buAutoNum type="arabicPeriod"/>
            </a:pPr>
            <a:endParaRPr lang="el-GR" sz="2800" b="1" dirty="0" smtClean="0"/>
          </a:p>
          <a:p>
            <a:pPr marL="596646" indent="-514350">
              <a:buFont typeface="+mj-lt"/>
              <a:buAutoNum type="arabicPeriod"/>
            </a:pPr>
            <a:r>
              <a:rPr lang="el-GR" sz="2800" b="1" dirty="0" smtClean="0"/>
              <a:t>Με τη μέθοδο του </a:t>
            </a:r>
            <a:r>
              <a:rPr lang="el-GR" sz="2800" b="1" dirty="0" err="1" smtClean="0"/>
              <a:t>πεντοξειδίου</a:t>
            </a:r>
            <a:r>
              <a:rPr lang="el-GR" sz="2800" b="1" dirty="0" smtClean="0"/>
              <a:t> του ιωδίου</a:t>
            </a:r>
          </a:p>
          <a:p>
            <a:pPr marL="596646" indent="-514350" algn="ctr">
              <a:buNone/>
            </a:pPr>
            <a:r>
              <a:rPr lang="el-GR" sz="2800" b="1" dirty="0" smtClean="0"/>
              <a:t>5</a:t>
            </a:r>
            <a:r>
              <a:rPr lang="en-US" sz="2800" b="1" dirty="0" smtClean="0"/>
              <a:t>CO +I</a:t>
            </a:r>
            <a:r>
              <a:rPr lang="en-US" sz="2800" b="1" baseline="-25000" dirty="0" smtClean="0"/>
              <a:t>2</a:t>
            </a:r>
            <a:r>
              <a:rPr lang="en-US" sz="2800" b="1" dirty="0" smtClean="0"/>
              <a:t>O</a:t>
            </a:r>
            <a:r>
              <a:rPr lang="en-US" sz="2800" b="1" baseline="-25000" dirty="0" smtClean="0"/>
              <a:t>5</a:t>
            </a:r>
            <a:r>
              <a:rPr lang="en-US" sz="2800" b="1" dirty="0" smtClean="0"/>
              <a:t>          I</a:t>
            </a:r>
            <a:r>
              <a:rPr lang="en-US" sz="2800" b="1" baseline="-25000" dirty="0" smtClean="0"/>
              <a:t>2</a:t>
            </a:r>
            <a:r>
              <a:rPr lang="en-US" sz="2800" b="1" dirty="0" smtClean="0"/>
              <a:t>+5CO</a:t>
            </a:r>
            <a:r>
              <a:rPr lang="en-US" sz="2800" b="1" baseline="-25000" dirty="0" smtClean="0"/>
              <a:t>2</a:t>
            </a:r>
          </a:p>
        </p:txBody>
      </p:sp>
      <p:sp>
        <p:nvSpPr>
          <p:cNvPr id="4" name="3 - Δεξιό βέλος"/>
          <p:cNvSpPr/>
          <p:nvPr/>
        </p:nvSpPr>
        <p:spPr>
          <a:xfrm>
            <a:off x="4932040" y="4293096"/>
            <a:ext cx="571504" cy="214314"/>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928670"/>
          </a:xfrm>
          <a:blipFill dpi="0" rotWithShape="1">
            <a:blip r:embed="rId2" cstate="print"/>
            <a:srcRect/>
            <a:tile tx="0" ty="0" sx="100000" sy="100000" flip="none" algn="tl"/>
          </a:blipFill>
        </p:spPr>
        <p:txBody>
          <a:bodyPr>
            <a:normAutofit fontScale="90000"/>
          </a:bodyPr>
          <a:lstStyle/>
          <a:p>
            <a:pPr algn="ctr"/>
            <a:r>
              <a:rPr lang="el-GR" sz="3600" b="1" dirty="0" smtClean="0">
                <a:latin typeface="+mn-lt"/>
              </a:rPr>
              <a:t/>
            </a:r>
            <a:br>
              <a:rPr lang="el-GR" sz="3600" b="1" dirty="0" smtClean="0">
                <a:latin typeface="+mn-lt"/>
              </a:rPr>
            </a:br>
            <a:r>
              <a:rPr lang="el-GR" sz="3600" b="1" dirty="0" smtClean="0">
                <a:latin typeface="+mn-lt"/>
              </a:rPr>
              <a:t>Φαινόμενο του Θερμοκηπίου </a:t>
            </a:r>
            <a:br>
              <a:rPr lang="el-GR" sz="3600" b="1" dirty="0" smtClean="0">
                <a:latin typeface="+mn-lt"/>
              </a:rPr>
            </a:br>
            <a:r>
              <a:rPr lang="el-GR" sz="3600" b="1" dirty="0" smtClean="0">
                <a:latin typeface="+mn-lt"/>
              </a:rPr>
              <a:t>Γενικά…</a:t>
            </a:r>
            <a:br>
              <a:rPr lang="el-GR" sz="3600" b="1" dirty="0" smtClean="0">
                <a:latin typeface="+mn-lt"/>
              </a:rPr>
            </a:br>
            <a:r>
              <a:rPr lang="el-GR" sz="3600" b="1" dirty="0" smtClean="0">
                <a:latin typeface="+mn-lt"/>
              </a:rPr>
              <a:t> </a:t>
            </a:r>
            <a:endParaRPr lang="el-GR" sz="3600" b="1" dirty="0">
              <a:latin typeface="+mn-lt"/>
            </a:endParaRPr>
          </a:p>
        </p:txBody>
      </p:sp>
      <p:sp>
        <p:nvSpPr>
          <p:cNvPr id="3" name="2 - Θέση περιεχομένου"/>
          <p:cNvSpPr>
            <a:spLocks noGrp="1"/>
          </p:cNvSpPr>
          <p:nvPr>
            <p:ph idx="1"/>
          </p:nvPr>
        </p:nvSpPr>
        <p:spPr>
          <a:xfrm>
            <a:off x="1435608" y="1142984"/>
            <a:ext cx="7498080" cy="5286412"/>
          </a:xfrm>
          <a:blipFill dpi="0" rotWithShape="1">
            <a:blip r:embed="rId2" cstate="print"/>
            <a:srcRect/>
            <a:tile tx="0" ty="0" sx="100000" sy="100000" flip="none" algn="tl"/>
          </a:blipFill>
        </p:spPr>
        <p:txBody>
          <a:bodyPr>
            <a:normAutofit fontScale="77500" lnSpcReduction="20000"/>
          </a:bodyPr>
          <a:lstStyle/>
          <a:p>
            <a:pPr>
              <a:lnSpc>
                <a:spcPct val="80000"/>
              </a:lnSpc>
              <a:buClr>
                <a:schemeClr val="accent4">
                  <a:lumMod val="75000"/>
                </a:schemeClr>
              </a:buClr>
            </a:pPr>
            <a:r>
              <a:rPr lang="el-GR" dirty="0" smtClean="0">
                <a:latin typeface="Corbel" pitchFamily="34" charset="0"/>
              </a:rPr>
              <a:t>Η Γη δέχεται ηλιακή ακτινοβολία (</a:t>
            </a:r>
            <a:r>
              <a:rPr lang="el-GR" b="1" dirty="0" smtClean="0">
                <a:latin typeface="Corbel" pitchFamily="34" charset="0"/>
              </a:rPr>
              <a:t>μικρού μήκους κύματος</a:t>
            </a:r>
            <a:r>
              <a:rPr lang="el-GR" dirty="0" smtClean="0">
                <a:latin typeface="Corbel" pitchFamily="34" charset="0"/>
              </a:rPr>
              <a:t>). Ένα μέρος αυτής απορροφάται από το σύστημα Γης-ατμόσφαιρας (70%), ενώ το υπόλοιπο διαφεύγει στο διάστημα.</a:t>
            </a:r>
          </a:p>
          <a:p>
            <a:pPr>
              <a:lnSpc>
                <a:spcPct val="80000"/>
              </a:lnSpc>
              <a:buClr>
                <a:schemeClr val="accent4">
                  <a:lumMod val="75000"/>
                </a:schemeClr>
              </a:buClr>
            </a:pPr>
            <a:endParaRPr lang="el-GR" dirty="0" smtClean="0">
              <a:latin typeface="Corbel" pitchFamily="34" charset="0"/>
            </a:endParaRPr>
          </a:p>
          <a:p>
            <a:pPr>
              <a:lnSpc>
                <a:spcPct val="80000"/>
              </a:lnSpc>
              <a:buClr>
                <a:schemeClr val="accent4">
                  <a:lumMod val="75000"/>
                </a:schemeClr>
              </a:buClr>
            </a:pPr>
            <a:r>
              <a:rPr lang="el-GR" dirty="0" smtClean="0">
                <a:latin typeface="Corbel" pitchFamily="34" charset="0"/>
              </a:rPr>
              <a:t>Λόγω της θερμοκρασίας της, η Γη εκπέμπει επίσης θερμική ακτινοβολία</a:t>
            </a:r>
            <a:r>
              <a:rPr lang="en-US" dirty="0" smtClean="0">
                <a:latin typeface="Corbel" pitchFamily="34" charset="0"/>
              </a:rPr>
              <a:t> </a:t>
            </a:r>
            <a:r>
              <a:rPr lang="el-GR" dirty="0" smtClean="0">
                <a:latin typeface="Corbel" pitchFamily="34" charset="0"/>
              </a:rPr>
              <a:t>(</a:t>
            </a:r>
            <a:r>
              <a:rPr lang="el-GR" b="1" dirty="0" smtClean="0">
                <a:latin typeface="Corbel" pitchFamily="34" charset="0"/>
              </a:rPr>
              <a:t>μεγάλου μήκους κύματος-υπέρυθρη</a:t>
            </a:r>
            <a:r>
              <a:rPr lang="el-GR" dirty="0" smtClean="0">
                <a:latin typeface="Corbel" pitchFamily="34" charset="0"/>
              </a:rPr>
              <a:t>), κυρίως τη νύχτα.</a:t>
            </a:r>
          </a:p>
          <a:p>
            <a:pPr>
              <a:lnSpc>
                <a:spcPct val="80000"/>
              </a:lnSpc>
              <a:buClr>
                <a:schemeClr val="accent4">
                  <a:lumMod val="75000"/>
                </a:schemeClr>
              </a:buClr>
            </a:pPr>
            <a:endParaRPr lang="el-GR" dirty="0" smtClean="0">
              <a:latin typeface="Corbel" pitchFamily="34" charset="0"/>
            </a:endParaRPr>
          </a:p>
          <a:p>
            <a:pPr>
              <a:lnSpc>
                <a:spcPct val="80000"/>
              </a:lnSpc>
              <a:buClr>
                <a:schemeClr val="accent4">
                  <a:lumMod val="75000"/>
                </a:schemeClr>
              </a:buClr>
            </a:pPr>
            <a:r>
              <a:rPr lang="el-GR" dirty="0" smtClean="0">
                <a:latin typeface="Corbel" pitchFamily="34" charset="0"/>
              </a:rPr>
              <a:t>Το </a:t>
            </a:r>
            <a:r>
              <a:rPr lang="en-US" dirty="0" smtClean="0">
                <a:latin typeface="Corbel" pitchFamily="34" charset="0"/>
              </a:rPr>
              <a:t>CO</a:t>
            </a:r>
            <a:r>
              <a:rPr lang="en-US" baseline="-25000" dirty="0" smtClean="0">
                <a:latin typeface="Corbel" pitchFamily="34" charset="0"/>
              </a:rPr>
              <a:t>2</a:t>
            </a:r>
            <a:r>
              <a:rPr lang="en-US" dirty="0" smtClean="0">
                <a:latin typeface="Corbel" pitchFamily="34" charset="0"/>
              </a:rPr>
              <a:t> </a:t>
            </a:r>
            <a:r>
              <a:rPr lang="el-GR" dirty="0" smtClean="0">
                <a:latin typeface="Corbel" pitchFamily="34" charset="0"/>
              </a:rPr>
              <a:t>και το Η</a:t>
            </a:r>
            <a:r>
              <a:rPr lang="el-GR" baseline="-25000" dirty="0" smtClean="0">
                <a:latin typeface="Corbel" pitchFamily="34" charset="0"/>
              </a:rPr>
              <a:t>2</a:t>
            </a:r>
            <a:r>
              <a:rPr lang="el-GR" dirty="0" smtClean="0">
                <a:latin typeface="Corbel" pitchFamily="34" charset="0"/>
              </a:rPr>
              <a:t>Ο απορροφούν την υπέρυθρη ακτινοβολία.</a:t>
            </a:r>
          </a:p>
          <a:p>
            <a:pPr>
              <a:lnSpc>
                <a:spcPct val="80000"/>
              </a:lnSpc>
              <a:buNone/>
            </a:pPr>
            <a:endParaRPr lang="el-GR" b="1" dirty="0" smtClean="0">
              <a:latin typeface="Corbel" pitchFamily="34" charset="0"/>
            </a:endParaRPr>
          </a:p>
          <a:p>
            <a:pPr>
              <a:lnSpc>
                <a:spcPct val="80000"/>
              </a:lnSpc>
              <a:buClr>
                <a:schemeClr val="accent4">
                  <a:lumMod val="75000"/>
                </a:schemeClr>
              </a:buClr>
            </a:pPr>
            <a:r>
              <a:rPr lang="el-GR" dirty="0" smtClean="0">
                <a:latin typeface="Corbel" pitchFamily="34" charset="0"/>
              </a:rPr>
              <a:t>Αποτέλεσμα είναι η παραμονή της ενέργειας στη γη και με την αύξηση της συγκέντρωσης του </a:t>
            </a:r>
            <a:r>
              <a:rPr lang="en-US" dirty="0" smtClean="0">
                <a:latin typeface="Corbel" pitchFamily="34" charset="0"/>
              </a:rPr>
              <a:t>CO</a:t>
            </a:r>
            <a:r>
              <a:rPr lang="en-US" baseline="-25000" dirty="0" smtClean="0">
                <a:latin typeface="Corbel" pitchFamily="34" charset="0"/>
              </a:rPr>
              <a:t>2</a:t>
            </a:r>
            <a:r>
              <a:rPr lang="en-US" dirty="0" smtClean="0">
                <a:latin typeface="Corbel" pitchFamily="34" charset="0"/>
              </a:rPr>
              <a:t> </a:t>
            </a:r>
            <a:r>
              <a:rPr lang="el-GR" dirty="0" smtClean="0">
                <a:latin typeface="Corbel" pitchFamily="34" charset="0"/>
              </a:rPr>
              <a:t>αυξάνεται και η μέση θερμοκρασία της γης.</a:t>
            </a:r>
          </a:p>
          <a:p>
            <a:pPr>
              <a:lnSpc>
                <a:spcPct val="80000"/>
              </a:lnSpc>
              <a:buClr>
                <a:schemeClr val="accent4">
                  <a:lumMod val="75000"/>
                </a:schemeClr>
              </a:buClr>
            </a:pPr>
            <a:endParaRPr lang="el-GR" dirty="0" smtClean="0">
              <a:latin typeface="Corbel" pitchFamily="34" charset="0"/>
            </a:endParaRPr>
          </a:p>
          <a:p>
            <a:pPr>
              <a:lnSpc>
                <a:spcPct val="80000"/>
              </a:lnSpc>
              <a:buClr>
                <a:schemeClr val="accent4">
                  <a:lumMod val="75000"/>
                </a:schemeClr>
              </a:buClr>
            </a:pPr>
            <a:r>
              <a:rPr lang="el-GR" dirty="0" smtClean="0">
                <a:latin typeface="Corbel" pitchFamily="34" charset="0"/>
              </a:rPr>
              <a:t>Χωρίς το φυσικό φαινόμενο του θερμοκηπίου, η θερμοκρασία της γήινης επιφάνειας θα ήταν σε παγκόσμια και ετήσια βάση περίπου -18°C.</a:t>
            </a:r>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001"/>
          <p:cNvPicPr>
            <a:picLocks noGrp="1" noChangeAspect="1" noChangeArrowheads="1"/>
          </p:cNvPicPr>
          <p:nvPr>
            <p:ph idx="1"/>
          </p:nvPr>
        </p:nvPicPr>
        <p:blipFill>
          <a:blip r:embed="rId2" cstate="print"/>
          <a:srcRect/>
          <a:stretch>
            <a:fillRect/>
          </a:stretch>
        </p:blipFill>
        <p:spPr bwMode="auto">
          <a:xfrm>
            <a:off x="1331640" y="404664"/>
            <a:ext cx="7488832" cy="604867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188640"/>
            <a:ext cx="7674056" cy="6059760"/>
          </a:xfrm>
          <a:blipFill dpi="0" rotWithShape="1">
            <a:blip r:embed="rId2" cstate="print"/>
            <a:srcRect/>
            <a:tile tx="0" ty="0" sx="100000" sy="100000" flip="none" algn="tl"/>
          </a:blipFill>
        </p:spPr>
        <p:txBody>
          <a:bodyPr>
            <a:normAutofit/>
          </a:bodyPr>
          <a:lstStyle/>
          <a:p>
            <a:pPr algn="just">
              <a:buClr>
                <a:schemeClr val="accent4">
                  <a:lumMod val="75000"/>
                </a:schemeClr>
              </a:buClr>
            </a:pPr>
            <a:r>
              <a:rPr lang="el-GR" sz="2400" dirty="0" smtClean="0">
                <a:latin typeface="Times New Roman" pitchFamily="18" charset="0"/>
                <a:cs typeface="Times New Roman" pitchFamily="18" charset="0"/>
              </a:rPr>
              <a:t>Η καύση των ορυκτών καυσίμων, </a:t>
            </a:r>
            <a:r>
              <a:rPr lang="el-GR" sz="2400" dirty="0" err="1" smtClean="0">
                <a:latin typeface="Times New Roman" pitchFamily="18" charset="0"/>
                <a:cs typeface="Times New Roman" pitchFamily="18" charset="0"/>
              </a:rPr>
              <a:t>oι</a:t>
            </a:r>
            <a:r>
              <a:rPr lang="el-GR" sz="2400" dirty="0" smtClean="0">
                <a:latin typeface="Times New Roman" pitchFamily="18" charset="0"/>
                <a:cs typeface="Times New Roman" pitchFamily="18" charset="0"/>
              </a:rPr>
              <a:t> βιομηχανικές διεργασίες και η μετατροπή της χρήσης γης μεταβάλλουν </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τη σύνθεση της ατμόσφαιρας, αυξάνοντας τα αέρια του θερμοκηπίου. </a:t>
            </a:r>
            <a:endParaRPr lang="en-US" sz="2400" dirty="0" smtClean="0">
              <a:latin typeface="Times New Roman" pitchFamily="18" charset="0"/>
              <a:cs typeface="Times New Roman" pitchFamily="18" charset="0"/>
            </a:endParaRPr>
          </a:p>
          <a:p>
            <a:pPr>
              <a:buClr>
                <a:schemeClr val="accent4">
                  <a:lumMod val="75000"/>
                </a:schemeClr>
              </a:buClr>
              <a:buNone/>
            </a:pPr>
            <a:endParaRPr lang="en-US" sz="2400" dirty="0" smtClean="0">
              <a:latin typeface="Times New Roman" pitchFamily="18" charset="0"/>
              <a:cs typeface="Times New Roman" pitchFamily="18" charset="0"/>
            </a:endParaRPr>
          </a:p>
          <a:p>
            <a:pPr>
              <a:buClr>
                <a:schemeClr val="accent4">
                  <a:lumMod val="75000"/>
                </a:schemeClr>
              </a:buClr>
            </a:pPr>
            <a:r>
              <a:rPr lang="el-GR" sz="2400" dirty="0" smtClean="0">
                <a:latin typeface="Times New Roman" pitchFamily="18" charset="0"/>
                <a:cs typeface="Times New Roman" pitchFamily="18" charset="0"/>
              </a:rPr>
              <a:t>Τα αέρια που επηρεάζονται από τις ανθρωπογενείς δραστηριότητες είναι</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 </a:t>
            </a:r>
          </a:p>
          <a:p>
            <a:pPr>
              <a:buClr>
                <a:schemeClr val="accent4">
                  <a:lumMod val="75000"/>
                </a:schemeClr>
              </a:buClr>
              <a:buFont typeface="Wingdings" pitchFamily="2" charset="2"/>
              <a:buChar char="ü"/>
            </a:pPr>
            <a:r>
              <a:rPr lang="el-GR" sz="2400" dirty="0" smtClean="0">
                <a:latin typeface="Times New Roman" pitchFamily="18" charset="0"/>
                <a:cs typeface="Times New Roman" pitchFamily="18" charset="0"/>
              </a:rPr>
              <a:t>το διοξείδιο του άνθρακα (CO</a:t>
            </a:r>
            <a:r>
              <a:rPr lang="el-GR" sz="2400" baseline="-25000"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a:t>
            </a:r>
          </a:p>
          <a:p>
            <a:pPr>
              <a:buClr>
                <a:schemeClr val="accent4">
                  <a:lumMod val="75000"/>
                </a:schemeClr>
              </a:buClr>
              <a:buFont typeface="Wingdings" pitchFamily="2" charset="2"/>
              <a:buChar char="ü"/>
            </a:pPr>
            <a:r>
              <a:rPr lang="el-GR" sz="2400" dirty="0" smtClean="0">
                <a:latin typeface="Times New Roman" pitchFamily="18" charset="0"/>
                <a:cs typeface="Times New Roman" pitchFamily="18" charset="0"/>
              </a:rPr>
              <a:t>το μεθάνιο (CH</a:t>
            </a:r>
            <a:r>
              <a:rPr lang="el-GR" sz="2400" baseline="-25000" dirty="0" smtClean="0">
                <a:latin typeface="Times New Roman" pitchFamily="18" charset="0"/>
                <a:cs typeface="Times New Roman" pitchFamily="18" charset="0"/>
              </a:rPr>
              <a:t>4</a:t>
            </a:r>
            <a:r>
              <a:rPr lang="el-GR" sz="2400" dirty="0" smtClean="0">
                <a:latin typeface="Times New Roman" pitchFamily="18" charset="0"/>
                <a:cs typeface="Times New Roman" pitchFamily="18" charset="0"/>
              </a:rPr>
              <a:t>) </a:t>
            </a:r>
          </a:p>
          <a:p>
            <a:pPr>
              <a:buClr>
                <a:schemeClr val="accent4">
                  <a:lumMod val="75000"/>
                </a:schemeClr>
              </a:buClr>
              <a:buFont typeface="Wingdings" pitchFamily="2" charset="2"/>
              <a:buChar char="ü"/>
            </a:pPr>
            <a:r>
              <a:rPr lang="el-GR" sz="2400" dirty="0" smtClean="0">
                <a:latin typeface="Times New Roman" pitchFamily="18" charset="0"/>
                <a:cs typeface="Times New Roman" pitchFamily="18" charset="0"/>
              </a:rPr>
              <a:t>το υποξείδιο του αζώτου (N</a:t>
            </a:r>
            <a:r>
              <a:rPr lang="el-GR" sz="2400" baseline="-25000"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O)</a:t>
            </a:r>
          </a:p>
          <a:p>
            <a:pPr>
              <a:buClr>
                <a:schemeClr val="accent4">
                  <a:lumMod val="75000"/>
                </a:schemeClr>
              </a:buClr>
              <a:buFont typeface="Wingdings" pitchFamily="2" charset="2"/>
              <a:buChar char="ü"/>
            </a:pPr>
            <a:r>
              <a:rPr lang="el-GR" sz="2400" dirty="0" smtClean="0">
                <a:latin typeface="Times New Roman" pitchFamily="18" charset="0"/>
                <a:cs typeface="Times New Roman" pitchFamily="18" charset="0"/>
              </a:rPr>
              <a:t>οι </a:t>
            </a:r>
            <a:r>
              <a:rPr lang="el-GR" sz="2400" dirty="0" err="1" smtClean="0">
                <a:latin typeface="Times New Roman" pitchFamily="18" charset="0"/>
                <a:cs typeface="Times New Roman" pitchFamily="18" charset="0"/>
              </a:rPr>
              <a:t>φθοριωµένοι</a:t>
            </a:r>
            <a:r>
              <a:rPr lang="el-GR" sz="2400" dirty="0" smtClean="0">
                <a:latin typeface="Times New Roman" pitchFamily="18" charset="0"/>
                <a:cs typeface="Times New Roman" pitchFamily="18" charset="0"/>
              </a:rPr>
              <a:t> υδρογονάνθρακες (HFC</a:t>
            </a:r>
            <a:r>
              <a:rPr lang="el-GR" sz="2400" baseline="-25000" dirty="0" smtClean="0">
                <a:latin typeface="Times New Roman" pitchFamily="18" charset="0"/>
                <a:cs typeface="Times New Roman" pitchFamily="18" charset="0"/>
              </a:rPr>
              <a:t>S</a:t>
            </a:r>
            <a:r>
              <a:rPr lang="el-GR" sz="2400" dirty="0" smtClean="0">
                <a:latin typeface="Times New Roman" pitchFamily="18" charset="0"/>
                <a:cs typeface="Times New Roman" pitchFamily="18" charset="0"/>
              </a:rPr>
              <a:t>) </a:t>
            </a:r>
          </a:p>
          <a:p>
            <a:pPr>
              <a:buClr>
                <a:schemeClr val="accent4">
                  <a:lumMod val="75000"/>
                </a:schemeClr>
              </a:buClr>
              <a:buFont typeface="Wingdings" pitchFamily="2" charset="2"/>
              <a:buChar char="ü"/>
            </a:pPr>
            <a:r>
              <a:rPr lang="el-GR" sz="2400" dirty="0" smtClean="0">
                <a:latin typeface="Times New Roman" pitchFamily="18" charset="0"/>
                <a:cs typeface="Times New Roman" pitchFamily="18" charset="0"/>
              </a:rPr>
              <a:t>οι </a:t>
            </a:r>
            <a:r>
              <a:rPr lang="el-GR" sz="2400" dirty="0" err="1" smtClean="0">
                <a:latin typeface="Times New Roman" pitchFamily="18" charset="0"/>
                <a:cs typeface="Times New Roman" pitchFamily="18" charset="0"/>
              </a:rPr>
              <a:t>υπερφθοράνθρακες</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PFCs</a:t>
            </a:r>
            <a:r>
              <a:rPr lang="el-GR" sz="2400" dirty="0" smtClean="0">
                <a:latin typeface="Times New Roman" pitchFamily="18" charset="0"/>
                <a:cs typeface="Times New Roman" pitchFamily="18" charset="0"/>
              </a:rPr>
              <a:t>)</a:t>
            </a:r>
          </a:p>
          <a:p>
            <a:pPr>
              <a:buClr>
                <a:schemeClr val="accent4">
                  <a:lumMod val="75000"/>
                </a:schemeClr>
              </a:buClr>
              <a:buFont typeface="Wingdings" pitchFamily="2" charset="2"/>
              <a:buChar char="ü"/>
            </a:pPr>
            <a:r>
              <a:rPr lang="el-GR" sz="2400" dirty="0" smtClean="0">
                <a:latin typeface="Times New Roman" pitchFamily="18" charset="0"/>
                <a:cs typeface="Times New Roman" pitchFamily="18" charset="0"/>
              </a:rPr>
              <a:t>το </a:t>
            </a:r>
            <a:r>
              <a:rPr lang="el-GR" sz="2400" dirty="0" err="1" smtClean="0">
                <a:latin typeface="Times New Roman" pitchFamily="18" charset="0"/>
                <a:cs typeface="Times New Roman" pitchFamily="18" charset="0"/>
              </a:rPr>
              <a:t>εξαφθοριούχο</a:t>
            </a:r>
            <a:r>
              <a:rPr lang="el-GR" sz="2400" dirty="0" smtClean="0">
                <a:latin typeface="Times New Roman" pitchFamily="18" charset="0"/>
                <a:cs typeface="Times New Roman" pitchFamily="18" charset="0"/>
              </a:rPr>
              <a:t> θείο (SF</a:t>
            </a:r>
            <a:r>
              <a:rPr lang="el-GR" sz="2400" baseline="-25000" dirty="0" smtClean="0">
                <a:latin typeface="Times New Roman" pitchFamily="18" charset="0"/>
                <a:cs typeface="Times New Roman" pitchFamily="18" charset="0"/>
              </a:rPr>
              <a:t>6</a:t>
            </a:r>
            <a:r>
              <a:rPr lang="el-GR" sz="2400" dirty="0" smtClean="0">
                <a:latin typeface="Times New Roman" pitchFamily="18" charset="0"/>
                <a:cs typeface="Times New Roman" pitchFamily="18"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500042"/>
            <a:ext cx="7498080" cy="5748358"/>
          </a:xfrm>
          <a:blipFill dpi="0" rotWithShape="1">
            <a:blip r:embed="rId2" cstate="print"/>
            <a:srcRect/>
            <a:tile tx="0" ty="0" sx="100000" sy="100000" flip="none" algn="tl"/>
          </a:blipFill>
        </p:spPr>
        <p:txBody>
          <a:bodyPr>
            <a:normAutofit lnSpcReduction="10000"/>
          </a:bodyPr>
          <a:lstStyle/>
          <a:p>
            <a:pPr algn="just">
              <a:buNone/>
            </a:pPr>
            <a:r>
              <a:rPr lang="el-GR" sz="2400" dirty="0" smtClean="0">
                <a:latin typeface="Times New Roman" pitchFamily="18" charset="0"/>
                <a:cs typeface="Times New Roman" pitchFamily="18" charset="0"/>
              </a:rPr>
              <a:t>Σύμφωνα με το </a:t>
            </a:r>
            <a:r>
              <a:rPr lang="el-GR" sz="2400" b="1" dirty="0" smtClean="0">
                <a:latin typeface="Times New Roman" pitchFamily="18" charset="0"/>
                <a:cs typeface="Times New Roman" pitchFamily="18" charset="0"/>
              </a:rPr>
              <a:t>Πρωτόκολλο του Κιότο…</a:t>
            </a:r>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 Οι ανεπτυγμένες χώρες πρέπει να περιορίσουν τις εκπομπές του </a:t>
            </a:r>
            <a:r>
              <a:rPr lang="en-US" sz="2400" dirty="0" smtClean="0">
                <a:latin typeface="Times New Roman" pitchFamily="18" charset="0"/>
                <a:cs typeface="Times New Roman" pitchFamily="18" charset="0"/>
              </a:rPr>
              <a:t>C</a:t>
            </a:r>
            <a:r>
              <a:rPr lang="el-GR" sz="2400" dirty="0" smtClean="0">
                <a:latin typeface="Times New Roman" pitchFamily="18" charset="0"/>
                <a:cs typeface="Times New Roman" pitchFamily="18" charset="0"/>
              </a:rPr>
              <a:t>Ο</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και των άλλων αερίων κατά 5,2% μέχρι το 2012</a:t>
            </a:r>
          </a:p>
          <a:p>
            <a:pPr algn="just"/>
            <a:r>
              <a:rPr lang="el-GR" sz="2400" dirty="0" smtClean="0">
                <a:latin typeface="Times New Roman" pitchFamily="18" charset="0"/>
                <a:cs typeface="Times New Roman" pitchFamily="18" charset="0"/>
              </a:rPr>
              <a:t>Οι αναπτυσσόμενες χώρες δεν έχουν καμιά υποχρέωση να μειώσουν τις εκπομπές, εκτός αν το θελήσουν οι ίδιες</a:t>
            </a:r>
          </a:p>
          <a:p>
            <a:pPr algn="just"/>
            <a:r>
              <a:rPr lang="el-GR" sz="2400" dirty="0" smtClean="0">
                <a:latin typeface="Times New Roman" pitchFamily="18" charset="0"/>
                <a:cs typeface="Times New Roman" pitchFamily="18" charset="0"/>
              </a:rPr>
              <a:t>Δεν συγκροτήθηκες μηχανισμός κυρώσεων για τις χώρες που παραβιάζουν τη συμφωνία</a:t>
            </a:r>
          </a:p>
          <a:p>
            <a:pPr algn="just"/>
            <a:r>
              <a:rPr lang="el-GR" sz="2400" dirty="0" smtClean="0">
                <a:latin typeface="Times New Roman" pitchFamily="18" charset="0"/>
                <a:cs typeface="Times New Roman" pitchFamily="18" charset="0"/>
              </a:rPr>
              <a:t>Υιοθετείται η αρχή του «εμπορίου» των ρυπογόνων εκπομπών, η οποία επιτρέπει σε χώρες που δεν καλύπτουν το πλαφόν τους να προβαίνουν σε πώληση των ποσοστών που τους απομένουν.</a:t>
            </a:r>
          </a:p>
          <a:p>
            <a:pPr algn="just"/>
            <a:r>
              <a:rPr lang="el-GR" sz="2400" dirty="0" smtClean="0">
                <a:latin typeface="Times New Roman" pitchFamily="18" charset="0"/>
                <a:cs typeface="Times New Roman" pitchFamily="18" charset="0"/>
              </a:rPr>
              <a:t>Οι χώρες που έχουν εκτεταμένες περιοχές με δάση μπορούν να αυξήσουν το ποσοστό εκπομπών του  </a:t>
            </a:r>
            <a:r>
              <a:rPr lang="en-US" sz="2400" dirty="0" smtClean="0">
                <a:latin typeface="Times New Roman" pitchFamily="18" charset="0"/>
                <a:cs typeface="Times New Roman" pitchFamily="18" charset="0"/>
              </a:rPr>
              <a:t>C</a:t>
            </a:r>
            <a:r>
              <a:rPr lang="el-GR" sz="2400" dirty="0" smtClean="0">
                <a:latin typeface="Times New Roman" pitchFamily="18" charset="0"/>
                <a:cs typeface="Times New Roman" pitchFamily="18" charset="0"/>
              </a:rPr>
              <a:t>Ο</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lgn="just"/>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14414" y="332656"/>
            <a:ext cx="7719274" cy="6096740"/>
          </a:xfrm>
          <a:blipFill dpi="0" rotWithShape="1">
            <a:blip r:embed="rId2" cstate="print"/>
            <a:srcRect/>
            <a:tile tx="0" ty="0" sx="100000" sy="100000" flip="none" algn="tl"/>
          </a:blipFill>
        </p:spPr>
        <p:txBody>
          <a:bodyPr>
            <a:normAutofit/>
          </a:bodyPr>
          <a:lstStyle/>
          <a:p>
            <a:pPr>
              <a:buNone/>
            </a:pPr>
            <a:r>
              <a:rPr lang="el-GR" sz="2000" dirty="0" smtClean="0"/>
              <a:t>    Σήμερα υπάρχουν μοντέλα που προβλέπουν άνοδο της θερμ</a:t>
            </a:r>
            <a:r>
              <a:rPr lang="en-US" sz="2000" dirty="0" smtClean="0"/>
              <a:t>o</a:t>
            </a:r>
            <a:r>
              <a:rPr lang="el-GR" sz="2000" dirty="0" smtClean="0"/>
              <a:t>κρασίας κατά </a:t>
            </a:r>
            <a:r>
              <a:rPr lang="en-US" sz="2000" dirty="0" smtClean="0"/>
              <a:t>1,5-4,5</a:t>
            </a:r>
            <a:r>
              <a:rPr lang="el-GR" sz="2000" baseline="30000" dirty="0" smtClean="0"/>
              <a:t>ο</a:t>
            </a:r>
            <a:r>
              <a:rPr lang="en-US" sz="2000" dirty="0" smtClean="0"/>
              <a:t> C</a:t>
            </a:r>
            <a:r>
              <a:rPr lang="el-GR" sz="2000" dirty="0" smtClean="0"/>
              <a:t>.  </a:t>
            </a:r>
          </a:p>
          <a:p>
            <a:pPr>
              <a:buNone/>
            </a:pPr>
            <a:r>
              <a:rPr lang="el-GR" sz="2000" b="1" dirty="0" smtClean="0"/>
              <a:t>Οι συνέπειες θα είναι οι παρακάτω</a:t>
            </a:r>
            <a:r>
              <a:rPr lang="en-US" sz="2000" b="1" dirty="0" smtClean="0"/>
              <a:t>:</a:t>
            </a:r>
          </a:p>
          <a:p>
            <a:pPr>
              <a:buClr>
                <a:schemeClr val="accent4">
                  <a:lumMod val="75000"/>
                </a:schemeClr>
              </a:buClr>
              <a:buFont typeface="Wingdings" pitchFamily="2" charset="2"/>
              <a:buChar char="§"/>
            </a:pPr>
            <a:r>
              <a:rPr lang="el-GR" sz="2000" b="1" dirty="0" smtClean="0"/>
              <a:t>Αύξηση των βροχοπτώσεων και χιονοπτώσεων στα υψηλά γεωγραφικά πλάτη</a:t>
            </a:r>
          </a:p>
          <a:p>
            <a:pPr>
              <a:buClr>
                <a:schemeClr val="accent4">
                  <a:lumMod val="75000"/>
                </a:schemeClr>
              </a:buClr>
              <a:buFont typeface="Wingdings" pitchFamily="2" charset="2"/>
              <a:buChar char="§"/>
            </a:pPr>
            <a:r>
              <a:rPr lang="el-GR" sz="2000" b="1" dirty="0" smtClean="0"/>
              <a:t>Τα μέσα γεωγραφικά πλάτη θα καταστούν πιο ξηρά, ιδιαίτερα κατά τους καλοκαιρινούς μήνες.</a:t>
            </a:r>
          </a:p>
          <a:p>
            <a:pPr>
              <a:buClr>
                <a:schemeClr val="accent4">
                  <a:lumMod val="75000"/>
                </a:schemeClr>
              </a:buClr>
              <a:buFont typeface="Wingdings" pitchFamily="2" charset="2"/>
              <a:buChar char="§"/>
            </a:pPr>
            <a:r>
              <a:rPr lang="el-GR" sz="2000" b="1" dirty="0" smtClean="0"/>
              <a:t>Προβλέπεται ένταση των βροχοπτώσεων και των μουσώνων που πλήττουν τη ΝΑ Ασία.</a:t>
            </a:r>
          </a:p>
          <a:p>
            <a:pPr>
              <a:buClr>
                <a:schemeClr val="accent4">
                  <a:lumMod val="75000"/>
                </a:schemeClr>
              </a:buClr>
              <a:buFont typeface="Wingdings" pitchFamily="2" charset="2"/>
              <a:buChar char="§"/>
            </a:pPr>
            <a:r>
              <a:rPr lang="el-GR" sz="2000" b="1" dirty="0" smtClean="0"/>
              <a:t>Ακραίες καιρικές συνθήκες στα περισσότερα σημεία του πλανήτη που θα προκαλέσουν τυφώνες και πλημμύρες.</a:t>
            </a:r>
          </a:p>
          <a:p>
            <a:pPr>
              <a:buClr>
                <a:schemeClr val="accent4">
                  <a:lumMod val="75000"/>
                </a:schemeClr>
              </a:buClr>
              <a:buFont typeface="Wingdings" pitchFamily="2" charset="2"/>
              <a:buChar char="§"/>
            </a:pPr>
            <a:r>
              <a:rPr lang="el-GR" sz="2000" b="1" dirty="0" smtClean="0"/>
              <a:t>Προβλέπεται άνοδος της στάθμης της θάλασσας κατά 0,5-1,5</a:t>
            </a:r>
            <a:r>
              <a:rPr lang="en-US" sz="2000" b="1" dirty="0" smtClean="0"/>
              <a:t>m</a:t>
            </a:r>
            <a:r>
              <a:rPr lang="el-GR" sz="2000" b="1" dirty="0" smtClean="0"/>
              <a:t> . Είναι πιθανό να χαθούν εκτάσεις κάτω από την επιφάνεια της θάλασσας </a:t>
            </a:r>
            <a:r>
              <a:rPr lang="el-GR" sz="2000" b="1" dirty="0" err="1" smtClean="0"/>
              <a:t>π.χ</a:t>
            </a:r>
            <a:r>
              <a:rPr lang="el-GR" sz="2000" b="1" dirty="0" smtClean="0"/>
              <a:t> Μπαγκλαντές, Λουιζιάνα κλπ</a:t>
            </a:r>
          </a:p>
          <a:p>
            <a:pPr>
              <a:buClr>
                <a:schemeClr val="accent4">
                  <a:lumMod val="75000"/>
                </a:schemeClr>
              </a:buClr>
              <a:buFont typeface="Wingdings" pitchFamily="2" charset="2"/>
              <a:buChar char="§"/>
            </a:pPr>
            <a:r>
              <a:rPr lang="el-GR" sz="2000" b="1" dirty="0" smtClean="0"/>
              <a:t>Θα γίνουν τεράστιες αλλαγές στη βλάστηση και οι εύφορες περιοχές θα μετατοπιστούν σε υψηλότερα γεωγραφικά πλάτη.</a:t>
            </a:r>
            <a:r>
              <a:rPr lang="en-US" sz="2000" b="1" dirty="0" smtClean="0"/>
              <a:t> (</a:t>
            </a:r>
            <a:r>
              <a:rPr lang="el-GR" sz="2000" b="1" dirty="0" err="1" smtClean="0"/>
              <a:t>Γεντεκάκης</a:t>
            </a:r>
            <a:r>
              <a:rPr lang="el-GR" sz="2000" b="1" dirty="0" smtClean="0"/>
              <a:t>, 1999)</a:t>
            </a:r>
            <a:endParaRPr lang="el-GR" sz="20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260648"/>
            <a:ext cx="7674056" cy="5987752"/>
          </a:xfrm>
          <a:blipFill dpi="0" rotWithShape="1">
            <a:blip r:embed="rId2" cstate="print"/>
            <a:srcRect/>
            <a:tile tx="0" ty="0" sx="100000" sy="100000" flip="none" algn="tl"/>
          </a:blipFill>
        </p:spPr>
        <p:txBody>
          <a:bodyPr>
            <a:normAutofit/>
          </a:bodyPr>
          <a:lstStyle/>
          <a:p>
            <a:pPr>
              <a:buNone/>
            </a:pPr>
            <a:r>
              <a:rPr lang="el-GR" sz="2400" dirty="0" smtClean="0"/>
              <a:t>    </a:t>
            </a:r>
            <a:r>
              <a:rPr lang="el-GR" sz="2800" dirty="0" smtClean="0"/>
              <a:t>Οι «αισιόδοξοι» θεωρούν ότι η αύξηση της θερμοκρασίας θα επιφέρει και σημαντικά οφέλη</a:t>
            </a:r>
            <a:r>
              <a:rPr lang="en-US" sz="2800" dirty="0" smtClean="0"/>
              <a:t>:</a:t>
            </a:r>
            <a:endParaRPr lang="el-GR" sz="2800" dirty="0" smtClean="0"/>
          </a:p>
          <a:p>
            <a:pPr>
              <a:buClr>
                <a:schemeClr val="accent4">
                  <a:lumMod val="75000"/>
                </a:schemeClr>
              </a:buClr>
              <a:buNone/>
            </a:pPr>
            <a:endParaRPr lang="el-GR" sz="2800" dirty="0" smtClean="0"/>
          </a:p>
          <a:p>
            <a:pPr>
              <a:buClr>
                <a:schemeClr val="accent4">
                  <a:lumMod val="75000"/>
                </a:schemeClr>
              </a:buClr>
              <a:buFont typeface="Wingdings" pitchFamily="2" charset="2"/>
              <a:buChar char="§"/>
            </a:pPr>
            <a:r>
              <a:rPr lang="el-GR" sz="2800" dirty="0" smtClean="0"/>
              <a:t>Θα αυξηθεί το κόστος της θέρμανσης κατά 25% κ το κόστος του κλιματισμού κατά 10%.</a:t>
            </a:r>
          </a:p>
          <a:p>
            <a:pPr>
              <a:buClr>
                <a:schemeClr val="accent4">
                  <a:lumMod val="75000"/>
                </a:schemeClr>
              </a:buClr>
              <a:buFont typeface="Wingdings" pitchFamily="2" charset="2"/>
              <a:buChar char="§"/>
            </a:pPr>
            <a:endParaRPr lang="el-GR" sz="2800" dirty="0" smtClean="0"/>
          </a:p>
          <a:p>
            <a:pPr>
              <a:buClr>
                <a:schemeClr val="accent4">
                  <a:lumMod val="75000"/>
                </a:schemeClr>
              </a:buClr>
              <a:buFont typeface="Wingdings" pitchFamily="2" charset="2"/>
              <a:buChar char="§"/>
            </a:pPr>
            <a:r>
              <a:rPr lang="el-GR" sz="2800" dirty="0" smtClean="0"/>
              <a:t>Η περίοδος της καλλιέργειας θα επιμηκυνθεί</a:t>
            </a:r>
          </a:p>
          <a:p>
            <a:pPr>
              <a:buClr>
                <a:schemeClr val="accent4">
                  <a:lumMod val="75000"/>
                </a:schemeClr>
              </a:buClr>
              <a:buFont typeface="Wingdings" pitchFamily="2" charset="2"/>
              <a:buChar char="§"/>
            </a:pPr>
            <a:endParaRPr lang="el-GR" sz="2800" dirty="0" smtClean="0"/>
          </a:p>
          <a:p>
            <a:pPr>
              <a:buClr>
                <a:schemeClr val="accent4">
                  <a:lumMod val="75000"/>
                </a:schemeClr>
              </a:buClr>
              <a:buFont typeface="Wingdings" pitchFamily="2" charset="2"/>
              <a:buChar char="§"/>
            </a:pPr>
            <a:r>
              <a:rPr lang="el-GR" sz="2800" dirty="0" smtClean="0"/>
              <a:t>Η ναυσιπλοΐα κοντά στους πόλους της γης θα είναι πιο εύκολη.</a:t>
            </a:r>
          </a:p>
          <a:p>
            <a:pPr>
              <a:buClr>
                <a:schemeClr val="accent4">
                  <a:lumMod val="75000"/>
                </a:schemeClr>
              </a:buClr>
              <a:buFont typeface="Wingdings" pitchFamily="2" charset="2"/>
              <a:buChar char="§"/>
            </a:pPr>
            <a:endParaRPr lang="el-G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85852" y="428604"/>
            <a:ext cx="7572428" cy="6143668"/>
          </a:xfrm>
          <a:blipFill dpi="0" rotWithShape="1">
            <a:blip r:embed="rId2" cstate="print"/>
            <a:srcRect/>
            <a:tile tx="0" ty="0" sx="100000" sy="100000" flip="none" algn="tl"/>
          </a:blipFill>
        </p:spPr>
        <p:txBody>
          <a:bodyPr>
            <a:normAutofit lnSpcReduction="10000"/>
          </a:bodyPr>
          <a:lstStyle/>
          <a:p>
            <a:pPr>
              <a:buClr>
                <a:schemeClr val="accent4">
                  <a:lumMod val="75000"/>
                </a:schemeClr>
              </a:buClr>
              <a:buFont typeface="Wingdings" pitchFamily="2" charset="2"/>
              <a:buChar char="§"/>
            </a:pPr>
            <a:r>
              <a:rPr lang="el-GR" b="1" dirty="0" err="1" smtClean="0">
                <a:solidFill>
                  <a:schemeClr val="accent4">
                    <a:lumMod val="75000"/>
                  </a:schemeClr>
                </a:solidFill>
              </a:rPr>
              <a:t>Θερμόσφαιρα</a:t>
            </a:r>
            <a:endParaRPr lang="el-GR" b="1" dirty="0" smtClean="0">
              <a:solidFill>
                <a:schemeClr val="accent4">
                  <a:lumMod val="75000"/>
                </a:schemeClr>
              </a:solidFill>
            </a:endParaRPr>
          </a:p>
          <a:p>
            <a:pPr>
              <a:buClr>
                <a:schemeClr val="accent4">
                  <a:lumMod val="75000"/>
                </a:schemeClr>
              </a:buClr>
              <a:buNone/>
            </a:pPr>
            <a:r>
              <a:rPr lang="en-US" sz="2200" dirty="0" smtClean="0"/>
              <a:t>    </a:t>
            </a:r>
            <a:r>
              <a:rPr lang="el-GR" sz="2000" dirty="0" smtClean="0"/>
              <a:t>Εκτείνεται πάνω από την </a:t>
            </a:r>
            <a:r>
              <a:rPr lang="el-GR" sz="2000" dirty="0" err="1" smtClean="0"/>
              <a:t>μεσόπαυση</a:t>
            </a:r>
            <a:r>
              <a:rPr lang="el-GR" sz="2000" dirty="0" smtClean="0"/>
              <a:t> &amp; η θερμοκρασία αυξάνεται με το ύψος μέχρι τα 400 </a:t>
            </a:r>
            <a:r>
              <a:rPr lang="en-US" sz="2000" dirty="0" smtClean="0"/>
              <a:t>km </a:t>
            </a:r>
            <a:r>
              <a:rPr lang="el-GR" sz="2000" dirty="0" smtClean="0"/>
              <a:t>(</a:t>
            </a:r>
            <a:r>
              <a:rPr lang="el-GR" sz="2000" dirty="0" err="1" smtClean="0"/>
              <a:t>θερμόπαυση</a:t>
            </a:r>
            <a:r>
              <a:rPr lang="el-GR" sz="2000" dirty="0" smtClean="0"/>
              <a:t>, Τ≥1000</a:t>
            </a:r>
            <a:r>
              <a:rPr lang="el-GR" sz="2000" baseline="30000" dirty="0" smtClean="0"/>
              <a:t>ο</a:t>
            </a:r>
            <a:r>
              <a:rPr lang="el-GR" sz="2000" dirty="0" smtClean="0"/>
              <a:t> </a:t>
            </a:r>
            <a:r>
              <a:rPr lang="en-US" sz="2000" dirty="0" smtClean="0"/>
              <a:t>C)</a:t>
            </a:r>
            <a:r>
              <a:rPr lang="el-GR" sz="2000" dirty="0" smtClean="0"/>
              <a:t>. Η αύξηση της Θερμοκρασίας</a:t>
            </a:r>
          </a:p>
          <a:p>
            <a:pPr>
              <a:buClr>
                <a:schemeClr val="accent4">
                  <a:lumMod val="75000"/>
                </a:schemeClr>
              </a:buClr>
              <a:buFont typeface="Wingdings" pitchFamily="2" charset="2"/>
              <a:buChar char="ü"/>
            </a:pPr>
            <a:r>
              <a:rPr lang="el-GR" sz="2000" dirty="0" smtClean="0"/>
              <a:t>Απορρόφηση της ηλιακής ακτινοβολίας σε μήκη &lt;200</a:t>
            </a:r>
            <a:r>
              <a:rPr lang="en-US" sz="2000" dirty="0" smtClean="0"/>
              <a:t> nm</a:t>
            </a:r>
          </a:p>
          <a:p>
            <a:pPr>
              <a:buClr>
                <a:schemeClr val="accent4">
                  <a:lumMod val="75000"/>
                </a:schemeClr>
              </a:buClr>
              <a:buFont typeface="Wingdings" pitchFamily="2" charset="2"/>
              <a:buChar char="ü"/>
            </a:pPr>
            <a:r>
              <a:rPr lang="el-GR" sz="2000" dirty="0" smtClean="0"/>
              <a:t>Ενέργεια που εκλύεται από διάφορες εξώθερμες αντιδράσεις</a:t>
            </a:r>
          </a:p>
          <a:p>
            <a:pPr>
              <a:buClr>
                <a:schemeClr val="accent4">
                  <a:lumMod val="75000"/>
                </a:schemeClr>
              </a:buClr>
              <a:buFont typeface="Wingdings" pitchFamily="2" charset="2"/>
              <a:buChar char="ü"/>
            </a:pPr>
            <a:r>
              <a:rPr lang="el-GR" sz="2000" dirty="0" smtClean="0"/>
              <a:t>Έλλειψη διεργασιών απόψυξης</a:t>
            </a:r>
          </a:p>
          <a:p>
            <a:pPr>
              <a:buClr>
                <a:schemeClr val="accent4">
                  <a:lumMod val="75000"/>
                </a:schemeClr>
              </a:buClr>
              <a:buFont typeface="Wingdings" pitchFamily="2" charset="2"/>
              <a:buChar char="§"/>
            </a:pPr>
            <a:r>
              <a:rPr lang="el-GR" b="1" dirty="0" smtClean="0">
                <a:solidFill>
                  <a:schemeClr val="accent4">
                    <a:lumMod val="75000"/>
                  </a:schemeClr>
                </a:solidFill>
              </a:rPr>
              <a:t>Εξώσφαιρα</a:t>
            </a:r>
          </a:p>
          <a:p>
            <a:pPr>
              <a:buClr>
                <a:schemeClr val="accent4">
                  <a:lumMod val="75000"/>
                </a:schemeClr>
              </a:buClr>
              <a:buNone/>
            </a:pPr>
            <a:r>
              <a:rPr lang="el-GR" sz="2200" dirty="0" smtClean="0"/>
              <a:t>     Είναι πάνω από την </a:t>
            </a:r>
            <a:r>
              <a:rPr lang="el-GR" sz="2200" dirty="0" err="1" smtClean="0"/>
              <a:t>θερμόπαυση</a:t>
            </a:r>
            <a:r>
              <a:rPr lang="el-GR" sz="2200" dirty="0" smtClean="0"/>
              <a:t> και θεωρείται ισόθερμη. Συχνά τα σωματίδια αποκτούν κινητική ενέργεια που υπερνικούν το πεδίο της βαρύτητας και φεύγουν στο διάστημα.</a:t>
            </a:r>
          </a:p>
          <a:p>
            <a:pPr>
              <a:buClr>
                <a:schemeClr val="accent4">
                  <a:lumMod val="75000"/>
                </a:schemeClr>
              </a:buClr>
              <a:buFont typeface="Wingdings" pitchFamily="2" charset="2"/>
              <a:buChar char="§"/>
            </a:pPr>
            <a:r>
              <a:rPr lang="el-GR" b="1" dirty="0" smtClean="0">
                <a:solidFill>
                  <a:schemeClr val="accent4">
                    <a:lumMod val="75000"/>
                  </a:schemeClr>
                </a:solidFill>
              </a:rPr>
              <a:t>Ιονόσφαιρα</a:t>
            </a:r>
          </a:p>
          <a:p>
            <a:pPr>
              <a:buNone/>
            </a:pPr>
            <a:r>
              <a:rPr lang="el-GR" sz="2200" dirty="0" smtClean="0"/>
              <a:t>     Πάνω από τα 60 </a:t>
            </a:r>
            <a:r>
              <a:rPr lang="en-US" sz="2200" dirty="0" smtClean="0"/>
              <a:t>km</a:t>
            </a:r>
            <a:r>
              <a:rPr lang="el-GR" sz="2200" dirty="0" smtClean="0"/>
              <a:t> παρατηρείται ιονισμός. Αποτελείται από τα ανώτερα στρώματα της </a:t>
            </a:r>
            <a:r>
              <a:rPr lang="el-GR" sz="2200" dirty="0" err="1" smtClean="0"/>
              <a:t>μεσόσφαιρας</a:t>
            </a:r>
            <a:r>
              <a:rPr lang="el-GR" sz="2200" dirty="0" smtClean="0"/>
              <a:t> και τα κατώτερα της </a:t>
            </a:r>
            <a:r>
              <a:rPr lang="el-GR" sz="2200" dirty="0" err="1" smtClean="0"/>
              <a:t>θερμόσφαιρας</a:t>
            </a:r>
            <a:r>
              <a:rPr lang="el-GR" sz="2200" dirty="0" smtClean="0"/>
              <a:t>.</a:t>
            </a:r>
            <a:r>
              <a:rPr lang="en-US" dirty="0" smtClean="0"/>
              <a:t> </a:t>
            </a:r>
            <a:endParaRPr lang="el-GR" dirty="0"/>
          </a:p>
        </p:txBody>
      </p:sp>
      <p:sp>
        <p:nvSpPr>
          <p:cNvPr id="6" name="5 - Δεξιό βέλος"/>
          <p:cNvSpPr/>
          <p:nvPr/>
        </p:nvSpPr>
        <p:spPr>
          <a:xfrm>
            <a:off x="5000628" y="1571612"/>
            <a:ext cx="714380" cy="285752"/>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918" y="274638"/>
            <a:ext cx="7147770" cy="725470"/>
          </a:xfrm>
          <a:blipFill dpi="0" rotWithShape="1">
            <a:blip r:embed="rId2" cstate="print"/>
            <a:srcRect/>
            <a:tile tx="0" ty="0" sx="100000" sy="100000" flip="none" algn="tl"/>
          </a:blipFill>
        </p:spPr>
        <p:txBody>
          <a:bodyPr>
            <a:normAutofit fontScale="90000"/>
          </a:bodyPr>
          <a:lstStyle/>
          <a:p>
            <a:pPr algn="ctr"/>
            <a:r>
              <a:rPr lang="el-GR" b="1" dirty="0" smtClean="0"/>
              <a:t>Αντιμετώπιση… (1 από 3)</a:t>
            </a:r>
            <a:endParaRPr lang="el-GR" b="1" dirty="0"/>
          </a:p>
        </p:txBody>
      </p:sp>
      <p:sp>
        <p:nvSpPr>
          <p:cNvPr id="3" name="2 - Θέση περιεχομένου"/>
          <p:cNvSpPr>
            <a:spLocks noGrp="1"/>
          </p:cNvSpPr>
          <p:nvPr>
            <p:ph idx="1"/>
          </p:nvPr>
        </p:nvSpPr>
        <p:spPr>
          <a:xfrm>
            <a:off x="1115616" y="1142984"/>
            <a:ext cx="7818072" cy="5454368"/>
          </a:xfrm>
          <a:blipFill dpi="0" rotWithShape="1">
            <a:blip r:embed="rId2" cstate="print"/>
            <a:srcRect/>
            <a:tile tx="0" ty="0" sx="100000" sy="100000" flip="none" algn="tl"/>
          </a:blipFill>
        </p:spPr>
        <p:txBody>
          <a:bodyPr>
            <a:normAutofit/>
          </a:bodyPr>
          <a:lstStyle/>
          <a:p>
            <a:r>
              <a:rPr lang="el-GR" sz="2400" dirty="0" smtClean="0"/>
              <a:t>Μείωση των εκπομπών του </a:t>
            </a:r>
            <a:r>
              <a:rPr lang="en-US" sz="2400" dirty="0" smtClean="0"/>
              <a:t>CO</a:t>
            </a:r>
            <a:r>
              <a:rPr lang="en-US" sz="2400" baseline="-25000" dirty="0" smtClean="0"/>
              <a:t>2</a:t>
            </a:r>
          </a:p>
          <a:p>
            <a:r>
              <a:rPr lang="el-GR" sz="2400" dirty="0" smtClean="0"/>
              <a:t>Μείωση μεθανίου,  όζοντος της τροπόσφαιρας, υποξείδιο του αζώτου</a:t>
            </a:r>
          </a:p>
          <a:p>
            <a:pPr>
              <a:buClr>
                <a:schemeClr val="accent4">
                  <a:lumMod val="75000"/>
                </a:schemeClr>
              </a:buClr>
              <a:buFont typeface="Wingdings" pitchFamily="2" charset="2"/>
              <a:buChar char="ü"/>
            </a:pPr>
            <a:r>
              <a:rPr lang="el-GR" sz="2400" dirty="0" smtClean="0"/>
              <a:t>Η μείωση του </a:t>
            </a:r>
            <a:r>
              <a:rPr lang="en-US" sz="2400" dirty="0" smtClean="0"/>
              <a:t>CO</a:t>
            </a:r>
            <a:r>
              <a:rPr lang="en-US" sz="2400" baseline="-25000" dirty="0" smtClean="0"/>
              <a:t>2</a:t>
            </a:r>
            <a:r>
              <a:rPr lang="en-US" sz="2400" dirty="0" smtClean="0"/>
              <a:t> </a:t>
            </a:r>
            <a:r>
              <a:rPr lang="el-GR" sz="2400" dirty="0" smtClean="0"/>
              <a:t>γίνεται με</a:t>
            </a:r>
            <a:r>
              <a:rPr lang="en-US" sz="2400" dirty="0" smtClean="0"/>
              <a:t>:</a:t>
            </a:r>
          </a:p>
          <a:p>
            <a:pPr>
              <a:buClr>
                <a:schemeClr val="accent4">
                  <a:lumMod val="75000"/>
                </a:schemeClr>
              </a:buClr>
              <a:buFont typeface="Wingdings" pitchFamily="2" charset="2"/>
              <a:buChar char="Ø"/>
            </a:pPr>
            <a:r>
              <a:rPr lang="el-GR" sz="2400" dirty="0" smtClean="0"/>
              <a:t>Αναδάσωση, τα φυτά δεσμεύουν </a:t>
            </a:r>
            <a:r>
              <a:rPr lang="en-US" sz="2400" dirty="0" smtClean="0"/>
              <a:t>CO</a:t>
            </a:r>
            <a:r>
              <a:rPr lang="en-US" sz="2400" baseline="-25000" dirty="0" smtClean="0"/>
              <a:t>2, </a:t>
            </a:r>
          </a:p>
          <a:p>
            <a:pPr>
              <a:buClr>
                <a:schemeClr val="accent4">
                  <a:lumMod val="75000"/>
                </a:schemeClr>
              </a:buClr>
              <a:buFont typeface="Wingdings" pitchFamily="2" charset="2"/>
              <a:buChar char="Ø"/>
            </a:pPr>
            <a:r>
              <a:rPr lang="el-GR" sz="2400" dirty="0" smtClean="0"/>
              <a:t>Μειώνοντας την κατανάλωση ενέργειας και αυξάνοντας την απόδοση των διεργασιών που παράγουν ωφέλιμη ενέργεια</a:t>
            </a:r>
          </a:p>
          <a:p>
            <a:pPr>
              <a:buClr>
                <a:schemeClr val="accent4">
                  <a:lumMod val="75000"/>
                </a:schemeClr>
              </a:buClr>
              <a:buFont typeface="Wingdings" pitchFamily="2" charset="2"/>
              <a:buChar char="Ø"/>
            </a:pPr>
            <a:r>
              <a:rPr lang="el-GR" sz="2400" dirty="0" smtClean="0"/>
              <a:t>Χρησιμοποιώντας Α.Π.Ε όπως αιολική, γεωθερμική</a:t>
            </a:r>
          </a:p>
          <a:p>
            <a:pPr>
              <a:buClr>
                <a:schemeClr val="accent4">
                  <a:lumMod val="75000"/>
                </a:schemeClr>
              </a:buClr>
              <a:buFont typeface="Wingdings" pitchFamily="2" charset="2"/>
              <a:buChar char="Ø"/>
            </a:pPr>
            <a:r>
              <a:rPr lang="el-GR" sz="2400" dirty="0" smtClean="0"/>
              <a:t>Με κατακράτηση και απομάκρυνση του</a:t>
            </a:r>
            <a:r>
              <a:rPr lang="en-US" sz="2400" dirty="0" smtClean="0"/>
              <a:t> CO</a:t>
            </a:r>
            <a:r>
              <a:rPr lang="en-US" sz="2400" baseline="-25000" dirty="0" smtClean="0"/>
              <a:t>2</a:t>
            </a:r>
            <a:r>
              <a:rPr lang="el-GR" sz="2400" dirty="0" smtClean="0"/>
              <a:t> </a:t>
            </a:r>
          </a:p>
          <a:p>
            <a:pPr>
              <a:buClr>
                <a:schemeClr val="accent4">
                  <a:lumMod val="75000"/>
                </a:schemeClr>
              </a:buClr>
              <a:buFont typeface="Wingdings" pitchFamily="2" charset="2"/>
              <a:buChar char="Ø"/>
            </a:pPr>
            <a:r>
              <a:rPr lang="el-GR" sz="2400" dirty="0" smtClean="0"/>
              <a:t>Με χρήση φυσικού αερίου αντί πετρελαίου ή γαιάνθρακα</a:t>
            </a:r>
          </a:p>
          <a:p>
            <a:pPr>
              <a:buClr>
                <a:schemeClr val="accent4">
                  <a:lumMod val="75000"/>
                </a:schemeClr>
              </a:buClr>
              <a:buFont typeface="Wingdings" pitchFamily="2" charset="2"/>
              <a:buChar char="Ø"/>
            </a:pP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918" y="274638"/>
            <a:ext cx="7147770" cy="725470"/>
          </a:xfrm>
          <a:blipFill dpi="0" rotWithShape="1">
            <a:blip r:embed="rId2" cstate="print"/>
            <a:srcRect/>
            <a:tile tx="0" ty="0" sx="100000" sy="100000" flip="none" algn="tl"/>
          </a:blipFill>
        </p:spPr>
        <p:txBody>
          <a:bodyPr>
            <a:normAutofit fontScale="90000"/>
          </a:bodyPr>
          <a:lstStyle/>
          <a:p>
            <a:pPr algn="ctr"/>
            <a:r>
              <a:rPr lang="el-GR" b="1" dirty="0" smtClean="0"/>
              <a:t>Αντιμετώπιση… (2 από 3)</a:t>
            </a:r>
            <a:endParaRPr lang="el-GR" b="1" dirty="0"/>
          </a:p>
        </p:txBody>
      </p:sp>
      <p:sp>
        <p:nvSpPr>
          <p:cNvPr id="3" name="2 - Θέση περιεχομένου"/>
          <p:cNvSpPr>
            <a:spLocks noGrp="1"/>
          </p:cNvSpPr>
          <p:nvPr>
            <p:ph idx="1"/>
          </p:nvPr>
        </p:nvSpPr>
        <p:spPr>
          <a:xfrm>
            <a:off x="1115616" y="1142984"/>
            <a:ext cx="7818072" cy="5382360"/>
          </a:xfrm>
          <a:blipFill dpi="0" rotWithShape="1">
            <a:blip r:embed="rId2" cstate="print"/>
            <a:srcRect/>
            <a:tile tx="0" ty="0" sx="100000" sy="100000" flip="none" algn="tl"/>
          </a:blipFill>
        </p:spPr>
        <p:txBody>
          <a:bodyPr>
            <a:normAutofit/>
          </a:bodyPr>
          <a:lstStyle/>
          <a:p>
            <a:pPr>
              <a:buClr>
                <a:schemeClr val="accent4">
                  <a:lumMod val="75000"/>
                </a:schemeClr>
              </a:buClr>
              <a:buNone/>
            </a:pPr>
            <a:r>
              <a:rPr lang="el-GR" b="1" dirty="0" smtClean="0">
                <a:solidFill>
                  <a:srgbClr val="FF0000"/>
                </a:solidFill>
              </a:rPr>
              <a:t>    </a:t>
            </a:r>
          </a:p>
          <a:p>
            <a:pPr>
              <a:buClr>
                <a:schemeClr val="accent4">
                  <a:lumMod val="75000"/>
                </a:schemeClr>
              </a:buClr>
              <a:buNone/>
            </a:pPr>
            <a:endParaRPr lang="el-GR" b="1" dirty="0" smtClean="0">
              <a:solidFill>
                <a:srgbClr val="FF0000"/>
              </a:solidFill>
            </a:endParaRPr>
          </a:p>
          <a:p>
            <a:pPr algn="just">
              <a:buClr>
                <a:schemeClr val="accent4">
                  <a:lumMod val="75000"/>
                </a:schemeClr>
              </a:buClr>
              <a:buNone/>
            </a:pPr>
            <a:r>
              <a:rPr lang="el-GR" b="1" dirty="0" smtClean="0">
                <a:solidFill>
                  <a:srgbClr val="FF0000"/>
                </a:solidFill>
              </a:rPr>
              <a:t>    Εκτός από τη μείωση του </a:t>
            </a:r>
            <a:r>
              <a:rPr lang="en-US" b="1" dirty="0" smtClean="0">
                <a:solidFill>
                  <a:srgbClr val="FF0000"/>
                </a:solidFill>
              </a:rPr>
              <a:t>CO</a:t>
            </a:r>
            <a:r>
              <a:rPr lang="el-GR" b="1" dirty="0" smtClean="0">
                <a:solidFill>
                  <a:srgbClr val="FF0000"/>
                </a:solidFill>
              </a:rPr>
              <a:t>2</a:t>
            </a:r>
            <a:r>
              <a:rPr lang="el-GR" b="1" baseline="-25000" dirty="0" smtClean="0">
                <a:solidFill>
                  <a:srgbClr val="FF0000"/>
                </a:solidFill>
              </a:rPr>
              <a:t>  </a:t>
            </a:r>
            <a:r>
              <a:rPr lang="el-GR" b="1" dirty="0" smtClean="0">
                <a:solidFill>
                  <a:srgbClr val="FF0000"/>
                </a:solidFill>
              </a:rPr>
              <a:t>στην ατμόσφαιρα, πρέπει να μειωθούν και τα υπόλοιπα αέρια που συντελούν στο φαινόμενο του Θερμοκηπίου.</a:t>
            </a:r>
          </a:p>
          <a:p>
            <a:pPr>
              <a:buClr>
                <a:schemeClr val="accent4">
                  <a:lumMod val="75000"/>
                </a:schemeClr>
              </a:buClr>
              <a:buNone/>
            </a:pPr>
            <a:endParaRPr lang="el-GR" b="1"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85918" y="274638"/>
            <a:ext cx="7147770" cy="725470"/>
          </a:xfrm>
          <a:blipFill dpi="0" rotWithShape="1">
            <a:blip r:embed="rId2" cstate="print"/>
            <a:srcRect/>
            <a:tile tx="0" ty="0" sx="100000" sy="100000" flip="none" algn="tl"/>
          </a:blipFill>
        </p:spPr>
        <p:txBody>
          <a:bodyPr>
            <a:normAutofit fontScale="90000"/>
          </a:bodyPr>
          <a:lstStyle/>
          <a:p>
            <a:pPr algn="ctr"/>
            <a:r>
              <a:rPr lang="el-GR" b="1" dirty="0" smtClean="0"/>
              <a:t>Μέτρα… (3 από 3) </a:t>
            </a:r>
            <a:endParaRPr lang="el-GR" b="1" dirty="0"/>
          </a:p>
        </p:txBody>
      </p:sp>
      <p:sp>
        <p:nvSpPr>
          <p:cNvPr id="3" name="2 - Θέση περιεχομένου"/>
          <p:cNvSpPr>
            <a:spLocks noGrp="1"/>
          </p:cNvSpPr>
          <p:nvPr>
            <p:ph idx="1"/>
          </p:nvPr>
        </p:nvSpPr>
        <p:spPr>
          <a:xfrm>
            <a:off x="1187624" y="1142984"/>
            <a:ext cx="7739184" cy="5310352"/>
          </a:xfrm>
          <a:blipFill dpi="0" rotWithShape="1">
            <a:blip r:embed="rId2" cstate="print"/>
            <a:srcRect/>
            <a:tile tx="0" ty="0" sx="100000" sy="100000" flip="none" algn="tl"/>
          </a:blipFill>
        </p:spPr>
        <p:txBody>
          <a:bodyPr>
            <a:normAutofit/>
          </a:bodyPr>
          <a:lstStyle/>
          <a:p>
            <a:pPr marL="596646" indent="-514350" algn="just">
              <a:buClr>
                <a:schemeClr val="accent4">
                  <a:lumMod val="75000"/>
                </a:schemeClr>
              </a:buClr>
              <a:buFont typeface="+mj-lt"/>
              <a:buAutoNum type="arabicPeriod"/>
            </a:pPr>
            <a:r>
              <a:rPr lang="el-GR" dirty="0" smtClean="0"/>
              <a:t>Μείωση της χρήσης </a:t>
            </a:r>
            <a:r>
              <a:rPr lang="en-US" dirty="0" smtClean="0"/>
              <a:t>CFC’s</a:t>
            </a:r>
            <a:endParaRPr lang="el-GR" dirty="0" smtClean="0"/>
          </a:p>
          <a:p>
            <a:pPr marL="596646" indent="-514350" algn="just">
              <a:buClr>
                <a:schemeClr val="accent4">
                  <a:lumMod val="75000"/>
                </a:schemeClr>
              </a:buClr>
              <a:buFont typeface="+mj-lt"/>
              <a:buAutoNum type="arabicPeriod"/>
            </a:pPr>
            <a:r>
              <a:rPr lang="el-GR" dirty="0" smtClean="0"/>
              <a:t>Μείωση του όζοντος της τροπόσφαιρας</a:t>
            </a:r>
          </a:p>
          <a:p>
            <a:pPr marL="596646" indent="-514350" algn="just">
              <a:buClr>
                <a:schemeClr val="accent4">
                  <a:lumMod val="75000"/>
                </a:schemeClr>
              </a:buClr>
              <a:buFont typeface="+mj-lt"/>
              <a:buAutoNum type="arabicPeriod"/>
            </a:pPr>
            <a:r>
              <a:rPr lang="el-GR" dirty="0" smtClean="0"/>
              <a:t>Ελάττωση της έκλυσης του Ν2Ο </a:t>
            </a:r>
          </a:p>
          <a:p>
            <a:pPr algn="just">
              <a:buClr>
                <a:schemeClr val="accent4">
                  <a:lumMod val="75000"/>
                </a:schemeClr>
              </a:buClr>
              <a:buNone/>
            </a:pPr>
            <a:r>
              <a:rPr lang="el-GR" dirty="0" smtClean="0"/>
              <a:t>       παράγεται από τις καύσεις </a:t>
            </a:r>
          </a:p>
          <a:p>
            <a:pPr algn="just">
              <a:buClr>
                <a:schemeClr val="accent4">
                  <a:lumMod val="75000"/>
                </a:schemeClr>
              </a:buClr>
              <a:buNone/>
            </a:pPr>
            <a:r>
              <a:rPr lang="el-GR" b="1" dirty="0" smtClean="0">
                <a:solidFill>
                  <a:schemeClr val="accent4"/>
                </a:solidFill>
              </a:rPr>
              <a:t>4. </a:t>
            </a:r>
            <a:r>
              <a:rPr lang="el-GR" dirty="0" smtClean="0"/>
              <a:t>Ελάττωση της έκλυσης του μεθανίου</a:t>
            </a:r>
            <a:endParaRPr lang="el-GR" b="1" dirty="0" smtClean="0">
              <a:solidFill>
                <a:schemeClr val="accent4"/>
              </a:solidFill>
            </a:endParaRPr>
          </a:p>
          <a:p>
            <a:pPr>
              <a:buClr>
                <a:schemeClr val="accent4">
                  <a:lumMod val="75000"/>
                </a:schemeClr>
              </a:buClr>
              <a:buNone/>
            </a:pPr>
            <a:endParaRPr lang="el-GR" b="1" dirty="0" smtClean="0">
              <a:solidFill>
                <a:srgbClr val="FF0000"/>
              </a:solidFill>
            </a:endParaRPr>
          </a:p>
          <a:p>
            <a:pPr algn="just">
              <a:buClr>
                <a:schemeClr val="accent4">
                  <a:lumMod val="75000"/>
                </a:schemeClr>
              </a:buClr>
              <a:buNone/>
            </a:pPr>
            <a:endParaRPr lang="el-GR" b="1" dirty="0" smtClean="0"/>
          </a:p>
          <a:p>
            <a:pPr algn="r">
              <a:buClr>
                <a:schemeClr val="accent4">
                  <a:lumMod val="75000"/>
                </a:schemeClr>
              </a:buClr>
              <a:buNone/>
            </a:pPr>
            <a:r>
              <a:rPr lang="el-GR" dirty="0" smtClean="0"/>
              <a:t>[</a:t>
            </a:r>
            <a:r>
              <a:rPr lang="el-GR" dirty="0" err="1" smtClean="0"/>
              <a:t>Γεντεκάκης</a:t>
            </a:r>
            <a:r>
              <a:rPr lang="el-GR" dirty="0" smtClean="0"/>
              <a:t>, 1999]</a:t>
            </a:r>
          </a:p>
          <a:p>
            <a:pPr>
              <a:buClr>
                <a:schemeClr val="accent4">
                  <a:lumMod val="75000"/>
                </a:schemeClr>
              </a:buClr>
              <a:buNone/>
            </a:pPr>
            <a:endParaRPr lang="el-GR" b="1" dirty="0">
              <a:solidFill>
                <a:srgbClr val="FF0000"/>
              </a:solidFill>
            </a:endParaRPr>
          </a:p>
        </p:txBody>
      </p:sp>
      <p:sp>
        <p:nvSpPr>
          <p:cNvPr id="4" name="3 - Δεξιό βέλος"/>
          <p:cNvSpPr/>
          <p:nvPr/>
        </p:nvSpPr>
        <p:spPr>
          <a:xfrm flipV="1">
            <a:off x="8001024" y="2928934"/>
            <a:ext cx="692656" cy="357190"/>
          </a:xfrm>
          <a:prstGeom prst="rightArrow">
            <a:avLst/>
          </a:prstGeom>
          <a:solidFill>
            <a:schemeClr val="accent4">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25470"/>
          </a:xfrm>
          <a:blipFill dpi="0" rotWithShape="1">
            <a:blip r:embed="rId2" cstate="print"/>
            <a:srcRect/>
            <a:tile tx="0" ty="0" sx="100000" sy="100000" flip="none" algn="tl"/>
          </a:blipFill>
        </p:spPr>
        <p:txBody>
          <a:bodyPr>
            <a:normAutofit/>
          </a:bodyPr>
          <a:lstStyle/>
          <a:p>
            <a:pPr algn="ctr"/>
            <a:r>
              <a:rPr lang="el-GR" sz="3600" b="1" dirty="0" smtClean="0"/>
              <a:t>Τρύπα του Όζοντος</a:t>
            </a:r>
            <a:endParaRPr lang="el-GR" sz="3600" b="1" dirty="0"/>
          </a:p>
        </p:txBody>
      </p:sp>
      <p:pic>
        <p:nvPicPr>
          <p:cNvPr id="4" name="Picture 4" descr="7532254"/>
          <p:cNvPicPr>
            <a:picLocks noGrp="1" noChangeAspect="1" noChangeArrowheads="1"/>
          </p:cNvPicPr>
          <p:nvPr>
            <p:ph idx="1"/>
          </p:nvPr>
        </p:nvPicPr>
        <p:blipFill>
          <a:blip r:embed="rId3" cstate="print"/>
          <a:srcRect/>
          <a:stretch>
            <a:fillRect/>
          </a:stretch>
        </p:blipFill>
        <p:spPr>
          <a:xfrm>
            <a:off x="1785918" y="1428736"/>
            <a:ext cx="6357982" cy="4714908"/>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14414" y="500042"/>
            <a:ext cx="7719274" cy="6072230"/>
          </a:xfrm>
          <a:blipFill dpi="0" rotWithShape="1">
            <a:blip r:embed="rId2" cstate="print"/>
            <a:srcRect/>
            <a:tile tx="0" ty="0" sx="100000" sy="100000" flip="none" algn="tl"/>
          </a:blipFill>
        </p:spPr>
        <p:txBody>
          <a:bodyPr>
            <a:normAutofit fontScale="77500" lnSpcReduction="20000"/>
          </a:bodyPr>
          <a:lstStyle/>
          <a:p>
            <a:pPr algn="ctr">
              <a:lnSpc>
                <a:spcPct val="80000"/>
              </a:lnSpc>
              <a:buNone/>
            </a:pPr>
            <a:endParaRPr lang="el-GR" sz="3300" b="1" dirty="0" smtClean="0">
              <a:cs typeface="Times New Roman" pitchFamily="18" charset="0"/>
            </a:endParaRPr>
          </a:p>
          <a:p>
            <a:pPr algn="ctr">
              <a:lnSpc>
                <a:spcPct val="80000"/>
              </a:lnSpc>
              <a:buNone/>
            </a:pPr>
            <a:r>
              <a:rPr lang="el-GR" sz="3300" b="1" dirty="0" smtClean="0">
                <a:latin typeface="Corbel" pitchFamily="34" charset="0"/>
                <a:cs typeface="Times New Roman" pitchFamily="18" charset="0"/>
              </a:rPr>
              <a:t>Τρύπα του όζοντος</a:t>
            </a:r>
            <a:r>
              <a:rPr lang="el-GR" sz="3300" dirty="0" smtClean="0">
                <a:latin typeface="Corbel" pitchFamily="34" charset="0"/>
                <a:cs typeface="Times New Roman" pitchFamily="18" charset="0"/>
              </a:rPr>
              <a:t> ονομάζεται το φαινόμενο κατά το οποίο το στρώμα του όζοντος που βρίσκεται στα ανώτερα στρώματα της ατμόσφαιρας της Γης μειώνεται σε πάχος πάνω από την </a:t>
            </a:r>
            <a:r>
              <a:rPr lang="el-GR" sz="3300" b="1" dirty="0" smtClean="0">
                <a:latin typeface="Corbel" pitchFamily="34" charset="0"/>
                <a:cs typeface="Times New Roman" pitchFamily="18" charset="0"/>
                <a:hlinkClick r:id="rId3" tooltip="Ανταρκτική"/>
              </a:rPr>
              <a:t>Ανταρκτική</a:t>
            </a:r>
            <a:r>
              <a:rPr lang="el-GR" sz="3300" dirty="0" smtClean="0">
                <a:latin typeface="Corbel" pitchFamily="34" charset="0"/>
                <a:cs typeface="Times New Roman" pitchFamily="18" charset="0"/>
              </a:rPr>
              <a:t>.</a:t>
            </a:r>
          </a:p>
          <a:p>
            <a:pPr algn="ctr">
              <a:lnSpc>
                <a:spcPct val="80000"/>
              </a:lnSpc>
              <a:buNone/>
            </a:pPr>
            <a:r>
              <a:rPr lang="el-GR" sz="3300" dirty="0" smtClean="0">
                <a:latin typeface="Corbel" pitchFamily="34" charset="0"/>
                <a:cs typeface="Times New Roman" pitchFamily="18" charset="0"/>
              </a:rPr>
              <a:t> </a:t>
            </a:r>
          </a:p>
          <a:p>
            <a:pPr algn="ctr">
              <a:lnSpc>
                <a:spcPct val="80000"/>
              </a:lnSpc>
              <a:buNone/>
            </a:pPr>
            <a:r>
              <a:rPr lang="el-GR" sz="3300" b="1" dirty="0" smtClean="0">
                <a:latin typeface="Corbel" pitchFamily="34" charset="0"/>
                <a:cs typeface="Times New Roman" pitchFamily="18" charset="0"/>
              </a:rPr>
              <a:t>Αιτία:</a:t>
            </a:r>
            <a:r>
              <a:rPr lang="el-GR" sz="3300" dirty="0" smtClean="0">
                <a:latin typeface="Corbel" pitchFamily="34" charset="0"/>
                <a:cs typeface="Times New Roman" pitchFamily="18" charset="0"/>
              </a:rPr>
              <a:t> Οι </a:t>
            </a:r>
            <a:r>
              <a:rPr lang="el-GR" sz="3300" dirty="0" err="1" smtClean="0">
                <a:latin typeface="Corbel" pitchFamily="34" charset="0"/>
                <a:cs typeface="Times New Roman" pitchFamily="18" charset="0"/>
              </a:rPr>
              <a:t>χλωροφθοριούχοι</a:t>
            </a:r>
            <a:r>
              <a:rPr lang="el-GR" sz="3300" dirty="0" smtClean="0">
                <a:latin typeface="Corbel" pitchFamily="34" charset="0"/>
                <a:cs typeface="Times New Roman" pitchFamily="18" charset="0"/>
              </a:rPr>
              <a:t> άνθρακες που </a:t>
            </a:r>
          </a:p>
          <a:p>
            <a:pPr algn="ctr">
              <a:lnSpc>
                <a:spcPct val="80000"/>
              </a:lnSpc>
              <a:buNone/>
            </a:pPr>
            <a:r>
              <a:rPr lang="el-GR" sz="3300" dirty="0" smtClean="0">
                <a:latin typeface="Corbel" pitchFamily="34" charset="0"/>
                <a:cs typeface="Times New Roman" pitchFamily="18" charset="0"/>
              </a:rPr>
              <a:t> απελευθερώνονται από τα αεροζόλ, τις κλιματιστικές συσκευές, τα ψυγεία κ.α. ταξιδεύουν στη στρατόσφαιρα </a:t>
            </a:r>
          </a:p>
          <a:p>
            <a:pPr algn="ctr">
              <a:lnSpc>
                <a:spcPct val="80000"/>
              </a:lnSpc>
              <a:buNone/>
            </a:pPr>
            <a:r>
              <a:rPr lang="el-GR" sz="3300" dirty="0" smtClean="0">
                <a:latin typeface="Corbel" pitchFamily="34" charset="0"/>
                <a:cs typeface="Times New Roman" pitchFamily="18" charset="0"/>
              </a:rPr>
              <a:t>και μέσα από πολύπλοκες αντιδράσεις</a:t>
            </a:r>
          </a:p>
          <a:p>
            <a:pPr algn="ctr">
              <a:lnSpc>
                <a:spcPct val="80000"/>
              </a:lnSpc>
              <a:buNone/>
            </a:pPr>
            <a:r>
              <a:rPr lang="el-GR" sz="3300" dirty="0" smtClean="0">
                <a:latin typeface="Corbel" pitchFamily="34" charset="0"/>
                <a:cs typeface="Times New Roman" pitchFamily="18" charset="0"/>
              </a:rPr>
              <a:t> όπου συμμετέχει και το φως </a:t>
            </a:r>
          </a:p>
          <a:p>
            <a:pPr algn="ctr">
              <a:lnSpc>
                <a:spcPct val="80000"/>
              </a:lnSpc>
              <a:buNone/>
            </a:pPr>
            <a:r>
              <a:rPr lang="el-GR" sz="3300" dirty="0" smtClean="0">
                <a:latin typeface="Corbel" pitchFamily="34" charset="0"/>
                <a:cs typeface="Times New Roman" pitchFamily="18" charset="0"/>
              </a:rPr>
              <a:t>καταστρέφουν το όζον. </a:t>
            </a:r>
          </a:p>
          <a:p>
            <a:pPr algn="ctr">
              <a:lnSpc>
                <a:spcPct val="80000"/>
              </a:lnSpc>
              <a:buNone/>
            </a:pPr>
            <a:endParaRPr lang="el-GR" sz="3300" dirty="0" smtClean="0">
              <a:latin typeface="Corbel" pitchFamily="34" charset="0"/>
              <a:cs typeface="Times New Roman" pitchFamily="18" charset="0"/>
            </a:endParaRPr>
          </a:p>
          <a:p>
            <a:pPr algn="ctr">
              <a:lnSpc>
                <a:spcPct val="80000"/>
              </a:lnSpc>
              <a:buNone/>
            </a:pPr>
            <a:r>
              <a:rPr lang="el-GR" sz="3300" b="1" dirty="0" smtClean="0">
                <a:latin typeface="Corbel" pitchFamily="34" charset="0"/>
                <a:cs typeface="Times New Roman" pitchFamily="18" charset="0"/>
              </a:rPr>
              <a:t>Συνέπειες:</a:t>
            </a:r>
            <a:r>
              <a:rPr lang="el-GR" sz="3300" dirty="0" smtClean="0">
                <a:latin typeface="Corbel" pitchFamily="34" charset="0"/>
                <a:cs typeface="Times New Roman" pitchFamily="18" charset="0"/>
              </a:rPr>
              <a:t> Λόγω του ότι το όζον προστατεύει από την ηλιακή ακτινοβολία, απορροφώντας σημαντικό τμήμα της υπεριώδους, η δημιουργία της τρύπας του όζοντος έχει αρνητικά αποτελέσματα στην ανθρώπινη </a:t>
            </a:r>
            <a:r>
              <a:rPr lang="el-GR" sz="3300" dirty="0" smtClean="0">
                <a:latin typeface="Corbel" pitchFamily="34" charset="0"/>
              </a:rPr>
              <a:t>υγεία. </a:t>
            </a:r>
          </a:p>
          <a:p>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428604"/>
            <a:ext cx="7498080" cy="5786478"/>
          </a:xfrm>
          <a:blipFill dpi="0" rotWithShape="1">
            <a:blip r:embed="rId3" cstate="print"/>
            <a:srcRect/>
            <a:tile tx="0" ty="0" sx="100000" sy="100000" flip="none" algn="tl"/>
          </a:blipFill>
        </p:spPr>
        <p:txBody>
          <a:bodyPr/>
          <a:lstStyle/>
          <a:p>
            <a:pPr>
              <a:buClr>
                <a:schemeClr val="accent4">
                  <a:lumMod val="75000"/>
                </a:schemeClr>
              </a:buClr>
            </a:pPr>
            <a:r>
              <a:rPr lang="el-GR" dirty="0" smtClean="0"/>
              <a:t>Η συγκέντρωση του </a:t>
            </a:r>
            <a:r>
              <a:rPr lang="el-GR" dirty="0" err="1" smtClean="0"/>
              <a:t>στρατοσφαιρικού</a:t>
            </a:r>
            <a:r>
              <a:rPr lang="el-GR" dirty="0" smtClean="0"/>
              <a:t> όζοντος φθάνει τα 10</a:t>
            </a:r>
            <a:r>
              <a:rPr lang="en-US" dirty="0" smtClean="0"/>
              <a:t>ppm.</a:t>
            </a:r>
            <a:endParaRPr lang="el-GR" dirty="0" smtClean="0"/>
          </a:p>
          <a:p>
            <a:pPr>
              <a:buNone/>
            </a:pPr>
            <a:endParaRPr lang="el-GR" b="1" u="sng" dirty="0" smtClean="0"/>
          </a:p>
          <a:p>
            <a:pPr>
              <a:buNone/>
            </a:pPr>
            <a:r>
              <a:rPr lang="el-GR" b="1" u="sng" dirty="0" smtClean="0"/>
              <a:t>Πως καταστρέφεται?</a:t>
            </a:r>
          </a:p>
          <a:p>
            <a:pPr>
              <a:buNone/>
            </a:pPr>
            <a:r>
              <a:rPr lang="el-GR" b="1" dirty="0" smtClean="0"/>
              <a:t>    </a:t>
            </a:r>
            <a:r>
              <a:rPr lang="el-GR" b="1" u="sng" dirty="0" smtClean="0"/>
              <a:t>Από τα μόρια του ΝΟ, του Η2Ο, τα άτομα των αλογόνων και του Η που δρουν ως καταλύτες</a:t>
            </a:r>
          </a:p>
          <a:p>
            <a:pPr>
              <a:buNone/>
            </a:pPr>
            <a:endParaRPr lang="el-GR" b="1" u="sng" dirty="0" smtClean="0"/>
          </a:p>
          <a:p>
            <a:pPr>
              <a:buNone/>
            </a:pPr>
            <a:endParaRPr lang="el-GR" dirty="0"/>
          </a:p>
        </p:txBody>
      </p:sp>
      <p:graphicFrame>
        <p:nvGraphicFramePr>
          <p:cNvPr id="7170" name="Object 2"/>
          <p:cNvGraphicFramePr>
            <a:graphicFrameLocks noChangeAspect="1"/>
          </p:cNvGraphicFramePr>
          <p:nvPr/>
        </p:nvGraphicFramePr>
        <p:xfrm>
          <a:off x="3643306" y="4286256"/>
          <a:ext cx="3373462" cy="1714512"/>
        </p:xfrm>
        <a:graphic>
          <a:graphicData uri="http://schemas.openxmlformats.org/presentationml/2006/ole">
            <p:oleObj spid="_x0000_s7170" name="Equation" r:id="rId4" imgW="1295280" imgH="685800" progId="Equation.DSMT4">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Αρχείο:160658main2 OZONE large 350.png">
            <a:hlinkClick r:id="rId3"/>
          </p:cNvPr>
          <p:cNvPicPr>
            <a:picLocks noGrp="1" noChangeAspect="1" noChangeArrowheads="1"/>
          </p:cNvPicPr>
          <p:nvPr>
            <p:ph idx="1"/>
          </p:nvPr>
        </p:nvPicPr>
        <p:blipFill>
          <a:blip r:embed="rId4" cstate="print"/>
          <a:srcRect/>
          <a:stretch>
            <a:fillRect/>
          </a:stretch>
        </p:blipFill>
        <p:spPr bwMode="auto">
          <a:xfrm>
            <a:off x="1214414" y="642918"/>
            <a:ext cx="4800600" cy="4800600"/>
          </a:xfrm>
          <a:prstGeom prst="rect">
            <a:avLst/>
          </a:prstGeom>
          <a:noFill/>
          <a:ln w="9525">
            <a:noFill/>
            <a:miter lim="800000"/>
            <a:headEnd/>
            <a:tailEnd/>
          </a:ln>
        </p:spPr>
      </p:pic>
      <p:sp>
        <p:nvSpPr>
          <p:cNvPr id="5" name="4 - Ορθογώνιο"/>
          <p:cNvSpPr/>
          <p:nvPr/>
        </p:nvSpPr>
        <p:spPr>
          <a:xfrm>
            <a:off x="6215074" y="2285992"/>
            <a:ext cx="2786082" cy="1477328"/>
          </a:xfrm>
          <a:prstGeom prst="rect">
            <a:avLst/>
          </a:prstGeom>
          <a:blipFill dpi="0" rotWithShape="1">
            <a:blip r:embed="rId5" cstate="print">
              <a:alphaModFix amt="50000"/>
            </a:blip>
            <a:srcRect/>
            <a:tile tx="0" ty="0" sx="100000" sy="100000" flip="none" algn="tl"/>
          </a:blipFill>
          <a:ln>
            <a:solidFill>
              <a:schemeClr val="lt1"/>
            </a:solidFill>
          </a:ln>
        </p:spPr>
        <p:txBody>
          <a:bodyPr wrap="square">
            <a:spAutoFit/>
          </a:bodyPr>
          <a:lstStyle/>
          <a:p>
            <a:r>
              <a:rPr lang="el-GR" b="1" dirty="0" smtClean="0"/>
              <a:t>Εικόνα της μεγαλύτερης τρύπας του όζοντος που έχει καταγραφεί ποτέ στην Ανταρκτική </a:t>
            </a:r>
            <a:br>
              <a:rPr lang="el-GR" b="1" dirty="0" smtClean="0"/>
            </a:br>
            <a:r>
              <a:rPr lang="el-GR" b="1" dirty="0" smtClean="0"/>
              <a:t>(</a:t>
            </a:r>
            <a:r>
              <a:rPr lang="el-GR" b="1" dirty="0" err="1" smtClean="0"/>
              <a:t>Σεπτέβριος</a:t>
            </a:r>
            <a:r>
              <a:rPr lang="el-GR" b="1" dirty="0" smtClean="0"/>
              <a:t> 2006)</a:t>
            </a:r>
            <a:r>
              <a:rPr lang="el-GR" dirty="0" smtClean="0"/>
              <a:t> </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ozone"/>
          <p:cNvPicPr>
            <a:picLocks noGrp="1" noChangeAspect="1" noChangeArrowheads="1"/>
          </p:cNvPicPr>
          <p:nvPr>
            <p:ph idx="1"/>
          </p:nvPr>
        </p:nvPicPr>
        <p:blipFill>
          <a:blip r:embed="rId2" cstate="print"/>
          <a:srcRect/>
          <a:stretch>
            <a:fillRect/>
          </a:stretch>
        </p:blipFill>
        <p:spPr bwMode="auto">
          <a:xfrm>
            <a:off x="2071670" y="428604"/>
            <a:ext cx="5786478" cy="3396418"/>
          </a:xfrm>
          <a:prstGeom prst="rect">
            <a:avLst/>
          </a:prstGeom>
          <a:noFill/>
          <a:ln w="9525">
            <a:noFill/>
            <a:miter lim="800000"/>
            <a:headEnd/>
            <a:tailEnd/>
          </a:ln>
        </p:spPr>
      </p:pic>
      <p:sp>
        <p:nvSpPr>
          <p:cNvPr id="5" name="4 - Ορθογώνιο"/>
          <p:cNvSpPr/>
          <p:nvPr/>
        </p:nvSpPr>
        <p:spPr>
          <a:xfrm>
            <a:off x="1187624" y="4286256"/>
            <a:ext cx="7632848" cy="1477328"/>
          </a:xfrm>
          <a:prstGeom prst="rect">
            <a:avLst/>
          </a:prstGeom>
          <a:blipFill dpi="0" rotWithShape="1">
            <a:blip r:embed="rId3" cstate="print"/>
            <a:srcRect/>
            <a:tile tx="0" ty="0" sx="100000" sy="100000" flip="none" algn="tl"/>
          </a:blipFill>
        </p:spPr>
        <p:txBody>
          <a:bodyPr wrap="square">
            <a:spAutoFit/>
          </a:bodyPr>
          <a:lstStyle/>
          <a:p>
            <a:pPr algn="ctr"/>
            <a:r>
              <a:rPr lang="el-GR" b="1" dirty="0" smtClean="0">
                <a:cs typeface="Times New Roman" pitchFamily="18" charset="0"/>
              </a:rPr>
              <a:t>Εφόσον το όζον, που απορροφά μέρος της ηλιακής ακτινοβολίας, μειώνεται, </a:t>
            </a:r>
          </a:p>
          <a:p>
            <a:pPr algn="ctr"/>
            <a:r>
              <a:rPr lang="el-GR" b="1" dirty="0" smtClean="0">
                <a:cs typeface="Times New Roman" pitchFamily="18" charset="0"/>
              </a:rPr>
              <a:t>θα εισέρχεται περισσότερη θερμότητα στη Γη, </a:t>
            </a:r>
          </a:p>
          <a:p>
            <a:pPr algn="ctr"/>
            <a:r>
              <a:rPr lang="el-GR" b="1" dirty="0" smtClean="0">
                <a:cs typeface="Times New Roman" pitchFamily="18" charset="0"/>
              </a:rPr>
              <a:t>η οποία σε συνδυασμό με το επίσης σοβαρό φαινόμενο του θερμοκηπίου,</a:t>
            </a:r>
          </a:p>
          <a:p>
            <a:pPr algn="ctr"/>
            <a:r>
              <a:rPr lang="el-GR" b="1" dirty="0" smtClean="0">
                <a:cs typeface="Times New Roman" pitchFamily="18" charset="0"/>
              </a:rPr>
              <a:t> θα συντελεί στην μεγαλύτερη ή ταχύτερη υπερθέρμανση του πλανήτη</a:t>
            </a:r>
            <a:r>
              <a:rPr lang="el-GR" dirty="0" smtClean="0">
                <a:cs typeface="Times New Roman" pitchFamily="18" charset="0"/>
              </a:rPr>
              <a:t>. </a:t>
            </a:r>
            <a:endParaRPr lang="el-GR" dirty="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85852" y="428604"/>
            <a:ext cx="7647836" cy="6072230"/>
          </a:xfrm>
          <a:blipFill>
            <a:blip r:embed="rId2" cstate="print"/>
            <a:tile tx="0" ty="0" sx="100000" sy="100000" flip="none" algn="tl"/>
          </a:blipFill>
        </p:spPr>
        <p:txBody>
          <a:bodyPr/>
          <a:lstStyle/>
          <a:p>
            <a:pPr algn="just">
              <a:buNone/>
            </a:pPr>
            <a:r>
              <a:rPr lang="el-GR" b="1" u="sng" dirty="0" smtClean="0">
                <a:solidFill>
                  <a:srgbClr val="FF0000"/>
                </a:solidFill>
              </a:rPr>
              <a:t> Συνεπώς</a:t>
            </a:r>
            <a:r>
              <a:rPr lang="en-US" b="1" u="sng" dirty="0" smtClean="0">
                <a:solidFill>
                  <a:srgbClr val="FF0000"/>
                </a:solidFill>
              </a:rPr>
              <a:t>:</a:t>
            </a:r>
            <a:r>
              <a:rPr lang="el-GR" b="1" u="sng" dirty="0" smtClean="0">
                <a:solidFill>
                  <a:srgbClr val="FF0000"/>
                </a:solidFill>
              </a:rPr>
              <a:t>  </a:t>
            </a:r>
          </a:p>
          <a:p>
            <a:pPr algn="just">
              <a:buNone/>
            </a:pPr>
            <a:r>
              <a:rPr lang="en-US" b="1" dirty="0" smtClean="0">
                <a:solidFill>
                  <a:srgbClr val="FF0000"/>
                </a:solidFill>
              </a:rPr>
              <a:t>  </a:t>
            </a:r>
            <a:endParaRPr lang="el-GR" b="1" dirty="0" smtClean="0">
              <a:solidFill>
                <a:srgbClr val="FF0000"/>
              </a:solidFill>
            </a:endParaRPr>
          </a:p>
          <a:p>
            <a:pPr algn="just"/>
            <a:r>
              <a:rPr lang="el-GR" b="1" dirty="0" smtClean="0">
                <a:solidFill>
                  <a:schemeClr val="accent4"/>
                </a:solidFill>
              </a:rPr>
              <a:t> Το όζον είναι </a:t>
            </a:r>
            <a:r>
              <a:rPr lang="el-GR" b="1" dirty="0" smtClean="0">
                <a:solidFill>
                  <a:srgbClr val="FF0000"/>
                </a:solidFill>
              </a:rPr>
              <a:t>ΑΠΑΡΑΙΤΗΤΟ στην</a:t>
            </a:r>
            <a:r>
              <a:rPr lang="en-US" b="1" dirty="0" smtClean="0">
                <a:solidFill>
                  <a:srgbClr val="FF0000"/>
                </a:solidFill>
              </a:rPr>
              <a:t> </a:t>
            </a:r>
            <a:r>
              <a:rPr lang="el-GR" b="1" dirty="0" smtClean="0">
                <a:solidFill>
                  <a:srgbClr val="FF0000"/>
                </a:solidFill>
              </a:rPr>
              <a:t>ΣΤΡΑΤΟΣΦΑΙΡΑ</a:t>
            </a:r>
            <a:r>
              <a:rPr lang="el-GR" b="1" dirty="0" smtClean="0">
                <a:solidFill>
                  <a:schemeClr val="accent4"/>
                </a:solidFill>
              </a:rPr>
              <a:t> για τη συγκράτηση της υπεριώδους ακτινοβολίας</a:t>
            </a:r>
            <a:r>
              <a:rPr lang="en-US" b="1" dirty="0" smtClean="0">
                <a:solidFill>
                  <a:schemeClr val="accent4"/>
                </a:solidFill>
              </a:rPr>
              <a:t> </a:t>
            </a:r>
            <a:r>
              <a:rPr lang="el-GR" b="1" dirty="0" smtClean="0">
                <a:solidFill>
                  <a:schemeClr val="accent4"/>
                </a:solidFill>
              </a:rPr>
              <a:t>αλλά όταν δημιουργείται στην </a:t>
            </a:r>
            <a:r>
              <a:rPr lang="el-GR" b="1" dirty="0" smtClean="0">
                <a:solidFill>
                  <a:srgbClr val="FF0000"/>
                </a:solidFill>
              </a:rPr>
              <a:t>ΕΠΙΦΑΝΕΙΑ ΤΗΣ ΓΗΣ είναι ΤΟΞΙΚΟ</a:t>
            </a:r>
            <a:r>
              <a:rPr lang="el-GR" b="1" dirty="0" smtClean="0">
                <a:solidFill>
                  <a:schemeClr val="accent4"/>
                </a:solidFill>
              </a:rPr>
              <a:t>.</a:t>
            </a:r>
          </a:p>
          <a:p>
            <a:pPr algn="just"/>
            <a:r>
              <a:rPr lang="el-GR" b="1" dirty="0" smtClean="0">
                <a:solidFill>
                  <a:schemeClr val="accent4"/>
                </a:solidFill>
              </a:rPr>
              <a:t>Η τοξικότητα του Ο3    είναι πολύ </a:t>
            </a:r>
            <a:r>
              <a:rPr lang="el-GR" b="1" dirty="0" smtClean="0">
                <a:solidFill>
                  <a:srgbClr val="FF0000"/>
                </a:solidFill>
              </a:rPr>
              <a:t>ΟΞΕΙΔΩΤΙΚΟ</a:t>
            </a:r>
            <a:endParaRPr lang="en-US" b="1" dirty="0" smtClean="0">
              <a:solidFill>
                <a:srgbClr val="FF0000"/>
              </a:solidFill>
            </a:endParaRPr>
          </a:p>
          <a:p>
            <a:pPr algn="just">
              <a:buNone/>
            </a:pPr>
            <a:endParaRPr lang="el-GR" b="1" dirty="0">
              <a:solidFill>
                <a:srgbClr val="FF0000"/>
              </a:solidFill>
            </a:endParaRPr>
          </a:p>
        </p:txBody>
      </p:sp>
      <p:sp>
        <p:nvSpPr>
          <p:cNvPr id="4" name="3 - Δεξιό βέλος"/>
          <p:cNvSpPr/>
          <p:nvPr/>
        </p:nvSpPr>
        <p:spPr>
          <a:xfrm>
            <a:off x="6000760" y="4286256"/>
            <a:ext cx="571504" cy="214314"/>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85852" y="500042"/>
            <a:ext cx="7647836" cy="6072230"/>
          </a:xfrm>
          <a:blipFill>
            <a:blip r:embed="rId2" cstate="print"/>
            <a:tile tx="0" ty="0" sx="100000" sy="100000" flip="none" algn="tl"/>
          </a:blipFill>
        </p:spPr>
        <p:txBody>
          <a:bodyPr/>
          <a:lstStyle/>
          <a:p>
            <a:pPr algn="just"/>
            <a:r>
              <a:rPr lang="el-GR" dirty="0" smtClean="0"/>
              <a:t> Μερικές φορές Ο</a:t>
            </a:r>
            <a:r>
              <a:rPr lang="el-GR" baseline="-25000" dirty="0" smtClean="0"/>
              <a:t>3</a:t>
            </a:r>
            <a:r>
              <a:rPr lang="el-GR" dirty="0" smtClean="0"/>
              <a:t> παράγεται σε μεγάλες πόλεις, που υπάρχει </a:t>
            </a:r>
            <a:r>
              <a:rPr lang="el-GR" dirty="0" smtClean="0">
                <a:solidFill>
                  <a:srgbClr val="FF0000"/>
                </a:solidFill>
              </a:rPr>
              <a:t>φωτοχημική ρύπανση</a:t>
            </a:r>
            <a:r>
              <a:rPr lang="el-GR" dirty="0" smtClean="0"/>
              <a:t> </a:t>
            </a:r>
            <a:r>
              <a:rPr lang="el-GR" dirty="0" err="1" smtClean="0"/>
              <a:t>π.χ</a:t>
            </a:r>
            <a:r>
              <a:rPr lang="el-GR" dirty="0" smtClean="0"/>
              <a:t> Αθήνα.</a:t>
            </a:r>
          </a:p>
          <a:p>
            <a:pPr algn="just">
              <a:buNone/>
            </a:pPr>
            <a:endParaRPr lang="el-GR" dirty="0" smtClean="0"/>
          </a:p>
          <a:p>
            <a:pPr algn="just"/>
            <a:r>
              <a:rPr lang="el-GR" dirty="0" smtClean="0"/>
              <a:t>Ο </a:t>
            </a:r>
            <a:r>
              <a:rPr lang="el-GR" dirty="0" smtClean="0">
                <a:solidFill>
                  <a:srgbClr val="FF0000"/>
                </a:solidFill>
              </a:rPr>
              <a:t>χρόνος παραμονής του είναι μικρός </a:t>
            </a:r>
            <a:r>
              <a:rPr lang="el-GR" dirty="0" smtClean="0"/>
              <a:t>(λίγες ώρες)              </a:t>
            </a:r>
            <a:r>
              <a:rPr lang="el-GR" dirty="0" smtClean="0">
                <a:solidFill>
                  <a:srgbClr val="FF0000"/>
                </a:solidFill>
              </a:rPr>
              <a:t>Ο3 διασπάται γρήγορα σε ένα μοριακό κ σε ένα ατομικό Ο</a:t>
            </a:r>
            <a:r>
              <a:rPr lang="el-GR" dirty="0" smtClean="0"/>
              <a:t>.</a:t>
            </a:r>
          </a:p>
          <a:p>
            <a:pPr algn="just">
              <a:buNone/>
            </a:pPr>
            <a:endParaRPr lang="el-GR" dirty="0" smtClean="0"/>
          </a:p>
          <a:p>
            <a:pPr algn="just">
              <a:buNone/>
            </a:pPr>
            <a:endParaRPr lang="el-GR" dirty="0"/>
          </a:p>
        </p:txBody>
      </p:sp>
      <p:sp>
        <p:nvSpPr>
          <p:cNvPr id="4" name="3 - Δεξιό βέλος"/>
          <p:cNvSpPr/>
          <p:nvPr/>
        </p:nvSpPr>
        <p:spPr>
          <a:xfrm>
            <a:off x="4071934" y="3357562"/>
            <a:ext cx="571504" cy="214314"/>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r="-256" b="21111"/>
          <a:stretch>
            <a:fillRect/>
          </a:stretch>
        </p:blipFill>
        <p:spPr bwMode="auto">
          <a:xfrm>
            <a:off x="1285852" y="428604"/>
            <a:ext cx="4500594" cy="5929354"/>
          </a:xfrm>
          <a:prstGeom prst="rect">
            <a:avLst/>
          </a:prstGeom>
          <a:noFill/>
          <a:ln w="9525">
            <a:noFill/>
            <a:miter lim="800000"/>
            <a:headEnd/>
            <a:tailEnd/>
          </a:ln>
          <a:effectLst/>
        </p:spPr>
      </p:pic>
      <p:sp>
        <p:nvSpPr>
          <p:cNvPr id="5" name="Line 9"/>
          <p:cNvSpPr>
            <a:spLocks noChangeShapeType="1"/>
          </p:cNvSpPr>
          <p:nvPr/>
        </p:nvSpPr>
        <p:spPr bwMode="auto">
          <a:xfrm flipH="1">
            <a:off x="3929058" y="3857628"/>
            <a:ext cx="2357454" cy="923924"/>
          </a:xfrm>
          <a:prstGeom prst="line">
            <a:avLst/>
          </a:prstGeom>
          <a:noFill/>
          <a:ln w="9525">
            <a:solidFill>
              <a:schemeClr val="tx1"/>
            </a:solidFill>
            <a:round/>
            <a:headEnd/>
            <a:tailEnd type="triangle" w="med" len="med"/>
          </a:ln>
          <a:effectLst/>
        </p:spPr>
        <p:txBody>
          <a:bodyPr/>
          <a:lstStyle/>
          <a:p>
            <a:endParaRPr lang="el-GR"/>
          </a:p>
        </p:txBody>
      </p:sp>
      <p:sp>
        <p:nvSpPr>
          <p:cNvPr id="7" name="Text Box 10"/>
          <p:cNvSpPr txBox="1">
            <a:spLocks noChangeArrowheads="1"/>
          </p:cNvSpPr>
          <p:nvPr/>
        </p:nvSpPr>
        <p:spPr bwMode="auto">
          <a:xfrm rot="20847439">
            <a:off x="6413840" y="3023385"/>
            <a:ext cx="2123681"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l-GR" sz="2000" dirty="0"/>
              <a:t>Εδώ υπάρχει το στρώμα του όζοντος</a:t>
            </a:r>
          </a:p>
        </p:txBody>
      </p:sp>
      <p:sp>
        <p:nvSpPr>
          <p:cNvPr id="8" name="Line 7"/>
          <p:cNvSpPr>
            <a:spLocks noChangeShapeType="1"/>
          </p:cNvSpPr>
          <p:nvPr/>
        </p:nvSpPr>
        <p:spPr bwMode="auto">
          <a:xfrm flipH="1" flipV="1">
            <a:off x="3857620" y="5500702"/>
            <a:ext cx="2514600" cy="0"/>
          </a:xfrm>
          <a:prstGeom prst="line">
            <a:avLst/>
          </a:prstGeom>
          <a:noFill/>
          <a:ln w="9525">
            <a:solidFill>
              <a:schemeClr val="tx1"/>
            </a:solidFill>
            <a:round/>
            <a:headEnd/>
            <a:tailEnd type="triangle" w="med" len="med"/>
          </a:ln>
          <a:effectLst/>
        </p:spPr>
        <p:txBody>
          <a:bodyPr/>
          <a:lstStyle/>
          <a:p>
            <a:endParaRPr lang="el-GR"/>
          </a:p>
        </p:txBody>
      </p:sp>
      <p:sp>
        <p:nvSpPr>
          <p:cNvPr id="9" name="Text Box 8"/>
          <p:cNvSpPr txBox="1">
            <a:spLocks noChangeArrowheads="1"/>
          </p:cNvSpPr>
          <p:nvPr/>
        </p:nvSpPr>
        <p:spPr bwMode="auto">
          <a:xfrm rot="658129">
            <a:off x="6345352" y="5519585"/>
            <a:ext cx="2533907" cy="861774"/>
          </a:xfrm>
          <a:prstGeom prst="rect">
            <a:avLst/>
          </a:prstGeom>
          <a:noFill/>
          <a:ln w="9525">
            <a:solidFill>
              <a:schemeClr val="tx1"/>
            </a:solidFill>
            <a:miter lim="800000"/>
            <a:headEnd/>
            <a:tailEnd/>
          </a:ln>
          <a:effectLst/>
        </p:spPr>
        <p:txBody>
          <a:bodyPr wrap="square">
            <a:spAutoFit/>
          </a:bodyPr>
          <a:lstStyle/>
          <a:p>
            <a:pPr>
              <a:spcBef>
                <a:spcPct val="50000"/>
              </a:spcBef>
            </a:pPr>
            <a:r>
              <a:rPr lang="el-GR" sz="2000" dirty="0"/>
              <a:t>Καιρικά φαινόμενα</a:t>
            </a:r>
          </a:p>
          <a:p>
            <a:pPr>
              <a:spcBef>
                <a:spcPct val="50000"/>
              </a:spcBef>
            </a:pPr>
            <a:r>
              <a:rPr lang="el-GR" sz="2000" dirty="0"/>
              <a:t>Εμφάνιση της ζωής</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428604"/>
            <a:ext cx="7498080" cy="5643602"/>
          </a:xfrm>
          <a:blipFill dpi="0" rotWithShape="1">
            <a:blip r:embed="rId2" cstate="print"/>
            <a:srcRect/>
            <a:tile tx="0" ty="0" sx="100000" sy="100000" flip="none" algn="tl"/>
          </a:blipFill>
        </p:spPr>
        <p:txBody>
          <a:bodyPr>
            <a:normAutofit/>
          </a:bodyPr>
          <a:lstStyle/>
          <a:p>
            <a:pPr algn="ctr"/>
            <a:r>
              <a:rPr lang="el-GR" sz="3600" b="1" dirty="0" smtClean="0"/>
              <a:t>Ευχαριστώ πολύ για την προσοχή σας </a:t>
            </a:r>
            <a:endParaRPr lang="el-GR" sz="3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prstClr val="black"/>
              <a:srgbClr val="D9C3A5">
                <a:tint val="50000"/>
                <a:satMod val="180000"/>
              </a:srgbClr>
            </a:duotone>
          </a:blip>
          <a:srcRect/>
          <a:stretch>
            <a:fillRect/>
          </a:stretch>
        </p:blipFill>
        <p:spPr bwMode="auto">
          <a:xfrm>
            <a:off x="1571604" y="642918"/>
            <a:ext cx="6786610" cy="57340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357166"/>
            <a:ext cx="7498080" cy="5891234"/>
          </a:xfrm>
          <a:blipFill dpi="0" rotWithShape="1">
            <a:blip r:embed="rId2" cstate="print"/>
            <a:srcRect/>
            <a:tile tx="0" ty="0" sx="100000" sy="100000" flip="none" algn="tl"/>
          </a:blipFill>
        </p:spPr>
        <p:txBody>
          <a:bodyPr>
            <a:normAutofit/>
          </a:bodyPr>
          <a:lstStyle/>
          <a:p>
            <a:pPr>
              <a:buNone/>
            </a:pPr>
            <a:r>
              <a:rPr lang="el-GR" sz="2800" dirty="0" smtClean="0"/>
              <a:t>   </a:t>
            </a:r>
            <a:r>
              <a:rPr lang="el-GR" sz="2800" b="1" dirty="0" smtClean="0"/>
              <a:t>Η σύσταση της ατμόσφαιρας μέχρι τα 100 </a:t>
            </a:r>
            <a:r>
              <a:rPr lang="en-US" sz="2800" b="1" dirty="0" smtClean="0"/>
              <a:t>km </a:t>
            </a:r>
            <a:r>
              <a:rPr lang="el-GR" sz="2800" b="1" dirty="0" smtClean="0"/>
              <a:t>από το έδαφος είναι  σταθερή</a:t>
            </a:r>
          </a:p>
          <a:p>
            <a:pPr>
              <a:buNone/>
            </a:pPr>
            <a:r>
              <a:rPr lang="el-GR" sz="2800" dirty="0" smtClean="0"/>
              <a:t>    </a:t>
            </a:r>
          </a:p>
          <a:p>
            <a:pPr>
              <a:buNone/>
            </a:pPr>
            <a:r>
              <a:rPr lang="el-GR" sz="2800" dirty="0" smtClean="0"/>
              <a:t>    Των διαδικασιών της τυρβώδους ανάμειξης των συστατικών. Το στρώμα αυτό ονομάζεται και </a:t>
            </a:r>
            <a:r>
              <a:rPr lang="el-GR" sz="2800" b="1" dirty="0" err="1" smtClean="0"/>
              <a:t>ομοιόσφαιρα</a:t>
            </a:r>
            <a:r>
              <a:rPr lang="el-GR" sz="2800" b="1" dirty="0" smtClean="0"/>
              <a:t>.</a:t>
            </a:r>
          </a:p>
          <a:p>
            <a:pPr>
              <a:buNone/>
            </a:pPr>
            <a:r>
              <a:rPr lang="el-GR" sz="2800" dirty="0" smtClean="0"/>
              <a:t>    </a:t>
            </a:r>
          </a:p>
          <a:p>
            <a:pPr>
              <a:buNone/>
            </a:pPr>
            <a:r>
              <a:rPr lang="el-GR" sz="2800" dirty="0" smtClean="0"/>
              <a:t>    Σε μεγαλύτερα ύψη                 μοριακής διάχυσης η σύσταση της ατμόσφαιρας εμφανίζει διαφορές. </a:t>
            </a:r>
          </a:p>
          <a:p>
            <a:pPr>
              <a:buNone/>
            </a:pPr>
            <a:r>
              <a:rPr lang="el-GR" sz="2800" b="1" dirty="0" smtClean="0"/>
              <a:t>     Το στρώμα &gt; 100 </a:t>
            </a:r>
            <a:r>
              <a:rPr lang="en-US" sz="2800" b="1" dirty="0" smtClean="0"/>
              <a:t>km </a:t>
            </a:r>
            <a:r>
              <a:rPr lang="el-GR" sz="2800" b="1" dirty="0" smtClean="0"/>
              <a:t>ονομάζεται κ </a:t>
            </a:r>
            <a:r>
              <a:rPr lang="el-GR" sz="2800" b="1" dirty="0" err="1" smtClean="0"/>
              <a:t>ετερόσφαιρα</a:t>
            </a:r>
            <a:r>
              <a:rPr lang="el-GR" sz="2800" b="1" dirty="0" smtClean="0"/>
              <a:t>.</a:t>
            </a:r>
            <a:endParaRPr lang="el-GR" sz="2800" b="1" dirty="0"/>
          </a:p>
        </p:txBody>
      </p:sp>
      <p:sp>
        <p:nvSpPr>
          <p:cNvPr id="5" name="4 - Δεξιό βέλος"/>
          <p:cNvSpPr/>
          <p:nvPr/>
        </p:nvSpPr>
        <p:spPr>
          <a:xfrm>
            <a:off x="7286644" y="1000108"/>
            <a:ext cx="906970" cy="285752"/>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5000628" y="3786190"/>
            <a:ext cx="906970" cy="285752"/>
          </a:xfrm>
          <a:prstGeom prst="rightArrow">
            <a:avLst/>
          </a:prstGeom>
          <a:solidFill>
            <a:schemeClr val="accent4">
              <a:lumMod val="75000"/>
            </a:schemeClr>
          </a:solidFill>
          <a:ln>
            <a:solidFill>
              <a:srgbClr val="C9B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14480" y="274638"/>
            <a:ext cx="7219208" cy="582594"/>
          </a:xfrm>
          <a:blipFill dpi="0" rotWithShape="1">
            <a:blip r:embed="rId3" cstate="print"/>
            <a:srcRect/>
            <a:tile tx="0" ty="0" sx="100000" sy="100000" flip="none" algn="tl"/>
          </a:blipFill>
        </p:spPr>
        <p:txBody>
          <a:bodyPr>
            <a:normAutofit fontScale="90000"/>
          </a:bodyPr>
          <a:lstStyle/>
          <a:p>
            <a:pPr algn="ctr"/>
            <a:r>
              <a:rPr lang="el-GR" sz="2800" b="1" dirty="0" smtClean="0"/>
              <a:t>Μονάδες Συγκέντρωσης Ρύπων στην Ατμόσφαιρα</a:t>
            </a:r>
            <a:endParaRPr lang="el-GR" sz="2800" b="1" dirty="0"/>
          </a:p>
        </p:txBody>
      </p:sp>
      <p:sp>
        <p:nvSpPr>
          <p:cNvPr id="3" name="2 - Θέση περιεχομένου"/>
          <p:cNvSpPr>
            <a:spLocks noGrp="1"/>
          </p:cNvSpPr>
          <p:nvPr>
            <p:ph idx="1"/>
          </p:nvPr>
        </p:nvSpPr>
        <p:spPr>
          <a:xfrm>
            <a:off x="1115616" y="1071546"/>
            <a:ext cx="7818072" cy="5572164"/>
          </a:xfrm>
          <a:blipFill dpi="0" rotWithShape="1">
            <a:blip r:embed="rId3" cstate="print"/>
            <a:srcRect/>
            <a:tile tx="0" ty="0" sx="100000" sy="100000" flip="none" algn="tl"/>
          </a:blipFill>
        </p:spPr>
        <p:txBody>
          <a:bodyPr>
            <a:normAutofit/>
          </a:bodyPr>
          <a:lstStyle/>
          <a:p>
            <a:r>
              <a:rPr lang="en-US" sz="2800" b="1" dirty="0" smtClean="0"/>
              <a:t>ppm</a:t>
            </a:r>
            <a:r>
              <a:rPr lang="en-US" sz="2800" dirty="0" smtClean="0"/>
              <a:t> (</a:t>
            </a:r>
            <a:r>
              <a:rPr lang="el-GR" sz="2800" dirty="0" smtClean="0"/>
              <a:t>μέρη ανά εκατομμύριο)</a:t>
            </a:r>
            <a:r>
              <a:rPr lang="en-US" sz="2800" dirty="0" smtClean="0"/>
              <a:t> =</a:t>
            </a:r>
            <a:r>
              <a:rPr lang="el-GR" sz="2800" dirty="0" smtClean="0"/>
              <a:t> 1 μ</a:t>
            </a:r>
            <a:r>
              <a:rPr lang="en-US" sz="2800" dirty="0" smtClean="0"/>
              <a:t>g </a:t>
            </a:r>
            <a:r>
              <a:rPr lang="el-GR" sz="2800" dirty="0" smtClean="0"/>
              <a:t>ουσίας ανά </a:t>
            </a:r>
            <a:r>
              <a:rPr lang="en-US" sz="2800" dirty="0" smtClean="0"/>
              <a:t>Kg </a:t>
            </a:r>
            <a:r>
              <a:rPr lang="el-GR" sz="2800" dirty="0" smtClean="0"/>
              <a:t>υλικού</a:t>
            </a:r>
          </a:p>
          <a:p>
            <a:pPr>
              <a:buClr>
                <a:schemeClr val="accent4">
                  <a:lumMod val="75000"/>
                </a:schemeClr>
              </a:buClr>
              <a:buFont typeface="Wingdings" pitchFamily="2" charset="2"/>
              <a:buChar char="§"/>
            </a:pPr>
            <a:r>
              <a:rPr lang="en-US" sz="2800" b="1" dirty="0" smtClean="0"/>
              <a:t>ppb</a:t>
            </a:r>
            <a:r>
              <a:rPr lang="en-US" sz="2800" dirty="0" smtClean="0"/>
              <a:t> </a:t>
            </a:r>
            <a:r>
              <a:rPr lang="el-GR" sz="2800" dirty="0" smtClean="0"/>
              <a:t>(μέρη ανά δισεκατομμύριο) [Σε πολύ μικρές συγκεντρώσεις]</a:t>
            </a:r>
          </a:p>
          <a:p>
            <a:pPr>
              <a:buClr>
                <a:schemeClr val="accent4">
                  <a:lumMod val="75000"/>
                </a:schemeClr>
              </a:buClr>
              <a:buFont typeface="Wingdings" pitchFamily="2" charset="2"/>
              <a:buChar char="§"/>
            </a:pPr>
            <a:r>
              <a:rPr lang="el-GR" sz="2800" b="1" dirty="0" smtClean="0"/>
              <a:t>% κατ’ όγκο περιεκτικότητα </a:t>
            </a:r>
            <a:r>
              <a:rPr lang="el-GR" sz="2800" dirty="0" smtClean="0"/>
              <a:t>[Συγκέντρωση 1% κατ’ όγκο = 10000</a:t>
            </a:r>
            <a:r>
              <a:rPr lang="en-US" sz="2800" dirty="0" smtClean="0"/>
              <a:t> ppm, </a:t>
            </a:r>
            <a:r>
              <a:rPr lang="el-GR" sz="2800" dirty="0" smtClean="0"/>
              <a:t>μεγάλες συγκεντρώσεις]</a:t>
            </a:r>
          </a:p>
          <a:p>
            <a:pPr>
              <a:buClr>
                <a:schemeClr val="accent4">
                  <a:lumMod val="75000"/>
                </a:schemeClr>
              </a:buClr>
              <a:buFont typeface="Wingdings" pitchFamily="2" charset="2"/>
              <a:buChar char="§"/>
            </a:pPr>
            <a:r>
              <a:rPr lang="el-GR" sz="2800" b="1" dirty="0" smtClean="0"/>
              <a:t>Μάζα κατ’ όγκο [μικρογραμμάρια </a:t>
            </a:r>
            <a:r>
              <a:rPr lang="en-US" sz="2800" b="1" dirty="0" smtClean="0"/>
              <a:t>(</a:t>
            </a:r>
            <a:r>
              <a:rPr lang="el-GR" sz="2800" b="1" dirty="0" smtClean="0"/>
              <a:t>μ</a:t>
            </a:r>
            <a:r>
              <a:rPr lang="en-US" sz="2800" b="1" dirty="0" smtClean="0"/>
              <a:t>g)</a:t>
            </a:r>
            <a:r>
              <a:rPr lang="el-GR" sz="2800" b="1" dirty="0" smtClean="0"/>
              <a:t>/</a:t>
            </a:r>
            <a:r>
              <a:rPr lang="en-US" sz="2800" b="1" dirty="0" smtClean="0"/>
              <a:t>m</a:t>
            </a:r>
            <a:r>
              <a:rPr lang="en-US" sz="2800" b="1" baseline="30000" dirty="0" smtClean="0"/>
              <a:t>3</a:t>
            </a:r>
            <a:r>
              <a:rPr lang="en-US" sz="2800" b="1" dirty="0" smtClean="0"/>
              <a:t>] </a:t>
            </a:r>
          </a:p>
          <a:p>
            <a:pPr>
              <a:buClr>
                <a:schemeClr val="accent4">
                  <a:lumMod val="75000"/>
                </a:schemeClr>
              </a:buClr>
              <a:buNone/>
            </a:pPr>
            <a:r>
              <a:rPr lang="el-GR" sz="2800" b="1" dirty="0" smtClean="0"/>
              <a:t>Ή [</a:t>
            </a:r>
            <a:r>
              <a:rPr lang="el-GR" sz="2800" b="1" dirty="0" err="1" smtClean="0"/>
              <a:t>μιλιγραμμάρια</a:t>
            </a:r>
            <a:r>
              <a:rPr lang="el-GR" sz="2800" b="1" dirty="0" smtClean="0"/>
              <a:t> </a:t>
            </a:r>
            <a:r>
              <a:rPr lang="en-US" sz="2800" b="1" dirty="0" smtClean="0"/>
              <a:t>(mg)</a:t>
            </a:r>
            <a:r>
              <a:rPr lang="el-GR" sz="2800" b="1" dirty="0" smtClean="0"/>
              <a:t>/</a:t>
            </a:r>
            <a:r>
              <a:rPr lang="en-US" sz="2800" b="1" dirty="0" smtClean="0"/>
              <a:t>m</a:t>
            </a:r>
            <a:r>
              <a:rPr lang="en-US" sz="2800" b="1" baseline="30000" dirty="0" smtClean="0"/>
              <a:t>3</a:t>
            </a:r>
            <a:r>
              <a:rPr lang="en-US" sz="2800" b="1" dirty="0" smtClean="0"/>
              <a:t>] </a:t>
            </a:r>
          </a:p>
          <a:p>
            <a:pPr>
              <a:buClr>
                <a:schemeClr val="accent4">
                  <a:lumMod val="75000"/>
                </a:schemeClr>
              </a:buClr>
              <a:buNone/>
            </a:pPr>
            <a:endParaRPr lang="el-GR" sz="2800" b="1" dirty="0" smtClean="0"/>
          </a:p>
          <a:p>
            <a:pPr>
              <a:buClr>
                <a:schemeClr val="accent4">
                  <a:lumMod val="75000"/>
                </a:schemeClr>
              </a:buClr>
              <a:buNone/>
            </a:pPr>
            <a:endParaRPr lang="el-GR" sz="2800" b="1" dirty="0"/>
          </a:p>
        </p:txBody>
      </p:sp>
      <p:graphicFrame>
        <p:nvGraphicFramePr>
          <p:cNvPr id="2050" name="Object 2"/>
          <p:cNvGraphicFramePr>
            <a:graphicFrameLocks noChangeAspect="1"/>
          </p:cNvGraphicFramePr>
          <p:nvPr/>
        </p:nvGraphicFramePr>
        <p:xfrm>
          <a:off x="2697418" y="5429264"/>
          <a:ext cx="4078654" cy="987144"/>
        </p:xfrm>
        <a:graphic>
          <a:graphicData uri="http://schemas.openxmlformats.org/presentationml/2006/ole">
            <p:oleObj spid="_x0000_s2050" name="Equation" r:id="rId4" imgW="1663560" imgH="431640" progId="Equation.DSMT4">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6057</TotalTime>
  <Words>3126</Words>
  <Application>Microsoft Office PowerPoint</Application>
  <PresentationFormat>Προβολή στην οθόνη (4:3)</PresentationFormat>
  <Paragraphs>323</Paragraphs>
  <Slides>60</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60</vt:i4>
      </vt:variant>
    </vt:vector>
  </HeadingPairs>
  <TitlesOfParts>
    <vt:vector size="62" baseType="lpstr">
      <vt:lpstr>Ηλιοστάσιο</vt:lpstr>
      <vt:lpstr>Equation</vt:lpstr>
      <vt:lpstr>Ατμόσφαιρα      Χαχάμη Σοφία Υποψήφια Διδάκτωρ Πανεπιστημίου Θεσσαλίας Μηχανικός Περιβάλλοντος Δ.Π.Θ Μ.Sc “ Διαχείριση Αποβλήτων”  Μ.Sc “Υδραυλικά Έργα και περιβάλλον”   Σχολή Πολιτικών Μηχανικών Νοέμβριος 2013</vt:lpstr>
      <vt:lpstr>Ενότητες - Κεφάλαια </vt:lpstr>
      <vt:lpstr>Διαφάνεια 3</vt:lpstr>
      <vt:lpstr>Διαφάνεια 4</vt:lpstr>
      <vt:lpstr>Διαφάνεια 5</vt:lpstr>
      <vt:lpstr>Διαφάνεια 6</vt:lpstr>
      <vt:lpstr>Διαφάνεια 7</vt:lpstr>
      <vt:lpstr>Διαφάνεια 8</vt:lpstr>
      <vt:lpstr>Μονάδες Συγκέντρωσης Ρύπων στην Ατμόσφαιρα</vt:lpstr>
      <vt:lpstr>Προθέματα που χρησιμοποιούνται ανάλογα με την ποσότητα της ουσίας</vt:lpstr>
      <vt:lpstr>Χημικές-Φωτοχημικές Αντιδράσεις</vt:lpstr>
      <vt:lpstr>Διαφάνεια 12</vt:lpstr>
      <vt:lpstr>Διαφάνεια 13</vt:lpstr>
      <vt:lpstr>Θερμοκρασιακή Αναστροφή</vt:lpstr>
      <vt:lpstr>Διαφάνεια 15</vt:lpstr>
      <vt:lpstr>Διαφάνεια 16</vt:lpstr>
      <vt:lpstr>  Επίδραση αναστροφών στη ρύπανση</vt:lpstr>
      <vt:lpstr>Ρύπανση της Ατμόσφαιρας</vt:lpstr>
      <vt:lpstr>Διαφάνεια 19</vt:lpstr>
      <vt:lpstr>Διαφάνεια 20</vt:lpstr>
      <vt:lpstr>Μορφές ατμοσφαιρικών ρύπων</vt:lpstr>
      <vt:lpstr>Διαφάνεια 22</vt:lpstr>
      <vt:lpstr>Κυριότεροι Ρυπαντές</vt:lpstr>
      <vt:lpstr>Βασικές Έννοιες</vt:lpstr>
      <vt:lpstr>Διαφάνεια 25</vt:lpstr>
      <vt:lpstr>Διαφάνεια 26</vt:lpstr>
      <vt:lpstr>Οξείδια του Αζώτου</vt:lpstr>
      <vt:lpstr>Διαφάνεια 28</vt:lpstr>
      <vt:lpstr>Φωτοχημικός κύκλος οξειδίων του αζώτου</vt:lpstr>
      <vt:lpstr>Τοξικότητα</vt:lpstr>
      <vt:lpstr>Οξείδια του S, SOx</vt:lpstr>
      <vt:lpstr>Απομάκρυνση του SO2</vt:lpstr>
      <vt:lpstr>Τοξικότητα</vt:lpstr>
      <vt:lpstr>Περιορισμός εκπομπών SOx </vt:lpstr>
      <vt:lpstr>Όξινη Βροχή</vt:lpstr>
      <vt:lpstr>Τα μαρμάρινα ιστορικά μνημεία  είναι το πιο συνηθισμένο θύμα της όξινης βροχής </vt:lpstr>
      <vt:lpstr>Δυσμενή αποτελέσματα όξινης βροχής σε δάσος,  Jizera Mountains, Czech Republic </vt:lpstr>
      <vt:lpstr>Μονοξείδιο του άνθρακα</vt:lpstr>
      <vt:lpstr>Μέθοδοι Απομάκρυνσης</vt:lpstr>
      <vt:lpstr>Τοξικότητα του CO</vt:lpstr>
      <vt:lpstr>Διαφάνεια 41</vt:lpstr>
      <vt:lpstr>Περιορισμός των εκπομπών CO</vt:lpstr>
      <vt:lpstr>Προσδιορισμός του CO</vt:lpstr>
      <vt:lpstr> Φαινόμενο του Θερμοκηπίου  Γενικά…  </vt:lpstr>
      <vt:lpstr>Διαφάνεια 45</vt:lpstr>
      <vt:lpstr>Διαφάνεια 46</vt:lpstr>
      <vt:lpstr>Διαφάνεια 47</vt:lpstr>
      <vt:lpstr>Διαφάνεια 48</vt:lpstr>
      <vt:lpstr>Διαφάνεια 49</vt:lpstr>
      <vt:lpstr>Αντιμετώπιση… (1 από 3)</vt:lpstr>
      <vt:lpstr>Αντιμετώπιση… (2 από 3)</vt:lpstr>
      <vt:lpstr>Μέτρα… (3 από 3) </vt:lpstr>
      <vt:lpstr>Τρύπα του Όζοντος</vt:lpstr>
      <vt:lpstr>Διαφάνεια 54</vt:lpstr>
      <vt:lpstr>Διαφάνεια 55</vt:lpstr>
      <vt:lpstr>Διαφάνεια 56</vt:lpstr>
      <vt:lpstr>Διαφάνεια 57</vt:lpstr>
      <vt:lpstr>Διαφάνεια 58</vt:lpstr>
      <vt:lpstr>Διαφάνεια 59</vt:lpstr>
      <vt:lpstr>Ευχαριστώ πολύ για την προσοχή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Σοφάκι</cp:lastModifiedBy>
  <cp:revision>226</cp:revision>
  <dcterms:created xsi:type="dcterms:W3CDTF">2012-11-05T21:01:23Z</dcterms:created>
  <dcterms:modified xsi:type="dcterms:W3CDTF">2014-01-02T12:25:57Z</dcterms:modified>
</cp:coreProperties>
</file>