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  <p:sldId id="280" r:id="rId16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99288" autoAdjust="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Διοίκηση Ανθρώπινων πόρων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smtClean="0"/>
              <a:t>5</a:t>
            </a:r>
            <a:r>
              <a:rPr lang="el-GR" sz="2800" b="1" smtClean="0"/>
              <a:t>: </a:t>
            </a:r>
            <a:r>
              <a:rPr lang="el-GR" sz="2800" b="1" dirty="0" smtClean="0"/>
              <a:t>Προσέλκυση Εργαζομένων</a:t>
            </a:r>
          </a:p>
          <a:p>
            <a:endParaRPr lang="el-GR" sz="2800" dirty="0" smtClean="0"/>
          </a:p>
          <a:p>
            <a:r>
              <a:rPr lang="el-GR" sz="2800" dirty="0" smtClean="0"/>
              <a:t>Αθανάσιος Κουστέλιος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προσέλκυσης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l-GR" sz="2200" dirty="0" smtClean="0"/>
              <a:t>Εσωτερική : </a:t>
            </a:r>
          </a:p>
          <a:p>
            <a:pPr>
              <a:buNone/>
            </a:pPr>
            <a:r>
              <a:rPr lang="el-GR" sz="2200" dirty="0" smtClean="0"/>
              <a:t>Πλεονεκτήματα : Οι εργαζόμενοι είναι γνώστες του Οργανισμού</a:t>
            </a:r>
          </a:p>
          <a:p>
            <a:pPr>
              <a:buNone/>
            </a:pPr>
            <a:r>
              <a:rPr lang="el-GR" sz="2200" dirty="0" smtClean="0"/>
              <a:t>Μειώνεται ο χρόνος και το κόστος προσέλκυσης, επιλογής, υποδοχής και εκπαίδευσης των νέων εργαζομένων</a:t>
            </a:r>
          </a:p>
          <a:p>
            <a:pPr>
              <a:buNone/>
            </a:pPr>
            <a:r>
              <a:rPr lang="el-GR" sz="2200" dirty="0" smtClean="0"/>
              <a:t>Μπορεί να χρησιμοποιηθεί ως μέσο επαγγελματικής ανάπτυξης, ανοίγματος ευκαιριών και υποκίνησης εργαζομένων</a:t>
            </a:r>
          </a:p>
          <a:p>
            <a:pPr>
              <a:buNone/>
            </a:pPr>
            <a:r>
              <a:rPr lang="el-GR" sz="2200" dirty="0" smtClean="0"/>
              <a:t>Μειονεκτήματα : Προαγωγή μη έτοιμων εργαζομένων</a:t>
            </a:r>
          </a:p>
          <a:p>
            <a:pPr>
              <a:buNone/>
            </a:pPr>
            <a:r>
              <a:rPr lang="el-GR" sz="2200" dirty="0" smtClean="0"/>
              <a:t>Δημιουργία έλλειψης νέων ικανοτήτων και γνώσεων</a:t>
            </a:r>
          </a:p>
          <a:p>
            <a:pPr>
              <a:buNone/>
            </a:pPr>
            <a:r>
              <a:rPr lang="el-GR" sz="2200" dirty="0" smtClean="0"/>
              <a:t>Γραφειοκρατία</a:t>
            </a:r>
          </a:p>
          <a:p>
            <a:pPr>
              <a:buNone/>
            </a:pPr>
            <a:r>
              <a:rPr lang="el-GR" sz="2200" dirty="0" smtClean="0"/>
              <a:t>Ακολουθία της πεπατημένης</a:t>
            </a:r>
          </a:p>
          <a:p>
            <a:pPr>
              <a:buNone/>
            </a:pPr>
            <a:r>
              <a:rPr lang="el-GR" sz="2200" dirty="0" smtClean="0"/>
              <a:t>Αποτυχία στόχων αναδιάρθρωσης και προσαρμογής στον ανταγωνισμό </a:t>
            </a:r>
          </a:p>
          <a:p>
            <a:pPr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0527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Πρακτικές εσωτερικής προσέλκυσης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Ανακοίνωση θέσεων εργασίας (</a:t>
            </a:r>
            <a:r>
              <a:rPr lang="en-US" dirty="0" smtClean="0"/>
              <a:t>job posting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Αίτηση εργαζομένου για κάλυψη θέσεων εργασίας (</a:t>
            </a:r>
            <a:r>
              <a:rPr lang="en-US" dirty="0" smtClean="0"/>
              <a:t>job bidding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73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προσέλκυσης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Εξωτερική : </a:t>
            </a:r>
          </a:p>
          <a:p>
            <a:pPr>
              <a:buNone/>
            </a:pPr>
            <a:r>
              <a:rPr lang="el-GR" dirty="0" smtClean="0"/>
              <a:t>Απαραίτητη για : </a:t>
            </a:r>
          </a:p>
          <a:p>
            <a:pPr marL="623888">
              <a:buFont typeface="Wingdings" pitchFamily="2" charset="2"/>
              <a:buChar char="§"/>
            </a:pPr>
            <a:r>
              <a:rPr lang="el-GR" dirty="0" smtClean="0"/>
              <a:t>να πληρωθούν θέσεις εισαγωγικού επιπέδου (</a:t>
            </a:r>
            <a:r>
              <a:rPr lang="en-US" dirty="0" smtClean="0"/>
              <a:t>entry level</a:t>
            </a:r>
            <a:r>
              <a:rPr lang="el-GR" dirty="0" smtClean="0"/>
              <a:t>)</a:t>
            </a:r>
            <a:endParaRPr lang="en-US" dirty="0" smtClean="0"/>
          </a:p>
          <a:p>
            <a:pPr marL="623888">
              <a:buFont typeface="Wingdings" pitchFamily="2" charset="2"/>
              <a:buChar char="§"/>
            </a:pPr>
            <a:r>
              <a:rPr lang="el-GR" dirty="0" smtClean="0"/>
              <a:t>απόκτηση  ικανοτήτων που δεν διαθέτει το προσωπικό της επιχείρησης</a:t>
            </a:r>
          </a:p>
          <a:p>
            <a:pPr marL="623888">
              <a:buFont typeface="Wingdings" pitchFamily="2" charset="2"/>
              <a:buChar char="§"/>
            </a:pPr>
            <a:r>
              <a:rPr lang="el-GR" dirty="0" smtClean="0"/>
              <a:t>πρόσληψη εργαζομένων με διαφορετικό υπόβαθρο και διαφορετικές ιδέες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και μειονεκτήματα εξωτερικής προσέλκυσης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 Πλεονεκτήματα 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Νέες ιδέες και απόψεις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Εκπαιδευμένοι Υπάλληλοι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Νέα άτομα με αντικειμενικότητα και αυστηρότητα όπου χρειάζεται</a:t>
            </a:r>
          </a:p>
          <a:p>
            <a:r>
              <a:rPr lang="el-GR" dirty="0" smtClean="0"/>
              <a:t>Μειονεκτήματα: 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Κόστος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Λάθος επιλογή</a:t>
            </a:r>
          </a:p>
          <a:p>
            <a:pPr marL="900113" indent="-360363">
              <a:buFont typeface="Wingdings" pitchFamily="2" charset="2"/>
              <a:buChar char="§"/>
            </a:pPr>
            <a:r>
              <a:rPr lang="el-GR" sz="2400" dirty="0" smtClean="0"/>
              <a:t>Αποθάρρυνση υπαλλήλων</a:t>
            </a:r>
          </a:p>
        </p:txBody>
      </p:sp>
    </p:spTree>
    <p:extLst>
      <p:ext uri="{BB962C8B-B14F-4D97-AF65-F5344CB8AC3E}">
        <p14:creationId xmlns:p14="http://schemas.microsoft.com/office/powerpoint/2010/main" val="370711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Μέθοδοι εξωτερικής προσέλκυσης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Ανεπίσημες :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Υπαλληλική σύσταση  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 Στόμα με στόμα (</a:t>
            </a:r>
            <a:r>
              <a:rPr lang="en-US" sz="2400" dirty="0" smtClean="0"/>
              <a:t>word of mouth</a:t>
            </a:r>
            <a:r>
              <a:rPr lang="el-GR" sz="2400" dirty="0" smtClean="0"/>
              <a:t>)</a:t>
            </a:r>
          </a:p>
          <a:p>
            <a:r>
              <a:rPr lang="el-GR" dirty="0" smtClean="0"/>
              <a:t>Επίσημες :  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Αγγελία, καταχώρηση σε εφημερίδα</a:t>
            </a:r>
          </a:p>
          <a:p>
            <a:pPr marL="809625" indent="-269875">
              <a:buFont typeface="Wingdings" pitchFamily="2" charset="2"/>
              <a:buChar char="§"/>
            </a:pPr>
            <a:r>
              <a:rPr lang="el-GR" sz="2400" dirty="0" smtClean="0"/>
              <a:t>Γραφεία ευρέσεως εργασίας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Σωματεία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Διαδίκτυο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Επιπρόσθετες μέθοδοι</a:t>
            </a:r>
          </a:p>
          <a:p>
            <a:pPr marL="803275" indent="-277813">
              <a:buFont typeface="Wingdings" pitchFamily="2" charset="2"/>
              <a:buChar char="§"/>
            </a:pPr>
            <a:r>
              <a:rPr lang="el-GR" sz="2400" dirty="0" smtClean="0"/>
              <a:t>Προσέλκυση από συγκεκριμένες ομάδες</a:t>
            </a:r>
          </a:p>
        </p:txBody>
      </p:sp>
    </p:spTree>
    <p:extLst>
      <p:ext uri="{BB962C8B-B14F-4D97-AF65-F5344CB8AC3E}">
        <p14:creationId xmlns:p14="http://schemas.microsoft.com/office/powerpoint/2010/main" val="120363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Παρουσίαση και κατανόηση της αποτελεσματικής προσέλκυσης εργαζομένων.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Προσέλκυση Εργαζομένων</a:t>
            </a:r>
          </a:p>
          <a:p>
            <a:r>
              <a:rPr lang="el-GR" dirty="0"/>
              <a:t>Προϋποθέσεις για αποτελεσματική </a:t>
            </a:r>
            <a:r>
              <a:rPr lang="el-GR" dirty="0" smtClean="0"/>
              <a:t>προσέλκυση</a:t>
            </a:r>
          </a:p>
          <a:p>
            <a:r>
              <a:rPr lang="el-GR" dirty="0"/>
              <a:t>Καθοριστικό ρόλο </a:t>
            </a:r>
            <a:r>
              <a:rPr lang="el-GR" dirty="0" smtClean="0"/>
              <a:t>παίζουν</a:t>
            </a:r>
          </a:p>
          <a:p>
            <a:r>
              <a:rPr lang="el-GR" dirty="0"/>
              <a:t>Προφίλ ιδανικού </a:t>
            </a:r>
            <a:r>
              <a:rPr lang="el-GR" dirty="0" smtClean="0"/>
              <a:t>υποψηφίου</a:t>
            </a:r>
          </a:p>
          <a:p>
            <a:r>
              <a:rPr lang="el-GR" dirty="0"/>
              <a:t>Πηγές </a:t>
            </a:r>
            <a:r>
              <a:rPr lang="el-GR" dirty="0" smtClean="0"/>
              <a:t>προσέλκυσης</a:t>
            </a:r>
          </a:p>
          <a:p>
            <a:pPr marL="1081088" indent="-452438"/>
            <a:r>
              <a:rPr lang="el-GR" sz="2600" dirty="0"/>
              <a:t>Πρακτικές εσωτερικής προσέλκυσης </a:t>
            </a:r>
            <a:endParaRPr lang="el-GR" sz="2600" dirty="0" smtClean="0"/>
          </a:p>
          <a:p>
            <a:pPr marL="1081088" indent="-452438"/>
            <a:r>
              <a:rPr lang="el-GR" sz="2600" dirty="0"/>
              <a:t>Πλεονεκτήματα και μειονεκτήματα εξωτερικής </a:t>
            </a:r>
            <a:r>
              <a:rPr lang="el-GR" sz="2600" dirty="0" smtClean="0"/>
              <a:t>προσέλκυσης</a:t>
            </a:r>
          </a:p>
          <a:p>
            <a:pPr marL="1081088" indent="-452438"/>
            <a:r>
              <a:rPr lang="el-GR" sz="2600" dirty="0"/>
              <a:t>Μέθοδοι εξωτερικής προσέλκυσης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Προσέλκυση Εργαζομένων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Πρόσληψη Εργαζομένων :</a:t>
            </a:r>
          </a:p>
          <a:p>
            <a:pPr marL="1073150">
              <a:buFont typeface="Wingdings" pitchFamily="2" charset="2"/>
              <a:buChar char="§"/>
            </a:pPr>
            <a:r>
              <a:rPr lang="el-GR" sz="2800" dirty="0" smtClean="0"/>
              <a:t>Αντικατάσταση αυτών που φεύγουν</a:t>
            </a:r>
          </a:p>
          <a:p>
            <a:pPr marL="1073150">
              <a:buFont typeface="Wingdings" pitchFamily="2" charset="2"/>
              <a:buChar char="§"/>
            </a:pPr>
            <a:r>
              <a:rPr lang="el-GR" sz="2800" dirty="0" smtClean="0"/>
              <a:t>Αντικατάσταση αυτών που παίρνουν προαγωγή</a:t>
            </a:r>
          </a:p>
          <a:p>
            <a:pPr marL="1073150">
              <a:buFont typeface="Wingdings" pitchFamily="2" charset="2"/>
              <a:buChar char="§"/>
            </a:pPr>
            <a:r>
              <a:rPr lang="el-GR" sz="2800" dirty="0" smtClean="0"/>
              <a:t>Απόκτηση περισσότερων ειδικοτήτων και γνώσεων</a:t>
            </a:r>
          </a:p>
          <a:p>
            <a:pPr marL="442913">
              <a:buNone/>
            </a:pPr>
            <a:r>
              <a:rPr lang="el-GR" sz="2400" dirty="0" smtClean="0"/>
              <a:t>Διαφέρει από επιχείρηση σε επιχείρηση</a:t>
            </a:r>
          </a:p>
          <a:p>
            <a:pPr marL="442913">
              <a:buNone/>
            </a:pPr>
            <a:r>
              <a:rPr lang="el-GR" sz="2400" u="sng" dirty="0" smtClean="0"/>
              <a:t>Στόχος </a:t>
            </a:r>
            <a:r>
              <a:rPr lang="el-GR" sz="2400" dirty="0" smtClean="0"/>
              <a:t>: εξασφάλιση για κάθε κενή θέση προς πλήρωση του κατάλληλου ποσοτικά και ποιοτικά αριθμού υποψηφίων ώστε να επιλεγεί ο καταλληλότερος για την κάλυψη της κενής θέσης</a:t>
            </a:r>
          </a:p>
        </p:txBody>
      </p:sp>
    </p:spTree>
    <p:extLst>
      <p:ext uri="{BB962C8B-B14F-4D97-AF65-F5344CB8AC3E}">
        <p14:creationId xmlns:p14="http://schemas.microsoft.com/office/powerpoint/2010/main" val="49062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Προϋποθέσεις για αποτελεσματική προσέλκυση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Γνώση των απαιτήσεων σε ανθρώπινο δυναμικό </a:t>
            </a:r>
          </a:p>
          <a:p>
            <a:r>
              <a:rPr lang="el-GR" sz="2600" dirty="0" smtClean="0"/>
              <a:t>Γνώση της εξέλιξης των προαγωγών μέσα στον Οργανισμό</a:t>
            </a:r>
          </a:p>
          <a:p>
            <a:r>
              <a:rPr lang="el-GR" sz="2600" dirty="0" smtClean="0"/>
              <a:t>Πρόβλεψη των μελλοντικών αλλαγών βάση της πείρας του παρελθόντος και των προσδοκιών για το μέλλον</a:t>
            </a:r>
          </a:p>
          <a:p>
            <a:r>
              <a:rPr lang="el-GR" sz="2600" dirty="0" smtClean="0"/>
              <a:t>Γνώση του τύπου του ανθρώπου που φαίνετε να ταιριάζει περισσότερο στη συγκεκριμένη θέση</a:t>
            </a:r>
          </a:p>
          <a:p>
            <a:r>
              <a:rPr lang="el-GR" sz="2600" dirty="0" smtClean="0"/>
              <a:t>Αποφάσεις για το αν θα χρησιμοποιηθούν εσωτερικές ή εξωτερικές πηγές προσέλκυσης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42097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Καθοριστικό ρόλο παίζουν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απόφαση να υιοθετηθεί εσωτερική ή εξωτερική κάλυψη των κενών θέσεων</a:t>
            </a:r>
          </a:p>
          <a:p>
            <a:r>
              <a:rPr lang="el-GR" dirty="0" smtClean="0"/>
              <a:t>Η έμφαση στη βραχυπρόθεσμη κάλυψη των ελλείψεων ή στην πρόσληψη για μακροπρόθεσμη συνεργασία</a:t>
            </a:r>
          </a:p>
          <a:p>
            <a:r>
              <a:rPr lang="el-GR" dirty="0" smtClean="0"/>
              <a:t>Αντιμετώπιση υποψηφίων από την επιχείρηση σαν ¨αγοραστές¨ ή σαν ¨πελάτες¨</a:t>
            </a:r>
          </a:p>
          <a:p>
            <a:r>
              <a:rPr lang="el-GR" dirty="0" smtClean="0"/>
              <a:t>Οι ηθικές προεκτάσεις της προσέλκυσης και η τήρηση όρων δικαίου, ίσης μεταχείρισης και διαφάνειας</a:t>
            </a:r>
          </a:p>
        </p:txBody>
      </p:sp>
    </p:spTree>
    <p:extLst>
      <p:ext uri="{BB962C8B-B14F-4D97-AF65-F5344CB8AC3E}">
        <p14:creationId xmlns:p14="http://schemas.microsoft.com/office/powerpoint/2010/main" val="110137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Προφίλ ιδανικού υποψηφίου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Επαγγελματικές γνώσεις και ικανότητες (</a:t>
            </a:r>
            <a:r>
              <a:rPr lang="en-US" dirty="0" smtClean="0"/>
              <a:t>professional competencies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Ειδικά χαρακτηριστικά προσωπικότητας και δημογραφικά χαρακτηριστικά</a:t>
            </a:r>
          </a:p>
          <a:p>
            <a:r>
              <a:rPr lang="el-GR" dirty="0" smtClean="0"/>
              <a:t>Γενικές ικανότητες και γενικά χαρακτηριστικά προσωπικότητας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643306" y="4857760"/>
            <a:ext cx="157163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ΠΡΟΦΙΛ ΙΔΑΝΙΚΟΥ ΑΤΟΜΟΥ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4786322"/>
            <a:ext cx="25426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Γενικές ικανότητες και</a:t>
            </a:r>
          </a:p>
          <a:p>
            <a:r>
              <a:rPr lang="el-GR" dirty="0" smtClean="0"/>
              <a:t>Χαρακτηριστικά που </a:t>
            </a:r>
          </a:p>
          <a:p>
            <a:r>
              <a:rPr lang="el-GR" dirty="0" smtClean="0"/>
              <a:t>απαιτεί η επιχείρηση </a:t>
            </a:r>
          </a:p>
          <a:p>
            <a:r>
              <a:rPr lang="el-GR" dirty="0" smtClean="0"/>
              <a:t>οργανισμός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857884" y="4786322"/>
            <a:ext cx="310854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Ειδικές ικανότητες και </a:t>
            </a:r>
          </a:p>
          <a:p>
            <a:r>
              <a:rPr lang="el-GR" dirty="0"/>
              <a:t>χ</a:t>
            </a:r>
            <a:r>
              <a:rPr lang="el-GR" dirty="0" smtClean="0"/>
              <a:t>αρακτηριστικά που απαιτεί </a:t>
            </a:r>
          </a:p>
          <a:p>
            <a:r>
              <a:rPr lang="el-GR" dirty="0" smtClean="0"/>
              <a:t>η θέση και οι προοπτικές </a:t>
            </a:r>
          </a:p>
          <a:p>
            <a:r>
              <a:rPr lang="el-GR" dirty="0" smtClean="0"/>
              <a:t>εξέλιξης</a:t>
            </a:r>
          </a:p>
        </p:txBody>
      </p:sp>
      <p:cxnSp>
        <p:nvCxnSpPr>
          <p:cNvPr id="9" name="8 - Ευθύγραμμο βέλος σύνδεσης"/>
          <p:cNvCxnSpPr>
            <a:stCxn id="6" idx="3"/>
          </p:cNvCxnSpPr>
          <p:nvPr/>
        </p:nvCxnSpPr>
        <p:spPr>
          <a:xfrm flipV="1">
            <a:off x="2828404" y="5357826"/>
            <a:ext cx="672026" cy="2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stCxn id="7" idx="1"/>
          </p:cNvCxnSpPr>
          <p:nvPr/>
        </p:nvCxnSpPr>
        <p:spPr>
          <a:xfrm rot="10800000">
            <a:off x="5357818" y="5357827"/>
            <a:ext cx="500066" cy="2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12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561</Words>
  <Application>Microsoft Office PowerPoint</Application>
  <PresentationFormat>Προβολή στην οθόνη (4:3)</PresentationFormat>
  <Paragraphs>113</Paragraphs>
  <Slides>15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Διοίκηση Ανθρώπινων πόρων</vt:lpstr>
      <vt:lpstr>Άδειες Χρήσης</vt:lpstr>
      <vt:lpstr>Χρηματοδότηση</vt:lpstr>
      <vt:lpstr>Σκοποί  ενότητας</vt:lpstr>
      <vt:lpstr>Περιεχόμενα ενότητας</vt:lpstr>
      <vt:lpstr>Προσέλκυση Εργαζομένων</vt:lpstr>
      <vt:lpstr>Προϋποθέσεις για αποτελεσματική προσέλκυση</vt:lpstr>
      <vt:lpstr>Καθοριστικό ρόλο παίζουν</vt:lpstr>
      <vt:lpstr>Προφίλ ιδανικού υποψηφίου</vt:lpstr>
      <vt:lpstr>Πηγές προσέλκυσης</vt:lpstr>
      <vt:lpstr>Πρακτικές εσωτερικής προσέλκυσης </vt:lpstr>
      <vt:lpstr>Πηγές προσέλκυσης</vt:lpstr>
      <vt:lpstr>Πλεονεκτήματα και μειονεκτήματα εξωτερικής προσέλκυσης</vt:lpstr>
      <vt:lpstr>Μέθοδοι εξωτερικής προσέλκυσης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 Koutiva</cp:lastModifiedBy>
  <cp:revision>161</cp:revision>
  <dcterms:created xsi:type="dcterms:W3CDTF">2012-09-06T09:03:05Z</dcterms:created>
  <dcterms:modified xsi:type="dcterms:W3CDTF">2015-02-16T10:13:58Z</dcterms:modified>
</cp:coreProperties>
</file>