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291" r:id="rId4"/>
    <p:sldId id="300" r:id="rId5"/>
    <p:sldId id="301" r:id="rId6"/>
    <p:sldId id="302" r:id="rId7"/>
    <p:sldId id="303" r:id="rId8"/>
    <p:sldId id="307" r:id="rId9"/>
    <p:sldId id="299" r:id="rId10"/>
    <p:sldId id="258" r:id="rId11"/>
    <p:sldId id="296" r:id="rId12"/>
    <p:sldId id="297" r:id="rId13"/>
    <p:sldId id="293" r:id="rId14"/>
    <p:sldId id="259" r:id="rId15"/>
    <p:sldId id="292" r:id="rId16"/>
    <p:sldId id="260" r:id="rId17"/>
    <p:sldId id="261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4" r:id="rId44"/>
    <p:sldId id="264" r:id="rId45"/>
    <p:sldId id="265" r:id="rId46"/>
    <p:sldId id="295" r:id="rId47"/>
    <p:sldId id="298" r:id="rId48"/>
    <p:sldId id="304" r:id="rId49"/>
    <p:sldId id="305" r:id="rId5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90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1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90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26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33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0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72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10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47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2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66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653E-1385-47B2-AE56-16314A485AB0}" type="datetimeFigureOut">
              <a:rPr lang="el-GR" smtClean="0"/>
              <a:t>3/1/2018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DD2C-4BB4-44F2-BACE-680E97380E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4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5194" y="-876"/>
            <a:ext cx="2886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828799" y="-18473"/>
            <a:ext cx="7048949" cy="374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Anaesthesia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safety</a:t>
            </a:r>
            <a:b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 Anesthesia Care Unit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“PACU”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Common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postanesthesia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complications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and treatment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l-G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514" y="3520152"/>
            <a:ext cx="5049451" cy="33275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6" y="3909373"/>
            <a:ext cx="4255650" cy="2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2084" y="74428"/>
            <a:ext cx="6163229" cy="1048907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PACU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50" y="1214438"/>
            <a:ext cx="9715500" cy="5572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l-GR" b="1" dirty="0" smtClean="0">
                <a:solidFill>
                  <a:schemeClr val="bg1"/>
                </a:solidFill>
              </a:rPr>
              <a:t>Design should match function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Location:</a:t>
            </a:r>
          </a:p>
          <a:p>
            <a:pPr lvl="1" algn="l">
              <a:spcBef>
                <a:spcPts val="1200"/>
              </a:spcBef>
            </a:pP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Close to the  OR.</a:t>
            </a:r>
          </a:p>
          <a:p>
            <a:pPr lvl="1" algn="l">
              <a:spcBef>
                <a:spcPts val="1200"/>
              </a:spcBef>
            </a:pP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Access to x-ray, blood bank &amp; clinical labs, ICU</a:t>
            </a:r>
          </a:p>
          <a:p>
            <a:pPr lvl="1" algn="l">
              <a:spcBef>
                <a:spcPts val="1200"/>
              </a:spcBef>
            </a:pP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Ideal 1.5 PACU bed for each OR</a:t>
            </a:r>
          </a:p>
          <a:p>
            <a:pPr lvl="1" algn="l">
              <a:spcBef>
                <a:spcPts val="1200"/>
              </a:spcBef>
            </a:pP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Min of 7 feet between beds</a:t>
            </a:r>
            <a:endParaRPr lang="en-US" altLang="el-G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Monitoring equipment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Emergency equipment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Personnel (1:1, 1:3 acceptable), 1:1 for the first 15 min, then 1:2</a:t>
            </a:r>
            <a:endParaRPr lang="en-US" altLang="el-G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71688" y="471055"/>
            <a:ext cx="2989839" cy="65228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PACU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" y="2464133"/>
            <a:ext cx="5981700" cy="38195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781" y="588291"/>
            <a:ext cx="5946485" cy="345911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530109" y="123210"/>
            <a:ext cx="5024582" cy="347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Phase I</a:t>
            </a:r>
            <a:endParaRPr lang="el-GR" sz="3200" dirty="0"/>
          </a:p>
        </p:txBody>
      </p:sp>
      <p:sp>
        <p:nvSpPr>
          <p:cNvPr id="12" name="Ορθογώνιο 11"/>
          <p:cNvSpPr/>
          <p:nvPr/>
        </p:nvSpPr>
        <p:spPr>
          <a:xfrm>
            <a:off x="6682509" y="4182608"/>
            <a:ext cx="5024582" cy="347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Phase II</a:t>
            </a:r>
            <a:endParaRPr lang="el-GR" sz="32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349" y="4700385"/>
            <a:ext cx="5913917" cy="20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71688" y="471055"/>
            <a:ext cx="2989839" cy="65228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PACU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07" y="2190337"/>
            <a:ext cx="593407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71688" y="123210"/>
            <a:ext cx="6143625" cy="10001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PACU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" y="2023340"/>
            <a:ext cx="5757430" cy="43815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954" y="1204912"/>
            <a:ext cx="58674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71688" y="123210"/>
            <a:ext cx="6143625" cy="10001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Admission to PACU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12577" y="1122075"/>
            <a:ext cx="9791123" cy="557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Steps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Coordinate prior to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arrival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Assess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airway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Administer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oxygen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Apply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monitors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Obtain vital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signs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Receive report from anesthesia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personnel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71688" y="123210"/>
            <a:ext cx="6143625" cy="10001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Admission to PACU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12577" y="1122075"/>
            <a:ext cx="9791123" cy="557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161309" y="185591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ANESTHETIC REPORT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Emphasis on problems that may impact the immediate postoperative course: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Lab values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Difficult IV access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Difficult intubations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Intraoperative hemodynamic instability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Electrocardiogram changes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PACU orders</a:t>
            </a:r>
          </a:p>
        </p:txBody>
      </p:sp>
    </p:spTree>
    <p:extLst>
      <p:ext uri="{BB962C8B-B14F-4D97-AF65-F5344CB8AC3E}">
        <p14:creationId xmlns:p14="http://schemas.microsoft.com/office/powerpoint/2010/main" val="15663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36703" y="123210"/>
            <a:ext cx="6176385" cy="10001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Patient care in the PACU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12577" y="1122075"/>
            <a:ext cx="9791123" cy="5572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Admission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Apply oxygen and monitor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Receive report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Monitor &amp; Observe &amp; Manage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To </a:t>
            </a: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Achieve </a:t>
            </a:r>
          </a:p>
          <a:p>
            <a:pPr lvl="2"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Cardiovascular stability</a:t>
            </a:r>
          </a:p>
          <a:p>
            <a:pPr lvl="2"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Respiratory stability</a:t>
            </a:r>
          </a:p>
          <a:p>
            <a:pPr lvl="2"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Pain control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l-G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Discharge from PACU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91" y="1919287"/>
            <a:ext cx="47434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36703" y="123210"/>
            <a:ext cx="6176385" cy="10001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Monitoring in the PACU </a:t>
            </a:r>
          </a:p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ABCDE approach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98611" y="461818"/>
            <a:ext cx="9735117" cy="5668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endParaRPr lang="en-US" altLang="el-G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Baseline vital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signs</a:t>
            </a:r>
          </a:p>
          <a:p>
            <a:pPr algn="l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Assess airway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Respiration</a:t>
            </a:r>
          </a:p>
          <a:p>
            <a:pPr lvl="1" algn="l"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RR/min,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Rhythm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 algn="l"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Pulse oximetry</a:t>
            </a:r>
          </a:p>
          <a:p>
            <a:pPr algn="l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Circulation</a:t>
            </a:r>
          </a:p>
          <a:p>
            <a:pPr lvl="1" algn="l"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PR/min &amp; Blood pressure</a:t>
            </a:r>
          </a:p>
          <a:p>
            <a:pPr lvl="1" algn="l"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ECG</a:t>
            </a:r>
          </a:p>
          <a:p>
            <a:pPr algn="l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Level of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consciousness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Pain scores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8192655" y="5578764"/>
            <a:ext cx="3747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</a:rPr>
              <a:t>Surgical Incision Site/Dressing/Drains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8102386" y="5017713"/>
            <a:ext cx="3708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Exposure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20590" y="5885938"/>
            <a:ext cx="1920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</a:rPr>
              <a:t>Intravenous Fluids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022103" y="6301623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</a:rPr>
              <a:t>Other Tubes: Foley, NG tube, suction, amount and type of drainage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422" y="2209800"/>
            <a:ext cx="2324100" cy="24384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8" y="3841172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1" y="83126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631709" y="208936"/>
            <a:ext cx="5055470" cy="7715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2291" y="186814"/>
            <a:ext cx="7324435" cy="690642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Common PACU Problems</a:t>
            </a:r>
            <a:endParaRPr lang="en-US" altLang="el-GR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2514" y="1730409"/>
            <a:ext cx="4392757" cy="4873587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Airway obstruction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Hypoxemia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Hypoventilation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Hypotension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Hypertension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Cardiac arrhythmias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Hypothermia</a:t>
            </a:r>
            <a:endParaRPr lang="en-US" altLang="el-G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873858" y="1701510"/>
            <a:ext cx="4000500" cy="4810125"/>
          </a:xfrm>
          <a:prstGeom prst="rect">
            <a:avLst/>
          </a:prstGeom>
          <a:noFill/>
          <a:ln w="12700" algn="ctr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l-GR" sz="2400" b="1" dirty="0">
                <a:latin typeface="Times New Roman" panose="02020603050405020304" pitchFamily="18" charset="0"/>
              </a:rPr>
              <a:t>  </a:t>
            </a:r>
            <a:r>
              <a:rPr lang="en-US" alt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Bleeding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Agitation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Delayed recovery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“PONV”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Pain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Oliguria</a:t>
            </a:r>
          </a:p>
        </p:txBody>
      </p:sp>
    </p:spTree>
    <p:extLst>
      <p:ext uri="{BB962C8B-B14F-4D97-AF65-F5344CB8AC3E}">
        <p14:creationId xmlns:p14="http://schemas.microsoft.com/office/powerpoint/2010/main" val="11056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382" y="92364"/>
            <a:ext cx="7057881" cy="1050637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Airway Obstruction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643064"/>
            <a:ext cx="7772400" cy="4605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Most common: tongue fall back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posterior pharynx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May be foreign body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Inadequate relaxant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Residual anesthesia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1" y="83126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8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5194" y="-876"/>
            <a:ext cx="2886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514" y="3520152"/>
            <a:ext cx="5049451" cy="33275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6" y="3909373"/>
            <a:ext cx="4255650" cy="29370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884217" y="958650"/>
            <a:ext cx="7185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Understand causes for </a:t>
            </a:r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anaesthesia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Understand factors that influence </a:t>
            </a:r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anaesthetic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risk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Understand reasons for the decrease </a:t>
            </a:r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anaesthetic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mortality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041451" y="171243"/>
            <a:ext cx="7102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Anaesthesia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safety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94038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572199"/>
            <a:ext cx="9429750" cy="5281179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Patient’s stimulation,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Suction,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Oral Airway,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Nasal Airway,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Others:</a:t>
            </a:r>
          </a:p>
          <a:p>
            <a:pPr lvl="1"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Tracheal intubation</a:t>
            </a:r>
          </a:p>
          <a:p>
            <a:pPr lvl="1">
              <a:defRPr/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Cricothyroidotomy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Tracheotomy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5056" y="161929"/>
            <a:ext cx="8702964" cy="988588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Management of Airway Obstruction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1" y="83126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36" y="921991"/>
            <a:ext cx="4407764" cy="55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3" y="71439"/>
            <a:ext cx="7107815" cy="999979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95052" y="1248931"/>
            <a:ext cx="9599037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Residual anesthesia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Narcotics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Inhalation agent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Muscle Relaxant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Postop Analgesia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Intravenous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Epidural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1" y="83126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Αποτέλεσμα εικόνας για cartoons hypoventi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20" y="1597707"/>
            <a:ext cx="3238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384" y="142876"/>
            <a:ext cx="8420677" cy="1030142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Treatment of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357313"/>
            <a:ext cx="93726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bg1"/>
                </a:solidFill>
              </a:rPr>
              <a:t>Close observation,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bg1"/>
                </a:solidFill>
              </a:rPr>
              <a:t>Assess the problem,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bg1"/>
                </a:solidFill>
              </a:rPr>
              <a:t>Treatment of the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bg1"/>
                </a:solidFill>
              </a:rPr>
              <a:t>Reverse (or Antidote):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bg1"/>
                </a:solidFill>
              </a:rPr>
              <a:t>Muscle relaxant  </a:t>
            </a:r>
            <a:r>
              <a:rPr lang="en-US" altLang="el-G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  Neostigmine</a:t>
            </a:r>
            <a:endParaRPr lang="en-US" altLang="el-GR" b="1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bg1"/>
                </a:solidFill>
              </a:rPr>
              <a:t>Opioids  </a:t>
            </a:r>
            <a:r>
              <a:rPr lang="en-US" altLang="el-G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  Naloxone</a:t>
            </a:r>
            <a:endParaRPr lang="en-US" altLang="el-GR" b="1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bg1"/>
                </a:solidFill>
              </a:rPr>
              <a:t>Midazolam  </a:t>
            </a:r>
            <a:r>
              <a:rPr lang="en-US" altLang="el-G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  </a:t>
            </a:r>
            <a:r>
              <a:rPr lang="en-US" altLang="el-GR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Anexate</a:t>
            </a:r>
            <a:endParaRPr lang="en-US" altLang="el-GR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3627" y="1307690"/>
            <a:ext cx="9310553" cy="540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Close observation</a:t>
            </a:r>
          </a:p>
          <a:p>
            <a:pPr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Assess the problem</a:t>
            </a:r>
          </a:p>
          <a:p>
            <a:pPr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Treatment of the cause:</a:t>
            </a:r>
          </a:p>
          <a:p>
            <a:pPr lvl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Reverse (or Antidote):</a:t>
            </a:r>
          </a:p>
          <a:p>
            <a:pPr lvl="2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Muscle relaxant 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  Neostigmine</a:t>
            </a: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2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Opioids 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  Naloxone</a:t>
            </a: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2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Midazolam 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  </a:t>
            </a: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Anexate</a:t>
            </a:r>
            <a:endParaRPr lang="en-US" altLang="el-G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309" y="46182"/>
            <a:ext cx="7820891" cy="1096819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chemeClr val="bg1"/>
                </a:solidFill>
              </a:rPr>
              <a:t>3.</a:t>
            </a:r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Hypertension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1"/>
            <a:ext cx="9644063" cy="5072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Type of surgery (</a:t>
            </a: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eg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vascular, neurosurgery)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Common  causes: e.g. 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Pain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Full Bladder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Hypertensive patients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Fluid overload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Excessive use of vasopressors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ypertension cartoons, Hypertension cartoon, funny, Hypertension picture, Hypertension pictures, Hypertension image, Hypertension images, Hypertension illustration, Hypertension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25" y="2124364"/>
            <a:ext cx="3209686" cy="42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42877"/>
            <a:ext cx="7848600" cy="98396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Treatment of Hypertension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500189"/>
            <a:ext cx="9715500" cy="5214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Effective pain control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Sedation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Anti-</a:t>
            </a: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hypertensives</a:t>
            </a: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Beta blockers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Alpha blockers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Hydralazine (</a:t>
            </a: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Apresoline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Calcium channel blockers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7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3672" y="142875"/>
            <a:ext cx="7728527" cy="83618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Hypotension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357313"/>
            <a:ext cx="9858375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Decreased venous return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Hypovolemia,</a:t>
            </a:r>
          </a:p>
          <a:p>
            <a:pPr lvl="2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 fluid intake</a:t>
            </a:r>
          </a:p>
          <a:p>
            <a:pPr lvl="2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 losses</a:t>
            </a:r>
          </a:p>
          <a:p>
            <a:pPr lvl="2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Bleeding</a:t>
            </a: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Sympathectomy</a:t>
            </a: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(epidural)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Left ventricular dysfunction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05" y="3483263"/>
            <a:ext cx="2724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073" y="142876"/>
            <a:ext cx="7830127" cy="1020906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Treatment of Hypotension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09664" y="1714500"/>
            <a:ext cx="8701087" cy="45339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Initially treat with fluid bolus,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+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Vasopressors,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blood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+ Correction of the cause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16" y="4636655"/>
            <a:ext cx="1671735" cy="2290048"/>
          </a:xfrm>
          <a:prstGeom prst="rect">
            <a:avLst/>
          </a:prstGeom>
        </p:spPr>
      </p:pic>
      <p:pic>
        <p:nvPicPr>
          <p:cNvPr id="5122" name="Picture 2" descr="Αποτέλεσμα εικόνας για cartoons anaesthesia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16" y="1450109"/>
            <a:ext cx="4547435" cy="53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9782" y="142876"/>
            <a:ext cx="7802418" cy="94701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Arrhythmias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385460" y="1279091"/>
            <a:ext cx="9034463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Secondary to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Hypoxemia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Hypercarbia</a:t>
            </a: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Hypothermia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Acidosis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Catecholamines</a:t>
            </a: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Electrolyte abnormalities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Αποτέλεσμα εικόνας για pictures for dysrhythm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44" y="1150182"/>
            <a:ext cx="6262266" cy="43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491" y="175491"/>
            <a:ext cx="7774709" cy="111038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Treatment of Arrhythmias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857376"/>
            <a:ext cx="8786812" cy="4695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Identify and treat the cause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Assure oxygenation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Pharmacological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7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964" y="71440"/>
            <a:ext cx="7799099" cy="907616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Urine Output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33235" y="1214439"/>
            <a:ext cx="9879880" cy="5572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Oliguria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Hypovolemia,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Surgical trauma,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Impaired renal function,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Mechanical blocking of catheter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Treatment: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Assess catheter patency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Fluid bolus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Diuretics e.g. Lasix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24" y="2281382"/>
            <a:ext cx="4315729" cy="33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5194" y="-876"/>
            <a:ext cx="2886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1542409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707" y="-11777"/>
            <a:ext cx="4193309" cy="343327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226" y="3360655"/>
            <a:ext cx="3988107" cy="3447695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1166764" y="3432396"/>
            <a:ext cx="766618" cy="294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55" y="2396549"/>
            <a:ext cx="6622186" cy="40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6675"/>
            <a:ext cx="7728527" cy="94932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Post op Bleeding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686501" y="1214439"/>
            <a:ext cx="3929063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Causes: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Usually Surgical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Problem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Coagulopathy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Drug induced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55" y="1727200"/>
            <a:ext cx="6644993" cy="34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138114"/>
            <a:ext cx="8672513" cy="1004887"/>
          </a:xfrm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Treatment of  Post op Bleeding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5664" y="1357314"/>
            <a:ext cx="9738880" cy="490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Treatment: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Start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i.v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lines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itchFamily="2" charset="2"/>
              </a:rPr>
              <a:t> push fluids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Blood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sample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CBC,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Cross matching,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Coagulopathy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Notify the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surgeon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Correction of the cause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959" y="1682824"/>
            <a:ext cx="4009731" cy="28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726" y="129310"/>
            <a:ext cx="7765473" cy="102798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Hypothermia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702521" y="1285875"/>
            <a:ext cx="9769041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Most of patients will arrive cold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Treatment: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Get baseline temperature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Actively rewarm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Administer oxygen if shivering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Drugs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Take care for: </a:t>
            </a:r>
          </a:p>
          <a:p>
            <a:pPr lvl="2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Pediatric</a:t>
            </a:r>
          </a:p>
          <a:p>
            <a:pPr lvl="2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Geriatric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047" y="4853131"/>
            <a:ext cx="2609850" cy="17145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873" y="861292"/>
            <a:ext cx="3162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309" y="138114"/>
            <a:ext cx="7820891" cy="1053377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Altered Mental Status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0"/>
            <a:ext cx="98583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Reaction to drugs?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Drugs e.g. sedatives, anticholinergics</a:t>
            </a:r>
          </a:p>
          <a:p>
            <a:pPr lvl="1"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Intoxication / Drug abusers</a:t>
            </a:r>
          </a:p>
          <a:p>
            <a:pPr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Pain</a:t>
            </a:r>
          </a:p>
          <a:p>
            <a:pPr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Full bladder</a:t>
            </a:r>
          </a:p>
          <a:p>
            <a:pPr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Hypoventilation</a:t>
            </a:r>
          </a:p>
          <a:p>
            <a:pPr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Low COP</a:t>
            </a:r>
          </a:p>
          <a:p>
            <a:pPr eaLnBrk="1" hangingPunct="1"/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CVA</a:t>
            </a:r>
          </a:p>
          <a:p>
            <a:pPr eaLnBrk="1" hangingPunct="1">
              <a:lnSpc>
                <a:spcPct val="150000"/>
              </a:lnSpc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2" descr="Αποτέλεσμα εικόνας για cartoons altered 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8" name="Picture 8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23" y="1186884"/>
            <a:ext cx="2171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127" y="142876"/>
            <a:ext cx="9137217" cy="1071563"/>
          </a:xfrm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Treatment of Altered Mental Status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09688" y="1643064"/>
            <a:ext cx="9072562" cy="47148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Reassurances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Always protect the patient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Evaluate the cause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Treatment of symptoms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Sedatives / Opioids if  necessary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Αποτέλεσμα εικόνα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29" y="2672780"/>
            <a:ext cx="4878243" cy="17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9782" y="142877"/>
            <a:ext cx="7802418" cy="1067088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Delayed Recovery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81113" y="1571625"/>
            <a:ext cx="9601200" cy="49291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Systematic evaluation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Pre-op status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Intraoperative events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Ventilation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Response to Stimulation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Cardiovascular status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87" y="1266244"/>
            <a:ext cx="5701434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2145" y="142876"/>
            <a:ext cx="7710054" cy="1057851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Delayed Recovery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399453" y="1357313"/>
            <a:ext cx="9379382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The most common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Residual anesthesia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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Consider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Hypothermia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Metabolic e.g. diabetic coma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Underlying psychiatric problem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CVA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888" y="2641600"/>
            <a:ext cx="39298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0" y="166255"/>
            <a:ext cx="9411854" cy="1476808"/>
          </a:xfrm>
          <a:ln>
            <a:noFill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Postoperative </a:t>
            </a:r>
            <a:r>
              <a:rPr 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Nausea &amp; Vomiting “PONV”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642" y="1793005"/>
            <a:ext cx="5819775" cy="43434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505" y="2043112"/>
            <a:ext cx="27813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255" y="71439"/>
            <a:ext cx="7783945" cy="953797"/>
          </a:xfrm>
          <a:ln>
            <a:noFill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Therapy of PONV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Ορθογώνιο 1"/>
          <p:cNvSpPr/>
          <p:nvPr/>
        </p:nvSpPr>
        <p:spPr>
          <a:xfrm>
            <a:off x="1625607" y="1043707"/>
            <a:ext cx="99106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Medications</a:t>
            </a:r>
          </a:p>
          <a:p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Propofol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Ondansetron(Zofran): very effective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prophylacticallyand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as rescue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Metoclopramide(Reglan): less effective but acceptable alternative</a:t>
            </a:r>
          </a:p>
          <a:p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Transderm-ScopPatch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great pretreatment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Dexamethasone(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Decadron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): Great when combined with other treatments</a:t>
            </a:r>
          </a:p>
          <a:p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Droperidol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Great treatment</a:t>
            </a:r>
          </a:p>
          <a:p>
            <a:r>
              <a:rPr lang="en-US" sz="2400" b="1" i="0" u="none" strike="noStrike" baseline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NonpharmacologicalTreatments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Adequate hydration: 20 ml/kg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Acupuncture: P6 wrist point</a:t>
            </a:r>
          </a:p>
          <a:p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All patients with multiple risk factors should receive treatment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Two or more agents is more effective than one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Outcome studies suggest little or no difference between prophylaxis and treat as needed strategies </a:t>
            </a:r>
          </a:p>
        </p:txBody>
      </p:sp>
      <p:pic>
        <p:nvPicPr>
          <p:cNvPr id="14340" name="Picture 4" descr="Αποτέλεσμα εικόνας για cartoons naus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549" y="3241973"/>
            <a:ext cx="1939641" cy="19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679718" y="1285876"/>
            <a:ext cx="10142825" cy="5643563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Causes: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Incisional		Skin and subcutaneous tissue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Laparoscopy    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Insuflation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Co</a:t>
            </a:r>
            <a:r>
              <a:rPr lang="en-US" altLang="el-GR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endParaRPr lang="en-US" altLang="el-GR" sz="3600" b="1" baseline="-25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Others: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Deep 	    	cutting, coagulation, trauma 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Positional	</a:t>
            </a: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nerve </a:t>
            </a: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compression, traction &amp; bed sore.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IV site	        </a:t>
            </a: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needle </a:t>
            </a: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trauma, extravasation, venous irritation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Tubes 	        </a:t>
            </a: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drains</a:t>
            </a: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nasogastric tube, ETT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Surgical 	 	complication of surgery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Others	        </a:t>
            </a: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dressing </a:t>
            </a: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too tight, urinary retention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l-G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l-G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09800" y="142876"/>
            <a:ext cx="7772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Postoperative Pain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022" y="4"/>
            <a:ext cx="31718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1542409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Ορθογώνιο 9"/>
          <p:cNvSpPr/>
          <p:nvPr/>
        </p:nvSpPr>
        <p:spPr>
          <a:xfrm>
            <a:off x="11166764" y="3432396"/>
            <a:ext cx="766618" cy="294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1" y="2015546"/>
            <a:ext cx="5229225" cy="36766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784" y="83270"/>
            <a:ext cx="3048000" cy="28860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174" y="2798616"/>
            <a:ext cx="5759862" cy="38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66939" y="4143375"/>
            <a:ext cx="7858125" cy="2133600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38338" y="41433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Numeric Rating Scale (NRS)</a:t>
            </a:r>
            <a:endParaRPr lang="en-US" sz="3200" b="1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2206626" y="5108575"/>
          <a:ext cx="7777163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3" imgW="2756890" imgH="843150" progId="Word.Document.8">
                  <p:embed/>
                </p:oleObj>
              </mc:Choice>
              <mc:Fallback>
                <p:oleObj name="Document" r:id="rId3" imgW="2756890" imgH="843150" progId="Word.Document.8">
                  <p:embed/>
                  <p:pic>
                    <p:nvPicPr>
                      <p:cNvPr id="430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6" y="5108575"/>
                        <a:ext cx="7777163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16727" y="1479549"/>
            <a:ext cx="7808336" cy="159615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57150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Visual Analogue Scale  (VAS)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0                                                          10</a:t>
            </a:r>
          </a:p>
        </p:txBody>
      </p:sp>
      <p:cxnSp>
        <p:nvCxnSpPr>
          <p:cNvPr id="43014" name="Straight Connector 6"/>
          <p:cNvCxnSpPr>
            <a:cxnSpLocks noChangeShapeType="1"/>
          </p:cNvCxnSpPr>
          <p:nvPr/>
        </p:nvCxnSpPr>
        <p:spPr bwMode="auto">
          <a:xfrm>
            <a:off x="3323505" y="2673350"/>
            <a:ext cx="5562600" cy="12700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4167189" y="500063"/>
            <a:ext cx="3305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 algn="ctr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lang="en-US" sz="3600" b="1" kern="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Pain Scores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29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881313" y="1657351"/>
            <a:ext cx="6381750" cy="1343025"/>
          </a:xfrm>
          <a:prstGeom prst="rect">
            <a:avLst/>
          </a:prstGeom>
          <a:solidFill>
            <a:srgbClr val="99CCFF"/>
          </a:solidFill>
          <a:ln w="76200" cmpd="tri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05075" y="4533900"/>
            <a:ext cx="7162800" cy="1752600"/>
          </a:xfrm>
          <a:prstGeom prst="rect">
            <a:avLst/>
          </a:prstGeom>
          <a:solidFill>
            <a:srgbClr val="99CCFF"/>
          </a:solidFill>
          <a:ln w="76200" cmpd="tri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938338" y="3571875"/>
            <a:ext cx="8229600" cy="635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Wong-Baker  </a:t>
            </a:r>
            <a:r>
              <a:rPr lang="en-US" sz="3600" b="1" kern="0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“Faces Scale”</a:t>
            </a:r>
          </a:p>
        </p:txBody>
      </p:sp>
      <p:graphicFrame>
        <p:nvGraphicFramePr>
          <p:cNvPr id="44037" name="Object 2"/>
          <p:cNvGraphicFramePr>
            <a:graphicFrameLocks noChangeAspect="1"/>
          </p:cNvGraphicFramePr>
          <p:nvPr/>
        </p:nvGraphicFramePr>
        <p:xfrm>
          <a:off x="2433638" y="4452938"/>
          <a:ext cx="7162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Document" r:id="rId3" imgW="2525268" imgH="737616" progId="Word.Document.8">
                  <p:embed/>
                </p:oleObj>
              </mc:Choice>
              <mc:Fallback>
                <p:oleObj name="Document" r:id="rId3" imgW="2525268" imgH="737616" progId="Word.Document.8">
                  <p:embed/>
                  <p:pic>
                    <p:nvPicPr>
                      <p:cNvPr id="440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4452938"/>
                        <a:ext cx="71628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095500" y="509588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l-G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Verbal scale</a:t>
            </a:r>
          </a:p>
        </p:txBody>
      </p:sp>
      <p:graphicFrame>
        <p:nvGraphicFramePr>
          <p:cNvPr id="44039" name="Object 3"/>
          <p:cNvGraphicFramePr>
            <a:graphicFrameLocks noChangeAspect="1"/>
          </p:cNvGraphicFramePr>
          <p:nvPr/>
        </p:nvGraphicFramePr>
        <p:xfrm>
          <a:off x="2952751" y="1857375"/>
          <a:ext cx="87153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Document" r:id="rId5" imgW="5660136" imgH="644652" progId="Word.Document.8">
                  <p:embed/>
                </p:oleObj>
              </mc:Choice>
              <mc:Fallback>
                <p:oleObj name="Document" r:id="rId5" imgW="5660136" imgH="644652" progId="Word.Document.8">
                  <p:embed/>
                  <p:pic>
                    <p:nvPicPr>
                      <p:cNvPr id="440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1857375"/>
                        <a:ext cx="87153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4953000" y="4452939"/>
            <a:ext cx="1143000" cy="185737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93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235" y="866776"/>
            <a:ext cx="4660605" cy="428625"/>
          </a:xfr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Pharmaco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 - Therapy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303964" y="1357313"/>
            <a:ext cx="4649787" cy="5357812"/>
          </a:xfr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Local infiltration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Wound perfusion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Intra-abdominal inj. of LA/</a:t>
            </a:r>
            <a:r>
              <a:rPr lang="en-US" sz="1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Analg</a:t>
            </a: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Intercostal</a:t>
            </a: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&amp; </a:t>
            </a:r>
            <a:r>
              <a:rPr lang="en-US" sz="1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Interpleural</a:t>
            </a: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Paravertebral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USG-RA: e.g. TAP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Neuraxial</a:t>
            </a: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Epidural: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Thoracic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Lumbar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Spinal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Single shot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CSA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22998" y="1355726"/>
            <a:ext cx="4646613" cy="535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2287" indent="-457200">
              <a:lnSpc>
                <a:spcPct val="15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Non Opioid Analgesics</a:t>
            </a:r>
          </a:p>
          <a:p>
            <a:pPr marL="879475" lvl="1" indent="-342900">
              <a:buClr>
                <a:schemeClr val="accent1"/>
              </a:buClr>
              <a:buSzPct val="95000"/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NSAADs (paracetamol)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1200150" lvl="2" indent="-285750"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Analgesic /Antipyretic </a:t>
            </a:r>
          </a:p>
          <a:p>
            <a:pPr marL="1200150" lvl="2" indent="-285750"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Analgesic/Anti-</a:t>
            </a:r>
            <a:r>
              <a:rPr lang="en-US" sz="14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inflam</a:t>
            </a: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/Antipyretic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879475" lvl="1" indent="-342900">
              <a:buClr>
                <a:schemeClr val="accent1"/>
              </a:buClr>
              <a:buSzPct val="95000"/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NSAIDs</a:t>
            </a:r>
          </a:p>
          <a:p>
            <a:pPr marL="1143000" lvl="2" indent="-228600"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Non-selective COX inhibitors</a:t>
            </a:r>
          </a:p>
          <a:p>
            <a:pPr marL="1143000" lvl="2" indent="-228600"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Selective COX-2 inhibitors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522287" indent="-457200">
              <a:lnSpc>
                <a:spcPct val="15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Opioids</a:t>
            </a:r>
          </a:p>
          <a:p>
            <a:pPr marL="879475" lvl="1" indent="-342900">
              <a:buClr>
                <a:schemeClr val="accent1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Weak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Opioids (tramadol)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879475" lvl="1" indent="-342900">
              <a:buClr>
                <a:schemeClr val="accent1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Strong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Opioids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(fentanyl, morphine)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879475" lvl="1" indent="-342900">
              <a:buClr>
                <a:schemeClr val="accent1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Mixed agonist-antagonists</a:t>
            </a:r>
          </a:p>
          <a:p>
            <a:pPr marL="522287" indent="-457200"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Adjuvants</a:t>
            </a: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Symbol" pitchFamily="18" charset="2"/>
              </a:rPr>
              <a:t>-2 Agonists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LA</a:t>
            </a: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SP inhibitors</a:t>
            </a: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NMDA inhibitors</a:t>
            </a: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Anticonvulsant / Antidepressants </a:t>
            </a: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Calcitonin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sym typeface="Symbol" pitchFamily="18" charset="2"/>
              </a:rPr>
              <a:t>Relaxants</a:t>
            </a: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Cannabinoids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1104900" lvl="2" indent="-228600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Others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310314" y="866776"/>
            <a:ext cx="4643437" cy="428625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Tahoma" pitchFamily="34" charset="0"/>
              </a:rPr>
              <a:t>Regional  Techniques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2538" y="214313"/>
            <a:ext cx="9715500" cy="5715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ahoma" pitchFamily="34" charset="0"/>
              </a:rPr>
              <a:t>ACUTE POSTOPERATIVE MANAGEMENT TOOLS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50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" y="92362"/>
            <a:ext cx="1553497" cy="15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38200" y="1330042"/>
            <a:ext cx="10515600" cy="430198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PACU Length of Stay</a:t>
            </a:r>
            <a:endParaRPr lang="el-GR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838200" y="2297921"/>
            <a:ext cx="8305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 smtClean="0">
                <a:latin typeface="Comic Sans MS" panose="030F0702030302020204" pitchFamily="66" charset="0"/>
              </a:rPr>
              <a:t>Will vary, is dependent upon several factors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– Type of surgery, patient’s response to surgery and anesthesia, medical history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– Average length of stay is 1 - 3 hours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– Longer stays may be necessary to meet discharge criteria </a:t>
            </a:r>
          </a:p>
        </p:txBody>
      </p:sp>
    </p:spTree>
    <p:extLst>
      <p:ext uri="{BB962C8B-B14F-4D97-AF65-F5344CB8AC3E}">
        <p14:creationId xmlns:p14="http://schemas.microsoft.com/office/powerpoint/2010/main" val="10836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9" y="123826"/>
            <a:ext cx="7743825" cy="101917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PACU Discharge Criteria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352550" y="1518661"/>
            <a:ext cx="9601200" cy="51435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Fully Awake</a:t>
            </a:r>
          </a:p>
          <a:p>
            <a:pPr>
              <a:spcBef>
                <a:spcPts val="18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Patent airway</a:t>
            </a:r>
          </a:p>
          <a:p>
            <a:pPr>
              <a:spcBef>
                <a:spcPts val="18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Good respiratory function</a:t>
            </a:r>
          </a:p>
          <a:p>
            <a:pPr>
              <a:spcBef>
                <a:spcPts val="18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Stable vital signs</a:t>
            </a:r>
          </a:p>
          <a:p>
            <a:pPr>
              <a:spcBef>
                <a:spcPts val="18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Patency of tubes, catheters, IV’s</a:t>
            </a:r>
          </a:p>
          <a:p>
            <a:pPr>
              <a:spcBef>
                <a:spcPts val="18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Pain free</a:t>
            </a:r>
          </a:p>
          <a:p>
            <a:pPr>
              <a:spcBef>
                <a:spcPts val="1800"/>
              </a:spcBef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Reassurance of surgical site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8" y="64228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41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62546" y="123210"/>
            <a:ext cx="6243779" cy="10001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Discharge from PACU</a:t>
            </a:r>
          </a:p>
        </p:txBody>
      </p:sp>
      <p:graphicFrame>
        <p:nvGraphicFramePr>
          <p:cNvPr id="8" name="Group 144"/>
          <p:cNvGraphicFramePr>
            <a:graphicFrameLocks/>
          </p:cNvGraphicFramePr>
          <p:nvPr/>
        </p:nvGraphicFramePr>
        <p:xfrm>
          <a:off x="1575540" y="1398562"/>
          <a:ext cx="10182343" cy="5323349"/>
        </p:xfrm>
        <a:graphic>
          <a:graphicData uri="http://schemas.openxmlformats.org/drawingml/2006/table">
            <a:tbl>
              <a:tblPr/>
              <a:tblGrid>
                <a:gridCol w="1590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0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3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Circulation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Consciousness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Oxygen Saturation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Moves all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Breaths deeply and coughs freely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.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 20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Fully awake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Spo2 &gt; 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on room air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Moves 2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Dyspneic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, or shallow breathing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 20-50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Arousable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 on calling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Spo2 &gt;90%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Unable to move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Apneic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 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Not responding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Spo2 &lt;92%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631709" y="208936"/>
            <a:ext cx="5055470" cy="7715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Aldrete</a:t>
            </a:r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Score</a:t>
            </a:r>
          </a:p>
          <a:p>
            <a:r>
              <a:rPr lang="en-US" altLang="el-G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(8-10 for discharge)</a:t>
            </a:r>
            <a:endParaRPr lang="en-US" altLang="el-G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62546" y="123210"/>
            <a:ext cx="6243779" cy="10001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Discharge from PACU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659417" y="193964"/>
            <a:ext cx="5027761" cy="786497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After ambulatory surgery</a:t>
            </a:r>
            <a:endParaRPr lang="en-US" altLang="el-G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1" y="2964873"/>
            <a:ext cx="6934690" cy="3718355"/>
          </a:xfrm>
          <a:prstGeom prst="rect">
            <a:avLst/>
          </a:prstGeom>
        </p:spPr>
      </p:pic>
      <p:pic>
        <p:nvPicPr>
          <p:cNvPr id="13314" name="Picture 2" descr="Αποτέλεσμα εικόνας για cartoons awake anaesthe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66" y="2046430"/>
            <a:ext cx="4806823" cy="45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Αποτέλεσμα εικόνας για αρκασ αγιοσ βασιλη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40" y="54680"/>
            <a:ext cx="5949651" cy="67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Ορθογώνιο 1"/>
          <p:cNvSpPr/>
          <p:nvPr/>
        </p:nvSpPr>
        <p:spPr>
          <a:xfrm>
            <a:off x="3066473" y="1919354"/>
            <a:ext cx="6096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anaesthetic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mortality due to</a:t>
            </a:r>
          </a:p>
          <a:p>
            <a:pPr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Guidelines and protocols</a:t>
            </a:r>
          </a:p>
          <a:p>
            <a:pPr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Safer drugs</a:t>
            </a:r>
          </a:p>
          <a:p>
            <a:pPr>
              <a:lnSpc>
                <a:spcPct val="150000"/>
              </a:lnSpc>
            </a:pP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US" alt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fatique</a:t>
            </a: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Better airway management</a:t>
            </a:r>
          </a:p>
          <a:p>
            <a:pPr>
              <a:lnSpc>
                <a:spcPct val="150000"/>
              </a:lnSpc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Κάτω βέλος 2"/>
          <p:cNvSpPr/>
          <p:nvPr/>
        </p:nvSpPr>
        <p:spPr>
          <a:xfrm>
            <a:off x="3253563" y="1998921"/>
            <a:ext cx="265814" cy="414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Κάτω βέλος 3"/>
          <p:cNvSpPr/>
          <p:nvPr/>
        </p:nvSpPr>
        <p:spPr>
          <a:xfrm>
            <a:off x="3253563" y="3296093"/>
            <a:ext cx="148856" cy="361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3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45756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Ορθογώνιο 1"/>
          <p:cNvSpPr/>
          <p:nvPr/>
        </p:nvSpPr>
        <p:spPr>
          <a:xfrm>
            <a:off x="308337" y="1924493"/>
            <a:ext cx="6142826" cy="2580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Causes for Hypoventilation-airway obstruction</a:t>
            </a:r>
          </a:p>
          <a:p>
            <a:pPr>
              <a:lnSpc>
                <a:spcPct val="150000"/>
              </a:lnSpc>
            </a:pPr>
            <a:endParaRPr lang="en-US" altLang="el-G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Narcotics</a:t>
            </a:r>
          </a:p>
          <a:p>
            <a:pPr lvl="1">
              <a:lnSpc>
                <a:spcPct val="150000"/>
              </a:lnSpc>
            </a:pP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Inhalation agent</a:t>
            </a:r>
          </a:p>
          <a:p>
            <a:pPr lvl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NSADs</a:t>
            </a:r>
          </a:p>
          <a:p>
            <a:pPr lvl="1">
              <a:lnSpc>
                <a:spcPct val="150000"/>
              </a:lnSpc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Muscle Relaxant</a:t>
            </a:r>
            <a:endParaRPr lang="en-US" altLang="el-G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594764" y="184728"/>
            <a:ext cx="5092415" cy="795734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Aldrete</a:t>
            </a: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Score</a:t>
            </a:r>
          </a:p>
          <a:p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altLang="el-G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-US" alt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-8 for discharge)</a:t>
            </a:r>
            <a:endParaRPr lang="en-US" altLang="el-GR" sz="20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Αποτέλεσμα εικόνας για Χριστουγεννα Ark;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2395840"/>
            <a:ext cx="5271115" cy="38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1542409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Ορθογώνιο 9"/>
          <p:cNvSpPr/>
          <p:nvPr/>
        </p:nvSpPr>
        <p:spPr>
          <a:xfrm>
            <a:off x="11166764" y="3432396"/>
            <a:ext cx="766618" cy="294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86331"/>
            <a:ext cx="84201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1542409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Ορθογώνιο 9"/>
          <p:cNvSpPr/>
          <p:nvPr/>
        </p:nvSpPr>
        <p:spPr>
          <a:xfrm>
            <a:off x="11166764" y="3432396"/>
            <a:ext cx="766618" cy="294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764451"/>
            <a:ext cx="7972425" cy="608647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096655" y="803559"/>
            <a:ext cx="8026400" cy="877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Standard monitoring</a:t>
            </a:r>
            <a:endParaRPr lang="el-G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385455" y="649721"/>
            <a:ext cx="7492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l-G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1542409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Ορθογώνιο 9"/>
          <p:cNvSpPr/>
          <p:nvPr/>
        </p:nvSpPr>
        <p:spPr>
          <a:xfrm>
            <a:off x="11166764" y="3432396"/>
            <a:ext cx="766618" cy="294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385455" y="649721"/>
            <a:ext cx="7492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l-G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823912"/>
            <a:ext cx="81153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1542409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Ορθογώνιο 9"/>
          <p:cNvSpPr/>
          <p:nvPr/>
        </p:nvSpPr>
        <p:spPr>
          <a:xfrm>
            <a:off x="11166764" y="3432396"/>
            <a:ext cx="766618" cy="294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385455" y="649721"/>
            <a:ext cx="7492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l-G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Αποτέλεσμα εικόνας για αρκάς χριστουγεν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08" y="-16005"/>
            <a:ext cx="6052293" cy="68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5194" y="-876"/>
            <a:ext cx="2886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1542409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514" y="3520152"/>
            <a:ext cx="5049451" cy="33275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6" y="3909373"/>
            <a:ext cx="4255650" cy="2937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884217" y="129309"/>
            <a:ext cx="7185891" cy="3052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Understand appropriate post anesthesia focused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Understand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common post anesthesia complications and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Understand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the use of the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AldreteScore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Understand PACU discharge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able to answer the question: “Is the patient recovered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?”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360428" y="3104713"/>
            <a:ext cx="6163229" cy="1048907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PACU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28956</TotalTime>
  <Words>1073</Words>
  <Application>Microsoft Office PowerPoint</Application>
  <PresentationFormat>Ευρεία οθόνη</PresentationFormat>
  <Paragraphs>401</Paragraphs>
  <Slides>49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Corbel</vt:lpstr>
      <vt:lpstr>Symbol</vt:lpstr>
      <vt:lpstr>Tahoma</vt:lpstr>
      <vt:lpstr>Times New Roman</vt:lpstr>
      <vt:lpstr>Wingdings</vt:lpstr>
      <vt:lpstr>Θέμα του Office</vt:lpstr>
      <vt:lpstr>Document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Airway Obstruction</vt:lpstr>
      <vt:lpstr>Management of Airway Obstruction</vt:lpstr>
      <vt:lpstr>Hypoventilation</vt:lpstr>
      <vt:lpstr>Treatment of Hypoventilation</vt:lpstr>
      <vt:lpstr>3.  Hypertension</vt:lpstr>
      <vt:lpstr>Treatment of Hypertension </vt:lpstr>
      <vt:lpstr>Hypotension</vt:lpstr>
      <vt:lpstr>Treatment of Hypotension</vt:lpstr>
      <vt:lpstr>Arrhythmias</vt:lpstr>
      <vt:lpstr>Treatment of Arrhythmias</vt:lpstr>
      <vt:lpstr>Urine Output</vt:lpstr>
      <vt:lpstr>Post op Bleeding</vt:lpstr>
      <vt:lpstr>Treatment of  Post op Bleeding</vt:lpstr>
      <vt:lpstr>Hypothermia</vt:lpstr>
      <vt:lpstr>Altered Mental Status</vt:lpstr>
      <vt:lpstr>Treatment of Altered Mental Status</vt:lpstr>
      <vt:lpstr>Delayed Recovery</vt:lpstr>
      <vt:lpstr>Delayed Recovery</vt:lpstr>
      <vt:lpstr>Postoperative Nausea &amp; Vomiting “PONV”</vt:lpstr>
      <vt:lpstr>Therapy of PONV</vt:lpstr>
      <vt:lpstr>Παρουσίαση του PowerPoint</vt:lpstr>
      <vt:lpstr>Παρουσίαση του PowerPoint</vt:lpstr>
      <vt:lpstr>Παρουσίαση του PowerPoint</vt:lpstr>
      <vt:lpstr>Pharmaco - Therapy</vt:lpstr>
      <vt:lpstr>Παρουσίαση του PowerPoint</vt:lpstr>
      <vt:lpstr>PACU Discharge Criteria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Elena</dc:creator>
  <cp:lastModifiedBy>Elena</cp:lastModifiedBy>
  <cp:revision>56</cp:revision>
  <dcterms:created xsi:type="dcterms:W3CDTF">2017-11-23T18:11:06Z</dcterms:created>
  <dcterms:modified xsi:type="dcterms:W3CDTF">2018-01-03T09:30:23Z</dcterms:modified>
</cp:coreProperties>
</file>