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56" r:id="rId3"/>
    <p:sldId id="294" r:id="rId4"/>
    <p:sldId id="357" r:id="rId5"/>
    <p:sldId id="295" r:id="rId6"/>
    <p:sldId id="395" r:id="rId7"/>
    <p:sldId id="302" r:id="rId8"/>
    <p:sldId id="305" r:id="rId9"/>
    <p:sldId id="361" r:id="rId10"/>
    <p:sldId id="397" r:id="rId11"/>
    <p:sldId id="306" r:id="rId12"/>
    <p:sldId id="307" r:id="rId13"/>
    <p:sldId id="402" r:id="rId14"/>
    <p:sldId id="400" r:id="rId15"/>
    <p:sldId id="39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EF7AE-0C30-4EA7-B74D-470A9C33048D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01582-F5A8-41ED-8946-57B4D8BFA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57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33FB8-1F43-454C-9FAC-BE3AABA74DC7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7B6A7-1EA9-4BE6-974C-D49D9BB4E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45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7B6A7-1EA9-4BE6-974C-D49D9BB4E80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15220D-0BB5-4C71-B862-812B075D02FE}" type="datetimeFigureOut">
              <a:rPr lang="en-US" smtClean="0"/>
              <a:pPr/>
              <a:t>2/24/15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tags" Target="../tags/tag2.xml"/><Relationship Id="rId2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Foundations: Logic and Proofs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1, Part II: Predicate Logic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45720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Question/Answer Animations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need </a:t>
            </a:r>
            <a:r>
              <a:rPr lang="en-US" i="1" dirty="0" smtClean="0"/>
              <a:t>quantifiers</a:t>
            </a:r>
            <a:r>
              <a:rPr lang="en-US" dirty="0" smtClean="0"/>
              <a:t> to express the meaning of English words including </a:t>
            </a:r>
            <a:r>
              <a:rPr lang="en-US" i="1" dirty="0" smtClean="0"/>
              <a:t>all</a:t>
            </a:r>
            <a:r>
              <a:rPr lang="en-US" dirty="0" smtClean="0"/>
              <a:t> and </a:t>
            </a:r>
            <a:r>
              <a:rPr lang="en-US" i="1" dirty="0" smtClean="0"/>
              <a:t>some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“All men are Mortal.”</a:t>
            </a:r>
          </a:p>
          <a:p>
            <a:pPr lvl="1"/>
            <a:r>
              <a:rPr lang="en-US" dirty="0" smtClean="0"/>
              <a:t>“Some cats do not have fur.”</a:t>
            </a:r>
          </a:p>
          <a:p>
            <a:r>
              <a:rPr lang="en-US" dirty="0" smtClean="0"/>
              <a:t>The two most important quantifiers are:</a:t>
            </a:r>
          </a:p>
          <a:p>
            <a:pPr lvl="1"/>
            <a:r>
              <a:rPr lang="en-US" i="1" dirty="0" smtClean="0"/>
              <a:t>Universal Quantifier, </a:t>
            </a:r>
            <a:r>
              <a:rPr lang="en-US" b="1" dirty="0" smtClean="0">
                <a:sym typeface="Symbol"/>
              </a:rPr>
              <a:t>“</a:t>
            </a:r>
            <a:r>
              <a:rPr lang="en-US" dirty="0" smtClean="0"/>
              <a:t>For all,”   symbol: </a:t>
            </a:r>
            <a:r>
              <a:rPr lang="en-US" sz="2800" b="1" dirty="0" smtClean="0">
                <a:sym typeface="Symbol"/>
              </a:rPr>
              <a:t></a:t>
            </a:r>
            <a:endParaRPr lang="en-US" dirty="0" smtClean="0"/>
          </a:p>
          <a:p>
            <a:pPr lvl="1"/>
            <a:r>
              <a:rPr lang="en-US" i="1" dirty="0" smtClean="0"/>
              <a:t>Existential Quantifier</a:t>
            </a:r>
            <a:r>
              <a:rPr lang="en-US" dirty="0" smtClean="0"/>
              <a:t>, “There exists,”  symbol: </a:t>
            </a:r>
            <a:r>
              <a:rPr lang="en-US" sz="2800" b="1" dirty="0" smtClean="0">
                <a:sym typeface="Symbol"/>
              </a:rPr>
              <a:t></a:t>
            </a:r>
            <a:endParaRPr lang="en-US" dirty="0" smtClean="0"/>
          </a:p>
          <a:p>
            <a:r>
              <a:rPr lang="en-US" dirty="0" smtClean="0"/>
              <a:t>We write  as in </a:t>
            </a: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and 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).</a:t>
            </a:r>
          </a:p>
          <a:p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asserts </a:t>
            </a:r>
            <a:r>
              <a:rPr lang="en-US" i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true for </a:t>
            </a:r>
            <a:r>
              <a:rPr lang="en-US" u="sng" dirty="0" smtClean="0">
                <a:sym typeface="Symbol"/>
              </a:rPr>
              <a:t>every</a:t>
            </a:r>
            <a:r>
              <a:rPr lang="en-US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in the </a:t>
            </a:r>
            <a:r>
              <a:rPr lang="en-US" i="1" dirty="0" smtClean="0">
                <a:sym typeface="Symbol"/>
              </a:rPr>
              <a:t>domain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dirty="0" smtClean="0"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asserts </a:t>
            </a:r>
            <a:r>
              <a:rPr lang="en-US" i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true for </a:t>
            </a:r>
            <a:r>
              <a:rPr lang="en-US" u="sng" dirty="0" smtClean="0">
                <a:sym typeface="Symbol"/>
              </a:rPr>
              <a:t>some</a:t>
            </a:r>
            <a:r>
              <a:rPr lang="en-US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in the </a:t>
            </a:r>
            <a:r>
              <a:rPr lang="en-US" i="1" dirty="0" smtClean="0">
                <a:sym typeface="Symbol"/>
              </a:rPr>
              <a:t>domain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dirty="0" smtClean="0">
                <a:sym typeface="Symbol"/>
              </a:rPr>
              <a:t>The quantifiers are said to bind the variable </a:t>
            </a:r>
            <a:r>
              <a:rPr lang="en-US" i="1" dirty="0" smtClean="0">
                <a:sym typeface="Symbol"/>
              </a:rPr>
              <a:t>x </a:t>
            </a:r>
            <a:r>
              <a:rPr lang="en-US" dirty="0" smtClean="0">
                <a:sym typeface="Symbol"/>
              </a:rPr>
              <a:t>in these expressions.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01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8400" y="304800"/>
            <a:ext cx="890778" cy="10302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0" y="13716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Charles Peirce (1839-1914)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</a:t>
            </a:r>
            <a:r>
              <a:rPr lang="en-US" i="1" dirty="0" smtClean="0"/>
              <a:t>  </a:t>
            </a:r>
            <a:r>
              <a:rPr lang="en-US" dirty="0" smtClean="0"/>
              <a:t>is read as </a:t>
            </a:r>
            <a:r>
              <a:rPr lang="en-US" i="1" dirty="0" smtClean="0"/>
              <a:t>“</a:t>
            </a:r>
            <a:r>
              <a:rPr lang="en-US" dirty="0" smtClean="0"/>
              <a:t>For all </a:t>
            </a:r>
            <a:r>
              <a:rPr lang="en-US" i="1" dirty="0" smtClean="0"/>
              <a:t>x</a:t>
            </a:r>
            <a:r>
              <a:rPr lang="en-US" dirty="0" smtClean="0"/>
              <a:t>, P(</a:t>
            </a:r>
            <a:r>
              <a:rPr lang="en-US" i="1" dirty="0" smtClean="0"/>
              <a:t>x</a:t>
            </a:r>
            <a:r>
              <a:rPr lang="en-US" dirty="0" smtClean="0"/>
              <a:t>)” or “For every </a:t>
            </a:r>
            <a:r>
              <a:rPr lang="en-US" i="1" dirty="0" smtClean="0"/>
              <a:t>x</a:t>
            </a:r>
            <a:r>
              <a:rPr lang="en-US" dirty="0" smtClean="0"/>
              <a:t>, P(</a:t>
            </a:r>
            <a:r>
              <a:rPr lang="en-US" i="1" dirty="0" smtClean="0"/>
              <a:t>x</a:t>
            </a:r>
            <a:r>
              <a:rPr lang="en-US" dirty="0" smtClean="0"/>
              <a:t>)”</a:t>
            </a:r>
          </a:p>
          <a:p>
            <a:pPr lvl="1">
              <a:buNone/>
            </a:pPr>
            <a:r>
              <a:rPr lang="en-US" b="1" dirty="0" smtClean="0"/>
              <a:t>Examples</a:t>
            </a:r>
            <a:r>
              <a:rPr lang="en-US" dirty="0" smtClean="0"/>
              <a:t>:</a:t>
            </a:r>
          </a:p>
          <a:p>
            <a:pPr marL="1124712" lvl="2" indent="-457200">
              <a:buFont typeface="+mj-lt"/>
              <a:buAutoNum type="arabicParenR"/>
            </a:pPr>
            <a:r>
              <a:rPr lang="en-US" i="1" dirty="0" smtClean="0"/>
              <a:t> </a:t>
            </a: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is the integers, then </a:t>
            </a: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false.</a:t>
            </a:r>
          </a:p>
          <a:p>
            <a:pPr marL="1124712" lvl="2" indent="-457200">
              <a:buFont typeface="+mj-lt"/>
              <a:buAutoNum type="arabicParenR"/>
            </a:pP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is the positive integers, then     </a:t>
            </a: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true.</a:t>
            </a:r>
          </a:p>
          <a:p>
            <a:pPr marL="1124712" lvl="2" indent="-457200">
              <a:buFont typeface="+mj-lt"/>
              <a:buAutoNum type="arabicParenR"/>
            </a:pP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is even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”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is the integers,  then </a:t>
            </a:r>
            <a:r>
              <a:rPr lang="en-US" dirty="0" smtClean="0">
                <a:sym typeface="Symbol"/>
              </a:rPr>
              <a:t> 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false.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read as </a:t>
            </a:r>
            <a:r>
              <a:rPr lang="en-US" i="1" dirty="0" smtClean="0"/>
              <a:t>“</a:t>
            </a:r>
            <a:r>
              <a:rPr lang="en-US" dirty="0" smtClean="0"/>
              <a:t>For some </a:t>
            </a:r>
            <a:r>
              <a:rPr lang="en-US" i="1" dirty="0" smtClean="0"/>
              <a:t>x</a:t>
            </a:r>
            <a:r>
              <a:rPr lang="en-US" dirty="0" smtClean="0"/>
              <a:t>, P(</a:t>
            </a:r>
            <a:r>
              <a:rPr lang="en-US" i="1" dirty="0" smtClean="0"/>
              <a:t>x</a:t>
            </a:r>
            <a:r>
              <a:rPr lang="en-US" dirty="0" smtClean="0"/>
              <a:t>)”,  or as “There is an </a:t>
            </a:r>
            <a:r>
              <a:rPr lang="en-US" i="1" dirty="0" smtClean="0"/>
              <a:t>x</a:t>
            </a:r>
            <a:r>
              <a:rPr lang="en-US" dirty="0" smtClean="0"/>
              <a:t> such that P(</a:t>
            </a:r>
            <a:r>
              <a:rPr lang="en-US" i="1" dirty="0" smtClean="0"/>
              <a:t>x</a:t>
            </a:r>
            <a:r>
              <a:rPr lang="en-US" dirty="0" smtClean="0"/>
              <a:t>),”  or “For at least one </a:t>
            </a:r>
            <a:r>
              <a:rPr lang="en-US" i="1" dirty="0" smtClean="0"/>
              <a:t>x</a:t>
            </a:r>
            <a:r>
              <a:rPr lang="en-US" dirty="0" smtClean="0"/>
              <a:t>, P(</a:t>
            </a:r>
            <a:r>
              <a:rPr lang="en-US" i="1" dirty="0" smtClean="0"/>
              <a:t>x</a:t>
            </a:r>
            <a:r>
              <a:rPr lang="en-US" dirty="0" smtClean="0"/>
              <a:t>).” </a:t>
            </a:r>
          </a:p>
          <a:p>
            <a:pPr lvl="1">
              <a:buNone/>
            </a:pPr>
            <a:r>
              <a:rPr lang="en-US" b="1" dirty="0" smtClean="0"/>
              <a:t>Examples</a:t>
            </a:r>
            <a:r>
              <a:rPr lang="en-US" dirty="0" smtClean="0"/>
              <a:t>:</a:t>
            </a:r>
          </a:p>
          <a:p>
            <a:pPr marL="1124712" lvl="2" indent="-457200">
              <a:buFont typeface="+mj-lt"/>
              <a:buAutoNum type="arabicPeriod"/>
            </a:pPr>
            <a:r>
              <a:rPr lang="en-US" i="1" dirty="0" smtClean="0"/>
              <a:t> </a:t>
            </a: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is the integers, then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true. It is also true if U is the positive integers.</a:t>
            </a:r>
          </a:p>
          <a:p>
            <a:pPr marL="1124712" lvl="2" indent="-457200">
              <a:buFont typeface="+mj-lt"/>
              <a:buAutoNum type="arabicPeriod"/>
            </a:pP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&lt;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is the positive integers,  then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false.</a:t>
            </a:r>
          </a:p>
          <a:p>
            <a:pPr marL="1124712" lvl="2" indent="-457200">
              <a:buFont typeface="+mj-lt"/>
              <a:buAutoNum type="arabicPeriod"/>
            </a:pP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is even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”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is the integers,  then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true.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 of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quantifiers </a:t>
            </a:r>
            <a:r>
              <a:rPr lang="en-US" dirty="0" smtClean="0">
                <a:sym typeface="Symbol"/>
              </a:rPr>
              <a:t> and   have higher precedence than all the logical operators.</a:t>
            </a:r>
          </a:p>
          <a:p>
            <a:r>
              <a:rPr lang="en-US" dirty="0" smtClean="0">
                <a:sym typeface="Symbol"/>
              </a:rPr>
              <a:t>For example,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P(x)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∨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Q(x)  </a:t>
            </a:r>
            <a:r>
              <a:rPr lang="en-US" dirty="0" smtClean="0">
                <a:sym typeface="Symbol"/>
              </a:rPr>
              <a:t>means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(x P(x))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∨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Q(x)</a:t>
            </a:r>
            <a:r>
              <a:rPr lang="en-US" dirty="0" smtClean="0">
                <a:sym typeface="Symbol"/>
              </a:rPr>
              <a:t>  </a:t>
            </a:r>
          </a:p>
          <a:p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(P(x)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∨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Q(x))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means something different.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Unfortunately, often people write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P(x)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∨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Q(x)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when they mean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 x (P(x)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∨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Q(x)).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Translating from English to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 Translate the following sentence into predicate logic: “Every student in this class has taken a course in Java.”</a:t>
            </a:r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First decide on the domain </a:t>
            </a:r>
            <a:r>
              <a:rPr lang="en-US" i="1" dirty="0" smtClean="0"/>
              <a:t>U</a:t>
            </a:r>
            <a:r>
              <a:rPr lang="en-US" dirty="0" smtClean="0"/>
              <a:t>. </a:t>
            </a:r>
          </a:p>
          <a:p>
            <a:pPr lvl="1">
              <a:buNone/>
            </a:pPr>
            <a:r>
              <a:rPr lang="en-US" b="1" dirty="0" smtClean="0"/>
              <a:t>Solution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If </a:t>
            </a:r>
            <a:r>
              <a:rPr lang="en-US" i="1" dirty="0" smtClean="0"/>
              <a:t>U</a:t>
            </a:r>
            <a:r>
              <a:rPr lang="en-US" dirty="0" smtClean="0"/>
              <a:t> is all students in this class, define a propositional function J(x) denoting “x has taken a course in Java” and translate as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J(x). </a:t>
            </a:r>
          </a:p>
          <a:p>
            <a:pPr lvl="1">
              <a:buNone/>
            </a:pPr>
            <a:r>
              <a:rPr lang="en-US" b="1" dirty="0" smtClean="0"/>
              <a:t>Solution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: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/>
              <a:t>But if </a:t>
            </a:r>
            <a:r>
              <a:rPr lang="en-US" i="1" dirty="0" smtClean="0"/>
              <a:t>U</a:t>
            </a:r>
            <a:r>
              <a:rPr lang="en-US" dirty="0" smtClean="0"/>
              <a:t> is all people, also define a propositional  function S(x) denoting “x is a student in this class” and translate as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(S(x)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→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J(x))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.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</a:p>
          <a:p>
            <a:pPr lvl="2">
              <a:buNone/>
            </a:pP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            x (S(x)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∧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J(x))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 is not correct.  What does it mean?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Thinking about Quantifiers as Conjunctions and Disjunctions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ym typeface="Symbol"/>
              </a:rPr>
              <a:t>If the domain is finite, a universally quantified proposition is equivalent to a conjunction of propositions without quantifiers and an existentially quantified proposition is equivalent to  a disjunction of propositions without quantifiers. </a:t>
            </a:r>
          </a:p>
          <a:p>
            <a:r>
              <a:rPr lang="en-US" dirty="0" smtClean="0">
                <a:sym typeface="Symbol"/>
              </a:rPr>
              <a:t>If </a:t>
            </a:r>
            <a:r>
              <a:rPr lang="en-US" i="1" dirty="0" smtClean="0">
                <a:sym typeface="Symbol"/>
              </a:rPr>
              <a:t>U</a:t>
            </a:r>
            <a:r>
              <a:rPr lang="en-US" dirty="0" smtClean="0">
                <a:sym typeface="Symbol"/>
              </a:rPr>
              <a:t> consists of the integers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1</a:t>
            </a:r>
            <a:r>
              <a:rPr lang="en-US" dirty="0" smtClean="0">
                <a:sym typeface="Symbol"/>
              </a:rPr>
              <a:t>,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2</a:t>
            </a:r>
            <a:r>
              <a:rPr lang="en-US" dirty="0" smtClean="0">
                <a:sym typeface="Symbol"/>
              </a:rPr>
              <a:t>, and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3</a:t>
            </a:r>
            <a:r>
              <a:rPr lang="en-US" dirty="0" smtClean="0">
                <a:sym typeface="Symbol"/>
              </a:rPr>
              <a:t>:</a:t>
            </a: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Even if the domains are infinite, you can still think of the quantifiers in this fashion, but the equivalent expressions without quantifiers will be infinitely long.</a:t>
            </a:r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2057400" y="3657600"/>
            <a:ext cx="4079081" cy="319088"/>
          </a:xfrm>
          <a:prstGeom prst="rect">
            <a:avLst/>
          </a:prstGeom>
        </p:spPr>
      </p:pic>
      <p:pic>
        <p:nvPicPr>
          <p:cNvPr id="7" name="Picture 6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2133600" y="4343400"/>
            <a:ext cx="4062413" cy="319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Predicate Logic (First-Order Logic (FOL), Predicate Calculus)</a:t>
            </a:r>
          </a:p>
          <a:p>
            <a:pPr lvl="1"/>
            <a:r>
              <a:rPr lang="en-US" dirty="0" smtClean="0"/>
              <a:t>The Language of Quantifiers</a:t>
            </a:r>
          </a:p>
          <a:p>
            <a:pPr lvl="1"/>
            <a:r>
              <a:rPr lang="en-US" dirty="0" smtClean="0"/>
              <a:t>Logical Equivalences</a:t>
            </a:r>
          </a:p>
          <a:p>
            <a:pPr lvl="1"/>
            <a:r>
              <a:rPr lang="en-US" dirty="0" smtClean="0"/>
              <a:t>Nested Quantifiers</a:t>
            </a:r>
          </a:p>
          <a:p>
            <a:pPr lvl="1"/>
            <a:r>
              <a:rPr lang="en-US" dirty="0" smtClean="0"/>
              <a:t>Translation from Predicate Logic to English</a:t>
            </a:r>
          </a:p>
          <a:p>
            <a:pPr lvl="1"/>
            <a:r>
              <a:rPr lang="en-US" dirty="0" smtClean="0"/>
              <a:t>Translation from English to Predicate Logic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Predicates and Quantifiers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1.4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Predicates </a:t>
            </a:r>
          </a:p>
          <a:p>
            <a:r>
              <a:rPr lang="en-US" dirty="0" smtClean="0"/>
              <a:t>Variables</a:t>
            </a:r>
          </a:p>
          <a:p>
            <a:r>
              <a:rPr lang="en-US" dirty="0" smtClean="0"/>
              <a:t>Quantifiers</a:t>
            </a:r>
          </a:p>
          <a:p>
            <a:pPr lvl="1"/>
            <a:r>
              <a:rPr lang="en-US" dirty="0" smtClean="0"/>
              <a:t>Universal Quantifier</a:t>
            </a:r>
          </a:p>
          <a:p>
            <a:pPr lvl="1"/>
            <a:r>
              <a:rPr lang="en-US" dirty="0" smtClean="0"/>
              <a:t>Existential Quantifier</a:t>
            </a:r>
          </a:p>
          <a:p>
            <a:r>
              <a:rPr lang="en-US" dirty="0" smtClean="0"/>
              <a:t>Negating Quantifiers</a:t>
            </a:r>
          </a:p>
          <a:p>
            <a:pPr lvl="1"/>
            <a:r>
              <a:rPr lang="en-US" dirty="0" smtClean="0"/>
              <a:t>De Morgan’s Laws for Quantifiers</a:t>
            </a:r>
          </a:p>
          <a:p>
            <a:r>
              <a:rPr lang="en-US" dirty="0" smtClean="0"/>
              <a:t>Translating English to Logic</a:t>
            </a:r>
          </a:p>
          <a:p>
            <a:r>
              <a:rPr lang="en-US" dirty="0" smtClean="0"/>
              <a:t>Logic Programming (</a:t>
            </a:r>
            <a:r>
              <a:rPr lang="en-US" i="1" dirty="0" smtClean="0"/>
              <a:t>optional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Propositional Logic Not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we have: </a:t>
            </a:r>
          </a:p>
          <a:p>
            <a:pPr lvl="1">
              <a:buNone/>
            </a:pPr>
            <a:r>
              <a:rPr lang="en-US" dirty="0" smtClean="0"/>
              <a:t>“All men are mortal.”</a:t>
            </a:r>
          </a:p>
          <a:p>
            <a:pPr lvl="1">
              <a:buNone/>
            </a:pPr>
            <a:r>
              <a:rPr lang="en-US" dirty="0" smtClean="0"/>
              <a:t>“Socrates is a man.”</a:t>
            </a:r>
          </a:p>
          <a:p>
            <a:r>
              <a:rPr lang="en-US" dirty="0" smtClean="0"/>
              <a:t>Does it follow that “Socrates is mortal?”</a:t>
            </a:r>
          </a:p>
          <a:p>
            <a:r>
              <a:rPr lang="en-US" dirty="0" smtClean="0"/>
              <a:t>Can’t  be represented in propositional logic. Need a language that talks about objects, their properties, and their relations. </a:t>
            </a:r>
          </a:p>
          <a:p>
            <a:r>
              <a:rPr lang="en-US" dirty="0" smtClean="0"/>
              <a:t>Later we’ll see how to draw inferences.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Introducing Predicate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Predicate logic uses the following new features:</a:t>
            </a:r>
          </a:p>
          <a:p>
            <a:pPr lvl="1"/>
            <a:r>
              <a:rPr lang="en-US" dirty="0" smtClean="0"/>
              <a:t>Variables:  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</a:p>
          <a:p>
            <a:pPr lvl="1"/>
            <a:r>
              <a:rPr lang="en-US" dirty="0" smtClean="0"/>
              <a:t>Predicates:</a:t>
            </a:r>
            <a:r>
              <a:rPr lang="en-US" i="1" dirty="0" smtClean="0"/>
              <a:t>  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), </a:t>
            </a:r>
            <a:r>
              <a:rPr lang="en-US" i="1" dirty="0" smtClean="0"/>
              <a:t>M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Quantifiers (</a:t>
            </a:r>
            <a:r>
              <a:rPr lang="en-US" i="1" dirty="0" smtClean="0"/>
              <a:t>to be covered in a few slides</a:t>
            </a:r>
            <a:r>
              <a:rPr lang="en-US" dirty="0" smtClean="0"/>
              <a:t>):</a:t>
            </a:r>
          </a:p>
          <a:p>
            <a:r>
              <a:rPr lang="en-US" i="1" dirty="0" smtClean="0"/>
              <a:t>Propositional functions</a:t>
            </a:r>
            <a:r>
              <a:rPr lang="en-US" dirty="0" smtClean="0"/>
              <a:t> are a generalization of propositions. </a:t>
            </a:r>
          </a:p>
          <a:p>
            <a:pPr lvl="1"/>
            <a:r>
              <a:rPr lang="en-US" dirty="0" smtClean="0"/>
              <a:t>They contain variables and a predicate, e.g.,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Variables can be replaced by elements from their </a:t>
            </a:r>
            <a:r>
              <a:rPr lang="en-US" i="1" dirty="0" smtClean="0"/>
              <a:t>domain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Propositional functions become propositions (and have truth values) when their variables are each replaced by a value from the </a:t>
            </a:r>
            <a:r>
              <a:rPr lang="en-US" i="1" dirty="0" smtClean="0"/>
              <a:t>domain </a:t>
            </a:r>
            <a:r>
              <a:rPr lang="en-US" dirty="0" smtClean="0"/>
              <a:t>(or  </a:t>
            </a:r>
            <a:r>
              <a:rPr lang="en-US" i="1" dirty="0" smtClean="0"/>
              <a:t>bound</a:t>
            </a:r>
            <a:r>
              <a:rPr lang="en-US" dirty="0" smtClean="0"/>
              <a:t> by a quantifier, as we will see later).</a:t>
            </a:r>
          </a:p>
          <a:p>
            <a:r>
              <a:rPr lang="en-US" dirty="0" smtClean="0"/>
              <a:t>The statement </a:t>
            </a:r>
            <a:r>
              <a:rPr lang="en-US" i="1" dirty="0" smtClean="0"/>
              <a:t>P(x) </a:t>
            </a:r>
            <a:r>
              <a:rPr lang="en-US" dirty="0" smtClean="0"/>
              <a:t>is said to be the value of the propositional function </a:t>
            </a:r>
            <a:r>
              <a:rPr lang="en-US" i="1" dirty="0" smtClean="0"/>
              <a:t>P</a:t>
            </a:r>
            <a:r>
              <a:rPr lang="en-US" dirty="0" smtClean="0"/>
              <a:t> at </a:t>
            </a:r>
            <a:r>
              <a:rPr lang="en-US" i="1" dirty="0" smtClean="0"/>
              <a:t>x</a:t>
            </a:r>
            <a:r>
              <a:rPr lang="en-US" dirty="0" smtClean="0"/>
              <a:t>. </a:t>
            </a:r>
          </a:p>
          <a:p>
            <a:r>
              <a:rPr lang="en-US" dirty="0" smtClean="0"/>
              <a:t>For example, let</a:t>
            </a:r>
            <a:r>
              <a:rPr lang="en-US" i="1" dirty="0" smtClean="0"/>
              <a:t> P(x)</a:t>
            </a:r>
            <a:r>
              <a:rPr lang="en-US" dirty="0" smtClean="0"/>
              <a:t> denote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</a:t>
            </a:r>
            <a:r>
              <a:rPr lang="en-US" dirty="0" smtClean="0"/>
              <a:t> and the domain be the integers. Then:</a:t>
            </a:r>
          </a:p>
          <a:p>
            <a:pPr marL="850392" lvl="1" indent="-457200">
              <a:buNone/>
            </a:pPr>
            <a:r>
              <a:rPr lang="en-US" dirty="0" smtClean="0"/>
              <a:t>P(-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  is false.</a:t>
            </a:r>
          </a:p>
          <a:p>
            <a:pPr marL="850392" lvl="1" indent="-457200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/>
              <a:t>)   is false.</a:t>
            </a:r>
          </a:p>
          <a:p>
            <a:pPr marL="850392" lvl="1" indent="-457200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 is true. </a:t>
            </a:r>
          </a:p>
          <a:p>
            <a:r>
              <a:rPr lang="en-US" dirty="0" smtClean="0"/>
              <a:t>Often the domain is denoted by </a:t>
            </a:r>
            <a:r>
              <a:rPr lang="en-US" i="1" dirty="0" smtClean="0"/>
              <a:t>U</a:t>
            </a:r>
            <a:r>
              <a:rPr lang="en-US" dirty="0" smtClean="0"/>
              <a:t>. So in this example </a:t>
            </a:r>
            <a:r>
              <a:rPr lang="en-US" i="1" dirty="0" smtClean="0"/>
              <a:t>U</a:t>
            </a:r>
            <a:r>
              <a:rPr lang="en-US" dirty="0" smtClean="0"/>
              <a:t> is the integers.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Propositional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Let “</a:t>
            </a:r>
            <a:r>
              <a:rPr lang="en-US" i="1" dirty="0" smtClean="0"/>
              <a:t>x</a:t>
            </a:r>
            <a:r>
              <a:rPr lang="en-US" dirty="0" smtClean="0"/>
              <a:t> +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z” </a:t>
            </a:r>
            <a:r>
              <a:rPr lang="en-US" dirty="0" smtClean="0"/>
              <a:t>be denoted by  </a:t>
            </a:r>
            <a:r>
              <a:rPr lang="en-US" i="1" dirty="0" smtClean="0"/>
              <a:t>R</a:t>
            </a:r>
            <a:r>
              <a:rPr lang="en-US" dirty="0" smtClean="0"/>
              <a:t>(</a:t>
            </a:r>
            <a:r>
              <a:rPr lang="en-US" i="1" dirty="0" smtClean="0"/>
              <a:t>x, y, z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U</a:t>
            </a:r>
            <a:r>
              <a:rPr lang="en-US" dirty="0" smtClean="0"/>
              <a:t> (for all three variables) be the integers. Find these truth values:</a:t>
            </a:r>
            <a:r>
              <a:rPr lang="en-US" i="1" dirty="0" smtClean="0"/>
              <a:t>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R(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2,-1</a:t>
            </a:r>
            <a:r>
              <a:rPr lang="en-US" dirty="0" smtClean="0"/>
              <a:t>,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)</a:t>
            </a:r>
          </a:p>
          <a:p>
            <a:pPr lvl="2">
              <a:buNone/>
            </a:pPr>
            <a:r>
              <a:rPr lang="en-US" b="1" dirty="0" smtClean="0"/>
              <a:t>Solution:  F</a:t>
            </a:r>
          </a:p>
          <a:p>
            <a:pPr lvl="1">
              <a:buNone/>
            </a:pPr>
            <a:r>
              <a:rPr lang="en-US" dirty="0" smtClean="0"/>
              <a:t>R(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3,4,7</a:t>
            </a:r>
            <a:r>
              <a:rPr lang="en-US" dirty="0" smtClean="0"/>
              <a:t>)</a:t>
            </a:r>
          </a:p>
          <a:p>
            <a:pPr lvl="2">
              <a:buNone/>
            </a:pPr>
            <a:r>
              <a:rPr lang="en-US" b="1" dirty="0" smtClean="0"/>
              <a:t>Solution: T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R(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  <a:r>
              <a:rPr lang="en-US" dirty="0" smtClean="0"/>
              <a:t>)</a:t>
            </a:r>
          </a:p>
          <a:p>
            <a:pPr lvl="2">
              <a:buNone/>
            </a:pPr>
            <a:r>
              <a:rPr lang="en-US" b="1" dirty="0" smtClean="0"/>
              <a:t>Solution: Not a Proposition</a:t>
            </a:r>
          </a:p>
          <a:p>
            <a:r>
              <a:rPr lang="en-US" dirty="0" smtClean="0"/>
              <a:t>Now let  “</a:t>
            </a:r>
            <a:r>
              <a:rPr lang="en-US" i="1" dirty="0" smtClean="0"/>
              <a:t>x</a:t>
            </a:r>
            <a:r>
              <a:rPr lang="en-US" dirty="0" smtClean="0"/>
              <a:t> -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z” </a:t>
            </a:r>
            <a:r>
              <a:rPr lang="en-US" dirty="0" smtClean="0"/>
              <a:t>be denoted by </a:t>
            </a:r>
            <a:r>
              <a:rPr lang="en-US" i="1" dirty="0" smtClean="0"/>
              <a:t>Q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  <a:r>
              <a:rPr lang="en-US" dirty="0" smtClean="0"/>
              <a:t>), with U as the integers.</a:t>
            </a:r>
            <a:r>
              <a:rPr lang="en-US" i="1" dirty="0" smtClean="0"/>
              <a:t> </a:t>
            </a:r>
            <a:r>
              <a:rPr lang="en-US" dirty="0" smtClean="0"/>
              <a:t>Find</a:t>
            </a:r>
            <a:r>
              <a:rPr lang="en-US" b="1" dirty="0" smtClean="0"/>
              <a:t> </a:t>
            </a:r>
            <a:r>
              <a:rPr lang="en-US" dirty="0" smtClean="0"/>
              <a:t>these truth values:</a:t>
            </a:r>
          </a:p>
          <a:p>
            <a:pPr lvl="1">
              <a:buNone/>
            </a:pPr>
            <a:r>
              <a:rPr lang="en-US" dirty="0" smtClean="0"/>
              <a:t>Q(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2,-1,3</a:t>
            </a:r>
            <a:r>
              <a:rPr lang="en-US" dirty="0" smtClean="0"/>
              <a:t>)</a:t>
            </a:r>
          </a:p>
          <a:p>
            <a:pPr lvl="2">
              <a:buNone/>
            </a:pPr>
            <a:r>
              <a:rPr lang="en-US" b="1" dirty="0" smtClean="0"/>
              <a:t> Solution:  T</a:t>
            </a:r>
          </a:p>
          <a:p>
            <a:pPr lvl="1">
              <a:buNone/>
            </a:pPr>
            <a:r>
              <a:rPr lang="en-US" dirty="0" smtClean="0"/>
              <a:t>Q(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3,4,7</a:t>
            </a:r>
            <a:r>
              <a:rPr lang="en-US" dirty="0" smtClean="0"/>
              <a:t>)</a:t>
            </a:r>
          </a:p>
          <a:p>
            <a:pPr lvl="2">
              <a:buNone/>
            </a:pPr>
            <a:r>
              <a:rPr lang="en-US" b="1" dirty="0" smtClean="0"/>
              <a:t> Solution: F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Q(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  <a:r>
              <a:rPr lang="en-US" dirty="0" smtClean="0"/>
              <a:t>)</a:t>
            </a:r>
          </a:p>
          <a:p>
            <a:pPr lvl="2">
              <a:buNone/>
            </a:pPr>
            <a:r>
              <a:rPr lang="en-US" b="1" dirty="0" smtClean="0"/>
              <a:t> Solution:  Not a Proposition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Connectives from propositional logic carry over to predicate logic. 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0,”</a:t>
            </a:r>
            <a:r>
              <a:rPr lang="en-US" dirty="0" smtClean="0"/>
              <a:t> find these truth values: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∨ P(-1)      </a:t>
            </a:r>
            <a:r>
              <a:rPr lang="en-US" b="1" dirty="0" smtClean="0">
                <a:latin typeface="Cambria Math"/>
                <a:ea typeface="Cambria Math"/>
              </a:rPr>
              <a:t>Solution</a:t>
            </a:r>
            <a:r>
              <a:rPr lang="en-US" dirty="0" smtClean="0">
                <a:latin typeface="Cambria Math"/>
                <a:ea typeface="Cambria Math"/>
              </a:rPr>
              <a:t>: T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∧ P(-1)      </a:t>
            </a:r>
            <a:r>
              <a:rPr lang="en-US" b="1" dirty="0" smtClean="0">
                <a:latin typeface="Cambria Math"/>
                <a:ea typeface="Cambria Math"/>
              </a:rPr>
              <a:t>Solution</a:t>
            </a:r>
            <a:r>
              <a:rPr lang="en-US" dirty="0" smtClean="0">
                <a:latin typeface="Cambria Math"/>
                <a:ea typeface="Cambria Math"/>
              </a:rPr>
              <a:t>: F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→ P(-1)     </a:t>
            </a:r>
            <a:r>
              <a:rPr lang="en-US" b="1" dirty="0" smtClean="0">
                <a:latin typeface="Cambria Math"/>
                <a:ea typeface="Cambria Math"/>
              </a:rPr>
              <a:t>Solution</a:t>
            </a:r>
            <a:r>
              <a:rPr lang="en-US" dirty="0" smtClean="0">
                <a:latin typeface="Cambria Math"/>
                <a:ea typeface="Cambria Math"/>
              </a:rPr>
              <a:t>: F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→ P</a:t>
            </a:r>
            <a:r>
              <a:rPr lang="en-US" dirty="0" smtClean="0">
                <a:latin typeface="Cambria Math"/>
                <a:ea typeface="Cambria Math"/>
              </a:rPr>
              <a:t>(1)     </a:t>
            </a:r>
            <a:r>
              <a:rPr lang="en-US" b="1" dirty="0" smtClean="0">
                <a:latin typeface="Cambria Math"/>
                <a:ea typeface="Cambria Math"/>
              </a:rPr>
              <a:t>Solution</a:t>
            </a:r>
            <a:r>
              <a:rPr lang="en-US" dirty="0" smtClean="0">
                <a:latin typeface="Cambria Math"/>
                <a:ea typeface="Cambria Math"/>
              </a:rPr>
              <a:t>: T</a:t>
            </a:r>
            <a:endParaRPr lang="en-US" dirty="0" smtClean="0"/>
          </a:p>
          <a:p>
            <a:r>
              <a:rPr lang="en-US" dirty="0" smtClean="0"/>
              <a:t>Expressions with variables are not propositions and therefore do not have truth values.  For example,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∧ P(</a:t>
            </a:r>
            <a:r>
              <a:rPr lang="en-US" i="1" dirty="0" smtClean="0">
                <a:latin typeface="Cambria Math"/>
                <a:ea typeface="Cambria Math"/>
              </a:rPr>
              <a:t>y</a:t>
            </a:r>
            <a:r>
              <a:rPr lang="en-US" dirty="0" smtClean="0">
                <a:latin typeface="Cambria Math"/>
                <a:ea typeface="Cambria Math"/>
              </a:rPr>
              <a:t>)      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→ P(</a:t>
            </a:r>
            <a:r>
              <a:rPr lang="en-US" i="1" dirty="0" smtClean="0">
                <a:latin typeface="Cambria Math"/>
                <a:ea typeface="Cambria Math"/>
              </a:rPr>
              <a:t>y</a:t>
            </a:r>
            <a:r>
              <a:rPr lang="en-US" dirty="0" smtClean="0">
                <a:latin typeface="Cambria Math"/>
                <a:ea typeface="Cambria Math"/>
              </a:rPr>
              <a:t>)     </a:t>
            </a:r>
          </a:p>
          <a:p>
            <a:r>
              <a:rPr lang="en-US" dirty="0" smtClean="0"/>
              <a:t>When used with quantifiers (to be introduced next), these expressions (propositional functions) become propositions.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0.8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forall x P(x) \equiv  P(1)\wedge P(2) \wedge P(3)$&#10;&#10;&#10;\end{document}"/>
  <p:tag name="IGUANATEXSIZE" val="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exists x P(x) \equiv P(1)\vee P(2) \vee P(3)$&#10;&#10;&#10;\end{document}"/>
  <p:tag name="IGUANATEXSIZE" val="2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7581</TotalTime>
  <Words>1338</Words>
  <Application>Microsoft Macintosh PowerPoint</Application>
  <PresentationFormat>On-screen Show (4:3)</PresentationFormat>
  <Paragraphs>121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Constantia</vt:lpstr>
      <vt:lpstr>Wingdings 2</vt:lpstr>
      <vt:lpstr>Cambria Math</vt:lpstr>
      <vt:lpstr>Lucida Sans Typewriter</vt:lpstr>
      <vt:lpstr>Flow</vt:lpstr>
      <vt:lpstr>The Foundations: Logic and Proofs</vt:lpstr>
      <vt:lpstr>Summary</vt:lpstr>
      <vt:lpstr>Predicates and Quantifiers</vt:lpstr>
      <vt:lpstr>Section Summary</vt:lpstr>
      <vt:lpstr>Propositional Logic Not Enough</vt:lpstr>
      <vt:lpstr>Introducing Predicate Logic</vt:lpstr>
      <vt:lpstr>Propositional Functions</vt:lpstr>
      <vt:lpstr>Examples of Propositional Functions</vt:lpstr>
      <vt:lpstr>Compound Expressions</vt:lpstr>
      <vt:lpstr>Quantifiers</vt:lpstr>
      <vt:lpstr>Universal Quantifier</vt:lpstr>
      <vt:lpstr>Existential Quantifier</vt:lpstr>
      <vt:lpstr>Precedence of Quantifiers</vt:lpstr>
      <vt:lpstr>Translating from English to Logic</vt:lpstr>
      <vt:lpstr>Thinking about Quantifiers as Conjunctions and Disjunctions</vt:lpstr>
    </vt:vector>
  </TitlesOfParts>
  <Company>Monmouth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Foundations: Logic and Proofs</dc:title>
  <dc:creator>Richard Scherl</dc:creator>
  <cp:lastModifiedBy>Artemis Hatzigeorgiou</cp:lastModifiedBy>
  <cp:revision>500</cp:revision>
  <dcterms:created xsi:type="dcterms:W3CDTF">2011-03-16T03:13:19Z</dcterms:created>
  <dcterms:modified xsi:type="dcterms:W3CDTF">2015-02-24T20:20:18Z</dcterms:modified>
</cp:coreProperties>
</file>