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57" r:id="rId4"/>
    <p:sldId id="261" r:id="rId5"/>
    <p:sldId id="262" r:id="rId6"/>
    <p:sldId id="267" r:id="rId7"/>
    <p:sldId id="263" r:id="rId8"/>
    <p:sldId id="264" r:id="rId9"/>
    <p:sldId id="259" r:id="rId10"/>
    <p:sldId id="270" r:id="rId11"/>
    <p:sldId id="266" r:id="rId12"/>
    <p:sldId id="268" r:id="rId13"/>
    <p:sldId id="273" r:id="rId14"/>
    <p:sldId id="274" r:id="rId15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A40E5-66F7-4F1C-BA5F-0BDF768C6660}" type="datetimeFigureOut">
              <a:rPr lang="el-GR" smtClean="0"/>
              <a:t>6/10/2018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14990-85B7-4FDE-A630-70D65E8CE0E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63754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A40E5-66F7-4F1C-BA5F-0BDF768C6660}" type="datetimeFigureOut">
              <a:rPr lang="el-GR" smtClean="0"/>
              <a:t>6/10/2018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14990-85B7-4FDE-A630-70D65E8CE0E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47768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A40E5-66F7-4F1C-BA5F-0BDF768C6660}" type="datetimeFigureOut">
              <a:rPr lang="el-GR" smtClean="0"/>
              <a:t>6/10/2018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14990-85B7-4FDE-A630-70D65E8CE0E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17124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A40E5-66F7-4F1C-BA5F-0BDF768C6660}" type="datetimeFigureOut">
              <a:rPr lang="el-GR" smtClean="0"/>
              <a:t>6/10/2018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14990-85B7-4FDE-A630-70D65E8CE0E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52726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A40E5-66F7-4F1C-BA5F-0BDF768C6660}" type="datetimeFigureOut">
              <a:rPr lang="el-GR" smtClean="0"/>
              <a:t>6/10/2018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14990-85B7-4FDE-A630-70D65E8CE0E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21867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A40E5-66F7-4F1C-BA5F-0BDF768C6660}" type="datetimeFigureOut">
              <a:rPr lang="el-GR" smtClean="0"/>
              <a:t>6/10/2018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14990-85B7-4FDE-A630-70D65E8CE0E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74262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A40E5-66F7-4F1C-BA5F-0BDF768C6660}" type="datetimeFigureOut">
              <a:rPr lang="el-GR" smtClean="0"/>
              <a:t>6/10/2018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14990-85B7-4FDE-A630-70D65E8CE0E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66400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A40E5-66F7-4F1C-BA5F-0BDF768C6660}" type="datetimeFigureOut">
              <a:rPr lang="el-GR" smtClean="0"/>
              <a:t>6/10/2018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14990-85B7-4FDE-A630-70D65E8CE0E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19856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A40E5-66F7-4F1C-BA5F-0BDF768C6660}" type="datetimeFigureOut">
              <a:rPr lang="el-GR" smtClean="0"/>
              <a:t>6/10/2018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14990-85B7-4FDE-A630-70D65E8CE0E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81284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A40E5-66F7-4F1C-BA5F-0BDF768C6660}" type="datetimeFigureOut">
              <a:rPr lang="el-GR" smtClean="0"/>
              <a:t>6/10/2018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14990-85B7-4FDE-A630-70D65E8CE0E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06680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A40E5-66F7-4F1C-BA5F-0BDF768C6660}" type="datetimeFigureOut">
              <a:rPr lang="el-GR" smtClean="0"/>
              <a:t>6/10/2018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14990-85B7-4FDE-A630-70D65E8CE0E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83052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A40E5-66F7-4F1C-BA5F-0BDF768C6660}" type="datetimeFigureOut">
              <a:rPr lang="el-GR" smtClean="0"/>
              <a:t>6/10/2018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14990-85B7-4FDE-A630-70D65E8CE0E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61790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7" Type="http://schemas.openxmlformats.org/officeDocument/2006/relationships/image" Target="../media/image22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microsoft.com/office/2007/relationships/hdphoto" Target="../media/hdphoto1.wdp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png"/><Relationship Id="rId7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4293096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 smtClean="0">
                <a:solidFill>
                  <a:schemeClr val="bg1"/>
                </a:solidFill>
              </a:rPr>
              <a:t>Εργαστήρια γλυπτικής</a:t>
            </a:r>
          </a:p>
          <a:p>
            <a:pPr algn="ctr"/>
            <a:endParaRPr lang="el-GR" sz="1400" b="1" dirty="0" smtClean="0">
              <a:solidFill>
                <a:schemeClr val="bg1"/>
              </a:solidFill>
            </a:endParaRPr>
          </a:p>
          <a:p>
            <a:r>
              <a:rPr lang="el-GR" sz="1400" b="1" dirty="0" smtClean="0">
                <a:solidFill>
                  <a:schemeClr val="bg1"/>
                </a:solidFill>
              </a:rPr>
              <a:t>Μελέτη του άρθρου του: </a:t>
            </a:r>
          </a:p>
          <a:p>
            <a:endParaRPr lang="en-US" sz="1400" b="1" dirty="0" smtClean="0">
              <a:solidFill>
                <a:schemeClr val="bg1"/>
              </a:solidFill>
            </a:endParaRPr>
          </a:p>
          <a:p>
            <a:r>
              <a:rPr lang="el-GR" sz="1400" b="1" dirty="0" smtClean="0">
                <a:solidFill>
                  <a:schemeClr val="bg1"/>
                </a:solidFill>
              </a:rPr>
              <a:t>Βαραλής Ι., Η </a:t>
            </a:r>
            <a:r>
              <a:rPr lang="el-GR" sz="1400" b="1" dirty="0" smtClean="0">
                <a:solidFill>
                  <a:schemeClr val="bg1"/>
                </a:solidFill>
              </a:rPr>
              <a:t>γλυπτική του 12</a:t>
            </a:r>
            <a:r>
              <a:rPr lang="el-GR" sz="1400" b="1" baseline="30000" dirty="0" smtClean="0">
                <a:solidFill>
                  <a:schemeClr val="bg1"/>
                </a:solidFill>
              </a:rPr>
              <a:t>ου</a:t>
            </a:r>
            <a:r>
              <a:rPr lang="el-GR" sz="1400" b="1" dirty="0" smtClean="0">
                <a:solidFill>
                  <a:schemeClr val="bg1"/>
                </a:solidFill>
              </a:rPr>
              <a:t> αιώνα στην Άνδρο: ζητήματα προέλευσης και </a:t>
            </a:r>
            <a:r>
              <a:rPr lang="el-GR" sz="1400" b="1" dirty="0" smtClean="0">
                <a:solidFill>
                  <a:schemeClr val="bg1"/>
                </a:solidFill>
              </a:rPr>
              <a:t>εργαστηρίων, στο: Γ. </a:t>
            </a:r>
            <a:r>
              <a:rPr lang="el-GR" sz="1400" b="1" dirty="0" err="1" smtClean="0">
                <a:solidFill>
                  <a:schemeClr val="bg1"/>
                </a:solidFill>
              </a:rPr>
              <a:t>Πάλλης</a:t>
            </a:r>
            <a:r>
              <a:rPr lang="el-GR" sz="1400" b="1" dirty="0" smtClean="0">
                <a:solidFill>
                  <a:schemeClr val="bg1"/>
                </a:solidFill>
              </a:rPr>
              <a:t>, </a:t>
            </a:r>
            <a:r>
              <a:rPr lang="el-GR" sz="1400" b="1" dirty="0" err="1" smtClean="0">
                <a:solidFill>
                  <a:schemeClr val="bg1"/>
                </a:solidFill>
              </a:rPr>
              <a:t>επιμ</a:t>
            </a:r>
            <a:r>
              <a:rPr lang="el-GR" sz="1400" b="1" dirty="0" smtClean="0">
                <a:solidFill>
                  <a:schemeClr val="bg1"/>
                </a:solidFill>
              </a:rPr>
              <a:t>., </a:t>
            </a:r>
            <a:r>
              <a:rPr lang="el-GR" sz="1400" b="1" i="1" dirty="0" smtClean="0">
                <a:solidFill>
                  <a:schemeClr val="bg1"/>
                </a:solidFill>
              </a:rPr>
              <a:t>Η βυζαντινή Άνδρος (4</a:t>
            </a:r>
            <a:r>
              <a:rPr lang="el-GR" sz="1400" b="1" i="1" baseline="30000" dirty="0" smtClean="0">
                <a:solidFill>
                  <a:schemeClr val="bg1"/>
                </a:solidFill>
              </a:rPr>
              <a:t>ος</a:t>
            </a:r>
            <a:r>
              <a:rPr lang="el-GR" sz="1400" b="1" i="1" dirty="0" smtClean="0">
                <a:solidFill>
                  <a:schemeClr val="bg1"/>
                </a:solidFill>
              </a:rPr>
              <a:t> – 12</a:t>
            </a:r>
            <a:r>
              <a:rPr lang="el-GR" sz="1400" b="1" i="1" baseline="30000" dirty="0" smtClean="0">
                <a:solidFill>
                  <a:schemeClr val="bg1"/>
                </a:solidFill>
              </a:rPr>
              <a:t>ος</a:t>
            </a:r>
            <a:r>
              <a:rPr lang="el-GR" sz="1400" b="1" i="1" dirty="0" smtClean="0">
                <a:solidFill>
                  <a:schemeClr val="bg1"/>
                </a:solidFill>
              </a:rPr>
              <a:t> αιώνας), Νεότερα από την αρχαιολογική έρευνα και τις αποκαταστάσεις των μνημείων, Πρακτικά επιστημονικής συνάντησης, Αθήνα, 20 Μαρτίου 2015, Ανδριακά Χρονικά </a:t>
            </a:r>
            <a:r>
              <a:rPr lang="el-GR" sz="1400" b="1" dirty="0" smtClean="0">
                <a:solidFill>
                  <a:schemeClr val="bg1"/>
                </a:solidFill>
              </a:rPr>
              <a:t>43, Αθήνα 2016, 155-171</a:t>
            </a:r>
            <a:endParaRPr lang="el-GR" sz="1400" b="1" dirty="0">
              <a:solidFill>
                <a:schemeClr val="bg1"/>
              </a:solidFill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98048"/>
            <a:ext cx="2195489" cy="264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8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5"/>
          <a:stretch/>
        </p:blipFill>
        <p:spPr bwMode="auto">
          <a:xfrm>
            <a:off x="218544" y="144684"/>
            <a:ext cx="3849399" cy="2215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94" y="2420913"/>
            <a:ext cx="1636102" cy="440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G:\Byzantine-Andros\Ypati\DSCI053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16" t="13549" r="22420" b="20430"/>
          <a:stretch/>
        </p:blipFill>
        <p:spPr bwMode="auto">
          <a:xfrm rot="5400000">
            <a:off x="1621231" y="2719060"/>
            <a:ext cx="2666925" cy="209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G:\EpiskopiAnoVolou\EpiskopiAB\Final-01-Episkopi-glypta-database\04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9"/>
          <a:stretch/>
        </p:blipFill>
        <p:spPr bwMode="auto">
          <a:xfrm>
            <a:off x="6660232" y="2457450"/>
            <a:ext cx="2282255" cy="288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6453336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 smtClean="0">
                <a:solidFill>
                  <a:schemeClr val="bg1"/>
                </a:solidFill>
              </a:rPr>
              <a:t>Ανάγλυφα μέλη από τα Αλεπόσπιτα Λαμίας, τη Θήβα και από την Επισκοπή Άνω Βόλου</a:t>
            </a:r>
            <a:endParaRPr lang="el-GR" sz="120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595" y="836712"/>
            <a:ext cx="2212995" cy="2481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153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6192688" cy="45824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453336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 smtClean="0">
                <a:solidFill>
                  <a:schemeClr val="bg1"/>
                </a:solidFill>
              </a:rPr>
              <a:t>Γλυπτά από τη Βλαχέρνα της Άρτας και από την Επισκοπή Άνω Βόλου</a:t>
            </a:r>
            <a:endParaRPr lang="el-GR" sz="1200" dirty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00946" y="2793571"/>
            <a:ext cx="6646067" cy="1249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04048" y="4869160"/>
            <a:ext cx="2653172" cy="1584176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886080"/>
            <a:ext cx="2088329" cy="156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616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59"/>
          <a:stretch/>
        </p:blipFill>
        <p:spPr>
          <a:xfrm>
            <a:off x="3848949" y="400777"/>
            <a:ext cx="3239887" cy="44219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3336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 smtClean="0">
                <a:solidFill>
                  <a:schemeClr val="bg1"/>
                </a:solidFill>
              </a:rPr>
              <a:t>Άνδρος, γλυπτά από το Μουσείο Χώρας και Βόλος, γλυπτά από την από την Επισκοπή Άνω Βόλου</a:t>
            </a:r>
            <a:endParaRPr lang="el-GR" sz="1200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00946" y="2793571"/>
            <a:ext cx="6646067" cy="1249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04048" y="4869160"/>
            <a:ext cx="2653172" cy="1584176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886080"/>
            <a:ext cx="2088329" cy="156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566"/>
            <a:ext cx="1835520" cy="4653136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32656"/>
            <a:ext cx="1878400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40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1008"/>
            <a:ext cx="9144000" cy="279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6453336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 smtClean="0">
                <a:solidFill>
                  <a:schemeClr val="bg1"/>
                </a:solidFill>
              </a:rPr>
              <a:t>Αθήνα, μονή Κυνηγού, Εύβοια, Αγία Τριάδα του </a:t>
            </a:r>
            <a:r>
              <a:rPr lang="el-GR" sz="1200" dirty="0" err="1" smtClean="0">
                <a:solidFill>
                  <a:schemeClr val="bg1"/>
                </a:solidFill>
              </a:rPr>
              <a:t>Κριεζώτη</a:t>
            </a:r>
            <a:r>
              <a:rPr lang="el-GR" sz="1200" dirty="0" smtClean="0">
                <a:solidFill>
                  <a:schemeClr val="bg1"/>
                </a:solidFill>
              </a:rPr>
              <a:t> και Βοιωτία, μονή </a:t>
            </a:r>
            <a:r>
              <a:rPr lang="el-GR" sz="1200" dirty="0" err="1" smtClean="0">
                <a:solidFill>
                  <a:schemeClr val="bg1"/>
                </a:solidFill>
              </a:rPr>
              <a:t>Σαγματά</a:t>
            </a:r>
            <a:r>
              <a:rPr lang="el-GR" sz="1200" dirty="0" smtClean="0">
                <a:solidFill>
                  <a:schemeClr val="bg1"/>
                </a:solidFill>
              </a:rPr>
              <a:t>, επιστύλια</a:t>
            </a:r>
            <a:endParaRPr lang="el-GR" sz="1200" dirty="0">
              <a:solidFill>
                <a:schemeClr val="bg1"/>
              </a:solidFill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11" y="1873546"/>
            <a:ext cx="5904656" cy="1518487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36163"/>
            <a:ext cx="5948053" cy="16602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91063" y="13393"/>
            <a:ext cx="5652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1400" b="1" dirty="0" smtClean="0">
                <a:solidFill>
                  <a:schemeClr val="bg1"/>
                </a:solidFill>
              </a:rPr>
              <a:t>Τεχνικές κατεργασίας, 12</a:t>
            </a:r>
            <a:r>
              <a:rPr lang="el-GR" sz="1400" b="1" baseline="30000" dirty="0" smtClean="0">
                <a:solidFill>
                  <a:schemeClr val="bg1"/>
                </a:solidFill>
              </a:rPr>
              <a:t>ος</a:t>
            </a:r>
            <a:r>
              <a:rPr lang="el-GR" sz="1400" b="1" dirty="0" smtClean="0">
                <a:solidFill>
                  <a:schemeClr val="bg1"/>
                </a:solidFill>
              </a:rPr>
              <a:t> αι. </a:t>
            </a:r>
            <a:endParaRPr lang="el-GR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16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5272"/>
            <a:ext cx="2500313" cy="325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16632"/>
            <a:ext cx="2673369" cy="4405856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784" y="116632"/>
            <a:ext cx="3606048" cy="1791151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365104"/>
            <a:ext cx="2922656" cy="213692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8" t="6264" r="16574" b="1879"/>
          <a:stretch/>
        </p:blipFill>
        <p:spPr>
          <a:xfrm>
            <a:off x="6156176" y="1988840"/>
            <a:ext cx="2922656" cy="23098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4049" y="3429000"/>
            <a:ext cx="2555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 smtClean="0">
                <a:solidFill>
                  <a:schemeClr val="bg1"/>
                </a:solidFill>
              </a:rPr>
              <a:t>Έξαρχος Λοκρίδας, τέμπλο του ναού του Ταξιάρχη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91063" y="13393"/>
            <a:ext cx="5652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1400" b="1" dirty="0" smtClean="0">
                <a:solidFill>
                  <a:schemeClr val="bg1"/>
                </a:solidFill>
              </a:rPr>
              <a:t>Εργαστήριο (;)</a:t>
            </a:r>
            <a:endParaRPr lang="el-GR" sz="1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48825" y="4522488"/>
            <a:ext cx="3096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1200" dirty="0" smtClean="0">
                <a:solidFill>
                  <a:schemeClr val="bg1"/>
                </a:solidFill>
              </a:rPr>
              <a:t>Κάστρο </a:t>
            </a:r>
            <a:r>
              <a:rPr lang="el-GR" sz="1200" dirty="0" err="1" smtClean="0">
                <a:solidFill>
                  <a:schemeClr val="bg1"/>
                </a:solidFill>
              </a:rPr>
              <a:t>Καράμπαμπα</a:t>
            </a:r>
            <a:r>
              <a:rPr lang="el-GR" sz="1200" dirty="0" smtClean="0">
                <a:solidFill>
                  <a:schemeClr val="bg1"/>
                </a:solidFill>
              </a:rPr>
              <a:t> (Χαλκίδα), γλυπτά 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55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03123"/>
            <a:ext cx="8064896" cy="56496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453336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 smtClean="0">
                <a:solidFill>
                  <a:schemeClr val="bg1"/>
                </a:solidFill>
              </a:rPr>
              <a:t>Μπούρας Χ., </a:t>
            </a:r>
            <a:r>
              <a:rPr lang="el-GR" sz="1200" dirty="0" err="1" smtClean="0">
                <a:solidFill>
                  <a:schemeClr val="bg1"/>
                </a:solidFill>
              </a:rPr>
              <a:t>Μπούρα</a:t>
            </a:r>
            <a:r>
              <a:rPr lang="el-GR" sz="1200" dirty="0" smtClean="0">
                <a:solidFill>
                  <a:schemeClr val="bg1"/>
                </a:solidFill>
              </a:rPr>
              <a:t> Λ., </a:t>
            </a:r>
            <a:r>
              <a:rPr lang="el-GR" sz="1200" i="1" dirty="0" smtClean="0">
                <a:solidFill>
                  <a:schemeClr val="bg1"/>
                </a:solidFill>
              </a:rPr>
              <a:t>Η ελλαδική ναοδομία κατά τον 12</a:t>
            </a:r>
            <a:r>
              <a:rPr lang="el-GR" sz="1200" i="1" baseline="30000" dirty="0" smtClean="0">
                <a:solidFill>
                  <a:schemeClr val="bg1"/>
                </a:solidFill>
              </a:rPr>
              <a:t>ο</a:t>
            </a:r>
            <a:r>
              <a:rPr lang="el-GR" sz="1200" i="1" dirty="0" smtClean="0">
                <a:solidFill>
                  <a:schemeClr val="bg1"/>
                </a:solidFill>
              </a:rPr>
              <a:t> αιώνα</a:t>
            </a:r>
            <a:r>
              <a:rPr lang="el-GR" sz="1200" dirty="0" smtClean="0">
                <a:solidFill>
                  <a:schemeClr val="bg1"/>
                </a:solidFill>
              </a:rPr>
              <a:t>, Αθήνα 2002, σ. 347, εικ. 390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91063" y="13393"/>
            <a:ext cx="5652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1400" b="1" dirty="0" smtClean="0">
                <a:solidFill>
                  <a:schemeClr val="bg1"/>
                </a:solidFill>
              </a:rPr>
              <a:t>Ναοί Άνδρου</a:t>
            </a:r>
            <a:endParaRPr lang="el-GR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908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" y="635000"/>
            <a:ext cx="9004300" cy="55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453336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 smtClean="0">
                <a:solidFill>
                  <a:schemeClr val="bg1"/>
                </a:solidFill>
              </a:rPr>
              <a:t>Άγιος Νικόλαος Μεσαριάς, εντοιχισμένα γλυπτά (φωτογραφία Γ. </a:t>
            </a:r>
            <a:r>
              <a:rPr lang="el-GR" sz="1200" dirty="0" err="1" smtClean="0">
                <a:solidFill>
                  <a:schemeClr val="bg1"/>
                </a:solidFill>
              </a:rPr>
              <a:t>Τσεκές</a:t>
            </a:r>
            <a:r>
              <a:rPr lang="el-GR" sz="1200" dirty="0" smtClean="0">
                <a:solidFill>
                  <a:schemeClr val="bg1"/>
                </a:solidFill>
              </a:rPr>
              <a:t>)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73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77402"/>
            <a:ext cx="5545211" cy="5915894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9952"/>
            <a:ext cx="2620031" cy="31594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453336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b="1" dirty="0">
                <a:solidFill>
                  <a:schemeClr val="bg1"/>
                </a:solidFill>
              </a:rPr>
              <a:t>Α. Κ. Ορλάνδος, </a:t>
            </a:r>
            <a:r>
              <a:rPr lang="el-GR" sz="1200" b="1" dirty="0" smtClean="0">
                <a:solidFill>
                  <a:schemeClr val="bg1"/>
                </a:solidFill>
              </a:rPr>
              <a:t>Βυζαντινά μνημεία της Άνδρου, </a:t>
            </a:r>
            <a:r>
              <a:rPr lang="el-GR" sz="1200" b="1" i="1" dirty="0" smtClean="0">
                <a:solidFill>
                  <a:schemeClr val="bg1"/>
                </a:solidFill>
              </a:rPr>
              <a:t>ΑΒΜΕ </a:t>
            </a:r>
            <a:r>
              <a:rPr lang="el-GR" sz="1200" b="1" dirty="0">
                <a:solidFill>
                  <a:schemeClr val="bg1"/>
                </a:solidFill>
              </a:rPr>
              <a:t>8 (1955–1956</a:t>
            </a:r>
            <a:r>
              <a:rPr lang="el-GR" sz="1200" b="1" dirty="0" smtClean="0">
                <a:solidFill>
                  <a:schemeClr val="bg1"/>
                </a:solidFill>
              </a:rPr>
              <a:t>), 3–67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68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00366"/>
            <a:ext cx="4578974" cy="97284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6752"/>
            <a:ext cx="3963475" cy="2814037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555900"/>
            <a:ext cx="3790556" cy="209574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740" y="4374493"/>
            <a:ext cx="3639700" cy="8938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453336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 smtClean="0">
                <a:solidFill>
                  <a:schemeClr val="bg1"/>
                </a:solidFill>
              </a:rPr>
              <a:t>Ταξιάρχης Μεσαριάς, αφιερωματικές επιγραφές (απόγραφα και μεταγραφές)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64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080"/>
            <a:ext cx="914400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68" y="1268760"/>
            <a:ext cx="6948264" cy="23056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453336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 smtClean="0">
                <a:solidFill>
                  <a:schemeClr val="bg1"/>
                </a:solidFill>
              </a:rPr>
              <a:t>Ταξιάρχης Μεσαριάς, επιστύλιο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283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G:\Byzantine-Andros\Athens-Byz-Mus-2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9105"/>
            <a:ext cx="3782974" cy="139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436" y="4517638"/>
            <a:ext cx="4710547" cy="1647666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68" y="1268760"/>
            <a:ext cx="6948264" cy="23056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453336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 smtClean="0">
                <a:solidFill>
                  <a:schemeClr val="bg1"/>
                </a:solidFill>
              </a:rPr>
              <a:t>Ταξιάρχης Μεσαριάς, επιστύλιο και γλυπτά αθηναϊκών εργαστηρίων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93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0051"/>
            <a:ext cx="9144000" cy="28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888" y="4251325"/>
            <a:ext cx="4713287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453336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 smtClean="0">
                <a:solidFill>
                  <a:schemeClr val="bg1"/>
                </a:solidFill>
              </a:rPr>
              <a:t>Ταξιάρχης </a:t>
            </a:r>
            <a:r>
              <a:rPr lang="el-GR" sz="1200" dirty="0" err="1" smtClean="0">
                <a:solidFill>
                  <a:schemeClr val="bg1"/>
                </a:solidFill>
              </a:rPr>
              <a:t>Μελίδας</a:t>
            </a:r>
            <a:r>
              <a:rPr lang="el-GR" sz="1200" dirty="0" smtClean="0">
                <a:solidFill>
                  <a:schemeClr val="bg1"/>
                </a:solidFill>
              </a:rPr>
              <a:t> και γλυπτά αθηναϊκών εργαστηρίων 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91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2" r="9012" b="56056"/>
          <a:stretch/>
        </p:blipFill>
        <p:spPr>
          <a:xfrm>
            <a:off x="179512" y="5095896"/>
            <a:ext cx="5663727" cy="1369724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0051"/>
            <a:ext cx="9144000" cy="28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G:\Byzantine-Andros\Ypati\DSCI052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" t="7322" r="6250"/>
          <a:stretch/>
        </p:blipFill>
        <p:spPr bwMode="auto">
          <a:xfrm rot="5400000">
            <a:off x="5874832" y="3751304"/>
            <a:ext cx="3067668" cy="236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Byzantine-Andros\Sagmatas-epistylio-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609732"/>
            <a:ext cx="3542226" cy="148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6453336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 smtClean="0">
                <a:solidFill>
                  <a:schemeClr val="bg1"/>
                </a:solidFill>
              </a:rPr>
              <a:t>Ταξιάρχης </a:t>
            </a:r>
            <a:r>
              <a:rPr lang="el-GR" sz="1200" dirty="0" err="1" smtClean="0">
                <a:solidFill>
                  <a:schemeClr val="bg1"/>
                </a:solidFill>
              </a:rPr>
              <a:t>Μελίδας</a:t>
            </a:r>
            <a:r>
              <a:rPr lang="el-GR" sz="1200" dirty="0" smtClean="0">
                <a:solidFill>
                  <a:schemeClr val="bg1"/>
                </a:solidFill>
              </a:rPr>
              <a:t> και γλυπτά από  τη μονή </a:t>
            </a:r>
            <a:r>
              <a:rPr lang="el-GR" sz="1200" dirty="0" err="1" smtClean="0">
                <a:solidFill>
                  <a:schemeClr val="bg1"/>
                </a:solidFill>
              </a:rPr>
              <a:t>Σαγματά</a:t>
            </a:r>
            <a:r>
              <a:rPr lang="el-GR" sz="1200" dirty="0" smtClean="0">
                <a:solidFill>
                  <a:schemeClr val="bg1"/>
                </a:solidFill>
              </a:rPr>
              <a:t> και τον Ταξιάρχη στον Έξαρχο Λοκρίδας 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98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251</Words>
  <Application>Microsoft Office PowerPoint</Application>
  <PresentationFormat>Προβολή στην οθόνη (4:3)</PresentationFormat>
  <Paragraphs>22</Paragraphs>
  <Slides>14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14</vt:i4>
      </vt:variant>
    </vt:vector>
  </HeadingPairs>
  <TitlesOfParts>
    <vt:vector size="15" baseType="lpstr"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Γιάννης</dc:creator>
  <cp:lastModifiedBy>Γιάννης</cp:lastModifiedBy>
  <cp:revision>21</cp:revision>
  <dcterms:created xsi:type="dcterms:W3CDTF">2015-03-19T21:46:54Z</dcterms:created>
  <dcterms:modified xsi:type="dcterms:W3CDTF">2018-10-06T00:11:59Z</dcterms:modified>
</cp:coreProperties>
</file>