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832" r:id="rId2"/>
  </p:sldMasterIdLst>
  <p:notesMasterIdLst>
    <p:notesMasterId r:id="rId82"/>
  </p:notesMasterIdLst>
  <p:sldIdLst>
    <p:sldId id="411" r:id="rId3"/>
    <p:sldId id="321" r:id="rId4"/>
    <p:sldId id="350" r:id="rId5"/>
    <p:sldId id="351" r:id="rId6"/>
    <p:sldId id="322" r:id="rId7"/>
    <p:sldId id="323" r:id="rId8"/>
    <p:sldId id="352" r:id="rId9"/>
    <p:sldId id="356" r:id="rId10"/>
    <p:sldId id="324" r:id="rId11"/>
    <p:sldId id="325" r:id="rId12"/>
    <p:sldId id="355" r:id="rId13"/>
    <p:sldId id="357" r:id="rId14"/>
    <p:sldId id="358" r:id="rId15"/>
    <p:sldId id="353" r:id="rId16"/>
    <p:sldId id="354" r:id="rId17"/>
    <p:sldId id="359" r:id="rId18"/>
    <p:sldId id="256" r:id="rId19"/>
    <p:sldId id="257" r:id="rId20"/>
    <p:sldId id="361" r:id="rId21"/>
    <p:sldId id="362" r:id="rId22"/>
    <p:sldId id="360" r:id="rId23"/>
    <p:sldId id="345" r:id="rId24"/>
    <p:sldId id="346" r:id="rId25"/>
    <p:sldId id="258" r:id="rId26"/>
    <p:sldId id="347" r:id="rId27"/>
    <p:sldId id="348" r:id="rId28"/>
    <p:sldId id="363" r:id="rId29"/>
    <p:sldId id="261" r:id="rId30"/>
    <p:sldId id="364" r:id="rId31"/>
    <p:sldId id="262" r:id="rId32"/>
    <p:sldId id="270" r:id="rId33"/>
    <p:sldId id="349" r:id="rId34"/>
    <p:sldId id="365" r:id="rId35"/>
    <p:sldId id="366" r:id="rId36"/>
    <p:sldId id="367" r:id="rId37"/>
    <p:sldId id="271" r:id="rId38"/>
    <p:sldId id="272" r:id="rId39"/>
    <p:sldId id="368" r:id="rId40"/>
    <p:sldId id="369" r:id="rId41"/>
    <p:sldId id="370" r:id="rId42"/>
    <p:sldId id="371" r:id="rId43"/>
    <p:sldId id="372" r:id="rId44"/>
    <p:sldId id="373" r:id="rId45"/>
    <p:sldId id="374" r:id="rId46"/>
    <p:sldId id="375" r:id="rId47"/>
    <p:sldId id="376" r:id="rId48"/>
    <p:sldId id="377" r:id="rId49"/>
    <p:sldId id="286" r:id="rId50"/>
    <p:sldId id="378" r:id="rId51"/>
    <p:sldId id="379" r:id="rId52"/>
    <p:sldId id="380" r:id="rId53"/>
    <p:sldId id="381" r:id="rId54"/>
    <p:sldId id="382" r:id="rId55"/>
    <p:sldId id="383" r:id="rId56"/>
    <p:sldId id="384" r:id="rId57"/>
    <p:sldId id="385" r:id="rId58"/>
    <p:sldId id="386" r:id="rId59"/>
    <p:sldId id="387"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12" r:id="rId77"/>
    <p:sldId id="413" r:id="rId78"/>
    <p:sldId id="414" r:id="rId79"/>
    <p:sldId id="407" r:id="rId80"/>
    <p:sldId id="409" r:id="rId81"/>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autoAdjust="0"/>
    <p:restoredTop sz="94660"/>
  </p:normalViewPr>
  <p:slideViewPr>
    <p:cSldViewPr>
      <p:cViewPr varScale="1">
        <p:scale>
          <a:sx n="106" d="100"/>
          <a:sy n="106" d="100"/>
        </p:scale>
        <p:origin x="2166" y="114"/>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2D0588D-06D2-47A6-A9B7-120937293BF0}" type="datetimeFigureOut">
              <a:rPr lang="en-US" altLang="el-GR"/>
              <a:pPr/>
              <a:t>6/9/2015</a:t>
            </a:fld>
            <a:endParaRPr lang="en-US" alt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9FB22C-E1F1-4DD6-820F-02EF1CC85DAF}" type="slidenum">
              <a:rPr lang="en-US" altLang="el-GR"/>
              <a:pPr/>
              <a:t>‹#›</a:t>
            </a:fld>
            <a:endParaRPr lang="en-US" altLang="el-GR"/>
          </a:p>
        </p:txBody>
      </p:sp>
    </p:spTree>
    <p:extLst>
      <p:ext uri="{BB962C8B-B14F-4D97-AF65-F5344CB8AC3E}">
        <p14:creationId xmlns:p14="http://schemas.microsoft.com/office/powerpoint/2010/main" val="14065854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71450" indent="-171450">
              <a:buFontTx/>
              <a:buChar char="•"/>
            </a:pPr>
            <a:endParaRPr lang="en-US">
              <a:solidFill>
                <a:srgbClr val="FF0000"/>
              </a:solidFill>
              <a:latin typeface="Calibri" charset="0"/>
              <a:ea typeface="MS PGothic" charset="0"/>
            </a:endParaRPr>
          </a:p>
        </p:txBody>
      </p:sp>
      <p:sp>
        <p:nvSpPr>
          <p:cNvPr id="15363"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0D3FCFC-C225-6C42-80C4-E285C5D498D1}" type="slidenum">
              <a:rPr lang="el-GR" sz="1200"/>
              <a:pPr/>
              <a:t>1</a:t>
            </a:fld>
            <a:endParaRPr lang="el-GR" sz="1200"/>
          </a:p>
        </p:txBody>
      </p:sp>
    </p:spTree>
    <p:extLst>
      <p:ext uri="{BB962C8B-B14F-4D97-AF65-F5344CB8AC3E}">
        <p14:creationId xmlns:p14="http://schemas.microsoft.com/office/powerpoint/2010/main" val="421919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9FB22C-E1F1-4DD6-820F-02EF1CC85DAF}" type="slidenum">
              <a:rPr lang="en-US" altLang="el-GR" smtClean="0"/>
              <a:pPr/>
              <a:t>49</a:t>
            </a:fld>
            <a:endParaRPr lang="en-US" altLang="el-GR"/>
          </a:p>
        </p:txBody>
      </p:sp>
    </p:spTree>
    <p:extLst>
      <p:ext uri="{BB962C8B-B14F-4D97-AF65-F5344CB8AC3E}">
        <p14:creationId xmlns:p14="http://schemas.microsoft.com/office/powerpoint/2010/main" val="409475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611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369528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356954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DBC5E0B-2B3C-45E2-8661-3A0586100B7A}" type="slidenum">
              <a:rPr lang="el-GR" altLang="el-GR" sz="1200"/>
              <a:pPr/>
              <a:t>78</a:t>
            </a:fld>
            <a:endParaRPr lang="el-GR" altLang="el-GR" sz="1200"/>
          </a:p>
        </p:txBody>
      </p:sp>
    </p:spTree>
    <p:extLst>
      <p:ext uri="{BB962C8B-B14F-4D97-AF65-F5344CB8AC3E}">
        <p14:creationId xmlns:p14="http://schemas.microsoft.com/office/powerpoint/2010/main" val="14884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D25051-52D8-4524-A8BD-85BDEB77361E}" type="slidenum">
              <a:rPr lang="el-GR" altLang="el-GR" sz="1200"/>
              <a:pPr/>
              <a:t>79</a:t>
            </a:fld>
            <a:endParaRPr lang="el-GR" altLang="el-GR" sz="1200"/>
          </a:p>
        </p:txBody>
      </p:sp>
    </p:spTree>
    <p:extLst>
      <p:ext uri="{BB962C8B-B14F-4D97-AF65-F5344CB8AC3E}">
        <p14:creationId xmlns:p14="http://schemas.microsoft.com/office/powerpoint/2010/main" val="275073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CBD363D6-DDCC-4212-AF15-5453C5975121}" type="slidenum">
              <a:rPr lang="el-GR" altLang="el-GR"/>
              <a:pPr/>
              <a:t>‹#›</a:t>
            </a:fld>
            <a:endParaRPr lang="el-GR" altLang="el-GR"/>
          </a:p>
        </p:txBody>
      </p:sp>
    </p:spTree>
    <p:extLst>
      <p:ext uri="{BB962C8B-B14F-4D97-AF65-F5344CB8AC3E}">
        <p14:creationId xmlns:p14="http://schemas.microsoft.com/office/powerpoint/2010/main" val="35778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AA5C0F7F-4AAA-437F-BC7D-B64AFBCAD8B3}" type="slidenum">
              <a:rPr lang="el-GR" altLang="el-GR"/>
              <a:pPr/>
              <a:t>‹#›</a:t>
            </a:fld>
            <a:endParaRPr lang="el-GR" altLang="el-GR"/>
          </a:p>
        </p:txBody>
      </p:sp>
    </p:spTree>
    <p:extLst>
      <p:ext uri="{BB962C8B-B14F-4D97-AF65-F5344CB8AC3E}">
        <p14:creationId xmlns:p14="http://schemas.microsoft.com/office/powerpoint/2010/main" val="245102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2C6DD018-8F1A-44EF-BEBD-A9DC1C751462}" type="slidenum">
              <a:rPr lang="el-GR" altLang="el-GR"/>
              <a:pPr/>
              <a:t>‹#›</a:t>
            </a:fld>
            <a:endParaRPr lang="el-GR" altLang="el-GR"/>
          </a:p>
        </p:txBody>
      </p:sp>
    </p:spTree>
    <p:extLst>
      <p:ext uri="{BB962C8B-B14F-4D97-AF65-F5344CB8AC3E}">
        <p14:creationId xmlns:p14="http://schemas.microsoft.com/office/powerpoint/2010/main" val="99923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2C2CB86F-6B88-4AD5-B435-EAE63F3E0A48}" type="slidenum">
              <a:rPr lang="el-GR" altLang="el-GR"/>
              <a:pPr/>
              <a:t>‹#›</a:t>
            </a:fld>
            <a:endParaRPr lang="el-GR" altLang="el-GR"/>
          </a:p>
        </p:txBody>
      </p:sp>
    </p:spTree>
    <p:extLst>
      <p:ext uri="{BB962C8B-B14F-4D97-AF65-F5344CB8AC3E}">
        <p14:creationId xmlns:p14="http://schemas.microsoft.com/office/powerpoint/2010/main" val="117096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3328169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3.3: Πρωτεΐνες – Ανόργανα στοιχεία</a:t>
            </a: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3445566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333983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329355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128202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33355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714112711"/>
      </p:ext>
    </p:extLst>
  </p:cSld>
  <p:clrMapOvr>
    <a:masterClrMapping/>
  </p:clrMapOvr>
  <p:transition>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00D4B15B-5074-42EC-9760-00D781F93325}" type="slidenum">
              <a:rPr lang="el-GR" altLang="el-GR"/>
              <a:pPr/>
              <a:t>‹#›</a:t>
            </a:fld>
            <a:endParaRPr lang="el-GR" altLang="el-GR"/>
          </a:p>
        </p:txBody>
      </p:sp>
    </p:spTree>
    <p:extLst>
      <p:ext uri="{BB962C8B-B14F-4D97-AF65-F5344CB8AC3E}">
        <p14:creationId xmlns:p14="http://schemas.microsoft.com/office/powerpoint/2010/main" val="755994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22305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960632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710060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410146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pPr>
              <a:defRPr/>
            </a:pPr>
            <a:endParaRPr 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1910955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2C2CB86F-6B88-4AD5-B435-EAE63F3E0A48}" type="slidenum">
              <a:rPr lang="el-GR" altLang="el-GR"/>
              <a:pPr/>
              <a:t>‹#›</a:t>
            </a:fld>
            <a:endParaRPr lang="el-GR" altLang="el-GR"/>
          </a:p>
        </p:txBody>
      </p:sp>
    </p:spTree>
    <p:extLst>
      <p:ext uri="{BB962C8B-B14F-4D97-AF65-F5344CB8AC3E}">
        <p14:creationId xmlns:p14="http://schemas.microsoft.com/office/powerpoint/2010/main" val="350203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282B1158-C2C1-4509-93FF-F5C7965A581B}" type="slidenum">
              <a:rPr lang="el-GR" altLang="el-GR"/>
              <a:pPr/>
              <a:t>‹#›</a:t>
            </a:fld>
            <a:endParaRPr lang="el-GR" altLang="el-GR"/>
          </a:p>
        </p:txBody>
      </p:sp>
    </p:spTree>
    <p:extLst>
      <p:ext uri="{BB962C8B-B14F-4D97-AF65-F5344CB8AC3E}">
        <p14:creationId xmlns:p14="http://schemas.microsoft.com/office/powerpoint/2010/main" val="110310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CADC6E4D-4BA2-4E2C-B0C1-C234E3B47900}" type="slidenum">
              <a:rPr lang="el-GR" altLang="el-GR"/>
              <a:pPr/>
              <a:t>‹#›</a:t>
            </a:fld>
            <a:endParaRPr lang="el-GR" altLang="el-GR"/>
          </a:p>
        </p:txBody>
      </p:sp>
    </p:spTree>
    <p:extLst>
      <p:ext uri="{BB962C8B-B14F-4D97-AF65-F5344CB8AC3E}">
        <p14:creationId xmlns:p14="http://schemas.microsoft.com/office/powerpoint/2010/main" val="274474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fld id="{4DCA49B3-DB48-47B7-BC6F-D7DD6DF95350}" type="slidenum">
              <a:rPr lang="el-GR" altLang="el-GR"/>
              <a:pPr/>
              <a:t>‹#›</a:t>
            </a:fld>
            <a:endParaRPr lang="el-GR" altLang="el-GR"/>
          </a:p>
        </p:txBody>
      </p:sp>
    </p:spTree>
    <p:extLst>
      <p:ext uri="{BB962C8B-B14F-4D97-AF65-F5344CB8AC3E}">
        <p14:creationId xmlns:p14="http://schemas.microsoft.com/office/powerpoint/2010/main" val="194065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fld id="{4B90B1A5-5D0C-4108-855C-6466541D418A}" type="slidenum">
              <a:rPr lang="el-GR" altLang="el-GR"/>
              <a:pPr/>
              <a:t>‹#›</a:t>
            </a:fld>
            <a:endParaRPr lang="el-GR" altLang="el-GR"/>
          </a:p>
        </p:txBody>
      </p:sp>
    </p:spTree>
    <p:extLst>
      <p:ext uri="{BB962C8B-B14F-4D97-AF65-F5344CB8AC3E}">
        <p14:creationId xmlns:p14="http://schemas.microsoft.com/office/powerpoint/2010/main" val="408399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fld id="{1B739F80-0ADF-47AB-B1DE-91AD02B61928}" type="slidenum">
              <a:rPr lang="el-GR" altLang="el-GR"/>
              <a:pPr/>
              <a:t>‹#›</a:t>
            </a:fld>
            <a:endParaRPr lang="el-GR" altLang="el-GR"/>
          </a:p>
        </p:txBody>
      </p:sp>
    </p:spTree>
    <p:extLst>
      <p:ext uri="{BB962C8B-B14F-4D97-AF65-F5344CB8AC3E}">
        <p14:creationId xmlns:p14="http://schemas.microsoft.com/office/powerpoint/2010/main" val="124905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304A9047-7FE3-4973-AB4C-F67E2CA1F40D}" type="slidenum">
              <a:rPr lang="el-GR" altLang="el-GR"/>
              <a:pPr/>
              <a:t>‹#›</a:t>
            </a:fld>
            <a:endParaRPr lang="el-GR" altLang="el-GR"/>
          </a:p>
        </p:txBody>
      </p:sp>
    </p:spTree>
    <p:extLst>
      <p:ext uri="{BB962C8B-B14F-4D97-AF65-F5344CB8AC3E}">
        <p14:creationId xmlns:p14="http://schemas.microsoft.com/office/powerpoint/2010/main" val="184617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4913AB3F-EC73-406F-941E-795EC7660FCF}" type="slidenum">
              <a:rPr lang="el-GR" altLang="el-GR"/>
              <a:pPr/>
              <a:t>‹#›</a:t>
            </a:fld>
            <a:endParaRPr lang="el-GR" altLang="el-GR"/>
          </a:p>
        </p:txBody>
      </p:sp>
    </p:spTree>
    <p:extLst>
      <p:ext uri="{BB962C8B-B14F-4D97-AF65-F5344CB8AC3E}">
        <p14:creationId xmlns:p14="http://schemas.microsoft.com/office/powerpoint/2010/main" val="26346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0"/>
                <a:cs typeface="Arial" charset="0"/>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Arial" charset="0"/>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fld id="{41B461CB-0028-46EC-9154-C3C2CA814363}"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1B461CB-0028-46EC-9154-C3C2CA814363}" type="slidenum">
              <a:rPr lang="el-GR" altLang="el-GR" smtClean="0"/>
              <a:pPr/>
              <a:t>‹#›</a:t>
            </a:fld>
            <a:endParaRPr lang="el-GR" altLang="el-GR"/>
          </a:p>
        </p:txBody>
      </p:sp>
    </p:spTree>
    <p:extLst>
      <p:ext uri="{BB962C8B-B14F-4D97-AF65-F5344CB8AC3E}">
        <p14:creationId xmlns:p14="http://schemas.microsoft.com/office/powerpoint/2010/main" val="201240999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hyperlink" Target="http://www.syppadremia.g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cripps.org" TargetMode="External"/><Relationship Id="rId5" Type="http://schemas.openxmlformats.org/officeDocument/2006/relationships/hyperlink" Target="http://www.healthandbloom.com" TargetMode="External"/><Relationship Id="rId4" Type="http://schemas.openxmlformats.org/officeDocument/2006/relationships/hyperlink" Target="http://www.fosavance.ae"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instanthealthyliving.com" TargetMode="External"/><Relationship Id="rId3" Type="http://schemas.openxmlformats.org/officeDocument/2006/relationships/hyperlink" Target="http://www.scripps.org" TargetMode="External"/><Relationship Id="rId7" Type="http://schemas.openxmlformats.org/officeDocument/2006/relationships/hyperlink" Target="http://www.hintyagi.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richinfoods.com" TargetMode="External"/><Relationship Id="rId5" Type="http://schemas.openxmlformats.org/officeDocument/2006/relationships/hyperlink" Target="http://www.aklaam.net" TargetMode="External"/><Relationship Id="rId4" Type="http://schemas.openxmlformats.org/officeDocument/2006/relationships/hyperlink" Target="http://www.atuttatesi.i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685800" y="1412875"/>
            <a:ext cx="7772400" cy="1079500"/>
          </a:xfrm>
        </p:spPr>
        <p:txBody>
          <a:bodyPr/>
          <a:lstStyle/>
          <a:p>
            <a:r>
              <a:rPr lang="el-GR" sz="5400" b="1" dirty="0">
                <a:solidFill>
                  <a:srgbClr val="5075BC"/>
                </a:solidFill>
              </a:rPr>
              <a:t>Αγωγή υγείας</a:t>
            </a:r>
            <a:endParaRPr lang="el-GR" sz="5400" dirty="0">
              <a:latin typeface="Calibri Light" charset="0"/>
              <a:ea typeface="MS PGothic" charset="0"/>
            </a:endParaRPr>
          </a:p>
        </p:txBody>
      </p:sp>
      <p:sp>
        <p:nvSpPr>
          <p:cNvPr id="3" name="Υπότιτλος 2"/>
          <p:cNvSpPr>
            <a:spLocks noGrp="1"/>
          </p:cNvSpPr>
          <p:nvPr>
            <p:ph type="subTitle" idx="1"/>
          </p:nvPr>
        </p:nvSpPr>
        <p:spPr>
          <a:xfrm>
            <a:off x="498475" y="2852738"/>
            <a:ext cx="8321675" cy="3529012"/>
          </a:xfrm>
        </p:spPr>
        <p:txBody>
          <a:bodyPr>
            <a:noAutofit/>
          </a:bodyPr>
          <a:lstStyle/>
          <a:p>
            <a:pPr>
              <a:defRPr/>
            </a:pPr>
            <a:r>
              <a:rPr lang="el-GR" sz="2800" b="1" dirty="0" smtClean="0">
                <a:latin typeface="+mj-lt"/>
                <a:ea typeface="+mj-ea"/>
                <a:cs typeface="+mj-cs"/>
              </a:rPr>
              <a:t>Ενότητα 3.3</a:t>
            </a:r>
            <a:r>
              <a:rPr lang="en-US" sz="2800" b="1" dirty="0" smtClean="0">
                <a:latin typeface="+mj-lt"/>
                <a:ea typeface="+mj-ea"/>
                <a:cs typeface="+mj-cs"/>
              </a:rPr>
              <a:t> </a:t>
            </a:r>
            <a:endParaRPr lang="el-GR" sz="2800" b="1" dirty="0">
              <a:latin typeface="+mj-lt"/>
              <a:ea typeface="+mj-ea"/>
              <a:cs typeface="+mj-cs"/>
            </a:endParaRPr>
          </a:p>
          <a:p>
            <a:pPr>
              <a:defRPr/>
            </a:pPr>
            <a:r>
              <a:rPr lang="el-GR" sz="4000" b="1" dirty="0" smtClean="0">
                <a:solidFill>
                  <a:srgbClr val="0070C0"/>
                </a:solidFill>
                <a:latin typeface="+mj-lt"/>
                <a:ea typeface="+mj-ea"/>
                <a:cs typeface="+mj-cs"/>
              </a:rPr>
              <a:t>Πρωτεΐνες – Ανόργανα στοιχεία</a:t>
            </a:r>
            <a:endParaRPr lang="el-GR" sz="4000" b="1" dirty="0">
              <a:solidFill>
                <a:srgbClr val="0070C0"/>
              </a:solidFill>
            </a:endParaRPr>
          </a:p>
          <a:p>
            <a:pPr>
              <a:defRPr/>
            </a:pPr>
            <a:endParaRPr lang="el-GR" sz="4400" dirty="0" smtClean="0"/>
          </a:p>
          <a:p>
            <a:pPr>
              <a:defRPr/>
            </a:pPr>
            <a:r>
              <a:rPr lang="el-GR" sz="2400" dirty="0" smtClean="0"/>
              <a:t>Ιουλία Νησιώτου, Καραγιάννη Αντωνία-Δήμητρα</a:t>
            </a:r>
          </a:p>
          <a:p>
            <a:pPr>
              <a:defRPr/>
            </a:pPr>
            <a:r>
              <a:rPr lang="el-GR" sz="2400" dirty="0" smtClean="0"/>
              <a:t>Σχολή Ανθρωπιστικών και Κοινωνικών Επιστημών  </a:t>
            </a:r>
          </a:p>
          <a:p>
            <a:pPr>
              <a:defRPr/>
            </a:pPr>
            <a:r>
              <a:rPr lang="el-GR" sz="2400" dirty="0" smtClean="0"/>
              <a:t>Παιδαγωγικό Τμήμα Ειδικής Αγωγής</a:t>
            </a:r>
            <a:endParaRPr lang="en-US" sz="2400" dirty="0" smtClean="0"/>
          </a:p>
          <a:p>
            <a:pPr>
              <a:defRPr/>
            </a:pPr>
            <a:endParaRPr lang="el-GR" sz="2800" dirty="0" smtClean="0"/>
          </a:p>
        </p:txBody>
      </p:sp>
      <p:pic>
        <p:nvPicPr>
          <p:cNvPr id="14339"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476250"/>
            <a:ext cx="424815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6198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Vegan-protein-foo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3144"/>
            <a:ext cx="4194398" cy="418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6" descr="protein-sourc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0394" y="1124743"/>
            <a:ext cx="4108701"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p:cNvSpPr>
            <a:spLocks noChangeArrowheads="1"/>
          </p:cNvSpPr>
          <p:nvPr/>
        </p:nvSpPr>
        <p:spPr bwMode="auto">
          <a:xfrm>
            <a:off x="2917637" y="5805264"/>
            <a:ext cx="369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4: </a:t>
            </a:r>
            <a:r>
              <a:rPr lang="el-GR" altLang="el-GR" sz="1800" dirty="0" smtClean="0">
                <a:latin typeface="+mn-lt"/>
              </a:rPr>
              <a:t>Φυτικές - Ζωικές Πρωτεΐνες</a:t>
            </a:r>
            <a:endParaRPr lang="en-US" altLang="el-GR" sz="1800" dirty="0">
              <a:latin typeface="+mn-lt"/>
            </a:endParaRPr>
          </a:p>
        </p:txBody>
      </p:sp>
      <p:sp>
        <p:nvSpPr>
          <p:cNvPr id="29700" name="Title 2"/>
          <p:cNvSpPr>
            <a:spLocks noGrp="1"/>
          </p:cNvSpPr>
          <p:nvPr>
            <p:ph type="title"/>
          </p:nvPr>
        </p:nvSpPr>
        <p:spPr>
          <a:xfrm>
            <a:off x="468313" y="260648"/>
            <a:ext cx="8229600" cy="782340"/>
          </a:xfrm>
        </p:spPr>
        <p:txBody>
          <a:bodyPr/>
          <a:lstStyle/>
          <a:p>
            <a:r>
              <a:rPr lang="el-GR" altLang="el-GR" dirty="0"/>
              <a:t>Πρωτεΐνες </a:t>
            </a:r>
            <a:r>
              <a:rPr lang="el-GR" altLang="el-GR" dirty="0" smtClean="0"/>
              <a:t>4/4</a:t>
            </a:r>
            <a:endParaRPr lang="en-US" altLang="el-G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2"/>
          <p:cNvSpPr>
            <a:spLocks noGrp="1"/>
          </p:cNvSpPr>
          <p:nvPr>
            <p:ph type="title"/>
          </p:nvPr>
        </p:nvSpPr>
        <p:spPr/>
        <p:txBody>
          <a:bodyPr/>
          <a:lstStyle/>
          <a:p>
            <a:r>
              <a:rPr lang="el-GR" altLang="el-GR" dirty="0" smtClean="0"/>
              <a:t>Ποιότητα των πρωτεϊνών</a:t>
            </a:r>
          </a:p>
        </p:txBody>
      </p:sp>
      <p:sp>
        <p:nvSpPr>
          <p:cNvPr id="12291" name="Θέση περιεχομένου 3"/>
          <p:cNvSpPr>
            <a:spLocks noGrp="1"/>
          </p:cNvSpPr>
          <p:nvPr>
            <p:ph idx="1"/>
          </p:nvPr>
        </p:nvSpPr>
        <p:spPr/>
        <p:txBody>
          <a:bodyPr/>
          <a:lstStyle/>
          <a:p>
            <a:r>
              <a:rPr lang="el-GR" altLang="el-GR" sz="2800" dirty="0" smtClean="0"/>
              <a:t>Μια πρωτεΐνη που περιέχει όλα τα απαραίτητα αμινοξέα ονομάζεται πλήρης πρωτεΐνη. </a:t>
            </a:r>
          </a:p>
          <a:p>
            <a:r>
              <a:rPr lang="el-GR" altLang="el-GR" sz="2800" dirty="0" smtClean="0"/>
              <a:t>Οι ζωικές πρωτεΐνες  έχουν υψηλότερη ποιότητα  συγκριτικά με τις φυτικές πρωτεΐνες, που υστερούν σε απαραίτητα αμινοξέα, αλλά και αυτές μπορούν να συμβάλουν στις ανάγκες του οργανισμού, αρκεί να περιέχουν αρκετή ποσότητα απαραίτητων αμινοξέων και να είναι εύληπτες.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614027" y="332656"/>
            <a:ext cx="8518401" cy="1151855"/>
          </a:xfrm>
        </p:spPr>
        <p:txBody>
          <a:bodyPr/>
          <a:lstStyle/>
          <a:p>
            <a:pPr>
              <a:spcBef>
                <a:spcPct val="20000"/>
              </a:spcBef>
            </a:pPr>
            <a:r>
              <a:rPr lang="el-GR" altLang="el-GR" sz="4000" dirty="0" smtClean="0"/>
              <a:t>Κατάταξη πρωτεϊνών </a:t>
            </a:r>
            <a:br>
              <a:rPr lang="el-GR" altLang="el-GR" sz="4000" dirty="0" smtClean="0"/>
            </a:br>
            <a:r>
              <a:rPr lang="el-GR" altLang="el-GR" sz="4000" dirty="0" smtClean="0"/>
              <a:t>ανάλογα με την ποιότητα </a:t>
            </a:r>
            <a:endParaRPr lang="el-GR" altLang="el-GR" sz="2000" dirty="0" smtClean="0"/>
          </a:p>
        </p:txBody>
      </p:sp>
      <p:sp>
        <p:nvSpPr>
          <p:cNvPr id="31746" name="Θέση περιεχομένου 2"/>
          <p:cNvSpPr>
            <a:spLocks noGrp="1"/>
          </p:cNvSpPr>
          <p:nvPr>
            <p:ph idx="1"/>
          </p:nvPr>
        </p:nvSpPr>
        <p:spPr>
          <a:xfrm>
            <a:off x="755576" y="1628800"/>
            <a:ext cx="3394720" cy="4525963"/>
          </a:xfrm>
        </p:spPr>
        <p:txBody>
          <a:bodyPr/>
          <a:lstStyle/>
          <a:p>
            <a:r>
              <a:rPr lang="el-GR" altLang="el-GR" sz="2800" dirty="0" smtClean="0"/>
              <a:t>Αυγά</a:t>
            </a:r>
          </a:p>
          <a:p>
            <a:r>
              <a:rPr lang="el-GR" altLang="el-GR" sz="2800" dirty="0" smtClean="0"/>
              <a:t>Ψάρια</a:t>
            </a:r>
          </a:p>
          <a:p>
            <a:r>
              <a:rPr lang="el-GR" altLang="el-GR" sz="2800" dirty="0" smtClean="0"/>
              <a:t>Βοδινό κρέας</a:t>
            </a:r>
          </a:p>
          <a:p>
            <a:r>
              <a:rPr lang="el-GR" altLang="el-GR" sz="2800" dirty="0" smtClean="0"/>
              <a:t>Γάλα αγελάδας</a:t>
            </a:r>
          </a:p>
          <a:p>
            <a:r>
              <a:rPr lang="el-GR" altLang="el-GR" sz="2800" dirty="0" smtClean="0"/>
              <a:t>Ρύζι</a:t>
            </a:r>
          </a:p>
          <a:p>
            <a:r>
              <a:rPr lang="el-GR" altLang="el-GR" sz="2800" dirty="0" smtClean="0"/>
              <a:t>Αλεύρι</a:t>
            </a:r>
          </a:p>
          <a:p>
            <a:r>
              <a:rPr lang="el-GR" altLang="el-GR" sz="2800" dirty="0" smtClean="0"/>
              <a:t>Φιστίκια </a:t>
            </a:r>
          </a:p>
          <a:p>
            <a:r>
              <a:rPr lang="el-GR" altLang="el-GR" sz="2800" dirty="0" smtClean="0"/>
              <a:t>Φασόλια </a:t>
            </a:r>
          </a:p>
          <a:p>
            <a:r>
              <a:rPr lang="el-GR" altLang="el-GR" sz="2800" dirty="0" smtClean="0"/>
              <a:t>Πατάτες</a:t>
            </a:r>
          </a:p>
          <a:p>
            <a:pPr>
              <a:buFont typeface="Arial" panose="020B0604020202020204" pitchFamily="34" charset="0"/>
              <a:buNone/>
            </a:pPr>
            <a:r>
              <a:rPr lang="el-GR" altLang="el-GR" sz="2800" dirty="0" smtClean="0"/>
              <a:t> </a:t>
            </a:r>
          </a:p>
        </p:txBody>
      </p:sp>
      <p:sp>
        <p:nvSpPr>
          <p:cNvPr id="2" name="Ορθογώνιο 1"/>
          <p:cNvSpPr/>
          <p:nvPr/>
        </p:nvSpPr>
        <p:spPr>
          <a:xfrm>
            <a:off x="4283968" y="5301208"/>
            <a:ext cx="4572000" cy="1077218"/>
          </a:xfrm>
          <a:prstGeom prst="rect">
            <a:avLst/>
          </a:prstGeom>
        </p:spPr>
        <p:txBody>
          <a:bodyPr>
            <a:spAutoFit/>
          </a:bodyPr>
          <a:lstStyle/>
          <a:p>
            <a:r>
              <a:rPr lang="el-GR" altLang="el-GR" sz="1600" dirty="0" smtClean="0">
                <a:solidFill>
                  <a:srgbClr val="000000"/>
                </a:solidFill>
                <a:latin typeface="+mn-lt"/>
              </a:rPr>
              <a:t>Πηγή</a:t>
            </a:r>
            <a:r>
              <a:rPr lang="el-GR" altLang="el-GR" sz="1600" dirty="0">
                <a:solidFill>
                  <a:srgbClr val="000000"/>
                </a:solidFill>
                <a:latin typeface="+mn-lt"/>
              </a:rPr>
              <a:t>: Διατροφή για Υγεία, Άσκηση και Αθλητισμό, </a:t>
            </a:r>
            <a:r>
              <a:rPr lang="el-GR" altLang="el-GR" sz="1600" dirty="0" err="1">
                <a:solidFill>
                  <a:srgbClr val="000000"/>
                </a:solidFill>
                <a:latin typeface="+mn-lt"/>
              </a:rPr>
              <a:t>Μ.Χασαπίδου</a:t>
            </a:r>
            <a:r>
              <a:rPr lang="el-GR" altLang="el-GR" sz="1600" dirty="0" smtClean="0">
                <a:solidFill>
                  <a:srgbClr val="000000"/>
                </a:solidFill>
                <a:latin typeface="+mn-lt"/>
              </a:rPr>
              <a:t>&amp; </a:t>
            </a:r>
            <a:r>
              <a:rPr lang="el-GR" altLang="el-GR" sz="1600" dirty="0" err="1">
                <a:solidFill>
                  <a:srgbClr val="000000"/>
                </a:solidFill>
                <a:latin typeface="+mn-lt"/>
              </a:rPr>
              <a:t>Α.Φαχαντίδου</a:t>
            </a:r>
            <a:r>
              <a:rPr lang="el-GR" altLang="el-GR" sz="1600" dirty="0">
                <a:solidFill>
                  <a:srgbClr val="000000"/>
                </a:solidFill>
                <a:latin typeface="+mn-lt"/>
              </a:rPr>
              <a:t>, </a:t>
            </a:r>
            <a:endParaRPr lang="el-GR" altLang="el-GR" sz="1600" dirty="0" smtClean="0">
              <a:solidFill>
                <a:srgbClr val="000000"/>
              </a:solidFill>
              <a:latin typeface="+mn-lt"/>
            </a:endParaRPr>
          </a:p>
          <a:p>
            <a:r>
              <a:rPr lang="en-US" altLang="el-GR" sz="1600" dirty="0" smtClean="0">
                <a:solidFill>
                  <a:srgbClr val="000000"/>
                </a:solidFill>
                <a:latin typeface="+mn-lt"/>
              </a:rPr>
              <a:t>University </a:t>
            </a:r>
            <a:r>
              <a:rPr lang="en-US" altLang="el-GR" sz="1600" dirty="0">
                <a:solidFill>
                  <a:srgbClr val="000000"/>
                </a:solidFill>
                <a:latin typeface="+mn-lt"/>
              </a:rPr>
              <a:t>Studio Press</a:t>
            </a:r>
            <a:r>
              <a:rPr lang="el-GR" altLang="el-GR" sz="1600" dirty="0">
                <a:solidFill>
                  <a:srgbClr val="000000"/>
                </a:solidFill>
                <a:latin typeface="+mn-lt"/>
              </a:rPr>
              <a:t>, Θεσσαλονίκη, 2002</a:t>
            </a:r>
            <a:br>
              <a:rPr lang="el-GR" altLang="el-GR" sz="1600" dirty="0">
                <a:solidFill>
                  <a:srgbClr val="000000"/>
                </a:solidFill>
                <a:latin typeface="+mn-lt"/>
              </a:rPr>
            </a:br>
            <a:endParaRPr lang="el-GR" sz="16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457200" y="116632"/>
            <a:ext cx="8229600" cy="1498600"/>
          </a:xfrm>
        </p:spPr>
        <p:txBody>
          <a:bodyPr/>
          <a:lstStyle/>
          <a:p>
            <a:pPr>
              <a:lnSpc>
                <a:spcPct val="115000"/>
              </a:lnSpc>
            </a:pPr>
            <a:r>
              <a:rPr lang="el-GR" altLang="el-GR" sz="3200" dirty="0" smtClean="0">
                <a:cs typeface="Times New Roman" panose="02020603050405020304" pitchFamily="18" charset="0"/>
              </a:rPr>
              <a:t>Συμμετοχή τροφίμων στην περιεκτικότητα σε πρωτεΐνες της δίαιτας δυτικού τύπου</a:t>
            </a:r>
            <a:endParaRPr lang="el-GR" altLang="el-GR" sz="1400" dirty="0" smtClean="0"/>
          </a:p>
        </p:txBody>
      </p:sp>
      <p:pic>
        <p:nvPicPr>
          <p:cNvPr id="32770" name="Θέση περιεχομένου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839751"/>
            <a:ext cx="8229600" cy="3389449"/>
          </a:xfrm>
        </p:spPr>
      </p:pic>
      <p:sp>
        <p:nvSpPr>
          <p:cNvPr id="32771" name="TextBox 1"/>
          <p:cNvSpPr txBox="1">
            <a:spLocks noChangeArrowheads="1"/>
          </p:cNvSpPr>
          <p:nvPr/>
        </p:nvSpPr>
        <p:spPr bwMode="auto">
          <a:xfrm>
            <a:off x="430640" y="5517232"/>
            <a:ext cx="3565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smtClean="0">
                <a:latin typeface="+mn-lt"/>
              </a:rPr>
              <a:t>Εικόνα 5: Τροφές &amp; περιεκτικότητα σε πρωτεΐνες </a:t>
            </a:r>
            <a:endParaRPr lang="en-US" altLang="el-GR" sz="1600" dirty="0">
              <a:latin typeface="+mn-lt"/>
            </a:endParaRPr>
          </a:p>
        </p:txBody>
      </p:sp>
      <p:sp>
        <p:nvSpPr>
          <p:cNvPr id="2" name="Ορθογώνιο 1"/>
          <p:cNvSpPr/>
          <p:nvPr/>
        </p:nvSpPr>
        <p:spPr>
          <a:xfrm>
            <a:off x="4499992" y="5517232"/>
            <a:ext cx="4572000" cy="738664"/>
          </a:xfrm>
          <a:prstGeom prst="rect">
            <a:avLst/>
          </a:prstGeom>
        </p:spPr>
        <p:txBody>
          <a:bodyPr>
            <a:spAutoFit/>
          </a:bodyPr>
          <a:lstStyle/>
          <a:p>
            <a:r>
              <a:rPr lang="el-GR" altLang="el-GR" sz="1400" dirty="0">
                <a:solidFill>
                  <a:srgbClr val="000000"/>
                </a:solidFill>
                <a:latin typeface="+mn-lt"/>
              </a:rPr>
              <a:t>Πηγή: Διατροφή για Υγεία, Άσκηση και Αθλητισμό, </a:t>
            </a:r>
            <a:r>
              <a:rPr lang="el-GR" altLang="el-GR" sz="1400" dirty="0" err="1">
                <a:solidFill>
                  <a:srgbClr val="000000"/>
                </a:solidFill>
                <a:latin typeface="+mn-lt"/>
              </a:rPr>
              <a:t>Μ.Χασαπίδου</a:t>
            </a:r>
            <a:r>
              <a:rPr lang="el-GR" altLang="el-GR" sz="1400" dirty="0">
                <a:solidFill>
                  <a:srgbClr val="000000"/>
                </a:solidFill>
                <a:latin typeface="+mn-lt"/>
              </a:rPr>
              <a:t>&amp;  </a:t>
            </a:r>
            <a:r>
              <a:rPr lang="el-GR" altLang="el-GR" sz="1400" dirty="0" err="1">
                <a:solidFill>
                  <a:srgbClr val="000000"/>
                </a:solidFill>
                <a:latin typeface="+mn-lt"/>
              </a:rPr>
              <a:t>Α.Φαχαντίδου</a:t>
            </a:r>
            <a:r>
              <a:rPr lang="el-GR" altLang="el-GR" sz="1400" dirty="0">
                <a:solidFill>
                  <a:srgbClr val="000000"/>
                </a:solidFill>
                <a:latin typeface="+mn-lt"/>
              </a:rPr>
              <a:t>, </a:t>
            </a:r>
            <a:r>
              <a:rPr lang="en-US" altLang="el-GR" sz="1400" dirty="0">
                <a:solidFill>
                  <a:srgbClr val="000000"/>
                </a:solidFill>
                <a:latin typeface="+mn-lt"/>
              </a:rPr>
              <a:t>University Studio Press</a:t>
            </a:r>
            <a:r>
              <a:rPr lang="el-GR" altLang="el-GR" sz="1400" dirty="0">
                <a:solidFill>
                  <a:srgbClr val="000000"/>
                </a:solidFill>
                <a:latin typeface="+mn-lt"/>
              </a:rPr>
              <a:t>, Θεσσαλονίκη, 2002</a:t>
            </a:r>
            <a:endParaRPr lang="el-GR" sz="14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2"/>
          <p:cNvSpPr>
            <a:spLocks noGrp="1"/>
          </p:cNvSpPr>
          <p:nvPr>
            <p:ph type="title"/>
          </p:nvPr>
        </p:nvSpPr>
        <p:spPr/>
        <p:txBody>
          <a:bodyPr/>
          <a:lstStyle/>
          <a:p>
            <a:r>
              <a:rPr lang="el-GR" altLang="el-GR" dirty="0"/>
              <a:t>Αμινοξέα  </a:t>
            </a:r>
            <a:r>
              <a:rPr lang="el-GR" altLang="el-GR" dirty="0" smtClean="0"/>
              <a:t>2/2</a:t>
            </a:r>
          </a:p>
        </p:txBody>
      </p:sp>
      <p:sp>
        <p:nvSpPr>
          <p:cNvPr id="4" name="Θέση περιεχομένου 3"/>
          <p:cNvSpPr>
            <a:spLocks noGrp="1"/>
          </p:cNvSpPr>
          <p:nvPr>
            <p:ph idx="1"/>
          </p:nvPr>
        </p:nvSpPr>
        <p:spPr/>
        <p:txBody>
          <a:bodyPr/>
          <a:lstStyle/>
          <a:p>
            <a:r>
              <a:rPr lang="el-GR" altLang="el-GR" sz="2800" dirty="0" smtClean="0"/>
              <a:t>Μετά την απορρόφησή τους από έντερο, οι πρωτεΐνες των τροφών  </a:t>
            </a:r>
            <a:r>
              <a:rPr lang="el-GR" altLang="el-GR" sz="2800" dirty="0" err="1" smtClean="0"/>
              <a:t>αποδομούνται</a:t>
            </a:r>
            <a:r>
              <a:rPr lang="el-GR" altLang="el-GR" sz="2800" dirty="0" smtClean="0"/>
              <a:t> σε αμινοξέα, τα οποία προσλαμβάνονται από τους ιστούς που συνθέτουν τις πρωτεΐνες  του ανθρώπου (π.χ. κολλαγόνο, αιμοσφαιρίνη, ένζυμα, ορμόνες). </a:t>
            </a:r>
          </a:p>
          <a:p>
            <a:r>
              <a:rPr lang="el-GR" altLang="el-GR" sz="2800" dirty="0" smtClean="0"/>
              <a:t>Η περίσσεια τους, είτε μετατρέπεται σε </a:t>
            </a:r>
            <a:r>
              <a:rPr lang="el-GR" altLang="el-GR" sz="2800" b="1" dirty="0" smtClean="0"/>
              <a:t>ουρία</a:t>
            </a:r>
            <a:r>
              <a:rPr lang="el-GR" altLang="el-GR" sz="2800" dirty="0" smtClean="0"/>
              <a:t> και αποβάλλεται από τους </a:t>
            </a:r>
            <a:r>
              <a:rPr lang="el-GR" altLang="el-GR" sz="2800" dirty="0" err="1" smtClean="0"/>
              <a:t>νεφρούς</a:t>
            </a:r>
            <a:r>
              <a:rPr lang="el-GR" altLang="el-GR" sz="2800" dirty="0" smtClean="0"/>
              <a:t>, είτε μετατρέπεται σε λίπος.</a:t>
            </a:r>
          </a:p>
          <a:p>
            <a:endParaRPr lang="el-GR" altLang="el-G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p:txBody>
          <a:bodyPr/>
          <a:lstStyle/>
          <a:p>
            <a:r>
              <a:rPr lang="el-GR" altLang="el-GR" dirty="0" smtClean="0"/>
              <a:t>ΠΡΩΤΕΪΝΕΣ &amp; ΔΙΑΤΡΟΦΗ 1/2</a:t>
            </a:r>
          </a:p>
        </p:txBody>
      </p:sp>
      <p:sp>
        <p:nvSpPr>
          <p:cNvPr id="34818" name="Θέση περιεχομένου 2"/>
          <p:cNvSpPr>
            <a:spLocks noGrp="1"/>
          </p:cNvSpPr>
          <p:nvPr>
            <p:ph idx="1"/>
          </p:nvPr>
        </p:nvSpPr>
        <p:spPr/>
        <p:txBody>
          <a:bodyPr/>
          <a:lstStyle/>
          <a:p>
            <a:r>
              <a:rPr lang="el-GR" altLang="el-GR" smtClean="0"/>
              <a:t>Μόνο 10 – 15% της ολικής πρόσληψης ενέργειας, δηλ. των θερμίδων της τροφής, πρέπει να προέρχεται από πρωτεΐνες.</a:t>
            </a:r>
          </a:p>
          <a:p>
            <a:r>
              <a:rPr lang="el-GR" altLang="el-GR" smtClean="0"/>
              <a:t> Αυξημένη πρόσληψη σε πρωτεΐνες χρειάζονται  τα παιδιά διότι αναπτύσσονται και οι εγκυμονούσες.</a:t>
            </a:r>
          </a:p>
          <a:p>
            <a:r>
              <a:rPr lang="el-GR" altLang="el-GR" smtClean="0"/>
              <a:t>Αυξημένη πρόσληψη πρέπει να κάνουν οι αθλητές.</a:t>
            </a:r>
          </a:p>
          <a:p>
            <a:endParaRPr lang="el-GR" altLang="el-G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p:txBody>
          <a:bodyPr/>
          <a:lstStyle/>
          <a:p>
            <a:r>
              <a:rPr lang="el-GR" altLang="el-GR" dirty="0" smtClean="0"/>
              <a:t>ΠΡΩΤΕΪΝΕΣ &amp; ΔΙΑΤΡΟΦΗ 2/2</a:t>
            </a:r>
          </a:p>
        </p:txBody>
      </p:sp>
      <p:sp>
        <p:nvSpPr>
          <p:cNvPr id="3" name="Θέση περιεχομένου 2"/>
          <p:cNvSpPr>
            <a:spLocks noGrp="1"/>
          </p:cNvSpPr>
          <p:nvPr>
            <p:ph idx="1"/>
          </p:nvPr>
        </p:nvSpPr>
        <p:spPr>
          <a:xfrm>
            <a:off x="457200" y="981075"/>
            <a:ext cx="8229600" cy="5145088"/>
          </a:xfrm>
        </p:spPr>
        <p:txBody>
          <a:bodyPr/>
          <a:lstStyle/>
          <a:p>
            <a:pPr marL="0" indent="0">
              <a:buFont typeface="Arial" panose="020B0604020202020204" pitchFamily="34" charset="0"/>
              <a:buNone/>
            </a:pPr>
            <a:endParaRPr lang="el-GR" altLang="el-GR" sz="2800" b="1" dirty="0" smtClean="0"/>
          </a:p>
          <a:p>
            <a:r>
              <a:rPr lang="el-GR" altLang="el-GR" sz="2800" b="1" dirty="0" smtClean="0"/>
              <a:t>Ενεργειακή αξία: 4 </a:t>
            </a:r>
            <a:r>
              <a:rPr lang="en-US" altLang="el-GR" sz="2800" b="1" dirty="0" smtClean="0"/>
              <a:t>kcal</a:t>
            </a:r>
            <a:r>
              <a:rPr lang="el-GR" altLang="el-GR" sz="2800" b="1" dirty="0" smtClean="0"/>
              <a:t> / </a:t>
            </a:r>
            <a:r>
              <a:rPr lang="en-US" altLang="el-GR" sz="2800" b="1" dirty="0" smtClean="0"/>
              <a:t>gr</a:t>
            </a:r>
            <a:r>
              <a:rPr lang="el-GR" altLang="el-GR" sz="2800" b="1" dirty="0" smtClean="0"/>
              <a:t>, </a:t>
            </a:r>
            <a:r>
              <a:rPr lang="el-GR" altLang="el-GR" sz="2800" dirty="0" smtClean="0"/>
              <a:t>δηλ. ένα γραμμάριο λευκώματος κατά την καύση του παρέχει 4 θερμίδες.</a:t>
            </a:r>
          </a:p>
          <a:p>
            <a:r>
              <a:rPr lang="el-GR" altLang="el-GR" sz="2800" dirty="0" smtClean="0"/>
              <a:t> Οι πρωτεΐνες δεν μπορούν να αποθηκευτούν σαν εφεδρεία στο σώμα, αντίθετα με τα λίπη και τους υδατάνθρακες. </a:t>
            </a:r>
          </a:p>
          <a:p>
            <a:r>
              <a:rPr lang="el-GR" altLang="el-GR" sz="2800" dirty="0" err="1" smtClean="0"/>
              <a:t>Γι</a:t>
            </a:r>
            <a:r>
              <a:rPr lang="ja-JP" altLang="el-GR" sz="2800" dirty="0" smtClean="0"/>
              <a:t>’</a:t>
            </a:r>
            <a:r>
              <a:rPr lang="el-GR" altLang="ja-JP" sz="2800" dirty="0" smtClean="0"/>
              <a:t> αυτό το λόγο πρέπει να τις προσλαμβάνουμε ανά 3-4 ώρες, καλύτερα από πλήρεις πηγές, δηλαδή από τρόφιμα που περιέχουν και τα 9 ουσιώδη αμινοξέα (πχ. κρέας, αυγό, γάλα). </a:t>
            </a:r>
          </a:p>
          <a:p>
            <a:pPr marL="0" indent="0"/>
            <a:endParaRPr lang="el-GR" altLang="el-GR" sz="2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468313" y="404664"/>
            <a:ext cx="8229600" cy="720427"/>
          </a:xfrm>
        </p:spPr>
        <p:txBody>
          <a:bodyPr>
            <a:noAutofit/>
          </a:bodyPr>
          <a:lstStyle/>
          <a:p>
            <a:pPr eaLnBrk="1" hangingPunct="1"/>
            <a:r>
              <a:rPr lang="el-GR" altLang="el-GR" dirty="0" smtClean="0"/>
              <a:t>ΑΝΟΡΓΑΝΑ ΣΤΟΙΧΕΙΑ</a:t>
            </a:r>
            <a:endParaRPr lang="el-GR" altLang="el-GR" sz="4800" u="sng" dirty="0" smtClean="0"/>
          </a:p>
        </p:txBody>
      </p:sp>
      <p:sp>
        <p:nvSpPr>
          <p:cNvPr id="36866" name="Content Placeholder 1"/>
          <p:cNvSpPr>
            <a:spLocks noGrp="1"/>
          </p:cNvSpPr>
          <p:nvPr>
            <p:ph idx="1"/>
          </p:nvPr>
        </p:nvSpPr>
        <p:spPr>
          <a:xfrm>
            <a:off x="468313" y="1556792"/>
            <a:ext cx="8229600" cy="4525963"/>
          </a:xfrm>
        </p:spPr>
        <p:txBody>
          <a:bodyPr/>
          <a:lstStyle/>
          <a:p>
            <a:r>
              <a:rPr lang="el-GR" altLang="el-GR" dirty="0" smtClean="0"/>
              <a:t>Είναι απαραίτητα για τη δόμηση νέων ιστών και συμμετέχουν σε όλες τις ζωτικές λειτουργίες του οργανισμού  (νευρική διέγερση, μυϊκή συστολή, λειτουργία ενζύμων κλπ.).  </a:t>
            </a:r>
          </a:p>
          <a:p>
            <a:r>
              <a:rPr lang="el-GR" altLang="el-GR" dirty="0" smtClean="0"/>
              <a:t>Τα βασικότερα ανόργανα στοιχεία είναι το </a:t>
            </a:r>
            <a:r>
              <a:rPr lang="el-GR" altLang="el-GR" b="1" dirty="0" smtClean="0"/>
              <a:t>ασβέστιο, ο φώσφορος και ο σίδηρος.</a:t>
            </a:r>
            <a:endParaRPr lang="en-US" altLang="el-GR"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p:cNvSpPr>
          <p:nvPr>
            <p:ph type="title"/>
          </p:nvPr>
        </p:nvSpPr>
        <p:spPr/>
        <p:txBody>
          <a:bodyPr/>
          <a:lstStyle/>
          <a:p>
            <a:pPr eaLnBrk="1" hangingPunct="1"/>
            <a:r>
              <a:rPr lang="el-GR" altLang="el-GR" dirty="0" smtClean="0"/>
              <a:t>ΣΙΔΗΡΟΣ</a:t>
            </a:r>
            <a:r>
              <a:rPr lang="en-US" altLang="el-GR" dirty="0" smtClean="0"/>
              <a:t> Fe</a:t>
            </a:r>
            <a:endParaRPr lang="el-GR" altLang="el-GR" dirty="0" smtClean="0"/>
          </a:p>
        </p:txBody>
      </p:sp>
      <p:sp>
        <p:nvSpPr>
          <p:cNvPr id="37890" name="Rectangle 3"/>
          <p:cNvSpPr>
            <a:spLocks noGrp="1" noRot="1" noChangeArrowheads="1"/>
          </p:cNvSpPr>
          <p:nvPr>
            <p:ph idx="1"/>
          </p:nvPr>
        </p:nvSpPr>
        <p:spPr/>
        <p:txBody>
          <a:bodyPr/>
          <a:lstStyle/>
          <a:p>
            <a:pPr eaLnBrk="1" hangingPunct="1"/>
            <a:r>
              <a:rPr lang="el-GR" altLang="el-GR" smtClean="0"/>
              <a:t>Ο σίδηρος είναι βασικό συστατικό της αιμοσφαιρίνης και η έλλειψή του προκαλεί την εμφάνιση αναιμίας (Σιδηροπενική αναιμία).</a:t>
            </a:r>
          </a:p>
          <a:p>
            <a:pPr eaLnBrk="1" hangingPunct="1"/>
            <a:r>
              <a:rPr lang="el-GR" altLang="el-GR" smtClean="0"/>
              <a:t>Κόκκινα κρέατα, συκώτι, κρόκος αυγού, όσπρια, πράσινα λαχανικά, καρύδια.</a:t>
            </a:r>
          </a:p>
          <a:p>
            <a:pPr eaLnBrk="1" hangingPunct="1"/>
            <a:r>
              <a:rPr lang="el-GR" altLang="el-GR" smtClean="0"/>
              <a:t>Ημερήσιες ανάγκες σε σίδηρο: 15 </a:t>
            </a:r>
            <a:r>
              <a:rPr lang="en-US" altLang="el-GR" smtClean="0"/>
              <a:t>mg</a:t>
            </a:r>
            <a:r>
              <a:rPr lang="el-GR" altLang="el-GR" smtClean="0"/>
              <a:t> / ημέρα.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sicklecell_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078218" cy="44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3"/>
          <p:cNvSpPr>
            <a:spLocks noGrp="1"/>
          </p:cNvSpPr>
          <p:nvPr>
            <p:ph type="title"/>
          </p:nvPr>
        </p:nvSpPr>
        <p:spPr>
          <a:xfrm>
            <a:off x="457200" y="274638"/>
            <a:ext cx="8229600" cy="633412"/>
          </a:xfrm>
        </p:spPr>
        <p:txBody>
          <a:bodyPr/>
          <a:lstStyle/>
          <a:p>
            <a:r>
              <a:rPr lang="el-GR" altLang="el-GR" sz="3600" dirty="0" smtClean="0"/>
              <a:t>ΕΡΥΘΡΑ ΑΙΜΟΣΦΑΙΡΙΑ &amp; ΣΙΔΗΡΟΣ 1/2</a:t>
            </a:r>
            <a:endParaRPr lang="en-US" altLang="el-GR" sz="3600" dirty="0" smtClean="0"/>
          </a:p>
        </p:txBody>
      </p:sp>
      <p:sp>
        <p:nvSpPr>
          <p:cNvPr id="38917" name="TextBox 2"/>
          <p:cNvSpPr txBox="1">
            <a:spLocks noChangeArrowheads="1"/>
          </p:cNvSpPr>
          <p:nvPr/>
        </p:nvSpPr>
        <p:spPr bwMode="auto">
          <a:xfrm>
            <a:off x="2699792" y="5898181"/>
            <a:ext cx="31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6: Ερυθρά αιμοσφαίρια</a:t>
            </a:r>
            <a:endParaRPr lang="en-US" altLang="el-GR" sz="18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 Τίτλος"/>
          <p:cNvSpPr>
            <a:spLocks noGrp="1"/>
          </p:cNvSpPr>
          <p:nvPr>
            <p:ph type="title"/>
          </p:nvPr>
        </p:nvSpPr>
        <p:spPr>
          <a:xfrm>
            <a:off x="457200" y="274638"/>
            <a:ext cx="8229600" cy="706090"/>
          </a:xfrm>
        </p:spPr>
        <p:txBody>
          <a:bodyPr/>
          <a:lstStyle/>
          <a:p>
            <a:pPr eaLnBrk="1" hangingPunct="1"/>
            <a:r>
              <a:rPr lang="el-GR" altLang="el-GR" dirty="0" smtClean="0"/>
              <a:t>Πρωτεΐνες 1/4</a:t>
            </a:r>
          </a:p>
        </p:txBody>
      </p:sp>
      <p:sp>
        <p:nvSpPr>
          <p:cNvPr id="21506" name="3 - Θέση περιεχομένου"/>
          <p:cNvSpPr>
            <a:spLocks noGrp="1"/>
          </p:cNvSpPr>
          <p:nvPr>
            <p:ph idx="1"/>
          </p:nvPr>
        </p:nvSpPr>
        <p:spPr>
          <a:xfrm>
            <a:off x="611559" y="1524000"/>
            <a:ext cx="4189041" cy="4525963"/>
          </a:xfrm>
        </p:spPr>
        <p:txBody>
          <a:bodyPr/>
          <a:lstStyle/>
          <a:p>
            <a:pPr eaLnBrk="1" hangingPunct="1">
              <a:lnSpc>
                <a:spcPct val="80000"/>
              </a:lnSpc>
            </a:pPr>
            <a:r>
              <a:rPr lang="el-GR" altLang="el-GR" sz="3000" dirty="0" smtClean="0"/>
              <a:t>Δομικό στοιχείο κυττάρων, αντισωμάτων, ενζύμων, ορμονών</a:t>
            </a:r>
          </a:p>
          <a:p>
            <a:pPr eaLnBrk="1" hangingPunct="1">
              <a:lnSpc>
                <a:spcPct val="80000"/>
              </a:lnSpc>
            </a:pPr>
            <a:r>
              <a:rPr lang="el-GR" altLang="el-GR" sz="3000" dirty="0" smtClean="0"/>
              <a:t>Περιέχουν υδρογόνο, οξυγόνο, άζωτο </a:t>
            </a:r>
          </a:p>
          <a:p>
            <a:pPr eaLnBrk="1" hangingPunct="1">
              <a:lnSpc>
                <a:spcPct val="80000"/>
              </a:lnSpc>
            </a:pPr>
            <a:r>
              <a:rPr lang="el-GR" altLang="el-GR" sz="3000" dirty="0" smtClean="0"/>
              <a:t>Δομική μονάδα το </a:t>
            </a:r>
            <a:r>
              <a:rPr lang="el-GR" altLang="el-GR" sz="3000" dirty="0" err="1" smtClean="0"/>
              <a:t>αμινοξύ</a:t>
            </a:r>
            <a:endParaRPr lang="el-GR" altLang="el-GR" sz="3000" dirty="0" smtClean="0"/>
          </a:p>
          <a:p>
            <a:pPr eaLnBrk="1" hangingPunct="1">
              <a:lnSpc>
                <a:spcPct val="80000"/>
              </a:lnSpc>
            </a:pPr>
            <a:r>
              <a:rPr lang="el-GR" altLang="el-GR" sz="3000" dirty="0" err="1" smtClean="0"/>
              <a:t>Πεπτιδικοί</a:t>
            </a:r>
            <a:r>
              <a:rPr lang="el-GR" altLang="el-GR" sz="3000" dirty="0" smtClean="0"/>
              <a:t> δεσμοί</a:t>
            </a:r>
          </a:p>
        </p:txBody>
      </p:sp>
      <p:pic>
        <p:nvPicPr>
          <p:cNvPr id="21507" name="Picture 1" descr="cau-truc-phan-tu-protein-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92200"/>
            <a:ext cx="3884863" cy="47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6156176" y="5916736"/>
            <a:ext cx="2006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1: </a:t>
            </a:r>
            <a:r>
              <a:rPr lang="el-GR" altLang="el-GR" sz="1800" dirty="0" smtClean="0">
                <a:latin typeface="+mn-lt"/>
              </a:rPr>
              <a:t>Πρωτεΐνη</a:t>
            </a:r>
            <a:endParaRPr lang="en-US" altLang="el-GR" sz="18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468313" y="0"/>
            <a:ext cx="8229600" cy="836613"/>
          </a:xfrm>
        </p:spPr>
        <p:txBody>
          <a:bodyPr/>
          <a:lstStyle/>
          <a:p>
            <a:r>
              <a:rPr lang="el-GR" altLang="el-GR" sz="3200" dirty="0"/>
              <a:t>ΕΡΥΘΡΑ ΑΙΜΟΣΦΑΙΡΙΑ &amp; ΣΙΔΗΡΟΣ </a:t>
            </a:r>
            <a:r>
              <a:rPr lang="el-GR" altLang="el-GR" sz="3200" dirty="0" smtClean="0"/>
              <a:t>2/2</a:t>
            </a:r>
            <a:endParaRPr lang="en-US" altLang="el-GR" sz="3200" dirty="0" smtClean="0"/>
          </a:p>
        </p:txBody>
      </p:sp>
      <p:pic>
        <p:nvPicPr>
          <p:cNvPr id="138244" name="Picture 4" descr="img1_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5520" b="25520"/>
          <a:stretch>
            <a:fillRect/>
          </a:stretch>
        </p:blipFill>
        <p:spPr>
          <a:xfrm>
            <a:off x="457200" y="981075"/>
            <a:ext cx="7427168" cy="4643413"/>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9940" name="Rectangle 3"/>
          <p:cNvSpPr>
            <a:spLocks noChangeArrowheads="1"/>
          </p:cNvSpPr>
          <p:nvPr/>
        </p:nvSpPr>
        <p:spPr bwMode="auto">
          <a:xfrm>
            <a:off x="2699792" y="5877272"/>
            <a:ext cx="31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7: Ερυθρά αιμοσφαίρια</a:t>
            </a:r>
            <a:endParaRPr lang="en-US" altLang="el-GR" sz="18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318356" y="260648"/>
            <a:ext cx="8507288" cy="987356"/>
          </a:xfrm>
        </p:spPr>
        <p:txBody>
          <a:bodyPr/>
          <a:lstStyle/>
          <a:p>
            <a:r>
              <a:rPr lang="el-GR" altLang="el-GR" sz="4000" dirty="0" smtClean="0"/>
              <a:t>Το μόριο της αιμοσφαιρίνης σχηματικά</a:t>
            </a:r>
          </a:p>
        </p:txBody>
      </p:sp>
      <p:sp>
        <p:nvSpPr>
          <p:cNvPr id="40962" name="Θέση περιεχομένου 2"/>
          <p:cNvSpPr>
            <a:spLocks noGrp="1"/>
          </p:cNvSpPr>
          <p:nvPr>
            <p:ph idx="1"/>
          </p:nvPr>
        </p:nvSpPr>
        <p:spPr>
          <a:xfrm>
            <a:off x="1187624" y="1700808"/>
            <a:ext cx="6768752" cy="3312368"/>
          </a:xfrm>
        </p:spPr>
        <p:txBody>
          <a:bodyPr/>
          <a:lstStyle/>
          <a:p>
            <a:r>
              <a:rPr lang="el-GR" altLang="el-GR" b="1" dirty="0" smtClean="0"/>
              <a:t>ΑΙΜΗ</a:t>
            </a:r>
            <a:r>
              <a:rPr lang="el-GR" altLang="el-GR" dirty="0" smtClean="0"/>
              <a:t> (</a:t>
            </a:r>
            <a:r>
              <a:rPr lang="en-US" altLang="el-GR" dirty="0" smtClean="0"/>
              <a:t>Fe</a:t>
            </a:r>
            <a:r>
              <a:rPr lang="el-GR" altLang="el-GR" dirty="0" smtClean="0"/>
              <a:t>)--------------------</a:t>
            </a:r>
            <a:r>
              <a:rPr lang="el-GR" altLang="el-GR" b="1" dirty="0" smtClean="0"/>
              <a:t>α</a:t>
            </a:r>
            <a:r>
              <a:rPr lang="el-GR" altLang="el-GR" dirty="0" smtClean="0"/>
              <a:t>  αλυσίδα</a:t>
            </a:r>
          </a:p>
          <a:p>
            <a:r>
              <a:rPr lang="el-GR" altLang="el-GR" b="1" dirty="0" smtClean="0"/>
              <a:t>ΑΙΜΗ</a:t>
            </a:r>
            <a:r>
              <a:rPr lang="el-GR" altLang="el-GR" dirty="0" smtClean="0"/>
              <a:t> (</a:t>
            </a:r>
            <a:r>
              <a:rPr lang="en-US" altLang="el-GR" dirty="0" smtClean="0"/>
              <a:t>Fe</a:t>
            </a:r>
            <a:r>
              <a:rPr lang="el-GR" altLang="el-GR" dirty="0" smtClean="0"/>
              <a:t>)--------------------</a:t>
            </a:r>
            <a:r>
              <a:rPr lang="el-GR" altLang="el-GR" b="1" dirty="0" smtClean="0"/>
              <a:t>β</a:t>
            </a:r>
            <a:r>
              <a:rPr lang="el-GR" altLang="el-GR" dirty="0" smtClean="0"/>
              <a:t>  αλυσίδα</a:t>
            </a:r>
          </a:p>
          <a:p>
            <a:pPr marL="0" indent="0">
              <a:buNone/>
            </a:pPr>
            <a:r>
              <a:rPr lang="el-GR" altLang="el-GR" dirty="0" smtClean="0"/>
              <a:t> </a:t>
            </a:r>
          </a:p>
          <a:p>
            <a:r>
              <a:rPr lang="el-GR" altLang="el-GR" b="1" dirty="0" smtClean="0"/>
              <a:t>ΑΙΜΗ </a:t>
            </a:r>
            <a:r>
              <a:rPr lang="el-GR" altLang="el-GR" dirty="0" smtClean="0"/>
              <a:t>(</a:t>
            </a:r>
            <a:r>
              <a:rPr lang="en-US" altLang="el-GR" dirty="0" smtClean="0"/>
              <a:t>Fe</a:t>
            </a:r>
            <a:r>
              <a:rPr lang="el-GR" altLang="el-GR" dirty="0" smtClean="0"/>
              <a:t>)--------------------</a:t>
            </a:r>
            <a:r>
              <a:rPr lang="el-GR" altLang="el-GR" b="1" dirty="0" smtClean="0"/>
              <a:t>α</a:t>
            </a:r>
            <a:r>
              <a:rPr lang="el-GR" altLang="el-GR" dirty="0" smtClean="0"/>
              <a:t>  αλυσίδα</a:t>
            </a:r>
          </a:p>
          <a:p>
            <a:r>
              <a:rPr lang="el-GR" altLang="el-GR" b="1" dirty="0" smtClean="0"/>
              <a:t>ΑΙΜΗ</a:t>
            </a:r>
            <a:r>
              <a:rPr lang="el-GR" altLang="el-GR" dirty="0" smtClean="0"/>
              <a:t> (</a:t>
            </a:r>
            <a:r>
              <a:rPr lang="en-US" altLang="el-GR" dirty="0" smtClean="0"/>
              <a:t>Fe</a:t>
            </a:r>
            <a:r>
              <a:rPr lang="el-GR" altLang="el-GR" dirty="0" smtClean="0"/>
              <a:t>)--------------------</a:t>
            </a:r>
            <a:r>
              <a:rPr lang="el-GR" altLang="el-GR" b="1" dirty="0" smtClean="0"/>
              <a:t>β</a:t>
            </a:r>
            <a:r>
              <a:rPr lang="el-GR" altLang="el-GR" dirty="0" smtClean="0"/>
              <a:t>  αλυσίδα</a:t>
            </a:r>
          </a:p>
          <a:p>
            <a:endParaRPr lang="el-GR" altLang="el-G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7421" y="476672"/>
            <a:ext cx="5760640" cy="525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1"/>
          <p:cNvSpPr txBox="1">
            <a:spLocks noChangeArrowheads="1"/>
          </p:cNvSpPr>
          <p:nvPr/>
        </p:nvSpPr>
        <p:spPr bwMode="auto">
          <a:xfrm>
            <a:off x="4211960" y="5949280"/>
            <a:ext cx="107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8 </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5"/>
            <a:ext cx="1900823" cy="56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Εικόνα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5"/>
            <a:ext cx="3837455" cy="56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1"/>
          <p:cNvSpPr txBox="1">
            <a:spLocks noChangeArrowheads="1"/>
          </p:cNvSpPr>
          <p:nvPr/>
        </p:nvSpPr>
        <p:spPr bwMode="auto">
          <a:xfrm>
            <a:off x="3491880" y="6021288"/>
            <a:ext cx="16034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Εικόνες 9 &amp; 10 </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p:cNvSpPr>
          <p:nvPr>
            <p:ph type="title"/>
          </p:nvPr>
        </p:nvSpPr>
        <p:spPr/>
        <p:txBody>
          <a:bodyPr/>
          <a:lstStyle/>
          <a:p>
            <a:pPr eaLnBrk="1" hangingPunct="1"/>
            <a:r>
              <a:rPr lang="el-GR" altLang="el-GR" b="1" dirty="0" smtClean="0">
                <a:solidFill>
                  <a:srgbClr val="0070C0"/>
                </a:solidFill>
              </a:rPr>
              <a:t>Ασβέστιο </a:t>
            </a:r>
            <a:r>
              <a:rPr lang="en-US" altLang="el-GR" b="1" dirty="0" smtClean="0">
                <a:solidFill>
                  <a:srgbClr val="0070C0"/>
                </a:solidFill>
              </a:rPr>
              <a:t>Ca</a:t>
            </a:r>
            <a:r>
              <a:rPr lang="el-GR" altLang="el-GR" b="1" dirty="0" smtClean="0">
                <a:solidFill>
                  <a:srgbClr val="0070C0"/>
                </a:solidFill>
              </a:rPr>
              <a:t>   1/2</a:t>
            </a:r>
          </a:p>
        </p:txBody>
      </p:sp>
      <p:sp>
        <p:nvSpPr>
          <p:cNvPr id="44034" name="Rectangle 3"/>
          <p:cNvSpPr>
            <a:spLocks noGrp="1" noRot="1" noChangeArrowheads="1"/>
          </p:cNvSpPr>
          <p:nvPr>
            <p:ph idx="1"/>
          </p:nvPr>
        </p:nvSpPr>
        <p:spPr>
          <a:xfrm>
            <a:off x="493175" y="1412776"/>
            <a:ext cx="8229600" cy="4525963"/>
          </a:xfrm>
        </p:spPr>
        <p:txBody>
          <a:bodyPr/>
          <a:lstStyle/>
          <a:p>
            <a:pPr eaLnBrk="1" hangingPunct="1">
              <a:lnSpc>
                <a:spcPct val="90000"/>
              </a:lnSpc>
            </a:pPr>
            <a:r>
              <a:rPr lang="en-US" altLang="el-GR" sz="2800" dirty="0" smtClean="0"/>
              <a:t>T</a:t>
            </a:r>
            <a:r>
              <a:rPr lang="el-GR" altLang="el-GR" sz="2800" dirty="0" smtClean="0"/>
              <a:t>ο ασβέστιο είναι απαραίτητο για την ανάπτυξη των οστών.</a:t>
            </a:r>
          </a:p>
          <a:p>
            <a:pPr eaLnBrk="1" hangingPunct="1">
              <a:lnSpc>
                <a:spcPct val="90000"/>
              </a:lnSpc>
            </a:pPr>
            <a:r>
              <a:rPr lang="el-GR" altLang="el-GR" sz="2800" dirty="0" smtClean="0"/>
              <a:t>Φαίνεται πως η επαρκής πρόσληψη ασβεστίου και η σωστή εναπόθεση του στα οστά κατά την φάση της ανάπτυξης επηρεάζει τη διατήρηση της οστικής μάζας στην τρίτη ηλικία. </a:t>
            </a:r>
          </a:p>
          <a:p>
            <a:pPr eaLnBrk="1" hangingPunct="1">
              <a:lnSpc>
                <a:spcPct val="90000"/>
              </a:lnSpc>
            </a:pPr>
            <a:r>
              <a:rPr lang="el-GR" altLang="el-GR" sz="2800" dirty="0" smtClean="0"/>
              <a:t>Δηλαδή όταν παίρνει ένα νήπιο τροφές με αρκετό ασβέστιο εξασφαλίζει ότι τα κόκαλά του θα αναπτυχθούν σωστά, αλλά πιθανόν εξασφαλίζει και γεράματα χωρίς οστεοπόρωση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655125" cy="546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1"/>
          <p:cNvSpPr txBox="1">
            <a:spLocks noChangeArrowheads="1"/>
          </p:cNvSpPr>
          <p:nvPr/>
        </p:nvSpPr>
        <p:spPr bwMode="auto">
          <a:xfrm>
            <a:off x="3851920" y="5877272"/>
            <a:ext cx="1102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11</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3794710" cy="56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Εικόνα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5806" y="332656"/>
            <a:ext cx="4173904" cy="56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1"/>
          <p:cNvSpPr txBox="1">
            <a:spLocks noChangeArrowheads="1"/>
          </p:cNvSpPr>
          <p:nvPr/>
        </p:nvSpPr>
        <p:spPr bwMode="auto">
          <a:xfrm>
            <a:off x="3495838" y="6093296"/>
            <a:ext cx="1667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Εικόνες 12 &amp; 13</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a:xfrm>
            <a:off x="457200" y="220072"/>
            <a:ext cx="8229600" cy="760656"/>
          </a:xfrm>
        </p:spPr>
        <p:txBody>
          <a:bodyPr/>
          <a:lstStyle/>
          <a:p>
            <a:r>
              <a:rPr lang="el-GR" altLang="el-GR" b="1" dirty="0" smtClean="0">
                <a:solidFill>
                  <a:srgbClr val="0070C0"/>
                </a:solidFill>
              </a:rPr>
              <a:t>Ασβέστιο </a:t>
            </a:r>
            <a:r>
              <a:rPr lang="en-US" altLang="el-GR" b="1" dirty="0" smtClean="0">
                <a:solidFill>
                  <a:srgbClr val="0070C0"/>
                </a:solidFill>
              </a:rPr>
              <a:t>Ca</a:t>
            </a:r>
            <a:r>
              <a:rPr lang="el-GR" altLang="el-GR" b="1" dirty="0" smtClean="0">
                <a:solidFill>
                  <a:srgbClr val="0070C0"/>
                </a:solidFill>
              </a:rPr>
              <a:t>  2/2</a:t>
            </a:r>
            <a:endParaRPr lang="en-US" altLang="el-GR" dirty="0" smtClean="0">
              <a:solidFill>
                <a:srgbClr val="0070C0"/>
              </a:solidFill>
            </a:endParaRPr>
          </a:p>
        </p:txBody>
      </p:sp>
      <p:sp>
        <p:nvSpPr>
          <p:cNvPr id="47107" name="Rectangle 3"/>
          <p:cNvSpPr>
            <a:spLocks noGrp="1" noRot="1" noChangeArrowheads="1"/>
          </p:cNvSpPr>
          <p:nvPr>
            <p:ph idx="1"/>
          </p:nvPr>
        </p:nvSpPr>
        <p:spPr>
          <a:xfrm>
            <a:off x="323528" y="1600200"/>
            <a:ext cx="3672408" cy="4525963"/>
          </a:xfrm>
        </p:spPr>
        <p:txBody>
          <a:bodyPr/>
          <a:lstStyle/>
          <a:p>
            <a:pPr eaLnBrk="1" hangingPunct="1"/>
            <a:r>
              <a:rPr lang="el-GR" altLang="el-GR" sz="2400" dirty="0" smtClean="0"/>
              <a:t>Για την απορρόφηση του ασβεστίου από το έντερο, είναι απαραίτητη </a:t>
            </a:r>
            <a:r>
              <a:rPr lang="el-GR" altLang="el-GR" sz="2400" b="1" dirty="0" smtClean="0">
                <a:solidFill>
                  <a:schemeClr val="hlink"/>
                </a:solidFill>
              </a:rPr>
              <a:t>η βιταμίνη </a:t>
            </a:r>
            <a:r>
              <a:rPr lang="en-US" altLang="el-GR" sz="2400" b="1" dirty="0" smtClean="0">
                <a:solidFill>
                  <a:schemeClr val="hlink"/>
                </a:solidFill>
              </a:rPr>
              <a:t>D</a:t>
            </a:r>
            <a:r>
              <a:rPr lang="el-GR" altLang="el-GR" sz="2400" b="1" dirty="0" smtClean="0"/>
              <a:t>.</a:t>
            </a:r>
            <a:r>
              <a:rPr lang="el-GR" altLang="el-GR" sz="2400" dirty="0" smtClean="0"/>
              <a:t>  Υπάρχει στα αυγά, γάλα, βούτυρο, συκώτι, αλλά παράγεται και από το δέρμα με την επίδραση της ηλιακής ακτινοβολίας.</a:t>
            </a:r>
          </a:p>
          <a:p>
            <a:pPr eaLnBrk="1" hangingPunct="1"/>
            <a:r>
              <a:rPr lang="el-GR" altLang="el-GR" sz="2400" dirty="0" smtClean="0"/>
              <a:t>Ραχίτιδα</a:t>
            </a:r>
          </a:p>
        </p:txBody>
      </p:sp>
      <p:pic>
        <p:nvPicPr>
          <p:cNvPr id="47111" name="Picture 1" descr="vitamin_d_calcium_absorption_img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5856"/>
            <a:ext cx="3491434" cy="204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descr="thuc-pham-giau-vitam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7754" y="3356963"/>
            <a:ext cx="3387513" cy="25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6"/>
          <p:cNvSpPr txBox="1">
            <a:spLocks noChangeArrowheads="1"/>
          </p:cNvSpPr>
          <p:nvPr/>
        </p:nvSpPr>
        <p:spPr bwMode="auto">
          <a:xfrm>
            <a:off x="4179701" y="5986463"/>
            <a:ext cx="4303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Εικόνες 14 &amp; 15: Τρόφιμα, </a:t>
            </a:r>
            <a:r>
              <a:rPr lang="el-GR" altLang="el-GR" sz="1800" dirty="0" smtClean="0">
                <a:latin typeface="+mn-lt"/>
              </a:rPr>
              <a:t>βιταμίνη </a:t>
            </a:r>
            <a:r>
              <a:rPr lang="en-US" altLang="el-GR" sz="1800" dirty="0">
                <a:latin typeface="+mn-lt"/>
              </a:rPr>
              <a:t>D</a:t>
            </a:r>
            <a:r>
              <a:rPr lang="en-US" altLang="el-GR" sz="1800" dirty="0" smtClean="0">
                <a:latin typeface="+mn-lt"/>
              </a:rPr>
              <a:t>,</a:t>
            </a:r>
            <a:r>
              <a:rPr lang="el-GR" altLang="el-GR" sz="1800" dirty="0" smtClean="0">
                <a:latin typeface="+mn-lt"/>
              </a:rPr>
              <a:t> οστά</a:t>
            </a:r>
            <a:endParaRPr lang="en-US" altLang="el-GR" sz="18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0"/>
          <p:cNvSpPr>
            <a:spLocks noGrp="1" noRot="1" noChangeArrowheads="1"/>
          </p:cNvSpPr>
          <p:nvPr>
            <p:ph type="title"/>
          </p:nvPr>
        </p:nvSpPr>
        <p:spPr>
          <a:xfrm>
            <a:off x="467544" y="404664"/>
            <a:ext cx="8229600" cy="987356"/>
          </a:xfrm>
        </p:spPr>
        <p:txBody>
          <a:bodyPr/>
          <a:lstStyle/>
          <a:p>
            <a:pPr eaLnBrk="1" hangingPunct="1"/>
            <a:r>
              <a:rPr lang="en-US" altLang="el-GR" dirty="0" smtClean="0">
                <a:solidFill>
                  <a:srgbClr val="0070C0"/>
                </a:solidFill>
              </a:rPr>
              <a:t>mg </a:t>
            </a:r>
            <a:r>
              <a:rPr lang="el-GR" altLang="el-GR" dirty="0" smtClean="0">
                <a:solidFill>
                  <a:srgbClr val="0070C0"/>
                </a:solidFill>
              </a:rPr>
              <a:t>ασβεστίου /ημέρα</a:t>
            </a:r>
          </a:p>
        </p:txBody>
      </p:sp>
      <p:graphicFrame>
        <p:nvGraphicFramePr>
          <p:cNvPr id="117806" name="Group 46"/>
          <p:cNvGraphicFramePr>
            <a:graphicFrameLocks noGrp="1"/>
          </p:cNvGraphicFramePr>
          <p:nvPr>
            <p:ph idx="1"/>
            <p:extLst>
              <p:ext uri="{D42A27DB-BD31-4B8C-83A1-F6EECF244321}">
                <p14:modId xmlns:p14="http://schemas.microsoft.com/office/powerpoint/2010/main" val="2092383071"/>
              </p:ext>
            </p:extLst>
          </p:nvPr>
        </p:nvGraphicFramePr>
        <p:xfrm>
          <a:off x="3779912" y="1196752"/>
          <a:ext cx="1969876" cy="4683567"/>
        </p:xfrm>
        <a:graphic>
          <a:graphicData uri="http://schemas.openxmlformats.org/drawingml/2006/table">
            <a:tbl>
              <a:tblPr/>
              <a:tblGrid>
                <a:gridCol w="1969876"/>
              </a:tblGrid>
              <a:tr h="55954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l-GR"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88339" marR="8833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661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Ηλικία σε έτη</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3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 – 3        500                </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3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4 – 8        800</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3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9 – 10      1300</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61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11- 18      1300</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3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19 – 24    1000</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3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25 – 50    1000</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3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50+          1200 </a:t>
                      </a:r>
                      <a:endParaRPr kumimoji="0" lang="el-GR" altLang="el-GR"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8339" marR="8833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p:txBody>
          <a:bodyPr/>
          <a:lstStyle/>
          <a:p>
            <a:pPr eaLnBrk="1" hangingPunct="1"/>
            <a:r>
              <a:rPr lang="el-GR" altLang="el-GR" sz="4000" dirty="0" smtClean="0">
                <a:solidFill>
                  <a:srgbClr val="0070C0"/>
                </a:solidFill>
              </a:rPr>
              <a:t>Πόσο </a:t>
            </a:r>
            <a:r>
              <a:rPr lang="el-GR" altLang="el-GR" sz="4000" b="1" dirty="0" smtClean="0">
                <a:solidFill>
                  <a:srgbClr val="0070C0"/>
                </a:solidFill>
              </a:rPr>
              <a:t>ασβέστιο χρειά</a:t>
            </a:r>
            <a:r>
              <a:rPr lang="el-GR" altLang="el-GR" sz="4000" dirty="0" smtClean="0">
                <a:solidFill>
                  <a:srgbClr val="0070C0"/>
                </a:solidFill>
              </a:rPr>
              <a:t>ζεται ο οργανισμός </a:t>
            </a:r>
            <a:r>
              <a:rPr lang="el-GR" altLang="el-GR" sz="4000" b="1" dirty="0" smtClean="0">
                <a:solidFill>
                  <a:srgbClr val="0070C0"/>
                </a:solidFill>
              </a:rPr>
              <a:t>καθημερινά;</a:t>
            </a:r>
          </a:p>
        </p:txBody>
      </p:sp>
      <p:graphicFrame>
        <p:nvGraphicFramePr>
          <p:cNvPr id="115740" name="Group 28"/>
          <p:cNvGraphicFramePr>
            <a:graphicFrameLocks noGrp="1"/>
          </p:cNvGraphicFramePr>
          <p:nvPr>
            <p:ph idx="1"/>
          </p:nvPr>
        </p:nvGraphicFramePr>
        <p:xfrm>
          <a:off x="457200" y="1600200"/>
          <a:ext cx="8229600" cy="2763838"/>
        </p:xfrm>
        <a:graphic>
          <a:graphicData uri="http://schemas.openxmlformats.org/drawingml/2006/table">
            <a:tbl>
              <a:tblPr/>
              <a:tblGrid>
                <a:gridCol w="8229600"/>
              </a:tblGrid>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marL="179419" marR="179419" horzOverflow="overflow">
                    <a:lnL cap="flat">
                      <a:noFill/>
                    </a:lnL>
                    <a:lnR cap="flat">
                      <a:noFill/>
                    </a:lnR>
                    <a:lnT cap="flat">
                      <a:noFill/>
                    </a:lnT>
                    <a:lnB>
                      <a:noFill/>
                    </a:lnB>
                    <a:lnTlToBr>
                      <a:noFill/>
                    </a:lnTlToBr>
                    <a:lnBlToTr>
                      <a:noFill/>
                    </a:lnBlToTr>
                    <a:noFill/>
                  </a:tcPr>
                </a:tc>
              </a:tr>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179419" marR="179419" horzOverflow="overflow">
                    <a:lnL cap="flat">
                      <a:noFill/>
                    </a:lnL>
                    <a:lnR cap="flat">
                      <a:noFill/>
                    </a:lnR>
                    <a:lnT>
                      <a:noFill/>
                    </a:lnT>
                    <a:lnB>
                      <a:noFill/>
                    </a:lnB>
                    <a:lnTlToBr>
                      <a:noFill/>
                    </a:lnTlToBr>
                    <a:lnBlToTr>
                      <a:noFill/>
                    </a:lnBlToTr>
                    <a:noFill/>
                  </a:tcPr>
                </a:tc>
              </a:tr>
              <a:tr h="554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marL="179419" marR="179419" horzOverflow="overflow">
                    <a:lnL cap="flat">
                      <a:noFill/>
                    </a:lnL>
                    <a:lnR cap="flat">
                      <a:noFill/>
                    </a:lnR>
                    <a:lnT>
                      <a:noFill/>
                    </a:lnT>
                    <a:lnB>
                      <a:noFill/>
                    </a:lnB>
                    <a:lnTlToBr>
                      <a:noFill/>
                    </a:lnTlToBr>
                    <a:lnBlToTr>
                      <a:noFill/>
                    </a:lnBlToTr>
                    <a:noFill/>
                  </a:tcPr>
                </a:tc>
              </a:tr>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marL="179419" marR="179419" horzOverflow="overflow">
                    <a:lnL cap="flat">
                      <a:noFill/>
                    </a:lnL>
                    <a:lnR cap="flat">
                      <a:noFill/>
                    </a:lnR>
                    <a:lnT>
                      <a:noFill/>
                    </a:lnT>
                    <a:lnB>
                      <a:noFill/>
                    </a:lnB>
                    <a:lnTlToBr>
                      <a:noFill/>
                    </a:lnTlToBr>
                    <a:lnBlToTr>
                      <a:noFill/>
                    </a:lnBlToTr>
                    <a:noFill/>
                  </a:tcPr>
                </a:tc>
              </a:tr>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179419" marR="179419" horzOverflow="overflow">
                    <a:lnL cap="flat">
                      <a:noFill/>
                    </a:lnL>
                    <a:lnR cap="flat">
                      <a:noFill/>
                    </a:lnR>
                    <a:lnT>
                      <a:noFill/>
                    </a:lnT>
                    <a:lnB cap="flat">
                      <a:noFill/>
                    </a:lnB>
                    <a:lnTlToBr>
                      <a:noFill/>
                    </a:lnTlToBr>
                    <a:lnBlToTr>
                      <a:noFill/>
                    </a:lnBlToTr>
                    <a:noFill/>
                  </a:tcPr>
                </a:tc>
              </a:tr>
            </a:tbl>
          </a:graphicData>
        </a:graphic>
      </p:graphicFrame>
      <p:sp>
        <p:nvSpPr>
          <p:cNvPr id="49154" name="Rectangle 3"/>
          <p:cNvSpPr>
            <a:spLocks noGrp="1" noRot="1" noChangeArrowheads="1"/>
          </p:cNvSpPr>
          <p:nvPr>
            <p:ph type="body" sz="half" idx="4294967295"/>
          </p:nvPr>
        </p:nvSpPr>
        <p:spPr>
          <a:xfrm>
            <a:off x="457200" y="1653852"/>
            <a:ext cx="3106688" cy="4422775"/>
          </a:xfrm>
        </p:spPr>
        <p:txBody>
          <a:bodyPr/>
          <a:lstStyle/>
          <a:p>
            <a:pPr marL="0" indent="0" eaLnBrk="1" hangingPunct="1">
              <a:buFont typeface="Wingdings" panose="05000000000000000000" pitchFamily="2" charset="2"/>
              <a:buNone/>
            </a:pPr>
            <a:r>
              <a:rPr lang="el-GR" altLang="el-GR" sz="2800" dirty="0" smtClean="0"/>
              <a:t>Ημερήσιες ανάγκες σε ασβέστιο: </a:t>
            </a:r>
            <a:endParaRPr lang="el-GR" altLang="el-GR" sz="2800" dirty="0" smtClean="0"/>
          </a:p>
          <a:p>
            <a:pPr marL="0" indent="0" eaLnBrk="1" hangingPunct="1">
              <a:buFont typeface="Wingdings" panose="05000000000000000000" pitchFamily="2" charset="2"/>
              <a:buNone/>
            </a:pPr>
            <a:r>
              <a:rPr lang="el-GR" altLang="el-GR" sz="2800" b="1" dirty="0" smtClean="0"/>
              <a:t>1</a:t>
            </a:r>
            <a:r>
              <a:rPr lang="en-US" altLang="el-GR" sz="2800" b="1" dirty="0" smtClean="0"/>
              <a:t>gr</a:t>
            </a:r>
            <a:r>
              <a:rPr lang="el-GR" altLang="el-GR" sz="2800" b="1" dirty="0" smtClean="0"/>
              <a:t> / ημέρα</a:t>
            </a:r>
            <a:r>
              <a:rPr lang="el-GR" altLang="el-GR" sz="2800" dirty="0" smtClean="0"/>
              <a:t>. </a:t>
            </a:r>
            <a:endParaRPr lang="el-GR" altLang="el-GR" sz="2800" dirty="0" smtClean="0"/>
          </a:p>
          <a:p>
            <a:pPr marL="0" indent="0" eaLnBrk="1" hangingPunct="1">
              <a:buFont typeface="Wingdings" panose="05000000000000000000" pitchFamily="2" charset="2"/>
              <a:buNone/>
            </a:pPr>
            <a:r>
              <a:rPr lang="el-GR" altLang="el-GR" sz="2800" dirty="0" smtClean="0"/>
              <a:t>Η </a:t>
            </a:r>
            <a:r>
              <a:rPr lang="el-GR" altLang="el-GR" sz="2800" dirty="0" smtClean="0"/>
              <a:t>απαραίτητη καθημερινή δόση ασβεστίου ανάλογα με την ηλικία</a:t>
            </a:r>
            <a:endParaRPr lang="el-GR" altLang="el-GR" sz="2800" b="1" dirty="0" smtClean="0"/>
          </a:p>
        </p:txBody>
      </p:sp>
      <p:pic>
        <p:nvPicPr>
          <p:cNvPr id="49161" name="Picture 1"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629534"/>
            <a:ext cx="4330824"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Box 2"/>
          <p:cNvSpPr txBox="1">
            <a:spLocks noChangeArrowheads="1"/>
          </p:cNvSpPr>
          <p:nvPr/>
        </p:nvSpPr>
        <p:spPr bwMode="auto">
          <a:xfrm>
            <a:off x="5338256" y="6021288"/>
            <a:ext cx="2416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16: Τροφές &amp; </a:t>
            </a:r>
            <a:r>
              <a:rPr lang="en-US" altLang="el-GR" sz="1800" dirty="0">
                <a:latin typeface="+mn-lt"/>
              </a:rPr>
              <a:t>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lstStyle/>
          <a:p>
            <a:r>
              <a:rPr lang="el-GR" altLang="el-GR" smtClean="0"/>
              <a:t>Πρωτεΐνες = πολυπεπτίδια</a:t>
            </a:r>
          </a:p>
        </p:txBody>
      </p:sp>
      <p:pic>
        <p:nvPicPr>
          <p:cNvPr id="22530" name="Θέση περιεχομένου 5" descr="ANd9GcTu8Mr7ReUuLoYphMg5-iP7iHvpBrJfjzwckj4PKU0vsyMiKaCB"/>
          <p:cNvPicPr>
            <a:picLocks noGrp="1"/>
          </p:cNvPicPr>
          <p:nvPr>
            <p:ph idx="1"/>
          </p:nvPr>
        </p:nvPicPr>
        <p:blipFill>
          <a:blip r:embed="rId2">
            <a:lum bright="4000" contrast="-14000"/>
            <a:grayscl/>
            <a:extLst>
              <a:ext uri="{28A0092B-C50C-407E-A947-70E740481C1C}">
                <a14:useLocalDpi xmlns:a14="http://schemas.microsoft.com/office/drawing/2010/main" val="0"/>
              </a:ext>
            </a:extLst>
          </a:blip>
          <a:srcRect/>
          <a:stretch>
            <a:fillRect/>
          </a:stretch>
        </p:blipFill>
        <p:spPr>
          <a:xfrm>
            <a:off x="1403648" y="1412776"/>
            <a:ext cx="6516067" cy="3963674"/>
          </a:xfrm>
        </p:spPr>
      </p:pic>
      <p:sp>
        <p:nvSpPr>
          <p:cNvPr id="22531" name="TextBox 1"/>
          <p:cNvSpPr txBox="1">
            <a:spLocks noChangeArrowheads="1"/>
          </p:cNvSpPr>
          <p:nvPr/>
        </p:nvSpPr>
        <p:spPr bwMode="auto">
          <a:xfrm>
            <a:off x="3276600" y="5661025"/>
            <a:ext cx="2082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en-US" altLang="el-GR" sz="1800" dirty="0">
                <a:latin typeface="+mn-lt"/>
              </a:rPr>
              <a:t>2</a:t>
            </a:r>
            <a:r>
              <a:rPr lang="el-GR" altLang="el-GR" sz="1800" dirty="0">
                <a:latin typeface="+mn-lt"/>
              </a:rPr>
              <a:t>: </a:t>
            </a:r>
            <a:r>
              <a:rPr lang="el-GR" altLang="el-GR" sz="1800" dirty="0" smtClean="0">
                <a:latin typeface="+mn-lt"/>
              </a:rPr>
              <a:t>Πρωτεΐνες</a:t>
            </a:r>
            <a:endParaRPr lang="en-US" altLang="el-GR" sz="1800" dirty="0">
              <a:latin typeface="+mn-lt"/>
            </a:endParaRPr>
          </a:p>
          <a:p>
            <a:endParaRPr lang="en-US" altLang="el-GR" sz="18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p:cNvSpPr>
          <p:nvPr>
            <p:ph type="title"/>
          </p:nvPr>
        </p:nvSpPr>
        <p:spPr/>
        <p:txBody>
          <a:bodyPr/>
          <a:lstStyle/>
          <a:p>
            <a:pPr eaLnBrk="1" hangingPunct="1"/>
            <a:r>
              <a:rPr lang="el-GR" altLang="el-GR" sz="3600" b="1" dirty="0" smtClean="0">
                <a:solidFill>
                  <a:srgbClr val="0070C0"/>
                </a:solidFill>
              </a:rPr>
              <a:t>Περιεκτικότητα διαφόρων τροφίμων </a:t>
            </a:r>
            <a:br>
              <a:rPr lang="el-GR" altLang="el-GR" sz="3600" b="1" dirty="0" smtClean="0">
                <a:solidFill>
                  <a:srgbClr val="0070C0"/>
                </a:solidFill>
              </a:rPr>
            </a:br>
            <a:r>
              <a:rPr lang="el-GR" altLang="el-GR" sz="3600" b="1" dirty="0" smtClean="0">
                <a:solidFill>
                  <a:srgbClr val="0070C0"/>
                </a:solidFill>
              </a:rPr>
              <a:t>σε ασβέστιο</a:t>
            </a:r>
            <a:r>
              <a:rPr lang="en-US" altLang="el-GR" sz="3600" b="1" dirty="0" smtClean="0">
                <a:solidFill>
                  <a:srgbClr val="0070C0"/>
                </a:solidFill>
              </a:rPr>
              <a:t> </a:t>
            </a:r>
            <a:endParaRPr lang="el-GR" altLang="el-GR" sz="3600" b="1" dirty="0" smtClean="0">
              <a:solidFill>
                <a:srgbClr val="0070C0"/>
              </a:solidFill>
            </a:endParaRPr>
          </a:p>
        </p:txBody>
      </p:sp>
      <p:sp>
        <p:nvSpPr>
          <p:cNvPr id="50178" name="Rectangle 3"/>
          <p:cNvSpPr>
            <a:spLocks noGrp="1" noRot="1" noChangeArrowheads="1"/>
          </p:cNvSpPr>
          <p:nvPr>
            <p:ph idx="1"/>
          </p:nvPr>
        </p:nvSpPr>
        <p:spPr>
          <a:xfrm>
            <a:off x="683568" y="1556792"/>
            <a:ext cx="8136904" cy="4608512"/>
          </a:xfrm>
        </p:spPr>
        <p:txBody>
          <a:bodyPr/>
          <a:lstStyle/>
          <a:p>
            <a:pPr eaLnBrk="1" hangingPunct="1">
              <a:lnSpc>
                <a:spcPct val="80000"/>
              </a:lnSpc>
            </a:pPr>
            <a:r>
              <a:rPr lang="el-GR" altLang="el-GR" sz="2800" dirty="0" smtClean="0"/>
              <a:t>Γάλα πλήρες</a:t>
            </a:r>
            <a:r>
              <a:rPr lang="en-US" altLang="el-GR" sz="2800" dirty="0" smtClean="0"/>
              <a:t> </a:t>
            </a:r>
            <a:r>
              <a:rPr lang="el-GR" altLang="el-GR" sz="2800" dirty="0" smtClean="0"/>
              <a:t>240 </a:t>
            </a:r>
            <a:r>
              <a:rPr lang="el-GR" altLang="el-GR" sz="2800" dirty="0" err="1" smtClean="0"/>
              <a:t>γραμ</a:t>
            </a:r>
            <a:r>
              <a:rPr lang="el-GR" altLang="el-GR" sz="2800" dirty="0" smtClean="0"/>
              <a:t>.</a:t>
            </a:r>
            <a:r>
              <a:rPr lang="en-US" altLang="el-GR" sz="2800" dirty="0" smtClean="0"/>
              <a:t> </a:t>
            </a:r>
            <a:r>
              <a:rPr lang="el-GR" altLang="el-GR" sz="2800" dirty="0" smtClean="0"/>
              <a:t>291</a:t>
            </a:r>
            <a:r>
              <a:rPr lang="en-US" altLang="el-GR" sz="2800" dirty="0" smtClean="0"/>
              <a:t>  mg</a:t>
            </a:r>
          </a:p>
          <a:p>
            <a:pPr eaLnBrk="1" hangingPunct="1">
              <a:lnSpc>
                <a:spcPct val="80000"/>
              </a:lnSpc>
            </a:pPr>
            <a:r>
              <a:rPr lang="el-GR" altLang="el-GR" sz="2800" dirty="0" smtClean="0"/>
              <a:t>Γιαούρτι με φρούτα</a:t>
            </a:r>
            <a:r>
              <a:rPr lang="en-US" altLang="el-GR" sz="2800" dirty="0" smtClean="0"/>
              <a:t> </a:t>
            </a:r>
            <a:r>
              <a:rPr lang="el-GR" altLang="el-GR" sz="2800" dirty="0" smtClean="0"/>
              <a:t>240 </a:t>
            </a:r>
            <a:r>
              <a:rPr lang="el-GR" altLang="el-GR" sz="2800" dirty="0" err="1" smtClean="0"/>
              <a:t>γραμ</a:t>
            </a:r>
            <a:r>
              <a:rPr lang="el-GR" altLang="el-GR" sz="2800" dirty="0" smtClean="0"/>
              <a:t>.</a:t>
            </a:r>
            <a:r>
              <a:rPr lang="en-US" altLang="el-GR" sz="2800" dirty="0" smtClean="0"/>
              <a:t> </a:t>
            </a:r>
            <a:r>
              <a:rPr lang="el-GR" altLang="el-GR" sz="2800" dirty="0" smtClean="0"/>
              <a:t>345</a:t>
            </a:r>
            <a:r>
              <a:rPr lang="en-US" altLang="el-GR" sz="2800" dirty="0" smtClean="0"/>
              <a:t> mg</a:t>
            </a:r>
          </a:p>
          <a:p>
            <a:pPr eaLnBrk="1" hangingPunct="1">
              <a:lnSpc>
                <a:spcPct val="80000"/>
              </a:lnSpc>
            </a:pPr>
            <a:r>
              <a:rPr lang="el-GR" altLang="el-GR" sz="2800" dirty="0" smtClean="0"/>
              <a:t>Τυρί (σκληρό, </a:t>
            </a:r>
            <a:r>
              <a:rPr lang="el-GR" altLang="el-GR" sz="2800" dirty="0" err="1" smtClean="0"/>
              <a:t>μοτσαρέλα</a:t>
            </a:r>
            <a:r>
              <a:rPr lang="en-US" altLang="el-GR" sz="2800" dirty="0" smtClean="0"/>
              <a:t> </a:t>
            </a:r>
            <a:r>
              <a:rPr lang="el-GR" altLang="el-GR" sz="2800" dirty="0" smtClean="0"/>
              <a:t>)μία φέτα</a:t>
            </a:r>
            <a:r>
              <a:rPr lang="en-US" altLang="el-GR" sz="2800" dirty="0" smtClean="0"/>
              <a:t> </a:t>
            </a:r>
            <a:r>
              <a:rPr lang="el-GR" altLang="el-GR" sz="2800" dirty="0" smtClean="0"/>
              <a:t>170 – 210</a:t>
            </a:r>
            <a:r>
              <a:rPr lang="en-US" altLang="el-GR" sz="2800" dirty="0" smtClean="0"/>
              <a:t> mg</a:t>
            </a:r>
          </a:p>
          <a:p>
            <a:pPr eaLnBrk="1" hangingPunct="1">
              <a:lnSpc>
                <a:spcPct val="80000"/>
              </a:lnSpc>
            </a:pPr>
            <a:r>
              <a:rPr lang="el-GR" altLang="el-GR" sz="2800" dirty="0" smtClean="0"/>
              <a:t>Παρμεζάνα τριμμένη</a:t>
            </a:r>
            <a:r>
              <a:rPr lang="en-US" altLang="el-GR" sz="2800" dirty="0" smtClean="0"/>
              <a:t>-</a:t>
            </a:r>
            <a:r>
              <a:rPr lang="el-GR" altLang="el-GR" sz="2800" dirty="0" smtClean="0"/>
              <a:t>μία κουταλιά της σούπας</a:t>
            </a:r>
            <a:r>
              <a:rPr lang="en-US" altLang="el-GR" sz="2800" dirty="0" smtClean="0"/>
              <a:t> </a:t>
            </a:r>
            <a:r>
              <a:rPr lang="el-GR" altLang="el-GR" sz="2800" dirty="0" smtClean="0"/>
              <a:t>70</a:t>
            </a:r>
            <a:r>
              <a:rPr lang="en-US" altLang="el-GR" sz="2800" dirty="0" smtClean="0"/>
              <a:t> </a:t>
            </a:r>
          </a:p>
          <a:p>
            <a:pPr eaLnBrk="1" hangingPunct="1">
              <a:lnSpc>
                <a:spcPct val="80000"/>
              </a:lnSpc>
            </a:pPr>
            <a:r>
              <a:rPr lang="el-GR" altLang="el-GR" sz="2800" dirty="0" smtClean="0"/>
              <a:t>Παγωτό βανίλια με 10% </a:t>
            </a:r>
            <a:r>
              <a:rPr lang="el-GR" altLang="el-GR" sz="2800" dirty="0" err="1" smtClean="0"/>
              <a:t>λιπ</a:t>
            </a:r>
            <a:r>
              <a:rPr lang="el-GR" altLang="el-GR" sz="2800" dirty="0" smtClean="0"/>
              <a:t>.</a:t>
            </a:r>
            <a:r>
              <a:rPr lang="en-US" altLang="el-GR" sz="2800" dirty="0" smtClean="0"/>
              <a:t>,</a:t>
            </a:r>
            <a:r>
              <a:rPr lang="el-GR" altLang="el-GR" sz="2800" dirty="0" smtClean="0"/>
              <a:t>ένα φλιτζάνι</a:t>
            </a:r>
            <a:r>
              <a:rPr lang="en-US" altLang="el-GR" sz="2800" dirty="0" smtClean="0"/>
              <a:t> </a:t>
            </a:r>
            <a:r>
              <a:rPr lang="el-GR" altLang="el-GR" sz="2800" dirty="0" smtClean="0"/>
              <a:t>176</a:t>
            </a:r>
            <a:endParaRPr lang="en-US" altLang="el-GR" sz="2800" dirty="0" smtClean="0"/>
          </a:p>
          <a:p>
            <a:pPr eaLnBrk="1" hangingPunct="1">
              <a:lnSpc>
                <a:spcPct val="80000"/>
              </a:lnSpc>
            </a:pPr>
            <a:r>
              <a:rPr lang="el-GR" altLang="el-GR" sz="2800" dirty="0" smtClean="0"/>
              <a:t>Σολομός κονσέρβα</a:t>
            </a:r>
            <a:r>
              <a:rPr lang="en-US" altLang="el-GR" sz="2800" dirty="0" smtClean="0"/>
              <a:t> </a:t>
            </a:r>
            <a:r>
              <a:rPr lang="el-GR" altLang="el-GR" sz="2800" dirty="0" smtClean="0"/>
              <a:t>90 γραμ.167</a:t>
            </a:r>
            <a:endParaRPr lang="en-US" altLang="el-GR" sz="2800" dirty="0" smtClean="0"/>
          </a:p>
          <a:p>
            <a:pPr eaLnBrk="1" hangingPunct="1">
              <a:lnSpc>
                <a:spcPct val="80000"/>
              </a:lnSpc>
            </a:pPr>
            <a:r>
              <a:rPr lang="el-GR" altLang="el-GR" sz="2800" dirty="0" smtClean="0"/>
              <a:t>Σαρδέλες κονσέρβα</a:t>
            </a:r>
            <a:r>
              <a:rPr lang="en-US" altLang="el-GR" sz="2800" dirty="0" smtClean="0"/>
              <a:t> </a:t>
            </a:r>
            <a:r>
              <a:rPr lang="el-GR" altLang="el-GR" sz="2800" dirty="0" smtClean="0"/>
              <a:t>90 γραμ.372</a:t>
            </a:r>
            <a:endParaRPr lang="en-US" altLang="el-GR" sz="2800" dirty="0" smtClean="0"/>
          </a:p>
          <a:p>
            <a:pPr eaLnBrk="1" hangingPunct="1">
              <a:lnSpc>
                <a:spcPct val="80000"/>
              </a:lnSpc>
            </a:pPr>
            <a:r>
              <a:rPr lang="el-GR" altLang="el-GR" sz="2800" dirty="0" smtClean="0"/>
              <a:t>Αμύγδαλα ψημένα</a:t>
            </a:r>
            <a:r>
              <a:rPr lang="en-US" altLang="el-GR" sz="2800" dirty="0" smtClean="0"/>
              <a:t> </a:t>
            </a:r>
            <a:r>
              <a:rPr lang="el-GR" altLang="el-GR" sz="2800" dirty="0" smtClean="0"/>
              <a:t>30 γραμ.80</a:t>
            </a:r>
          </a:p>
          <a:p>
            <a:pPr eaLnBrk="1" hangingPunct="1">
              <a:lnSpc>
                <a:spcPct val="80000"/>
              </a:lnSpc>
            </a:pPr>
            <a:r>
              <a:rPr lang="el-GR" altLang="el-GR" sz="2800" dirty="0" smtClean="0"/>
              <a:t>Σοκολάτα.</a:t>
            </a:r>
          </a:p>
          <a:p>
            <a:pPr eaLnBrk="1" hangingPunct="1">
              <a:lnSpc>
                <a:spcPct val="80000"/>
              </a:lnSpc>
            </a:pPr>
            <a:r>
              <a:rPr lang="el-GR" altLang="el-GR" sz="2800" dirty="0" smtClean="0"/>
              <a:t>Φασόλια, σπανάκι, μπάμιες: μέτρια απορρόφηση.</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p:txBody>
          <a:bodyPr/>
          <a:lstStyle/>
          <a:p>
            <a:pPr eaLnBrk="1" hangingPunct="1"/>
            <a:r>
              <a:rPr lang="el-GR" altLang="el-GR" dirty="0" smtClean="0"/>
              <a:t>Βιταμίνη </a:t>
            </a:r>
            <a:r>
              <a:rPr lang="en-US" altLang="el-GR" dirty="0" smtClean="0"/>
              <a:t>D</a:t>
            </a:r>
            <a:r>
              <a:rPr lang="el-GR" altLang="el-GR" dirty="0" smtClean="0"/>
              <a:t>  1/2</a:t>
            </a:r>
            <a:endParaRPr lang="en-US" altLang="el-GR" dirty="0" smtClean="0"/>
          </a:p>
        </p:txBody>
      </p:sp>
      <p:sp>
        <p:nvSpPr>
          <p:cNvPr id="51202" name="Rectangle 3"/>
          <p:cNvSpPr>
            <a:spLocks noGrp="1" noRot="1" noChangeArrowheads="1"/>
          </p:cNvSpPr>
          <p:nvPr>
            <p:ph idx="1"/>
          </p:nvPr>
        </p:nvSpPr>
        <p:spPr>
          <a:xfrm>
            <a:off x="539552" y="1340768"/>
            <a:ext cx="8229600" cy="4525963"/>
          </a:xfrm>
        </p:spPr>
        <p:txBody>
          <a:bodyPr/>
          <a:lstStyle/>
          <a:p>
            <a:pPr eaLnBrk="1" hangingPunct="1"/>
            <a:r>
              <a:rPr lang="el-GR" altLang="el-GR" sz="2800" dirty="0" smtClean="0"/>
              <a:t>Η βιταμίνη </a:t>
            </a:r>
            <a:r>
              <a:rPr lang="en-US" altLang="el-GR" sz="2800" dirty="0" smtClean="0"/>
              <a:t>D</a:t>
            </a:r>
            <a:r>
              <a:rPr lang="el-GR" altLang="el-GR" sz="2800" dirty="0" smtClean="0"/>
              <a:t>, η οποία σχηματίζεται κατά ένα μέρος από το δέρμα, υπό την επίδραση των υπεριωδών ακτινών του ηλιακού φωτός, και προσλαμβάνεται κατά άλλο μέρος με τη διατροφή (λιπαρά ψάρια </a:t>
            </a:r>
            <a:r>
              <a:rPr lang="el-GR" altLang="el-GR" sz="2800" dirty="0" err="1" smtClean="0"/>
              <a:t>κλπ</a:t>
            </a:r>
            <a:r>
              <a:rPr lang="el-GR" altLang="el-GR" sz="2800" dirty="0" smtClean="0"/>
              <a:t>…), παίζει σημαντικό ρόλο στον σχηματισμό των οστών. </a:t>
            </a:r>
          </a:p>
          <a:p>
            <a:pPr eaLnBrk="1" hangingPunct="1"/>
            <a:r>
              <a:rPr lang="el-GR" altLang="el-GR" sz="2800" dirty="0" smtClean="0"/>
              <a:t>Αυξάνει την απορρόφηση του ασβεστίου της διατροφής από το έντερο και επιβραδύνει την απώλεια του μέσω των ούρων, γεγονός που αυξάνει το απόθεμα ασβεστίου στον οστίτη ιστό.</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488832" cy="48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1"/>
          <p:cNvSpPr>
            <a:spLocks noGrp="1"/>
          </p:cNvSpPr>
          <p:nvPr>
            <p:ph type="title"/>
          </p:nvPr>
        </p:nvSpPr>
        <p:spPr>
          <a:xfrm>
            <a:off x="395288" y="188640"/>
            <a:ext cx="8229600" cy="719410"/>
          </a:xfrm>
        </p:spPr>
        <p:txBody>
          <a:bodyPr/>
          <a:lstStyle/>
          <a:p>
            <a:r>
              <a:rPr lang="el-GR" altLang="el-GR" dirty="0" smtClean="0"/>
              <a:t>ΒΙΤΑΜΙΝΗ </a:t>
            </a:r>
            <a:r>
              <a:rPr lang="en-US" altLang="el-GR" dirty="0" smtClean="0"/>
              <a:t>D  2/2</a:t>
            </a:r>
          </a:p>
        </p:txBody>
      </p:sp>
      <p:sp>
        <p:nvSpPr>
          <p:cNvPr id="52228" name="TextBox 3"/>
          <p:cNvSpPr txBox="1">
            <a:spLocks noChangeArrowheads="1"/>
          </p:cNvSpPr>
          <p:nvPr/>
        </p:nvSpPr>
        <p:spPr bwMode="auto">
          <a:xfrm>
            <a:off x="4139952" y="6066384"/>
            <a:ext cx="1102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17</a:t>
            </a:r>
            <a:endParaRPr lang="en-US" altLang="el-GR" sz="18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467544" y="161995"/>
            <a:ext cx="8229600" cy="987356"/>
          </a:xfrm>
        </p:spPr>
        <p:txBody>
          <a:bodyPr/>
          <a:lstStyle/>
          <a:p>
            <a:pPr eaLnBrk="1" hangingPunct="1"/>
            <a:r>
              <a:rPr lang="el-GR" altLang="el-GR" dirty="0" smtClean="0"/>
              <a:t>Οστό 1/3</a:t>
            </a:r>
            <a:endParaRPr lang="en-US" altLang="el-GR" dirty="0" smtClean="0"/>
          </a:p>
        </p:txBody>
      </p:sp>
      <p:pic>
        <p:nvPicPr>
          <p:cNvPr id="53251" name="Picture 5" descr="img7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65" y="1149351"/>
            <a:ext cx="460886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2"/>
          <p:cNvSpPr txBox="1">
            <a:spLocks noChangeArrowheads="1"/>
          </p:cNvSpPr>
          <p:nvPr/>
        </p:nvSpPr>
        <p:spPr bwMode="auto">
          <a:xfrm>
            <a:off x="3636962" y="5986462"/>
            <a:ext cx="1705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18: Οστό</a:t>
            </a:r>
            <a:endParaRPr lang="en-US" altLang="el-GR" sz="1800"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p:txBody>
          <a:bodyPr/>
          <a:lstStyle/>
          <a:p>
            <a:pPr eaLnBrk="1" hangingPunct="1"/>
            <a:r>
              <a:rPr lang="el-GR" altLang="el-GR" dirty="0" smtClean="0"/>
              <a:t>Οστό  2/3</a:t>
            </a:r>
            <a:endParaRPr lang="en-US" altLang="el-GR" dirty="0" smtClean="0"/>
          </a:p>
        </p:txBody>
      </p:sp>
      <p:pic>
        <p:nvPicPr>
          <p:cNvPr id="54275" name="Picture 5" descr="img1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816424" cy="348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7" descr="ANd9GcRBMuvcP0D87_gbKYd0kzDeIm2psiTqFneR-bkHogb4g_KmPZgy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2204864"/>
            <a:ext cx="390381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2"/>
          <p:cNvSpPr txBox="1">
            <a:spLocks noChangeArrowheads="1"/>
          </p:cNvSpPr>
          <p:nvPr/>
        </p:nvSpPr>
        <p:spPr bwMode="auto">
          <a:xfrm>
            <a:off x="3661569" y="5729997"/>
            <a:ext cx="1667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Εικόνες 19 &amp; 20</a:t>
            </a:r>
            <a:endParaRPr lang="en-US" altLang="el-GR" sz="18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nvPr>
        </p:nvSpPr>
        <p:spPr/>
        <p:txBody>
          <a:bodyPr/>
          <a:lstStyle/>
          <a:p>
            <a:pPr eaLnBrk="1" hangingPunct="1"/>
            <a:r>
              <a:rPr lang="el-GR" altLang="el-GR" dirty="0" smtClean="0"/>
              <a:t>Οστό 3/3</a:t>
            </a:r>
            <a:endParaRPr lang="en-US" altLang="el-GR" dirty="0" smtClean="0"/>
          </a:p>
        </p:txBody>
      </p:sp>
      <p:sp>
        <p:nvSpPr>
          <p:cNvPr id="55298" name="Rectangle 3"/>
          <p:cNvSpPr>
            <a:spLocks noGrp="1" noRot="1" noChangeArrowheads="1"/>
          </p:cNvSpPr>
          <p:nvPr>
            <p:ph idx="1"/>
          </p:nvPr>
        </p:nvSpPr>
        <p:spPr/>
        <p:txBody>
          <a:bodyPr/>
          <a:lstStyle/>
          <a:p>
            <a:pPr eaLnBrk="1" hangingPunct="1">
              <a:lnSpc>
                <a:spcPct val="90000"/>
              </a:lnSpc>
            </a:pPr>
            <a:r>
              <a:rPr lang="el-GR" altLang="el-GR" sz="2400" dirty="0" smtClean="0"/>
              <a:t>Η οστική πυκνότητα ποικίλλει ανάλογα με την ηλικία. </a:t>
            </a:r>
          </a:p>
          <a:p>
            <a:pPr eaLnBrk="1" hangingPunct="1">
              <a:lnSpc>
                <a:spcPct val="90000"/>
              </a:lnSpc>
            </a:pPr>
            <a:r>
              <a:rPr lang="el-GR" altLang="el-GR" sz="2400" dirty="0" smtClean="0"/>
              <a:t>Κατά την παιδική ηλικία και την εφηβεία, η οστική μας μάζα αυξάνεται σταδιακά. Τα οστά μας μεγαλώνουν και αποκτούν τη μέγιστη πυκνότητα τους. Περίπου στην ηλικία των 20 ετών, λοιπόν, η οστική μάζα σταματά να αυξάνεται. Παραμένει σταθερή για μερικά χρόνια και ξεκινά να μειώνεται μετά την ηλικία των 40 ετών. </a:t>
            </a:r>
          </a:p>
          <a:p>
            <a:pPr eaLnBrk="1" hangingPunct="1">
              <a:lnSpc>
                <a:spcPct val="90000"/>
              </a:lnSpc>
            </a:pPr>
            <a:r>
              <a:rPr lang="el-GR" altLang="el-GR" sz="2400" dirty="0" smtClean="0"/>
              <a:t>Με το πέρασμα της ηλικίας, οι μηχανισμοί αποδόμησης επιβάλλονται στους μηχανισμούς οικοδόμησης, τα οστά γίνονται πορώδη, η δομή τους διαφοροποιείται: οστεοπόρωση,  όταν</a:t>
            </a:r>
            <a:r>
              <a:rPr lang="el-GR" altLang="el-GR" sz="2400" b="1" dirty="0" smtClean="0"/>
              <a:t> </a:t>
            </a:r>
            <a:r>
              <a:rPr lang="el-GR" altLang="el-GR" sz="2400" dirty="0" smtClean="0"/>
              <a:t>τα οστά γερνούν</a:t>
            </a:r>
            <a:r>
              <a:rPr lang="en-US" altLang="el-GR" sz="2400" dirty="0" smtClean="0"/>
              <a:t>,</a:t>
            </a:r>
            <a:r>
              <a:rPr lang="el-GR" altLang="el-GR" sz="2400" dirty="0" smtClean="0"/>
              <a:t> αδυνατίζουν</a:t>
            </a:r>
            <a:r>
              <a:rPr lang="en-US" altLang="el-GR" sz="2400" dirty="0" smtClean="0"/>
              <a:t>.</a:t>
            </a:r>
            <a:r>
              <a:rPr lang="el-GR" altLang="el-GR" sz="2400"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p:cNvSpPr>
          <p:nvPr>
            <p:ph type="title"/>
          </p:nvPr>
        </p:nvSpPr>
        <p:spPr/>
        <p:txBody>
          <a:bodyPr/>
          <a:lstStyle/>
          <a:p>
            <a:pPr eaLnBrk="1" hangingPunct="1"/>
            <a:r>
              <a:rPr lang="el-GR" altLang="el-GR" dirty="0" smtClean="0"/>
              <a:t>Οστεοπόρωση  1/2</a:t>
            </a:r>
            <a:endParaRPr lang="en-US" altLang="el-GR" dirty="0" smtClean="0"/>
          </a:p>
        </p:txBody>
      </p:sp>
      <p:sp>
        <p:nvSpPr>
          <p:cNvPr id="56322" name="Rectangle 3"/>
          <p:cNvSpPr>
            <a:spLocks noGrp="1" noRot="1" noChangeArrowheads="1"/>
          </p:cNvSpPr>
          <p:nvPr>
            <p:ph idx="1"/>
          </p:nvPr>
        </p:nvSpPr>
        <p:spPr>
          <a:xfrm>
            <a:off x="457200" y="1417638"/>
            <a:ext cx="8229600" cy="4708525"/>
          </a:xfrm>
        </p:spPr>
        <p:txBody>
          <a:bodyPr/>
          <a:lstStyle/>
          <a:p>
            <a:pPr eaLnBrk="1" hangingPunct="1">
              <a:lnSpc>
                <a:spcPct val="90000"/>
              </a:lnSpc>
            </a:pPr>
            <a:r>
              <a:rPr lang="el-GR" altLang="el-GR" sz="2400" smtClean="0"/>
              <a:t>Η οστική πυκνότητα ποικίλλει ανάλογα με την ηλικία. </a:t>
            </a:r>
          </a:p>
          <a:p>
            <a:pPr eaLnBrk="1" hangingPunct="1">
              <a:lnSpc>
                <a:spcPct val="90000"/>
              </a:lnSpc>
            </a:pPr>
            <a:r>
              <a:rPr lang="el-GR" altLang="el-GR" sz="2400" smtClean="0"/>
              <a:t>Κατά την παιδική ηλικία και την εφηβεία, η οστική μας μάζα αυξάνεται σταδιακά. </a:t>
            </a:r>
            <a:endParaRPr lang="en-US" altLang="el-GR" sz="2400" smtClean="0"/>
          </a:p>
          <a:p>
            <a:pPr eaLnBrk="1" hangingPunct="1">
              <a:lnSpc>
                <a:spcPct val="90000"/>
              </a:lnSpc>
            </a:pPr>
            <a:r>
              <a:rPr lang="el-GR" altLang="el-GR" sz="2400" smtClean="0"/>
              <a:t>Τα οστά μας μεγαλώνουν και αποκτούν τη μέγιστη πυκνότητα τους. Περίπου στην ηλικία των 20 ετών, η οστική μάζα σταματά να αυξάνεται. Παραμένει σταθερή για μερικά χρόνια και ξεκινά να μειώνεται μετά την ηλικία των 40 ετών. </a:t>
            </a:r>
          </a:p>
          <a:p>
            <a:pPr eaLnBrk="1" hangingPunct="1">
              <a:lnSpc>
                <a:spcPct val="90000"/>
              </a:lnSpc>
            </a:pPr>
            <a:r>
              <a:rPr lang="el-GR" altLang="el-GR" sz="2400" smtClean="0"/>
              <a:t>Με το πέρασμα της ηλικίας, οι μηχανισμοί αποδόμησης επιβάλλονται στους μηχανισμούς οικοδόμησης, τα οστά γίνονται πορώδη, η δομή τους διαφοροποιείται: οστεοπόρωση,  όταν</a:t>
            </a:r>
            <a:r>
              <a:rPr lang="el-GR" altLang="el-GR" sz="2400" b="1" smtClean="0"/>
              <a:t> </a:t>
            </a:r>
            <a:r>
              <a:rPr lang="el-GR" altLang="el-GR" sz="2400" smtClean="0"/>
              <a:t>τα οστά γερνούν</a:t>
            </a:r>
            <a:r>
              <a:rPr lang="en-US" altLang="el-GR" sz="2400" smtClean="0"/>
              <a:t>,</a:t>
            </a:r>
            <a:r>
              <a:rPr lang="el-GR" altLang="el-GR" sz="2400" smtClean="0"/>
              <a:t> αδυνατίζουν</a:t>
            </a:r>
            <a:r>
              <a:rPr lang="en-US" altLang="el-GR" sz="2400" smtClean="0"/>
              <a:t>.</a:t>
            </a:r>
            <a:r>
              <a:rPr lang="el-GR" altLang="el-GR" sz="240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p:txBody>
          <a:bodyPr/>
          <a:lstStyle/>
          <a:p>
            <a:pPr eaLnBrk="1" hangingPunct="1"/>
            <a:r>
              <a:rPr lang="el-GR" altLang="el-GR" dirty="0" smtClean="0">
                <a:solidFill>
                  <a:srgbClr val="0070C0"/>
                </a:solidFill>
              </a:rPr>
              <a:t>Οστεοπόρωση 2/2</a:t>
            </a:r>
          </a:p>
        </p:txBody>
      </p:sp>
      <p:sp>
        <p:nvSpPr>
          <p:cNvPr id="57346" name="Rectangle 3"/>
          <p:cNvSpPr>
            <a:spLocks noGrp="1" noRot="1" noChangeArrowheads="1"/>
          </p:cNvSpPr>
          <p:nvPr>
            <p:ph idx="1"/>
          </p:nvPr>
        </p:nvSpPr>
        <p:spPr/>
        <p:txBody>
          <a:bodyPr/>
          <a:lstStyle/>
          <a:p>
            <a:pPr marL="0" indent="0" eaLnBrk="1" hangingPunct="1">
              <a:lnSpc>
                <a:spcPct val="90000"/>
              </a:lnSpc>
              <a:buNone/>
            </a:pPr>
            <a:r>
              <a:rPr lang="el-GR" altLang="el-GR" dirty="0" smtClean="0"/>
              <a:t>Η έλλειψη σεξουαλικών ορμονών (επιτάχυνση της οστικής απώλειας μετά την εμμηνόπαυση), η απουσία φυσικής άσκησης, η πτωχή διατροφή σε ασβέστιο, σε βιταμίνη D και σε πρωτεΐνες, ο υπερθυρεοειδισμός, η λήψη συγκεκριμένων φαρμάκων, όπως τα κορτικοειδή, είναι πιθανό να ευνοήσουν την εμφάνιση οστεοπόρωσης, ιδίως σε ηλικιωμένα άτομα.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ekpliktikes-trofes-thwrakizoun-vitamines-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4403" y="1347771"/>
            <a:ext cx="6113972" cy="41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2"/>
          <p:cNvSpPr>
            <a:spLocks noGrp="1"/>
          </p:cNvSpPr>
          <p:nvPr>
            <p:ph type="title"/>
          </p:nvPr>
        </p:nvSpPr>
        <p:spPr>
          <a:xfrm>
            <a:off x="468313" y="188640"/>
            <a:ext cx="8229600" cy="954360"/>
          </a:xfrm>
        </p:spPr>
        <p:txBody>
          <a:bodyPr/>
          <a:lstStyle/>
          <a:p>
            <a:r>
              <a:rPr lang="el-GR" altLang="el-GR" dirty="0" smtClean="0"/>
              <a:t>Βιταμίνες 1/5</a:t>
            </a:r>
            <a:endParaRPr lang="en-US" altLang="el-GR" dirty="0" smtClean="0"/>
          </a:p>
        </p:txBody>
      </p:sp>
      <p:sp>
        <p:nvSpPr>
          <p:cNvPr id="58373" name="TextBox 4"/>
          <p:cNvSpPr txBox="1">
            <a:spLocks noChangeArrowheads="1"/>
          </p:cNvSpPr>
          <p:nvPr/>
        </p:nvSpPr>
        <p:spPr bwMode="auto">
          <a:xfrm>
            <a:off x="3563888" y="5742488"/>
            <a:ext cx="21150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a:t>
            </a:r>
            <a:r>
              <a:rPr lang="de-AT" altLang="el-GR" sz="1800" dirty="0">
                <a:latin typeface="+mn-lt"/>
              </a:rPr>
              <a:t>2</a:t>
            </a:r>
            <a:r>
              <a:rPr lang="el-GR" altLang="el-GR" sz="1800" dirty="0">
                <a:latin typeface="+mn-lt"/>
              </a:rPr>
              <a:t>1: Βιταμίνες</a:t>
            </a:r>
            <a:endParaRPr lang="en-US" altLang="el-GR" sz="1800"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p:cNvSpPr>
          <p:nvPr>
            <p:ph type="title"/>
          </p:nvPr>
        </p:nvSpPr>
        <p:spPr/>
        <p:txBody>
          <a:bodyPr/>
          <a:lstStyle/>
          <a:p>
            <a:pPr eaLnBrk="1" hangingPunct="1"/>
            <a:r>
              <a:rPr lang="el-GR" altLang="el-GR" b="1" dirty="0" smtClean="0"/>
              <a:t>Βιταμίνες 2/5</a:t>
            </a:r>
          </a:p>
        </p:txBody>
      </p:sp>
      <p:sp>
        <p:nvSpPr>
          <p:cNvPr id="59394" name="Rectangle 3"/>
          <p:cNvSpPr>
            <a:spLocks noGrp="1" noRot="1" noChangeArrowheads="1"/>
          </p:cNvSpPr>
          <p:nvPr>
            <p:ph idx="1"/>
          </p:nvPr>
        </p:nvSpPr>
        <p:spPr/>
        <p:txBody>
          <a:bodyPr/>
          <a:lstStyle/>
          <a:p>
            <a:pPr eaLnBrk="1" hangingPunct="1"/>
            <a:r>
              <a:rPr lang="el-GR" altLang="el-GR" dirty="0" smtClean="0"/>
              <a:t>Οργανικές ουσίες που προσλαμβάνονται κυρίως από τις τροφές και οι οποίες, σε ελάχιστες ποσότητες, είναι απαραίτητες γιατί συμμετέχουν στο μεταβολισμό και την ανάπτυξη του οργανισμού.</a:t>
            </a:r>
          </a:p>
          <a:p>
            <a:pPr eaLnBrk="1" hangingPunct="1"/>
            <a:r>
              <a:rPr lang="el-GR" altLang="el-GR" dirty="0" smtClean="0"/>
              <a:t>Ρυθμίζουν τις διάφορες αντιδράσεις του μεταβολισμού</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r>
              <a:rPr lang="el-GR" altLang="el-GR" sz="4000" dirty="0" smtClean="0"/>
              <a:t>Δομικές και λειτουργικές πρωτεΐνες</a:t>
            </a:r>
          </a:p>
        </p:txBody>
      </p:sp>
      <p:sp>
        <p:nvSpPr>
          <p:cNvPr id="5123" name="Θέση περιεχομένου 2"/>
          <p:cNvSpPr>
            <a:spLocks noGrp="1"/>
          </p:cNvSpPr>
          <p:nvPr>
            <p:ph idx="1"/>
          </p:nvPr>
        </p:nvSpPr>
        <p:spPr/>
        <p:txBody>
          <a:bodyPr/>
          <a:lstStyle/>
          <a:p>
            <a:r>
              <a:rPr lang="el-GR" altLang="el-GR" sz="2800" dirty="0" smtClean="0"/>
              <a:t>Το κολλαγόνο (δομική πρωτεΐνη)  και η αιμοσφαιρίνη (λειτουργική πρωτεΐνη) υπάρχουν σε μεγάλη ποσότητα στο σώμα του ανθρώπου. </a:t>
            </a:r>
          </a:p>
          <a:p>
            <a:r>
              <a:rPr lang="el-GR" altLang="el-GR" sz="2800" dirty="0" smtClean="0"/>
              <a:t>Οι πρωτεΐνες  χαρακτηρίζουν τα έμβια όντα και αποτελούν θρεπτικά συστατικά ουσιώδη για την επιβίωση του κυττάρου γιατί εξυπηρετούν πολλαπλές βιολογικές λειτουργίες (δομή και λειτουργία του κυττάρου</a:t>
            </a:r>
            <a:r>
              <a:rPr lang="el-GR" altLang="el-GR" dirty="0"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l-GR" altLang="el-GR" b="1" dirty="0">
                <a:solidFill>
                  <a:srgbClr val="0070C0"/>
                </a:solidFill>
              </a:rPr>
              <a:t>Βιταμίνες </a:t>
            </a:r>
            <a:r>
              <a:rPr lang="el-GR" altLang="el-GR" b="1" dirty="0" smtClean="0">
                <a:solidFill>
                  <a:srgbClr val="0070C0"/>
                </a:solidFill>
              </a:rPr>
              <a:t>3/5</a:t>
            </a:r>
            <a:endParaRPr lang="en-US" altLang="el-GR" dirty="0" smtClean="0">
              <a:solidFill>
                <a:srgbClr val="0070C0"/>
              </a:solidFill>
            </a:endParaRPr>
          </a:p>
        </p:txBody>
      </p:sp>
      <p:sp>
        <p:nvSpPr>
          <p:cNvPr id="134147" name="Rectangle 3"/>
          <p:cNvSpPr>
            <a:spLocks noGrp="1" noRot="1" noChangeArrowheads="1"/>
          </p:cNvSpPr>
          <p:nvPr>
            <p:ph idx="1"/>
          </p:nvPr>
        </p:nvSpPr>
        <p:spPr>
          <a:xfrm>
            <a:off x="457200" y="1518626"/>
            <a:ext cx="8229600" cy="4525963"/>
          </a:xfrm>
        </p:spPr>
        <p:txBody>
          <a:bodyPr>
            <a:noAutofit/>
          </a:bodyPr>
          <a:lstStyle/>
          <a:p>
            <a:pPr>
              <a:lnSpc>
                <a:spcPct val="80000"/>
              </a:lnSpc>
            </a:pPr>
            <a:r>
              <a:rPr lang="el-GR" altLang="el-GR" sz="2800" dirty="0" smtClean="0"/>
              <a:t>Έλλειψη μιας βιταμίνης σταματάει τις ειδικές μεταβολικές εργασίες και μπορεί να αλλάξει τη μεταβολική ισορροπία στον οργανισμό.</a:t>
            </a:r>
          </a:p>
          <a:p>
            <a:pPr>
              <a:lnSpc>
                <a:spcPct val="80000"/>
              </a:lnSpc>
            </a:pPr>
            <a:r>
              <a:rPr lang="el-GR" altLang="el-GR" sz="2800" dirty="0" smtClean="0"/>
              <a:t>Παντελής ή μερική στέρηση μίας ή περισσότερων βιταμινών από τον οργανισμό προκαλεί διάφορες παθολογικές καταστάσεις (αβιταμίνωση ή υποβιταμίνωση). </a:t>
            </a:r>
          </a:p>
          <a:p>
            <a:pPr>
              <a:lnSpc>
                <a:spcPct val="80000"/>
              </a:lnSpc>
            </a:pPr>
            <a:r>
              <a:rPr lang="el-GR" altLang="el-GR" sz="2800" dirty="0" smtClean="0"/>
              <a:t>Σε ορισμένες περιπτώσεις παρατηρούνται διαταραχές του οργανισμού, εξαιτίας πολύ μεγάλων δόσεων βιταμινών (υπερβιταμινώσεις) που είναι αντίστοιχες με αυτές της παντελούς έλλειψης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719572" y="1399281"/>
            <a:ext cx="7704856" cy="442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lnSpc>
                <a:spcPct val="80000"/>
              </a:lnSpc>
              <a:buFont typeface="Arial" panose="020B0604020202020204" pitchFamily="34" charset="0"/>
              <a:buChar char="•"/>
            </a:pPr>
            <a:r>
              <a:rPr lang="el-GR" altLang="el-GR" sz="3200" dirty="0" smtClean="0">
                <a:latin typeface="+mn-lt"/>
              </a:rPr>
              <a:t>Οι </a:t>
            </a:r>
            <a:r>
              <a:rPr lang="el-GR" altLang="el-GR" sz="3200" dirty="0" err="1">
                <a:latin typeface="+mn-lt"/>
              </a:rPr>
              <a:t>υδατοδιαλυτές</a:t>
            </a:r>
            <a:r>
              <a:rPr lang="el-GR" altLang="el-GR" sz="3200" dirty="0">
                <a:latin typeface="+mn-lt"/>
              </a:rPr>
              <a:t> βιταμίνες συμμετέχουν στη μεταφορά ενέργειας και στο μεταβολισμό των </a:t>
            </a:r>
            <a:r>
              <a:rPr lang="el-GR" altLang="el-GR" sz="3200" dirty="0" smtClean="0">
                <a:latin typeface="+mn-lt"/>
              </a:rPr>
              <a:t>πρωτεϊνών, </a:t>
            </a:r>
            <a:r>
              <a:rPr lang="el-GR" altLang="el-GR" sz="3200" dirty="0">
                <a:latin typeface="+mn-lt"/>
              </a:rPr>
              <a:t>των υδατανθράκων και των λιπών. </a:t>
            </a:r>
          </a:p>
          <a:p>
            <a:pPr marL="457200" indent="-457200">
              <a:lnSpc>
                <a:spcPct val="80000"/>
              </a:lnSpc>
              <a:buFont typeface="Arial" panose="020B0604020202020204" pitchFamily="34" charset="0"/>
              <a:buChar char="•"/>
            </a:pPr>
            <a:r>
              <a:rPr lang="el-GR" altLang="el-GR" sz="3200" dirty="0" smtClean="0">
                <a:latin typeface="+mn-lt"/>
              </a:rPr>
              <a:t>Μερικές </a:t>
            </a:r>
            <a:r>
              <a:rPr lang="el-GR" altLang="el-GR" sz="3200" dirty="0">
                <a:latin typeface="+mn-lt"/>
              </a:rPr>
              <a:t>από τις λιποδιαλυτές βιταμίνες αποτελούν βασικό τμήμα των βιολογικών μεμβρανών και παίζουν σημαντικό ρόλο στη διατήρηση της λειτουργικής ακεραιότητας τους.</a:t>
            </a:r>
          </a:p>
          <a:p>
            <a:pPr marL="457200" indent="-457200">
              <a:lnSpc>
                <a:spcPct val="80000"/>
              </a:lnSpc>
              <a:buFont typeface="Arial" panose="020B0604020202020204" pitchFamily="34" charset="0"/>
              <a:buChar char="•"/>
            </a:pPr>
            <a:r>
              <a:rPr lang="el-GR" altLang="el-GR" sz="3200" dirty="0" smtClean="0">
                <a:latin typeface="+mn-lt"/>
              </a:rPr>
              <a:t>Ορισμένες </a:t>
            </a:r>
            <a:r>
              <a:rPr lang="el-GR" altLang="el-GR" sz="3200" dirty="0">
                <a:latin typeface="+mn-lt"/>
              </a:rPr>
              <a:t>δρουν σε γενετικό επίπεδο και ελέγχουν τη σύνθεση ορισμένων ενζύμων. </a:t>
            </a:r>
          </a:p>
        </p:txBody>
      </p:sp>
      <p:sp>
        <p:nvSpPr>
          <p:cNvPr id="61442" name="Title 2"/>
          <p:cNvSpPr>
            <a:spLocks noGrp="1"/>
          </p:cNvSpPr>
          <p:nvPr>
            <p:ph type="title"/>
          </p:nvPr>
        </p:nvSpPr>
        <p:spPr/>
        <p:txBody>
          <a:bodyPr/>
          <a:lstStyle/>
          <a:p>
            <a:pPr eaLnBrk="1" hangingPunct="1"/>
            <a:r>
              <a:rPr lang="el-GR" altLang="el-GR" dirty="0" smtClean="0"/>
              <a:t>Βιταμίνες 4/5</a:t>
            </a:r>
            <a:endParaRPr lang="en-US" altLang="el-G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p:cNvSpPr>
          <p:nvPr>
            <p:ph type="title"/>
          </p:nvPr>
        </p:nvSpPr>
        <p:spPr/>
        <p:txBody>
          <a:bodyPr/>
          <a:lstStyle/>
          <a:p>
            <a:pPr eaLnBrk="1" hangingPunct="1"/>
            <a:r>
              <a:rPr lang="el-GR" altLang="el-GR" dirty="0" smtClean="0"/>
              <a:t>Βιταμίνες 5/5 </a:t>
            </a:r>
            <a:endParaRPr lang="en-US" altLang="el-GR" dirty="0" smtClean="0"/>
          </a:p>
        </p:txBody>
      </p:sp>
      <p:sp>
        <p:nvSpPr>
          <p:cNvPr id="62466" name="Rectangle 3"/>
          <p:cNvSpPr>
            <a:spLocks noGrp="1" noRot="1" noChangeArrowheads="1"/>
          </p:cNvSpPr>
          <p:nvPr>
            <p:ph idx="1"/>
          </p:nvPr>
        </p:nvSpPr>
        <p:spPr>
          <a:xfrm>
            <a:off x="539552" y="1527679"/>
            <a:ext cx="8229600" cy="4525963"/>
          </a:xfrm>
        </p:spPr>
        <p:txBody>
          <a:bodyPr/>
          <a:lstStyle/>
          <a:p>
            <a:pPr eaLnBrk="1" hangingPunct="1"/>
            <a:r>
              <a:rPr lang="el-GR" altLang="el-GR" sz="2800" dirty="0" smtClean="0">
                <a:latin typeface="Arial" panose="020B0604020202020204" pitchFamily="34" charset="0"/>
                <a:cs typeface="Arial" panose="020B0604020202020204" pitchFamily="34" charset="0"/>
              </a:rPr>
              <a:t>Δρουν ακόμη και όταν ανευρίσκονται σε πολύ μικρές ποσότητες, ενώ δεν έχουν θερμιδική αξία. </a:t>
            </a:r>
          </a:p>
          <a:p>
            <a:pPr eaLnBrk="1" hangingPunct="1"/>
            <a:r>
              <a:rPr lang="el-GR" altLang="el-GR" sz="2800" dirty="0" smtClean="0">
                <a:latin typeface="Arial" panose="020B0604020202020204" pitchFamily="34" charset="0"/>
                <a:cs typeface="Arial" panose="020B0604020202020204" pitchFamily="34" charset="0"/>
              </a:rPr>
              <a:t>Η δράση τους έγκειται στην ρύθμιση της μεταβολικής διαδικασίας και των ενεργειακών μετατροπών που συμβαίνουν στον οργανισμό</a:t>
            </a:r>
            <a:r>
              <a:rPr lang="en-US" altLang="el-GR" sz="2800" dirty="0" smtClean="0">
                <a:latin typeface="Arial" panose="020B0604020202020204" pitchFamily="34" charset="0"/>
                <a:cs typeface="Arial" panose="020B0604020202020204" pitchFamily="34" charset="0"/>
              </a:rPr>
              <a:t>.</a:t>
            </a:r>
            <a:endParaRPr lang="el-GR" altLang="el-GR" sz="2800" dirty="0" smtClean="0">
              <a:latin typeface="Arial" panose="020B0604020202020204" pitchFamily="34" charset="0"/>
              <a:cs typeface="Arial" panose="020B0604020202020204" pitchFamily="34" charset="0"/>
            </a:endParaRPr>
          </a:p>
          <a:p>
            <a:pPr eaLnBrk="1" hangingPunct="1"/>
            <a:r>
              <a:rPr lang="el-GR" altLang="el-GR" sz="2800" dirty="0" smtClean="0">
                <a:latin typeface="Arial" panose="020B0604020202020204" pitchFamily="34" charset="0"/>
                <a:cs typeface="Arial" panose="020B0604020202020204" pitchFamily="34" charset="0"/>
              </a:rPr>
              <a:t>Διακρίνονται σε </a:t>
            </a:r>
            <a:r>
              <a:rPr lang="el-GR" altLang="el-GR" sz="2800" dirty="0" err="1" smtClean="0">
                <a:latin typeface="Arial" panose="020B0604020202020204" pitchFamily="34" charset="0"/>
                <a:cs typeface="Arial" panose="020B0604020202020204" pitchFamily="34" charset="0"/>
              </a:rPr>
              <a:t>υδατοδιαλυτές</a:t>
            </a:r>
            <a:r>
              <a:rPr lang="el-GR" altLang="el-GR" sz="2800" dirty="0" smtClean="0">
                <a:latin typeface="Arial" panose="020B0604020202020204" pitchFamily="34" charset="0"/>
                <a:cs typeface="Arial" panose="020B0604020202020204" pitchFamily="34" charset="0"/>
              </a:rPr>
              <a:t> (</a:t>
            </a:r>
            <a:r>
              <a:rPr lang="en-US" altLang="el-GR" sz="2800" dirty="0" smtClean="0">
                <a:latin typeface="Arial" panose="020B0604020202020204" pitchFamily="34" charset="0"/>
                <a:cs typeface="Arial" panose="020B0604020202020204" pitchFamily="34" charset="0"/>
              </a:rPr>
              <a:t>B</a:t>
            </a:r>
            <a:r>
              <a:rPr lang="el-GR" altLang="el-GR" sz="2800" dirty="0" smtClean="0">
                <a:latin typeface="Arial" panose="020B0604020202020204" pitchFamily="34" charset="0"/>
                <a:cs typeface="Arial" panose="020B0604020202020204" pitchFamily="34" charset="0"/>
              </a:rPr>
              <a:t>, </a:t>
            </a:r>
            <a:r>
              <a:rPr lang="en-US" altLang="el-GR" sz="2800" dirty="0" smtClean="0">
                <a:latin typeface="Arial" panose="020B0604020202020204" pitchFamily="34" charset="0"/>
                <a:cs typeface="Arial" panose="020B0604020202020204" pitchFamily="34" charset="0"/>
              </a:rPr>
              <a:t>C</a:t>
            </a:r>
            <a:r>
              <a:rPr lang="el-GR" altLang="el-GR" sz="2800" dirty="0" smtClean="0">
                <a:latin typeface="Arial" panose="020B0604020202020204" pitchFamily="34" charset="0"/>
                <a:cs typeface="Arial" panose="020B0604020202020204" pitchFamily="34" charset="0"/>
              </a:rPr>
              <a:t>, </a:t>
            </a:r>
            <a:r>
              <a:rPr lang="en-US" altLang="el-GR" sz="2800" dirty="0" smtClean="0">
                <a:latin typeface="Arial" panose="020B0604020202020204" pitchFamily="34" charset="0"/>
                <a:cs typeface="Arial" panose="020B0604020202020204" pitchFamily="34" charset="0"/>
              </a:rPr>
              <a:t>P</a:t>
            </a:r>
            <a:r>
              <a:rPr lang="el-GR" altLang="el-GR" sz="2800" dirty="0" smtClean="0">
                <a:latin typeface="Arial" panose="020B0604020202020204" pitchFamily="34" charset="0"/>
                <a:cs typeface="Arial" panose="020B0604020202020204" pitchFamily="34" charset="0"/>
              </a:rPr>
              <a:t>) και σε λιποδιαλυτές (</a:t>
            </a:r>
            <a:r>
              <a:rPr lang="en-US" altLang="el-GR" sz="2800" dirty="0" smtClean="0">
                <a:latin typeface="Arial" panose="020B0604020202020204" pitchFamily="34" charset="0"/>
                <a:cs typeface="Arial" panose="020B0604020202020204" pitchFamily="34" charset="0"/>
              </a:rPr>
              <a:t>A</a:t>
            </a:r>
            <a:r>
              <a:rPr lang="el-GR" altLang="el-GR" sz="2800" dirty="0" smtClean="0">
                <a:latin typeface="Arial" panose="020B0604020202020204" pitchFamily="34" charset="0"/>
                <a:cs typeface="Arial" panose="020B0604020202020204" pitchFamily="34" charset="0"/>
              </a:rPr>
              <a:t>, </a:t>
            </a:r>
            <a:r>
              <a:rPr lang="en-US" altLang="el-GR" sz="2800" dirty="0" smtClean="0">
                <a:latin typeface="Arial" panose="020B0604020202020204" pitchFamily="34" charset="0"/>
                <a:cs typeface="Arial" panose="020B0604020202020204" pitchFamily="34" charset="0"/>
              </a:rPr>
              <a:t>D</a:t>
            </a:r>
            <a:r>
              <a:rPr lang="el-GR" altLang="el-GR" sz="2800" dirty="0" smtClean="0">
                <a:latin typeface="Arial" panose="020B0604020202020204" pitchFamily="34" charset="0"/>
                <a:cs typeface="Arial" panose="020B0604020202020204" pitchFamily="34" charset="0"/>
              </a:rPr>
              <a:t>, </a:t>
            </a:r>
            <a:r>
              <a:rPr lang="en-US" altLang="el-GR" sz="2800" dirty="0" smtClean="0">
                <a:latin typeface="Arial" panose="020B0604020202020204" pitchFamily="34" charset="0"/>
                <a:cs typeface="Arial" panose="020B0604020202020204" pitchFamily="34" charset="0"/>
              </a:rPr>
              <a:t>E</a:t>
            </a:r>
            <a:r>
              <a:rPr lang="el-GR" altLang="el-GR" sz="2800" dirty="0" smtClean="0">
                <a:latin typeface="Arial" panose="020B0604020202020204" pitchFamily="34" charset="0"/>
                <a:cs typeface="Arial" panose="020B0604020202020204" pitchFamily="34" charset="0"/>
              </a:rPr>
              <a:t>, </a:t>
            </a:r>
            <a:r>
              <a:rPr lang="en-US" altLang="el-GR" sz="2800" dirty="0" smtClean="0">
                <a:latin typeface="Arial" panose="020B0604020202020204" pitchFamily="34" charset="0"/>
                <a:cs typeface="Arial" panose="020B0604020202020204" pitchFamily="34" charset="0"/>
              </a:rPr>
              <a:t>K</a:t>
            </a:r>
            <a:r>
              <a:rPr lang="el-GR" altLang="el-GR" sz="2800" dirty="0" smtClean="0">
                <a:latin typeface="Arial" panose="020B0604020202020204" pitchFamily="34" charset="0"/>
                <a:cs typeface="Arial" panose="020B0604020202020204" pitchFamily="34" charset="0"/>
              </a:rPr>
              <a:t>), των οποίων η απορρόφηση εξαρτάται από την απορρόφηση των λιπών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pPr eaLnBrk="1" hangingPunct="1"/>
            <a:r>
              <a:rPr lang="el-GR" altLang="el-GR" smtClean="0"/>
              <a:t>Λιποδιαλυτές Βιταμίνες 1/2</a:t>
            </a:r>
            <a:endParaRPr lang="en-US" altLang="el-GR" smtClean="0"/>
          </a:p>
        </p:txBody>
      </p:sp>
      <p:sp>
        <p:nvSpPr>
          <p:cNvPr id="141315" name="Rectangle 3"/>
          <p:cNvSpPr>
            <a:spLocks noGrp="1" noRot="1" noChangeArrowheads="1"/>
          </p:cNvSpPr>
          <p:nvPr>
            <p:ph idx="1"/>
          </p:nvPr>
        </p:nvSpPr>
        <p:spPr>
          <a:xfrm>
            <a:off x="465175" y="1340768"/>
            <a:ext cx="8229600" cy="4752528"/>
          </a:xfrm>
        </p:spPr>
        <p:txBody>
          <a:bodyPr>
            <a:noAutofit/>
          </a:bodyPr>
          <a:lstStyle/>
          <a:p>
            <a:pPr eaLnBrk="1" hangingPunct="1">
              <a:lnSpc>
                <a:spcPct val="80000"/>
              </a:lnSpc>
            </a:pPr>
            <a:r>
              <a:rPr lang="el-GR" altLang="el-GR" sz="2800" dirty="0" smtClean="0"/>
              <a:t>Οι λιποδιαλυτές </a:t>
            </a:r>
            <a:r>
              <a:rPr lang="el-GR" altLang="el-GR" sz="2800" b="1" dirty="0" smtClean="0"/>
              <a:t>βιταμίνες</a:t>
            </a:r>
            <a:r>
              <a:rPr lang="el-GR" altLang="el-GR" sz="2800" dirty="0" smtClean="0"/>
              <a:t> βρίσκονται κυρίως στα λιπαρά τρόφιμα όπως τα ζωικά λίπη, τα φυτικά έλαια, τα γαλακτοκομικά τρόφιμα, το συκώτι και τα «παχιά» ψάρια.</a:t>
            </a:r>
          </a:p>
          <a:p>
            <a:pPr eaLnBrk="1" hangingPunct="1">
              <a:lnSpc>
                <a:spcPct val="80000"/>
              </a:lnSpc>
            </a:pPr>
            <a:r>
              <a:rPr lang="el-GR" altLang="el-GR" sz="2800" dirty="0" smtClean="0"/>
              <a:t>Το σώμα μας χρειάζεται αυτές τις </a:t>
            </a:r>
            <a:r>
              <a:rPr lang="el-GR" altLang="el-GR" sz="2800" b="1" dirty="0" smtClean="0"/>
              <a:t>βιταμίνες</a:t>
            </a:r>
            <a:r>
              <a:rPr lang="el-GR" altLang="el-GR" sz="2800" dirty="0" smtClean="0"/>
              <a:t> καθημερινά, αλλά αυτό δεν συνεπάγεται ότι είναι απαραίτητο να </a:t>
            </a:r>
            <a:r>
              <a:rPr lang="el-GR" altLang="el-GR" sz="2800" dirty="0" err="1" smtClean="0"/>
              <a:t>τιςπροσλαμβάνουμε</a:t>
            </a:r>
            <a:r>
              <a:rPr lang="el-GR" altLang="el-GR" sz="2800" dirty="0" smtClean="0"/>
              <a:t> καθημερινά από τη διατροφή.</a:t>
            </a:r>
          </a:p>
          <a:p>
            <a:pPr eaLnBrk="1" hangingPunct="1">
              <a:lnSpc>
                <a:spcPct val="80000"/>
              </a:lnSpc>
            </a:pPr>
            <a:r>
              <a:rPr lang="el-GR" altLang="el-GR" sz="2800" dirty="0" smtClean="0"/>
              <a:t>Αυτό συμβαίνει επειδή, ο οργανισμός μας όσες από αυτές τις </a:t>
            </a:r>
            <a:r>
              <a:rPr lang="el-GR" altLang="el-GR" sz="2800" b="1" dirty="0" smtClean="0"/>
              <a:t>βιταμίνες</a:t>
            </a:r>
            <a:r>
              <a:rPr lang="el-GR" altLang="el-GR" sz="2800" dirty="0" smtClean="0"/>
              <a:t> δεν τις καταναλώνει αμέσως, μπορεί και τις αποθηκεύει στο συκώτι και τους λιπαρούς ιστούς, διαθέτοντας έτσι αποθέματα για μελλοντική χρήση.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p:txBody>
          <a:bodyPr/>
          <a:lstStyle/>
          <a:p>
            <a:pPr eaLnBrk="1" hangingPunct="1"/>
            <a:r>
              <a:rPr lang="el-GR" altLang="el-GR" smtClean="0"/>
              <a:t>Λιποδιαλυτές Βιταμίνες 2/2</a:t>
            </a:r>
            <a:endParaRPr lang="en-US" altLang="el-GR" smtClean="0"/>
          </a:p>
        </p:txBody>
      </p:sp>
      <p:sp>
        <p:nvSpPr>
          <p:cNvPr id="64514" name="Rectangle 4"/>
          <p:cNvSpPr>
            <a:spLocks noChangeArrowheads="1"/>
          </p:cNvSpPr>
          <p:nvPr/>
        </p:nvSpPr>
        <p:spPr bwMode="auto">
          <a:xfrm>
            <a:off x="899592" y="1772816"/>
            <a:ext cx="727280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lnSpc>
                <a:spcPct val="80000"/>
              </a:lnSpc>
              <a:buFont typeface="Arial" panose="020B0604020202020204" pitchFamily="34" charset="0"/>
              <a:buChar char="•"/>
            </a:pPr>
            <a:r>
              <a:rPr lang="el-GR" altLang="el-GR" sz="3200" dirty="0">
                <a:latin typeface="+mn-lt"/>
              </a:rPr>
              <a:t>Αυτές οι «αποθήκες» μπορούν να τροφοδοτούν τον οργανισμό μας για μεγάλα διαστήματα και να τον ενισχύουν όταν χρειάζεται. </a:t>
            </a:r>
            <a:endParaRPr lang="en-US" altLang="el-GR" sz="3200" dirty="0">
              <a:latin typeface="+mn-lt"/>
            </a:endParaRPr>
          </a:p>
          <a:p>
            <a:pPr marL="457200" indent="-457200">
              <a:lnSpc>
                <a:spcPct val="80000"/>
              </a:lnSpc>
              <a:buFont typeface="Arial" panose="020B0604020202020204" pitchFamily="34" charset="0"/>
              <a:buChar char="•"/>
            </a:pPr>
            <a:r>
              <a:rPr lang="el-GR" altLang="el-GR" sz="3200" dirty="0" smtClean="0">
                <a:latin typeface="+mn-lt"/>
              </a:rPr>
              <a:t>Αντίστοιχα </a:t>
            </a:r>
            <a:r>
              <a:rPr lang="el-GR" altLang="el-GR" sz="3200" dirty="0">
                <a:latin typeface="+mn-lt"/>
              </a:rPr>
              <a:t>όμως, αν αυτές οι αποθήκες υπερπληρωθούν, πράγμα βέβαια που δεν συμβαίνει συχνά, οι λιποδιαλυτές </a:t>
            </a:r>
            <a:r>
              <a:rPr lang="el-GR" altLang="el-GR" sz="3200" b="1" dirty="0">
                <a:latin typeface="+mn-lt"/>
              </a:rPr>
              <a:t>βιταμίνες</a:t>
            </a:r>
            <a:r>
              <a:rPr lang="el-GR" altLang="el-GR" sz="3200" dirty="0">
                <a:latin typeface="+mn-lt"/>
              </a:rPr>
              <a:t> μπορούν να γίνουν επιβλαβείς.</a:t>
            </a:r>
            <a:r>
              <a:rPr lang="el-GR" altLang="el-GR" sz="3200" dirty="0"/>
              <a:t/>
            </a:r>
            <a:br>
              <a:rPr lang="el-GR" altLang="el-GR" sz="3200" dirty="0"/>
            </a:br>
            <a:endParaRPr lang="el-GR" altLang="el-GR"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a:xfrm>
            <a:off x="442222" y="160684"/>
            <a:ext cx="8229600" cy="987356"/>
          </a:xfrm>
        </p:spPr>
        <p:txBody>
          <a:bodyPr/>
          <a:lstStyle/>
          <a:p>
            <a:pPr eaLnBrk="1" hangingPunct="1"/>
            <a:r>
              <a:rPr lang="el-GR" altLang="el-GR" dirty="0" smtClean="0"/>
              <a:t>Βιταμίνη Α  1/2</a:t>
            </a:r>
            <a:endParaRPr lang="en-US" altLang="el-GR" dirty="0" smtClean="0"/>
          </a:p>
        </p:txBody>
      </p:sp>
      <p:sp>
        <p:nvSpPr>
          <p:cNvPr id="65538" name="Rectangle 3"/>
          <p:cNvSpPr>
            <a:spLocks noGrp="1" noRot="1" noChangeArrowheads="1"/>
          </p:cNvSpPr>
          <p:nvPr>
            <p:ph idx="1"/>
          </p:nvPr>
        </p:nvSpPr>
        <p:spPr>
          <a:xfrm>
            <a:off x="323528" y="1243483"/>
            <a:ext cx="3456384" cy="5065242"/>
          </a:xfrm>
        </p:spPr>
        <p:txBody>
          <a:bodyPr/>
          <a:lstStyle/>
          <a:p>
            <a:pPr marL="0" indent="0" eaLnBrk="1" hangingPunct="1">
              <a:buNone/>
            </a:pPr>
            <a:r>
              <a:rPr lang="el-GR" altLang="el-GR" sz="2500" dirty="0" smtClean="0"/>
              <a:t>Η βιταμίνη Α, (ενδυνάμωση όρασης, ανάπτυξη οστών, δέρμα, βλεννογόνοι, μαλλιά). Η βιταμίνη Α είναι επίσης γνωστή ως </a:t>
            </a:r>
            <a:r>
              <a:rPr lang="el-GR" altLang="el-GR" sz="2500" dirty="0" err="1" smtClean="0"/>
              <a:t>ρετινόλη</a:t>
            </a:r>
            <a:r>
              <a:rPr lang="el-GR" altLang="el-GR" sz="2500" dirty="0" smtClean="0"/>
              <a:t>.</a:t>
            </a:r>
            <a:r>
              <a:rPr lang="en-US" altLang="el-GR" sz="2500" dirty="0" smtClean="0"/>
              <a:t> </a:t>
            </a:r>
            <a:r>
              <a:rPr lang="el-GR" altLang="el-GR" sz="2500" dirty="0" smtClean="0"/>
              <a:t>Πρέπει να λαμβάνονται με  τη διατροφή 0,6-0,7 </a:t>
            </a:r>
            <a:r>
              <a:rPr lang="el-GR" altLang="el-GR" sz="2500" dirty="0" err="1" smtClean="0"/>
              <a:t>mg</a:t>
            </a:r>
            <a:r>
              <a:rPr lang="el-GR" altLang="el-GR" sz="2500" dirty="0" smtClean="0"/>
              <a:t> ημερησίως. Μακρόχρονη λήψη μεγάλης ποσότητας βιταμίνης Α μπορεί να προκαλέσει τοξικότητα.</a:t>
            </a:r>
            <a:br>
              <a:rPr lang="el-GR" altLang="el-GR" sz="2500" dirty="0" smtClean="0"/>
            </a:br>
            <a:endParaRPr lang="el-GR" altLang="el-GR" sz="2500" dirty="0" smtClean="0"/>
          </a:p>
        </p:txBody>
      </p:sp>
      <p:pic>
        <p:nvPicPr>
          <p:cNvPr id="65539" name="Picture 1" descr="vitamin-a-rich-foo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0076" y="1293426"/>
            <a:ext cx="394834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2"/>
          <p:cNvSpPr txBox="1">
            <a:spLocks noChangeArrowheads="1"/>
          </p:cNvSpPr>
          <p:nvPr/>
        </p:nvSpPr>
        <p:spPr bwMode="auto">
          <a:xfrm>
            <a:off x="4727531" y="5975887"/>
            <a:ext cx="3373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t>Εικόνα </a:t>
            </a:r>
            <a:r>
              <a:rPr lang="de-AT" altLang="el-GR" sz="1800" dirty="0"/>
              <a:t>2</a:t>
            </a:r>
            <a:r>
              <a:rPr lang="el-GR" altLang="el-GR" sz="1800" dirty="0"/>
              <a:t>2: Βιταμίνη Α &amp; τροφές </a:t>
            </a:r>
            <a:endParaRPr lang="en-US" altLang="el-GR"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Rot="1" noChangeArrowheads="1"/>
          </p:cNvSpPr>
          <p:nvPr>
            <p:ph type="title"/>
          </p:nvPr>
        </p:nvSpPr>
        <p:spPr/>
        <p:txBody>
          <a:bodyPr/>
          <a:lstStyle/>
          <a:p>
            <a:pPr eaLnBrk="1" hangingPunct="1"/>
            <a:r>
              <a:rPr lang="el-GR" altLang="el-GR" smtClean="0"/>
              <a:t>Βιταμίνη Α  2/2</a:t>
            </a:r>
            <a:endParaRPr lang="en-US" altLang="el-GR" smtClean="0"/>
          </a:p>
        </p:txBody>
      </p:sp>
      <p:sp>
        <p:nvSpPr>
          <p:cNvPr id="66562" name="Rectangle 5"/>
          <p:cNvSpPr>
            <a:spLocks noGrp="1" noRot="1" noChangeArrowheads="1"/>
          </p:cNvSpPr>
          <p:nvPr>
            <p:ph idx="1"/>
          </p:nvPr>
        </p:nvSpPr>
        <p:spPr>
          <a:xfrm>
            <a:off x="465175" y="1628800"/>
            <a:ext cx="8540750" cy="3822700"/>
          </a:xfrm>
        </p:spPr>
        <p:txBody>
          <a:bodyPr/>
          <a:lstStyle/>
          <a:p>
            <a:pPr eaLnBrk="1" hangingPunct="1"/>
            <a:r>
              <a:rPr lang="el-GR" altLang="el-GR" sz="2800" dirty="0" smtClean="0"/>
              <a:t>Η βήτα-καροτίνη (-</a:t>
            </a:r>
            <a:r>
              <a:rPr lang="el-GR" altLang="el-GR" sz="2800" dirty="0" err="1" smtClean="0"/>
              <a:t>ες</a:t>
            </a:r>
            <a:r>
              <a:rPr lang="el-GR" altLang="el-GR" sz="2800" dirty="0" smtClean="0"/>
              <a:t>) μετατρέπονται σε βιταμίνη Α στον οργανισμό, είναι δηλαδή πρόδρομα μόριά της και, επομένως, μπορούν να εκτελέσουν τις ίδιες λειτουργίες με τη βιταμίνη Α. </a:t>
            </a:r>
          </a:p>
          <a:p>
            <a:pPr eaLnBrk="1" hangingPunct="1"/>
            <a:r>
              <a:rPr lang="el-GR" altLang="el-GR" sz="2800" dirty="0" smtClean="0"/>
              <a:t>Οι κύριες πηγές τροφίμων βήτα-καροτίνης είναι τα κίτρινα και πράσινα (φυλλώδη) λαχανικά όπως το σπανάκι, τα καρότα και τα κόκκινα πιπέρια, το </a:t>
            </a:r>
            <a:r>
              <a:rPr lang="el-GR" altLang="el-GR" sz="2800" dirty="0" err="1" smtClean="0"/>
              <a:t>μάνγκο</a:t>
            </a:r>
            <a:r>
              <a:rPr lang="el-GR" altLang="el-GR" sz="2800" dirty="0" smtClean="0"/>
              <a:t>, το πεπόνι και τα βερίκοκα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rrowheads="1"/>
          </p:cNvSpPr>
          <p:nvPr>
            <p:ph type="title"/>
          </p:nvPr>
        </p:nvSpPr>
        <p:spPr>
          <a:xfrm>
            <a:off x="482682" y="116632"/>
            <a:ext cx="8229600" cy="987356"/>
          </a:xfrm>
        </p:spPr>
        <p:txBody>
          <a:bodyPr/>
          <a:lstStyle/>
          <a:p>
            <a:pPr eaLnBrk="1" hangingPunct="1"/>
            <a:r>
              <a:rPr lang="el-GR" altLang="el-GR" dirty="0" smtClean="0"/>
              <a:t>Βιταμίνη Ε</a:t>
            </a:r>
            <a:endParaRPr lang="en-US" altLang="el-GR" dirty="0" smtClean="0"/>
          </a:p>
        </p:txBody>
      </p:sp>
      <p:sp>
        <p:nvSpPr>
          <p:cNvPr id="67587" name="Rectangle 3"/>
          <p:cNvSpPr>
            <a:spLocks noGrp="1" noRot="1" noChangeArrowheads="1"/>
          </p:cNvSpPr>
          <p:nvPr>
            <p:ph idx="1"/>
          </p:nvPr>
        </p:nvSpPr>
        <p:spPr>
          <a:xfrm>
            <a:off x="277002" y="1324894"/>
            <a:ext cx="4320480" cy="4896544"/>
          </a:xfrm>
        </p:spPr>
        <p:txBody>
          <a:bodyPr/>
          <a:lstStyle/>
          <a:p>
            <a:pPr eaLnBrk="1" hangingPunct="1">
              <a:lnSpc>
                <a:spcPct val="90000"/>
              </a:lnSpc>
            </a:pPr>
            <a:r>
              <a:rPr lang="el-GR" altLang="el-GR" sz="2400" dirty="0" smtClean="0"/>
              <a:t>Η βιταμίνη Ε (αντιοξειδωτική δράση, κυτταρική αναπνοή, αντοχή τριχοειδών, καρδιαγγειακό σύστημα). </a:t>
            </a:r>
          </a:p>
          <a:p>
            <a:pPr eaLnBrk="1" hangingPunct="1">
              <a:lnSpc>
                <a:spcPct val="90000"/>
              </a:lnSpc>
            </a:pPr>
            <a:r>
              <a:rPr lang="el-GR" altLang="el-GR" sz="2400" dirty="0" smtClean="0"/>
              <a:t>Οι πλουσιότερες πηγές βιταμίνης Ε είναι διάφορα φυτικά έλαια, όπως το </a:t>
            </a:r>
            <a:r>
              <a:rPr lang="el-GR" altLang="el-GR" sz="2400" dirty="0" err="1" smtClean="0"/>
              <a:t>σιτάλαιο</a:t>
            </a:r>
            <a:r>
              <a:rPr lang="el-GR" altLang="el-GR" sz="2400" dirty="0" smtClean="0"/>
              <a:t>, το ελαιόλαδο σόγιας, καλαμποκιού, τα καρύδια και οι ξηροί καρποί, τα δημητριακά και τα παράγωγα τους. </a:t>
            </a:r>
          </a:p>
          <a:p>
            <a:pPr eaLnBrk="1" hangingPunct="1">
              <a:lnSpc>
                <a:spcPct val="90000"/>
              </a:lnSpc>
            </a:pPr>
            <a:r>
              <a:rPr lang="el-GR" altLang="el-GR" sz="2400" dirty="0" smtClean="0"/>
              <a:t>Αναγκαία ημερήσια δόση τα 4 </a:t>
            </a:r>
            <a:r>
              <a:rPr lang="el-GR" altLang="el-GR" sz="2400" dirty="0" err="1" smtClean="0"/>
              <a:t>mg</a:t>
            </a:r>
            <a:r>
              <a:rPr lang="el-GR" altLang="el-GR" sz="2400" dirty="0" smtClean="0"/>
              <a:t>. </a:t>
            </a:r>
          </a:p>
        </p:txBody>
      </p:sp>
      <p:pic>
        <p:nvPicPr>
          <p:cNvPr id="67588" name="Picture 2"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12776"/>
            <a:ext cx="3869532" cy="380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2"/>
          <p:cNvSpPr txBox="1">
            <a:spLocks noChangeArrowheads="1"/>
          </p:cNvSpPr>
          <p:nvPr/>
        </p:nvSpPr>
        <p:spPr bwMode="auto">
          <a:xfrm>
            <a:off x="5135562" y="5717028"/>
            <a:ext cx="344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t>Εικόνα </a:t>
            </a:r>
            <a:r>
              <a:rPr lang="de-AT" altLang="el-GR" sz="1800" dirty="0"/>
              <a:t>2</a:t>
            </a:r>
            <a:r>
              <a:rPr lang="el-GR" altLang="el-GR" sz="1800" dirty="0"/>
              <a:t>3: Βιταμίνη Ε &amp; Τροφές</a:t>
            </a:r>
            <a:endParaRPr lang="en-US" altLang="el-GR"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rrowheads="1"/>
          </p:cNvSpPr>
          <p:nvPr>
            <p:ph type="title"/>
          </p:nvPr>
        </p:nvSpPr>
        <p:spPr/>
        <p:txBody>
          <a:bodyPr/>
          <a:lstStyle/>
          <a:p>
            <a:pPr eaLnBrk="1" hangingPunct="1"/>
            <a:r>
              <a:rPr lang="el-GR" altLang="el-GR" smtClean="0"/>
              <a:t>Βιταμίνη Κ</a:t>
            </a:r>
            <a:endParaRPr lang="en-US" altLang="el-GR" smtClean="0"/>
          </a:p>
        </p:txBody>
      </p:sp>
      <p:sp>
        <p:nvSpPr>
          <p:cNvPr id="68610" name="Rectangle 3"/>
          <p:cNvSpPr>
            <a:spLocks noGrp="1" noRot="1" noChangeArrowheads="1"/>
          </p:cNvSpPr>
          <p:nvPr>
            <p:ph idx="1"/>
          </p:nvPr>
        </p:nvSpPr>
        <p:spPr/>
        <p:txBody>
          <a:bodyPr/>
          <a:lstStyle/>
          <a:p>
            <a:pPr eaLnBrk="1" hangingPunct="1">
              <a:lnSpc>
                <a:spcPct val="90000"/>
              </a:lnSpc>
            </a:pPr>
            <a:r>
              <a:rPr lang="el-GR" altLang="el-GR" sz="2800" smtClean="0"/>
              <a:t>Η βιταμίνη Κ (σημαντική για την πήξη του αίματος, οστά, αιμορραγικές καταστάσεις), βρίσκεται στα πράσινα φυλλώδη λαχανικά όπως το μπρόκολο και το σπανάκι, και στα φυτικά έλαια και δημητριακά.</a:t>
            </a:r>
          </a:p>
          <a:p>
            <a:pPr eaLnBrk="1" hangingPunct="1">
              <a:lnSpc>
                <a:spcPct val="90000"/>
              </a:lnSpc>
            </a:pPr>
            <a:r>
              <a:rPr lang="el-GR" altLang="el-GR" sz="2800" smtClean="0"/>
              <a:t>Μικρά ποσά μπορεί επίσης να βρεθούν στο κρέας και τα γαλακτοκομικά τρόφιμα. Βιταμίνη Κ συντίθεται και από ορισμένα βακτηρίδια στην εντερική χλωρίδα. </a:t>
            </a:r>
          </a:p>
          <a:p>
            <a:pPr eaLnBrk="1" hangingPunct="1">
              <a:lnSpc>
                <a:spcPct val="90000"/>
              </a:lnSpc>
            </a:pPr>
            <a:r>
              <a:rPr lang="el-GR" altLang="el-GR" sz="2800" smtClean="0"/>
              <a:t>Οι ενήλικοι χρειάζονται περίπου 0,001 mg ημερησίως. </a:t>
            </a:r>
            <a:br>
              <a:rPr lang="el-GR" altLang="el-GR" sz="2800" smtClean="0"/>
            </a:br>
            <a:r>
              <a:rPr lang="el-GR" altLang="el-GR" sz="2800" smtClean="0"/>
              <a:t/>
            </a:r>
            <a:br>
              <a:rPr lang="el-GR" altLang="el-GR" sz="2800" smtClean="0"/>
            </a:br>
            <a:endParaRPr lang="el-GR" altLang="el-GR" sz="28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descr="181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620688"/>
            <a:ext cx="4680520" cy="489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2"/>
          <p:cNvSpPr txBox="1">
            <a:spLocks noChangeArrowheads="1"/>
          </p:cNvSpPr>
          <p:nvPr/>
        </p:nvSpPr>
        <p:spPr bwMode="auto">
          <a:xfrm>
            <a:off x="2418895" y="5934742"/>
            <a:ext cx="405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t>Εικόνα </a:t>
            </a:r>
            <a:r>
              <a:rPr lang="de-AT" altLang="el-GR" sz="1800" dirty="0"/>
              <a:t>2</a:t>
            </a:r>
            <a:r>
              <a:rPr lang="el-GR" altLang="el-GR" sz="1800" dirty="0"/>
              <a:t>4: Βιταμίνη Κ &amp; Πήξη αίματος</a:t>
            </a:r>
            <a:endParaRPr lang="en-US" alt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p:txBody>
          <a:bodyPr/>
          <a:lstStyle/>
          <a:p>
            <a:r>
              <a:rPr lang="el-GR" altLang="el-GR" dirty="0"/>
              <a:t>Πρωτεΐνες </a:t>
            </a:r>
            <a:r>
              <a:rPr lang="el-GR" altLang="el-GR" dirty="0" smtClean="0"/>
              <a:t>2/4</a:t>
            </a:r>
          </a:p>
        </p:txBody>
      </p:sp>
      <p:sp>
        <p:nvSpPr>
          <p:cNvPr id="24578" name="2 - Θέση περιεχομένου"/>
          <p:cNvSpPr>
            <a:spLocks noGrp="1"/>
          </p:cNvSpPr>
          <p:nvPr>
            <p:ph idx="1"/>
          </p:nvPr>
        </p:nvSpPr>
        <p:spPr>
          <a:xfrm>
            <a:off x="791580" y="1340768"/>
            <a:ext cx="7560840" cy="4680520"/>
          </a:xfrm>
        </p:spPr>
        <p:txBody>
          <a:bodyPr/>
          <a:lstStyle/>
          <a:p>
            <a:pPr eaLnBrk="1" hangingPunct="1">
              <a:lnSpc>
                <a:spcPct val="80000"/>
              </a:lnSpc>
            </a:pPr>
            <a:r>
              <a:rPr lang="el-GR" altLang="el-GR" b="1" dirty="0" smtClean="0"/>
              <a:t>ΑΠΛΕΣ</a:t>
            </a:r>
          </a:p>
          <a:p>
            <a:pPr lvl="1">
              <a:lnSpc>
                <a:spcPct val="80000"/>
              </a:lnSpc>
              <a:buFont typeface="Arial" panose="020B0604020202020204" pitchFamily="34" charset="0"/>
              <a:buNone/>
            </a:pPr>
            <a:r>
              <a:rPr lang="el-GR" altLang="el-GR" dirty="0" smtClean="0"/>
              <a:t>Αποτελούνται μόνο από αμινοξέα</a:t>
            </a:r>
          </a:p>
          <a:p>
            <a:pPr lvl="1">
              <a:lnSpc>
                <a:spcPct val="80000"/>
              </a:lnSpc>
              <a:buFont typeface="Arial" panose="020B0604020202020204" pitchFamily="34" charset="0"/>
              <a:buNone/>
            </a:pPr>
            <a:r>
              <a:rPr lang="el-GR" altLang="el-GR" dirty="0" smtClean="0"/>
              <a:t>Πχ. </a:t>
            </a:r>
            <a:r>
              <a:rPr lang="el-GR" altLang="el-GR" dirty="0" err="1" smtClean="0"/>
              <a:t>Λευκωματίνες</a:t>
            </a:r>
            <a:r>
              <a:rPr lang="el-GR" altLang="el-GR" dirty="0" smtClean="0"/>
              <a:t>, </a:t>
            </a:r>
            <a:r>
              <a:rPr lang="el-GR" altLang="el-GR" dirty="0" err="1" smtClean="0"/>
              <a:t>σφαιρίνες</a:t>
            </a:r>
            <a:r>
              <a:rPr lang="el-GR" altLang="el-GR" dirty="0" smtClean="0"/>
              <a:t>, </a:t>
            </a:r>
            <a:r>
              <a:rPr lang="el-GR" altLang="el-GR" dirty="0" err="1" smtClean="0"/>
              <a:t>κ.α</a:t>
            </a:r>
            <a:endParaRPr lang="el-GR" altLang="el-GR" dirty="0" smtClean="0"/>
          </a:p>
          <a:p>
            <a:pPr eaLnBrk="1" hangingPunct="1">
              <a:lnSpc>
                <a:spcPct val="80000"/>
              </a:lnSpc>
            </a:pPr>
            <a:r>
              <a:rPr lang="el-GR" altLang="el-GR" b="1" dirty="0" smtClean="0"/>
              <a:t>ΣΥΖΕΥΓΜΕΝΕΣ</a:t>
            </a:r>
          </a:p>
          <a:p>
            <a:pPr marL="442913" lvl="1" indent="14288">
              <a:lnSpc>
                <a:spcPct val="80000"/>
              </a:lnSpc>
              <a:buFont typeface="Arial" panose="020B0604020202020204" pitchFamily="34" charset="0"/>
              <a:buNone/>
            </a:pPr>
            <a:r>
              <a:rPr lang="el-GR" altLang="el-GR" b="1" dirty="0" err="1" smtClean="0"/>
              <a:t>Νουκλεοπρωτείνες</a:t>
            </a:r>
            <a:r>
              <a:rPr lang="el-GR" altLang="el-GR" b="1" dirty="0" smtClean="0"/>
              <a:t>: </a:t>
            </a:r>
            <a:r>
              <a:rPr lang="el-GR" altLang="el-GR" dirty="0" err="1" smtClean="0"/>
              <a:t>πρωτεϊνη</a:t>
            </a:r>
            <a:r>
              <a:rPr lang="el-GR" altLang="el-GR" dirty="0" smtClean="0"/>
              <a:t> + </a:t>
            </a:r>
            <a:r>
              <a:rPr lang="el-GR" altLang="el-GR" dirty="0" err="1" smtClean="0"/>
              <a:t>νουκλεϊκό</a:t>
            </a:r>
            <a:r>
              <a:rPr lang="el-GR" altLang="el-GR" dirty="0" smtClean="0"/>
              <a:t> οξύ πχ </a:t>
            </a:r>
            <a:r>
              <a:rPr lang="el-GR" altLang="el-GR" dirty="0" err="1" smtClean="0"/>
              <a:t>ριβόζη</a:t>
            </a:r>
            <a:r>
              <a:rPr lang="el-GR" altLang="el-GR" dirty="0" smtClean="0"/>
              <a:t>, </a:t>
            </a:r>
            <a:r>
              <a:rPr lang="el-GR" altLang="el-GR" dirty="0" err="1" smtClean="0"/>
              <a:t>δεοξυριβόζη</a:t>
            </a:r>
            <a:endParaRPr lang="el-GR" altLang="el-GR" dirty="0" smtClean="0"/>
          </a:p>
          <a:p>
            <a:pPr marL="442913" lvl="1" indent="14288">
              <a:lnSpc>
                <a:spcPct val="80000"/>
              </a:lnSpc>
              <a:buFont typeface="Arial" panose="020B0604020202020204" pitchFamily="34" charset="0"/>
              <a:buNone/>
            </a:pPr>
            <a:r>
              <a:rPr lang="el-GR" altLang="el-GR" b="1" dirty="0" err="1" smtClean="0"/>
              <a:t>Βλεννοπρωτεϊνες</a:t>
            </a:r>
            <a:r>
              <a:rPr lang="el-GR" altLang="el-GR" b="1" dirty="0" smtClean="0"/>
              <a:t> και </a:t>
            </a:r>
            <a:r>
              <a:rPr lang="el-GR" altLang="el-GR" b="1" dirty="0" err="1" smtClean="0"/>
              <a:t>γλυκοπρωτείνες</a:t>
            </a:r>
            <a:r>
              <a:rPr lang="el-GR" altLang="el-GR" b="1" dirty="0" smtClean="0"/>
              <a:t>: </a:t>
            </a:r>
            <a:r>
              <a:rPr lang="el-GR" altLang="el-GR" dirty="0" err="1" smtClean="0"/>
              <a:t>πρωτεϊνη</a:t>
            </a:r>
            <a:r>
              <a:rPr lang="el-GR" altLang="el-GR" dirty="0" smtClean="0"/>
              <a:t> + </a:t>
            </a:r>
            <a:r>
              <a:rPr lang="el-GR" altLang="el-GR" dirty="0" err="1" smtClean="0"/>
              <a:t>συνθετοι</a:t>
            </a:r>
            <a:r>
              <a:rPr lang="el-GR" altLang="el-GR" dirty="0" smtClean="0"/>
              <a:t> πολυσακχαρίτες </a:t>
            </a:r>
          </a:p>
          <a:p>
            <a:pPr lvl="1">
              <a:lnSpc>
                <a:spcPct val="80000"/>
              </a:lnSpc>
              <a:buFont typeface="Arial" panose="020B0604020202020204" pitchFamily="34" charset="0"/>
              <a:buNone/>
            </a:pPr>
            <a:r>
              <a:rPr lang="el-GR" altLang="el-GR" dirty="0" smtClean="0"/>
              <a:t>Π</a:t>
            </a:r>
            <a:r>
              <a:rPr lang="en-US" altLang="el-GR" dirty="0" smtClean="0"/>
              <a:t>.</a:t>
            </a:r>
            <a:r>
              <a:rPr lang="el-GR" altLang="el-GR" dirty="0" smtClean="0"/>
              <a:t>χ</a:t>
            </a:r>
            <a:r>
              <a:rPr lang="en-US" altLang="el-GR" dirty="0" smtClean="0"/>
              <a:t>.</a:t>
            </a:r>
            <a:r>
              <a:rPr lang="el-GR" altLang="el-GR" dirty="0" smtClean="0"/>
              <a:t> </a:t>
            </a:r>
            <a:r>
              <a:rPr lang="el-GR" altLang="el-GR" dirty="0" err="1" smtClean="0"/>
              <a:t>βλεννίνη</a:t>
            </a:r>
            <a:r>
              <a:rPr lang="el-GR" altLang="el-GR" dirty="0" smtClean="0"/>
              <a:t> γαστρικής βλέννας</a:t>
            </a:r>
          </a:p>
          <a:p>
            <a:pPr lvl="1">
              <a:lnSpc>
                <a:spcPct val="80000"/>
              </a:lnSpc>
              <a:buFont typeface="Arial" panose="020B0604020202020204" pitchFamily="34" charset="0"/>
              <a:buNone/>
            </a:pPr>
            <a:r>
              <a:rPr lang="el-GR" altLang="el-GR" b="1" dirty="0" err="1" smtClean="0"/>
              <a:t>Λιποπρωτεϊνες</a:t>
            </a:r>
            <a:r>
              <a:rPr lang="el-GR" altLang="el-GR" b="1" dirty="0" smtClean="0"/>
              <a:t>: </a:t>
            </a:r>
            <a:r>
              <a:rPr lang="el-GR" altLang="el-GR" dirty="0" err="1" smtClean="0"/>
              <a:t>πρωτεϊνη</a:t>
            </a:r>
            <a:r>
              <a:rPr lang="el-GR" altLang="el-GR" dirty="0" smtClean="0"/>
              <a:t> + λιπίδια </a:t>
            </a:r>
          </a:p>
          <a:p>
            <a:pPr lvl="1">
              <a:lnSpc>
                <a:spcPct val="80000"/>
              </a:lnSpc>
              <a:buFont typeface="Arial" panose="020B0604020202020204" pitchFamily="34" charset="0"/>
              <a:buNone/>
            </a:pPr>
            <a:r>
              <a:rPr lang="el-GR" altLang="el-GR" dirty="0" smtClean="0"/>
              <a:t>Π.χ. </a:t>
            </a:r>
            <a:r>
              <a:rPr lang="en-US" altLang="el-GR" dirty="0" smtClean="0"/>
              <a:t> </a:t>
            </a:r>
            <a:r>
              <a:rPr lang="en-US" altLang="el-GR" dirty="0" smtClean="0"/>
              <a:t>HDL, LDL,</a:t>
            </a:r>
            <a:endParaRPr lang="el-GR" alt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1396694812-abb2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4"/>
          <p:cNvSpPr txBox="1">
            <a:spLocks noChangeArrowheads="1"/>
          </p:cNvSpPr>
          <p:nvPr/>
        </p:nvSpPr>
        <p:spPr bwMode="auto">
          <a:xfrm>
            <a:off x="2555776" y="5949280"/>
            <a:ext cx="3153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a:t>
            </a:r>
            <a:r>
              <a:rPr lang="de-AT" altLang="el-GR" sz="1800" dirty="0">
                <a:latin typeface="+mn-lt"/>
              </a:rPr>
              <a:t>2</a:t>
            </a:r>
            <a:r>
              <a:rPr lang="el-GR" altLang="el-GR" sz="1800" dirty="0">
                <a:latin typeface="+mn-lt"/>
              </a:rPr>
              <a:t>5: Βιταμίνη Κ &amp; τροφές</a:t>
            </a:r>
            <a:endParaRPr lang="en-US" altLang="el-GR" sz="1800" dirty="0">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rrowheads="1"/>
          </p:cNvSpPr>
          <p:nvPr>
            <p:ph type="title"/>
          </p:nvPr>
        </p:nvSpPr>
        <p:spPr/>
        <p:txBody>
          <a:bodyPr/>
          <a:lstStyle/>
          <a:p>
            <a:pPr eaLnBrk="1" hangingPunct="1"/>
            <a:r>
              <a:rPr lang="el-GR" altLang="el-GR" smtClean="0"/>
              <a:t>Υδατοδιαλυτές Βιταμίνες 1/3</a:t>
            </a:r>
            <a:endParaRPr lang="en-US" altLang="el-GR" smtClean="0"/>
          </a:p>
        </p:txBody>
      </p:sp>
      <p:sp>
        <p:nvSpPr>
          <p:cNvPr id="146435" name="Rectangle 3"/>
          <p:cNvSpPr>
            <a:spLocks noGrp="1" noRot="1" noChangeArrowheads="1"/>
          </p:cNvSpPr>
          <p:nvPr>
            <p:ph idx="1"/>
          </p:nvPr>
        </p:nvSpPr>
        <p:spPr>
          <a:xfrm>
            <a:off x="463496" y="1556792"/>
            <a:ext cx="8229600" cy="4525962"/>
          </a:xfrm>
        </p:spPr>
        <p:txBody>
          <a:bodyPr>
            <a:normAutofit/>
          </a:bodyPr>
          <a:lstStyle/>
          <a:p>
            <a:pPr eaLnBrk="1" hangingPunct="1">
              <a:lnSpc>
                <a:spcPct val="80000"/>
              </a:lnSpc>
            </a:pPr>
            <a:r>
              <a:rPr lang="el-GR" altLang="el-GR" sz="2800" dirty="0" smtClean="0"/>
              <a:t>Οι </a:t>
            </a:r>
            <a:r>
              <a:rPr lang="el-GR" altLang="el-GR" sz="2800" dirty="0" err="1" smtClean="0"/>
              <a:t>υδατοδιαλυτές</a:t>
            </a:r>
            <a:r>
              <a:rPr lang="el-GR" altLang="el-GR" sz="2800" dirty="0" smtClean="0"/>
              <a:t> </a:t>
            </a:r>
            <a:r>
              <a:rPr lang="el-GR" altLang="el-GR" sz="2800" b="1" dirty="0" smtClean="0"/>
              <a:t>βιταμίνες</a:t>
            </a:r>
            <a:r>
              <a:rPr lang="el-GR" altLang="el-GR" sz="2800" dirty="0" smtClean="0"/>
              <a:t> αντίθετα </a:t>
            </a:r>
            <a:r>
              <a:rPr lang="el-GR" altLang="el-GR" sz="2800" dirty="0" err="1" smtClean="0"/>
              <a:t>απο</a:t>
            </a:r>
            <a:r>
              <a:rPr lang="el-GR" altLang="el-GR" sz="2800" dirty="0" smtClean="0"/>
              <a:t> τις λιποδιαλυτές, δεν αποθηκεύονται στο σώμα, έτσι πρέπει να προσλαμβάνονται πολύ συχνά, αν όχι καθημερινά, </a:t>
            </a:r>
            <a:r>
              <a:rPr lang="el-GR" altLang="el-GR" sz="2800" dirty="0" err="1" smtClean="0"/>
              <a:t>απο</a:t>
            </a:r>
            <a:r>
              <a:rPr lang="el-GR" altLang="el-GR" sz="2800" dirty="0" smtClean="0"/>
              <a:t> τη διατροφή. </a:t>
            </a:r>
          </a:p>
          <a:p>
            <a:pPr eaLnBrk="1" hangingPunct="1">
              <a:lnSpc>
                <a:spcPct val="80000"/>
              </a:lnSpc>
            </a:pPr>
            <a:r>
              <a:rPr lang="el-GR" altLang="el-GR" sz="2800" dirty="0" smtClean="0"/>
              <a:t>Αν παραλαμβάνουμε μεγαλύτερες ποσότητες </a:t>
            </a:r>
            <a:r>
              <a:rPr lang="el-GR" altLang="el-GR" sz="2800" dirty="0" err="1" smtClean="0"/>
              <a:t>απ</a:t>
            </a:r>
            <a:r>
              <a:rPr lang="ja-JP" altLang="el-GR" sz="2800" dirty="0" smtClean="0">
                <a:latin typeface="Arial" panose="020B0604020202020204" pitchFamily="34" charset="0"/>
              </a:rPr>
              <a:t>’</a:t>
            </a:r>
            <a:r>
              <a:rPr lang="el-GR" altLang="ja-JP" sz="2800" dirty="0" smtClean="0"/>
              <a:t> όσες χρειάζεται, ο οργανισμός μας αποβάλει το περίσσευμα.</a:t>
            </a:r>
          </a:p>
          <a:p>
            <a:pPr eaLnBrk="1" hangingPunct="1">
              <a:lnSpc>
                <a:spcPct val="80000"/>
              </a:lnSpc>
            </a:pPr>
            <a:r>
              <a:rPr lang="el-GR" altLang="el-GR" sz="2800" dirty="0" smtClean="0"/>
              <a:t>Επειδή ακριβώς το σώμα δεν αποθηκεύει τις </a:t>
            </a:r>
            <a:r>
              <a:rPr lang="el-GR" altLang="el-GR" sz="2800" dirty="0" err="1" smtClean="0"/>
              <a:t>υδατοδιαλυτές</a:t>
            </a:r>
            <a:r>
              <a:rPr lang="el-GR" altLang="el-GR" sz="2800" dirty="0" smtClean="0"/>
              <a:t> </a:t>
            </a:r>
            <a:r>
              <a:rPr lang="el-GR" altLang="el-GR" sz="2800" b="1" dirty="0" smtClean="0"/>
              <a:t>βιταμίνες</a:t>
            </a:r>
            <a:r>
              <a:rPr lang="el-GR" altLang="el-GR" sz="2800" dirty="0" smtClean="0"/>
              <a:t>, γενικά αυτές δεν είναι επιβλαβείς.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l-GR" altLang="el-GR" smtClean="0"/>
              <a:t>Υδατοδιαλυτές Βιταμίνες 2/3</a:t>
            </a:r>
            <a:endParaRPr lang="en-US" altLang="el-GR" smtClean="0"/>
          </a:p>
        </p:txBody>
      </p:sp>
      <p:sp>
        <p:nvSpPr>
          <p:cNvPr id="72706" name="Content Placeholder 2"/>
          <p:cNvSpPr>
            <a:spLocks noGrp="1"/>
          </p:cNvSpPr>
          <p:nvPr>
            <p:ph idx="1"/>
          </p:nvPr>
        </p:nvSpPr>
        <p:spPr>
          <a:xfrm>
            <a:off x="457200" y="1252536"/>
            <a:ext cx="8229600" cy="5128792"/>
          </a:xfrm>
        </p:spPr>
        <p:txBody>
          <a:bodyPr/>
          <a:lstStyle/>
          <a:p>
            <a:pPr eaLnBrk="1" hangingPunct="1">
              <a:lnSpc>
                <a:spcPct val="80000"/>
              </a:lnSpc>
            </a:pPr>
            <a:r>
              <a:rPr lang="el-GR" altLang="el-GR" dirty="0" smtClean="0"/>
              <a:t>Οι </a:t>
            </a:r>
            <a:r>
              <a:rPr lang="el-GR" altLang="el-GR" dirty="0" err="1" smtClean="0"/>
              <a:t>υδατοδιαλυτές</a:t>
            </a:r>
            <a:r>
              <a:rPr lang="el-GR" altLang="el-GR" dirty="0" smtClean="0"/>
              <a:t> </a:t>
            </a:r>
            <a:r>
              <a:rPr lang="el-GR" altLang="el-GR" b="1" dirty="0" smtClean="0"/>
              <a:t>βιταμίνες</a:t>
            </a:r>
            <a:r>
              <a:rPr lang="el-GR" altLang="el-GR" dirty="0" smtClean="0"/>
              <a:t> βρίσκονται στα φρούτα, τα λαχανικά και τα σιτηρά. </a:t>
            </a:r>
          </a:p>
          <a:p>
            <a:pPr eaLnBrk="1" hangingPunct="1">
              <a:lnSpc>
                <a:spcPct val="80000"/>
              </a:lnSpc>
            </a:pPr>
            <a:r>
              <a:rPr lang="el-GR" altLang="el-GR" dirty="0" smtClean="0"/>
              <a:t>Αλλά αντίθετα από τις λιποδιαλυτές </a:t>
            </a:r>
            <a:r>
              <a:rPr lang="el-GR" altLang="el-GR" b="1" dirty="0" smtClean="0"/>
              <a:t>βιταμίνες</a:t>
            </a:r>
            <a:r>
              <a:rPr lang="el-GR" altLang="el-GR" dirty="0" smtClean="0"/>
              <a:t>, μπορούν να καταστραφούν από τη θερμότητα ή με την έκθεση στον αέρα.</a:t>
            </a:r>
          </a:p>
          <a:p>
            <a:pPr eaLnBrk="1" hangingPunct="1">
              <a:lnSpc>
                <a:spcPct val="80000"/>
              </a:lnSpc>
            </a:pPr>
            <a:r>
              <a:rPr lang="el-GR" altLang="el-GR" dirty="0" smtClean="0"/>
              <a:t>Μπορούν επίσης να «χαθούν», διαλυμένες στο νερό που χρησιμοποιείται στο μαγείρεμα.</a:t>
            </a:r>
          </a:p>
          <a:p>
            <a:pPr eaLnBrk="1" hangingPunct="1">
              <a:lnSpc>
                <a:spcPct val="80000"/>
              </a:lnSpc>
            </a:pPr>
            <a:r>
              <a:rPr lang="el-GR" altLang="el-GR" dirty="0" smtClean="0"/>
              <a:t> Αυτό σημαίνει ότι με το μαγείρεμα των τροφίμων, ειδικά όσων βράζουμε, χάνουμε σημαντικό μέρος αυτών των βιταμινών. </a:t>
            </a:r>
            <a:r>
              <a:rPr lang="el-GR" altLang="el-GR" dirty="0" err="1" smtClean="0"/>
              <a:t>Γι</a:t>
            </a:r>
            <a:r>
              <a:rPr lang="ja-JP" altLang="el-GR" dirty="0" smtClean="0"/>
              <a:t>’</a:t>
            </a:r>
            <a:r>
              <a:rPr lang="el-GR" altLang="ja-JP" dirty="0" smtClean="0"/>
              <a:t> αυτό είναι καλύτερα να μαγειρεύουμε στον ατμό ή στη σχάρα.</a:t>
            </a:r>
            <a:endParaRPr lang="en-US" altLang="el-GR"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rrowheads="1"/>
          </p:cNvSpPr>
          <p:nvPr>
            <p:ph type="title"/>
          </p:nvPr>
        </p:nvSpPr>
        <p:spPr>
          <a:xfrm>
            <a:off x="426682" y="239938"/>
            <a:ext cx="8229600" cy="987356"/>
          </a:xfrm>
        </p:spPr>
        <p:txBody>
          <a:bodyPr/>
          <a:lstStyle/>
          <a:p>
            <a:pPr eaLnBrk="1" hangingPunct="1"/>
            <a:r>
              <a:rPr lang="el-GR" altLang="el-GR" dirty="0" err="1" smtClean="0"/>
              <a:t>Υδατοδιαλυτές</a:t>
            </a:r>
            <a:r>
              <a:rPr lang="el-GR" altLang="el-GR" dirty="0" smtClean="0"/>
              <a:t> Βιταμίνες 3/3</a:t>
            </a:r>
            <a:endParaRPr lang="en-US" altLang="el-GR" dirty="0" smtClean="0"/>
          </a:p>
        </p:txBody>
      </p:sp>
      <p:sp>
        <p:nvSpPr>
          <p:cNvPr id="73730" name="Rectangle 3"/>
          <p:cNvSpPr>
            <a:spLocks noGrp="1" noRot="1" noChangeArrowheads="1"/>
          </p:cNvSpPr>
          <p:nvPr>
            <p:ph idx="1"/>
          </p:nvPr>
        </p:nvSpPr>
        <p:spPr>
          <a:xfrm>
            <a:off x="539552" y="1253631"/>
            <a:ext cx="8208912" cy="1815329"/>
          </a:xfrm>
        </p:spPr>
        <p:txBody>
          <a:bodyPr/>
          <a:lstStyle/>
          <a:p>
            <a:pPr marL="0" indent="0" eaLnBrk="1" hangingPunct="1">
              <a:buNone/>
            </a:pPr>
            <a:r>
              <a:rPr lang="el-GR" altLang="el-GR" dirty="0" smtClean="0"/>
              <a:t>Οι </a:t>
            </a:r>
            <a:r>
              <a:rPr lang="el-GR" altLang="el-GR" dirty="0" err="1" smtClean="0"/>
              <a:t>υδατοδιαλυτές</a:t>
            </a:r>
            <a:r>
              <a:rPr lang="el-GR" altLang="el-GR" dirty="0" smtClean="0"/>
              <a:t> βιταμίνες συμμετέχουν στη μεταφορά ενέργειας και στο μεταβολισμό των πρωτεϊνών</a:t>
            </a:r>
            <a:r>
              <a:rPr lang="en-US" altLang="el-GR" dirty="0" smtClean="0"/>
              <a:t>, </a:t>
            </a:r>
            <a:r>
              <a:rPr lang="el-GR" altLang="el-GR" dirty="0" smtClean="0"/>
              <a:t>των υδατανθράκων και των λιπών.</a:t>
            </a:r>
          </a:p>
        </p:txBody>
      </p:sp>
      <p:pic>
        <p:nvPicPr>
          <p:cNvPr id="73731" name="Picture 1" descr="fftwatersolublevitamins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2"/>
            <a:ext cx="572412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2"/>
          <p:cNvSpPr txBox="1">
            <a:spLocks noChangeArrowheads="1"/>
          </p:cNvSpPr>
          <p:nvPr/>
        </p:nvSpPr>
        <p:spPr bwMode="auto">
          <a:xfrm>
            <a:off x="2339752" y="6021288"/>
            <a:ext cx="3577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Εικόνα </a:t>
            </a:r>
            <a:r>
              <a:rPr lang="de-AT" altLang="el-GR" sz="1800" dirty="0">
                <a:latin typeface="+mn-lt"/>
              </a:rPr>
              <a:t>2</a:t>
            </a:r>
            <a:r>
              <a:rPr lang="el-GR" altLang="el-GR" sz="1800" dirty="0">
                <a:latin typeface="+mn-lt"/>
              </a:rPr>
              <a:t>6: </a:t>
            </a:r>
            <a:r>
              <a:rPr lang="el-GR" altLang="el-GR" sz="1800" dirty="0" err="1">
                <a:latin typeface="+mn-lt"/>
              </a:rPr>
              <a:t>Υδατοδιαλυτές</a:t>
            </a:r>
            <a:r>
              <a:rPr lang="el-GR" altLang="el-GR" sz="1800" dirty="0">
                <a:latin typeface="+mn-lt"/>
              </a:rPr>
              <a:t> Βιταμίνες</a:t>
            </a:r>
            <a:endParaRPr lang="en-US" altLang="el-GR" sz="1800" dirty="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rrowheads="1"/>
          </p:cNvSpPr>
          <p:nvPr>
            <p:ph type="title"/>
          </p:nvPr>
        </p:nvSpPr>
        <p:spPr>
          <a:xfrm>
            <a:off x="457200" y="188640"/>
            <a:ext cx="8229600" cy="827151"/>
          </a:xfrm>
        </p:spPr>
        <p:txBody>
          <a:bodyPr/>
          <a:lstStyle/>
          <a:p>
            <a:pPr eaLnBrk="1" hangingPunct="1"/>
            <a:r>
              <a:rPr lang="el-GR" altLang="el-GR" dirty="0" smtClean="0"/>
              <a:t>Βιταμίνη Β6  1/2</a:t>
            </a:r>
            <a:endParaRPr lang="en-US" altLang="el-GR" dirty="0" smtClean="0"/>
          </a:p>
        </p:txBody>
      </p:sp>
      <p:sp>
        <p:nvSpPr>
          <p:cNvPr id="74755" name="Rectangle 3"/>
          <p:cNvSpPr>
            <a:spLocks noGrp="1" noRot="1" noChangeArrowheads="1"/>
          </p:cNvSpPr>
          <p:nvPr>
            <p:ph idx="1"/>
          </p:nvPr>
        </p:nvSpPr>
        <p:spPr>
          <a:xfrm>
            <a:off x="179512" y="1387730"/>
            <a:ext cx="4330824" cy="4525963"/>
          </a:xfrm>
        </p:spPr>
        <p:txBody>
          <a:bodyPr/>
          <a:lstStyle/>
          <a:p>
            <a:pPr eaLnBrk="1" hangingPunct="1">
              <a:lnSpc>
                <a:spcPct val="90000"/>
              </a:lnSpc>
            </a:pPr>
            <a:r>
              <a:rPr lang="el-GR" altLang="el-GR" sz="2400" dirty="0" smtClean="0"/>
              <a:t>Η B6 εμπλέκεται σε πλειάδα αντιδράσεων και επιτελεί σημαντικές λειτουργίες. </a:t>
            </a:r>
          </a:p>
          <a:p>
            <a:pPr eaLnBrk="1" hangingPunct="1">
              <a:lnSpc>
                <a:spcPct val="90000"/>
              </a:lnSpc>
            </a:pPr>
            <a:r>
              <a:rPr lang="el-GR" altLang="el-GR" sz="2400" dirty="0" smtClean="0"/>
              <a:t>Η βιταμίνη B6 επίσης γνωστή ως </a:t>
            </a:r>
            <a:r>
              <a:rPr lang="el-GR" altLang="el-GR" sz="2400" dirty="0" err="1" smtClean="0"/>
              <a:t>πυριδοξίνη</a:t>
            </a:r>
            <a:r>
              <a:rPr lang="el-GR" altLang="el-GR" sz="2400" dirty="0" smtClean="0"/>
              <a:t>, βρίσκεται σε μια ευρεία ποικιλία των τροφίμων, συκώτι, χοιρινό κρέας, κοτόπουλο, βακαλάος, ψωμί, αναποφλοίωτα δημητριακά, αυγά, λαχανικά, φιστίκια, γάλα, πατάτες. </a:t>
            </a:r>
          </a:p>
          <a:p>
            <a:pPr eaLnBrk="1" hangingPunct="1">
              <a:lnSpc>
                <a:spcPct val="90000"/>
              </a:lnSpc>
            </a:pPr>
            <a:r>
              <a:rPr lang="el-GR" altLang="el-GR" sz="2400" dirty="0" smtClean="0"/>
              <a:t>Αναγκαία ημερήσια δόση περίπου 1,4 </a:t>
            </a:r>
            <a:r>
              <a:rPr lang="el-GR" altLang="el-GR" sz="2400" dirty="0" err="1" smtClean="0"/>
              <a:t>mg</a:t>
            </a:r>
            <a:r>
              <a:rPr lang="el-GR" altLang="el-GR" sz="2400" dirty="0" smtClean="0"/>
              <a:t>. </a:t>
            </a:r>
          </a:p>
        </p:txBody>
      </p:sp>
      <p:pic>
        <p:nvPicPr>
          <p:cNvPr id="74756" name="Picture 2"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2776"/>
            <a:ext cx="3982378" cy="402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2"/>
          <p:cNvSpPr txBox="1">
            <a:spLocks noChangeArrowheads="1"/>
          </p:cNvSpPr>
          <p:nvPr/>
        </p:nvSpPr>
        <p:spPr bwMode="auto">
          <a:xfrm>
            <a:off x="5940152" y="5835259"/>
            <a:ext cx="253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t>Εικόνα </a:t>
            </a:r>
            <a:r>
              <a:rPr lang="de-AT" altLang="el-GR" sz="1800" dirty="0"/>
              <a:t>2</a:t>
            </a:r>
            <a:r>
              <a:rPr lang="el-GR" altLang="el-GR" sz="1800" dirty="0"/>
              <a:t>7: Βιταμίνη Β6</a:t>
            </a:r>
            <a:endParaRPr lang="en-US" altLang="el-GR"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8229600" cy="634082"/>
          </a:xfrm>
        </p:spPr>
        <p:txBody>
          <a:bodyPr/>
          <a:lstStyle/>
          <a:p>
            <a:pPr eaLnBrk="1" hangingPunct="1"/>
            <a:r>
              <a:rPr lang="el-GR" altLang="el-GR" dirty="0" smtClean="0"/>
              <a:t>Βιταμίνη Β6 2/2</a:t>
            </a:r>
            <a:endParaRPr lang="en-US" altLang="el-GR" dirty="0" smtClean="0"/>
          </a:p>
        </p:txBody>
      </p:sp>
      <p:sp>
        <p:nvSpPr>
          <p:cNvPr id="75779" name="Content Placeholder 2"/>
          <p:cNvSpPr>
            <a:spLocks noGrp="1"/>
          </p:cNvSpPr>
          <p:nvPr>
            <p:ph idx="1"/>
          </p:nvPr>
        </p:nvSpPr>
        <p:spPr>
          <a:xfrm>
            <a:off x="438014" y="980728"/>
            <a:ext cx="3773946" cy="5185122"/>
          </a:xfrm>
        </p:spPr>
        <p:txBody>
          <a:bodyPr/>
          <a:lstStyle/>
          <a:p>
            <a:pPr marL="0" indent="0" eaLnBrk="1" hangingPunct="1">
              <a:buNone/>
            </a:pPr>
            <a:r>
              <a:rPr lang="el-GR" altLang="el-GR" sz="2400" dirty="0" smtClean="0"/>
              <a:t>Λήψη μεγάλης ποσότητας B6 (περισσότερα από 200 </a:t>
            </a:r>
            <a:r>
              <a:rPr lang="el-GR" altLang="el-GR" sz="2400" dirty="0" err="1" smtClean="0"/>
              <a:t>mg</a:t>
            </a:r>
            <a:r>
              <a:rPr lang="el-GR" altLang="el-GR" sz="2400" dirty="0" smtClean="0"/>
              <a:t> ημερησίως), μπορεί να οδηγήσει σε ορισμένες νευροπάθειες, που όμως γενικά είναι αντιστρέψιμες – έτσι μόλις σταματήσετε τα συμπληρώματα, τα συμπτώματα σταματούν. Εντούτοις, σε μερικές περιπτώσεις μεγάλων δόσεων B6 επί μήνες, οι επιπτώσεις μπορεί να είναι οριστικές. </a:t>
            </a:r>
          </a:p>
          <a:p>
            <a:pPr marL="0" indent="0" eaLnBrk="1" hangingPunct="1">
              <a:buNone/>
            </a:pPr>
            <a:endParaRPr lang="en-US" altLang="el-GR" dirty="0" smtClean="0"/>
          </a:p>
        </p:txBody>
      </p:sp>
      <p:pic>
        <p:nvPicPr>
          <p:cNvPr id="75780" name="Picture 5"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0582" y="980728"/>
            <a:ext cx="4125330" cy="424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2"/>
          <p:cNvSpPr>
            <a:spLocks noChangeArrowheads="1"/>
          </p:cNvSpPr>
          <p:nvPr/>
        </p:nvSpPr>
        <p:spPr bwMode="auto">
          <a:xfrm>
            <a:off x="5508104" y="5778295"/>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2</a:t>
            </a:r>
            <a:r>
              <a:rPr lang="el-GR" altLang="el-GR" sz="1800" dirty="0">
                <a:latin typeface="+mn-lt"/>
              </a:rPr>
              <a:t>8: Βιταμίνη Β6</a:t>
            </a:r>
            <a:endParaRPr lang="en-US" altLang="el-GR" sz="1800"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rrowheads="1"/>
          </p:cNvSpPr>
          <p:nvPr>
            <p:ph type="title"/>
          </p:nvPr>
        </p:nvSpPr>
        <p:spPr/>
        <p:txBody>
          <a:bodyPr/>
          <a:lstStyle/>
          <a:p>
            <a:pPr eaLnBrk="1" hangingPunct="1"/>
            <a:r>
              <a:rPr lang="el-GR" altLang="el-GR" dirty="0" smtClean="0"/>
              <a:t>Βιταμίνη Β12  1/2</a:t>
            </a:r>
            <a:endParaRPr lang="en-US" altLang="el-GR" dirty="0" smtClean="0"/>
          </a:p>
        </p:txBody>
      </p:sp>
      <p:sp>
        <p:nvSpPr>
          <p:cNvPr id="76802" name="Rectangle 3"/>
          <p:cNvSpPr>
            <a:spLocks noGrp="1" noRot="1" noChangeArrowheads="1"/>
          </p:cNvSpPr>
          <p:nvPr>
            <p:ph idx="1"/>
          </p:nvPr>
        </p:nvSpPr>
        <p:spPr>
          <a:xfrm>
            <a:off x="457200" y="1484784"/>
            <a:ext cx="8229600" cy="4525963"/>
          </a:xfrm>
        </p:spPr>
        <p:txBody>
          <a:bodyPr/>
          <a:lstStyle/>
          <a:p>
            <a:pPr eaLnBrk="1" hangingPunct="1">
              <a:lnSpc>
                <a:spcPct val="90000"/>
              </a:lnSpc>
            </a:pPr>
            <a:r>
              <a:rPr lang="el-GR" altLang="el-GR" sz="2400" smtClean="0"/>
              <a:t>Η βιταμίνη B12 ή κυανοκοβαλαμίνη (νευρικό σύστημα, πεπτικές διαταραχές, κυτταρικές λειτουργίες), βρίσκεται ουσιαστικά σε όλα τα προϊόντα κρέατος και ορισμένα άλγη όπως το φύκι. Οι ενήλικοι χρειάζονται περίπου 0.0015 mg ημερησίως.</a:t>
            </a:r>
          </a:p>
          <a:p>
            <a:pPr eaLnBrk="1" hangingPunct="1">
              <a:lnSpc>
                <a:spcPct val="90000"/>
              </a:lnSpc>
            </a:pPr>
            <a:r>
              <a:rPr lang="el-GR" altLang="el-GR" sz="2400" smtClean="0"/>
              <a:t>Εάν τρώτε κρέας, ψάρια ή γαλακτοκομικά, προφανώς καλύπτετε τις ανάγκες σας με τη διατροφή. Εντούτοις, επειδή η βιταμίνη B12 δεν βρίσκεται στα φυτικά τρόφιμα (όπως τα φρούτα, τα λαχανικά και τα δημητριακά), οι φυτοφάγοι μπορεί να μην λαμβάνουν την αναγκαία ποσότητα βιταμίνης και να παρουσιάσουν ανεπάρκεια σε Β12.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146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96752"/>
            <a:ext cx="5291931"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2"/>
          <p:cNvSpPr>
            <a:spLocks noGrp="1"/>
          </p:cNvSpPr>
          <p:nvPr>
            <p:ph type="title"/>
          </p:nvPr>
        </p:nvSpPr>
        <p:spPr>
          <a:xfrm>
            <a:off x="467544" y="198440"/>
            <a:ext cx="8229600" cy="987356"/>
          </a:xfrm>
        </p:spPr>
        <p:txBody>
          <a:bodyPr/>
          <a:lstStyle/>
          <a:p>
            <a:r>
              <a:rPr lang="el-GR" altLang="el-GR" dirty="0" smtClean="0"/>
              <a:t>Βιταμίνη Β12   2/2</a:t>
            </a:r>
            <a:endParaRPr lang="en-US" altLang="el-GR" dirty="0" smtClean="0"/>
          </a:p>
        </p:txBody>
      </p:sp>
      <p:sp>
        <p:nvSpPr>
          <p:cNvPr id="77829" name="Rectangle 4"/>
          <p:cNvSpPr>
            <a:spLocks noChangeArrowheads="1"/>
          </p:cNvSpPr>
          <p:nvPr/>
        </p:nvSpPr>
        <p:spPr bwMode="auto">
          <a:xfrm>
            <a:off x="3059832" y="6093296"/>
            <a:ext cx="24504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29: Βιταμίνη Β12</a:t>
            </a:r>
            <a:endParaRPr lang="en-US" altLang="el-GR" sz="1800" dirty="0">
              <a:latin typeface="+mn-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vitamin-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30140"/>
            <a:ext cx="341987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3"/>
          <p:cNvSpPr>
            <a:spLocks noGrp="1"/>
          </p:cNvSpPr>
          <p:nvPr>
            <p:ph type="title"/>
          </p:nvPr>
        </p:nvSpPr>
        <p:spPr/>
        <p:txBody>
          <a:bodyPr/>
          <a:lstStyle/>
          <a:p>
            <a:r>
              <a:rPr lang="el-GR" altLang="el-GR" dirty="0"/>
              <a:t>Βιταμίνη </a:t>
            </a:r>
            <a:r>
              <a:rPr lang="en-US" altLang="el-GR" dirty="0" smtClean="0"/>
              <a:t>C</a:t>
            </a:r>
            <a:endParaRPr lang="el-GR" dirty="0"/>
          </a:p>
        </p:txBody>
      </p:sp>
      <p:sp>
        <p:nvSpPr>
          <p:cNvPr id="78850" name="Rectangle 3"/>
          <p:cNvSpPr>
            <a:spLocks noGrp="1" noRot="1" noChangeArrowheads="1"/>
          </p:cNvSpPr>
          <p:nvPr>
            <p:ph idx="1"/>
          </p:nvPr>
        </p:nvSpPr>
        <p:spPr>
          <a:xfrm>
            <a:off x="323528" y="1340768"/>
            <a:ext cx="5688632" cy="5040560"/>
          </a:xfrm>
        </p:spPr>
        <p:txBody>
          <a:bodyPr/>
          <a:lstStyle/>
          <a:p>
            <a:r>
              <a:rPr lang="el-GR" altLang="el-GR" sz="2400" dirty="0" smtClean="0"/>
              <a:t>Η βιταμίνη C (απορρόφηση σιδήρου, </a:t>
            </a:r>
            <a:r>
              <a:rPr lang="el-GR" altLang="el-GR" sz="2400" dirty="0" err="1" smtClean="0"/>
              <a:t>φυλλικού</a:t>
            </a:r>
            <a:r>
              <a:rPr lang="el-GR" altLang="el-GR" sz="2400" dirty="0" smtClean="0"/>
              <a:t>, αντιοξειδωτική), γνωστή επίσης ως </a:t>
            </a:r>
            <a:r>
              <a:rPr lang="el-GR" altLang="el-GR" sz="2400" dirty="0" err="1" smtClean="0"/>
              <a:t>ασκορβικό</a:t>
            </a:r>
            <a:r>
              <a:rPr lang="el-GR" altLang="el-GR" sz="2400" dirty="0" smtClean="0"/>
              <a:t> οξύ, βρίσκεται σε μια ευρεία ποικιλία φρούτων και των λαχανικών. </a:t>
            </a:r>
            <a:endParaRPr lang="en-US" altLang="el-GR" sz="2400" dirty="0" smtClean="0"/>
          </a:p>
          <a:p>
            <a:r>
              <a:rPr lang="el-GR" altLang="el-GR" sz="2400" dirty="0" smtClean="0"/>
              <a:t>Οι καλές πηγές περιλαμβάνουν τα εσπεριδοειδή, το μπρόκολο, τα ακτινίδια.</a:t>
            </a:r>
            <a:endParaRPr lang="en-US" altLang="el-GR" sz="2400" dirty="0" smtClean="0"/>
          </a:p>
          <a:p>
            <a:r>
              <a:rPr lang="el-GR" altLang="el-GR" sz="2400" dirty="0" smtClean="0"/>
              <a:t>Οι ενήλικοι χρειάζονται 40 </a:t>
            </a:r>
            <a:r>
              <a:rPr lang="el-GR" altLang="el-GR" sz="2400" dirty="0" err="1" smtClean="0"/>
              <a:t>mg</a:t>
            </a:r>
            <a:r>
              <a:rPr lang="el-GR" altLang="el-GR" sz="2400" dirty="0" smtClean="0"/>
              <a:t> ημερησίως, αν όμως είναι καπνιστές πολύ περισσότερο. </a:t>
            </a:r>
            <a:r>
              <a:rPr lang="el-GR" altLang="el-GR" sz="2400" dirty="0" err="1" smtClean="0"/>
              <a:t>Υπερδοσολογία</a:t>
            </a:r>
            <a:r>
              <a:rPr lang="el-GR" altLang="el-GR" sz="2400" dirty="0" smtClean="0"/>
              <a:t> μπορεί να προκαλέσει πεπτικές ενοχλήσεις, που υποχωρούν αμέσως με τη διακοπή. </a:t>
            </a:r>
          </a:p>
        </p:txBody>
      </p:sp>
      <p:sp>
        <p:nvSpPr>
          <p:cNvPr id="78852" name="Rectangle 2"/>
          <p:cNvSpPr>
            <a:spLocks noChangeArrowheads="1"/>
          </p:cNvSpPr>
          <p:nvPr/>
        </p:nvSpPr>
        <p:spPr bwMode="auto">
          <a:xfrm>
            <a:off x="6226770" y="4509120"/>
            <a:ext cx="2214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3</a:t>
            </a:r>
            <a:r>
              <a:rPr lang="el-GR" altLang="el-GR" sz="1800" dirty="0">
                <a:latin typeface="+mn-lt"/>
              </a:rPr>
              <a:t>0: Βιταμίνη </a:t>
            </a:r>
            <a:r>
              <a:rPr lang="en-US" altLang="el-GR" sz="1800" dirty="0">
                <a:latin typeface="+mn-lt"/>
              </a:rPr>
              <a: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81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7093220" cy="496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
          <p:cNvSpPr>
            <a:spLocks noChangeArrowheads="1"/>
          </p:cNvSpPr>
          <p:nvPr/>
        </p:nvSpPr>
        <p:spPr bwMode="auto">
          <a:xfrm>
            <a:off x="3275856" y="5805264"/>
            <a:ext cx="2414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a:t>
            </a:r>
            <a:r>
              <a:rPr lang="en-US" altLang="el-GR" sz="1800" dirty="0"/>
              <a:t>3</a:t>
            </a:r>
            <a:r>
              <a:rPr lang="el-GR" altLang="el-GR" sz="1800" dirty="0"/>
              <a:t>1: Βιταμίνη </a:t>
            </a:r>
            <a:r>
              <a:rPr lang="en-US" altLang="el-GR" sz="1800" dirty="0"/>
              <a: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r>
              <a:rPr lang="el-GR" altLang="el-GR" dirty="0"/>
              <a:t>Πρωτεΐνες </a:t>
            </a:r>
            <a:r>
              <a:rPr lang="el-GR" altLang="el-GR" dirty="0" smtClean="0"/>
              <a:t>3/4</a:t>
            </a:r>
          </a:p>
        </p:txBody>
      </p:sp>
      <p:sp>
        <p:nvSpPr>
          <p:cNvPr id="25602" name="2 - Θέση περιεχομένου"/>
          <p:cNvSpPr>
            <a:spLocks noGrp="1"/>
          </p:cNvSpPr>
          <p:nvPr>
            <p:ph idx="1"/>
          </p:nvPr>
        </p:nvSpPr>
        <p:spPr>
          <a:xfrm>
            <a:off x="766399" y="1772816"/>
            <a:ext cx="8363272" cy="3701008"/>
          </a:xfrm>
        </p:spPr>
        <p:txBody>
          <a:bodyPr/>
          <a:lstStyle/>
          <a:p>
            <a:pPr eaLnBrk="1" hangingPunct="1">
              <a:lnSpc>
                <a:spcPct val="80000"/>
              </a:lnSpc>
            </a:pPr>
            <a:r>
              <a:rPr lang="el-GR" altLang="el-GR" sz="3000" b="1" dirty="0" smtClean="0"/>
              <a:t>ΣΥΖΕΥΓΜΕΝΕΣ</a:t>
            </a:r>
          </a:p>
          <a:p>
            <a:pPr marL="400050" lvl="1" indent="0">
              <a:lnSpc>
                <a:spcPct val="80000"/>
              </a:lnSpc>
              <a:buFont typeface="Arial" panose="020B0604020202020204" pitchFamily="34" charset="0"/>
              <a:buNone/>
            </a:pPr>
            <a:r>
              <a:rPr lang="el-GR" altLang="el-GR" sz="2600" b="1" dirty="0" err="1" smtClean="0"/>
              <a:t>Φωσφοπρωτεϊνες</a:t>
            </a:r>
            <a:r>
              <a:rPr lang="el-GR" altLang="el-GR" sz="2600" b="1" dirty="0" smtClean="0"/>
              <a:t>: </a:t>
            </a:r>
            <a:r>
              <a:rPr lang="el-GR" altLang="el-GR" sz="2600" dirty="0" err="1" smtClean="0"/>
              <a:t>πρωτείνη</a:t>
            </a:r>
            <a:r>
              <a:rPr lang="el-GR" altLang="el-GR" sz="2600" dirty="0" smtClean="0"/>
              <a:t> + φωσφορικό οξύ</a:t>
            </a:r>
          </a:p>
          <a:p>
            <a:pPr marL="400050" lvl="1" indent="0">
              <a:lnSpc>
                <a:spcPct val="80000"/>
              </a:lnSpc>
              <a:buFont typeface="Arial" panose="020B0604020202020204" pitchFamily="34" charset="0"/>
              <a:buNone/>
            </a:pPr>
            <a:r>
              <a:rPr lang="el-GR" altLang="el-GR" sz="2600" dirty="0" smtClean="0"/>
              <a:t>Πχ καζεΐνη γάλατος</a:t>
            </a:r>
          </a:p>
          <a:p>
            <a:pPr marL="400050" lvl="1" indent="0">
              <a:lnSpc>
                <a:spcPct val="80000"/>
              </a:lnSpc>
              <a:buFont typeface="Arial" panose="020B0604020202020204" pitchFamily="34" charset="0"/>
              <a:buNone/>
            </a:pPr>
            <a:r>
              <a:rPr lang="el-GR" altLang="el-GR" sz="2600" b="1" dirty="0" err="1" smtClean="0"/>
              <a:t>Χρωμοπρωτείνες</a:t>
            </a:r>
            <a:r>
              <a:rPr lang="el-GR" altLang="el-GR" sz="2600" b="1" dirty="0" smtClean="0"/>
              <a:t>: </a:t>
            </a:r>
            <a:r>
              <a:rPr lang="el-GR" altLang="el-GR" sz="2600" dirty="0" err="1" smtClean="0"/>
              <a:t>πρωτεϊνη</a:t>
            </a:r>
            <a:r>
              <a:rPr lang="el-GR" altLang="el-GR" sz="2600" dirty="0" smtClean="0"/>
              <a:t> + μη πρωτεϊνική χρωστική </a:t>
            </a:r>
          </a:p>
          <a:p>
            <a:pPr marL="400050" lvl="1" indent="0">
              <a:lnSpc>
                <a:spcPct val="80000"/>
              </a:lnSpc>
              <a:buFont typeface="Arial" panose="020B0604020202020204" pitchFamily="34" charset="0"/>
              <a:buNone/>
            </a:pPr>
            <a:r>
              <a:rPr lang="el-GR" altLang="el-GR" sz="2600" dirty="0" smtClean="0"/>
              <a:t>Πχ αιμοσφαιρίνη</a:t>
            </a:r>
          </a:p>
          <a:p>
            <a:pPr marL="400050" lvl="1" indent="0">
              <a:lnSpc>
                <a:spcPct val="80000"/>
              </a:lnSpc>
              <a:buFont typeface="Arial" panose="020B0604020202020204" pitchFamily="34" charset="0"/>
              <a:buNone/>
            </a:pPr>
            <a:r>
              <a:rPr lang="el-GR" altLang="el-GR" sz="2600" b="1" dirty="0" err="1" smtClean="0"/>
              <a:t>Μεταλλοπρωτείνες</a:t>
            </a:r>
            <a:r>
              <a:rPr lang="el-GR" altLang="el-GR" sz="2600" b="1" dirty="0" smtClean="0"/>
              <a:t>: </a:t>
            </a:r>
            <a:r>
              <a:rPr lang="el-GR" altLang="el-GR" sz="2600" dirty="0" err="1" smtClean="0"/>
              <a:t>πρωτεϊνη</a:t>
            </a:r>
            <a:r>
              <a:rPr lang="el-GR" altLang="el-GR" sz="2600" dirty="0" smtClean="0"/>
              <a:t>  + μέταλλο (</a:t>
            </a:r>
            <a:r>
              <a:rPr lang="en-US" altLang="el-GR" sz="2600" dirty="0" smtClean="0"/>
              <a:t>Fe, Mg, Cu, Zn)</a:t>
            </a:r>
          </a:p>
          <a:p>
            <a:pPr marL="400050" lvl="1" indent="0">
              <a:lnSpc>
                <a:spcPct val="80000"/>
              </a:lnSpc>
              <a:buFont typeface="Arial" panose="020B0604020202020204" pitchFamily="34" charset="0"/>
              <a:buNone/>
            </a:pPr>
            <a:r>
              <a:rPr lang="el-GR" altLang="el-GR" sz="2600" dirty="0" smtClean="0"/>
              <a:t>Πχ </a:t>
            </a:r>
            <a:r>
              <a:rPr lang="el-GR" altLang="el-GR" sz="2600" dirty="0" err="1" smtClean="0"/>
              <a:t>φερριτίνη</a:t>
            </a:r>
            <a:r>
              <a:rPr lang="el-GR" altLang="el-GR" sz="2600" dirty="0" smtClean="0"/>
              <a:t>, αιμοσφαιρίνη</a:t>
            </a:r>
          </a:p>
          <a:p>
            <a:pPr eaLnBrk="1" hangingPunct="1">
              <a:lnSpc>
                <a:spcPct val="80000"/>
              </a:lnSpc>
              <a:buFont typeface="Arial" panose="020B0604020202020204" pitchFamily="34" charset="0"/>
              <a:buNone/>
            </a:pPr>
            <a:endParaRPr lang="el-GR" altLang="el-GR" sz="3000" b="1" u="sng" dirty="0" smtClean="0"/>
          </a:p>
          <a:p>
            <a:pPr eaLnBrk="1" hangingPunct="1">
              <a:lnSpc>
                <a:spcPct val="80000"/>
              </a:lnSpc>
              <a:buFont typeface="Arial" panose="020B0604020202020204" pitchFamily="34" charset="0"/>
              <a:buNone/>
            </a:pPr>
            <a:endParaRPr lang="el-GR" altLang="el-GR" sz="3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l-GR" altLang="el-GR" dirty="0" err="1" smtClean="0"/>
              <a:t>Βιοτίνη</a:t>
            </a:r>
            <a:endParaRPr lang="en-US" altLang="el-GR" dirty="0" smtClean="0"/>
          </a:p>
        </p:txBody>
      </p:sp>
      <p:sp>
        <p:nvSpPr>
          <p:cNvPr id="80899" name="Rectangle 3"/>
          <p:cNvSpPr>
            <a:spLocks noGrp="1" noRot="1" noChangeArrowheads="1"/>
          </p:cNvSpPr>
          <p:nvPr>
            <p:ph idx="1"/>
          </p:nvPr>
        </p:nvSpPr>
        <p:spPr>
          <a:xfrm>
            <a:off x="179512" y="1279301"/>
            <a:ext cx="4258816" cy="4525963"/>
          </a:xfrm>
        </p:spPr>
        <p:txBody>
          <a:bodyPr/>
          <a:lstStyle/>
          <a:p>
            <a:r>
              <a:rPr lang="el-GR" altLang="el-GR" sz="2800" dirty="0" smtClean="0"/>
              <a:t>Η </a:t>
            </a:r>
            <a:r>
              <a:rPr lang="el-GR" altLang="el-GR" sz="2800" dirty="0" err="1" smtClean="0"/>
              <a:t>βιοτίνη</a:t>
            </a:r>
            <a:r>
              <a:rPr lang="el-GR" altLang="el-GR" sz="2800" dirty="0" smtClean="0"/>
              <a:t> (μαλλιά, δέρμα, μεταβολισμό), βρίσκεται σε πολλά τρόφιμα, το κρέας, τα αυγά, μερικά φρούτα και λαχανικά, ειδικά αποξηραμένα φρούτα. </a:t>
            </a:r>
            <a:endParaRPr lang="en-US" altLang="el-GR" sz="2800" dirty="0" smtClean="0"/>
          </a:p>
          <a:p>
            <a:r>
              <a:rPr lang="el-GR" altLang="el-GR" sz="2800" dirty="0" smtClean="0"/>
              <a:t>Οι ενήλικοι χρειάζονται μεταξύ 0,01 </a:t>
            </a:r>
            <a:r>
              <a:rPr lang="el-GR" altLang="el-GR" sz="2800" dirty="0" err="1" smtClean="0"/>
              <a:t>mg</a:t>
            </a:r>
            <a:r>
              <a:rPr lang="el-GR" altLang="el-GR" sz="2800" dirty="0" smtClean="0"/>
              <a:t> και 0,2 </a:t>
            </a:r>
            <a:r>
              <a:rPr lang="el-GR" altLang="el-GR" sz="2800" dirty="0" err="1" smtClean="0"/>
              <a:t>mg</a:t>
            </a:r>
            <a:r>
              <a:rPr lang="el-GR" altLang="el-GR" sz="2800" dirty="0" smtClean="0"/>
              <a:t> ημερησίως </a:t>
            </a:r>
          </a:p>
        </p:txBody>
      </p:sp>
      <p:pic>
        <p:nvPicPr>
          <p:cNvPr id="80900" name="Picture 3" descr="foods-high-in-biot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5202" y="1271302"/>
            <a:ext cx="471646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ChangeArrowheads="1"/>
          </p:cNvSpPr>
          <p:nvPr/>
        </p:nvSpPr>
        <p:spPr bwMode="auto">
          <a:xfrm>
            <a:off x="5171814" y="5805264"/>
            <a:ext cx="28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en-US" altLang="el-GR" sz="1800" dirty="0">
                <a:latin typeface="+mn-lt"/>
              </a:rPr>
              <a:t>3</a:t>
            </a:r>
            <a:r>
              <a:rPr lang="el-GR" altLang="el-GR" sz="1800" dirty="0">
                <a:latin typeface="+mn-lt"/>
              </a:rPr>
              <a:t>2: </a:t>
            </a:r>
            <a:r>
              <a:rPr lang="el-GR" altLang="el-GR" sz="1800" dirty="0" err="1">
                <a:latin typeface="+mn-lt"/>
              </a:rPr>
              <a:t>Βιοτίνη</a:t>
            </a:r>
            <a:r>
              <a:rPr lang="el-GR" altLang="el-GR" sz="1800" dirty="0">
                <a:latin typeface="+mn-lt"/>
              </a:rPr>
              <a:t> &amp; τροφές</a:t>
            </a:r>
            <a:endParaRPr lang="en-US" altLang="el-GR" sz="1800" dirty="0">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rrowheads="1"/>
          </p:cNvSpPr>
          <p:nvPr>
            <p:ph type="title"/>
          </p:nvPr>
        </p:nvSpPr>
        <p:spPr/>
        <p:txBody>
          <a:bodyPr/>
          <a:lstStyle/>
          <a:p>
            <a:pPr eaLnBrk="1" hangingPunct="1"/>
            <a:r>
              <a:rPr lang="el-GR" altLang="el-GR" smtClean="0"/>
              <a:t>Θειαμίνη Β1</a:t>
            </a:r>
            <a:endParaRPr lang="en-US" altLang="el-GR" smtClean="0"/>
          </a:p>
        </p:txBody>
      </p:sp>
      <p:sp>
        <p:nvSpPr>
          <p:cNvPr id="81922" name="Rectangle 3"/>
          <p:cNvSpPr>
            <a:spLocks noGrp="1" noRot="1" noChangeArrowheads="1"/>
          </p:cNvSpPr>
          <p:nvPr>
            <p:ph idx="1"/>
          </p:nvPr>
        </p:nvSpPr>
        <p:spPr>
          <a:xfrm>
            <a:off x="480583" y="1261994"/>
            <a:ext cx="8229600" cy="4525963"/>
          </a:xfrm>
        </p:spPr>
        <p:txBody>
          <a:bodyPr/>
          <a:lstStyle/>
          <a:p>
            <a:pPr eaLnBrk="1" hangingPunct="1"/>
            <a:r>
              <a:rPr lang="el-GR" altLang="el-GR" sz="2800" dirty="0" smtClean="0"/>
              <a:t>Η θειαμίνη-Β1 (μεμβράνες βλεννογόνων, νευρικό σύστημα), βρίσκεται στους περισσότερους τύπους τροφίμων. </a:t>
            </a:r>
          </a:p>
          <a:p>
            <a:pPr eaLnBrk="1" hangingPunct="1"/>
            <a:r>
              <a:rPr lang="el-GR" altLang="el-GR" sz="2800" dirty="0" smtClean="0"/>
              <a:t>Οι καλές πηγές περιλαμβάνουν το χοιρινό κρέας, τα λαχανικά, το γάλα, το τυρί, τα μπιζέλια, τους φρέσκους και ξηρούς καρπούς, τα αυγά, τα ψωμιά ολικής άλεσης και μερικά ενισχυμένα δημητριακά προγευμάτων.</a:t>
            </a:r>
          </a:p>
          <a:p>
            <a:pPr eaLnBrk="1" hangingPunct="1"/>
            <a:r>
              <a:rPr lang="el-GR" altLang="el-GR" sz="2800" dirty="0" smtClean="0"/>
              <a:t> Ημερήσια αναγκαία ποσότητα τα 1,4 </a:t>
            </a:r>
            <a:r>
              <a:rPr lang="el-GR" altLang="el-GR" sz="2800" dirty="0" err="1" smtClean="0"/>
              <a:t>mg</a:t>
            </a:r>
            <a:r>
              <a:rPr lang="el-GR" altLang="el-GR" sz="2800" dirty="0" smtClean="0"/>
              <a:t> για τους άνδρες και 1 </a:t>
            </a:r>
            <a:r>
              <a:rPr lang="el-GR" altLang="el-GR" sz="2800" dirty="0" err="1" smtClean="0"/>
              <a:t>mg</a:t>
            </a:r>
            <a:r>
              <a:rPr lang="el-GR" altLang="el-GR" sz="2800" dirty="0" smtClean="0"/>
              <a:t> για τις γυναίκες.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4396"/>
            <a:ext cx="6048672" cy="564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noChangeArrowheads="1"/>
          </p:cNvSpPr>
          <p:nvPr/>
        </p:nvSpPr>
        <p:spPr bwMode="auto">
          <a:xfrm>
            <a:off x="2916238" y="6021388"/>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3</a:t>
            </a:r>
            <a:r>
              <a:rPr lang="el-GR" altLang="el-GR" sz="1800" dirty="0">
                <a:latin typeface="+mn-lt"/>
              </a:rPr>
              <a:t>3: Βιταμίνη Β1</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1809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48680"/>
            <a:ext cx="5154413" cy="515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ChangeArrowheads="1"/>
          </p:cNvSpPr>
          <p:nvPr/>
        </p:nvSpPr>
        <p:spPr bwMode="auto">
          <a:xfrm>
            <a:off x="3375107" y="5877272"/>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3</a:t>
            </a:r>
            <a:r>
              <a:rPr lang="el-GR" altLang="el-GR" sz="1800" dirty="0">
                <a:latin typeface="+mn-lt"/>
              </a:rPr>
              <a:t>4: Βιταμίνη Β1</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rrowheads="1"/>
          </p:cNvSpPr>
          <p:nvPr>
            <p:ph type="title"/>
          </p:nvPr>
        </p:nvSpPr>
        <p:spPr>
          <a:xfrm>
            <a:off x="395536" y="126432"/>
            <a:ext cx="8373616" cy="998312"/>
          </a:xfrm>
        </p:spPr>
        <p:txBody>
          <a:bodyPr/>
          <a:lstStyle/>
          <a:p>
            <a:pPr eaLnBrk="1" hangingPunct="1"/>
            <a:r>
              <a:rPr lang="el-GR" altLang="el-GR" dirty="0" err="1" smtClean="0"/>
              <a:t>Νιασίνη</a:t>
            </a:r>
            <a:r>
              <a:rPr lang="el-GR" altLang="el-GR" dirty="0" smtClean="0"/>
              <a:t> Β3</a:t>
            </a:r>
            <a:endParaRPr lang="en-US" altLang="el-GR" dirty="0" smtClean="0"/>
          </a:p>
        </p:txBody>
      </p:sp>
      <p:sp>
        <p:nvSpPr>
          <p:cNvPr id="84994" name="Rectangle 3"/>
          <p:cNvSpPr>
            <a:spLocks noGrp="1" noRot="1" noChangeArrowheads="1"/>
          </p:cNvSpPr>
          <p:nvPr>
            <p:ph idx="1"/>
          </p:nvPr>
        </p:nvSpPr>
        <p:spPr>
          <a:xfrm>
            <a:off x="539552" y="1124744"/>
            <a:ext cx="8229600" cy="5184576"/>
          </a:xfrm>
        </p:spPr>
        <p:txBody>
          <a:bodyPr/>
          <a:lstStyle/>
          <a:p>
            <a:pPr eaLnBrk="1" hangingPunct="1">
              <a:lnSpc>
                <a:spcPct val="90000"/>
              </a:lnSpc>
            </a:pPr>
            <a:r>
              <a:rPr lang="el-GR" altLang="el-GR" sz="2800" dirty="0" smtClean="0"/>
              <a:t>Η </a:t>
            </a:r>
            <a:r>
              <a:rPr lang="el-GR" altLang="el-GR" sz="2800" dirty="0" err="1" smtClean="0"/>
              <a:t>νιασίνη</a:t>
            </a:r>
            <a:r>
              <a:rPr lang="el-GR" altLang="el-GR" sz="2800" dirty="0" smtClean="0"/>
              <a:t>, (μεταβολισμός τροφίμων, νευρικό, πεπτικό), γνωστή και ως B3.</a:t>
            </a:r>
          </a:p>
          <a:p>
            <a:pPr eaLnBrk="1" hangingPunct="1">
              <a:lnSpc>
                <a:spcPct val="90000"/>
              </a:lnSpc>
            </a:pPr>
            <a:r>
              <a:rPr lang="el-GR" altLang="el-GR" sz="2800" dirty="0" smtClean="0"/>
              <a:t> Βρίσκεται στο βόειο κρέας, το χοιρινό, το κοτόπουλο, το αλεύρι σίτου, το αλεύρι αραβόσιτου, τα αυγά και το γάλα.</a:t>
            </a:r>
          </a:p>
          <a:p>
            <a:pPr eaLnBrk="1" hangingPunct="1">
              <a:lnSpc>
                <a:spcPct val="90000"/>
              </a:lnSpc>
            </a:pPr>
            <a:r>
              <a:rPr lang="el-GR" altLang="el-GR" sz="2800" dirty="0" smtClean="0"/>
              <a:t>Υπάρχουν δύο μορφές, το νικοτινικό οξύ και το </a:t>
            </a:r>
            <a:r>
              <a:rPr lang="el-GR" altLang="el-GR" sz="2800" dirty="0" err="1" smtClean="0"/>
              <a:t>νικοτιναμίδιο</a:t>
            </a:r>
            <a:r>
              <a:rPr lang="el-GR" altLang="el-GR" sz="2800" dirty="0" smtClean="0"/>
              <a:t>.</a:t>
            </a:r>
          </a:p>
          <a:p>
            <a:pPr eaLnBrk="1" hangingPunct="1">
              <a:lnSpc>
                <a:spcPct val="90000"/>
              </a:lnSpc>
            </a:pPr>
            <a:r>
              <a:rPr lang="el-GR" altLang="el-GR" sz="2800" dirty="0" smtClean="0"/>
              <a:t>Ημερήσια δόση τα 17 </a:t>
            </a:r>
            <a:r>
              <a:rPr lang="el-GR" altLang="el-GR" sz="2800" dirty="0" err="1" smtClean="0"/>
              <a:t>mg</a:t>
            </a:r>
            <a:r>
              <a:rPr lang="el-GR" altLang="el-GR" sz="2800" dirty="0" smtClean="0"/>
              <a:t> ημερησίως για άνδρες και τα 13 </a:t>
            </a:r>
            <a:r>
              <a:rPr lang="el-GR" altLang="el-GR" sz="2800" dirty="0" err="1" smtClean="0"/>
              <a:t>mg</a:t>
            </a:r>
            <a:r>
              <a:rPr lang="el-GR" altLang="el-GR" sz="2800" dirty="0" smtClean="0"/>
              <a:t> για τις γυναίκες.</a:t>
            </a:r>
          </a:p>
          <a:p>
            <a:pPr eaLnBrk="1" hangingPunct="1">
              <a:lnSpc>
                <a:spcPct val="90000"/>
              </a:lnSpc>
            </a:pPr>
            <a:r>
              <a:rPr lang="el-GR" altLang="el-GR" sz="2800" dirty="0" smtClean="0"/>
              <a:t>Η λήψη των υψηλών δόσεων μπορεί να προκαλέσει δερματικά προβλήματα, ενώ σε μακρόχρονη χρήση επιβαρύνεται το ήπαρ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descr="niacin b3 vitamin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495135"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p:cNvSpPr>
            <a:spLocks noChangeArrowheads="1"/>
          </p:cNvSpPr>
          <p:nvPr/>
        </p:nvSpPr>
        <p:spPr bwMode="auto">
          <a:xfrm>
            <a:off x="3131840" y="5877272"/>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3</a:t>
            </a:r>
            <a:r>
              <a:rPr lang="el-GR" altLang="el-GR" sz="1800" dirty="0">
                <a:latin typeface="+mn-lt"/>
              </a:rPr>
              <a:t>5: Βιταμίνη Β3</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descr="181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76672"/>
            <a:ext cx="5948487"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ChangeArrowheads="1"/>
          </p:cNvSpPr>
          <p:nvPr/>
        </p:nvSpPr>
        <p:spPr bwMode="auto">
          <a:xfrm>
            <a:off x="3256669" y="6021288"/>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36: Βιταμίνη Β3</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rrowheads="1"/>
          </p:cNvSpPr>
          <p:nvPr>
            <p:ph type="title"/>
          </p:nvPr>
        </p:nvSpPr>
        <p:spPr/>
        <p:txBody>
          <a:bodyPr/>
          <a:lstStyle/>
          <a:p>
            <a:pPr eaLnBrk="1" hangingPunct="1"/>
            <a:r>
              <a:rPr lang="el-GR" altLang="el-GR" dirty="0" err="1" smtClean="0"/>
              <a:t>Ριβοφλαβίνη</a:t>
            </a:r>
            <a:r>
              <a:rPr lang="el-GR" altLang="el-GR" dirty="0" smtClean="0"/>
              <a:t> Β2</a:t>
            </a:r>
            <a:endParaRPr lang="en-US" altLang="el-GR" dirty="0" smtClean="0"/>
          </a:p>
        </p:txBody>
      </p:sp>
      <p:sp>
        <p:nvSpPr>
          <p:cNvPr id="88066" name="Rectangle 3"/>
          <p:cNvSpPr>
            <a:spLocks noGrp="1" noRot="1" noChangeArrowheads="1"/>
          </p:cNvSpPr>
          <p:nvPr>
            <p:ph idx="1"/>
          </p:nvPr>
        </p:nvSpPr>
        <p:spPr>
          <a:xfrm>
            <a:off x="611560" y="1628800"/>
            <a:ext cx="8229600" cy="4525962"/>
          </a:xfrm>
        </p:spPr>
        <p:txBody>
          <a:bodyPr/>
          <a:lstStyle/>
          <a:p>
            <a:pPr eaLnBrk="1" hangingPunct="1">
              <a:lnSpc>
                <a:spcPct val="90000"/>
              </a:lnSpc>
            </a:pPr>
            <a:r>
              <a:rPr lang="el-GR" altLang="el-GR" sz="2400" dirty="0" smtClean="0"/>
              <a:t>Η </a:t>
            </a:r>
            <a:r>
              <a:rPr lang="el-GR" altLang="el-GR" sz="2400" dirty="0" err="1" smtClean="0"/>
              <a:t>ριβοφλαβίνη</a:t>
            </a:r>
            <a:r>
              <a:rPr lang="el-GR" altLang="el-GR" sz="2400" dirty="0" smtClean="0"/>
              <a:t>, (σχηματισμό ερυθρών αιμοσφαιρίων, μεταβολισμό, βλεννώδεις μεμβράνες, νευρικό σύστημα), επίσης γνωστή ως βιταμίνη B2.</a:t>
            </a:r>
          </a:p>
          <a:p>
            <a:pPr eaLnBrk="1" hangingPunct="1">
              <a:lnSpc>
                <a:spcPct val="90000"/>
              </a:lnSpc>
            </a:pPr>
            <a:r>
              <a:rPr lang="el-GR" altLang="el-GR" sz="2400" dirty="0" smtClean="0"/>
              <a:t>Βρίσκεται σε μικρές ποσότητες σε πολλά τρόφιμα. Οι καλές πηγές περιλαμβάνουν το γάλα, τα αυγά, τα δημητριακά , το ρύζι και τα μανιτάρια.</a:t>
            </a:r>
          </a:p>
          <a:p>
            <a:pPr eaLnBrk="1" hangingPunct="1">
              <a:lnSpc>
                <a:spcPct val="90000"/>
              </a:lnSpc>
            </a:pPr>
            <a:r>
              <a:rPr lang="el-GR" altLang="el-GR" sz="2400" dirty="0" smtClean="0"/>
              <a:t>Η υπεριώδης ακτινοβολία μπορεί να καταστρέψει τη </a:t>
            </a:r>
            <a:r>
              <a:rPr lang="el-GR" altLang="el-GR" sz="2400" dirty="0" err="1" smtClean="0"/>
              <a:t>ριβοφλαβίνη</a:t>
            </a:r>
            <a:r>
              <a:rPr lang="el-GR" altLang="el-GR" sz="2400" dirty="0" smtClean="0"/>
              <a:t>, τόσο, που θα ήταν ιδανικό αυτά τα τρόφιμα να μπορούσαν να κρατηθούν μακριά από το άμεσο φως του ήλιου. </a:t>
            </a:r>
          </a:p>
          <a:p>
            <a:pPr eaLnBrk="1" hangingPunct="1">
              <a:lnSpc>
                <a:spcPct val="90000"/>
              </a:lnSpc>
            </a:pPr>
            <a:r>
              <a:rPr lang="el-GR" altLang="el-GR" sz="2400" dirty="0" smtClean="0"/>
              <a:t>Αναγκαία ημερήσια δόση τα 1,3 </a:t>
            </a:r>
            <a:r>
              <a:rPr lang="el-GR" altLang="el-GR" sz="2400" dirty="0" err="1" smtClean="0"/>
              <a:t>mg</a:t>
            </a:r>
            <a:r>
              <a:rPr lang="el-GR" altLang="el-GR" sz="2400" dirty="0" smtClean="0"/>
              <a:t> ημερησίως για τους άνδρες και τα 1,1 </a:t>
            </a:r>
            <a:r>
              <a:rPr lang="el-GR" altLang="el-GR" sz="2400" dirty="0" err="1" smtClean="0"/>
              <a:t>mg</a:t>
            </a:r>
            <a:r>
              <a:rPr lang="el-GR" altLang="el-GR" sz="2400" dirty="0" smtClean="0"/>
              <a:t> για τις γυναίκες</a:t>
            </a:r>
            <a:br>
              <a:rPr lang="el-GR" altLang="el-GR" sz="2400" dirty="0" smtClean="0"/>
            </a:br>
            <a:endParaRPr lang="el-GR" altLang="el-GR" sz="2400"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181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692696"/>
            <a:ext cx="626469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2"/>
          <p:cNvSpPr>
            <a:spLocks noChangeArrowheads="1"/>
          </p:cNvSpPr>
          <p:nvPr/>
        </p:nvSpPr>
        <p:spPr bwMode="auto">
          <a:xfrm>
            <a:off x="3297258" y="5877272"/>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3</a:t>
            </a:r>
            <a:r>
              <a:rPr lang="el-GR" altLang="el-GR" sz="1800" dirty="0">
                <a:latin typeface="+mn-lt"/>
              </a:rPr>
              <a:t>7: Βιταμίνη Β2</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18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4664"/>
            <a:ext cx="5616624" cy="52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p:cNvSpPr>
            <a:spLocks noChangeArrowheads="1"/>
          </p:cNvSpPr>
          <p:nvPr/>
        </p:nvSpPr>
        <p:spPr bwMode="auto">
          <a:xfrm>
            <a:off x="3275856" y="5877272"/>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3</a:t>
            </a:r>
            <a:r>
              <a:rPr lang="el-GR" altLang="el-GR" sz="1800" dirty="0">
                <a:latin typeface="+mn-lt"/>
              </a:rPr>
              <a:t>8: Βιταμίνη Β2</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a:xfrm>
            <a:off x="457200" y="260648"/>
            <a:ext cx="8229600" cy="987356"/>
          </a:xfrm>
        </p:spPr>
        <p:txBody>
          <a:bodyPr/>
          <a:lstStyle/>
          <a:p>
            <a:r>
              <a:rPr lang="el-GR" altLang="el-GR" dirty="0" smtClean="0"/>
              <a:t>Αμινοξέα  1/2</a:t>
            </a:r>
          </a:p>
        </p:txBody>
      </p:sp>
      <p:sp>
        <p:nvSpPr>
          <p:cNvPr id="8195" name="Θέση περιεχομένου 2"/>
          <p:cNvSpPr>
            <a:spLocks noGrp="1"/>
          </p:cNvSpPr>
          <p:nvPr>
            <p:ph idx="1"/>
          </p:nvPr>
        </p:nvSpPr>
        <p:spPr/>
        <p:txBody>
          <a:bodyPr/>
          <a:lstStyle/>
          <a:p>
            <a:r>
              <a:rPr lang="el-GR" altLang="el-GR" dirty="0" smtClean="0"/>
              <a:t>Κάθε πρωτεΐνη σχηματίζεται από αμινοξέα. </a:t>
            </a:r>
          </a:p>
          <a:p>
            <a:r>
              <a:rPr lang="el-GR" altLang="el-GR" dirty="0" smtClean="0"/>
              <a:t>Υπάρχουν 20 αμινοξέα, από τα οποία 9 χαρακτηρίζονται ως ουσιώδη (απαραίτητα), τα οποία πρέπει να παίρνουμε από τις τροφές.  </a:t>
            </a:r>
          </a:p>
          <a:p>
            <a:r>
              <a:rPr lang="el-GR" altLang="el-GR" dirty="0" smtClean="0"/>
              <a:t>Τα υπόλοιπα συντίθενται από τον οργανισμό μας.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rrowheads="1"/>
          </p:cNvSpPr>
          <p:nvPr>
            <p:ph type="title"/>
          </p:nvPr>
        </p:nvSpPr>
        <p:spPr/>
        <p:txBody>
          <a:bodyPr/>
          <a:lstStyle/>
          <a:p>
            <a:pPr eaLnBrk="1" hangingPunct="1"/>
            <a:r>
              <a:rPr lang="el-GR" altLang="el-GR" smtClean="0"/>
              <a:t>Παντοθενικό οξύ Β5</a:t>
            </a:r>
            <a:endParaRPr lang="en-US" altLang="el-GR" smtClean="0"/>
          </a:p>
        </p:txBody>
      </p:sp>
      <p:sp>
        <p:nvSpPr>
          <p:cNvPr id="91138" name="Rectangle 3"/>
          <p:cNvSpPr>
            <a:spLocks noGrp="1" noRot="1" noChangeArrowheads="1"/>
          </p:cNvSpPr>
          <p:nvPr>
            <p:ph idx="1"/>
          </p:nvPr>
        </p:nvSpPr>
        <p:spPr/>
        <p:txBody>
          <a:bodyPr/>
          <a:lstStyle/>
          <a:p>
            <a:pPr eaLnBrk="1" hangingPunct="1"/>
            <a:r>
              <a:rPr lang="el-GR" altLang="el-GR" sz="2800" smtClean="0"/>
              <a:t>Το παντοθενικό οξύ ή Β5 (σχηματισμός αντισωμάτων, παραγωγή ορμονών επινεφριδίων, φυλλικό).</a:t>
            </a:r>
          </a:p>
          <a:p>
            <a:pPr eaLnBrk="1" hangingPunct="1"/>
            <a:r>
              <a:rPr lang="el-GR" altLang="el-GR" sz="2800" smtClean="0"/>
              <a:t> Βρίσκεται ουσιαστικά σε όλα σχεδόν τα τρόφιμα. Οι καλές πηγές περιλαμβάνουν το κοτόπουλο, το βόειο κρέας, τις πατάτες, το κουάκερ, τις ντομάτες, το συκώτι, τη ζύμη, τα αυγά, το μπρόκολο, τα σιτηρά, το ρύζι και το ψωμί ολικής άλεσης.</a:t>
            </a:r>
            <a:br>
              <a:rPr lang="el-GR" altLang="el-GR" sz="2800" smtClean="0"/>
            </a:br>
            <a:endParaRPr lang="el-GR" altLang="el-GR" sz="280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descr="vitamin-B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2379"/>
            <a:ext cx="6408712" cy="57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ChangeArrowheads="1"/>
          </p:cNvSpPr>
          <p:nvPr/>
        </p:nvSpPr>
        <p:spPr bwMode="auto">
          <a:xfrm>
            <a:off x="3203848" y="5949280"/>
            <a:ext cx="2333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39: Βιταμίνη Β5</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normAutofit/>
          </a:bodyPr>
          <a:lstStyle/>
          <a:p>
            <a:pPr eaLnBrk="1" hangingPunct="1"/>
            <a:r>
              <a:rPr lang="el-GR" altLang="el-GR" b="1" dirty="0" smtClean="0">
                <a:solidFill>
                  <a:srgbClr val="0070C0"/>
                </a:solidFill>
              </a:rPr>
              <a:t>Ιχνοστοιχεία</a:t>
            </a:r>
            <a:endParaRPr lang="el-GR" altLang="el-GR" dirty="0" smtClean="0">
              <a:solidFill>
                <a:srgbClr val="0070C0"/>
              </a:solidFill>
            </a:endParaRPr>
          </a:p>
        </p:txBody>
      </p:sp>
      <p:sp>
        <p:nvSpPr>
          <p:cNvPr id="93186" name="Rectangle 3"/>
          <p:cNvSpPr>
            <a:spLocks noGrp="1" noRot="1" noChangeArrowheads="1"/>
          </p:cNvSpPr>
          <p:nvPr>
            <p:ph idx="1"/>
          </p:nvPr>
        </p:nvSpPr>
        <p:spPr/>
        <p:txBody>
          <a:bodyPr/>
          <a:lstStyle/>
          <a:p>
            <a:pPr marL="0" indent="0" eaLnBrk="1" hangingPunct="1">
              <a:buNone/>
            </a:pPr>
            <a:r>
              <a:rPr lang="el-GR" altLang="el-GR" dirty="0" smtClean="0"/>
              <a:t>Πρόκειται για ανόργανα στοιχεία, των οποίων η παρουσία σε ελάχιστα ποσά είναι απαραίτητη για την κανονική λειτουργία πολλών ενζύμων, την απορρόφηση του σιδήρου, τη σύνθεση </a:t>
            </a:r>
            <a:r>
              <a:rPr lang="en-US" altLang="el-GR" dirty="0" smtClean="0"/>
              <a:t>DNA</a:t>
            </a:r>
            <a:r>
              <a:rPr lang="el-GR" altLang="el-GR" dirty="0" smtClean="0"/>
              <a:t> και πρωτεϊνών.  </a:t>
            </a:r>
          </a:p>
          <a:p>
            <a:pPr marL="0" indent="0" eaLnBrk="1" hangingPunct="1">
              <a:buNone/>
            </a:pPr>
            <a:r>
              <a:rPr lang="el-GR" altLang="el-GR" dirty="0" smtClean="0"/>
              <a:t>Τα σημαντικότερα είναι </a:t>
            </a:r>
            <a:r>
              <a:rPr lang="el-GR" altLang="el-GR" b="1" dirty="0" smtClean="0"/>
              <a:t>ο ψευδάργυρος </a:t>
            </a:r>
            <a:r>
              <a:rPr lang="en-US" altLang="el-GR" b="1" dirty="0" smtClean="0"/>
              <a:t>Zn</a:t>
            </a:r>
            <a:r>
              <a:rPr lang="el-GR" altLang="el-GR" b="1" dirty="0" smtClean="0"/>
              <a:t> και ο χαλκός</a:t>
            </a:r>
            <a:r>
              <a:rPr lang="en-US" altLang="el-GR" b="1" dirty="0" smtClean="0"/>
              <a:t> Cu</a:t>
            </a:r>
            <a:r>
              <a:rPr lang="el-GR" altLang="el-GR" b="1" dirty="0"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619005"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ChangeArrowheads="1"/>
          </p:cNvSpPr>
          <p:nvPr/>
        </p:nvSpPr>
        <p:spPr bwMode="auto">
          <a:xfrm>
            <a:off x="2555776" y="5805264"/>
            <a:ext cx="3491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4</a:t>
            </a:r>
            <a:r>
              <a:rPr lang="el-GR" altLang="el-GR" sz="1800" dirty="0">
                <a:latin typeface="+mn-lt"/>
              </a:rPr>
              <a:t>0: Ψευδάργυρος &amp; τροφές</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descr="influence-of-copper-absorption-on-osteoporosis-8-72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7872875"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2"/>
          <p:cNvSpPr>
            <a:spLocks noChangeArrowheads="1"/>
          </p:cNvSpPr>
          <p:nvPr/>
        </p:nvSpPr>
        <p:spPr bwMode="auto">
          <a:xfrm>
            <a:off x="2915816" y="6021288"/>
            <a:ext cx="2832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a:t>
            </a:r>
            <a:r>
              <a:rPr lang="de-AT" altLang="el-GR" sz="1800" dirty="0">
                <a:latin typeface="+mn-lt"/>
              </a:rPr>
              <a:t>4</a:t>
            </a:r>
            <a:r>
              <a:rPr lang="el-GR" altLang="el-GR" sz="1800" dirty="0">
                <a:latin typeface="+mn-lt"/>
              </a:rPr>
              <a:t>1: Χαλκός &amp; τροφές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rgbClr val="0070C0"/>
                </a:solidFill>
              </a:rPr>
              <a:t>Τέλος Ενότητας</a:t>
            </a:r>
            <a:endParaRPr lang="el-GR" b="1" dirty="0">
              <a:solidFill>
                <a:srgbClr val="0070C0"/>
              </a:solidFill>
            </a:endParaRPr>
          </a:p>
        </p:txBody>
      </p:sp>
    </p:spTree>
    <p:extLst>
      <p:ext uri="{BB962C8B-B14F-4D97-AF65-F5344CB8AC3E}">
        <p14:creationId xmlns:p14="http://schemas.microsoft.com/office/powerpoint/2010/main" val="41719565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70C0"/>
                </a:solidFill>
              </a:rPr>
              <a:t>Χρηματοδότηση</a:t>
            </a:r>
            <a:endParaRPr lang="el-GR" b="1" dirty="0">
              <a:solidFill>
                <a:srgbClr val="0070C0"/>
              </a:solidFill>
            </a:endParaRPr>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695020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solidFill>
                  <a:srgbClr val="0070C0"/>
                </a:solidFill>
              </a:rPr>
              <a:t>Σημείωμα </a:t>
            </a:r>
            <a:r>
              <a:rPr lang="el-GR" b="1" dirty="0" smtClean="0">
                <a:solidFill>
                  <a:srgbClr val="0070C0"/>
                </a:solidFill>
              </a:rPr>
              <a:t>Αδειοδότησης</a:t>
            </a:r>
            <a:endParaRPr lang="el-GR" b="1" dirty="0">
              <a:solidFill>
                <a:srgbClr val="0070C0"/>
              </a:solidFill>
            </a:endParaRPr>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8235152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188640"/>
            <a:ext cx="9144000" cy="648072"/>
          </a:xfrm>
        </p:spPr>
        <p:txBody>
          <a:bodyPr/>
          <a:lstStyle/>
          <a:p>
            <a:r>
              <a:rPr lang="el-GR" altLang="el-GR" sz="4000" b="1" dirty="0" smtClean="0">
                <a:solidFill>
                  <a:srgbClr val="0070C0"/>
                </a:solidFill>
              </a:rPr>
              <a:t>Σημείωμα Χρήσης Έργων Τρίτων 1/2</a:t>
            </a:r>
          </a:p>
        </p:txBody>
      </p:sp>
      <p:sp>
        <p:nvSpPr>
          <p:cNvPr id="3" name="Content Placeholder 2"/>
          <p:cNvSpPr>
            <a:spLocks noGrp="1"/>
          </p:cNvSpPr>
          <p:nvPr>
            <p:ph idx="1"/>
          </p:nvPr>
        </p:nvSpPr>
        <p:spPr>
          <a:xfrm>
            <a:off x="827584" y="908720"/>
            <a:ext cx="7934325" cy="5400600"/>
          </a:xfrm>
        </p:spPr>
        <p:txBody>
          <a:bodyPr>
            <a:noAutofit/>
          </a:bodyPr>
          <a:lstStyle/>
          <a:p>
            <a:pPr marL="0" indent="0" algn="ctr">
              <a:spcBef>
                <a:spcPts val="0"/>
              </a:spcBef>
              <a:buFont typeface="Arial" panose="020B0604020202020204" pitchFamily="34" charset="0"/>
              <a:buNone/>
            </a:pPr>
            <a:r>
              <a:rPr lang="el-GR" altLang="el-GR" sz="1800" dirty="0" smtClean="0"/>
              <a:t>Το Έργο αυτό κάνει χρήση των ακόλουθων έργων:</a:t>
            </a:r>
          </a:p>
          <a:p>
            <a:pPr marL="0" indent="0" algn="ctr">
              <a:spcBef>
                <a:spcPts val="0"/>
              </a:spcBef>
              <a:buFont typeface="Arial" panose="020B0604020202020204" pitchFamily="34" charset="0"/>
              <a:buNone/>
            </a:pPr>
            <a:r>
              <a:rPr lang="el-GR" altLang="el-GR" sz="1800" b="1" dirty="0" smtClean="0"/>
              <a:t>Εικόνες/Σχήματα/Διαγράμματα</a:t>
            </a:r>
            <a:r>
              <a:rPr lang="en-US" altLang="el-GR" sz="1800" b="1" dirty="0" smtClean="0"/>
              <a:t>/</a:t>
            </a:r>
            <a:r>
              <a:rPr lang="el-GR" altLang="el-GR" sz="1800" b="1" dirty="0" smtClean="0"/>
              <a:t>Φωτογραφίες</a:t>
            </a:r>
          </a:p>
          <a:p>
            <a:pPr marL="0" indent="0">
              <a:spcBef>
                <a:spcPts val="0"/>
              </a:spcBef>
              <a:buFont typeface="Arial" panose="020B0604020202020204" pitchFamily="34" charset="0"/>
              <a:buNone/>
            </a:pPr>
            <a:endParaRPr lang="el-GR" altLang="el-GR" sz="1800" b="1" dirty="0" smtClean="0"/>
          </a:p>
          <a:p>
            <a:pPr marL="0" indent="0">
              <a:spcBef>
                <a:spcPts val="0"/>
              </a:spcBef>
              <a:buFont typeface="Arial" panose="020B0604020202020204" pitchFamily="34" charset="0"/>
              <a:buNone/>
            </a:pPr>
            <a:r>
              <a:rPr lang="el-GR" altLang="el-GR" sz="1800" b="1" dirty="0" smtClean="0"/>
              <a:t>Εικόνα 1. </a:t>
            </a:r>
            <a:r>
              <a:rPr lang="el-GR" altLang="el-GR" sz="1800" i="1" dirty="0" smtClean="0"/>
              <a:t>   </a:t>
            </a:r>
            <a:r>
              <a:rPr lang="en-US" altLang="el-GR" sz="1800" i="1" dirty="0" smtClean="0"/>
              <a:t>benhungthuvomhong.com</a:t>
            </a:r>
          </a:p>
          <a:p>
            <a:pPr marL="0" indent="0">
              <a:spcBef>
                <a:spcPts val="0"/>
              </a:spcBef>
              <a:buFont typeface="Arial" panose="020B0604020202020204" pitchFamily="34" charset="0"/>
              <a:buNone/>
            </a:pPr>
            <a:r>
              <a:rPr lang="el-GR" altLang="el-GR" sz="1800" b="1" dirty="0" smtClean="0"/>
              <a:t>Πίνακας 1.</a:t>
            </a:r>
            <a:r>
              <a:rPr lang="el-GR" altLang="el-GR" sz="1800" i="1" dirty="0" smtClean="0"/>
              <a:t> </a:t>
            </a:r>
            <a:r>
              <a:rPr lang="en-US" altLang="el-GR" sz="1800" i="1" dirty="0" smtClean="0"/>
              <a:t>imgarcade.com</a:t>
            </a:r>
            <a:endParaRPr lang="el-GR" altLang="el-GR" sz="1800" i="1" dirty="0" smtClean="0"/>
          </a:p>
          <a:p>
            <a:pPr marL="0" indent="0">
              <a:spcBef>
                <a:spcPts val="0"/>
              </a:spcBef>
              <a:buFont typeface="Arial" panose="020B0604020202020204" pitchFamily="34" charset="0"/>
              <a:buNone/>
            </a:pPr>
            <a:r>
              <a:rPr lang="el-GR" altLang="el-GR" sz="1800" b="1" dirty="0" smtClean="0"/>
              <a:t>Εικόνα 4. </a:t>
            </a:r>
            <a:r>
              <a:rPr lang="el-GR" altLang="el-GR" sz="1800" i="1" dirty="0" smtClean="0"/>
              <a:t>  </a:t>
            </a:r>
            <a:r>
              <a:rPr lang="en-US" altLang="el-GR" sz="1800" i="1" dirty="0" smtClean="0"/>
              <a:t>healthyeatsforall.com</a:t>
            </a:r>
            <a:r>
              <a:rPr lang="el-GR" altLang="el-GR" sz="1800" i="1" dirty="0" smtClean="0"/>
              <a:t>, </a:t>
            </a:r>
            <a:r>
              <a:rPr lang="en-US" altLang="el-GR" sz="1800" i="1" dirty="0" smtClean="0"/>
              <a:t>imgarcade.com</a:t>
            </a:r>
          </a:p>
          <a:p>
            <a:pPr marL="0" indent="0">
              <a:spcBef>
                <a:spcPts val="0"/>
              </a:spcBef>
              <a:buFont typeface="Arial" panose="020B0604020202020204" pitchFamily="34" charset="0"/>
              <a:buNone/>
            </a:pPr>
            <a:r>
              <a:rPr lang="el-GR" altLang="el-GR" sz="1800" b="1" dirty="0" smtClean="0"/>
              <a:t>Εικόνα 6.   </a:t>
            </a:r>
            <a:r>
              <a:rPr lang="en-US" altLang="el-GR" sz="1800" i="1" dirty="0" smtClean="0">
                <a:hlinkClick r:id="rId3"/>
              </a:rPr>
              <a:t>www.syppadremia.gr</a:t>
            </a:r>
            <a:endParaRPr lang="en-US" altLang="el-GR" sz="1800" i="1" dirty="0" smtClean="0"/>
          </a:p>
          <a:p>
            <a:pPr marL="0" indent="0">
              <a:spcBef>
                <a:spcPts val="0"/>
              </a:spcBef>
              <a:buFont typeface="Arial" panose="020B0604020202020204" pitchFamily="34" charset="0"/>
              <a:buNone/>
            </a:pPr>
            <a:r>
              <a:rPr lang="el-GR" altLang="el-GR" sz="1800" b="1" dirty="0" smtClean="0"/>
              <a:t>Εικόνα 7.   </a:t>
            </a:r>
            <a:r>
              <a:rPr lang="en-US" altLang="el-GR" sz="1800" i="1" dirty="0" smtClean="0"/>
              <a:t>ebooks.edu.gr</a:t>
            </a:r>
          </a:p>
          <a:p>
            <a:pPr marL="0" indent="0">
              <a:spcBef>
                <a:spcPts val="0"/>
              </a:spcBef>
              <a:buFont typeface="Arial" panose="020B0604020202020204" pitchFamily="34" charset="0"/>
              <a:buNone/>
            </a:pPr>
            <a:r>
              <a:rPr lang="el-GR" altLang="el-GR" sz="1800" b="1" dirty="0" smtClean="0"/>
              <a:t>Εικόνα 8-13 </a:t>
            </a:r>
            <a:r>
              <a:rPr lang="en-US" altLang="el-GR" sz="1800" i="1" dirty="0" err="1" smtClean="0"/>
              <a:t>mednutrition</a:t>
            </a:r>
            <a:endParaRPr lang="el-GR" altLang="el-GR" sz="1800" i="1" dirty="0" smtClean="0"/>
          </a:p>
          <a:p>
            <a:pPr marL="0" indent="0" eaLnBrk="1" hangingPunct="1">
              <a:spcBef>
                <a:spcPts val="0"/>
              </a:spcBef>
              <a:buNone/>
            </a:pPr>
            <a:r>
              <a:rPr lang="el-GR" altLang="el-GR" sz="1800" b="1" dirty="0"/>
              <a:t>Εικόνα 14. </a:t>
            </a:r>
            <a:r>
              <a:rPr lang="el-GR" altLang="el-GR" sz="1800" b="1" dirty="0" smtClean="0"/>
              <a:t> </a:t>
            </a:r>
            <a:r>
              <a:rPr lang="en-US" altLang="el-GR" sz="1800" dirty="0" smtClean="0">
                <a:hlinkClick r:id="rId4"/>
              </a:rPr>
              <a:t>www.fosavance.ae</a:t>
            </a:r>
            <a:endParaRPr lang="el-GR" altLang="el-GR" sz="1800" dirty="0"/>
          </a:p>
          <a:p>
            <a:pPr marL="0" indent="0" eaLnBrk="1" hangingPunct="1">
              <a:spcBef>
                <a:spcPts val="0"/>
              </a:spcBef>
              <a:buNone/>
            </a:pPr>
            <a:r>
              <a:rPr lang="el-GR" altLang="el-GR" sz="1800" b="1" dirty="0"/>
              <a:t>Εικόνα 15. </a:t>
            </a:r>
            <a:r>
              <a:rPr lang="el-GR" altLang="el-GR" sz="1800" b="1" dirty="0" smtClean="0"/>
              <a:t> </a:t>
            </a:r>
            <a:r>
              <a:rPr lang="en-US" altLang="el-GR" sz="1800" dirty="0" smtClean="0"/>
              <a:t>readzo.com</a:t>
            </a:r>
            <a:endParaRPr lang="en-US" altLang="el-GR" sz="1800" i="1" dirty="0"/>
          </a:p>
          <a:p>
            <a:pPr marL="0" indent="0">
              <a:spcBef>
                <a:spcPts val="0"/>
              </a:spcBef>
              <a:buNone/>
            </a:pPr>
            <a:r>
              <a:rPr lang="el-GR" altLang="el-GR" sz="1800" b="1" dirty="0"/>
              <a:t>Εικόνα 16. </a:t>
            </a:r>
            <a:r>
              <a:rPr lang="el-GR" altLang="el-GR" sz="1800" i="1" dirty="0"/>
              <a:t> </a:t>
            </a:r>
            <a:r>
              <a:rPr lang="en-US" altLang="el-GR" sz="1800" i="1" dirty="0">
                <a:hlinkClick r:id="rId5"/>
              </a:rPr>
              <a:t>www.healthandbloom.com</a:t>
            </a:r>
            <a:endParaRPr lang="en-US" altLang="el-GR" sz="1800" i="1" dirty="0"/>
          </a:p>
          <a:p>
            <a:pPr marL="0" indent="0">
              <a:spcBef>
                <a:spcPts val="0"/>
              </a:spcBef>
              <a:buNone/>
            </a:pPr>
            <a:r>
              <a:rPr lang="el-GR" altLang="el-GR" sz="1800" b="1" dirty="0"/>
              <a:t>Εικόνα 17. </a:t>
            </a:r>
            <a:r>
              <a:rPr lang="el-GR" altLang="el-GR" sz="1800" i="1" dirty="0"/>
              <a:t> </a:t>
            </a:r>
            <a:r>
              <a:rPr lang="en-US" altLang="el-GR" sz="1800" i="1" dirty="0" err="1"/>
              <a:t>mednutrition</a:t>
            </a:r>
            <a:endParaRPr lang="el-GR" altLang="el-GR" sz="1800" i="1" dirty="0"/>
          </a:p>
          <a:p>
            <a:pPr marL="0" indent="0">
              <a:spcBef>
                <a:spcPts val="0"/>
              </a:spcBef>
              <a:buNone/>
            </a:pPr>
            <a:r>
              <a:rPr lang="el-GR" altLang="el-GR" sz="1800" b="1" dirty="0"/>
              <a:t>Εικόνα 21. </a:t>
            </a:r>
            <a:r>
              <a:rPr lang="el-GR" altLang="el-GR" sz="1800" i="1" dirty="0"/>
              <a:t> </a:t>
            </a:r>
            <a:r>
              <a:rPr lang="en-US" altLang="el-GR" sz="1800" i="1" dirty="0"/>
              <a:t>alttherapy.blogspot.com</a:t>
            </a:r>
          </a:p>
          <a:p>
            <a:pPr marL="0" indent="0">
              <a:spcBef>
                <a:spcPts val="0"/>
              </a:spcBef>
              <a:buNone/>
            </a:pPr>
            <a:r>
              <a:rPr lang="el-GR" altLang="el-GR" sz="1800" b="1" dirty="0"/>
              <a:t>Εικόνα 22. </a:t>
            </a:r>
            <a:r>
              <a:rPr lang="el-GR" altLang="el-GR" sz="1800" i="1" dirty="0"/>
              <a:t> </a:t>
            </a:r>
            <a:r>
              <a:rPr lang="en-US" altLang="el-GR" sz="1800" i="1" dirty="0"/>
              <a:t>pixgood.com</a:t>
            </a:r>
          </a:p>
          <a:p>
            <a:pPr marL="0" indent="0">
              <a:spcBef>
                <a:spcPts val="0"/>
              </a:spcBef>
              <a:buNone/>
            </a:pPr>
            <a:r>
              <a:rPr lang="el-GR" altLang="el-GR" sz="1800" b="1" dirty="0"/>
              <a:t>Εικόνα 23. </a:t>
            </a:r>
            <a:r>
              <a:rPr lang="el-GR" altLang="el-GR" sz="1800" b="1" dirty="0" smtClean="0"/>
              <a:t> </a:t>
            </a:r>
            <a:r>
              <a:rPr lang="en-US" altLang="el-GR" sz="1800" i="1" dirty="0" smtClean="0"/>
              <a:t>chuatrinam.com</a:t>
            </a:r>
            <a:endParaRPr lang="en-US" altLang="el-GR" sz="1800" i="1" dirty="0"/>
          </a:p>
          <a:p>
            <a:pPr marL="0" indent="0">
              <a:spcBef>
                <a:spcPts val="0"/>
              </a:spcBef>
              <a:buNone/>
            </a:pPr>
            <a:r>
              <a:rPr lang="el-GR" altLang="el-GR" sz="1800" b="1" dirty="0"/>
              <a:t>Εικόνα 24. </a:t>
            </a:r>
            <a:r>
              <a:rPr lang="el-GR" altLang="el-GR" sz="1800" i="1" dirty="0"/>
              <a:t> </a:t>
            </a:r>
            <a:r>
              <a:rPr lang="en-US" altLang="el-GR" sz="1800" i="1" dirty="0">
                <a:hlinkClick r:id="rId6"/>
              </a:rPr>
              <a:t>www.scripps.org</a:t>
            </a:r>
            <a:endParaRPr lang="en-US" altLang="el-GR" sz="1800" i="1" dirty="0"/>
          </a:p>
          <a:p>
            <a:pPr marL="0" indent="0">
              <a:spcBef>
                <a:spcPts val="0"/>
              </a:spcBef>
              <a:buNone/>
            </a:pPr>
            <a:r>
              <a:rPr lang="el-GR" altLang="el-GR" sz="1800" b="1" dirty="0"/>
              <a:t>Εικόνα 25. </a:t>
            </a:r>
            <a:r>
              <a:rPr lang="el-GR" altLang="el-GR" sz="1800" b="1" dirty="0" smtClean="0"/>
              <a:t> </a:t>
            </a:r>
            <a:r>
              <a:rPr lang="en-US" altLang="el-GR" sz="1800" i="1" dirty="0" smtClean="0"/>
              <a:t>ar-nw.com</a:t>
            </a:r>
            <a:endParaRPr lang="en-US" altLang="el-GR" sz="1800" i="1" dirty="0"/>
          </a:p>
          <a:p>
            <a:pPr marL="0" indent="0">
              <a:spcBef>
                <a:spcPts val="0"/>
              </a:spcBef>
              <a:buNone/>
            </a:pPr>
            <a:r>
              <a:rPr lang="el-GR" altLang="el-GR" sz="1800" b="1" dirty="0"/>
              <a:t>Εικόνα 26. </a:t>
            </a:r>
            <a:r>
              <a:rPr lang="el-GR" altLang="el-GR" sz="1800" i="1" dirty="0"/>
              <a:t> </a:t>
            </a:r>
            <a:r>
              <a:rPr lang="en-US" altLang="el-GR" sz="1800" i="1" dirty="0"/>
              <a:t>freefitnesstips.co.uk</a:t>
            </a:r>
          </a:p>
          <a:p>
            <a:pPr marL="0" indent="0">
              <a:spcBef>
                <a:spcPts val="0"/>
              </a:spcBef>
              <a:buFont typeface="Arial" panose="020B0604020202020204" pitchFamily="34" charset="0"/>
              <a:buNone/>
            </a:pPr>
            <a:endParaRPr lang="el-GR" altLang="el-GR" sz="1800" i="1" dirty="0" smtClean="0"/>
          </a:p>
          <a:p>
            <a:pPr marL="0" indent="0">
              <a:spcBef>
                <a:spcPts val="0"/>
              </a:spcBef>
              <a:buFont typeface="Arial" panose="020B0604020202020204" pitchFamily="34" charset="0"/>
              <a:buNone/>
            </a:pPr>
            <a:endParaRPr lang="en-US" altLang="el-GR" sz="1800" i="1" dirty="0" smtClean="0"/>
          </a:p>
          <a:p>
            <a:pPr marL="0" indent="0">
              <a:spcBef>
                <a:spcPts val="0"/>
              </a:spcBef>
              <a:buFont typeface="Arial" panose="020B0604020202020204" pitchFamily="34" charset="0"/>
              <a:buNone/>
            </a:pPr>
            <a:endParaRPr lang="en-US" altLang="el-GR" sz="1800" dirty="0" smtClean="0"/>
          </a:p>
          <a:p>
            <a:pPr marL="0" indent="0">
              <a:spcBef>
                <a:spcPts val="0"/>
              </a:spcBef>
              <a:buFont typeface="Arial" panose="020B0604020202020204" pitchFamily="34" charset="0"/>
              <a:buNone/>
            </a:pPr>
            <a:endParaRPr lang="el-GR" altLang="el-GR" sz="1800" dirty="0" smtClean="0">
              <a:solidFill>
                <a:srgbClr val="FF0000"/>
              </a:solidFill>
            </a:endParaRPr>
          </a:p>
          <a:p>
            <a:pPr marL="0" indent="0">
              <a:spcBef>
                <a:spcPts val="0"/>
              </a:spcBef>
              <a:buFont typeface="Arial" panose="020B0604020202020204" pitchFamily="34" charset="0"/>
              <a:buNone/>
            </a:pPr>
            <a:endParaRPr lang="el-GR" altLang="el-GR" sz="1800" dirty="0" smtClean="0"/>
          </a:p>
          <a:p>
            <a:pPr marL="0" indent="0">
              <a:spcBef>
                <a:spcPts val="0"/>
              </a:spcBef>
              <a:buFont typeface="Arial" panose="020B0604020202020204" pitchFamily="34" charset="0"/>
              <a:buNone/>
            </a:pPr>
            <a:endParaRPr lang="el-GR" altLang="el-GR" sz="1800" dirty="0" smtClean="0">
              <a:solidFill>
                <a:srgbClr val="FF0000"/>
              </a:solidFill>
            </a:endParaRPr>
          </a:p>
          <a:p>
            <a:pPr marL="0" indent="0">
              <a:spcBef>
                <a:spcPts val="0"/>
              </a:spcBef>
              <a:buFont typeface="Arial" panose="020B0604020202020204" pitchFamily="34" charset="0"/>
              <a:buNone/>
            </a:pPr>
            <a:endParaRPr lang="el-GR" altLang="el-GR" sz="1800" dirty="0" smtClean="0">
              <a:solidFill>
                <a:srgbClr val="FF0000"/>
              </a:solidFill>
            </a:endParaRPr>
          </a:p>
          <a:p>
            <a:pPr marL="0" indent="0">
              <a:spcBef>
                <a:spcPts val="0"/>
              </a:spcBef>
              <a:buFont typeface="Arial" panose="020B0604020202020204" pitchFamily="34" charset="0"/>
              <a:buNone/>
            </a:pPr>
            <a:endParaRPr lang="el-GR" altLang="el-GR" sz="1800" dirty="0" smtClean="0"/>
          </a:p>
          <a:p>
            <a:pPr marL="0" indent="0">
              <a:spcBef>
                <a:spcPts val="0"/>
              </a:spcBef>
              <a:buFont typeface="Calibri" panose="020F0502020204030204" pitchFamily="34" charset="0"/>
              <a:buAutoNum type="arabicPeriod"/>
            </a:pPr>
            <a:endParaRPr lang="el-GR" altLang="el-GR" sz="1800" dirty="0" smtClean="0"/>
          </a:p>
          <a:p>
            <a:pPr marL="0" indent="0">
              <a:spcBef>
                <a:spcPts val="0"/>
              </a:spcBef>
              <a:buFont typeface="Calibri" panose="020F0502020204030204" pitchFamily="34" charset="0"/>
              <a:buAutoNum type="arabicPeriod"/>
            </a:pPr>
            <a:endParaRPr lang="el-GR" altLang="el-GR" sz="1800" dirty="0" smtClean="0"/>
          </a:p>
          <a:p>
            <a:pPr marL="0" indent="0">
              <a:spcBef>
                <a:spcPts val="0"/>
              </a:spcBef>
              <a:buFont typeface="Calibri" panose="020F0502020204030204" pitchFamily="34" charset="0"/>
              <a:buAutoNum type="arabicPeriod"/>
            </a:pPr>
            <a:endParaRPr lang="en-US" altLang="el-GR" sz="1800" dirty="0" smtClean="0"/>
          </a:p>
          <a:p>
            <a:pPr marL="0" indent="0">
              <a:spcBef>
                <a:spcPts val="0"/>
              </a:spcBef>
              <a:buFont typeface="Calibri" panose="020F0502020204030204" pitchFamily="34" charset="0"/>
              <a:buAutoNum type="arabicPeriod"/>
            </a:pPr>
            <a:endParaRPr lang="el-GR" altLang="el-GR" sz="1800" dirty="0" smtClean="0"/>
          </a:p>
          <a:p>
            <a:pPr marL="0" indent="0">
              <a:spcBef>
                <a:spcPts val="0"/>
              </a:spcBef>
              <a:buFont typeface="Calibri" panose="020F0502020204030204" pitchFamily="34" charset="0"/>
              <a:buAutoNum type="arabicPeriod"/>
            </a:pPr>
            <a:endParaRPr lang="el-GR" altLang="el-GR" sz="1800" dirty="0" smtClean="0"/>
          </a:p>
          <a:p>
            <a:pPr marL="0" indent="0">
              <a:spcBef>
                <a:spcPts val="0"/>
              </a:spcBef>
              <a:buFont typeface="Calibri" panose="020F0502020204030204" pitchFamily="34" charset="0"/>
              <a:buAutoNum type="arabicPeriod"/>
            </a:pPr>
            <a:endParaRPr lang="el-GR" altLang="el-GR" sz="1800" dirty="0" smtClean="0"/>
          </a:p>
          <a:p>
            <a:pPr marL="0" indent="0">
              <a:spcBef>
                <a:spcPts val="0"/>
              </a:spcBef>
              <a:buFont typeface="Calibri" panose="020F0502020204030204" pitchFamily="34" charset="0"/>
              <a:buAutoNum type="arabicPeriod"/>
            </a:pPr>
            <a:endParaRPr lang="el-GR" altLang="el-GR" sz="1800" dirty="0" smtClean="0"/>
          </a:p>
          <a:p>
            <a:pPr marL="0" indent="0">
              <a:spcBef>
                <a:spcPts val="0"/>
              </a:spcBef>
              <a:buFont typeface="Arial" panose="020B0604020202020204" pitchFamily="34" charset="0"/>
              <a:buNone/>
            </a:pPr>
            <a:endParaRPr lang="el-GR" altLang="el-GR" sz="1800" dirty="0" smtClean="0"/>
          </a:p>
          <a:p>
            <a:pPr marL="0" indent="0">
              <a:spcBef>
                <a:spcPts val="0"/>
              </a:spcBef>
              <a:buFont typeface="Arial" panose="020B0604020202020204" pitchFamily="34" charset="0"/>
              <a:buNone/>
            </a:pPr>
            <a:endParaRPr lang="el-GR" altLang="el-GR" sz="1800" dirty="0" smtClean="0">
              <a:solidFill>
                <a:srgbClr val="FF0000"/>
              </a:solidFill>
            </a:endParaRPr>
          </a:p>
          <a:p>
            <a:pPr marL="0" indent="0">
              <a:spcBef>
                <a:spcPts val="0"/>
              </a:spcBef>
              <a:buFont typeface="Arial" panose="020B0604020202020204" pitchFamily="34" charset="0"/>
              <a:buNone/>
            </a:pPr>
            <a:endParaRPr lang="el-GR" altLang="el-GR" sz="1800" dirty="0" smtClean="0">
              <a:solidFill>
                <a:srgbClr val="FF0000"/>
              </a:solidFill>
            </a:endParaRPr>
          </a:p>
          <a:p>
            <a:pPr marL="0" indent="0">
              <a:spcBef>
                <a:spcPts val="0"/>
              </a:spcBef>
              <a:buFont typeface="Arial" panose="020B0604020202020204" pitchFamily="34" charset="0"/>
              <a:buNone/>
            </a:pPr>
            <a:endParaRPr lang="el-GR" altLang="el-GR" sz="1800" dirty="0" smtClean="0">
              <a:solidFill>
                <a:srgbClr val="FF0000"/>
              </a:solidFill>
            </a:endParaRPr>
          </a:p>
          <a:p>
            <a:pPr marL="0" indent="0">
              <a:spcBef>
                <a:spcPts val="0"/>
              </a:spcBef>
              <a:buFont typeface="Arial" panose="020B0604020202020204" pitchFamily="34" charset="0"/>
              <a:buNone/>
            </a:pPr>
            <a:endParaRPr lang="en-US" altLang="el-GR" sz="1800" dirty="0" smtClean="0"/>
          </a:p>
          <a:p>
            <a:pPr marL="0" indent="0">
              <a:spcBef>
                <a:spcPts val="0"/>
              </a:spcBef>
              <a:buFont typeface="Arial" panose="020B0604020202020204" pitchFamily="34" charset="0"/>
              <a:buNone/>
            </a:pPr>
            <a:endParaRPr lang="el-GR" altLang="el-GR" sz="1800" dirty="0" smtClean="0"/>
          </a:p>
          <a:p>
            <a:pPr marL="0" indent="0">
              <a:spcBef>
                <a:spcPts val="0"/>
              </a:spcBef>
              <a:buFont typeface="Arial" panose="020B0604020202020204" pitchFamily="34" charset="0"/>
              <a:buNone/>
            </a:pPr>
            <a:endParaRPr lang="el-GR" altLang="el-GR" sz="1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0" y="116632"/>
            <a:ext cx="9144000" cy="791418"/>
          </a:xfrm>
        </p:spPr>
        <p:txBody>
          <a:bodyPr/>
          <a:lstStyle/>
          <a:p>
            <a:r>
              <a:rPr lang="el-GR" altLang="el-GR" sz="4000" b="1" dirty="0">
                <a:solidFill>
                  <a:srgbClr val="0070C0"/>
                </a:solidFill>
              </a:rPr>
              <a:t>Σημείωμα Χρήσης Έργων Τρίτων </a:t>
            </a:r>
            <a:r>
              <a:rPr lang="en-US" altLang="el-GR" sz="4000" b="1" dirty="0" smtClean="0">
                <a:solidFill>
                  <a:srgbClr val="0070C0"/>
                </a:solidFill>
              </a:rPr>
              <a:t>2</a:t>
            </a:r>
            <a:r>
              <a:rPr lang="el-GR" altLang="el-GR" sz="4000" b="1" dirty="0" smtClean="0">
                <a:solidFill>
                  <a:srgbClr val="0070C0"/>
                </a:solidFill>
              </a:rPr>
              <a:t>/2</a:t>
            </a:r>
            <a:endParaRPr lang="el-GR" altLang="el-GR" sz="4000" b="1" dirty="0" smtClean="0"/>
          </a:p>
        </p:txBody>
      </p:sp>
      <p:sp>
        <p:nvSpPr>
          <p:cNvPr id="3" name="Content Placeholder 2"/>
          <p:cNvSpPr>
            <a:spLocks noGrp="1"/>
          </p:cNvSpPr>
          <p:nvPr>
            <p:ph idx="1"/>
          </p:nvPr>
        </p:nvSpPr>
        <p:spPr>
          <a:xfrm>
            <a:off x="755576" y="908050"/>
            <a:ext cx="7934325" cy="5761310"/>
          </a:xfrm>
        </p:spPr>
        <p:txBody>
          <a:bodyPr>
            <a:noAutofit/>
          </a:bodyPr>
          <a:lstStyle/>
          <a:p>
            <a:pPr marL="0" indent="0" algn="ctr">
              <a:buFont typeface="Arial" panose="020B0604020202020204" pitchFamily="34" charset="0"/>
              <a:buNone/>
            </a:pPr>
            <a:r>
              <a:rPr lang="el-GR" altLang="el-GR" sz="1800" dirty="0" smtClean="0"/>
              <a:t>Το Έργο αυτό κάνει χρήση των ακόλουθων έργων:</a:t>
            </a:r>
          </a:p>
          <a:p>
            <a:pPr marL="0" indent="0" algn="ctr">
              <a:buFont typeface="Arial" panose="020B0604020202020204" pitchFamily="34" charset="0"/>
              <a:buNone/>
            </a:pPr>
            <a:r>
              <a:rPr lang="el-GR" altLang="el-GR" sz="1800" b="1" dirty="0" smtClean="0"/>
              <a:t>Εικόνες/Σχήματα/Διαγράμματα</a:t>
            </a:r>
            <a:r>
              <a:rPr lang="en-US" altLang="el-GR" sz="1800" b="1" dirty="0" smtClean="0"/>
              <a:t>/</a:t>
            </a:r>
            <a:r>
              <a:rPr lang="el-GR" altLang="el-GR" sz="1800" b="1" dirty="0" smtClean="0"/>
              <a:t>Φωτογραφίες</a:t>
            </a:r>
          </a:p>
          <a:p>
            <a:pPr marL="0" indent="0">
              <a:buFont typeface="Arial" panose="020B0604020202020204" pitchFamily="34" charset="0"/>
              <a:buNone/>
            </a:pPr>
            <a:r>
              <a:rPr lang="el-GR" altLang="el-GR" sz="1800" b="1" dirty="0" smtClean="0"/>
              <a:t>Εικόνα 27. </a:t>
            </a:r>
            <a:r>
              <a:rPr lang="en-US" altLang="el-GR" sz="1800" i="1" dirty="0" smtClean="0">
                <a:hlinkClick r:id="rId3"/>
              </a:rPr>
              <a:t>www.scripps.org</a:t>
            </a:r>
            <a:endParaRPr lang="en-US" altLang="el-GR" sz="1800" i="1" dirty="0" smtClean="0"/>
          </a:p>
          <a:p>
            <a:pPr marL="0" indent="0">
              <a:buFont typeface="Arial" panose="020B0604020202020204" pitchFamily="34" charset="0"/>
              <a:buNone/>
            </a:pPr>
            <a:r>
              <a:rPr lang="el-GR" altLang="el-GR" sz="1800" b="1" dirty="0" smtClean="0"/>
              <a:t>Εικόνα 28. </a:t>
            </a:r>
            <a:r>
              <a:rPr lang="el-GR" altLang="el-GR" sz="1800" i="1" dirty="0" smtClean="0"/>
              <a:t> </a:t>
            </a:r>
            <a:r>
              <a:rPr lang="en-US" altLang="el-GR" sz="1800" i="1" dirty="0" smtClean="0"/>
              <a:t>ixivixi.com</a:t>
            </a:r>
          </a:p>
          <a:p>
            <a:pPr marL="0" indent="0">
              <a:buFont typeface="Arial" panose="020B0604020202020204" pitchFamily="34" charset="0"/>
              <a:buNone/>
            </a:pPr>
            <a:r>
              <a:rPr lang="el-GR" altLang="el-GR" sz="1800" b="1" dirty="0" smtClean="0"/>
              <a:t>Εικόνα 29. </a:t>
            </a:r>
            <a:r>
              <a:rPr lang="el-GR" altLang="el-GR" sz="1800" i="1" dirty="0" smtClean="0"/>
              <a:t> </a:t>
            </a:r>
            <a:r>
              <a:rPr lang="en-US" altLang="el-GR" sz="1800" i="1" dirty="0" smtClean="0"/>
              <a:t>multiplaskleroza-ccsvi.blogspot.com</a:t>
            </a:r>
          </a:p>
          <a:p>
            <a:pPr marL="0" indent="0">
              <a:spcBef>
                <a:spcPct val="0"/>
              </a:spcBef>
              <a:buFont typeface="Arial" panose="020B0604020202020204" pitchFamily="34" charset="0"/>
              <a:buNone/>
            </a:pPr>
            <a:r>
              <a:rPr lang="el-GR" altLang="el-GR" sz="1800" b="1" dirty="0" smtClean="0"/>
              <a:t>Εικόνα 30. </a:t>
            </a:r>
            <a:r>
              <a:rPr lang="el-GR" altLang="el-GR" sz="1800" i="1" dirty="0" smtClean="0"/>
              <a:t> </a:t>
            </a:r>
            <a:r>
              <a:rPr lang="en-US" altLang="el-GR" sz="1800" i="1" dirty="0" smtClean="0">
                <a:hlinkClick r:id="rId4"/>
              </a:rPr>
              <a:t>www.atuttatesi.it</a:t>
            </a:r>
            <a:endParaRPr lang="en-US" altLang="el-GR" sz="1800" i="1" dirty="0" smtClean="0"/>
          </a:p>
          <a:p>
            <a:pPr marL="0" indent="0">
              <a:spcBef>
                <a:spcPct val="0"/>
              </a:spcBef>
              <a:buFont typeface="Arial" panose="020B0604020202020204" pitchFamily="34" charset="0"/>
              <a:buNone/>
            </a:pPr>
            <a:r>
              <a:rPr lang="el-GR" altLang="el-GR" sz="1800" b="1" dirty="0" smtClean="0"/>
              <a:t>Εικόνα 31.  </a:t>
            </a:r>
            <a:r>
              <a:rPr lang="en-US" altLang="el-GR" sz="1800" i="1" dirty="0" smtClean="0">
                <a:hlinkClick r:id="rId5"/>
              </a:rPr>
              <a:t>www.aklaam.net</a:t>
            </a:r>
            <a:endParaRPr lang="en-US" altLang="el-GR" sz="1800" i="1" dirty="0" smtClean="0"/>
          </a:p>
          <a:p>
            <a:pPr marL="0" indent="0">
              <a:spcBef>
                <a:spcPct val="0"/>
              </a:spcBef>
              <a:buFont typeface="Arial" panose="020B0604020202020204" pitchFamily="34" charset="0"/>
              <a:buNone/>
            </a:pPr>
            <a:r>
              <a:rPr lang="el-GR" altLang="el-GR" sz="1800" b="1" dirty="0" smtClean="0"/>
              <a:t>Εικόνα 32.  </a:t>
            </a:r>
            <a:r>
              <a:rPr lang="en-US" altLang="el-GR" sz="1800" dirty="0" smtClean="0">
                <a:hlinkClick r:id="rId6"/>
              </a:rPr>
              <a:t>www.richinfoods.com</a:t>
            </a:r>
            <a:endParaRPr lang="en-US" altLang="el-GR" sz="1800" dirty="0" smtClean="0"/>
          </a:p>
          <a:p>
            <a:pPr marL="0" indent="0">
              <a:spcBef>
                <a:spcPct val="0"/>
              </a:spcBef>
              <a:buFont typeface="Arial" panose="020B0604020202020204" pitchFamily="34" charset="0"/>
              <a:buNone/>
            </a:pPr>
            <a:r>
              <a:rPr lang="el-GR" altLang="el-GR" sz="1800" b="1" dirty="0" smtClean="0"/>
              <a:t>Εικόνα 33.  </a:t>
            </a:r>
            <a:r>
              <a:rPr lang="en-US" altLang="el-GR" sz="1800" i="1" dirty="0" smtClean="0"/>
              <a:t>ufhealth.org</a:t>
            </a:r>
          </a:p>
          <a:p>
            <a:pPr marL="0" indent="0">
              <a:spcBef>
                <a:spcPct val="0"/>
              </a:spcBef>
              <a:buFont typeface="Arial" panose="020B0604020202020204" pitchFamily="34" charset="0"/>
              <a:buNone/>
            </a:pPr>
            <a:r>
              <a:rPr lang="el-GR" altLang="el-GR" sz="1800" b="1" dirty="0" smtClean="0"/>
              <a:t>Εικόνα 34. </a:t>
            </a:r>
            <a:r>
              <a:rPr lang="el-GR" altLang="el-GR" sz="1800" i="1" dirty="0" smtClean="0"/>
              <a:t> </a:t>
            </a:r>
            <a:r>
              <a:rPr lang="en-US" altLang="el-GR" sz="1800" i="1" dirty="0" smtClean="0"/>
              <a:t>ufhealth.org</a:t>
            </a:r>
          </a:p>
          <a:p>
            <a:pPr marL="0" indent="0">
              <a:spcBef>
                <a:spcPct val="0"/>
              </a:spcBef>
              <a:buFont typeface="Arial" panose="020B0604020202020204" pitchFamily="34" charset="0"/>
              <a:buNone/>
            </a:pPr>
            <a:r>
              <a:rPr lang="el-GR" altLang="el-GR" sz="1800" b="1" dirty="0" smtClean="0"/>
              <a:t>Εικόνα 35. </a:t>
            </a:r>
            <a:r>
              <a:rPr lang="el-GR" altLang="el-GR" sz="1800" i="1" dirty="0" smtClean="0"/>
              <a:t> </a:t>
            </a:r>
            <a:r>
              <a:rPr lang="en-US" altLang="el-GR" sz="1800" i="1" dirty="0" smtClean="0">
                <a:hlinkClick r:id="rId7"/>
              </a:rPr>
              <a:t>www.hintyagi.org</a:t>
            </a:r>
            <a:endParaRPr lang="en-US" altLang="el-GR" sz="1800" i="1" dirty="0" smtClean="0"/>
          </a:p>
          <a:p>
            <a:pPr marL="0" indent="0">
              <a:spcBef>
                <a:spcPct val="0"/>
              </a:spcBef>
              <a:buFont typeface="Arial" panose="020B0604020202020204" pitchFamily="34" charset="0"/>
              <a:buNone/>
            </a:pPr>
            <a:r>
              <a:rPr lang="el-GR" altLang="el-GR" sz="1800" b="1" dirty="0" smtClean="0"/>
              <a:t>Εικόνα 36. </a:t>
            </a:r>
            <a:r>
              <a:rPr lang="el-GR" altLang="el-GR" sz="1800" i="1" dirty="0" smtClean="0"/>
              <a:t> </a:t>
            </a:r>
            <a:r>
              <a:rPr lang="en-US" altLang="el-GR" sz="1800" i="1" dirty="0" smtClean="0">
                <a:hlinkClick r:id="rId3"/>
              </a:rPr>
              <a:t>www.scripps.org</a:t>
            </a:r>
            <a:endParaRPr lang="en-US" altLang="el-GR" sz="1800" i="1" dirty="0" smtClean="0"/>
          </a:p>
          <a:p>
            <a:pPr marL="0" indent="0">
              <a:spcBef>
                <a:spcPct val="0"/>
              </a:spcBef>
              <a:buFont typeface="Arial" panose="020B0604020202020204" pitchFamily="34" charset="0"/>
              <a:buNone/>
            </a:pPr>
            <a:r>
              <a:rPr lang="el-GR" altLang="el-GR" sz="1800" b="1" dirty="0" smtClean="0"/>
              <a:t>Εικόνα 37.  </a:t>
            </a:r>
            <a:r>
              <a:rPr lang="en-US" altLang="el-GR" sz="1800" i="1" dirty="0" smtClean="0"/>
              <a:t>reidhosp.adam.com</a:t>
            </a:r>
          </a:p>
          <a:p>
            <a:pPr marL="0" indent="0">
              <a:spcBef>
                <a:spcPct val="0"/>
              </a:spcBef>
              <a:buFont typeface="Arial" panose="020B0604020202020204" pitchFamily="34" charset="0"/>
              <a:buNone/>
            </a:pPr>
            <a:r>
              <a:rPr lang="el-GR" altLang="el-GR" sz="1800" b="1" dirty="0" smtClean="0"/>
              <a:t>Εικόνα 38. </a:t>
            </a:r>
            <a:r>
              <a:rPr lang="el-GR" altLang="el-GR" sz="1800" i="1" dirty="0" smtClean="0"/>
              <a:t> </a:t>
            </a:r>
            <a:r>
              <a:rPr lang="en-US" altLang="el-GR" sz="1800" i="1" dirty="0" smtClean="0"/>
              <a:t>reidhosp.adam.com</a:t>
            </a:r>
          </a:p>
          <a:p>
            <a:pPr marL="0" indent="0">
              <a:spcBef>
                <a:spcPct val="0"/>
              </a:spcBef>
              <a:buFont typeface="Arial" panose="020B0604020202020204" pitchFamily="34" charset="0"/>
              <a:buNone/>
            </a:pPr>
            <a:r>
              <a:rPr lang="el-GR" altLang="el-GR" sz="1800" b="1" dirty="0" smtClean="0"/>
              <a:t>Εικόνα 39. </a:t>
            </a:r>
            <a:r>
              <a:rPr lang="el-GR" altLang="el-GR" sz="1800" i="1" dirty="0" smtClean="0"/>
              <a:t> </a:t>
            </a:r>
            <a:r>
              <a:rPr lang="en-US" altLang="el-GR" sz="1800" i="1" dirty="0" smtClean="0"/>
              <a:t>imgarcade.com</a:t>
            </a:r>
            <a:endParaRPr lang="el-GR" altLang="el-GR" sz="1800" i="1" dirty="0" smtClean="0"/>
          </a:p>
          <a:p>
            <a:pPr marL="0" indent="0">
              <a:spcBef>
                <a:spcPct val="0"/>
              </a:spcBef>
              <a:buFont typeface="Arial" panose="020B0604020202020204" pitchFamily="34" charset="0"/>
              <a:buNone/>
            </a:pPr>
            <a:r>
              <a:rPr lang="el-GR" altLang="el-GR" sz="1800" b="1" dirty="0" smtClean="0"/>
              <a:t>Εικόνα 40. </a:t>
            </a:r>
            <a:r>
              <a:rPr lang="el-GR" altLang="el-GR" sz="1800" i="1" dirty="0" smtClean="0"/>
              <a:t> </a:t>
            </a:r>
            <a:r>
              <a:rPr lang="en-US" altLang="el-GR" sz="1800" i="1" dirty="0" smtClean="0">
                <a:hlinkClick r:id="rId8"/>
              </a:rPr>
              <a:t>www.instanthealthyliving.com</a:t>
            </a:r>
            <a:endParaRPr lang="el-GR" altLang="el-GR" sz="1800" i="1" dirty="0" smtClean="0"/>
          </a:p>
          <a:p>
            <a:pPr marL="0" indent="0">
              <a:spcBef>
                <a:spcPct val="0"/>
              </a:spcBef>
              <a:buFont typeface="Arial" panose="020B0604020202020204" pitchFamily="34" charset="0"/>
              <a:buNone/>
            </a:pPr>
            <a:r>
              <a:rPr lang="el-GR" altLang="el-GR" sz="1800" b="1" dirty="0" smtClean="0"/>
              <a:t>Εικόνα 41. </a:t>
            </a:r>
            <a:r>
              <a:rPr lang="el-GR" altLang="el-GR" sz="1800" i="1" dirty="0" smtClean="0"/>
              <a:t> </a:t>
            </a:r>
            <a:r>
              <a:rPr lang="en-US" altLang="el-GR" sz="1800" i="1" dirty="0" smtClean="0"/>
              <a:t>imgarcade.com</a:t>
            </a:r>
          </a:p>
          <a:p>
            <a:pPr marL="0" indent="0" algn="ctr">
              <a:spcBef>
                <a:spcPct val="0"/>
              </a:spcBef>
              <a:buFont typeface="Arial" panose="020B0604020202020204" pitchFamily="34" charset="0"/>
              <a:buNone/>
            </a:pPr>
            <a:endParaRPr lang="el-GR" altLang="el-GR" sz="1800" i="1" dirty="0" smtClean="0"/>
          </a:p>
          <a:p>
            <a:pPr marL="0" indent="0" algn="ctr">
              <a:spcBef>
                <a:spcPct val="0"/>
              </a:spcBef>
              <a:buNone/>
            </a:pPr>
            <a:r>
              <a:rPr lang="el-GR" altLang="el-GR" sz="1800" i="1" dirty="0"/>
              <a:t>Τα εν λόγω έργα έχουν ανακτηθεί από το διαδίκτυο </a:t>
            </a:r>
          </a:p>
          <a:p>
            <a:pPr marL="0" indent="0" algn="ctr">
              <a:spcBef>
                <a:spcPct val="0"/>
              </a:spcBef>
              <a:buNone/>
            </a:pPr>
            <a:r>
              <a:rPr lang="el-GR" altLang="el-GR" sz="1800" i="1" dirty="0"/>
              <a:t>για εκπαιδευτικούς σκοπούς</a:t>
            </a:r>
          </a:p>
          <a:p>
            <a:pPr marL="0" indent="0">
              <a:spcBef>
                <a:spcPct val="0"/>
              </a:spcBef>
              <a:buFont typeface="Arial" panose="020B0604020202020204" pitchFamily="34" charset="0"/>
              <a:buNone/>
            </a:pPr>
            <a:endParaRPr lang="en-US" altLang="el-GR" sz="1800" b="1" dirty="0" smtClean="0"/>
          </a:p>
          <a:p>
            <a:pPr marL="0" indent="0">
              <a:spcBef>
                <a:spcPct val="0"/>
              </a:spcBef>
              <a:buFont typeface="Arial" panose="020B0604020202020204" pitchFamily="34" charset="0"/>
              <a:buNone/>
            </a:pPr>
            <a:endParaRPr lang="en-US" altLang="el-GR" sz="1800" b="1" dirty="0" smtClean="0"/>
          </a:p>
          <a:p>
            <a:pPr marL="0" indent="0">
              <a:spcBef>
                <a:spcPct val="0"/>
              </a:spcBef>
              <a:buFont typeface="Arial" panose="020B0604020202020204" pitchFamily="34" charset="0"/>
              <a:buNone/>
            </a:pPr>
            <a:endParaRPr lang="en-US" altLang="el-GR" sz="1800" i="1" dirty="0" smtClean="0"/>
          </a:p>
          <a:p>
            <a:pPr marL="0" indent="0">
              <a:spcBef>
                <a:spcPct val="0"/>
              </a:spcBef>
              <a:buFont typeface="Arial" panose="020B0604020202020204" pitchFamily="34" charset="0"/>
              <a:buNone/>
            </a:pPr>
            <a:endParaRPr lang="en-US" altLang="el-GR" sz="1800" dirty="0" smtClean="0"/>
          </a:p>
          <a:p>
            <a:pPr marL="0" indent="0">
              <a:spcBef>
                <a:spcPct val="0"/>
              </a:spcBef>
              <a:buFont typeface="Arial" panose="020B0604020202020204" pitchFamily="34" charset="0"/>
              <a:buNone/>
            </a:pPr>
            <a:endParaRPr lang="el-GR" altLang="el-GR" sz="1800" dirty="0" smtClean="0">
              <a:solidFill>
                <a:srgbClr val="FF0000"/>
              </a:solidFill>
            </a:endParaRPr>
          </a:p>
          <a:p>
            <a:pPr marL="0" indent="0">
              <a:spcBef>
                <a:spcPct val="0"/>
              </a:spcBef>
              <a:buFont typeface="Arial" panose="020B0604020202020204" pitchFamily="34" charset="0"/>
              <a:buNone/>
            </a:pPr>
            <a:endParaRPr lang="el-GR" altLang="el-GR" sz="1800" dirty="0" smtClean="0"/>
          </a:p>
          <a:p>
            <a:pPr marL="0" indent="0">
              <a:spcBef>
                <a:spcPct val="0"/>
              </a:spcBef>
              <a:buFont typeface="Arial" panose="020B0604020202020204" pitchFamily="34" charset="0"/>
              <a:buNone/>
            </a:pPr>
            <a:endParaRPr lang="el-GR" altLang="el-GR" sz="1800" dirty="0" smtClean="0">
              <a:solidFill>
                <a:srgbClr val="FF0000"/>
              </a:solidFill>
            </a:endParaRPr>
          </a:p>
          <a:p>
            <a:pPr marL="0" indent="0">
              <a:spcBef>
                <a:spcPct val="0"/>
              </a:spcBef>
              <a:buFont typeface="Arial" panose="020B0604020202020204" pitchFamily="34" charset="0"/>
              <a:buNone/>
            </a:pPr>
            <a:endParaRPr lang="el-GR" altLang="el-GR" sz="1800" dirty="0" smtClean="0">
              <a:solidFill>
                <a:srgbClr val="FF0000"/>
              </a:solidFill>
            </a:endParaRPr>
          </a:p>
          <a:p>
            <a:pPr marL="0" indent="0">
              <a:spcBef>
                <a:spcPct val="0"/>
              </a:spcBef>
              <a:buFont typeface="Arial" panose="020B0604020202020204" pitchFamily="34" charset="0"/>
              <a:buNone/>
            </a:pPr>
            <a:endParaRPr lang="el-GR" altLang="el-GR" sz="1800" dirty="0" smtClean="0"/>
          </a:p>
          <a:p>
            <a:pPr marL="0" indent="0">
              <a:spcBef>
                <a:spcPct val="0"/>
              </a:spcBef>
              <a:buFont typeface="Calibri" panose="020F0502020204030204" pitchFamily="34" charset="0"/>
              <a:buAutoNum type="arabicPeriod"/>
            </a:pPr>
            <a:endParaRPr lang="el-GR" altLang="el-GR" sz="1800" dirty="0" smtClean="0"/>
          </a:p>
          <a:p>
            <a:pPr marL="0" indent="0">
              <a:spcBef>
                <a:spcPct val="0"/>
              </a:spcBef>
              <a:buFont typeface="Calibri" panose="020F0502020204030204" pitchFamily="34" charset="0"/>
              <a:buAutoNum type="arabicPeriod"/>
            </a:pPr>
            <a:endParaRPr lang="el-GR" altLang="el-GR" sz="1800" dirty="0" smtClean="0"/>
          </a:p>
          <a:p>
            <a:pPr marL="0" indent="0">
              <a:spcBef>
                <a:spcPct val="0"/>
              </a:spcBef>
              <a:buFont typeface="Calibri" panose="020F0502020204030204" pitchFamily="34" charset="0"/>
              <a:buAutoNum type="arabicPeriod"/>
            </a:pPr>
            <a:endParaRPr lang="en-US" altLang="el-GR" sz="1800" dirty="0" smtClean="0"/>
          </a:p>
          <a:p>
            <a:pPr marL="0" indent="0">
              <a:spcBef>
                <a:spcPct val="0"/>
              </a:spcBef>
              <a:buFont typeface="Calibri" panose="020F0502020204030204" pitchFamily="34" charset="0"/>
              <a:buAutoNum type="arabicPeriod"/>
            </a:pPr>
            <a:endParaRPr lang="el-GR" altLang="el-GR" sz="1800" dirty="0" smtClean="0"/>
          </a:p>
          <a:p>
            <a:pPr marL="0" indent="0">
              <a:spcBef>
                <a:spcPct val="0"/>
              </a:spcBef>
              <a:buFont typeface="Calibri" panose="020F0502020204030204" pitchFamily="34" charset="0"/>
              <a:buAutoNum type="arabicPeriod"/>
            </a:pPr>
            <a:endParaRPr lang="el-GR" altLang="el-GR" sz="1800" dirty="0" smtClean="0"/>
          </a:p>
          <a:p>
            <a:pPr marL="0" indent="0">
              <a:spcBef>
                <a:spcPct val="0"/>
              </a:spcBef>
              <a:buFont typeface="Calibri" panose="020F0502020204030204" pitchFamily="34" charset="0"/>
              <a:buAutoNum type="arabicPeriod"/>
            </a:pPr>
            <a:endParaRPr lang="el-GR" altLang="el-GR" sz="1800" dirty="0" smtClean="0"/>
          </a:p>
          <a:p>
            <a:pPr marL="0" indent="0">
              <a:spcBef>
                <a:spcPct val="0"/>
              </a:spcBef>
              <a:buFont typeface="Calibri" panose="020F0502020204030204" pitchFamily="34" charset="0"/>
              <a:buAutoNum type="arabicPeriod"/>
            </a:pPr>
            <a:endParaRPr lang="el-GR" altLang="el-GR" sz="1800" dirty="0" smtClean="0"/>
          </a:p>
          <a:p>
            <a:pPr marL="0" indent="0">
              <a:spcBef>
                <a:spcPct val="0"/>
              </a:spcBef>
              <a:buFont typeface="Arial" panose="020B0604020202020204" pitchFamily="34" charset="0"/>
              <a:buNone/>
            </a:pPr>
            <a:endParaRPr lang="el-GR" altLang="el-GR" sz="1800" dirty="0" smtClean="0"/>
          </a:p>
          <a:p>
            <a:pPr marL="0" indent="0">
              <a:spcBef>
                <a:spcPct val="0"/>
              </a:spcBef>
              <a:buFont typeface="Arial" panose="020B0604020202020204" pitchFamily="34" charset="0"/>
              <a:buNone/>
            </a:pPr>
            <a:endParaRPr lang="el-GR" altLang="el-GR" sz="1800" dirty="0" smtClean="0">
              <a:solidFill>
                <a:srgbClr val="FF0000"/>
              </a:solidFill>
            </a:endParaRPr>
          </a:p>
          <a:p>
            <a:pPr marL="0" indent="0">
              <a:spcBef>
                <a:spcPct val="0"/>
              </a:spcBef>
              <a:buFont typeface="Arial" panose="020B0604020202020204" pitchFamily="34" charset="0"/>
              <a:buNone/>
            </a:pPr>
            <a:endParaRPr lang="el-GR" altLang="el-GR" sz="1800" dirty="0" smtClean="0">
              <a:solidFill>
                <a:srgbClr val="FF0000"/>
              </a:solidFill>
            </a:endParaRPr>
          </a:p>
          <a:p>
            <a:pPr marL="0" indent="0">
              <a:spcBef>
                <a:spcPct val="0"/>
              </a:spcBef>
              <a:buFont typeface="Arial" panose="020B0604020202020204" pitchFamily="34" charset="0"/>
              <a:buNone/>
            </a:pPr>
            <a:endParaRPr lang="el-GR" altLang="el-GR" sz="1800" dirty="0" smtClean="0">
              <a:solidFill>
                <a:srgbClr val="FF0000"/>
              </a:solidFill>
            </a:endParaRPr>
          </a:p>
          <a:p>
            <a:pPr marL="0" indent="0">
              <a:spcBef>
                <a:spcPct val="0"/>
              </a:spcBef>
              <a:buFont typeface="Arial" panose="020B0604020202020204" pitchFamily="34" charset="0"/>
              <a:buNone/>
            </a:pPr>
            <a:endParaRPr lang="en-US" altLang="el-GR" sz="1800" dirty="0" smtClean="0"/>
          </a:p>
          <a:p>
            <a:pPr marL="0" indent="0">
              <a:spcBef>
                <a:spcPct val="0"/>
              </a:spcBef>
              <a:buFont typeface="Arial" panose="020B0604020202020204" pitchFamily="34" charset="0"/>
              <a:buNone/>
            </a:pPr>
            <a:endParaRPr lang="el-GR" altLang="el-GR" sz="1800" dirty="0" smtClean="0"/>
          </a:p>
          <a:p>
            <a:pPr marL="0" indent="0">
              <a:spcBef>
                <a:spcPct val="0"/>
              </a:spcBef>
              <a:buFont typeface="Arial" panose="020B0604020202020204" pitchFamily="34" charset="0"/>
              <a:buNone/>
            </a:pPr>
            <a:endParaRPr lang="el-GR" altLang="el-GR"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467544" y="188640"/>
            <a:ext cx="8229600" cy="987356"/>
          </a:xfrm>
        </p:spPr>
        <p:txBody>
          <a:bodyPr/>
          <a:lstStyle/>
          <a:p>
            <a:r>
              <a:rPr lang="el-GR" altLang="el-GR" sz="3200" dirty="0" smtClean="0"/>
              <a:t>ΜΕΤΑΓΡΑΦΗ-ΜΕΤΑΦΡΑΣΗ ΠΡΩΤΕΪΝΩΝ</a:t>
            </a:r>
          </a:p>
        </p:txBody>
      </p:sp>
      <p:pic>
        <p:nvPicPr>
          <p:cNvPr id="27650" name="irc_mi" descr="DNA-05-goo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175996"/>
            <a:ext cx="6912768" cy="4557260"/>
          </a:xfrm>
        </p:spPr>
      </p:pic>
      <p:sp>
        <p:nvSpPr>
          <p:cNvPr id="27651" name="TextBox 1"/>
          <p:cNvSpPr txBox="1">
            <a:spLocks noChangeArrowheads="1"/>
          </p:cNvSpPr>
          <p:nvPr/>
        </p:nvSpPr>
        <p:spPr bwMode="auto">
          <a:xfrm>
            <a:off x="2477871" y="5733256"/>
            <a:ext cx="4476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3: μεταγραφή-μετάφραση πρωτεϊνών </a:t>
            </a:r>
            <a:endParaRPr lang="en-US" altLang="el-GR" sz="18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MGA2_Table_3-1_sm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805260" cy="46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1"/>
          <p:cNvSpPr>
            <a:spLocks noChangeArrowheads="1"/>
          </p:cNvSpPr>
          <p:nvPr/>
        </p:nvSpPr>
        <p:spPr bwMode="auto">
          <a:xfrm>
            <a:off x="3275856" y="5877272"/>
            <a:ext cx="2099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l-GR" sz="1800" dirty="0">
                <a:latin typeface="+mn-lt"/>
              </a:rPr>
              <a:t>Πίνακας 1: Αμινοξέα</a:t>
            </a:r>
            <a:endParaRPr lang="en-US" altLang="el-GR"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3266</Words>
  <Application>Microsoft Office PowerPoint</Application>
  <PresentationFormat>Προβολή στην οθόνη (4:3)</PresentationFormat>
  <Paragraphs>360</Paragraphs>
  <Slides>79</Slides>
  <Notes>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79</vt:i4>
      </vt:variant>
    </vt:vector>
  </HeadingPairs>
  <TitlesOfParts>
    <vt:vector size="88" baseType="lpstr">
      <vt:lpstr>ＭＳ Ｐゴシック</vt:lpstr>
      <vt:lpstr>ＭＳ Ｐゴシック</vt:lpstr>
      <vt:lpstr>Arial</vt:lpstr>
      <vt:lpstr>Calibri</vt:lpstr>
      <vt:lpstr>Calibri Light</vt:lpstr>
      <vt:lpstr>Times New Roman</vt:lpstr>
      <vt:lpstr>Wingdings</vt:lpstr>
      <vt:lpstr>Office Theme</vt:lpstr>
      <vt:lpstr>eclass</vt:lpstr>
      <vt:lpstr>Αγωγή υγείας</vt:lpstr>
      <vt:lpstr>Πρωτεΐνες 1/4</vt:lpstr>
      <vt:lpstr>Πρωτεΐνες = πολυπεπτίδια</vt:lpstr>
      <vt:lpstr>Δομικές και λειτουργικές πρωτεΐνες</vt:lpstr>
      <vt:lpstr>Πρωτεΐνες 2/4</vt:lpstr>
      <vt:lpstr>Πρωτεΐνες 3/4</vt:lpstr>
      <vt:lpstr>Αμινοξέα  1/2</vt:lpstr>
      <vt:lpstr>ΜΕΤΑΓΡΑΦΗ-ΜΕΤΑΦΡΑΣΗ ΠΡΩΤΕΪΝΩΝ</vt:lpstr>
      <vt:lpstr>Παρουσίαση του PowerPoint</vt:lpstr>
      <vt:lpstr>Πρωτεΐνες 4/4</vt:lpstr>
      <vt:lpstr>Ποιότητα των πρωτεϊνών</vt:lpstr>
      <vt:lpstr>Κατάταξη πρωτεϊνών  ανάλογα με την ποιότητα </vt:lpstr>
      <vt:lpstr>Συμμετοχή τροφίμων στην περιεκτικότητα σε πρωτεΐνες της δίαιτας δυτικού τύπου</vt:lpstr>
      <vt:lpstr>Αμινοξέα  2/2</vt:lpstr>
      <vt:lpstr>ΠΡΩΤΕΪΝΕΣ &amp; ΔΙΑΤΡΟΦΗ 1/2</vt:lpstr>
      <vt:lpstr>ΠΡΩΤΕΪΝΕΣ &amp; ΔΙΑΤΡΟΦΗ 2/2</vt:lpstr>
      <vt:lpstr>ΑΝΟΡΓΑΝΑ ΣΤΟΙΧΕΙΑ</vt:lpstr>
      <vt:lpstr>ΣΙΔΗΡΟΣ Fe</vt:lpstr>
      <vt:lpstr>ΕΡΥΘΡΑ ΑΙΜΟΣΦΑΙΡΙΑ &amp; ΣΙΔΗΡΟΣ 1/2</vt:lpstr>
      <vt:lpstr>ΕΡΥΘΡΑ ΑΙΜΟΣΦΑΙΡΙΑ &amp; ΣΙΔΗΡΟΣ 2/2</vt:lpstr>
      <vt:lpstr>Το μόριο της αιμοσφαιρίνης σχηματικά</vt:lpstr>
      <vt:lpstr>Παρουσίαση του PowerPoint</vt:lpstr>
      <vt:lpstr>Παρουσίαση του PowerPoint</vt:lpstr>
      <vt:lpstr>Ασβέστιο Ca   1/2</vt:lpstr>
      <vt:lpstr>Παρουσίαση του PowerPoint</vt:lpstr>
      <vt:lpstr>Παρουσίαση του PowerPoint</vt:lpstr>
      <vt:lpstr>Ασβέστιο Ca  2/2</vt:lpstr>
      <vt:lpstr>mg ασβεστίου /ημέρα</vt:lpstr>
      <vt:lpstr>Πόσο ασβέστιο χρειάζεται ο οργανισμός καθημερινά;</vt:lpstr>
      <vt:lpstr>Περιεκτικότητα διαφόρων τροφίμων  σε ασβέστιο </vt:lpstr>
      <vt:lpstr>Βιταμίνη D  1/2</vt:lpstr>
      <vt:lpstr>ΒΙΤΑΜΙΝΗ D  2/2</vt:lpstr>
      <vt:lpstr>Οστό 1/3</vt:lpstr>
      <vt:lpstr>Οστό  2/3</vt:lpstr>
      <vt:lpstr>Οστό 3/3</vt:lpstr>
      <vt:lpstr>Οστεοπόρωση  1/2</vt:lpstr>
      <vt:lpstr>Οστεοπόρωση 2/2</vt:lpstr>
      <vt:lpstr>Βιταμίνες 1/5</vt:lpstr>
      <vt:lpstr>Βιταμίνες 2/5</vt:lpstr>
      <vt:lpstr>Βιταμίνες 3/5</vt:lpstr>
      <vt:lpstr>Βιταμίνες 4/5</vt:lpstr>
      <vt:lpstr>Βιταμίνες 5/5 </vt:lpstr>
      <vt:lpstr>Λιποδιαλυτές Βιταμίνες 1/2</vt:lpstr>
      <vt:lpstr>Λιποδιαλυτές Βιταμίνες 2/2</vt:lpstr>
      <vt:lpstr>Βιταμίνη Α  1/2</vt:lpstr>
      <vt:lpstr>Βιταμίνη Α  2/2</vt:lpstr>
      <vt:lpstr>Βιταμίνη Ε</vt:lpstr>
      <vt:lpstr>Βιταμίνη Κ</vt:lpstr>
      <vt:lpstr>Παρουσίαση του PowerPoint</vt:lpstr>
      <vt:lpstr>Παρουσίαση του PowerPoint</vt:lpstr>
      <vt:lpstr>Υδατοδιαλυτές Βιταμίνες 1/3</vt:lpstr>
      <vt:lpstr>Υδατοδιαλυτές Βιταμίνες 2/3</vt:lpstr>
      <vt:lpstr>Υδατοδιαλυτές Βιταμίνες 3/3</vt:lpstr>
      <vt:lpstr>Βιταμίνη Β6  1/2</vt:lpstr>
      <vt:lpstr>Βιταμίνη Β6 2/2</vt:lpstr>
      <vt:lpstr>Βιταμίνη Β12  1/2</vt:lpstr>
      <vt:lpstr>Βιταμίνη Β12   2/2</vt:lpstr>
      <vt:lpstr>Βιταμίνη C</vt:lpstr>
      <vt:lpstr>Παρουσίαση του PowerPoint</vt:lpstr>
      <vt:lpstr>Βιοτίνη</vt:lpstr>
      <vt:lpstr>Θειαμίνη Β1</vt:lpstr>
      <vt:lpstr>Παρουσίαση του PowerPoint</vt:lpstr>
      <vt:lpstr>Παρουσίαση του PowerPoint</vt:lpstr>
      <vt:lpstr>Νιασίνη Β3</vt:lpstr>
      <vt:lpstr>Παρουσίαση του PowerPoint</vt:lpstr>
      <vt:lpstr>Παρουσίαση του PowerPoint</vt:lpstr>
      <vt:lpstr>Ριβοφλαβίνη Β2</vt:lpstr>
      <vt:lpstr>Παρουσίαση του PowerPoint</vt:lpstr>
      <vt:lpstr>Παρουσίαση του PowerPoint</vt:lpstr>
      <vt:lpstr>Παντοθενικό οξύ Β5</vt:lpstr>
      <vt:lpstr>Παρουσίαση του PowerPoint</vt:lpstr>
      <vt:lpstr>Ιχνοστοιχεία</vt:lpstr>
      <vt:lpstr>Παρουσίαση του PowerPoint</vt:lpstr>
      <vt:lpstr>Παρουσίαση του PowerPoint</vt:lpstr>
      <vt:lpstr>Τέλος Ενότητας</vt:lpstr>
      <vt:lpstr>Χρηματοδότηση</vt:lpstr>
      <vt:lpstr>Σημείωμα Αδειοδότησης</vt:lpstr>
      <vt:lpstr>Σημείωμα Χρήσης Έργων Τρίτων 1/2</vt:lpstr>
      <vt:lpstr>Σημείωμα Χρήσης Έργων Τρίτων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Kiriazis Vaitsis</cp:lastModifiedBy>
  <cp:revision>118</cp:revision>
  <cp:lastPrinted>1601-01-01T00:00:00Z</cp:lastPrinted>
  <dcterms:created xsi:type="dcterms:W3CDTF">2011-12-13T20:38:21Z</dcterms:created>
  <dcterms:modified xsi:type="dcterms:W3CDTF">2015-06-09T06:17:00Z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